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6"/>
  </p:notesMasterIdLst>
  <p:handoutMasterIdLst>
    <p:handoutMasterId r:id="rId77"/>
  </p:handoutMasterIdLst>
  <p:sldIdLst>
    <p:sldId id="746" r:id="rId5"/>
    <p:sldId id="370" r:id="rId6"/>
    <p:sldId id="528" r:id="rId7"/>
    <p:sldId id="505" r:id="rId8"/>
    <p:sldId id="751" r:id="rId9"/>
    <p:sldId id="3676" r:id="rId10"/>
    <p:sldId id="3664" r:id="rId11"/>
    <p:sldId id="3689" r:id="rId12"/>
    <p:sldId id="3688" r:id="rId13"/>
    <p:sldId id="3671" r:id="rId14"/>
    <p:sldId id="3678" r:id="rId15"/>
    <p:sldId id="3672" r:id="rId16"/>
    <p:sldId id="749" r:id="rId17"/>
    <p:sldId id="750" r:id="rId18"/>
    <p:sldId id="782" r:id="rId19"/>
    <p:sldId id="783" r:id="rId20"/>
    <p:sldId id="760" r:id="rId21"/>
    <p:sldId id="747" r:id="rId22"/>
    <p:sldId id="758" r:id="rId23"/>
    <p:sldId id="759" r:id="rId24"/>
    <p:sldId id="3683" r:id="rId25"/>
    <p:sldId id="789" r:id="rId26"/>
    <p:sldId id="3673" r:id="rId27"/>
    <p:sldId id="791" r:id="rId28"/>
    <p:sldId id="3680" r:id="rId29"/>
    <p:sldId id="781" r:id="rId30"/>
    <p:sldId id="766" r:id="rId31"/>
    <p:sldId id="547" r:id="rId32"/>
    <p:sldId id="545" r:id="rId33"/>
    <p:sldId id="546" r:id="rId34"/>
    <p:sldId id="512" r:id="rId35"/>
    <p:sldId id="800" r:id="rId36"/>
    <p:sldId id="767" r:id="rId37"/>
    <p:sldId id="794" r:id="rId38"/>
    <p:sldId id="3686" r:id="rId39"/>
    <p:sldId id="3687" r:id="rId40"/>
    <p:sldId id="796" r:id="rId41"/>
    <p:sldId id="3668" r:id="rId42"/>
    <p:sldId id="541" r:id="rId43"/>
    <p:sldId id="792" r:id="rId44"/>
    <p:sldId id="793" r:id="rId45"/>
    <p:sldId id="543" r:id="rId46"/>
    <p:sldId id="778" r:id="rId47"/>
    <p:sldId id="3674" r:id="rId48"/>
    <p:sldId id="780" r:id="rId49"/>
    <p:sldId id="779" r:id="rId50"/>
    <p:sldId id="3669" r:id="rId51"/>
    <p:sldId id="801" r:id="rId52"/>
    <p:sldId id="798" r:id="rId53"/>
    <p:sldId id="785" r:id="rId54"/>
    <p:sldId id="3685" r:id="rId55"/>
    <p:sldId id="3663" r:id="rId56"/>
    <p:sldId id="763" r:id="rId57"/>
    <p:sldId id="764" r:id="rId58"/>
    <p:sldId id="765" r:id="rId59"/>
    <p:sldId id="786" r:id="rId60"/>
    <p:sldId id="3677" r:id="rId61"/>
    <p:sldId id="803" r:id="rId62"/>
    <p:sldId id="799" r:id="rId63"/>
    <p:sldId id="802" r:id="rId64"/>
    <p:sldId id="804" r:id="rId65"/>
    <p:sldId id="806" r:id="rId66"/>
    <p:sldId id="3681" r:id="rId67"/>
    <p:sldId id="807" r:id="rId68"/>
    <p:sldId id="805" r:id="rId69"/>
    <p:sldId id="808" r:id="rId70"/>
    <p:sldId id="1001" r:id="rId71"/>
    <p:sldId id="550" r:id="rId72"/>
    <p:sldId id="3675" r:id="rId73"/>
    <p:sldId id="412" r:id="rId74"/>
    <p:sldId id="413" r:id="rId75"/>
  </p:sldIdLst>
  <p:sldSz cx="12192000" cy="6858000"/>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p15:clr>
            <a:srgbClr val="A4A3A4"/>
          </p15:clr>
        </p15:guide>
        <p15:guide id="3" pos="264" userDrawn="1">
          <p15:clr>
            <a:srgbClr val="A4A3A4"/>
          </p15:clr>
        </p15:guide>
        <p15:guide id="4" pos="7416" userDrawn="1">
          <p15:clr>
            <a:srgbClr val="A4A3A4"/>
          </p15:clr>
        </p15:guide>
        <p15:guide id="5" orient="horz" pos="864" userDrawn="1">
          <p15:clr>
            <a:srgbClr val="A4A3A4"/>
          </p15:clr>
        </p15:guide>
        <p15:guide id="6" orient="horz" pos="3888" userDrawn="1">
          <p15:clr>
            <a:srgbClr val="A4A3A4"/>
          </p15:clr>
        </p15:guide>
        <p15:guide id="7" pos="3912" userDrawn="1">
          <p15:clr>
            <a:srgbClr val="A4A3A4"/>
          </p15:clr>
        </p15:guide>
        <p15:guide id="8" pos="37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Anand" initials="KA" lastIdx="1" clrIdx="0">
    <p:extLst>
      <p:ext uri="{19B8F6BF-5375-455C-9EA6-DF929625EA0E}">
        <p15:presenceInfo xmlns:p15="http://schemas.microsoft.com/office/powerpoint/2012/main" userId="S-1-5-21-693172028-3489272249-1875958458-2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F3592A"/>
    <a:srgbClr val="3F8624"/>
    <a:srgbClr val="0C7CBA"/>
    <a:srgbClr val="83BBE5"/>
    <a:srgbClr val="99D5CA"/>
    <a:srgbClr val="04588C"/>
    <a:srgbClr val="4A8B2C"/>
    <a:srgbClr val="42434B"/>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3DEC5-E488-44F4-905C-92248DE300D9}" v="2" dt="2025-04-08T05:31:23.611"/>
    <p1510:client id="{F5299F63-6BE6-4961-8354-0E52FB47B015}" v="1" dt="2025-04-08T05:22:48.60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76"/>
        <p:guide pos="3840"/>
        <p:guide pos="264"/>
        <p:guide pos="7416"/>
        <p:guide orient="horz" pos="864"/>
        <p:guide orient="horz" pos="3888"/>
        <p:guide pos="3912"/>
        <p:guide pos="376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esh Singh" userId="3d535fc4-085f-4fa0-8f07-53e62e79e3cf" providerId="ADAL" clId="{EE83DEC5-E488-44F4-905C-92248DE300D9}"/>
    <pc:docChg chg="modSld">
      <pc:chgData name="Durgesh Singh" userId="3d535fc4-085f-4fa0-8f07-53e62e79e3cf" providerId="ADAL" clId="{EE83DEC5-E488-44F4-905C-92248DE300D9}" dt="2025-04-08T05:31:23.616" v="1" actId="1038"/>
      <pc:docMkLst>
        <pc:docMk/>
      </pc:docMkLst>
      <pc:sldChg chg="modSp mod">
        <pc:chgData name="Durgesh Singh" userId="3d535fc4-085f-4fa0-8f07-53e62e79e3cf" providerId="ADAL" clId="{EE83DEC5-E488-44F4-905C-92248DE300D9}" dt="2025-04-08T05:31:23.616" v="1" actId="1038"/>
        <pc:sldMkLst>
          <pc:docMk/>
          <pc:sldMk cId="925645658" sldId="512"/>
        </pc:sldMkLst>
        <pc:graphicFrameChg chg="mod">
          <ac:chgData name="Durgesh Singh" userId="3d535fc4-085f-4fa0-8f07-53e62e79e3cf" providerId="ADAL" clId="{EE83DEC5-E488-44F4-905C-92248DE300D9}" dt="2025-04-08T05:31:23.616" v="1" actId="1038"/>
          <ac:graphicFrameMkLst>
            <pc:docMk/>
            <pc:sldMk cId="925645658" sldId="512"/>
            <ac:graphicFrameMk id="6"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E5C_7E12367A.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E57_34F8229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E5E_C6FB2EE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_E59_FBE9673C.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E60_118DBB7D.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E5D_69771099.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Worldwide Total</a:t>
            </a:r>
            <a:r>
              <a:rPr lang="en-US" sz="1600" b="1" baseline="0"/>
              <a:t> Prescription Drug Sales (2012-2026)</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0"/>
          <c:tx>
            <c:strRef>
              <c:f>Sheet1!$F$2</c:f>
              <c:strCache>
                <c:ptCount val="1"/>
              </c:strCache>
            </c:strRef>
          </c:tx>
          <c:spPr>
            <a:solidFill>
              <a:srgbClr val="FF9C1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Sheet1!$B$3:$B$17</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Sheet1!$F$3:$F$17</c:f>
              <c:numCache>
                <c:formatCode>General</c:formatCode>
                <c:ptCount val="15"/>
                <c:pt idx="0">
                  <c:v>739</c:v>
                </c:pt>
                <c:pt idx="1">
                  <c:v>735</c:v>
                </c:pt>
                <c:pt idx="2">
                  <c:v>763</c:v>
                </c:pt>
                <c:pt idx="3">
                  <c:v>756</c:v>
                </c:pt>
                <c:pt idx="4">
                  <c:v>781</c:v>
                </c:pt>
                <c:pt idx="5">
                  <c:v>803</c:v>
                </c:pt>
                <c:pt idx="6">
                  <c:v>840</c:v>
                </c:pt>
                <c:pt idx="7">
                  <c:v>871</c:v>
                </c:pt>
                <c:pt idx="8">
                  <c:v>905</c:v>
                </c:pt>
                <c:pt idx="9">
                  <c:v>963</c:v>
                </c:pt>
                <c:pt idx="10">
                  <c:v>1034</c:v>
                </c:pt>
                <c:pt idx="11">
                  <c:v>1106</c:v>
                </c:pt>
                <c:pt idx="12">
                  <c:v>1195</c:v>
                </c:pt>
                <c:pt idx="13">
                  <c:v>1292</c:v>
                </c:pt>
                <c:pt idx="14">
                  <c:v>1391</c:v>
                </c:pt>
              </c:numCache>
            </c:numRef>
          </c:val>
          <c:extLst>
            <c:ext xmlns:c16="http://schemas.microsoft.com/office/drawing/2014/chart" uri="{C3380CC4-5D6E-409C-BE32-E72D297353CC}">
              <c16:uniqueId val="{00000000-2D77-41C3-A898-B5D732208DE8}"/>
            </c:ext>
          </c:extLst>
        </c:ser>
        <c:dLbls>
          <c:showLegendKey val="0"/>
          <c:showVal val="0"/>
          <c:showCatName val="0"/>
          <c:showSerName val="0"/>
          <c:showPercent val="0"/>
          <c:showBubbleSize val="0"/>
        </c:dLbls>
        <c:gapWidth val="50"/>
        <c:overlap val="100"/>
        <c:axId val="174212544"/>
        <c:axId val="174213104"/>
      </c:barChart>
      <c:catAx>
        <c:axId val="17421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4213104"/>
        <c:crosses val="autoZero"/>
        <c:auto val="1"/>
        <c:lblAlgn val="ctr"/>
        <c:lblOffset val="100"/>
        <c:noMultiLvlLbl val="0"/>
      </c:catAx>
      <c:valAx>
        <c:axId val="17421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12544"/>
        <c:crosses val="autoZero"/>
        <c:crossBetween val="between"/>
      </c:valAx>
      <c:spPr>
        <a:noFill/>
        <a:ln>
          <a:noFill/>
        </a:ln>
        <a:effectLst/>
      </c:spPr>
    </c:plotArea>
    <c:plotVisOnly val="1"/>
    <c:dispBlanksAs val="gap"/>
    <c:showDLblsOverMax val="0"/>
  </c:chart>
  <c:spPr>
    <a:noFill/>
    <a:ln>
      <a:solidFill>
        <a:srgbClr val="3F3F3F"/>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2023 Revenue (</a:t>
            </a:r>
            <a:r>
              <a:rPr lang="en-US" err="1"/>
              <a:t>US$Bn</a:t>
            </a:r>
            <a:r>
              <a:rPr lang="en-US"/>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Revenue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Pfizer</c:v>
                </c:pt>
                <c:pt idx="1">
                  <c:v>Abbvie</c:v>
                </c:pt>
                <c:pt idx="2">
                  <c:v>Janssen</c:v>
                </c:pt>
                <c:pt idx="3">
                  <c:v>Merck</c:v>
                </c:pt>
                <c:pt idx="4">
                  <c:v>Novartis</c:v>
                </c:pt>
                <c:pt idx="5">
                  <c:v>Roche</c:v>
                </c:pt>
                <c:pt idx="6">
                  <c:v>Bristol Myers Squibb</c:v>
                </c:pt>
                <c:pt idx="7">
                  <c:v>Sanofi</c:v>
                </c:pt>
                <c:pt idx="8">
                  <c:v>Astrazeneca</c:v>
                </c:pt>
                <c:pt idx="9">
                  <c:v>GSK</c:v>
                </c:pt>
              </c:strCache>
            </c:strRef>
          </c:cat>
          <c:val>
            <c:numRef>
              <c:f>Sheet1!$B$2:$B$11</c:f>
              <c:numCache>
                <c:formatCode>General</c:formatCode>
                <c:ptCount val="10"/>
                <c:pt idx="0">
                  <c:v>100.33</c:v>
                </c:pt>
                <c:pt idx="1">
                  <c:v>58.05</c:v>
                </c:pt>
                <c:pt idx="2">
                  <c:v>52.6</c:v>
                </c:pt>
                <c:pt idx="3">
                  <c:v>52.01</c:v>
                </c:pt>
                <c:pt idx="4">
                  <c:v>50.54</c:v>
                </c:pt>
                <c:pt idx="5">
                  <c:v>50.38</c:v>
                </c:pt>
                <c:pt idx="6">
                  <c:v>46.16</c:v>
                </c:pt>
                <c:pt idx="7">
                  <c:v>45.22</c:v>
                </c:pt>
                <c:pt idx="8">
                  <c:v>44.35</c:v>
                </c:pt>
                <c:pt idx="9">
                  <c:v>36.15</c:v>
                </c:pt>
              </c:numCache>
            </c:numRef>
          </c:val>
          <c:extLst>
            <c:ext xmlns:c16="http://schemas.microsoft.com/office/drawing/2014/chart" uri="{C3380CC4-5D6E-409C-BE32-E72D297353CC}">
              <c16:uniqueId val="{00000000-66B7-45E6-B6C4-EAD4DE72EEFD}"/>
            </c:ext>
          </c:extLst>
        </c:ser>
        <c:dLbls>
          <c:showLegendKey val="0"/>
          <c:showVal val="0"/>
          <c:showCatName val="0"/>
          <c:showSerName val="0"/>
          <c:showPercent val="0"/>
          <c:showBubbleSize val="0"/>
        </c:dLbls>
        <c:gapWidth val="42"/>
        <c:overlap val="100"/>
        <c:axId val="1990578943"/>
        <c:axId val="2039301295"/>
      </c:barChart>
      <c:catAx>
        <c:axId val="199057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9301295"/>
        <c:crosses val="autoZero"/>
        <c:auto val="1"/>
        <c:lblAlgn val="ctr"/>
        <c:lblOffset val="100"/>
        <c:noMultiLvlLbl val="0"/>
      </c:catAx>
      <c:valAx>
        <c:axId val="203930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057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 </a:t>
            </a:r>
            <a:r>
              <a:rPr lang="en-US" err="1"/>
              <a:t>US$Bn</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A8D-4A36-BFEF-BE1F7F9E44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068A-475B-8FE2-60B324B0B9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A8D-4A36-BFEF-BE1F7F9E44B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A8D-4A36-BFEF-BE1F7F9E44B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A8D-4A36-BFEF-BE1F7F9E44B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A8D-4A36-BFEF-BE1F7F9E44B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A8D-4A36-BFEF-BE1F7F9E44B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A8D-4A36-BFEF-BE1F7F9E44B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A8D-4A36-BFEF-BE1F7F9E44B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A8D-4A36-BFEF-BE1F7F9E44B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7A8D-4A36-BFEF-BE1F7F9E44B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7A8D-4A36-BFEF-BE1F7F9E44B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7A8D-4A36-BFEF-BE1F7F9E44B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7A8D-4A36-BFEF-BE1F7F9E44B4}"/>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7A8D-4A36-BFEF-BE1F7F9E44B4}"/>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7A8D-4A36-BFEF-BE1F7F9E44B4}"/>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7A8D-4A36-BFEF-BE1F7F9E44B4}"/>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7A8D-4A36-BFEF-BE1F7F9E44B4}"/>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7A8D-4A36-BFEF-BE1F7F9E44B4}"/>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7A8D-4A36-BFEF-BE1F7F9E44B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Sheet1!$A$2:$A$21</c:f>
              <c:strCache>
                <c:ptCount val="20"/>
                <c:pt idx="0">
                  <c:v>Oncology</c:v>
                </c:pt>
                <c:pt idx="1">
                  <c:v>Immunology</c:v>
                </c:pt>
                <c:pt idx="2">
                  <c:v>Diabetes</c:v>
                </c:pt>
                <c:pt idx="3">
                  <c:v>Neurology</c:v>
                </c:pt>
                <c:pt idx="4">
                  <c:v>Cardiovascular</c:v>
                </c:pt>
                <c:pt idx="5">
                  <c:v>Anticoagulants</c:v>
                </c:pt>
                <c:pt idx="6">
                  <c:v>Respiratory</c:v>
                </c:pt>
                <c:pt idx="7">
                  <c:v>Pain</c:v>
                </c:pt>
                <c:pt idx="8">
                  <c:v>Vaccines (incl COVID)</c:v>
                </c:pt>
                <c:pt idx="9">
                  <c:v>HI</c:v>
                </c:pt>
                <c:pt idx="10">
                  <c:v>GI</c:v>
                </c:pt>
                <c:pt idx="11">
                  <c:v>Antibacterials</c:v>
                </c:pt>
                <c:pt idx="12">
                  <c:v>Opthamology</c:v>
                </c:pt>
                <c:pt idx="13">
                  <c:v>Dermatology</c:v>
                </c:pt>
                <c:pt idx="14">
                  <c:v>Lipid Regulators</c:v>
                </c:pt>
                <c:pt idx="15">
                  <c:v>Blood Coagulants</c:v>
                </c:pt>
                <c:pt idx="16">
                  <c:v>Anti-Ulcerants</c:v>
                </c:pt>
                <c:pt idx="17">
                  <c:v>Hospital solutions</c:v>
                </c:pt>
                <c:pt idx="18">
                  <c:v>Cough, Cold, Flu</c:v>
                </c:pt>
                <c:pt idx="19">
                  <c:v>Traditional Chinese Medicine</c:v>
                </c:pt>
              </c:strCache>
            </c:strRef>
          </c:cat>
          <c:val>
            <c:numRef>
              <c:f>Sheet1!$B$2:$B$21</c:f>
              <c:numCache>
                <c:formatCode>General</c:formatCode>
                <c:ptCount val="20"/>
                <c:pt idx="0">
                  <c:v>273</c:v>
                </c:pt>
                <c:pt idx="1">
                  <c:v>175</c:v>
                </c:pt>
                <c:pt idx="2">
                  <c:v>148</c:v>
                </c:pt>
                <c:pt idx="3">
                  <c:v>143</c:v>
                </c:pt>
                <c:pt idx="4">
                  <c:v>74</c:v>
                </c:pt>
                <c:pt idx="5">
                  <c:v>72</c:v>
                </c:pt>
                <c:pt idx="6">
                  <c:v>68</c:v>
                </c:pt>
                <c:pt idx="7">
                  <c:v>66</c:v>
                </c:pt>
                <c:pt idx="8">
                  <c:v>46</c:v>
                </c:pt>
                <c:pt idx="9">
                  <c:v>43</c:v>
                </c:pt>
                <c:pt idx="10">
                  <c:v>40</c:v>
                </c:pt>
                <c:pt idx="11">
                  <c:v>38</c:v>
                </c:pt>
                <c:pt idx="12">
                  <c:v>28</c:v>
                </c:pt>
                <c:pt idx="13">
                  <c:v>28</c:v>
                </c:pt>
                <c:pt idx="14">
                  <c:v>20</c:v>
                </c:pt>
                <c:pt idx="15">
                  <c:v>18</c:v>
                </c:pt>
                <c:pt idx="16">
                  <c:v>18</c:v>
                </c:pt>
                <c:pt idx="17">
                  <c:v>17</c:v>
                </c:pt>
                <c:pt idx="18">
                  <c:v>17</c:v>
                </c:pt>
                <c:pt idx="19">
                  <c:v>14</c:v>
                </c:pt>
              </c:numCache>
            </c:numRef>
          </c:val>
          <c:extLst>
            <c:ext xmlns:c16="http://schemas.microsoft.com/office/drawing/2014/chart" uri="{C3380CC4-5D6E-409C-BE32-E72D297353CC}">
              <c16:uniqueId val="{00000000-068A-475B-8FE2-60B324B0B91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Worldwide Total</a:t>
            </a:r>
            <a:r>
              <a:rPr lang="en-US" sz="1600" b="1" baseline="0"/>
              <a:t> Prescription Drug Sales (2012-2026)</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0"/>
          <c:tx>
            <c:strRef>
              <c:f>Sheet1!$C$2</c:f>
              <c:strCache>
                <c:ptCount val="1"/>
                <c:pt idx="0">
                  <c:v>Generic</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Sheet1!$B$3:$B$17</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Sheet1!$C$3:$C$17</c:f>
              <c:numCache>
                <c:formatCode>General</c:formatCode>
                <c:ptCount val="15"/>
                <c:pt idx="0">
                  <c:v>66</c:v>
                </c:pt>
                <c:pt idx="1">
                  <c:v>69</c:v>
                </c:pt>
                <c:pt idx="2">
                  <c:v>75</c:v>
                </c:pt>
                <c:pt idx="3">
                  <c:v>78</c:v>
                </c:pt>
                <c:pt idx="4">
                  <c:v>80</c:v>
                </c:pt>
                <c:pt idx="5">
                  <c:v>82</c:v>
                </c:pt>
                <c:pt idx="6">
                  <c:v>80</c:v>
                </c:pt>
                <c:pt idx="7">
                  <c:v>79</c:v>
                </c:pt>
                <c:pt idx="8">
                  <c:v>82</c:v>
                </c:pt>
                <c:pt idx="9">
                  <c:v>85</c:v>
                </c:pt>
                <c:pt idx="10">
                  <c:v>88</c:v>
                </c:pt>
                <c:pt idx="11">
                  <c:v>91</c:v>
                </c:pt>
                <c:pt idx="12">
                  <c:v>94</c:v>
                </c:pt>
                <c:pt idx="13">
                  <c:v>97</c:v>
                </c:pt>
                <c:pt idx="14">
                  <c:v>101</c:v>
                </c:pt>
              </c:numCache>
            </c:numRef>
          </c:val>
          <c:extLst>
            <c:ext xmlns:c16="http://schemas.microsoft.com/office/drawing/2014/chart" uri="{C3380CC4-5D6E-409C-BE32-E72D297353CC}">
              <c16:uniqueId val="{00000000-2D77-41C3-A898-B5D732208DE8}"/>
            </c:ext>
          </c:extLst>
        </c:ser>
        <c:ser>
          <c:idx val="2"/>
          <c:order val="1"/>
          <c:tx>
            <c:strRef>
              <c:f>Sheet1!$D$2</c:f>
              <c:strCache>
                <c:ptCount val="1"/>
                <c:pt idx="0">
                  <c:v>Orphan</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Sheet1!$B$3:$B$17</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Sheet1!$D$3:$D$17</c:f>
              <c:numCache>
                <c:formatCode>General</c:formatCode>
                <c:ptCount val="15"/>
                <c:pt idx="0">
                  <c:v>84</c:v>
                </c:pt>
                <c:pt idx="1">
                  <c:v>76</c:v>
                </c:pt>
                <c:pt idx="2">
                  <c:v>81</c:v>
                </c:pt>
                <c:pt idx="3">
                  <c:v>86</c:v>
                </c:pt>
                <c:pt idx="4">
                  <c:v>94</c:v>
                </c:pt>
                <c:pt idx="5">
                  <c:v>104</c:v>
                </c:pt>
                <c:pt idx="6">
                  <c:v>116</c:v>
                </c:pt>
                <c:pt idx="7">
                  <c:v>127</c:v>
                </c:pt>
                <c:pt idx="8">
                  <c:v>138</c:v>
                </c:pt>
                <c:pt idx="9">
                  <c:v>154</c:v>
                </c:pt>
                <c:pt idx="10">
                  <c:v>172</c:v>
                </c:pt>
                <c:pt idx="11">
                  <c:v>192</c:v>
                </c:pt>
                <c:pt idx="12">
                  <c:v>214</c:v>
                </c:pt>
                <c:pt idx="13">
                  <c:v>235</c:v>
                </c:pt>
                <c:pt idx="14">
                  <c:v>255</c:v>
                </c:pt>
              </c:numCache>
            </c:numRef>
          </c:val>
          <c:extLst>
            <c:ext xmlns:c16="http://schemas.microsoft.com/office/drawing/2014/chart" uri="{C3380CC4-5D6E-409C-BE32-E72D297353CC}">
              <c16:uniqueId val="{00000001-2D77-41C3-A898-B5D732208DE8}"/>
            </c:ext>
          </c:extLst>
        </c:ser>
        <c:ser>
          <c:idx val="3"/>
          <c:order val="2"/>
          <c:tx>
            <c:strRef>
              <c:f>Sheet1!$E$2</c:f>
              <c:strCache>
                <c:ptCount val="1"/>
                <c:pt idx="0">
                  <c:v>Prescription excl. Generics &amp; Orphan</c:v>
                </c:pt>
              </c:strCache>
            </c:strRef>
          </c:tx>
          <c:spPr>
            <a:solidFill>
              <a:schemeClr val="accent6"/>
            </a:solidFill>
            <a:ln>
              <a:noFill/>
            </a:ln>
            <a:effectLst/>
          </c:spPr>
          <c:invertIfNegative val="0"/>
          <c:dPt>
            <c:idx val="12"/>
            <c:invertIfNegative val="0"/>
            <c:bubble3D val="0"/>
            <c:spPr>
              <a:solidFill>
                <a:srgbClr val="F79646"/>
              </a:solidFill>
              <a:ln>
                <a:noFill/>
              </a:ln>
              <a:effectLst/>
            </c:spPr>
            <c:extLst>
              <c:ext xmlns:c16="http://schemas.microsoft.com/office/drawing/2014/chart" uri="{C3380CC4-5D6E-409C-BE32-E72D297353CC}">
                <c16:uniqueId val="{00000001-0AC1-4F17-AF54-F98CDDEF832C}"/>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Sheet1!$B$3:$B$17</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Sheet1!$E$3:$E$17</c:f>
              <c:numCache>
                <c:formatCode>General</c:formatCode>
                <c:ptCount val="15"/>
                <c:pt idx="0">
                  <c:v>589</c:v>
                </c:pt>
                <c:pt idx="1">
                  <c:v>590</c:v>
                </c:pt>
                <c:pt idx="2">
                  <c:v>607</c:v>
                </c:pt>
                <c:pt idx="3">
                  <c:v>592</c:v>
                </c:pt>
                <c:pt idx="4">
                  <c:v>607</c:v>
                </c:pt>
                <c:pt idx="5">
                  <c:v>617</c:v>
                </c:pt>
                <c:pt idx="6">
                  <c:v>644</c:v>
                </c:pt>
                <c:pt idx="7">
                  <c:v>665</c:v>
                </c:pt>
                <c:pt idx="8">
                  <c:v>685</c:v>
                </c:pt>
                <c:pt idx="9">
                  <c:v>724</c:v>
                </c:pt>
                <c:pt idx="10">
                  <c:v>774</c:v>
                </c:pt>
                <c:pt idx="11">
                  <c:v>823</c:v>
                </c:pt>
                <c:pt idx="12">
                  <c:v>887</c:v>
                </c:pt>
                <c:pt idx="13">
                  <c:v>960</c:v>
                </c:pt>
                <c:pt idx="14">
                  <c:v>1035</c:v>
                </c:pt>
              </c:numCache>
            </c:numRef>
          </c:val>
          <c:extLst>
            <c:ext xmlns:c16="http://schemas.microsoft.com/office/drawing/2014/chart" uri="{C3380CC4-5D6E-409C-BE32-E72D297353CC}">
              <c16:uniqueId val="{00000002-2D77-41C3-A898-B5D732208DE8}"/>
            </c:ext>
          </c:extLst>
        </c:ser>
        <c:dLbls>
          <c:showLegendKey val="0"/>
          <c:showVal val="0"/>
          <c:showCatName val="0"/>
          <c:showSerName val="0"/>
          <c:showPercent val="0"/>
          <c:showBubbleSize val="0"/>
        </c:dLbls>
        <c:gapWidth val="50"/>
        <c:overlap val="100"/>
        <c:axId val="174212544"/>
        <c:axId val="174213104"/>
      </c:barChart>
      <c:catAx>
        <c:axId val="17421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4213104"/>
        <c:crosses val="autoZero"/>
        <c:auto val="1"/>
        <c:lblAlgn val="ctr"/>
        <c:lblOffset val="100"/>
        <c:noMultiLvlLbl val="0"/>
      </c:catAx>
      <c:valAx>
        <c:axId val="17421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1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3F3F3F"/>
      </a:solid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of NDA/BLA</a:t>
            </a:r>
            <a:r>
              <a:rPr lang="en-US" baseline="0"/>
              <a:t> Approvals by Calendar Year</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Biologics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Sheet1!$B$2:$B$16</c:f>
              <c:numCache>
                <c:formatCode>General</c:formatCode>
                <c:ptCount val="15"/>
                <c:pt idx="0">
                  <c:v>20</c:v>
                </c:pt>
                <c:pt idx="1">
                  <c:v>21</c:v>
                </c:pt>
                <c:pt idx="2">
                  <c:v>22</c:v>
                </c:pt>
                <c:pt idx="3">
                  <c:v>23</c:v>
                </c:pt>
                <c:pt idx="4">
                  <c:v>24</c:v>
                </c:pt>
                <c:pt idx="5">
                  <c:v>26</c:v>
                </c:pt>
                <c:pt idx="6">
                  <c:v>28</c:v>
                </c:pt>
                <c:pt idx="7">
                  <c:v>29</c:v>
                </c:pt>
                <c:pt idx="8">
                  <c:v>30</c:v>
                </c:pt>
                <c:pt idx="9">
                  <c:v>31</c:v>
                </c:pt>
                <c:pt idx="10">
                  <c:v>32</c:v>
                </c:pt>
                <c:pt idx="11">
                  <c:v>33</c:v>
                </c:pt>
                <c:pt idx="12">
                  <c:v>34</c:v>
                </c:pt>
                <c:pt idx="13">
                  <c:v>35</c:v>
                </c:pt>
                <c:pt idx="14">
                  <c:v>35</c:v>
                </c:pt>
              </c:numCache>
            </c:numRef>
          </c:val>
          <c:smooth val="0"/>
          <c:extLst>
            <c:ext xmlns:c16="http://schemas.microsoft.com/office/drawing/2014/chart" uri="{C3380CC4-5D6E-409C-BE32-E72D297353CC}">
              <c16:uniqueId val="{00000000-A377-4E0B-85A7-0DF431FE4C76}"/>
            </c:ext>
          </c:extLst>
        </c:ser>
        <c:ser>
          <c:idx val="1"/>
          <c:order val="1"/>
          <c:tx>
            <c:strRef>
              <c:f>Sheet1!$C$1</c:f>
              <c:strCache>
                <c:ptCount val="1"/>
                <c:pt idx="0">
                  <c:v>Traditional</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General</c:formatCod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numCache>
            </c:numRef>
          </c:cat>
          <c:val>
            <c:numRef>
              <c:f>Sheet1!$C$2:$C$16</c:f>
              <c:numCache>
                <c:formatCode>General</c:formatCode>
                <c:ptCount val="15"/>
                <c:pt idx="0">
                  <c:v>80</c:v>
                </c:pt>
                <c:pt idx="1">
                  <c:v>79</c:v>
                </c:pt>
                <c:pt idx="2">
                  <c:v>78</c:v>
                </c:pt>
                <c:pt idx="3">
                  <c:v>77</c:v>
                </c:pt>
                <c:pt idx="4">
                  <c:v>76</c:v>
                </c:pt>
                <c:pt idx="5">
                  <c:v>74</c:v>
                </c:pt>
                <c:pt idx="6">
                  <c:v>72</c:v>
                </c:pt>
                <c:pt idx="7">
                  <c:v>71</c:v>
                </c:pt>
                <c:pt idx="8">
                  <c:v>70</c:v>
                </c:pt>
                <c:pt idx="9">
                  <c:v>69</c:v>
                </c:pt>
                <c:pt idx="10">
                  <c:v>68</c:v>
                </c:pt>
                <c:pt idx="11">
                  <c:v>67</c:v>
                </c:pt>
                <c:pt idx="12">
                  <c:v>66</c:v>
                </c:pt>
                <c:pt idx="13">
                  <c:v>65</c:v>
                </c:pt>
                <c:pt idx="14">
                  <c:v>65</c:v>
                </c:pt>
              </c:numCache>
            </c:numRef>
          </c:val>
          <c:smooth val="0"/>
          <c:extLst>
            <c:ext xmlns:c16="http://schemas.microsoft.com/office/drawing/2014/chart" uri="{C3380CC4-5D6E-409C-BE32-E72D297353CC}">
              <c16:uniqueId val="{00000001-A377-4E0B-85A7-0DF431FE4C76}"/>
            </c:ext>
          </c:extLst>
        </c:ser>
        <c:dLbls>
          <c:dLblPos val="t"/>
          <c:showLegendKey val="0"/>
          <c:showVal val="1"/>
          <c:showCatName val="0"/>
          <c:showSerName val="0"/>
          <c:showPercent val="0"/>
          <c:showBubbleSize val="0"/>
        </c:dLbls>
        <c:smooth val="0"/>
        <c:axId val="603358223"/>
        <c:axId val="537142607"/>
      </c:lineChart>
      <c:catAx>
        <c:axId val="60335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142607"/>
        <c:crosses val="autoZero"/>
        <c:auto val="1"/>
        <c:lblAlgn val="ctr"/>
        <c:lblOffset val="100"/>
        <c:noMultiLvlLbl val="0"/>
      </c:catAx>
      <c:valAx>
        <c:axId val="537142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35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Traditional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Sheet1!$B$2:$B$11</c:f>
              <c:numCache>
                <c:formatCode>General</c:formatCode>
                <c:ptCount val="10"/>
                <c:pt idx="0">
                  <c:v>-22.1</c:v>
                </c:pt>
                <c:pt idx="1">
                  <c:v>-24.7</c:v>
                </c:pt>
                <c:pt idx="2">
                  <c:v>-20.5</c:v>
                </c:pt>
                <c:pt idx="3">
                  <c:v>-21.9</c:v>
                </c:pt>
                <c:pt idx="4">
                  <c:v>-10.5</c:v>
                </c:pt>
                <c:pt idx="5">
                  <c:v>-14.6</c:v>
                </c:pt>
                <c:pt idx="6">
                  <c:v>-21.7</c:v>
                </c:pt>
                <c:pt idx="7">
                  <c:v>-28.7</c:v>
                </c:pt>
                <c:pt idx="8">
                  <c:v>-22.3</c:v>
                </c:pt>
                <c:pt idx="9">
                  <c:v>-26.9</c:v>
                </c:pt>
              </c:numCache>
            </c:numRef>
          </c:val>
          <c:extLst>
            <c:ext xmlns:c16="http://schemas.microsoft.com/office/drawing/2014/chart" uri="{C3380CC4-5D6E-409C-BE32-E72D297353CC}">
              <c16:uniqueId val="{00000000-3B09-4FB0-B24B-CCD16A2E62C8}"/>
            </c:ext>
          </c:extLst>
        </c:ser>
        <c:ser>
          <c:idx val="1"/>
          <c:order val="1"/>
          <c:tx>
            <c:strRef>
              <c:f>Sheet1!$C$1</c:f>
              <c:strCache>
                <c:ptCount val="1"/>
                <c:pt idx="0">
                  <c:v>Biologics</c:v>
                </c:pt>
              </c:strCache>
            </c:strRef>
          </c:tx>
          <c:spPr>
            <a:solidFill>
              <a:schemeClr val="accent4"/>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3B09-4FB0-B24B-CCD16A2E62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Sheet1!$C$2:$C$11</c:f>
              <c:numCache>
                <c:formatCode>General</c:formatCode>
                <c:ptCount val="10"/>
                <c:pt idx="0">
                  <c:v>0</c:v>
                </c:pt>
                <c:pt idx="1">
                  <c:v>-1.4</c:v>
                </c:pt>
                <c:pt idx="2">
                  <c:v>-3.7</c:v>
                </c:pt>
                <c:pt idx="3">
                  <c:v>-5.5</c:v>
                </c:pt>
                <c:pt idx="4">
                  <c:v>-5.2</c:v>
                </c:pt>
                <c:pt idx="5">
                  <c:v>-8.5</c:v>
                </c:pt>
                <c:pt idx="6">
                  <c:v>-7.4</c:v>
                </c:pt>
                <c:pt idx="7">
                  <c:v>-11.7</c:v>
                </c:pt>
                <c:pt idx="8">
                  <c:v>-14.1</c:v>
                </c:pt>
                <c:pt idx="9">
                  <c:v>-10.4</c:v>
                </c:pt>
              </c:numCache>
            </c:numRef>
          </c:val>
          <c:extLst>
            <c:ext xmlns:c16="http://schemas.microsoft.com/office/drawing/2014/chart" uri="{C3380CC4-5D6E-409C-BE32-E72D297353CC}">
              <c16:uniqueId val="{00000001-3B09-4FB0-B24B-CCD16A2E62C8}"/>
            </c:ext>
          </c:extLst>
        </c:ser>
        <c:dLbls>
          <c:dLblPos val="ctr"/>
          <c:showLegendKey val="0"/>
          <c:showVal val="1"/>
          <c:showCatName val="0"/>
          <c:showSerName val="0"/>
          <c:showPercent val="0"/>
          <c:showBubbleSize val="0"/>
        </c:dLbls>
        <c:gapWidth val="150"/>
        <c:overlap val="100"/>
        <c:axId val="2026113216"/>
        <c:axId val="2052302128"/>
      </c:barChart>
      <c:catAx>
        <c:axId val="2026113216"/>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2302128"/>
        <c:crosses val="autoZero"/>
        <c:auto val="1"/>
        <c:lblAlgn val="ctr"/>
        <c:lblOffset val="100"/>
        <c:noMultiLvlLbl val="0"/>
      </c:catAx>
      <c:valAx>
        <c:axId val="205230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11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C60AB-6F6A-4189-A468-4356D6E69BB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88EB6EC3-B2E7-4500-A991-FB7C9D04281A}">
      <dgm:prSet phldrT="[Text]"/>
      <dgm:spPr/>
      <dgm:t>
        <a:bodyPr/>
        <a:lstStyle/>
        <a:p>
          <a:r>
            <a:rPr lang="en-US"/>
            <a:t>Sales Force Design</a:t>
          </a:r>
        </a:p>
      </dgm:t>
    </dgm:pt>
    <dgm:pt modelId="{F53CD758-1E9C-4CAE-9AEB-CEA4FEFCCBF4}" type="parTrans" cxnId="{653D78C6-BC8C-4870-8651-CCA005223CD1}">
      <dgm:prSet/>
      <dgm:spPr/>
      <dgm:t>
        <a:bodyPr/>
        <a:lstStyle/>
        <a:p>
          <a:endParaRPr lang="en-US"/>
        </a:p>
      </dgm:t>
    </dgm:pt>
    <dgm:pt modelId="{654078A4-D204-44CC-8462-769B95172694}" type="sibTrans" cxnId="{653D78C6-BC8C-4870-8651-CCA005223CD1}">
      <dgm:prSet/>
      <dgm:spPr/>
      <dgm:t>
        <a:bodyPr/>
        <a:lstStyle/>
        <a:p>
          <a:endParaRPr lang="en-US"/>
        </a:p>
      </dgm:t>
    </dgm:pt>
    <dgm:pt modelId="{6E6AA63C-88DF-4A4A-AA7F-71D9A91FADDB}">
      <dgm:prSet phldrT="[Text]"/>
      <dgm:spPr/>
      <dgm:t>
        <a:bodyPr/>
        <a:lstStyle/>
        <a:p>
          <a:r>
            <a:rPr lang="en-US"/>
            <a:t>Sales Force Alignment</a:t>
          </a:r>
        </a:p>
      </dgm:t>
    </dgm:pt>
    <dgm:pt modelId="{04D44FFE-5C37-4CB2-A773-3391A9B480A2}" type="parTrans" cxnId="{3DBBD954-7F8F-4AF3-963F-1EA3C79FB5C9}">
      <dgm:prSet/>
      <dgm:spPr/>
      <dgm:t>
        <a:bodyPr/>
        <a:lstStyle/>
        <a:p>
          <a:endParaRPr lang="en-US"/>
        </a:p>
      </dgm:t>
    </dgm:pt>
    <dgm:pt modelId="{7CCE8E83-4A83-404F-8932-A575FC9BAFED}" type="sibTrans" cxnId="{3DBBD954-7F8F-4AF3-963F-1EA3C79FB5C9}">
      <dgm:prSet/>
      <dgm:spPr/>
      <dgm:t>
        <a:bodyPr/>
        <a:lstStyle/>
        <a:p>
          <a:endParaRPr lang="en-US"/>
        </a:p>
      </dgm:t>
    </dgm:pt>
    <dgm:pt modelId="{7F576137-0CFA-459E-A917-B0C5958050F8}">
      <dgm:prSet phldrT="[Text]"/>
      <dgm:spPr/>
      <dgm:t>
        <a:bodyPr/>
        <a:lstStyle/>
        <a:p>
          <a:r>
            <a:rPr lang="en-US"/>
            <a:t>Sales Activity Planning</a:t>
          </a:r>
        </a:p>
      </dgm:t>
    </dgm:pt>
    <dgm:pt modelId="{DB27668A-F048-4083-8BE2-937B95540420}" type="parTrans" cxnId="{DF050C06-C13C-45AE-A079-2CB6285878B7}">
      <dgm:prSet/>
      <dgm:spPr/>
      <dgm:t>
        <a:bodyPr/>
        <a:lstStyle/>
        <a:p>
          <a:endParaRPr lang="en-US"/>
        </a:p>
      </dgm:t>
    </dgm:pt>
    <dgm:pt modelId="{A1678DD9-E793-4D85-99EF-8FD895930F36}" type="sibTrans" cxnId="{DF050C06-C13C-45AE-A079-2CB6285878B7}">
      <dgm:prSet/>
      <dgm:spPr/>
      <dgm:t>
        <a:bodyPr/>
        <a:lstStyle/>
        <a:p>
          <a:endParaRPr lang="en-US"/>
        </a:p>
      </dgm:t>
    </dgm:pt>
    <dgm:pt modelId="{63B03827-CBD1-4680-8F38-9ABC9CFFADF9}">
      <dgm:prSet phldrT="[Text]"/>
      <dgm:spPr/>
      <dgm:t>
        <a:bodyPr/>
        <a:lstStyle/>
        <a:p>
          <a:r>
            <a:rPr lang="en-US"/>
            <a:t>Incentive Compensation</a:t>
          </a:r>
        </a:p>
      </dgm:t>
    </dgm:pt>
    <dgm:pt modelId="{D104CE27-7310-4C11-8683-3D7291C42B28}" type="parTrans" cxnId="{6DC808F0-BA8E-4947-993D-E8ACC33EF1CF}">
      <dgm:prSet/>
      <dgm:spPr/>
      <dgm:t>
        <a:bodyPr/>
        <a:lstStyle/>
        <a:p>
          <a:endParaRPr lang="en-US"/>
        </a:p>
      </dgm:t>
    </dgm:pt>
    <dgm:pt modelId="{CD64F62E-D48D-4BE0-8D93-4BB08C788A62}" type="sibTrans" cxnId="{6DC808F0-BA8E-4947-993D-E8ACC33EF1CF}">
      <dgm:prSet/>
      <dgm:spPr/>
      <dgm:t>
        <a:bodyPr/>
        <a:lstStyle/>
        <a:p>
          <a:endParaRPr lang="en-US"/>
        </a:p>
      </dgm:t>
    </dgm:pt>
    <dgm:pt modelId="{7902D18D-ED83-4E12-9CB9-D87713734478}">
      <dgm:prSet phldrT="[Text]"/>
      <dgm:spPr/>
      <dgm:t>
        <a:bodyPr/>
        <a:lstStyle/>
        <a:p>
          <a:r>
            <a:rPr lang="en-US"/>
            <a:t>Sales Operation Measurements</a:t>
          </a:r>
        </a:p>
      </dgm:t>
    </dgm:pt>
    <dgm:pt modelId="{EC661835-2E7E-4361-91FC-BC7E17888FE2}" type="parTrans" cxnId="{4A150D45-A646-4A60-B0E1-29DC2C0D5EAD}">
      <dgm:prSet/>
      <dgm:spPr/>
      <dgm:t>
        <a:bodyPr/>
        <a:lstStyle/>
        <a:p>
          <a:endParaRPr lang="en-US"/>
        </a:p>
      </dgm:t>
    </dgm:pt>
    <dgm:pt modelId="{A6FE6149-32FD-48EC-9EA1-1CF09F353662}" type="sibTrans" cxnId="{4A150D45-A646-4A60-B0E1-29DC2C0D5EAD}">
      <dgm:prSet/>
      <dgm:spPr/>
      <dgm:t>
        <a:bodyPr/>
        <a:lstStyle/>
        <a:p>
          <a:endParaRPr lang="en-US"/>
        </a:p>
      </dgm:t>
    </dgm:pt>
    <dgm:pt modelId="{20D38789-5EA2-4338-9D14-0A915C518323}">
      <dgm:prSet phldrT="[Text]"/>
      <dgm:spPr/>
      <dgm:t>
        <a:bodyPr/>
        <a:lstStyle/>
        <a:p>
          <a:r>
            <a:rPr lang="en-US"/>
            <a:t>Segmentation</a:t>
          </a:r>
        </a:p>
      </dgm:t>
    </dgm:pt>
    <dgm:pt modelId="{5E29279D-5B67-4EB8-BC10-CF95F954D13E}" type="parTrans" cxnId="{85A97501-12D2-4C29-8FB3-C6D32A81498C}">
      <dgm:prSet/>
      <dgm:spPr/>
      <dgm:t>
        <a:bodyPr/>
        <a:lstStyle/>
        <a:p>
          <a:endParaRPr lang="en-US"/>
        </a:p>
      </dgm:t>
    </dgm:pt>
    <dgm:pt modelId="{CF2819C3-60DB-400F-87E5-ED6F6AF073F6}" type="sibTrans" cxnId="{85A97501-12D2-4C29-8FB3-C6D32A81498C}">
      <dgm:prSet/>
      <dgm:spPr/>
      <dgm:t>
        <a:bodyPr/>
        <a:lstStyle/>
        <a:p>
          <a:endParaRPr lang="en-US"/>
        </a:p>
      </dgm:t>
    </dgm:pt>
    <dgm:pt modelId="{E3C5F048-B576-493D-AEC1-7BFB966D05CA}">
      <dgm:prSet phldrT="[Text]"/>
      <dgm:spPr/>
      <dgm:t>
        <a:bodyPr/>
        <a:lstStyle/>
        <a:p>
          <a:r>
            <a:rPr lang="en-US"/>
            <a:t>Promotion Response Modeling</a:t>
          </a:r>
        </a:p>
      </dgm:t>
    </dgm:pt>
    <dgm:pt modelId="{07C3044B-5632-45A4-BFEB-276267E749B3}" type="parTrans" cxnId="{9EC04A3F-F3F2-4142-9548-32FC0F8C665A}">
      <dgm:prSet/>
      <dgm:spPr/>
      <dgm:t>
        <a:bodyPr/>
        <a:lstStyle/>
        <a:p>
          <a:endParaRPr lang="en-US"/>
        </a:p>
      </dgm:t>
    </dgm:pt>
    <dgm:pt modelId="{BFB9E60D-FE4D-49E4-8B62-5E0E8FF9F222}" type="sibTrans" cxnId="{9EC04A3F-F3F2-4142-9548-32FC0F8C665A}">
      <dgm:prSet/>
      <dgm:spPr/>
      <dgm:t>
        <a:bodyPr/>
        <a:lstStyle/>
        <a:p>
          <a:endParaRPr lang="en-US"/>
        </a:p>
      </dgm:t>
    </dgm:pt>
    <dgm:pt modelId="{07722B29-8D1D-4C6F-A718-0ACAF8715AC1}" type="pres">
      <dgm:prSet presAssocID="{2C2C60AB-6F6A-4189-A468-4356D6E69BB7}" presName="cycle" presStyleCnt="0">
        <dgm:presLayoutVars>
          <dgm:dir/>
          <dgm:resizeHandles val="exact"/>
        </dgm:presLayoutVars>
      </dgm:prSet>
      <dgm:spPr/>
    </dgm:pt>
    <dgm:pt modelId="{8F2C7844-67A7-44BA-BBB2-3FD4A01D51D5}" type="pres">
      <dgm:prSet presAssocID="{20D38789-5EA2-4338-9D14-0A915C518323}" presName="node" presStyleLbl="node1" presStyleIdx="0" presStyleCnt="7">
        <dgm:presLayoutVars>
          <dgm:bulletEnabled val="1"/>
        </dgm:presLayoutVars>
      </dgm:prSet>
      <dgm:spPr/>
    </dgm:pt>
    <dgm:pt modelId="{5BC3D717-B2CD-4CEB-A6ED-37D4C8FA8D33}" type="pres">
      <dgm:prSet presAssocID="{20D38789-5EA2-4338-9D14-0A915C518323}" presName="spNode" presStyleCnt="0"/>
      <dgm:spPr/>
    </dgm:pt>
    <dgm:pt modelId="{D452AFD1-7118-4073-8E58-D86AA2B4098C}" type="pres">
      <dgm:prSet presAssocID="{CF2819C3-60DB-400F-87E5-ED6F6AF073F6}" presName="sibTrans" presStyleLbl="sibTrans1D1" presStyleIdx="0" presStyleCnt="7"/>
      <dgm:spPr/>
    </dgm:pt>
    <dgm:pt modelId="{5937B7B0-4C51-402F-95F9-A7DC6A3022A4}" type="pres">
      <dgm:prSet presAssocID="{E3C5F048-B576-493D-AEC1-7BFB966D05CA}" presName="node" presStyleLbl="node1" presStyleIdx="1" presStyleCnt="7">
        <dgm:presLayoutVars>
          <dgm:bulletEnabled val="1"/>
        </dgm:presLayoutVars>
      </dgm:prSet>
      <dgm:spPr/>
    </dgm:pt>
    <dgm:pt modelId="{829BAA9B-9691-4F63-85B8-D06CEE716B38}" type="pres">
      <dgm:prSet presAssocID="{E3C5F048-B576-493D-AEC1-7BFB966D05CA}" presName="spNode" presStyleCnt="0"/>
      <dgm:spPr/>
    </dgm:pt>
    <dgm:pt modelId="{313FB2A3-8A20-4477-B9B9-5EDC2ED69062}" type="pres">
      <dgm:prSet presAssocID="{BFB9E60D-FE4D-49E4-8B62-5E0E8FF9F222}" presName="sibTrans" presStyleLbl="sibTrans1D1" presStyleIdx="1" presStyleCnt="7"/>
      <dgm:spPr/>
    </dgm:pt>
    <dgm:pt modelId="{7652F94B-7D8F-46ED-9FCC-595E0D296799}" type="pres">
      <dgm:prSet presAssocID="{88EB6EC3-B2E7-4500-A991-FB7C9D04281A}" presName="node" presStyleLbl="node1" presStyleIdx="2" presStyleCnt="7">
        <dgm:presLayoutVars>
          <dgm:bulletEnabled val="1"/>
        </dgm:presLayoutVars>
      </dgm:prSet>
      <dgm:spPr/>
    </dgm:pt>
    <dgm:pt modelId="{3B4CBD74-0110-4C73-8136-8FC3B52FFB1B}" type="pres">
      <dgm:prSet presAssocID="{88EB6EC3-B2E7-4500-A991-FB7C9D04281A}" presName="spNode" presStyleCnt="0"/>
      <dgm:spPr/>
    </dgm:pt>
    <dgm:pt modelId="{78957223-304D-4B61-AA0C-32CEDC7C1D58}" type="pres">
      <dgm:prSet presAssocID="{654078A4-D204-44CC-8462-769B95172694}" presName="sibTrans" presStyleLbl="sibTrans1D1" presStyleIdx="2" presStyleCnt="7"/>
      <dgm:spPr/>
    </dgm:pt>
    <dgm:pt modelId="{98BC7980-71EE-4E80-AA4B-908CD0645C6C}" type="pres">
      <dgm:prSet presAssocID="{6E6AA63C-88DF-4A4A-AA7F-71D9A91FADDB}" presName="node" presStyleLbl="node1" presStyleIdx="3" presStyleCnt="7">
        <dgm:presLayoutVars>
          <dgm:bulletEnabled val="1"/>
        </dgm:presLayoutVars>
      </dgm:prSet>
      <dgm:spPr/>
    </dgm:pt>
    <dgm:pt modelId="{93E04BAD-DD19-471C-8E8F-051264AABCB5}" type="pres">
      <dgm:prSet presAssocID="{6E6AA63C-88DF-4A4A-AA7F-71D9A91FADDB}" presName="spNode" presStyleCnt="0"/>
      <dgm:spPr/>
    </dgm:pt>
    <dgm:pt modelId="{BF1F6175-B8CE-4542-B27B-51C466A6FE95}" type="pres">
      <dgm:prSet presAssocID="{7CCE8E83-4A83-404F-8932-A575FC9BAFED}" presName="sibTrans" presStyleLbl="sibTrans1D1" presStyleIdx="3" presStyleCnt="7"/>
      <dgm:spPr/>
    </dgm:pt>
    <dgm:pt modelId="{99F1CB25-FE2D-47C8-9685-C1B676DB5D28}" type="pres">
      <dgm:prSet presAssocID="{7F576137-0CFA-459E-A917-B0C5958050F8}" presName="node" presStyleLbl="node1" presStyleIdx="4" presStyleCnt="7">
        <dgm:presLayoutVars>
          <dgm:bulletEnabled val="1"/>
        </dgm:presLayoutVars>
      </dgm:prSet>
      <dgm:spPr/>
    </dgm:pt>
    <dgm:pt modelId="{8D037E79-1F42-44B9-AEB4-6D9E40D1A26E}" type="pres">
      <dgm:prSet presAssocID="{7F576137-0CFA-459E-A917-B0C5958050F8}" presName="spNode" presStyleCnt="0"/>
      <dgm:spPr/>
    </dgm:pt>
    <dgm:pt modelId="{585FD82D-459C-4753-9355-4B7DDB9F9CD6}" type="pres">
      <dgm:prSet presAssocID="{A1678DD9-E793-4D85-99EF-8FD895930F36}" presName="sibTrans" presStyleLbl="sibTrans1D1" presStyleIdx="4" presStyleCnt="7"/>
      <dgm:spPr/>
    </dgm:pt>
    <dgm:pt modelId="{B9730FD6-2A53-424A-94E5-7685AA5CA70E}" type="pres">
      <dgm:prSet presAssocID="{63B03827-CBD1-4680-8F38-9ABC9CFFADF9}" presName="node" presStyleLbl="node1" presStyleIdx="5" presStyleCnt="7">
        <dgm:presLayoutVars>
          <dgm:bulletEnabled val="1"/>
        </dgm:presLayoutVars>
      </dgm:prSet>
      <dgm:spPr/>
    </dgm:pt>
    <dgm:pt modelId="{ABEA7367-2DC7-443F-A708-13D7ED4E17FF}" type="pres">
      <dgm:prSet presAssocID="{63B03827-CBD1-4680-8F38-9ABC9CFFADF9}" presName="spNode" presStyleCnt="0"/>
      <dgm:spPr/>
    </dgm:pt>
    <dgm:pt modelId="{866FF917-07FC-4960-AECF-C446087E8067}" type="pres">
      <dgm:prSet presAssocID="{CD64F62E-D48D-4BE0-8D93-4BB08C788A62}" presName="sibTrans" presStyleLbl="sibTrans1D1" presStyleIdx="5" presStyleCnt="7"/>
      <dgm:spPr/>
    </dgm:pt>
    <dgm:pt modelId="{B5F5B8F2-87CA-4761-A1DE-FEC03E339E24}" type="pres">
      <dgm:prSet presAssocID="{7902D18D-ED83-4E12-9CB9-D87713734478}" presName="node" presStyleLbl="node1" presStyleIdx="6" presStyleCnt="7">
        <dgm:presLayoutVars>
          <dgm:bulletEnabled val="1"/>
        </dgm:presLayoutVars>
      </dgm:prSet>
      <dgm:spPr/>
    </dgm:pt>
    <dgm:pt modelId="{2E6F8E18-95F7-4E36-827E-03F8C1EBC6CC}" type="pres">
      <dgm:prSet presAssocID="{7902D18D-ED83-4E12-9CB9-D87713734478}" presName="spNode" presStyleCnt="0"/>
      <dgm:spPr/>
    </dgm:pt>
    <dgm:pt modelId="{B1047EFC-4EB7-49E3-BDBB-42DB991E598C}" type="pres">
      <dgm:prSet presAssocID="{A6FE6149-32FD-48EC-9EA1-1CF09F353662}" presName="sibTrans" presStyleLbl="sibTrans1D1" presStyleIdx="6" presStyleCnt="7"/>
      <dgm:spPr/>
    </dgm:pt>
  </dgm:ptLst>
  <dgm:cxnLst>
    <dgm:cxn modelId="{85A97501-12D2-4C29-8FB3-C6D32A81498C}" srcId="{2C2C60AB-6F6A-4189-A468-4356D6E69BB7}" destId="{20D38789-5EA2-4338-9D14-0A915C518323}" srcOrd="0" destOrd="0" parTransId="{5E29279D-5B67-4EB8-BC10-CF95F954D13E}" sibTransId="{CF2819C3-60DB-400F-87E5-ED6F6AF073F6}"/>
    <dgm:cxn modelId="{DF050C06-C13C-45AE-A079-2CB6285878B7}" srcId="{2C2C60AB-6F6A-4189-A468-4356D6E69BB7}" destId="{7F576137-0CFA-459E-A917-B0C5958050F8}" srcOrd="4" destOrd="0" parTransId="{DB27668A-F048-4083-8BE2-937B95540420}" sibTransId="{A1678DD9-E793-4D85-99EF-8FD895930F36}"/>
    <dgm:cxn modelId="{4799390F-8016-4E24-AC4F-C615E963C80B}" type="presOf" srcId="{A1678DD9-E793-4D85-99EF-8FD895930F36}" destId="{585FD82D-459C-4753-9355-4B7DDB9F9CD6}" srcOrd="0" destOrd="0" presId="urn:microsoft.com/office/officeart/2005/8/layout/cycle5"/>
    <dgm:cxn modelId="{AD4D8615-7015-4E4E-ADB9-2BED90A9A40F}" type="presOf" srcId="{BFB9E60D-FE4D-49E4-8B62-5E0E8FF9F222}" destId="{313FB2A3-8A20-4477-B9B9-5EDC2ED69062}" srcOrd="0" destOrd="0" presId="urn:microsoft.com/office/officeart/2005/8/layout/cycle5"/>
    <dgm:cxn modelId="{AB822723-79E1-42E5-A23C-6C838CE580A2}" type="presOf" srcId="{2C2C60AB-6F6A-4189-A468-4356D6E69BB7}" destId="{07722B29-8D1D-4C6F-A718-0ACAF8715AC1}" srcOrd="0" destOrd="0" presId="urn:microsoft.com/office/officeart/2005/8/layout/cycle5"/>
    <dgm:cxn modelId="{DF40872E-B51F-4B6D-98FC-056DB0F3A78B}" type="presOf" srcId="{63B03827-CBD1-4680-8F38-9ABC9CFFADF9}" destId="{B9730FD6-2A53-424A-94E5-7685AA5CA70E}" srcOrd="0" destOrd="0" presId="urn:microsoft.com/office/officeart/2005/8/layout/cycle5"/>
    <dgm:cxn modelId="{9EC04A3F-F3F2-4142-9548-32FC0F8C665A}" srcId="{2C2C60AB-6F6A-4189-A468-4356D6E69BB7}" destId="{E3C5F048-B576-493D-AEC1-7BFB966D05CA}" srcOrd="1" destOrd="0" parTransId="{07C3044B-5632-45A4-BFEB-276267E749B3}" sibTransId="{BFB9E60D-FE4D-49E4-8B62-5E0E8FF9F222}"/>
    <dgm:cxn modelId="{4165B664-3BFF-4DFC-B127-394BC703D896}" type="presOf" srcId="{88EB6EC3-B2E7-4500-A991-FB7C9D04281A}" destId="{7652F94B-7D8F-46ED-9FCC-595E0D296799}" srcOrd="0" destOrd="0" presId="urn:microsoft.com/office/officeart/2005/8/layout/cycle5"/>
    <dgm:cxn modelId="{4A150D45-A646-4A60-B0E1-29DC2C0D5EAD}" srcId="{2C2C60AB-6F6A-4189-A468-4356D6E69BB7}" destId="{7902D18D-ED83-4E12-9CB9-D87713734478}" srcOrd="6" destOrd="0" parTransId="{EC661835-2E7E-4361-91FC-BC7E17888FE2}" sibTransId="{A6FE6149-32FD-48EC-9EA1-1CF09F353662}"/>
    <dgm:cxn modelId="{DCDD466E-6EB5-4642-9C4E-9CFFF27FD2FC}" type="presOf" srcId="{654078A4-D204-44CC-8462-769B95172694}" destId="{78957223-304D-4B61-AA0C-32CEDC7C1D58}" srcOrd="0" destOrd="0" presId="urn:microsoft.com/office/officeart/2005/8/layout/cycle5"/>
    <dgm:cxn modelId="{3DBBD954-7F8F-4AF3-963F-1EA3C79FB5C9}" srcId="{2C2C60AB-6F6A-4189-A468-4356D6E69BB7}" destId="{6E6AA63C-88DF-4A4A-AA7F-71D9A91FADDB}" srcOrd="3" destOrd="0" parTransId="{04D44FFE-5C37-4CB2-A773-3391A9B480A2}" sibTransId="{7CCE8E83-4A83-404F-8932-A575FC9BAFED}"/>
    <dgm:cxn modelId="{94770395-C493-40EB-BF0D-27C7DA2D8117}" type="presOf" srcId="{20D38789-5EA2-4338-9D14-0A915C518323}" destId="{8F2C7844-67A7-44BA-BBB2-3FD4A01D51D5}" srcOrd="0" destOrd="0" presId="urn:microsoft.com/office/officeart/2005/8/layout/cycle5"/>
    <dgm:cxn modelId="{D90731A2-EB8E-469C-8B32-89A53628CFE5}" type="presOf" srcId="{CF2819C3-60DB-400F-87E5-ED6F6AF073F6}" destId="{D452AFD1-7118-4073-8E58-D86AA2B4098C}" srcOrd="0" destOrd="0" presId="urn:microsoft.com/office/officeart/2005/8/layout/cycle5"/>
    <dgm:cxn modelId="{63C9E5AD-307F-49C8-8B92-7BFBABB8CBB6}" type="presOf" srcId="{6E6AA63C-88DF-4A4A-AA7F-71D9A91FADDB}" destId="{98BC7980-71EE-4E80-AA4B-908CD0645C6C}" srcOrd="0" destOrd="0" presId="urn:microsoft.com/office/officeart/2005/8/layout/cycle5"/>
    <dgm:cxn modelId="{82EE1EB0-016E-4105-8BFE-AA13461AA0E8}" type="presOf" srcId="{7F576137-0CFA-459E-A917-B0C5958050F8}" destId="{99F1CB25-FE2D-47C8-9685-C1B676DB5D28}" srcOrd="0" destOrd="0" presId="urn:microsoft.com/office/officeart/2005/8/layout/cycle5"/>
    <dgm:cxn modelId="{BDA2CAB6-AFF4-4134-9114-B011CEC8897F}" type="presOf" srcId="{7CCE8E83-4A83-404F-8932-A575FC9BAFED}" destId="{BF1F6175-B8CE-4542-B27B-51C466A6FE95}" srcOrd="0" destOrd="0" presId="urn:microsoft.com/office/officeart/2005/8/layout/cycle5"/>
    <dgm:cxn modelId="{4F6BA2B8-EEF4-46B8-BAA3-040836F689B1}" type="presOf" srcId="{A6FE6149-32FD-48EC-9EA1-1CF09F353662}" destId="{B1047EFC-4EB7-49E3-BDBB-42DB991E598C}" srcOrd="0" destOrd="0" presId="urn:microsoft.com/office/officeart/2005/8/layout/cycle5"/>
    <dgm:cxn modelId="{E6172CBF-7E43-43D6-97F6-262E5D85A952}" type="presOf" srcId="{CD64F62E-D48D-4BE0-8D93-4BB08C788A62}" destId="{866FF917-07FC-4960-AECF-C446087E8067}" srcOrd="0" destOrd="0" presId="urn:microsoft.com/office/officeart/2005/8/layout/cycle5"/>
    <dgm:cxn modelId="{653D78C6-BC8C-4870-8651-CCA005223CD1}" srcId="{2C2C60AB-6F6A-4189-A468-4356D6E69BB7}" destId="{88EB6EC3-B2E7-4500-A991-FB7C9D04281A}" srcOrd="2" destOrd="0" parTransId="{F53CD758-1E9C-4CAE-9AEB-CEA4FEFCCBF4}" sibTransId="{654078A4-D204-44CC-8462-769B95172694}"/>
    <dgm:cxn modelId="{EC37F3D1-0BCA-442F-8647-E86E8916CBBB}" type="presOf" srcId="{E3C5F048-B576-493D-AEC1-7BFB966D05CA}" destId="{5937B7B0-4C51-402F-95F9-A7DC6A3022A4}" srcOrd="0" destOrd="0" presId="urn:microsoft.com/office/officeart/2005/8/layout/cycle5"/>
    <dgm:cxn modelId="{D61D18EF-1DEC-42DF-A713-9647F45BE515}" type="presOf" srcId="{7902D18D-ED83-4E12-9CB9-D87713734478}" destId="{B5F5B8F2-87CA-4761-A1DE-FEC03E339E24}" srcOrd="0" destOrd="0" presId="urn:microsoft.com/office/officeart/2005/8/layout/cycle5"/>
    <dgm:cxn modelId="{6DC808F0-BA8E-4947-993D-E8ACC33EF1CF}" srcId="{2C2C60AB-6F6A-4189-A468-4356D6E69BB7}" destId="{63B03827-CBD1-4680-8F38-9ABC9CFFADF9}" srcOrd="5" destOrd="0" parTransId="{D104CE27-7310-4C11-8683-3D7291C42B28}" sibTransId="{CD64F62E-D48D-4BE0-8D93-4BB08C788A62}"/>
    <dgm:cxn modelId="{BCC222E4-9985-4685-8922-D44CB4B5E074}" type="presParOf" srcId="{07722B29-8D1D-4C6F-A718-0ACAF8715AC1}" destId="{8F2C7844-67A7-44BA-BBB2-3FD4A01D51D5}" srcOrd="0" destOrd="0" presId="urn:microsoft.com/office/officeart/2005/8/layout/cycle5"/>
    <dgm:cxn modelId="{C94FB9D3-ADF9-4B37-8358-C36EA32430CF}" type="presParOf" srcId="{07722B29-8D1D-4C6F-A718-0ACAF8715AC1}" destId="{5BC3D717-B2CD-4CEB-A6ED-37D4C8FA8D33}" srcOrd="1" destOrd="0" presId="urn:microsoft.com/office/officeart/2005/8/layout/cycle5"/>
    <dgm:cxn modelId="{723AB53C-BFAF-43BA-A5DE-86AC015EE9ED}" type="presParOf" srcId="{07722B29-8D1D-4C6F-A718-0ACAF8715AC1}" destId="{D452AFD1-7118-4073-8E58-D86AA2B4098C}" srcOrd="2" destOrd="0" presId="urn:microsoft.com/office/officeart/2005/8/layout/cycle5"/>
    <dgm:cxn modelId="{1FCE68A3-8E20-451B-88B4-92B758DE049A}" type="presParOf" srcId="{07722B29-8D1D-4C6F-A718-0ACAF8715AC1}" destId="{5937B7B0-4C51-402F-95F9-A7DC6A3022A4}" srcOrd="3" destOrd="0" presId="urn:microsoft.com/office/officeart/2005/8/layout/cycle5"/>
    <dgm:cxn modelId="{0408B675-19B2-4659-AE33-6577CA91A24A}" type="presParOf" srcId="{07722B29-8D1D-4C6F-A718-0ACAF8715AC1}" destId="{829BAA9B-9691-4F63-85B8-D06CEE716B38}" srcOrd="4" destOrd="0" presId="urn:microsoft.com/office/officeart/2005/8/layout/cycle5"/>
    <dgm:cxn modelId="{F94EF806-250F-453B-90D5-2AC5D3CE07B2}" type="presParOf" srcId="{07722B29-8D1D-4C6F-A718-0ACAF8715AC1}" destId="{313FB2A3-8A20-4477-B9B9-5EDC2ED69062}" srcOrd="5" destOrd="0" presId="urn:microsoft.com/office/officeart/2005/8/layout/cycle5"/>
    <dgm:cxn modelId="{64E15649-3CAF-43B3-A0E0-4FF89D94F8A1}" type="presParOf" srcId="{07722B29-8D1D-4C6F-A718-0ACAF8715AC1}" destId="{7652F94B-7D8F-46ED-9FCC-595E0D296799}" srcOrd="6" destOrd="0" presId="urn:microsoft.com/office/officeart/2005/8/layout/cycle5"/>
    <dgm:cxn modelId="{0B7D6ACA-5ADD-4AC8-B722-FE83ADF9B803}" type="presParOf" srcId="{07722B29-8D1D-4C6F-A718-0ACAF8715AC1}" destId="{3B4CBD74-0110-4C73-8136-8FC3B52FFB1B}" srcOrd="7" destOrd="0" presId="urn:microsoft.com/office/officeart/2005/8/layout/cycle5"/>
    <dgm:cxn modelId="{14782F9A-6D68-424A-830D-38286233C86E}" type="presParOf" srcId="{07722B29-8D1D-4C6F-A718-0ACAF8715AC1}" destId="{78957223-304D-4B61-AA0C-32CEDC7C1D58}" srcOrd="8" destOrd="0" presId="urn:microsoft.com/office/officeart/2005/8/layout/cycle5"/>
    <dgm:cxn modelId="{D68A96F9-514F-4E5E-AD16-03E8FDED08DF}" type="presParOf" srcId="{07722B29-8D1D-4C6F-A718-0ACAF8715AC1}" destId="{98BC7980-71EE-4E80-AA4B-908CD0645C6C}" srcOrd="9" destOrd="0" presId="urn:microsoft.com/office/officeart/2005/8/layout/cycle5"/>
    <dgm:cxn modelId="{2E2F0CEA-2B72-49F3-BCBE-20B629CE1E78}" type="presParOf" srcId="{07722B29-8D1D-4C6F-A718-0ACAF8715AC1}" destId="{93E04BAD-DD19-471C-8E8F-051264AABCB5}" srcOrd="10" destOrd="0" presId="urn:microsoft.com/office/officeart/2005/8/layout/cycle5"/>
    <dgm:cxn modelId="{FEF3A3EF-ADB4-4970-9327-5CB0F1F6C8F8}" type="presParOf" srcId="{07722B29-8D1D-4C6F-A718-0ACAF8715AC1}" destId="{BF1F6175-B8CE-4542-B27B-51C466A6FE95}" srcOrd="11" destOrd="0" presId="urn:microsoft.com/office/officeart/2005/8/layout/cycle5"/>
    <dgm:cxn modelId="{F1B03F5C-06C0-483E-BED7-6DC13D6D490E}" type="presParOf" srcId="{07722B29-8D1D-4C6F-A718-0ACAF8715AC1}" destId="{99F1CB25-FE2D-47C8-9685-C1B676DB5D28}" srcOrd="12" destOrd="0" presId="urn:microsoft.com/office/officeart/2005/8/layout/cycle5"/>
    <dgm:cxn modelId="{279B4A1A-03CF-4E78-93E8-A33A4329D534}" type="presParOf" srcId="{07722B29-8D1D-4C6F-A718-0ACAF8715AC1}" destId="{8D037E79-1F42-44B9-AEB4-6D9E40D1A26E}" srcOrd="13" destOrd="0" presId="urn:microsoft.com/office/officeart/2005/8/layout/cycle5"/>
    <dgm:cxn modelId="{121C2B44-9A2D-48D3-BB86-86059F1EF14E}" type="presParOf" srcId="{07722B29-8D1D-4C6F-A718-0ACAF8715AC1}" destId="{585FD82D-459C-4753-9355-4B7DDB9F9CD6}" srcOrd="14" destOrd="0" presId="urn:microsoft.com/office/officeart/2005/8/layout/cycle5"/>
    <dgm:cxn modelId="{4CB39FA1-E2B1-44FA-BEDC-B768EB0B557B}" type="presParOf" srcId="{07722B29-8D1D-4C6F-A718-0ACAF8715AC1}" destId="{B9730FD6-2A53-424A-94E5-7685AA5CA70E}" srcOrd="15" destOrd="0" presId="urn:microsoft.com/office/officeart/2005/8/layout/cycle5"/>
    <dgm:cxn modelId="{8AA4700F-A9D9-4C7E-98DB-99665298583A}" type="presParOf" srcId="{07722B29-8D1D-4C6F-A718-0ACAF8715AC1}" destId="{ABEA7367-2DC7-443F-A708-13D7ED4E17FF}" srcOrd="16" destOrd="0" presId="urn:microsoft.com/office/officeart/2005/8/layout/cycle5"/>
    <dgm:cxn modelId="{18A1D3CC-7623-44C9-BC70-E0867ECAFF0A}" type="presParOf" srcId="{07722B29-8D1D-4C6F-A718-0ACAF8715AC1}" destId="{866FF917-07FC-4960-AECF-C446087E8067}" srcOrd="17" destOrd="0" presId="urn:microsoft.com/office/officeart/2005/8/layout/cycle5"/>
    <dgm:cxn modelId="{88BED14E-71F1-41C5-9A28-16BA2CB5F4D4}" type="presParOf" srcId="{07722B29-8D1D-4C6F-A718-0ACAF8715AC1}" destId="{B5F5B8F2-87CA-4761-A1DE-FEC03E339E24}" srcOrd="18" destOrd="0" presId="urn:microsoft.com/office/officeart/2005/8/layout/cycle5"/>
    <dgm:cxn modelId="{098426C1-81D6-4DD0-9874-6E7D85B3DDBE}" type="presParOf" srcId="{07722B29-8D1D-4C6F-A718-0ACAF8715AC1}" destId="{2E6F8E18-95F7-4E36-827E-03F8C1EBC6CC}" srcOrd="19" destOrd="0" presId="urn:microsoft.com/office/officeart/2005/8/layout/cycle5"/>
    <dgm:cxn modelId="{EABF67BB-39B7-4D4F-9A5E-B1512371B4C1}" type="presParOf" srcId="{07722B29-8D1D-4C6F-A718-0ACAF8715AC1}" destId="{B1047EFC-4EB7-49E3-BDBB-42DB991E598C}"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C7844-67A7-44BA-BBB2-3FD4A01D51D5}">
      <dsp:nvSpPr>
        <dsp:cNvPr id="0" name=""/>
        <dsp:cNvSpPr/>
      </dsp:nvSpPr>
      <dsp:spPr>
        <a:xfrm>
          <a:off x="2918928" y="2347"/>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Segmentation</a:t>
          </a:r>
        </a:p>
      </dsp:txBody>
      <dsp:txXfrm>
        <a:off x="2954060" y="37479"/>
        <a:ext cx="1036945" cy="649421"/>
      </dsp:txXfrm>
    </dsp:sp>
    <dsp:sp modelId="{D452AFD1-7118-4073-8E58-D86AA2B4098C}">
      <dsp:nvSpPr>
        <dsp:cNvPr id="0" name=""/>
        <dsp:cNvSpPr/>
      </dsp:nvSpPr>
      <dsp:spPr>
        <a:xfrm>
          <a:off x="1417968" y="362190"/>
          <a:ext cx="4109128" cy="4109128"/>
        </a:xfrm>
        <a:custGeom>
          <a:avLst/>
          <a:gdLst/>
          <a:ahLst/>
          <a:cxnLst/>
          <a:rect l="0" t="0" r="0" b="0"/>
          <a:pathLst>
            <a:path>
              <a:moveTo>
                <a:pt x="2753241" y="122445"/>
              </a:moveTo>
              <a:arcTo wR="2054564" hR="2054564" stAng="17392836" swAng="77223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937B7B0-4C51-402F-95F9-A7DC6A3022A4}">
      <dsp:nvSpPr>
        <dsp:cNvPr id="0" name=""/>
        <dsp:cNvSpPr/>
      </dsp:nvSpPr>
      <dsp:spPr>
        <a:xfrm>
          <a:off x="4525251" y="775912"/>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Promotion Response Modeling</a:t>
          </a:r>
        </a:p>
      </dsp:txBody>
      <dsp:txXfrm>
        <a:off x="4560383" y="811044"/>
        <a:ext cx="1036945" cy="649421"/>
      </dsp:txXfrm>
    </dsp:sp>
    <dsp:sp modelId="{313FB2A3-8A20-4477-B9B9-5EDC2ED69062}">
      <dsp:nvSpPr>
        <dsp:cNvPr id="0" name=""/>
        <dsp:cNvSpPr/>
      </dsp:nvSpPr>
      <dsp:spPr>
        <a:xfrm>
          <a:off x="1417968" y="362190"/>
          <a:ext cx="4109128" cy="4109128"/>
        </a:xfrm>
        <a:custGeom>
          <a:avLst/>
          <a:gdLst/>
          <a:ahLst/>
          <a:cxnLst/>
          <a:rect l="0" t="0" r="0" b="0"/>
          <a:pathLst>
            <a:path>
              <a:moveTo>
                <a:pt x="3974828" y="1323934"/>
              </a:moveTo>
              <a:arcTo wR="2054564" hR="2054564" stAng="20350140" swAng="106439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652F94B-7D8F-46ED-9FCC-595E0D296799}">
      <dsp:nvSpPr>
        <dsp:cNvPr id="0" name=""/>
        <dsp:cNvSpPr/>
      </dsp:nvSpPr>
      <dsp:spPr>
        <a:xfrm>
          <a:off x="4921980" y="2514095"/>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Sales Force Design</a:t>
          </a:r>
        </a:p>
      </dsp:txBody>
      <dsp:txXfrm>
        <a:off x="4957112" y="2549227"/>
        <a:ext cx="1036945" cy="649421"/>
      </dsp:txXfrm>
    </dsp:sp>
    <dsp:sp modelId="{78957223-304D-4B61-AA0C-32CEDC7C1D58}">
      <dsp:nvSpPr>
        <dsp:cNvPr id="0" name=""/>
        <dsp:cNvSpPr/>
      </dsp:nvSpPr>
      <dsp:spPr>
        <a:xfrm>
          <a:off x="1417968" y="362190"/>
          <a:ext cx="4109128" cy="4109128"/>
        </a:xfrm>
        <a:custGeom>
          <a:avLst/>
          <a:gdLst/>
          <a:ahLst/>
          <a:cxnLst/>
          <a:rect l="0" t="0" r="0" b="0"/>
          <a:pathLst>
            <a:path>
              <a:moveTo>
                <a:pt x="3868264" y="3019821"/>
              </a:moveTo>
              <a:arcTo wR="2054564" hR="2054564" stAng="1681323" swAng="8355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8BC7980-71EE-4E80-AA4B-908CD0645C6C}">
      <dsp:nvSpPr>
        <dsp:cNvPr id="0" name=""/>
        <dsp:cNvSpPr/>
      </dsp:nvSpPr>
      <dsp:spPr>
        <a:xfrm>
          <a:off x="3810370" y="3908010"/>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Sales Force Alignment</a:t>
          </a:r>
        </a:p>
      </dsp:txBody>
      <dsp:txXfrm>
        <a:off x="3845502" y="3943142"/>
        <a:ext cx="1036945" cy="649421"/>
      </dsp:txXfrm>
    </dsp:sp>
    <dsp:sp modelId="{BF1F6175-B8CE-4542-B27B-51C466A6FE95}">
      <dsp:nvSpPr>
        <dsp:cNvPr id="0" name=""/>
        <dsp:cNvSpPr/>
      </dsp:nvSpPr>
      <dsp:spPr>
        <a:xfrm>
          <a:off x="1417968" y="362190"/>
          <a:ext cx="4109128" cy="4109128"/>
        </a:xfrm>
        <a:custGeom>
          <a:avLst/>
          <a:gdLst/>
          <a:ahLst/>
          <a:cxnLst/>
          <a:rect l="0" t="0" r="0" b="0"/>
          <a:pathLst>
            <a:path>
              <a:moveTo>
                <a:pt x="2258471" y="4098984"/>
              </a:moveTo>
              <a:arcTo wR="2054564" hR="2054564" stAng="5058254" swAng="68349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9F1CB25-FE2D-47C8-9685-C1B676DB5D28}">
      <dsp:nvSpPr>
        <dsp:cNvPr id="0" name=""/>
        <dsp:cNvSpPr/>
      </dsp:nvSpPr>
      <dsp:spPr>
        <a:xfrm>
          <a:off x="2027486" y="3908010"/>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Sales Activity Planning</a:t>
          </a:r>
        </a:p>
      </dsp:txBody>
      <dsp:txXfrm>
        <a:off x="2062618" y="3943142"/>
        <a:ext cx="1036945" cy="649421"/>
      </dsp:txXfrm>
    </dsp:sp>
    <dsp:sp modelId="{585FD82D-459C-4753-9355-4B7DDB9F9CD6}">
      <dsp:nvSpPr>
        <dsp:cNvPr id="0" name=""/>
        <dsp:cNvSpPr/>
      </dsp:nvSpPr>
      <dsp:spPr>
        <a:xfrm>
          <a:off x="1417968" y="362190"/>
          <a:ext cx="4109128" cy="4109128"/>
        </a:xfrm>
        <a:custGeom>
          <a:avLst/>
          <a:gdLst/>
          <a:ahLst/>
          <a:cxnLst/>
          <a:rect l="0" t="0" r="0" b="0"/>
          <a:pathLst>
            <a:path>
              <a:moveTo>
                <a:pt x="526472" y="3427942"/>
              </a:moveTo>
              <a:arcTo wR="2054564" hR="2054564" stAng="8283135" swAng="8355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9730FD6-2A53-424A-94E5-7685AA5CA70E}">
      <dsp:nvSpPr>
        <dsp:cNvPr id="0" name=""/>
        <dsp:cNvSpPr/>
      </dsp:nvSpPr>
      <dsp:spPr>
        <a:xfrm>
          <a:off x="915876" y="2514095"/>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Incentive Compensation</a:t>
          </a:r>
        </a:p>
      </dsp:txBody>
      <dsp:txXfrm>
        <a:off x="951008" y="2549227"/>
        <a:ext cx="1036945" cy="649421"/>
      </dsp:txXfrm>
    </dsp:sp>
    <dsp:sp modelId="{866FF917-07FC-4960-AECF-C446087E8067}">
      <dsp:nvSpPr>
        <dsp:cNvPr id="0" name=""/>
        <dsp:cNvSpPr/>
      </dsp:nvSpPr>
      <dsp:spPr>
        <a:xfrm>
          <a:off x="1417968" y="362190"/>
          <a:ext cx="4109128" cy="4109128"/>
        </a:xfrm>
        <a:custGeom>
          <a:avLst/>
          <a:gdLst/>
          <a:ahLst/>
          <a:cxnLst/>
          <a:rect l="0" t="0" r="0" b="0"/>
          <a:pathLst>
            <a:path>
              <a:moveTo>
                <a:pt x="2989" y="1943774"/>
              </a:moveTo>
              <a:arcTo wR="2054564" hR="2054564" stAng="10985465" swAng="106439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5F5B8F2-87CA-4761-A1DE-FEC03E339E24}">
      <dsp:nvSpPr>
        <dsp:cNvPr id="0" name=""/>
        <dsp:cNvSpPr/>
      </dsp:nvSpPr>
      <dsp:spPr>
        <a:xfrm>
          <a:off x="1312605" y="775912"/>
          <a:ext cx="1107209" cy="719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Sales Operation Measurements</a:t>
          </a:r>
        </a:p>
      </dsp:txBody>
      <dsp:txXfrm>
        <a:off x="1347737" y="811044"/>
        <a:ext cx="1036945" cy="649421"/>
      </dsp:txXfrm>
    </dsp:sp>
    <dsp:sp modelId="{B1047EFC-4EB7-49E3-BDBB-42DB991E598C}">
      <dsp:nvSpPr>
        <dsp:cNvPr id="0" name=""/>
        <dsp:cNvSpPr/>
      </dsp:nvSpPr>
      <dsp:spPr>
        <a:xfrm>
          <a:off x="1417968" y="362190"/>
          <a:ext cx="4109128" cy="4109128"/>
        </a:xfrm>
        <a:custGeom>
          <a:avLst/>
          <a:gdLst/>
          <a:ahLst/>
          <a:cxnLst/>
          <a:rect l="0" t="0" r="0" b="0"/>
          <a:pathLst>
            <a:path>
              <a:moveTo>
                <a:pt x="943060" y="326619"/>
              </a:moveTo>
              <a:arcTo wR="2054564" hR="2054564" stAng="14234926" swAng="77223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DC2922-54AE-4EED-9540-2CDF543E76F4}" type="datetimeFigureOut">
              <a:rPr lang="en-US" smtClean="0"/>
              <a:t>4/7/2025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0CC69B-A820-4B86-823B-7538F2CCE38E}" type="slidenum">
              <a:rPr lang="en-US" smtClean="0"/>
              <a:t>‹#›</a:t>
            </a:fld>
            <a:endParaRPr lang="en-US"/>
          </a:p>
        </p:txBody>
      </p:sp>
    </p:spTree>
    <p:extLst>
      <p:ext uri="{BB962C8B-B14F-4D97-AF65-F5344CB8AC3E}">
        <p14:creationId xmlns:p14="http://schemas.microsoft.com/office/powerpoint/2010/main" val="831733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4E899-98AD-4F85-BE04-7B18771257A9}"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1A303-F1DA-4135-8BA3-E05B1DFE7C33}" type="slidenum">
              <a:rPr lang="en-US" smtClean="0"/>
              <a:t>‹#›</a:t>
            </a:fld>
            <a:endParaRPr lang="en-US"/>
          </a:p>
        </p:txBody>
      </p:sp>
    </p:spTree>
    <p:extLst>
      <p:ext uri="{BB962C8B-B14F-4D97-AF65-F5344CB8AC3E}">
        <p14:creationId xmlns:p14="http://schemas.microsoft.com/office/powerpoint/2010/main" val="265517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11A303-F1DA-4135-8BA3-E05B1DFE7C3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538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pharma industry, and indeed the healthcare industry as a whole, has been extremely volatile in recent years. There have been many instances of mergers and acquisitions as the industry has consolidated. Growth through acquisition has been a deliberate strategy for many pharma companies, with small startups playing a significant role in drug discovery and early-stage development. Once their developmental products begin to show promise in trials, they often strike deals with larger industry players for co-development, licensing or even outright acquisition.</a:t>
            </a:r>
          </a:p>
        </p:txBody>
      </p:sp>
      <p:sp>
        <p:nvSpPr>
          <p:cNvPr id="4" name="Slide Number Placeholder 3"/>
          <p:cNvSpPr>
            <a:spLocks noGrp="1"/>
          </p:cNvSpPr>
          <p:nvPr>
            <p:ph type="sldNum" sz="quarter" idx="5"/>
          </p:nvPr>
        </p:nvSpPr>
        <p:spPr/>
        <p:txBody>
          <a:bodyPr/>
          <a:lstStyle/>
          <a:p>
            <a:fld id="{5411A303-F1DA-4135-8BA3-E05B1DFE7C33}" type="slidenum">
              <a:rPr lang="en-US" smtClean="0"/>
              <a:t>12</a:t>
            </a:fld>
            <a:endParaRPr lang="en-US"/>
          </a:p>
        </p:txBody>
      </p:sp>
    </p:spTree>
    <p:extLst>
      <p:ext uri="{BB962C8B-B14F-4D97-AF65-F5344CB8AC3E}">
        <p14:creationId xmlns:p14="http://schemas.microsoft.com/office/powerpoint/2010/main" val="78688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pharma industry, across the globe is a highly  regulated industry. Pharma companies  are subject to a variety of laws and regulations regarding the patenting and testing of drugs.</a:t>
            </a:r>
          </a:p>
          <a:p>
            <a:r>
              <a:rPr lang="en-US" sz="1200" kern="1200">
                <a:solidFill>
                  <a:schemeClr val="tx1"/>
                </a:solidFill>
                <a:effectLst/>
                <a:latin typeface="+mn-lt"/>
                <a:ea typeface="+mn-ea"/>
                <a:cs typeface="+mn-cs"/>
              </a:rPr>
              <a:t>The regulators control aspects of drug development, testing, mainly to ensure safety and efficacy. They monitor the patenting work to protect the intellectual property (IP) rights. Manufacturing, sales and marketing of products are also monitored to ensure safety standards and ethical practices.</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Note that only around 20% of pharma products that begin development will reach the market. The rest will either fail to meet regulatory requirements for safety and efficacy, or will be abandoned for other reasons such as a lack of market opportunity.</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13</a:t>
            </a:fld>
            <a:endParaRPr lang="en-US"/>
          </a:p>
        </p:txBody>
      </p:sp>
    </p:spTree>
    <p:extLst>
      <p:ext uri="{BB962C8B-B14F-4D97-AF65-F5344CB8AC3E}">
        <p14:creationId xmlns:p14="http://schemas.microsoft.com/office/powerpoint/2010/main" val="147234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Here are some examples of regulatory agencies that control the development, marketing and sale of pharma products in various countries. In the United States, the primary regulator is the US Federal Government’s Food and Drug Administration, through its Center for Drug Evaluation and Research. Other countries have their own equivalent agencies.</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Note that regulatory agencies often work in cooperation with one another. When one major agency approves a pharma product for sale, others will often follow soon thereafter.</a:t>
            </a:r>
          </a:p>
        </p:txBody>
      </p:sp>
      <p:sp>
        <p:nvSpPr>
          <p:cNvPr id="4" name="Slide Number Placeholder 3"/>
          <p:cNvSpPr>
            <a:spLocks noGrp="1"/>
          </p:cNvSpPr>
          <p:nvPr>
            <p:ph type="sldNum" sz="quarter" idx="5"/>
          </p:nvPr>
        </p:nvSpPr>
        <p:spPr/>
        <p:txBody>
          <a:bodyPr/>
          <a:lstStyle/>
          <a:p>
            <a:fld id="{5411A303-F1DA-4135-8BA3-E05B1DFE7C33}" type="slidenum">
              <a:rPr lang="en-US" smtClean="0"/>
              <a:t>14</a:t>
            </a:fld>
            <a:endParaRPr lang="en-US"/>
          </a:p>
        </p:txBody>
      </p:sp>
    </p:spTree>
    <p:extLst>
      <p:ext uri="{BB962C8B-B14F-4D97-AF65-F5344CB8AC3E}">
        <p14:creationId xmlns:p14="http://schemas.microsoft.com/office/powerpoint/2010/main" val="9088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next two charts briefly describe the different stakeholders in the pharma industry</a:t>
            </a:r>
          </a:p>
          <a:p>
            <a:endParaRPr lang="en-US"/>
          </a:p>
          <a:p>
            <a:r>
              <a:rPr lang="en-US" b="1"/>
              <a:t>Patients</a:t>
            </a:r>
            <a:r>
              <a:rPr lang="en-US"/>
              <a:t> are obviously a central player in the pharma industry and the overall healthcare ecosystem, since they are the final consumers of pharma products and ultimately pay for the products, either directly or through premiums to health insurers.</a:t>
            </a:r>
          </a:p>
          <a:p>
            <a:endParaRPr lang="en-US"/>
          </a:p>
          <a:p>
            <a:r>
              <a:rPr lang="en-US" b="1"/>
              <a:t>Pharma manufacturers </a:t>
            </a:r>
            <a:r>
              <a:rPr lang="en-US"/>
              <a:t>are </a:t>
            </a:r>
            <a:r>
              <a:rPr lang="en-US" err="1"/>
              <a:t>Axtria’s</a:t>
            </a:r>
            <a:r>
              <a:rPr lang="en-US"/>
              <a:t> primary customers. They develop and sell pharma products. These products may be of different types, and we will discuss these types later.</a:t>
            </a:r>
          </a:p>
          <a:p>
            <a:endParaRPr lang="en-US"/>
          </a:p>
          <a:p>
            <a:r>
              <a:rPr lang="en-US" b="1"/>
              <a:t>Healthcare providers </a:t>
            </a:r>
            <a:r>
              <a:rPr lang="en-US"/>
              <a:t>include not only doctors who prescribe medicines, but may also include practice groups, hospitals etc. These larger entities, often termed ‘accounts’ may have significant influence over which products a doctor can prescribe since they may have contractual arrangements with specific pharma companies to provide different types of medicines.</a:t>
            </a:r>
          </a:p>
          <a:p>
            <a:endParaRPr lang="en-US"/>
          </a:p>
          <a:p>
            <a:r>
              <a:rPr lang="en-US" b="1"/>
              <a:t>Payers</a:t>
            </a:r>
            <a:r>
              <a:rPr lang="en-US"/>
              <a:t> are the entities that cover the cost of healthcare and of pharma products. We typically think of payers as health insurance companies, but they also include government entities such as Medicare and Medicaid. If a patient does not have health insurance, the patient themselves may be the payer.</a:t>
            </a:r>
          </a:p>
        </p:txBody>
      </p:sp>
      <p:sp>
        <p:nvSpPr>
          <p:cNvPr id="4" name="Slide Number Placeholder 3"/>
          <p:cNvSpPr>
            <a:spLocks noGrp="1"/>
          </p:cNvSpPr>
          <p:nvPr>
            <p:ph type="sldNum" sz="quarter" idx="5"/>
          </p:nvPr>
        </p:nvSpPr>
        <p:spPr/>
        <p:txBody>
          <a:bodyPr/>
          <a:lstStyle/>
          <a:p>
            <a:fld id="{5411A303-F1DA-4135-8BA3-E05B1DFE7C33}" type="slidenum">
              <a:rPr lang="en-US" smtClean="0"/>
              <a:t>15</a:t>
            </a:fld>
            <a:endParaRPr lang="en-US"/>
          </a:p>
        </p:txBody>
      </p:sp>
    </p:spTree>
    <p:extLst>
      <p:ext uri="{BB962C8B-B14F-4D97-AF65-F5344CB8AC3E}">
        <p14:creationId xmlns:p14="http://schemas.microsoft.com/office/powerpoint/2010/main" val="2805662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stakeholders include:</a:t>
            </a:r>
          </a:p>
          <a:p>
            <a:endParaRPr lang="en-US"/>
          </a:p>
          <a:p>
            <a:r>
              <a:rPr lang="en-US" b="1"/>
              <a:t>Pharma Benefits Managers </a:t>
            </a:r>
            <a:r>
              <a:rPr lang="en-US"/>
              <a:t>are a special type of payer who manage pharma benefits and claims, dealing with patients, pharmacies, distributors and pharma manufacturers, usually on behalf of an insurance provider.</a:t>
            </a:r>
          </a:p>
          <a:p>
            <a:endParaRPr lang="en-US"/>
          </a:p>
          <a:p>
            <a:r>
              <a:rPr lang="en-US" b="1"/>
              <a:t>Employers</a:t>
            </a:r>
            <a:r>
              <a:rPr lang="en-US"/>
              <a:t> who provide healthcare and pharma insurance benefits to their employees, such Axtria, often have a role as payers since they pay premiums to a health insurance provider in support of the coverage they provide. While you as an employee pay a premium out of your salary, this is usually only a portion of the actual premium. Your employer covers the rest.</a:t>
            </a:r>
          </a:p>
          <a:p>
            <a:endParaRPr lang="en-US"/>
          </a:p>
          <a:p>
            <a:r>
              <a:rPr lang="en-US" b="1"/>
              <a:t>Government</a:t>
            </a:r>
            <a:r>
              <a:rPr lang="en-US"/>
              <a:t> may have several roles to play in the pharma industry.</a:t>
            </a:r>
          </a:p>
          <a:p>
            <a:endParaRPr lang="en-US"/>
          </a:p>
          <a:p>
            <a:r>
              <a:rPr lang="en-US"/>
              <a:t>As already mentioned, government agencies regulate the development, patenting and sale of pharma products in their countries.</a:t>
            </a:r>
          </a:p>
          <a:p>
            <a:endParaRPr lang="en-US"/>
          </a:p>
          <a:p>
            <a:r>
              <a:rPr lang="en-US"/>
              <a:t>Government may act as a payer through programs such as Medicare and Medicaid but also through health insurance coverage to government employees, military, veterans etc.</a:t>
            </a:r>
          </a:p>
          <a:p>
            <a:endParaRPr lang="en-US"/>
          </a:p>
          <a:p>
            <a:r>
              <a:rPr lang="en-US"/>
              <a:t>In certain cases, government may provide incentives to pharma companies to develop drugs that treat conditions so rare that they would not normally be commercially viable. We will talk about such drugs later in this presentation.</a:t>
            </a:r>
          </a:p>
        </p:txBody>
      </p:sp>
      <p:sp>
        <p:nvSpPr>
          <p:cNvPr id="4" name="Slide Number Placeholder 3"/>
          <p:cNvSpPr>
            <a:spLocks noGrp="1"/>
          </p:cNvSpPr>
          <p:nvPr>
            <p:ph type="sldNum" sz="quarter" idx="5"/>
          </p:nvPr>
        </p:nvSpPr>
        <p:spPr/>
        <p:txBody>
          <a:bodyPr/>
          <a:lstStyle/>
          <a:p>
            <a:fld id="{5411A303-F1DA-4135-8BA3-E05B1DFE7C33}" type="slidenum">
              <a:rPr lang="en-US" smtClean="0"/>
              <a:t>16</a:t>
            </a:fld>
            <a:endParaRPr lang="en-US"/>
          </a:p>
        </p:txBody>
      </p:sp>
    </p:spTree>
    <p:extLst>
      <p:ext uri="{BB962C8B-B14F-4D97-AF65-F5344CB8AC3E}">
        <p14:creationId xmlns:p14="http://schemas.microsoft.com/office/powerpoint/2010/main" val="301812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 pharma company divides its operations into three major categories:</a:t>
            </a:r>
          </a:p>
          <a:p>
            <a:endParaRPr lang="en-US"/>
          </a:p>
          <a:p>
            <a:r>
              <a:rPr lang="en-US" b="1"/>
              <a:t>Research and Development </a:t>
            </a:r>
            <a:r>
              <a:rPr lang="en-US"/>
              <a:t>is often known as R&amp;D or simply ‘Development’. This division is responsible for discovering compounds, turning them into medicines and taking those medicines through testing to the point where they can be sold to patients. R&amp;D often continues to monitor the performance of medicines in the market after launch. This is known as ‘real world evidence’.</a:t>
            </a:r>
          </a:p>
          <a:p>
            <a:endParaRPr lang="en-US"/>
          </a:p>
          <a:p>
            <a:r>
              <a:rPr lang="en-US" b="1"/>
              <a:t>Manufacturing and Distribution </a:t>
            </a:r>
            <a:r>
              <a:rPr lang="en-US"/>
              <a:t>is often known as ‘Supply Chain’. This division is responsible for procuring ingredients and components, manufacturing medicines and medical devices, and distributing them to patients. Note that distribution may be an indirect, multi-step process since many products are distributed through distributors and pharmacies, rather than direct from the manufacturer.</a:t>
            </a:r>
          </a:p>
          <a:p>
            <a:endParaRPr lang="en-US"/>
          </a:p>
          <a:p>
            <a:r>
              <a:rPr lang="en-US" b="1"/>
              <a:t>Marketing and Sales</a:t>
            </a:r>
            <a:r>
              <a:rPr lang="en-US"/>
              <a:t>, also known as ‘Commercial’ is the division responsible for marketing and selling medicines in the marketplace. Note that many countries restrict or prohibit the marketing of prescription medicines directly to consumers, and only allow them to be marketed to healthcare professionals. The USA is a notable exception to this rule.</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17</a:t>
            </a:fld>
            <a:endParaRPr lang="en-US"/>
          </a:p>
        </p:txBody>
      </p:sp>
    </p:spTree>
    <p:extLst>
      <p:ext uri="{BB962C8B-B14F-4D97-AF65-F5344CB8AC3E}">
        <p14:creationId xmlns:p14="http://schemas.microsoft.com/office/powerpoint/2010/main" val="131889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Drugs can also be categorized as prescription drug and over the counter or OTC drugs. US pharma industry is a very regulated industry. The patient goes to the physician, the physician prescribes the drug and then the patient goes to the pharmacy to buy the drug. The abbreviation Rx written on a physician’s prescription is short for prescription </a:t>
            </a:r>
            <a:r>
              <a:rPr lang="en-US" sz="1200"/>
              <a:t>because it comes from the Latin word for “recipe." </a:t>
            </a:r>
          </a:p>
          <a:p>
            <a:endParaRPr lang="en-US" sz="1200"/>
          </a:p>
          <a:p>
            <a:r>
              <a:rPr lang="en-US" sz="1200" b="1"/>
              <a:t>OTC drugs </a:t>
            </a:r>
            <a:r>
              <a:rPr lang="en-US" sz="1200"/>
              <a:t>are drugs which can be bought over-the-counter from a store without a physician’s prescription.</a:t>
            </a:r>
          </a:p>
          <a:p>
            <a:endParaRPr lang="en-US" sz="1200"/>
          </a:p>
          <a:p>
            <a:r>
              <a:rPr lang="en-IN" b="1"/>
              <a:t>Prescription drugs </a:t>
            </a:r>
            <a:r>
              <a:rPr lang="en-US" sz="1200" kern="1200">
                <a:solidFill>
                  <a:schemeClr val="tx1"/>
                </a:solidFill>
                <a:effectLst/>
                <a:latin typeface="+mn-lt"/>
                <a:ea typeface="+mn-ea"/>
                <a:cs typeface="+mn-cs"/>
              </a:rPr>
              <a:t>require a prescription from a physician, and are then typically dispensed by a pharmacy. This may be a retail pharmacy in the case of a drug prescribed by a patient’s primary care physician or a specialist. It may also be a hospital pharmacy in the case of a drug administered to a patient while they are in hospital.</a:t>
            </a:r>
            <a:endParaRPr lang="en-US"/>
          </a:p>
          <a:p>
            <a:r>
              <a:rPr lang="en-US" b="1"/>
              <a:t>Vaccines</a:t>
            </a:r>
            <a:r>
              <a:rPr lang="en-US"/>
              <a:t> are preventative medicines designed to inoculate a patient against a specific illness. They may or may not require a prescription from a doctor in order to be administered.</a:t>
            </a:r>
          </a:p>
          <a:p>
            <a:endParaRPr lang="en-US"/>
          </a:p>
          <a:p>
            <a:r>
              <a:rPr lang="en-US" b="1"/>
              <a:t>Medical devices </a:t>
            </a:r>
            <a:r>
              <a:rPr lang="en-US"/>
              <a:t>include a wide range of medical equipment from blood glucose monitors for diabetics, to on-skin’ heart rate monitors, to pacemakers, artificial limbs or implants, and so on. The general industry categorization is ‘anything that goes on or in a patient’ is a medical device. </a:t>
            </a:r>
            <a:endParaRPr lang="en-IN"/>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18</a:t>
            </a:fld>
            <a:endParaRPr lang="en-US"/>
          </a:p>
        </p:txBody>
      </p:sp>
    </p:spTree>
    <p:extLst>
      <p:ext uri="{BB962C8B-B14F-4D97-AF65-F5344CB8AC3E}">
        <p14:creationId xmlns:p14="http://schemas.microsoft.com/office/powerpoint/2010/main" val="169641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As mentioned above, prescription drug requires a medical prescription from a physician. </a:t>
            </a:r>
            <a:r>
              <a:rPr lang="en-US"/>
              <a:t>Prescription medicines are generally intended to treat major or serious medical problems such as diabetes or cancer and are generally stronger than OTCs. Prescription drugs are often newer than OTCs and may still be protected by patents that prevent other companies from copying them. Hence prescriptions drugs are more expensive than OTC drugs.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abbreviation Rx written on a physician’s prescription is short for prescription because it comes from the Latin word for “recipe."</a:t>
            </a:r>
            <a:endParaRPr lang="en-IN"/>
          </a:p>
          <a:p>
            <a:endParaRPr lang="en-US"/>
          </a:p>
          <a:p>
            <a:r>
              <a:rPr lang="en-US"/>
              <a:t>As also mentioned above, </a:t>
            </a:r>
            <a:r>
              <a:rPr lang="en-US" sz="1200"/>
              <a:t>OTC drugs are drugs which can be bought over-the-counter from a store without a physician’s prescription. Examples include Tylenol and Neosporin. They are intended to treat minor illnesses and injuries.</a:t>
            </a:r>
          </a:p>
        </p:txBody>
      </p:sp>
      <p:sp>
        <p:nvSpPr>
          <p:cNvPr id="4" name="Slide Number Placeholder 3"/>
          <p:cNvSpPr>
            <a:spLocks noGrp="1"/>
          </p:cNvSpPr>
          <p:nvPr>
            <p:ph type="sldNum" sz="quarter" idx="5"/>
          </p:nvPr>
        </p:nvSpPr>
        <p:spPr/>
        <p:txBody>
          <a:bodyPr/>
          <a:lstStyle/>
          <a:p>
            <a:fld id="{5411A303-F1DA-4135-8BA3-E05B1DFE7C33}" type="slidenum">
              <a:rPr lang="en-US" smtClean="0"/>
              <a:t>19</a:t>
            </a:fld>
            <a:endParaRPr lang="en-US"/>
          </a:p>
        </p:txBody>
      </p:sp>
    </p:spTree>
    <p:extLst>
      <p:ext uri="{BB962C8B-B14F-4D97-AF65-F5344CB8AC3E}">
        <p14:creationId xmlns:p14="http://schemas.microsoft.com/office/powerpoint/2010/main" val="714094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pharma company first develops and releases a product, it typically releases it under a specific trademarked brand name, and under patent protection. These products are known as </a:t>
            </a:r>
            <a:r>
              <a:rPr lang="en-US" b="1"/>
              <a:t>branded products </a:t>
            </a:r>
            <a:r>
              <a:rPr lang="en-US"/>
              <a:t>or </a:t>
            </a:r>
            <a:r>
              <a:rPr lang="en-US" b="1"/>
              <a:t>branded drugs</a:t>
            </a:r>
            <a:r>
              <a:rPr lang="en-US"/>
              <a:t>, and their manufacturers are termed </a:t>
            </a:r>
            <a:r>
              <a:rPr lang="en-US" b="1"/>
              <a:t>branded companies</a:t>
            </a:r>
            <a:r>
              <a:rPr lang="en-US"/>
              <a:t>. This allows the developer of the product to sell it exclusively in the marketplace for a specific period of time (typically 7 to 12 years). </a:t>
            </a:r>
          </a:p>
          <a:p>
            <a:endParaRPr lang="en-US"/>
          </a:p>
          <a:p>
            <a:r>
              <a:rPr lang="en-US"/>
              <a:t>After that time, the patent expires and other companies can reverse-engineer and manufacture the product, often at a significantly cheaper price. Such products are known as </a:t>
            </a:r>
            <a:r>
              <a:rPr lang="en-US" b="1"/>
              <a:t>generic products</a:t>
            </a:r>
            <a:r>
              <a:rPr lang="en-US"/>
              <a:t> or just as </a:t>
            </a:r>
            <a:r>
              <a:rPr lang="en-US" b="1"/>
              <a:t>generics</a:t>
            </a:r>
            <a:r>
              <a:rPr lang="en-US"/>
              <a:t>, and their manufacturers are known as </a:t>
            </a:r>
            <a:r>
              <a:rPr lang="en-US" b="1"/>
              <a:t>generic companies</a:t>
            </a:r>
            <a:r>
              <a:rPr lang="en-US"/>
              <a:t>. Since generic companies do not incur the research and development costs of branded companies, their products are usually significantly cheaper, and they operate on much lower profit margins.</a:t>
            </a:r>
          </a:p>
          <a:p>
            <a:endParaRPr lang="en-US"/>
          </a:p>
          <a:p>
            <a:r>
              <a:rPr lang="en-US"/>
              <a:t>The introduction of competitive products upon patent expiration typically results in lower prices for a product, but also strips the product’s develop of much of the revenue previously associated with that product. Branded companies often do their best to find additional indications (uses) for their products in order to try and extend patent protection.</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20</a:t>
            </a:fld>
            <a:endParaRPr lang="en-US"/>
          </a:p>
        </p:txBody>
      </p:sp>
    </p:spTree>
    <p:extLst>
      <p:ext uri="{BB962C8B-B14F-4D97-AF65-F5344CB8AC3E}">
        <p14:creationId xmlns:p14="http://schemas.microsoft.com/office/powerpoint/2010/main" val="3275170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briefly mentioned previously, some conditions are so rare that, under normal commercial circumstances, it would not be viable for a pharma manufacturer to develop a medicine to treat those conditions. Either the cost of research and development would be significantly more than the company could make by selling the medicine, or the cost per dose would be so high as to be out of patients’ reach.</a:t>
            </a:r>
          </a:p>
          <a:p>
            <a:endParaRPr lang="en-US"/>
          </a:p>
          <a:p>
            <a:r>
              <a:rPr lang="en-US"/>
              <a:t>In order to incent companies to develop medicines for such conditions, the US Government passed the US Orphan Drug Act in 1983, which provides tax credits and other incentives to pharma companies to work on such medicines. These medicines are known as </a:t>
            </a:r>
            <a:r>
              <a:rPr lang="en-US" b="1"/>
              <a:t>orphan drugs</a:t>
            </a:r>
            <a:r>
              <a:rPr lang="en-US"/>
              <a:t>.</a:t>
            </a:r>
          </a:p>
          <a:p>
            <a:endParaRPr lang="en-US"/>
          </a:p>
          <a:p>
            <a:r>
              <a:rPr lang="en-US"/>
              <a:t>A pharma company must make a special application to the US Food and Drug Administration (FDA) to gain orphan designation for a product. The regulatory approval process for orphan products is the same as for regular pharma products.</a:t>
            </a:r>
          </a:p>
          <a:p>
            <a:endParaRPr lang="en-US"/>
          </a:p>
          <a:p>
            <a:r>
              <a:rPr lang="en-US"/>
              <a:t>Under the provisions of the Orphan Drug Act, orphan products are typically provided to a patient with no copay. The exception is where a product is applicable for multiple conditions, some of which might not be classified as rare diseases.</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22</a:t>
            </a:fld>
            <a:endParaRPr lang="en-US"/>
          </a:p>
        </p:txBody>
      </p:sp>
    </p:spTree>
    <p:extLst>
      <p:ext uri="{BB962C8B-B14F-4D97-AF65-F5344CB8AC3E}">
        <p14:creationId xmlns:p14="http://schemas.microsoft.com/office/powerpoint/2010/main" val="24308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The overall objective of this course is to equip trainees with a fundamental understanding of the pharmaceutical industry (particularly, the US pharmaceutical industry) and how companies like Axtria help and facilitate the various decision making processes in the commercial space. </a:t>
            </a:r>
          </a:p>
          <a:p>
            <a:pPr marL="0" indent="0">
              <a:buNone/>
            </a:pPr>
            <a:r>
              <a:rPr lang="en-US" sz="1200"/>
              <a:t>There are subsequent courses that will dive deep into each of the components mentioned above. However, this course will establish a foundation for understanding the basic concepts, terms and trends in the pharmaceutical 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2</a:t>
            </a:fld>
            <a:endParaRPr lang="en-US"/>
          </a:p>
        </p:txBody>
      </p:sp>
    </p:spTree>
    <p:extLst>
      <p:ext uri="{BB962C8B-B14F-4D97-AF65-F5344CB8AC3E}">
        <p14:creationId xmlns:p14="http://schemas.microsoft.com/office/powerpoint/2010/main" val="1500027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global pharmaceutical industry is expected to be more than $1 trillion in 2014, however, note that the rate of growth of industry has been declining significantly.</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23</a:t>
            </a:fld>
            <a:endParaRPr lang="en-US"/>
          </a:p>
        </p:txBody>
      </p:sp>
    </p:spTree>
    <p:extLst>
      <p:ext uri="{BB962C8B-B14F-4D97-AF65-F5344CB8AC3E}">
        <p14:creationId xmlns:p14="http://schemas.microsoft.com/office/powerpoint/2010/main" val="131739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will also hear the terms </a:t>
            </a:r>
            <a:r>
              <a:rPr lang="en-US" b="1"/>
              <a:t>pharma</a:t>
            </a:r>
            <a:r>
              <a:rPr lang="en-US"/>
              <a:t> and </a:t>
            </a:r>
            <a:r>
              <a:rPr lang="en-US" b="1"/>
              <a:t>biopharma</a:t>
            </a:r>
            <a:r>
              <a:rPr lang="en-US"/>
              <a:t> used widely in the industry.</a:t>
            </a:r>
          </a:p>
          <a:p>
            <a:endParaRPr lang="en-US"/>
          </a:p>
          <a:p>
            <a:r>
              <a:rPr lang="en-US" b="1"/>
              <a:t>Pharma</a:t>
            </a:r>
            <a:r>
              <a:rPr lang="en-US"/>
              <a:t> describes products (and their developers) that are comprised of relatively small, often inorganic molecules of less than 100 atoms.</a:t>
            </a:r>
          </a:p>
          <a:p>
            <a:endParaRPr lang="en-US"/>
          </a:p>
          <a:p>
            <a:r>
              <a:rPr lang="en-US" b="1"/>
              <a:t>Biopharma</a:t>
            </a:r>
            <a:r>
              <a:rPr lang="en-US"/>
              <a:t> describes products (and their developers) comprised of larger, long-chain molecules. These are organic compounds, both natural and synthetic, and may have as many as 50000 atoms in a single molecule. These products are known as </a:t>
            </a:r>
            <a:r>
              <a:rPr lang="en-US" b="1"/>
              <a:t>biologics</a:t>
            </a:r>
            <a:r>
              <a:rPr lang="en-US"/>
              <a:t>. They are more complex and costly to develop and manufacture. The manufacturing process is more akin to petrochemical refining or brewing, than to small-molecule chemistry. Biologics are often highly sensitive to variations in temperature and light, and must be kept under carefully controlled conditions between manufacture and administration to a patient.</a:t>
            </a:r>
          </a:p>
          <a:p>
            <a:endParaRPr lang="en-US"/>
          </a:p>
          <a:p>
            <a:r>
              <a:rPr lang="en-US"/>
              <a:t>Biologics are often used to treat specialty conditions such as cancer and autoimmune diseases such as </a:t>
            </a:r>
            <a:r>
              <a:rPr lang="en-US" err="1"/>
              <a:t>Rheumatiod</a:t>
            </a:r>
            <a:r>
              <a:rPr lang="en-US"/>
              <a:t> Arthritis and </a:t>
            </a:r>
            <a:r>
              <a:rPr lang="en-US" err="1"/>
              <a:t>Excema</a:t>
            </a:r>
            <a:r>
              <a:rPr lang="en-US"/>
              <a:t>. Such conditions and their treatments are often referred to as </a:t>
            </a:r>
            <a:r>
              <a:rPr lang="en-US" b="1"/>
              <a:t>specialty medicine</a:t>
            </a:r>
            <a:r>
              <a:rPr lang="en-US"/>
              <a:t>, and represent a significantly increasing proportion of the pharma industry’s revenue over the past 15 years.</a:t>
            </a:r>
          </a:p>
          <a:p>
            <a:endParaRPr lang="en-US"/>
          </a:p>
          <a:p>
            <a:r>
              <a:rPr lang="en-US"/>
              <a:t>Some biologics exhibit similar behaviors to other biologics, even though their active ingredients might not be the same. These products are known as </a:t>
            </a:r>
            <a:r>
              <a:rPr lang="en-US" b="1"/>
              <a:t>biosimilars</a:t>
            </a:r>
            <a:r>
              <a:rPr lang="en-US"/>
              <a:t>. A biosimilar may be developed by a generic manufacturer and therefore be a particular form of generic product, or it may simply exhibit similar therapeutic benefits and have no chemical relationship to other biologics used to treat similar conditions.</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24</a:t>
            </a:fld>
            <a:endParaRPr lang="en-US"/>
          </a:p>
        </p:txBody>
      </p:sp>
    </p:spTree>
    <p:extLst>
      <p:ext uri="{BB962C8B-B14F-4D97-AF65-F5344CB8AC3E}">
        <p14:creationId xmlns:p14="http://schemas.microsoft.com/office/powerpoint/2010/main" val="416604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Biologics are the fastest growing category of pharma products. This slide shows the number and proportion of New Drug Applications for small molecule drugs, vs Biologic License Applications for biologics, by year. While the number of biologics is still significantly less than traditional medicines, it is growing steadily and represents the largest proportion of prescription drug revenue.</a:t>
            </a:r>
          </a:p>
        </p:txBody>
      </p:sp>
      <p:sp>
        <p:nvSpPr>
          <p:cNvPr id="4" name="Slide Number Placeholder 3"/>
          <p:cNvSpPr>
            <a:spLocks noGrp="1"/>
          </p:cNvSpPr>
          <p:nvPr>
            <p:ph type="sldNum" sz="quarter" idx="5"/>
          </p:nvPr>
        </p:nvSpPr>
        <p:spPr/>
        <p:txBody>
          <a:bodyPr/>
          <a:lstStyle/>
          <a:p>
            <a:fld id="{5411A303-F1DA-4135-8BA3-E05B1DFE7C33}" type="slidenum">
              <a:rPr lang="en-US" smtClean="0"/>
              <a:t>25</a:t>
            </a:fld>
            <a:endParaRPr lang="en-US"/>
          </a:p>
        </p:txBody>
      </p:sp>
    </p:spTree>
    <p:extLst>
      <p:ext uri="{BB962C8B-B14F-4D97-AF65-F5344CB8AC3E}">
        <p14:creationId xmlns:p14="http://schemas.microsoft.com/office/powerpoint/2010/main" val="155713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terms that you will hear, with regard to payers, are </a:t>
            </a:r>
            <a:r>
              <a:rPr lang="en-US" b="1"/>
              <a:t>formularies</a:t>
            </a:r>
            <a:r>
              <a:rPr lang="en-US"/>
              <a:t> and </a:t>
            </a:r>
            <a:r>
              <a:rPr lang="en-US" b="1"/>
              <a:t>copayment tiers</a:t>
            </a:r>
            <a:r>
              <a:rPr lang="en-US"/>
              <a:t>.</a:t>
            </a:r>
          </a:p>
          <a:p>
            <a:endParaRPr lang="en-US"/>
          </a:p>
          <a:p>
            <a:r>
              <a:rPr lang="en-US"/>
              <a:t>A formulary is a list of pharma products for which a particular payer will provide reimbursement. Formularies vary by payer and by insurance plan. If a patient switches between payers or plans, they will often see a difference in which drugs their payer will cover, and the amount the patient will need to pay out of pocket.</a:t>
            </a:r>
          </a:p>
          <a:p>
            <a:endParaRPr lang="en-US"/>
          </a:p>
          <a:p>
            <a:r>
              <a:rPr lang="en-US"/>
              <a:t>Payers categorize the products they will cover into tiers.</a:t>
            </a:r>
          </a:p>
          <a:p>
            <a:endParaRPr lang="en-US"/>
          </a:p>
          <a:p>
            <a:r>
              <a:rPr lang="en-US" b="1"/>
              <a:t>Tier 1 </a:t>
            </a:r>
            <a:r>
              <a:rPr lang="en-US"/>
              <a:t>normally contains generic products, which are cheapest and for which the payer will cover most, or often all, of the cost.</a:t>
            </a:r>
          </a:p>
          <a:p>
            <a:endParaRPr lang="en-US"/>
          </a:p>
          <a:p>
            <a:r>
              <a:rPr lang="en-US" b="1"/>
              <a:t>Tier 2 </a:t>
            </a:r>
            <a:r>
              <a:rPr lang="en-US"/>
              <a:t>contains preferred branded products. These may be preferred because of their superior therapeutic effect, and/or because the payer has negotiated a discounted price with the manufacturer or distributor. </a:t>
            </a:r>
          </a:p>
          <a:p>
            <a:endParaRPr lang="en-US"/>
          </a:p>
          <a:p>
            <a:r>
              <a:rPr lang="en-US" b="1"/>
              <a:t>Tier 3 </a:t>
            </a:r>
            <a:r>
              <a:rPr lang="en-US"/>
              <a:t>contains other branded products that the payer will cover, but they may attract a higher </a:t>
            </a:r>
            <a:r>
              <a:rPr lang="en-US" b="1"/>
              <a:t>copay</a:t>
            </a:r>
            <a:r>
              <a:rPr lang="en-US"/>
              <a:t>, which is the gap between the amount a pharmacy charges and the amount payer will cover. This amount must typically be paid out of pocket by the patient, though some pharma manufacturers may offer coupons to help reduce the copay.</a:t>
            </a:r>
          </a:p>
          <a:p>
            <a:endParaRPr lang="en-US"/>
          </a:p>
          <a:p>
            <a:r>
              <a:rPr lang="en-US" b="1"/>
              <a:t>Tier 4 </a:t>
            </a:r>
            <a:r>
              <a:rPr lang="en-US"/>
              <a:t>contains specialty biologic and biosimilar products, which may be the only treatment for a particular condition. The coverage amounts and copays for such products vary.</a:t>
            </a:r>
          </a:p>
          <a:p>
            <a:endParaRPr lang="en-US"/>
          </a:p>
          <a:p>
            <a:r>
              <a:rPr lang="en-US"/>
              <a:t>These four tiers are the most common, though some payers may use up to six.</a:t>
            </a:r>
          </a:p>
          <a:p>
            <a:endParaRPr lang="en-US"/>
          </a:p>
          <a:p>
            <a:r>
              <a:rPr lang="en-US"/>
              <a:t>A branded pharma company strives to have its products in Tier 2, since this typically provides the greatest potential for sales volume and revenue.</a:t>
            </a:r>
          </a:p>
        </p:txBody>
      </p:sp>
      <p:sp>
        <p:nvSpPr>
          <p:cNvPr id="4" name="Slide Number Placeholder 3"/>
          <p:cNvSpPr>
            <a:spLocks noGrp="1"/>
          </p:cNvSpPr>
          <p:nvPr>
            <p:ph type="sldNum" sz="quarter" idx="5"/>
          </p:nvPr>
        </p:nvSpPr>
        <p:spPr/>
        <p:txBody>
          <a:bodyPr/>
          <a:lstStyle/>
          <a:p>
            <a:fld id="{5411A303-F1DA-4135-8BA3-E05B1DFE7C33}" type="slidenum">
              <a:rPr lang="en-US" smtClean="0"/>
              <a:t>26</a:t>
            </a:fld>
            <a:endParaRPr lang="en-US"/>
          </a:p>
        </p:txBody>
      </p:sp>
    </p:spTree>
    <p:extLst>
      <p:ext uri="{BB962C8B-B14F-4D97-AF65-F5344CB8AC3E}">
        <p14:creationId xmlns:p14="http://schemas.microsoft.com/office/powerpoint/2010/main" val="966527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Given all these complexities, how does a pharma company make a profit?</a:t>
            </a:r>
          </a:p>
          <a:p>
            <a:endParaRPr lang="en-US"/>
          </a:p>
          <a:p>
            <a:r>
              <a:rPr lang="en-US"/>
              <a:t>The company must discover new products that can be turned into medicines. They may do this through in-house discover, or may partner with other companies to research, develop and even market products. There are many small companies, particularly in the biopharma area, that do discovery and early stage development, then sell their products or partner with larger pharma companies to continue development and take the product to market.</a:t>
            </a:r>
          </a:p>
          <a:p>
            <a:endParaRPr lang="en-US"/>
          </a:p>
          <a:p>
            <a:r>
              <a:rPr lang="en-US"/>
              <a:t>A pharma company must get its products to market as fast as possible, at the minimum practical cost, while ensuring that the product is properly tested and meets all regulatory requirements. This means quickly determining non-viable products and terminating development to avoid spending resources on products that will not make it to market or will not be successful. It also means optimizing the effort spent in development, to get the maximum amount of good clinical trial results for the least investment in time and cost.</a:t>
            </a:r>
          </a:p>
          <a:p>
            <a:endParaRPr lang="en-US"/>
          </a:p>
          <a:p>
            <a:r>
              <a:rPr lang="en-US"/>
              <a:t>A pharma company must maximize the revenue from every product. This means selling the maximum amount of product at the best possible price by maximizing penetration into the chosen market segments, and also minimizing the cost associated with manufacturing, marketing and selling the product while still ensuring market success.</a:t>
            </a:r>
          </a:p>
          <a:p>
            <a:endParaRPr lang="en-US"/>
          </a:p>
          <a:p>
            <a:r>
              <a:rPr lang="en-US"/>
              <a:t>A pharma company often continues research on a product after its release, to identify new </a:t>
            </a:r>
            <a:r>
              <a:rPr lang="en-US" b="1"/>
              <a:t>indications</a:t>
            </a:r>
            <a:r>
              <a:rPr lang="en-US"/>
              <a:t>, which are other conditions for which a product can be prescribed. The amount of research, development and evidence required for such additional indications is often significantly less than the first indication, and can result in patent extension, which protects the developer’s revenue base from that product.</a:t>
            </a:r>
          </a:p>
        </p:txBody>
      </p:sp>
      <p:sp>
        <p:nvSpPr>
          <p:cNvPr id="4" name="Slide Number Placeholder 3"/>
          <p:cNvSpPr>
            <a:spLocks noGrp="1"/>
          </p:cNvSpPr>
          <p:nvPr>
            <p:ph type="sldNum" sz="quarter" idx="5"/>
          </p:nvPr>
        </p:nvSpPr>
        <p:spPr/>
        <p:txBody>
          <a:bodyPr/>
          <a:lstStyle/>
          <a:p>
            <a:fld id="{5411A303-F1DA-4135-8BA3-E05B1DFE7C33}" type="slidenum">
              <a:rPr lang="en-US" smtClean="0"/>
              <a:t>27</a:t>
            </a:fld>
            <a:endParaRPr lang="en-US"/>
          </a:p>
        </p:txBody>
      </p:sp>
    </p:spTree>
    <p:extLst>
      <p:ext uri="{BB962C8B-B14F-4D97-AF65-F5344CB8AC3E}">
        <p14:creationId xmlns:p14="http://schemas.microsoft.com/office/powerpoint/2010/main" val="3792965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advent of the digitized world over the past 10 to 15 years has resulted in a rapid increase in the amount of medical data available. The amount of data is projected to grow to a massive 25,000 petabytes of data by the end of 2020.</a:t>
            </a:r>
          </a:p>
          <a:p>
            <a:endParaRPr lang="en-US"/>
          </a:p>
          <a:p>
            <a:r>
              <a:rPr lang="en-US"/>
              <a:t>Some of this data, such as patients’ electronic medical records, is protected by privacy laws and is not directly available to a pharma company. However, much of the data can be </a:t>
            </a:r>
            <a:r>
              <a:rPr lang="en-US" b="1"/>
              <a:t>de-identified</a:t>
            </a:r>
            <a:r>
              <a:rPr lang="en-US"/>
              <a:t> and made available to pharma companies for a variety of purposes such as tracking sales, estimating efficacy, etc. Companies like Axtria work with pharma companies to ingest, process and make sense of this data.</a:t>
            </a:r>
          </a:p>
        </p:txBody>
      </p:sp>
      <p:sp>
        <p:nvSpPr>
          <p:cNvPr id="4" name="Slide Number Placeholder 3"/>
          <p:cNvSpPr>
            <a:spLocks noGrp="1"/>
          </p:cNvSpPr>
          <p:nvPr>
            <p:ph type="sldNum" sz="quarter" idx="5"/>
          </p:nvPr>
        </p:nvSpPr>
        <p:spPr/>
        <p:txBody>
          <a:bodyPr/>
          <a:lstStyle/>
          <a:p>
            <a:fld id="{5411A303-F1DA-4135-8BA3-E05B1DFE7C33}" type="slidenum">
              <a:rPr lang="en-US" smtClean="0"/>
              <a:t>28</a:t>
            </a:fld>
            <a:endParaRPr lang="en-US"/>
          </a:p>
        </p:txBody>
      </p:sp>
    </p:spTree>
    <p:extLst>
      <p:ext uri="{BB962C8B-B14F-4D97-AF65-F5344CB8AC3E}">
        <p14:creationId xmlns:p14="http://schemas.microsoft.com/office/powerpoint/2010/main" val="3312856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seeing a surge in digital health related products as well, because of the openness in their acceptance by the patient and the faith in technology.</a:t>
            </a:r>
          </a:p>
          <a:p>
            <a:r>
              <a:rPr lang="en-US"/>
              <a:t>This has led to a more open, connected, social and aware patient who is making full use of the various factors of influence in a drug buying decision.</a:t>
            </a:r>
          </a:p>
          <a:p>
            <a:endParaRPr lang="en-US"/>
          </a:p>
          <a:p>
            <a:r>
              <a:rPr lang="en-US"/>
              <a:t>Patients are willingly sharing their health trackers with their doctors, wearing products that can track their lifestyle &amp; vital signs, searching for health related information on the internet and accessing their Electronic Health Records (EHRs) that have been captured with all this technology.</a:t>
            </a:r>
          </a:p>
        </p:txBody>
      </p:sp>
      <p:sp>
        <p:nvSpPr>
          <p:cNvPr id="4" name="Slide Number Placeholder 3"/>
          <p:cNvSpPr>
            <a:spLocks noGrp="1"/>
          </p:cNvSpPr>
          <p:nvPr>
            <p:ph type="sldNum" sz="quarter" idx="5"/>
          </p:nvPr>
        </p:nvSpPr>
        <p:spPr/>
        <p:txBody>
          <a:bodyPr/>
          <a:lstStyle/>
          <a:p>
            <a:fld id="{5411A303-F1DA-4135-8BA3-E05B1DFE7C33}" type="slidenum">
              <a:rPr lang="en-US" smtClean="0"/>
              <a:t>29</a:t>
            </a:fld>
            <a:endParaRPr lang="en-US"/>
          </a:p>
        </p:txBody>
      </p:sp>
    </p:spTree>
    <p:extLst>
      <p:ext uri="{BB962C8B-B14F-4D97-AF65-F5344CB8AC3E}">
        <p14:creationId xmlns:p14="http://schemas.microsoft.com/office/powerpoint/2010/main" val="1238483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Through this digital acceptance at the patients end, we can view into a patient’s journey even further where tracking does not require the same amount of physical effort as it did earlier.</a:t>
            </a:r>
          </a:p>
          <a:p>
            <a:r>
              <a:rPr lang="en-US"/>
              <a:t>Through various mobile apps and fitness trackers, benefits and insights have opened up in the journey of a patient:</a:t>
            </a:r>
          </a:p>
          <a:p>
            <a:pPr marL="171450" indent="-171450">
              <a:buFont typeface="Arial" panose="020B0604020202020204" pitchFamily="34" charset="0"/>
              <a:buChar char="•"/>
            </a:pPr>
            <a:r>
              <a:rPr lang="en-US"/>
              <a:t>Their compliance to the prescribed medication.</a:t>
            </a:r>
          </a:p>
          <a:p>
            <a:pPr marL="171450" indent="-171450">
              <a:buFont typeface="Arial" panose="020B0604020202020204" pitchFamily="34" charset="0"/>
              <a:buChar char="•"/>
            </a:pPr>
            <a:r>
              <a:rPr lang="en-US"/>
              <a:t>Patient reach, in terms of providing prescriptions to the patients and instructing them on how to take the medication that is prescribed.</a:t>
            </a:r>
          </a:p>
          <a:p>
            <a:pPr marL="171450" indent="-171450">
              <a:buFont typeface="Arial" panose="020B0604020202020204" pitchFamily="34" charset="0"/>
              <a:buChar char="•"/>
            </a:pPr>
            <a:r>
              <a:rPr lang="en-US"/>
              <a:t>Payments have become easier with various digital methods available to pay for the drugs.</a:t>
            </a:r>
          </a:p>
          <a:p>
            <a:pPr marL="171450" indent="-171450">
              <a:buFont typeface="Arial" panose="020B0604020202020204" pitchFamily="34" charset="0"/>
              <a:buChar char="•"/>
            </a:pPr>
            <a:r>
              <a:rPr lang="en-US"/>
              <a:t>The impact of a treatment decision and the insights into what other treatments may speed up the recovery through data and analytical understanding being generated by tons of devices.</a:t>
            </a:r>
          </a:p>
          <a:p>
            <a:pPr marL="171450" indent="-171450">
              <a:buFont typeface="Arial" panose="020B0604020202020204" pitchFamily="34" charset="0"/>
              <a:buChar char="•"/>
            </a:pPr>
            <a:r>
              <a:rPr lang="en-US"/>
              <a:t>Certain diseases can be diagnosed with considerable accuracy using various sensor kits available freely in the market, or even miniscule devices that certain institutions put in their patients with their consent for tracking their health.</a:t>
            </a:r>
          </a:p>
          <a:p>
            <a:pPr marL="171450" indent="-171450">
              <a:buFont typeface="Arial" panose="020B0604020202020204" pitchFamily="34" charset="0"/>
              <a:buChar char="•"/>
            </a:pPr>
            <a:r>
              <a:rPr lang="en-US"/>
              <a:t>Last, with all this awareness that the patient has, and the journey of a patient that is visible through all these platforms, pharma companies can leverage the platform for their good. They can promote using the digital platform at a much larger scale and also keep the patients informed in the right sense without any misinformation through various channels.</a:t>
            </a:r>
          </a:p>
        </p:txBody>
      </p:sp>
      <p:sp>
        <p:nvSpPr>
          <p:cNvPr id="4" name="Slide Number Placeholder 3"/>
          <p:cNvSpPr>
            <a:spLocks noGrp="1"/>
          </p:cNvSpPr>
          <p:nvPr>
            <p:ph type="sldNum" sz="quarter" idx="5"/>
          </p:nvPr>
        </p:nvSpPr>
        <p:spPr/>
        <p:txBody>
          <a:bodyPr/>
          <a:lstStyle/>
          <a:p>
            <a:fld id="{5411A303-F1DA-4135-8BA3-E05B1DFE7C33}" type="slidenum">
              <a:rPr lang="en-US" smtClean="0"/>
              <a:t>30</a:t>
            </a:fld>
            <a:endParaRPr lang="en-US"/>
          </a:p>
        </p:txBody>
      </p:sp>
    </p:spTree>
    <p:extLst>
      <p:ext uri="{BB962C8B-B14F-4D97-AF65-F5344CB8AC3E}">
        <p14:creationId xmlns:p14="http://schemas.microsoft.com/office/powerpoint/2010/main" val="272085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 word of caution, while the glossary can be boring to follow, once mastered it can help you speak and understand the industry language with a lot of ease. Please read the word document very carefully. A best practice is to read this document at least twice, if not more, in order to allow these terms to sink in. </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31</a:t>
            </a:fld>
            <a:endParaRPr lang="en-US"/>
          </a:p>
        </p:txBody>
      </p:sp>
    </p:spTree>
    <p:extLst>
      <p:ext uri="{BB962C8B-B14F-4D97-AF65-F5344CB8AC3E}">
        <p14:creationId xmlns:p14="http://schemas.microsoft.com/office/powerpoint/2010/main" val="35242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unusual characteristic of the pharma industry is that the patients, who consume pharma products, typically do not make the buying decisions. Instead, patients rely on doctors to recommend and prescribe products.</a:t>
            </a:r>
          </a:p>
          <a:p>
            <a:endParaRPr lang="en-US"/>
          </a:p>
          <a:p>
            <a:r>
              <a:rPr lang="en-US"/>
              <a:t>In the evolving healthcare ecosystem however, stakeholders other than the individual doctor may also play an increasing role in deciding which products to prescribe. For example, if a doctor works for a hospital or Integrated Delivery Network (which is a group of hospitals and medical practices run as a single corporation), the doctor’s employer may have a contract with a particular pharma manufacturer or distributor, which restricts the products that the doctor can prescribe.</a:t>
            </a:r>
          </a:p>
          <a:p>
            <a:endParaRPr lang="en-US"/>
          </a:p>
          <a:p>
            <a:r>
              <a:rPr lang="en-US"/>
              <a:t>Payers also influence prescribing decisions. If a doctor prescribes a medicine that is not covered by the patient’s health insurance plan, the patient might not be able to afford the medicine. Doctors must take these factors into account when prescribing medicines.</a:t>
            </a:r>
          </a:p>
          <a:p>
            <a:endParaRPr lang="en-US"/>
          </a:p>
          <a:p>
            <a:r>
              <a:rPr lang="en-US"/>
              <a:t>The result of this complex ecosystem of stakeholders is that pharma companies must sell to </a:t>
            </a:r>
            <a:r>
              <a:rPr lang="en-US" b="1"/>
              <a:t>influencers</a:t>
            </a:r>
            <a:r>
              <a:rPr lang="en-US"/>
              <a:t>, who affect prescribing and purchasing decisions, as well as directly to the prescriber or patient.</a:t>
            </a:r>
          </a:p>
        </p:txBody>
      </p:sp>
      <p:sp>
        <p:nvSpPr>
          <p:cNvPr id="4" name="Slide Number Placeholder 3"/>
          <p:cNvSpPr>
            <a:spLocks noGrp="1"/>
          </p:cNvSpPr>
          <p:nvPr>
            <p:ph type="sldNum" sz="quarter" idx="5"/>
          </p:nvPr>
        </p:nvSpPr>
        <p:spPr/>
        <p:txBody>
          <a:bodyPr/>
          <a:lstStyle/>
          <a:p>
            <a:fld id="{5411A303-F1DA-4135-8BA3-E05B1DFE7C33}" type="slidenum">
              <a:rPr lang="en-US" smtClean="0"/>
              <a:t>33</a:t>
            </a:fld>
            <a:endParaRPr lang="en-US"/>
          </a:p>
        </p:txBody>
      </p:sp>
    </p:spTree>
    <p:extLst>
      <p:ext uri="{BB962C8B-B14F-4D97-AF65-F5344CB8AC3E}">
        <p14:creationId xmlns:p14="http://schemas.microsoft.com/office/powerpoint/2010/main" val="33585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pharmaceutical industry is in the business of developing, producing and marketing drugs or medicines that have been licensed for use as medications. They basically deal in drugs and medical devices. Drugs can be categorized into branded drugs and generic drug. Branded drugs are drugs for which a company holds a patent for its molecules. These drugs cannot be manufactured by any other company till the time the patent exists. Generic drugs are similar to branded drugs in dosage form, strength, route of administration, etc. however these drugs are not patent protected.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Across the globe, the pharma industry is a highly regulated industry. They are subject to a variety of laws and regulations regarding the patenting and testing of drugs to ensure their safety and efficacy.</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4</a:t>
            </a:fld>
            <a:endParaRPr lang="en-US"/>
          </a:p>
        </p:txBody>
      </p:sp>
    </p:spTree>
    <p:extLst>
      <p:ext uri="{BB962C8B-B14F-4D97-AF65-F5344CB8AC3E}">
        <p14:creationId xmlns:p14="http://schemas.microsoft.com/office/powerpoint/2010/main" val="999526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Despite the factors mentioned on the previous slide, pharma sales and marketing as traditionally focused on the prescriber. Pharma companies employ </a:t>
            </a:r>
            <a:r>
              <a:rPr lang="en-US" b="1"/>
              <a:t>Pharma Sales Specialists </a:t>
            </a:r>
            <a:r>
              <a:rPr lang="en-US"/>
              <a:t>(PSSs) who visit prescribers in their territory, deliver promotional messages and samples, and attempt to influence the prescriber to prescribe their product. This process is known as </a:t>
            </a:r>
            <a:r>
              <a:rPr lang="en-US" b="1"/>
              <a:t>detailing.</a:t>
            </a:r>
          </a:p>
          <a:p>
            <a:endParaRPr lang="en-US" b="1"/>
          </a:p>
          <a:p>
            <a:r>
              <a:rPr lang="en-US" b="0"/>
              <a:t>Detailing is carefully monitored. PSSs usually carry a device such as a tablet which contains predefined, scripted messages known as </a:t>
            </a:r>
            <a:r>
              <a:rPr lang="en-US" b="1"/>
              <a:t>details</a:t>
            </a:r>
            <a:r>
              <a:rPr lang="en-US" b="0"/>
              <a:t>, which the PSS delivers to the prescriber. A PSS may deliver more than one detail in a particular visit – these are known as primary, secondary and possibly even tertiary details. Every detail is recorded by the tablet and transmitted to a central system. The activity can then be compared with any subsequent prescription volume from that prescriber in order to gauge the effectiveness of the message and the performance of the PSS.</a:t>
            </a:r>
          </a:p>
          <a:p>
            <a:endParaRPr lang="en-US" b="0"/>
          </a:p>
          <a:p>
            <a:r>
              <a:rPr lang="en-US" b="0"/>
              <a:t>Note that detailing visits to prescribers are typically short and rarely scheduled. Most times, PSSs get a few minutes’ time with a prescriber in between patient visits.</a:t>
            </a:r>
          </a:p>
        </p:txBody>
      </p:sp>
      <p:sp>
        <p:nvSpPr>
          <p:cNvPr id="4" name="Slide Number Placeholder 3"/>
          <p:cNvSpPr>
            <a:spLocks noGrp="1"/>
          </p:cNvSpPr>
          <p:nvPr>
            <p:ph type="sldNum" sz="quarter" idx="5"/>
          </p:nvPr>
        </p:nvSpPr>
        <p:spPr/>
        <p:txBody>
          <a:bodyPr/>
          <a:lstStyle/>
          <a:p>
            <a:fld id="{5411A303-F1DA-4135-8BA3-E05B1DFE7C33}" type="slidenum">
              <a:rPr lang="en-US" smtClean="0"/>
              <a:t>34</a:t>
            </a:fld>
            <a:endParaRPr lang="en-US"/>
          </a:p>
        </p:txBody>
      </p:sp>
    </p:spTree>
    <p:extLst>
      <p:ext uri="{BB962C8B-B14F-4D97-AF65-F5344CB8AC3E}">
        <p14:creationId xmlns:p14="http://schemas.microsoft.com/office/powerpoint/2010/main" val="1709326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optimize the use of a PSS’s time, pharma sales organizations are typically organized on a geographical basis. This ensures that travel time is minimized, and that the PSS can spend the maximum time with prescribers, or more often sitting in a waiting room, waiting for an opportunity to visit with the prescriber.</a:t>
            </a:r>
          </a:p>
        </p:txBody>
      </p:sp>
      <p:sp>
        <p:nvSpPr>
          <p:cNvPr id="4" name="Slide Number Placeholder 3"/>
          <p:cNvSpPr>
            <a:spLocks noGrp="1"/>
          </p:cNvSpPr>
          <p:nvPr>
            <p:ph type="sldNum" sz="quarter" idx="5"/>
          </p:nvPr>
        </p:nvSpPr>
        <p:spPr/>
        <p:txBody>
          <a:bodyPr/>
          <a:lstStyle/>
          <a:p>
            <a:fld id="{5411A303-F1DA-4135-8BA3-E05B1DFE7C33}" type="slidenum">
              <a:rPr lang="en-US" smtClean="0"/>
              <a:t>37</a:t>
            </a:fld>
            <a:endParaRPr lang="en-US"/>
          </a:p>
        </p:txBody>
      </p:sp>
    </p:spTree>
    <p:extLst>
      <p:ext uri="{BB962C8B-B14F-4D97-AF65-F5344CB8AC3E}">
        <p14:creationId xmlns:p14="http://schemas.microsoft.com/office/powerpoint/2010/main" val="3419613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sales planning and execution cycle within commercial operations is just that – a cycle. Each step is a business process, each step informs the next, and measurements of actual performance provide feedback so that the processes can be continuously refined over time</a:t>
            </a:r>
          </a:p>
          <a:p>
            <a:endParaRPr lang="en-US"/>
          </a:p>
          <a:p>
            <a:r>
              <a:rPr lang="en-US"/>
              <a:t>The cycle begins with </a:t>
            </a:r>
            <a:r>
              <a:rPr lang="en-US" b="1"/>
              <a:t>market segmentation</a:t>
            </a:r>
            <a:r>
              <a:rPr lang="en-US"/>
              <a:t>, which is the process of dividing customers (in our case, accounts and prescribers) into segments by geography, medical </a:t>
            </a:r>
            <a:r>
              <a:rPr lang="en-US" err="1"/>
              <a:t>speciality</a:t>
            </a:r>
            <a:r>
              <a:rPr lang="en-US"/>
              <a:t> etc.</a:t>
            </a:r>
          </a:p>
          <a:p>
            <a:endParaRPr lang="en-US"/>
          </a:p>
          <a:p>
            <a:r>
              <a:rPr lang="en-US"/>
              <a:t>Next comes </a:t>
            </a:r>
            <a:r>
              <a:rPr lang="en-US" b="1"/>
              <a:t>promotion response modeling</a:t>
            </a:r>
            <a:r>
              <a:rPr lang="en-US"/>
              <a:t>, which is an attempt to quantify the responses of different types of customer to different types of promotions, to identify those promotions that will resonate best with each customer type</a:t>
            </a:r>
          </a:p>
          <a:p>
            <a:endParaRPr lang="en-US"/>
          </a:p>
          <a:p>
            <a:r>
              <a:rPr lang="en-US" b="1"/>
              <a:t>Sales force design </a:t>
            </a:r>
            <a:r>
              <a:rPr lang="en-US"/>
              <a:t>determines how many sales reps or other kinds of sales staff are required, and how they should be organized</a:t>
            </a:r>
          </a:p>
          <a:p>
            <a:endParaRPr lang="en-US"/>
          </a:p>
          <a:p>
            <a:r>
              <a:rPr lang="en-US" b="1"/>
              <a:t>Sales force alignment </a:t>
            </a:r>
            <a:r>
              <a:rPr lang="en-US"/>
              <a:t>determines how the sales force should be aligned to sales territories.</a:t>
            </a:r>
          </a:p>
          <a:p>
            <a:endParaRPr lang="en-US"/>
          </a:p>
          <a:p>
            <a:r>
              <a:rPr lang="en-US" b="1"/>
              <a:t>Sales activity planning</a:t>
            </a:r>
            <a:r>
              <a:rPr lang="en-US"/>
              <a:t>, often referred to as call planning, determines what activities a sales person should perform, for what brands, to what customers, and how often.</a:t>
            </a:r>
          </a:p>
          <a:p>
            <a:endParaRPr lang="en-US"/>
          </a:p>
          <a:p>
            <a:r>
              <a:rPr lang="en-US" b="1"/>
              <a:t>Incentive compensation</a:t>
            </a:r>
            <a:r>
              <a:rPr lang="en-US"/>
              <a:t>, often known simply as IC, is the process of determining how, and how much, the sales force should be compensated for sales in their territories, along with the way in which their sales performance will be measured.</a:t>
            </a:r>
          </a:p>
          <a:p>
            <a:endParaRPr lang="en-US"/>
          </a:p>
          <a:p>
            <a:r>
              <a:rPr lang="en-US" b="1"/>
              <a:t>Sales operation measurements </a:t>
            </a:r>
            <a:r>
              <a:rPr lang="en-US"/>
              <a:t>are then conducted to determine actual performance. These measurements may be direct, though a pharma manufacturer’s own sales systems, but are often indirect since many products are sold through distributors and/or dispensed through pharmacies. In such cases, medical claims data obtained through insurers is often used to measure prescribing behavior.</a:t>
            </a:r>
          </a:p>
          <a:p>
            <a:endParaRPr lang="en-US"/>
          </a:p>
          <a:p>
            <a:r>
              <a:rPr lang="en-US"/>
              <a:t>Sales operation measurements are then used as part of a feedback cycle to make adjustments to the different processes as necessary.</a:t>
            </a:r>
          </a:p>
          <a:p>
            <a:endParaRPr lang="en-US"/>
          </a:p>
          <a:p>
            <a:endParaRPr lang="en-US"/>
          </a:p>
        </p:txBody>
      </p:sp>
      <p:sp>
        <p:nvSpPr>
          <p:cNvPr id="4" name="Slide Number Placeholder 3"/>
          <p:cNvSpPr>
            <a:spLocks noGrp="1"/>
          </p:cNvSpPr>
          <p:nvPr>
            <p:ph type="sldNum" sz="quarter" idx="5"/>
          </p:nvPr>
        </p:nvSpPr>
        <p:spPr/>
        <p:txBody>
          <a:bodyPr/>
          <a:lstStyle/>
          <a:p>
            <a:fld id="{5411A303-F1DA-4135-8BA3-E05B1DFE7C33}" type="slidenum">
              <a:rPr lang="en-US" smtClean="0"/>
              <a:t>38</a:t>
            </a:fld>
            <a:endParaRPr lang="en-US"/>
          </a:p>
        </p:txBody>
      </p:sp>
    </p:spTree>
    <p:extLst>
      <p:ext uri="{BB962C8B-B14F-4D97-AF65-F5344CB8AC3E}">
        <p14:creationId xmlns:p14="http://schemas.microsoft.com/office/powerpoint/2010/main" val="1377691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we have already discussed, the healthcare ecosystem is evolving, with more and more physicians choosing to work for larger, management-led organizations rather than opting for self-employment. Since larger organizations often make purchasing decisions on an enterprise-wide basis, this restricts the individual physician’s freedom to prescribe medicines. Pharma companies therefore need to influence not just the individual physician but also other stakeholders who in turn have influence over the physician.</a:t>
            </a:r>
          </a:p>
        </p:txBody>
      </p:sp>
      <p:sp>
        <p:nvSpPr>
          <p:cNvPr id="4" name="Slide Number Placeholder 3"/>
          <p:cNvSpPr>
            <a:spLocks noGrp="1"/>
          </p:cNvSpPr>
          <p:nvPr>
            <p:ph type="sldNum" sz="quarter" idx="5"/>
          </p:nvPr>
        </p:nvSpPr>
        <p:spPr/>
        <p:txBody>
          <a:bodyPr/>
          <a:lstStyle/>
          <a:p>
            <a:fld id="{5411A303-F1DA-4135-8BA3-E05B1DFE7C33}" type="slidenum">
              <a:rPr lang="en-US" smtClean="0"/>
              <a:t>39</a:t>
            </a:fld>
            <a:endParaRPr lang="en-US"/>
          </a:p>
        </p:txBody>
      </p:sp>
    </p:spTree>
    <p:extLst>
      <p:ext uri="{BB962C8B-B14F-4D97-AF65-F5344CB8AC3E}">
        <p14:creationId xmlns:p14="http://schemas.microsoft.com/office/powerpoint/2010/main" val="1919173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some of the stakeholders who may have influence over prescribing decisions. Note that some of these stakeholders are likely not to be medical professionals. They may be more concerned with other factors such as financial risk, cost effectiveness, etc. In larger provider and payer organizations, these individuals work in collaboration with medical professionals to arrive at a consensus on which products can be prescribed.</a:t>
            </a:r>
          </a:p>
          <a:p>
            <a:endParaRPr lang="en-US"/>
          </a:p>
          <a:p>
            <a:r>
              <a:rPr lang="en-US" sz="1200" b="1" kern="1200">
                <a:solidFill>
                  <a:schemeClr val="tx1"/>
                </a:solidFill>
                <a:effectLst/>
                <a:latin typeface="+mn-lt"/>
                <a:ea typeface="+mn-ea"/>
                <a:cs typeface="+mn-cs"/>
              </a:rPr>
              <a:t>Managed Care Executive:</a:t>
            </a:r>
            <a:r>
              <a:rPr lang="en-US" sz="1200" kern="1200">
                <a:solidFill>
                  <a:schemeClr val="tx1"/>
                </a:solidFill>
                <a:effectLst/>
                <a:latin typeface="+mn-lt"/>
                <a:ea typeface="+mn-ea"/>
                <a:cs typeface="+mn-cs"/>
              </a:rPr>
              <a:t> Managed care is becoming extremely important in US and is one of the key customers for pharma companies. Pharma companies enter into contracts with managed care organizations in order to ensure that their product enjoys a favorable status on the formulary of most plans. </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IDN:</a:t>
            </a:r>
            <a:r>
              <a:rPr lang="en-US" sz="1200" kern="1200">
                <a:solidFill>
                  <a:schemeClr val="tx1"/>
                </a:solidFill>
                <a:effectLst/>
                <a:latin typeface="+mn-lt"/>
                <a:ea typeface="+mn-ea"/>
                <a:cs typeface="+mn-cs"/>
              </a:rPr>
              <a:t> An IDN is a partnership among healthcare facilities-including hospitals, ambulatory surgery centers, long-term care facilities, physicians and other providers-aligned under one management system. The purpose of an IDN is to streamline care delivery and help patients avoid a fragmented experience, which increases the likelihood of favorable care outcomes. IDNs can leverage their size to negotiate price breaks for member facilities and minimize operational costs throughout the supply chain-from shared decision-making to shared best practices</a:t>
            </a:r>
          </a:p>
          <a:p>
            <a:r>
              <a:rPr lang="en-US" sz="1200" b="1" kern="1200">
                <a:solidFill>
                  <a:schemeClr val="tx1"/>
                </a:solidFill>
                <a:effectLst/>
                <a:latin typeface="+mn-lt"/>
                <a:ea typeface="+mn-ea"/>
                <a:cs typeface="+mn-cs"/>
              </a:rPr>
              <a:t>Pharmacy and Therapeutics committee:</a:t>
            </a:r>
            <a:r>
              <a:rPr lang="en-US" sz="1200" kern="1200">
                <a:solidFill>
                  <a:schemeClr val="tx1"/>
                </a:solidFill>
                <a:effectLst/>
                <a:latin typeface="+mn-lt"/>
                <a:ea typeface="+mn-ea"/>
                <a:cs typeface="+mn-cs"/>
              </a:rPr>
              <a:t> The pharmacy and therapeutics committee are expected to oversee important policies and procedures associated with the use of medications. Medication policy includes a wide range of issues, from who may prescribe or administer drugs, to what prescribing direction and guidance are appropriate to assure safe and appropriate use of high-risk, high-volume, high-cost, or problem-prone drugs. Policies are often needed to identify who may prescribe or administer medications, to assure consistent supply or quality of drug products, or to allocate drugs in times of shortage. Responsibility for developing policies to address special circumstances or issues is often delegated to the pharmacy and therapeutics committee by the organization.</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Pharma companies must take care of all factors and representatives of the pharma industry to be able to commercialize a successful drug in the market. This means, not only do they need to make the doctor and patient aware, they also need to be on the right page with PBMs, specialists, account managers, payers, service representatives etc. as they may influence a buying decision.</a:t>
            </a:r>
          </a:p>
          <a:p>
            <a:endParaRPr lang="en-US"/>
          </a:p>
        </p:txBody>
      </p:sp>
      <p:sp>
        <p:nvSpPr>
          <p:cNvPr id="4" name="Slide Number Placeholder 3"/>
          <p:cNvSpPr>
            <a:spLocks noGrp="1"/>
          </p:cNvSpPr>
          <p:nvPr>
            <p:ph type="sldNum" sz="quarter" idx="5"/>
          </p:nvPr>
        </p:nvSpPr>
        <p:spPr/>
        <p:txBody>
          <a:bodyPr/>
          <a:lstStyle/>
          <a:p>
            <a:fld id="{5411A303-F1DA-4135-8BA3-E05B1DFE7C33}" type="slidenum">
              <a:rPr lang="en-US" smtClean="0"/>
              <a:t>40</a:t>
            </a:fld>
            <a:endParaRPr lang="en-US"/>
          </a:p>
        </p:txBody>
      </p:sp>
    </p:spTree>
    <p:extLst>
      <p:ext uri="{BB962C8B-B14F-4D97-AF65-F5344CB8AC3E}">
        <p14:creationId xmlns:p14="http://schemas.microsoft.com/office/powerpoint/2010/main" val="1577938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some of the decision criteria that stakeholders take into account when making these kinds of decisions. Note that safety profiles, real world evidence of effectiveness and patient outcomes rank highest in the Bain survey, while the influence of the sales rep is quite low. This ranking reflects not only the increasing corporate nature of prescribing decisions but also the increasing awareness of prescribers about the efficacy of medicines, based on the greater availability of up-to-date information.</a:t>
            </a:r>
          </a:p>
        </p:txBody>
      </p:sp>
      <p:sp>
        <p:nvSpPr>
          <p:cNvPr id="4" name="Slide Number Placeholder 3"/>
          <p:cNvSpPr>
            <a:spLocks noGrp="1"/>
          </p:cNvSpPr>
          <p:nvPr>
            <p:ph type="sldNum" sz="quarter" idx="5"/>
          </p:nvPr>
        </p:nvSpPr>
        <p:spPr/>
        <p:txBody>
          <a:bodyPr/>
          <a:lstStyle/>
          <a:p>
            <a:fld id="{5411A303-F1DA-4135-8BA3-E05B1DFE7C33}" type="slidenum">
              <a:rPr lang="en-US" smtClean="0"/>
              <a:t>41</a:t>
            </a:fld>
            <a:endParaRPr lang="en-US"/>
          </a:p>
        </p:txBody>
      </p:sp>
    </p:spTree>
    <p:extLst>
      <p:ext uri="{BB962C8B-B14F-4D97-AF65-F5344CB8AC3E}">
        <p14:creationId xmlns:p14="http://schemas.microsoft.com/office/powerpoint/2010/main" val="3977802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pharma companies need to sell, the more complex the buying decisions, the harder it gets for them to come up with a commercialization model for the drug.</a:t>
            </a:r>
          </a:p>
          <a:p>
            <a:r>
              <a:rPr lang="en-US"/>
              <a:t>Picking from the previous slide, they have to take care of all factors and representatives of the pharma industry to be able to commercialize a successful drug in the market.</a:t>
            </a:r>
          </a:p>
          <a:p>
            <a:r>
              <a:rPr lang="en-US"/>
              <a:t>This means, not only do they need to make the physician and patient aware, they also need to be on the right page with PBMs, specialists, account managers, payers, service representatives etc. as they may influence a buying decision.</a:t>
            </a:r>
          </a:p>
          <a:p>
            <a:endParaRPr lang="en-US"/>
          </a:p>
          <a:p>
            <a:r>
              <a:rPr lang="en-US"/>
              <a:t>To compliment this fact with numbers, in 2015, less than half (i.e. 41%) physicians mentioned the traditional giant channel of sales reps as their one of the top three sources of information. This means that other mediums and promotions like Advertisements, Emails, Magazines etc. or their pharmaceutical circle happens to be their source of information.</a:t>
            </a:r>
          </a:p>
          <a:p>
            <a:r>
              <a:rPr lang="en-US"/>
              <a:t>This is not to say that we can undermine a sales rep promotion, as it may still be indirectly responsible for sales, but it surely means that a pharma company needs to expand and keep the stakeholders engaged with different channels.</a:t>
            </a:r>
          </a:p>
        </p:txBody>
      </p:sp>
      <p:sp>
        <p:nvSpPr>
          <p:cNvPr id="4" name="Slide Number Placeholder 3"/>
          <p:cNvSpPr>
            <a:spLocks noGrp="1"/>
          </p:cNvSpPr>
          <p:nvPr>
            <p:ph type="sldNum" sz="quarter" idx="5"/>
          </p:nvPr>
        </p:nvSpPr>
        <p:spPr/>
        <p:txBody>
          <a:bodyPr/>
          <a:lstStyle/>
          <a:p>
            <a:fld id="{5411A303-F1DA-4135-8BA3-E05B1DFE7C33}" type="slidenum">
              <a:rPr lang="en-US" smtClean="0"/>
              <a:t>42</a:t>
            </a:fld>
            <a:endParaRPr lang="en-US"/>
          </a:p>
        </p:txBody>
      </p:sp>
    </p:spTree>
    <p:extLst>
      <p:ext uri="{BB962C8B-B14F-4D97-AF65-F5344CB8AC3E}">
        <p14:creationId xmlns:p14="http://schemas.microsoft.com/office/powerpoint/2010/main" val="683499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slides shows the typical payment flow for pharma products, simplified for clarity.</a:t>
            </a:r>
          </a:p>
          <a:p>
            <a:endParaRPr lang="en-US"/>
          </a:p>
          <a:p>
            <a:r>
              <a:rPr lang="en-US"/>
              <a:t>At the top we have the patient, who pays for the product in the form of a premium and a copay if he/she is insured, and by direct payment if not.</a:t>
            </a:r>
          </a:p>
          <a:p>
            <a:endParaRPr lang="en-US"/>
          </a:p>
          <a:p>
            <a:r>
              <a:rPr lang="en-US"/>
              <a:t>The insurance premium is paid through the patient’s employer or plan sponsor, often through a health insurance company. The insurer may employ a pharmacy benefits manager to administer the pharma component of the patient’s health insurance coverage.</a:t>
            </a:r>
          </a:p>
          <a:p>
            <a:endParaRPr lang="en-US"/>
          </a:p>
          <a:p>
            <a:r>
              <a:rPr lang="en-US"/>
              <a:t>A PBM will usually negotiate payment contracts with pharmacies and/or pharma manufacturers. When a patient fills a prescription at a pharmacy, the PBM then pays the pharmacy which then passes a portion of that payment to the pharma manufacturer. In some cases, such as with mail order fulfillment, the PBM may pay the pharma manufacturer directly.</a:t>
            </a:r>
          </a:p>
          <a:p>
            <a:endParaRPr lang="en-US"/>
          </a:p>
          <a:p>
            <a:r>
              <a:rPr lang="en-US"/>
              <a:t>Some products are distributed through wholesalers or distributors who act as intermediaries between the pharma manufacturer and the pharmacy. In such cases, payments are often passed from the pharmacy to the wholesaler/distributor, and then to the pharma manufacturer.</a:t>
            </a:r>
          </a:p>
        </p:txBody>
      </p:sp>
      <p:sp>
        <p:nvSpPr>
          <p:cNvPr id="4" name="Slide Number Placeholder 3"/>
          <p:cNvSpPr>
            <a:spLocks noGrp="1"/>
          </p:cNvSpPr>
          <p:nvPr>
            <p:ph type="sldNum" sz="quarter" idx="5"/>
          </p:nvPr>
        </p:nvSpPr>
        <p:spPr/>
        <p:txBody>
          <a:bodyPr/>
          <a:lstStyle/>
          <a:p>
            <a:fld id="{5411A303-F1DA-4135-8BA3-E05B1DFE7C33}" type="slidenum">
              <a:rPr lang="en-US" smtClean="0"/>
              <a:t>43</a:t>
            </a:fld>
            <a:endParaRPr lang="en-US"/>
          </a:p>
        </p:txBody>
      </p:sp>
    </p:spTree>
    <p:extLst>
      <p:ext uri="{BB962C8B-B14F-4D97-AF65-F5344CB8AC3E}">
        <p14:creationId xmlns:p14="http://schemas.microsoft.com/office/powerpoint/2010/main" val="327227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Pharma manufacturers often offer rebates to PBMs and health insurance companies in return for covering their products. This effectively lowers the cost of the product to the payer, and some payers may pass a portion of that reduction on to providers (pharmacies, hospitals etc.). Pharma companies may also offer discounts to wholesalers and distributors in return for volume or prompt payment.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For brand name prescription drugs in competitive therapeutic classes, rebates are often the deciding factor when health insurers choose how to cover a drug, and how much a patient should pay for it.</a:t>
            </a:r>
            <a:endParaRPr lang="en-US"/>
          </a:p>
          <a:p>
            <a:endParaRPr lang="en-US"/>
          </a:p>
          <a:p>
            <a:r>
              <a:rPr lang="en-US"/>
              <a:t>Note that rebates </a:t>
            </a:r>
            <a:r>
              <a:rPr lang="en-US" u="sng"/>
              <a:t>do not</a:t>
            </a:r>
            <a:r>
              <a:rPr lang="en-US"/>
              <a:t> directly reduce the cost of a product to the patient, though a payer may choose to pass some of the rebate indirectly to the patient through means such as a lower copay.</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44</a:t>
            </a:fld>
            <a:endParaRPr lang="en-US"/>
          </a:p>
        </p:txBody>
      </p:sp>
    </p:spTree>
    <p:extLst>
      <p:ext uri="{BB962C8B-B14F-4D97-AF65-F5344CB8AC3E}">
        <p14:creationId xmlns:p14="http://schemas.microsoft.com/office/powerpoint/2010/main" val="375172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the payment flow for rebates. A pharma manufacturer provides promotional rebates to payers such as PBMs, who often pass a portion of that rebate to the health insurer.</a:t>
            </a:r>
          </a:p>
          <a:p>
            <a:endParaRPr lang="en-US"/>
          </a:p>
          <a:p>
            <a:r>
              <a:rPr lang="en-US"/>
              <a:t>Pharma manufacturers may also provide promotional rebates direct to pharmacies.</a:t>
            </a:r>
          </a:p>
          <a:p>
            <a:endParaRPr lang="en-US"/>
          </a:p>
          <a:p>
            <a:r>
              <a:rPr lang="en-US"/>
              <a:t>Pharma manufacturers also provide volume or prompt payment discounts to wholesalers and distributors.</a:t>
            </a:r>
          </a:p>
        </p:txBody>
      </p:sp>
      <p:sp>
        <p:nvSpPr>
          <p:cNvPr id="4" name="Slide Number Placeholder 3"/>
          <p:cNvSpPr>
            <a:spLocks noGrp="1"/>
          </p:cNvSpPr>
          <p:nvPr>
            <p:ph type="sldNum" sz="quarter" idx="5"/>
          </p:nvPr>
        </p:nvSpPr>
        <p:spPr/>
        <p:txBody>
          <a:bodyPr/>
          <a:lstStyle/>
          <a:p>
            <a:fld id="{5411A303-F1DA-4135-8BA3-E05B1DFE7C33}" type="slidenum">
              <a:rPr lang="en-US" smtClean="0"/>
              <a:t>45</a:t>
            </a:fld>
            <a:endParaRPr lang="en-US"/>
          </a:p>
        </p:txBody>
      </p:sp>
    </p:spTree>
    <p:extLst>
      <p:ext uri="{BB962C8B-B14F-4D97-AF65-F5344CB8AC3E}">
        <p14:creationId xmlns:p14="http://schemas.microsoft.com/office/powerpoint/2010/main" val="141287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industry operates as part of a larger healthcare ecosystem that includes not just </a:t>
            </a:r>
            <a:r>
              <a:rPr lang="en-US" err="1"/>
              <a:t>pharmas</a:t>
            </a:r>
            <a:r>
              <a:rPr lang="en-US"/>
              <a:t> but healthcare providers, pharmacies, payers (insurers) and, of course, patients.</a:t>
            </a:r>
          </a:p>
          <a:p>
            <a:endParaRPr lang="en-US"/>
          </a:p>
          <a:p>
            <a:r>
              <a:rPr lang="en-US"/>
              <a:t>The pharma company develops and produces medicines.</a:t>
            </a:r>
          </a:p>
          <a:p>
            <a:endParaRPr lang="en-US"/>
          </a:p>
          <a:p>
            <a:r>
              <a:rPr lang="en-US"/>
              <a:t>The provider provides care to patients, which may include prescribing medicines.</a:t>
            </a:r>
          </a:p>
          <a:p>
            <a:endParaRPr lang="en-US"/>
          </a:p>
          <a:p>
            <a:r>
              <a:rPr lang="en-US"/>
              <a:t>The pharmacy dispenses those medicines as a result of a provider providing them. Some medicines may be dispensed directly to the patient whereas others may go to a provider such as a physician or hospital, to be administered to a patient.</a:t>
            </a:r>
          </a:p>
          <a:p>
            <a:endParaRPr lang="en-US"/>
          </a:p>
          <a:p>
            <a:r>
              <a:rPr lang="en-US"/>
              <a:t>The patient receives care, including medicines.</a:t>
            </a:r>
          </a:p>
          <a:p>
            <a:endParaRPr lang="en-US"/>
          </a:p>
          <a:p>
            <a:r>
              <a:rPr lang="en-US"/>
              <a:t>The payer then pays for that care, although the ultimate payer might be a patient’s employer and/or the patient themselves, since insurers only provide coverage in response to premiums paid.</a:t>
            </a:r>
          </a:p>
        </p:txBody>
      </p:sp>
      <p:sp>
        <p:nvSpPr>
          <p:cNvPr id="4" name="Slide Number Placeholder 3"/>
          <p:cNvSpPr>
            <a:spLocks noGrp="1"/>
          </p:cNvSpPr>
          <p:nvPr>
            <p:ph type="sldNum" sz="quarter" idx="5"/>
          </p:nvPr>
        </p:nvSpPr>
        <p:spPr/>
        <p:txBody>
          <a:bodyPr/>
          <a:lstStyle/>
          <a:p>
            <a:fld id="{5411A303-F1DA-4135-8BA3-E05B1DFE7C33}" type="slidenum">
              <a:rPr lang="en-US" smtClean="0"/>
              <a:t>5</a:t>
            </a:fld>
            <a:endParaRPr lang="en-US"/>
          </a:p>
        </p:txBody>
      </p:sp>
    </p:spTree>
    <p:extLst>
      <p:ext uri="{BB962C8B-B14F-4D97-AF65-F5344CB8AC3E}">
        <p14:creationId xmlns:p14="http://schemas.microsoft.com/office/powerpoint/2010/main" val="271663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Pharma manufacturers often offer rebates to PBMs and health insurance companies in return for covering their products. This effectively lowers the cost of the product to the payer, and some payers may pass a portion of that reduction on to providers (pharmacies, hospitals etc.). Pharma companies may also offer discounts to wholesalers and distributors in return for volume or prompt payment.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For brand name prescription drugs in competitive therapeutic classes, rebates are often the deciding factor when health insurers choose how to cover a drug, and how much a patient should pay for it.</a:t>
            </a:r>
            <a:endParaRPr lang="en-US"/>
          </a:p>
          <a:p>
            <a:endParaRPr lang="en-US"/>
          </a:p>
          <a:p>
            <a:r>
              <a:rPr lang="en-US"/>
              <a:t>Note that rebates </a:t>
            </a:r>
            <a:r>
              <a:rPr lang="en-US" u="sng"/>
              <a:t>do not</a:t>
            </a:r>
            <a:r>
              <a:rPr lang="en-US"/>
              <a:t> directly reduce the cost of a product to the patient, though a payer may choose to pass some of the rebate indirectly to the patient through means such as a lower copay.</a:t>
            </a:r>
            <a:endParaRPr lang="en-IN"/>
          </a:p>
        </p:txBody>
      </p:sp>
      <p:sp>
        <p:nvSpPr>
          <p:cNvPr id="4" name="Slide Number Placeholder 3"/>
          <p:cNvSpPr>
            <a:spLocks noGrp="1"/>
          </p:cNvSpPr>
          <p:nvPr>
            <p:ph type="sldNum" sz="quarter" idx="5"/>
          </p:nvPr>
        </p:nvSpPr>
        <p:spPr/>
        <p:txBody>
          <a:bodyPr/>
          <a:lstStyle/>
          <a:p>
            <a:fld id="{5411A303-F1DA-4135-8BA3-E05B1DFE7C33}" type="slidenum">
              <a:rPr lang="en-US" smtClean="0"/>
              <a:t>46</a:t>
            </a:fld>
            <a:endParaRPr lang="en-US"/>
          </a:p>
        </p:txBody>
      </p:sp>
    </p:spTree>
    <p:extLst>
      <p:ext uri="{BB962C8B-B14F-4D97-AF65-F5344CB8AC3E}">
        <p14:creationId xmlns:p14="http://schemas.microsoft.com/office/powerpoint/2010/main" val="4126327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Research and Development is the division within a pharma company that discovers new chemical compounds, develops those compounds into medicines and guides those medicines through a rigorous testing process to ensure they perform as intended and are safe for patients.</a:t>
            </a:r>
          </a:p>
          <a:p>
            <a:endParaRPr lang="en-US"/>
          </a:p>
          <a:p>
            <a:r>
              <a:rPr lang="en-US"/>
              <a:t>This development and testing process consists of multiple trials of the medicine under carefully designed experimental protocols. Such trials are both non-clinical (lab and animals) and clinical (human patients). They are conducted either by the pharma company itself, or by Contract Research Organizations (CROs).</a:t>
            </a:r>
          </a:p>
          <a:p>
            <a:endParaRPr lang="en-US"/>
          </a:p>
          <a:p>
            <a:r>
              <a:rPr lang="en-US"/>
              <a:t>As we discussed previously, R&amp;D continues to monitor products after their release, to ensure they are performing safely and as anticipated. R&amp;D also continually looks for new indications to broaden the market applicability of a product and extend its patent life.</a:t>
            </a:r>
          </a:p>
          <a:p>
            <a:endParaRPr lang="en-US"/>
          </a:p>
          <a:p>
            <a:r>
              <a:rPr lang="en-US"/>
              <a:t>R&amp;D is also involved in responding to </a:t>
            </a:r>
            <a:r>
              <a:rPr lang="en-US" b="1" u="none"/>
              <a:t>adverse events</a:t>
            </a:r>
            <a:r>
              <a:rPr lang="en-US"/>
              <a:t>. Any adverse event is a side effect of taking a medicine, that causes harm to a patient. This harm may be anything from ‘I got a rash’ or ‘it gave me a headache’ to a patient dying. Pharma companies take adverse events very seriously, and are legally required to report such events promptly to the FDA. Any employee or contractor working with a pharma company, such as an Axtria employee working on a client project, is covered under that legal obligation. When you go to work at a client, you will normally have to undergo compliance training which will inform you of your obligations in more detail, and instruct you on how to respond if you hear of an adverse event.</a:t>
            </a:r>
          </a:p>
        </p:txBody>
      </p:sp>
      <p:sp>
        <p:nvSpPr>
          <p:cNvPr id="4" name="Slide Number Placeholder 3"/>
          <p:cNvSpPr>
            <a:spLocks noGrp="1"/>
          </p:cNvSpPr>
          <p:nvPr>
            <p:ph type="sldNum" sz="quarter" idx="5"/>
          </p:nvPr>
        </p:nvSpPr>
        <p:spPr/>
        <p:txBody>
          <a:bodyPr/>
          <a:lstStyle/>
          <a:p>
            <a:fld id="{5411A303-F1DA-4135-8BA3-E05B1DFE7C33}" type="slidenum">
              <a:rPr lang="en-US" smtClean="0"/>
              <a:t>49</a:t>
            </a:fld>
            <a:endParaRPr lang="en-US"/>
          </a:p>
        </p:txBody>
      </p:sp>
    </p:spTree>
    <p:extLst>
      <p:ext uri="{BB962C8B-B14F-4D97-AF65-F5344CB8AC3E}">
        <p14:creationId xmlns:p14="http://schemas.microsoft.com/office/powerpoint/2010/main" val="2913677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how a pharma product progresses through its lifecycle, from initial discovery to end of life.</a:t>
            </a:r>
          </a:p>
          <a:p>
            <a:endParaRPr lang="en-US"/>
          </a:p>
          <a:p>
            <a:r>
              <a:rPr lang="en-US"/>
              <a:t>The cycle starts when a chemical compound is synthesized in a lab, and found or postulated to have a beneficial effect for a medical condition. The compound then undergoes pre-clinical testing, which includes both lab and animal testing. The product is tested for effectiveness (efficacy) and also for safety.</a:t>
            </a:r>
          </a:p>
          <a:p>
            <a:endParaRPr lang="en-US"/>
          </a:p>
          <a:p>
            <a:r>
              <a:rPr lang="en-US"/>
              <a:t>After such tests are completed, the pharma company files an Investigatory New Drug Application (IDNA) with the FDA. The FDA reviews the application and if approved, grants permission for the pharma company to begin human trials.</a:t>
            </a:r>
          </a:p>
          <a:p>
            <a:endParaRPr lang="en-US"/>
          </a:p>
          <a:p>
            <a:r>
              <a:rPr lang="en-US"/>
              <a:t>Human trials, more commonly termed clinical trials, consist of 4 phases.</a:t>
            </a:r>
          </a:p>
          <a:p>
            <a:endParaRPr lang="en-US"/>
          </a:p>
          <a:p>
            <a:r>
              <a:rPr lang="en-US"/>
              <a:t>Phase 1 is conducted on small populations of healthy volunteers and is primarily concerned with establishing the safety and maximum dosage recommendations for the product.</a:t>
            </a:r>
          </a:p>
          <a:p>
            <a:endParaRPr lang="en-US"/>
          </a:p>
          <a:p>
            <a:r>
              <a:rPr lang="en-US"/>
              <a:t>Phase 2 is also conducted on small populations of 100 to 300 patients, and is primarily concerned with establishing the efficacy of the product against the condition it is intended to treat, though safety continues to be monitored throughout all phases.</a:t>
            </a:r>
          </a:p>
          <a:p>
            <a:endParaRPr lang="en-US"/>
          </a:p>
          <a:p>
            <a:r>
              <a:rPr lang="en-US"/>
              <a:t>Phase 3 expands efficacy testing to larger populations, in the order of 1000 to 3000 patients, and is also concerned with relative effectiveness: does the product work better than other products already in the market?</a:t>
            </a:r>
          </a:p>
          <a:p>
            <a:endParaRPr lang="en-US"/>
          </a:p>
          <a:p>
            <a:r>
              <a:rPr lang="en-US"/>
              <a:t>The entire process from IDNA approval to the point where a pharma company is ready to request permission to sell its product, takes 2 to 10 </a:t>
            </a:r>
            <a:r>
              <a:rPr lang="en-US" err="1"/>
              <a:t>yrs</a:t>
            </a:r>
            <a:r>
              <a:rPr lang="en-US"/>
              <a:t>, with an average of 5 years.</a:t>
            </a:r>
          </a:p>
          <a:p>
            <a:endParaRPr lang="en-US"/>
          </a:p>
          <a:p>
            <a:r>
              <a:rPr lang="en-US"/>
              <a:t>The pharma company’s manufacturing and distribution division is involved during clinical trials, manufacturing small batches of the product for use in the trials. Such batches are very closely regulated and great pains are taken to keep the new product separated from other, commercial products.</a:t>
            </a:r>
          </a:p>
          <a:p>
            <a:endParaRPr lang="en-US"/>
          </a:p>
          <a:p>
            <a:r>
              <a:rPr lang="en-US"/>
              <a:t>Partway through Phase 3, a pharma company will submit a New Drug Application (NDA) or Biologic License Application (BLA), which requests approval from the FDA to sell the drug on the market. The FDA reviews the evidence of safety and efficacy submitted by the pharma company, and either grants or denies permission to sell the product. Such reviews typically take around 2 years.</a:t>
            </a:r>
          </a:p>
          <a:p>
            <a:endParaRPr lang="en-US"/>
          </a:p>
          <a:p>
            <a:r>
              <a:rPr lang="en-US"/>
              <a:t>While the FDA is reviewing the application, the pharma company typically conducts additional trials to further validate safety and efficacy. </a:t>
            </a:r>
          </a:p>
          <a:p>
            <a:endParaRPr lang="en-US"/>
          </a:p>
          <a:p>
            <a:r>
              <a:rPr lang="en-US"/>
              <a:t>During the approval process, the company’s manufacturing and distribution division becomes more involved as they begin to ramp up manufacturing capacity, ready for the commercial launch of the product.</a:t>
            </a:r>
          </a:p>
          <a:p>
            <a:endParaRPr lang="en-US"/>
          </a:p>
          <a:p>
            <a:r>
              <a:rPr lang="en-US"/>
              <a:t>The sales and marketing division also becomes involved at this point, planning the pre-launch and launch activities so that the product can be launched onto the market as quickly and efficiently as possible. Because the ‘patent clock begins ticking’ on the day of launch, a pharma company needs to achieve market penetration and sales revenue as quickly as possible.</a:t>
            </a:r>
          </a:p>
          <a:p>
            <a:endParaRPr lang="en-US"/>
          </a:p>
          <a:p>
            <a:r>
              <a:rPr lang="en-US"/>
              <a:t>After approval is granted, R&amp;D continues to monitor the safety and efficacy of the product, and to look for new indications for the product.</a:t>
            </a:r>
          </a:p>
          <a:p>
            <a:endParaRPr lang="en-US"/>
          </a:p>
          <a:p>
            <a:r>
              <a:rPr lang="en-US"/>
              <a:t>Manufacturing and distribution will be in full flight to manufacture the product at scale and fulfill customer demand.</a:t>
            </a:r>
          </a:p>
          <a:p>
            <a:endParaRPr lang="en-US"/>
          </a:p>
          <a:p>
            <a:r>
              <a:rPr lang="en-US"/>
              <a:t>Marketing will generate demand for the product and sales will fulfill that demand, for the duration of the product’s life, which is 7 to 12 years with an average of 7 years. The onus is on the pharma company to make as much revenue as possible from that product, before the patient expires.</a:t>
            </a:r>
          </a:p>
          <a:p>
            <a:endParaRPr lang="en-US"/>
          </a:p>
          <a:p>
            <a:r>
              <a:rPr lang="en-US"/>
              <a:t>Upon patent expiration, generic competitors will move into the market and offer their products, often at much lower prices, against the branded product. Many branded companies withdraw their products from the market immediately upon patent expiration.</a:t>
            </a:r>
          </a:p>
        </p:txBody>
      </p:sp>
      <p:sp>
        <p:nvSpPr>
          <p:cNvPr id="4" name="Slide Number Placeholder 3"/>
          <p:cNvSpPr>
            <a:spLocks noGrp="1"/>
          </p:cNvSpPr>
          <p:nvPr>
            <p:ph type="sldNum" sz="quarter" idx="5"/>
          </p:nvPr>
        </p:nvSpPr>
        <p:spPr/>
        <p:txBody>
          <a:bodyPr/>
          <a:lstStyle/>
          <a:p>
            <a:fld id="{5411A303-F1DA-4135-8BA3-E05B1DFE7C33}" type="slidenum">
              <a:rPr lang="en-US" smtClean="0"/>
              <a:t>50</a:t>
            </a:fld>
            <a:endParaRPr lang="en-US"/>
          </a:p>
        </p:txBody>
      </p:sp>
    </p:spTree>
    <p:extLst>
      <p:ext uri="{BB962C8B-B14F-4D97-AF65-F5344CB8AC3E}">
        <p14:creationId xmlns:p14="http://schemas.microsoft.com/office/powerpoint/2010/main" val="3462999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expands upon the phases of clinical trials and is included here for reference.</a:t>
            </a:r>
          </a:p>
        </p:txBody>
      </p:sp>
      <p:sp>
        <p:nvSpPr>
          <p:cNvPr id="4" name="Slide Number Placeholder 3"/>
          <p:cNvSpPr>
            <a:spLocks noGrp="1"/>
          </p:cNvSpPr>
          <p:nvPr>
            <p:ph type="sldNum" sz="quarter" idx="5"/>
          </p:nvPr>
        </p:nvSpPr>
        <p:spPr/>
        <p:txBody>
          <a:bodyPr/>
          <a:lstStyle/>
          <a:p>
            <a:fld id="{5411A303-F1DA-4135-8BA3-E05B1DFE7C33}" type="slidenum">
              <a:rPr lang="en-US" smtClean="0"/>
              <a:t>52</a:t>
            </a:fld>
            <a:endParaRPr lang="en-US"/>
          </a:p>
        </p:txBody>
      </p:sp>
    </p:spTree>
    <p:extLst>
      <p:ext uri="{BB962C8B-B14F-4D97-AF65-F5344CB8AC3E}">
        <p14:creationId xmlns:p14="http://schemas.microsoft.com/office/powerpoint/2010/main" val="2759894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Pharma research and development is a very risky business.</a:t>
            </a:r>
          </a:p>
          <a:p>
            <a:endParaRPr lang="en-US"/>
          </a:p>
          <a:p>
            <a:r>
              <a:rPr lang="en-US"/>
              <a:t>Less than 1 in 4,000 compounds that is initially synthesized in a lab, becomes an actual pharma product sold in the marketplace.</a:t>
            </a:r>
          </a:p>
          <a:p>
            <a:endParaRPr lang="en-US"/>
          </a:p>
          <a:p>
            <a:r>
              <a:rPr lang="en-US"/>
              <a:t>Of the products that begin clinical trials, only 1 in 5 is eventually released on the market. The others fail and are discarded at different points in the development process, for different reasons.</a:t>
            </a:r>
          </a:p>
          <a:p>
            <a:endParaRPr lang="en-US"/>
          </a:p>
          <a:p>
            <a:r>
              <a:rPr lang="en-US"/>
              <a:t>Of the products that do make it to market, only 1 in 10 will return a profit to the developer. 1 more will break even and the others will lose money.</a:t>
            </a:r>
          </a:p>
          <a:p>
            <a:endParaRPr lang="en-US"/>
          </a:p>
          <a:p>
            <a:r>
              <a:rPr lang="en-US"/>
              <a:t>Doing the math, this means that only 0.00025% of compounds developed in a test tube, will be commercially successful. </a:t>
            </a:r>
          </a:p>
          <a:p>
            <a:endParaRPr lang="en-US"/>
          </a:p>
          <a:p>
            <a:r>
              <a:rPr lang="en-US"/>
              <a:t>This in turn means that for a pharma company to survive, it must discover and launch an extremely successful drug every few years to make up for all the others. These drugs are known as blockbusters and are defined as those drugs that make US$3 billion or more in revenue over their life.</a:t>
            </a:r>
          </a:p>
        </p:txBody>
      </p:sp>
      <p:sp>
        <p:nvSpPr>
          <p:cNvPr id="4" name="Slide Number Placeholder 3"/>
          <p:cNvSpPr>
            <a:spLocks noGrp="1"/>
          </p:cNvSpPr>
          <p:nvPr>
            <p:ph type="sldNum" sz="quarter" idx="5"/>
          </p:nvPr>
        </p:nvSpPr>
        <p:spPr/>
        <p:txBody>
          <a:bodyPr/>
          <a:lstStyle/>
          <a:p>
            <a:fld id="{5411A303-F1DA-4135-8BA3-E05B1DFE7C33}" type="slidenum">
              <a:rPr lang="en-US" smtClean="0"/>
              <a:t>53</a:t>
            </a:fld>
            <a:endParaRPr lang="en-US"/>
          </a:p>
        </p:txBody>
      </p:sp>
    </p:spTree>
    <p:extLst>
      <p:ext uri="{BB962C8B-B14F-4D97-AF65-F5344CB8AC3E}">
        <p14:creationId xmlns:p14="http://schemas.microsoft.com/office/powerpoint/2010/main" val="33580922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the situation even more grim, the cost of a pharma product is highly front-loaded. The great majority of the cost is incurred during development, before a single dollar of revenue is earned by the product.  </a:t>
            </a:r>
          </a:p>
          <a:p>
            <a:endParaRPr lang="en-US"/>
          </a:p>
          <a:p>
            <a:r>
              <a:rPr lang="en-US"/>
              <a:t>Development cycles are typically long, and a drug company will often spend billions of dollars before a product is launched.</a:t>
            </a:r>
          </a:p>
          <a:p>
            <a:endParaRPr lang="en-US"/>
          </a:p>
          <a:p>
            <a:r>
              <a:rPr lang="en-US"/>
              <a:t>This is another reason why pharma companies endeavor to make as much revenue from a product in the shortest possible time.</a:t>
            </a:r>
          </a:p>
        </p:txBody>
      </p:sp>
      <p:sp>
        <p:nvSpPr>
          <p:cNvPr id="4" name="Slide Number Placeholder 3"/>
          <p:cNvSpPr>
            <a:spLocks noGrp="1"/>
          </p:cNvSpPr>
          <p:nvPr>
            <p:ph type="sldNum" sz="quarter" idx="5"/>
          </p:nvPr>
        </p:nvSpPr>
        <p:spPr/>
        <p:txBody>
          <a:bodyPr/>
          <a:lstStyle/>
          <a:p>
            <a:fld id="{5411A303-F1DA-4135-8BA3-E05B1DFE7C33}" type="slidenum">
              <a:rPr lang="en-US" smtClean="0"/>
              <a:t>54</a:t>
            </a:fld>
            <a:endParaRPr lang="en-US"/>
          </a:p>
        </p:txBody>
      </p:sp>
    </p:spTree>
    <p:extLst>
      <p:ext uri="{BB962C8B-B14F-4D97-AF65-F5344CB8AC3E}">
        <p14:creationId xmlns:p14="http://schemas.microsoft.com/office/powerpoint/2010/main" val="2298238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Furthermore, many pharma products are approved only for a particular indication, which is often extremely specific, such as estrogen-receptor-beta positive, stage II non small cell lung cancer. A pharma company can only market its product for that specific indication. Depending on how specialized the indication is, and the size of the patient population who has that condition, this can significantly restrict the potential market size for a product.</a:t>
            </a:r>
          </a:p>
          <a:p>
            <a:endParaRPr lang="en-US"/>
          </a:p>
          <a:p>
            <a:r>
              <a:rPr lang="en-US"/>
              <a:t>An indication may also be specific to a patient population. For example, a product might only be applicable for adults and not children.</a:t>
            </a:r>
          </a:p>
          <a:p>
            <a:endParaRPr lang="en-US"/>
          </a:p>
          <a:p>
            <a:r>
              <a:rPr lang="en-US"/>
              <a:t>Note that a pharma company CANNOT legally market its products for indications other than those for which they are approved. This is known as </a:t>
            </a:r>
            <a:r>
              <a:rPr lang="en-US" b="1"/>
              <a:t>off-label marketing </a:t>
            </a:r>
            <a:r>
              <a:rPr lang="en-US"/>
              <a:t>and incurs serious penalties from the FDA. The largest FDA fine in history – US$3.5 billion – was handed out to a pharma manufacturer who undertook off-label marketing for one of its products.</a:t>
            </a:r>
          </a:p>
        </p:txBody>
      </p:sp>
      <p:sp>
        <p:nvSpPr>
          <p:cNvPr id="4" name="Slide Number Placeholder 3"/>
          <p:cNvSpPr>
            <a:spLocks noGrp="1"/>
          </p:cNvSpPr>
          <p:nvPr>
            <p:ph type="sldNum" sz="quarter" idx="5"/>
          </p:nvPr>
        </p:nvSpPr>
        <p:spPr/>
        <p:txBody>
          <a:bodyPr/>
          <a:lstStyle/>
          <a:p>
            <a:fld id="{5411A303-F1DA-4135-8BA3-E05B1DFE7C33}" type="slidenum">
              <a:rPr lang="en-US" smtClean="0"/>
              <a:t>55</a:t>
            </a:fld>
            <a:endParaRPr lang="en-US"/>
          </a:p>
        </p:txBody>
      </p:sp>
    </p:spTree>
    <p:extLst>
      <p:ext uri="{BB962C8B-B14F-4D97-AF65-F5344CB8AC3E}">
        <p14:creationId xmlns:p14="http://schemas.microsoft.com/office/powerpoint/2010/main" val="2274563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we already discussed, pharma products are protected by patent for a period of time – but only for a period of time, usually 7 to 12 years.</a:t>
            </a:r>
          </a:p>
          <a:p>
            <a:endParaRPr lang="en-US"/>
          </a:p>
          <a:p>
            <a:r>
              <a:rPr lang="en-US"/>
              <a:t>Patent expiration, also known as Loss of Exclusivity or LOE, results in generics moving into the market and typically gobbling up most the revenue. Many branded companies simply remove their product from the market when its patent expires.</a:t>
            </a:r>
          </a:p>
          <a:p>
            <a:endParaRPr lang="en-US"/>
          </a:p>
          <a:p>
            <a:r>
              <a:rPr lang="en-US"/>
              <a:t>Generic companies are continually on the lookout for product patents that will expire in the future, and will already have developed their competitive product, ready for launch the day the patent expires. In certain lucrative therapeutic areas, generic companies have even been known to legally challenge a patent prior to its expiration, in an attempt to gain earlier entry to the market.</a:t>
            </a:r>
          </a:p>
        </p:txBody>
      </p:sp>
      <p:sp>
        <p:nvSpPr>
          <p:cNvPr id="4" name="Slide Number Placeholder 3"/>
          <p:cNvSpPr>
            <a:spLocks noGrp="1"/>
          </p:cNvSpPr>
          <p:nvPr>
            <p:ph type="sldNum" sz="quarter" idx="5"/>
          </p:nvPr>
        </p:nvSpPr>
        <p:spPr/>
        <p:txBody>
          <a:bodyPr/>
          <a:lstStyle/>
          <a:p>
            <a:fld id="{5411A303-F1DA-4135-8BA3-E05B1DFE7C33}" type="slidenum">
              <a:rPr lang="en-US" smtClean="0"/>
              <a:t>56</a:t>
            </a:fld>
            <a:endParaRPr lang="en-US"/>
          </a:p>
        </p:txBody>
      </p:sp>
    </p:spTree>
    <p:extLst>
      <p:ext uri="{BB962C8B-B14F-4D97-AF65-F5344CB8AC3E}">
        <p14:creationId xmlns:p14="http://schemas.microsoft.com/office/powerpoint/2010/main" val="9092451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R&amp;D’s goals are to get the most products to market in the fastest time, for the least practical cost, while ensuring those products are safe and effective.</a:t>
            </a:r>
          </a:p>
          <a:p>
            <a:endParaRPr lang="en-US"/>
          </a:p>
          <a:p>
            <a:r>
              <a:rPr lang="en-US"/>
              <a:t>To this end, R&amp;D needs to accurately identify which products are likely to make it to market, and to be profitable, while also identifying and abandoning products that are non-viable, in order to avoid wasting development resources.</a:t>
            </a:r>
          </a:p>
          <a:p>
            <a:endParaRPr lang="en-US"/>
          </a:p>
          <a:p>
            <a:r>
              <a:rPr lang="en-US"/>
              <a:t>Note that such go/no-go decisions are not always entirely clinical. For example, a competitor may be working on a product to treat the same condition, and may be a year or more ahead in their development. They might release their product first and become an entrenched incumbent in the market, making it more difficult and costly to unseat them.</a:t>
            </a:r>
          </a:p>
        </p:txBody>
      </p:sp>
      <p:sp>
        <p:nvSpPr>
          <p:cNvPr id="4" name="Slide Number Placeholder 3"/>
          <p:cNvSpPr>
            <a:spLocks noGrp="1"/>
          </p:cNvSpPr>
          <p:nvPr>
            <p:ph type="sldNum" sz="quarter" idx="5"/>
          </p:nvPr>
        </p:nvSpPr>
        <p:spPr/>
        <p:txBody>
          <a:bodyPr/>
          <a:lstStyle/>
          <a:p>
            <a:fld id="{5411A303-F1DA-4135-8BA3-E05B1DFE7C33}" type="slidenum">
              <a:rPr lang="en-US" smtClean="0"/>
              <a:t>58</a:t>
            </a:fld>
            <a:endParaRPr lang="en-US"/>
          </a:p>
        </p:txBody>
      </p:sp>
    </p:spTree>
    <p:extLst>
      <p:ext uri="{BB962C8B-B14F-4D97-AF65-F5344CB8AC3E}">
        <p14:creationId xmlns:p14="http://schemas.microsoft.com/office/powerpoint/2010/main" val="3618431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typical questions and issues faced by R&amp;D. Axtria has not traditionally focused on the R&amp;D space, though we have had some engagements in R&amp;D.</a:t>
            </a:r>
          </a:p>
        </p:txBody>
      </p:sp>
      <p:sp>
        <p:nvSpPr>
          <p:cNvPr id="4" name="Slide Number Placeholder 3"/>
          <p:cNvSpPr>
            <a:spLocks noGrp="1"/>
          </p:cNvSpPr>
          <p:nvPr>
            <p:ph type="sldNum" sz="quarter" idx="5"/>
          </p:nvPr>
        </p:nvSpPr>
        <p:spPr/>
        <p:txBody>
          <a:bodyPr/>
          <a:lstStyle/>
          <a:p>
            <a:fld id="{5411A303-F1DA-4135-8BA3-E05B1DFE7C33}" type="slidenum">
              <a:rPr lang="en-US" smtClean="0"/>
              <a:t>59</a:t>
            </a:fld>
            <a:endParaRPr lang="en-US"/>
          </a:p>
        </p:txBody>
      </p:sp>
    </p:spTree>
    <p:extLst>
      <p:ext uri="{BB962C8B-B14F-4D97-AF65-F5344CB8AC3E}">
        <p14:creationId xmlns:p14="http://schemas.microsoft.com/office/powerpoint/2010/main" val="206527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global pharmaceutical industry is expected to be more than $1.4 trillion in 2026, however, note that the rate of growth of industry has been declining significantly.</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6</a:t>
            </a:fld>
            <a:endParaRPr lang="en-US"/>
          </a:p>
        </p:txBody>
      </p:sp>
    </p:spTree>
    <p:extLst>
      <p:ext uri="{BB962C8B-B14F-4D97-AF65-F5344CB8AC3E}">
        <p14:creationId xmlns:p14="http://schemas.microsoft.com/office/powerpoint/2010/main" val="14013351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Manufacturing and distribution takes raw materials, ingredients and components, and turns them into medicines. The raw materials may be sourced internally but are often obtained from external suppliers.</a:t>
            </a:r>
          </a:p>
          <a:p>
            <a:endParaRPr lang="en-US"/>
          </a:p>
          <a:p>
            <a:r>
              <a:rPr lang="en-US"/>
              <a:t>Manufacturing and distribution manufactures products, either in-house or through contract manufacturers, packages them and distributes them to market by various means both direct and indirect.</a:t>
            </a:r>
          </a:p>
        </p:txBody>
      </p:sp>
      <p:sp>
        <p:nvSpPr>
          <p:cNvPr id="4" name="Slide Number Placeholder 3"/>
          <p:cNvSpPr>
            <a:spLocks noGrp="1"/>
          </p:cNvSpPr>
          <p:nvPr>
            <p:ph type="sldNum" sz="quarter" idx="5"/>
          </p:nvPr>
        </p:nvSpPr>
        <p:spPr/>
        <p:txBody>
          <a:bodyPr/>
          <a:lstStyle/>
          <a:p>
            <a:fld id="{5411A303-F1DA-4135-8BA3-E05B1DFE7C33}" type="slidenum">
              <a:rPr lang="en-US" smtClean="0"/>
              <a:t>61</a:t>
            </a:fld>
            <a:endParaRPr lang="en-US"/>
          </a:p>
        </p:txBody>
      </p:sp>
    </p:spTree>
    <p:extLst>
      <p:ext uri="{BB962C8B-B14F-4D97-AF65-F5344CB8AC3E}">
        <p14:creationId xmlns:p14="http://schemas.microsoft.com/office/powerpoint/2010/main" val="34489771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Distribution is an important activity in the integrated supply-chain management of pharmaceutical products. Various people and entities are generally responsible for the handling, storage and distribution of such products. The storage, sale and distribution of pharmaceutical products are often carried out by various companies, institutions and individuals. Different models for the distribution of pharmaceutical products are used in different countries and sometimes within the same country. </a:t>
            </a:r>
          </a:p>
          <a:p>
            <a:endParaRPr lang="en-US"/>
          </a:p>
        </p:txBody>
      </p:sp>
      <p:sp>
        <p:nvSpPr>
          <p:cNvPr id="4" name="Slide Number Placeholder 3"/>
          <p:cNvSpPr>
            <a:spLocks noGrp="1"/>
          </p:cNvSpPr>
          <p:nvPr>
            <p:ph type="sldNum" sz="quarter" idx="5"/>
          </p:nvPr>
        </p:nvSpPr>
        <p:spPr/>
        <p:txBody>
          <a:bodyPr/>
          <a:lstStyle/>
          <a:p>
            <a:fld id="{5411A303-F1DA-4135-8BA3-E05B1DFE7C33}" type="slidenum">
              <a:rPr lang="en-US" smtClean="0"/>
              <a:t>62</a:t>
            </a:fld>
            <a:endParaRPr lang="en-US"/>
          </a:p>
        </p:txBody>
      </p:sp>
    </p:spTree>
    <p:extLst>
      <p:ext uri="{BB962C8B-B14F-4D97-AF65-F5344CB8AC3E}">
        <p14:creationId xmlns:p14="http://schemas.microsoft.com/office/powerpoint/2010/main" val="98432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Pharma manufacturing is highly controlled and regulated, not just by government agencies such as the FDA, but internally too.</a:t>
            </a:r>
          </a:p>
          <a:p>
            <a:endParaRPr lang="en-US"/>
          </a:p>
          <a:p>
            <a:r>
              <a:rPr lang="en-US"/>
              <a:t>Every raw material, every process, every batch of a product is carefully monitored from its point of origin to the point where it is delivered to a patient. If an adverse event were to occur, the manufacturer of the product must be able to trace the product that was administered to a patient, back through the supply chain to its point of manufacture, and beyond to the point of origin of every ingredient in that product. It is important for a manufacturer to do so because if they cannot, the FDA may require them to withdraw every dose of the product from the market. In extreme cases, that can cause an entire company to fail.</a:t>
            </a:r>
          </a:p>
          <a:p>
            <a:endParaRPr lang="en-US"/>
          </a:p>
          <a:p>
            <a:r>
              <a:rPr lang="en-US"/>
              <a:t>Manufacturing plants are also subject to periodic inspections, both from internal teams and from regulators. In extreme cases where a plant is out of compliance with regulations, regulators can order the plant to shut down until it can rectify the problems and demonstrate compliance.</a:t>
            </a:r>
          </a:p>
        </p:txBody>
      </p:sp>
      <p:sp>
        <p:nvSpPr>
          <p:cNvPr id="4" name="Slide Number Placeholder 3"/>
          <p:cNvSpPr>
            <a:spLocks noGrp="1"/>
          </p:cNvSpPr>
          <p:nvPr>
            <p:ph type="sldNum" sz="quarter" idx="5"/>
          </p:nvPr>
        </p:nvSpPr>
        <p:spPr/>
        <p:txBody>
          <a:bodyPr/>
          <a:lstStyle/>
          <a:p>
            <a:fld id="{5411A303-F1DA-4135-8BA3-E05B1DFE7C33}" type="slidenum">
              <a:rPr lang="en-US" smtClean="0"/>
              <a:t>64</a:t>
            </a:fld>
            <a:endParaRPr lang="en-US"/>
          </a:p>
        </p:txBody>
      </p:sp>
    </p:spTree>
    <p:extLst>
      <p:ext uri="{BB962C8B-B14F-4D97-AF65-F5344CB8AC3E}">
        <p14:creationId xmlns:p14="http://schemas.microsoft.com/office/powerpoint/2010/main" val="1090163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of the questions faced by manufacturing and distribution. Again, many of these questions can be answered by analyzing the mass of data available from the manufacturing and distribution processes. Companies such as Axtria can assist pharma companies in determining the answers.</a:t>
            </a:r>
          </a:p>
        </p:txBody>
      </p:sp>
      <p:sp>
        <p:nvSpPr>
          <p:cNvPr id="4" name="Slide Number Placeholder 3"/>
          <p:cNvSpPr>
            <a:spLocks noGrp="1"/>
          </p:cNvSpPr>
          <p:nvPr>
            <p:ph type="sldNum" sz="quarter" idx="5"/>
          </p:nvPr>
        </p:nvSpPr>
        <p:spPr/>
        <p:txBody>
          <a:bodyPr/>
          <a:lstStyle/>
          <a:p>
            <a:fld id="{5411A303-F1DA-4135-8BA3-E05B1DFE7C33}" type="slidenum">
              <a:rPr lang="en-US" smtClean="0"/>
              <a:t>65</a:t>
            </a:fld>
            <a:endParaRPr lang="en-US"/>
          </a:p>
        </p:txBody>
      </p:sp>
    </p:spTree>
    <p:extLst>
      <p:ext uri="{BB962C8B-B14F-4D97-AF65-F5344CB8AC3E}">
        <p14:creationId xmlns:p14="http://schemas.microsoft.com/office/powerpoint/2010/main" val="42527673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Axtria provides a unique combination of products, services and expertise to assist pharma companies in conducting and improving their business, particularly in the area of Commercial Operations.</a:t>
            </a:r>
          </a:p>
          <a:p>
            <a:endParaRPr lang="en-US"/>
          </a:p>
          <a:p>
            <a:r>
              <a:rPr lang="en-US" err="1"/>
              <a:t>Axtria’s</a:t>
            </a:r>
            <a:r>
              <a:rPr lang="en-US"/>
              <a:t> business is divided into three major areas:</a:t>
            </a:r>
          </a:p>
          <a:p>
            <a:endParaRPr lang="en-US"/>
          </a:p>
          <a:p>
            <a:r>
              <a:rPr lang="en-US" b="1"/>
              <a:t>Commercial Excellence </a:t>
            </a:r>
            <a:r>
              <a:rPr lang="en-US"/>
              <a:t>consists of industry consulting, bringing our industry experience to bear to assist our customers to design and implement the different processes that form the marketing and sales cycles, such as Territory Alignment, Call Planning, Incentive Compensation, etc.</a:t>
            </a:r>
          </a:p>
          <a:p>
            <a:endParaRPr lang="en-US"/>
          </a:p>
          <a:p>
            <a:r>
              <a:rPr lang="en-US" b="1"/>
              <a:t>Decision Science</a:t>
            </a:r>
            <a:r>
              <a:rPr lang="en-US" b="0"/>
              <a:t> is where we combine industry expertise with mathematical, statistical and other modeling and analytical skills, including AI/ML knowledge, and bring that combination of skills to address the issues of commercial model design, marketing analytics, patient analytics, Real World Evidence, and so on.</a:t>
            </a:r>
          </a:p>
          <a:p>
            <a:endParaRPr lang="en-US" b="0"/>
          </a:p>
          <a:p>
            <a:r>
              <a:rPr lang="en-US" b="1"/>
              <a:t>Cloud Information Management</a:t>
            </a:r>
            <a:r>
              <a:rPr lang="en-US" b="0"/>
              <a:t>, sometimes referred to as Business Information or BIM, is the part of Axtria that specializes in designing and implementing data lakes and data warehouses, and the reporting systems that feed upon them. Cloud Information Management provides and supports the data foundation that underpins the rest of </a:t>
            </a:r>
            <a:r>
              <a:rPr lang="en-US" b="0" err="1"/>
              <a:t>Axtria’s</a:t>
            </a:r>
            <a:r>
              <a:rPr lang="en-US" b="0"/>
              <a:t> business.</a:t>
            </a:r>
            <a:endParaRPr lang="en-US"/>
          </a:p>
        </p:txBody>
      </p:sp>
      <p:sp>
        <p:nvSpPr>
          <p:cNvPr id="4" name="Slide Number Placeholder 3"/>
          <p:cNvSpPr>
            <a:spLocks noGrp="1"/>
          </p:cNvSpPr>
          <p:nvPr>
            <p:ph type="sldNum" sz="quarter" idx="5"/>
          </p:nvPr>
        </p:nvSpPr>
        <p:spPr/>
        <p:txBody>
          <a:bodyPr/>
          <a:lstStyle/>
          <a:p>
            <a:fld id="{5411A303-F1DA-4135-8BA3-E05B1DFE7C33}" type="slidenum">
              <a:rPr lang="en-US" smtClean="0"/>
              <a:t>67</a:t>
            </a:fld>
            <a:endParaRPr lang="en-US"/>
          </a:p>
        </p:txBody>
      </p:sp>
    </p:spTree>
    <p:extLst>
      <p:ext uri="{BB962C8B-B14F-4D97-AF65-F5344CB8AC3E}">
        <p14:creationId xmlns:p14="http://schemas.microsoft.com/office/powerpoint/2010/main" val="4122937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slide provides a little more insight into the benefits that our customers can derive from Axtria’s productized service platforms.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Pharma companies purchase a significant volume of data from third party vendors to perform various kinds of analyses. They also generate a lot of data internally. Hence, by way of our data &amp; information technology solutions, we are helping pharma companies with data management, data warehousing, data strategy in terms of what all data to purchase / from where &amp; why, data integration, all kinds of reporting for multiple stakeholders and customer applications. </a:t>
            </a:r>
          </a:p>
          <a:p>
            <a:pPr marL="228600" indent="-228600">
              <a:buAutoNum type="alphaLcPeriod"/>
            </a:pPr>
            <a:r>
              <a:rPr lang="en-US" sz="1200" kern="1200">
                <a:solidFill>
                  <a:schemeClr val="tx1"/>
                </a:solidFill>
                <a:effectLst/>
                <a:latin typeface="+mn-lt"/>
                <a:ea typeface="+mn-ea"/>
                <a:cs typeface="+mn-cs"/>
              </a:rPr>
              <a:t>Once the data is onboarded, we need to ensure timely check of data quality and accuracy</a:t>
            </a:r>
          </a:p>
          <a:p>
            <a:pPr marL="228600" indent="-228600">
              <a:buAutoNum type="alphaLcPeriod"/>
            </a:pPr>
            <a:r>
              <a:rPr lang="en-US" sz="1200" kern="1200">
                <a:solidFill>
                  <a:schemeClr val="tx1"/>
                </a:solidFill>
                <a:effectLst/>
                <a:latin typeface="+mn-lt"/>
                <a:ea typeface="+mn-ea"/>
                <a:cs typeface="+mn-cs"/>
              </a:rPr>
              <a:t>In addition, any new data source needs to be onboarded so that current processes are not disrupted</a:t>
            </a:r>
          </a:p>
          <a:p>
            <a:pPr marL="228600" indent="-228600">
              <a:buAutoNum type="alphaLcPeriod"/>
            </a:pPr>
            <a:r>
              <a:rPr lang="en-US" sz="1200" kern="1200">
                <a:solidFill>
                  <a:schemeClr val="tx1"/>
                </a:solidFill>
                <a:effectLst/>
                <a:latin typeface="+mn-lt"/>
                <a:ea typeface="+mn-ea"/>
                <a:cs typeface="+mn-cs"/>
              </a:rPr>
              <a:t>Since computation is expensive, the infrastructure should be flexible where scaling up and down can be done in a matter of minutes</a:t>
            </a:r>
          </a:p>
          <a:p>
            <a:pPr marL="228600" indent="-228600">
              <a:buAutoNum type="alphaLcPeriod"/>
            </a:pPr>
            <a:r>
              <a:rPr lang="en-US" sz="1200" kern="1200">
                <a:solidFill>
                  <a:schemeClr val="tx1"/>
                </a:solidFill>
                <a:effectLst/>
                <a:latin typeface="+mn-lt"/>
                <a:ea typeface="+mn-ea"/>
                <a:cs typeface="+mn-cs"/>
              </a:rPr>
              <a:t>As our possible datasets are expanding and new metrics are evolving demand for insightful reporting and visualization is also increasing i.e. to show more information in a way that is easily understandable.</a:t>
            </a:r>
            <a:endParaRPr lang="en-US"/>
          </a:p>
        </p:txBody>
      </p:sp>
      <p:sp>
        <p:nvSpPr>
          <p:cNvPr id="4" name="Slide Number Placeholder 3"/>
          <p:cNvSpPr>
            <a:spLocks noGrp="1"/>
          </p:cNvSpPr>
          <p:nvPr>
            <p:ph type="sldNum" sz="quarter" idx="5"/>
          </p:nvPr>
        </p:nvSpPr>
        <p:spPr/>
        <p:txBody>
          <a:bodyPr/>
          <a:lstStyle/>
          <a:p>
            <a:fld id="{5411A303-F1DA-4135-8BA3-E05B1DFE7C33}" type="slidenum">
              <a:rPr lang="en-US" smtClean="0"/>
              <a:t>68</a:t>
            </a:fld>
            <a:endParaRPr lang="en-US"/>
          </a:p>
        </p:txBody>
      </p:sp>
    </p:spTree>
    <p:extLst>
      <p:ext uri="{BB962C8B-B14F-4D97-AF65-F5344CB8AC3E}">
        <p14:creationId xmlns:p14="http://schemas.microsoft.com/office/powerpoint/2010/main" val="42845797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Together, Axtria’s expertise, along with our technical and analytical assets, allow us to bring an </a:t>
            </a:r>
            <a:r>
              <a:rPr lang="en-US" err="1"/>
              <a:t>unparalled</a:t>
            </a:r>
            <a:r>
              <a:rPr lang="en-US"/>
              <a:t> level of ‘industrial strength’ data management and analytics to the pharma industry. We enable our customers to evolve from a set of disconnected, ad-hoc processes to an integrated ‘engine’ that drives and informs all of their commercial operations, end to end.</a:t>
            </a:r>
          </a:p>
        </p:txBody>
      </p:sp>
      <p:sp>
        <p:nvSpPr>
          <p:cNvPr id="4" name="Slide Number Placeholder 3"/>
          <p:cNvSpPr>
            <a:spLocks noGrp="1"/>
          </p:cNvSpPr>
          <p:nvPr>
            <p:ph type="sldNum" sz="quarter" idx="5"/>
          </p:nvPr>
        </p:nvSpPr>
        <p:spPr/>
        <p:txBody>
          <a:bodyPr/>
          <a:lstStyle/>
          <a:p>
            <a:fld id="{5411A303-F1DA-4135-8BA3-E05B1DFE7C33}" type="slidenum">
              <a:rPr lang="en-US" smtClean="0"/>
              <a:t>69</a:t>
            </a:fld>
            <a:endParaRPr lang="en-US"/>
          </a:p>
        </p:txBody>
      </p:sp>
    </p:spTree>
    <p:extLst>
      <p:ext uri="{BB962C8B-B14F-4D97-AF65-F5344CB8AC3E}">
        <p14:creationId xmlns:p14="http://schemas.microsoft.com/office/powerpoint/2010/main" val="11624759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 brings us to the end of this presentation. Does anyone have any questions or comments that they would like to add?</a:t>
            </a:r>
          </a:p>
        </p:txBody>
      </p:sp>
      <p:sp>
        <p:nvSpPr>
          <p:cNvPr id="4" name="Slide Number Placeholder 3"/>
          <p:cNvSpPr>
            <a:spLocks noGrp="1"/>
          </p:cNvSpPr>
          <p:nvPr>
            <p:ph type="sldNum" sz="quarter" idx="5"/>
          </p:nvPr>
        </p:nvSpPr>
        <p:spPr/>
        <p:txBody>
          <a:bodyPr/>
          <a:lstStyle/>
          <a:p>
            <a:fld id="{5411A303-F1DA-4135-8BA3-E05B1DFE7C33}" type="slidenum">
              <a:rPr lang="en-US" smtClean="0"/>
              <a:t>70</a:t>
            </a:fld>
            <a:endParaRPr lang="en-US"/>
          </a:p>
        </p:txBody>
      </p:sp>
    </p:spTree>
    <p:extLst>
      <p:ext uri="{BB962C8B-B14F-4D97-AF65-F5344CB8AC3E}">
        <p14:creationId xmlns:p14="http://schemas.microsoft.com/office/powerpoint/2010/main" val="2234225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With this we come to the end of the 101 course on pharma domain. You are now requested to go through the 102 course before taking the course assessment. In case you have any questions, concerns or feedback, please feel free to write to Axtria Institute. We would love to hear from you. Thank You.</a:t>
            </a:r>
          </a:p>
        </p:txBody>
      </p:sp>
      <p:sp>
        <p:nvSpPr>
          <p:cNvPr id="4" name="Slide Number Placeholder 3"/>
          <p:cNvSpPr>
            <a:spLocks noGrp="1"/>
          </p:cNvSpPr>
          <p:nvPr>
            <p:ph type="sldNum" sz="quarter" idx="10"/>
          </p:nvPr>
        </p:nvSpPr>
        <p:spPr/>
        <p:txBody>
          <a:bodyPr/>
          <a:lstStyle/>
          <a:p>
            <a:fld id="{5411A303-F1DA-4135-8BA3-E05B1DFE7C33}" type="slidenum">
              <a:rPr lang="en-US" smtClean="0"/>
              <a:t>71</a:t>
            </a:fld>
            <a:endParaRPr lang="en-US"/>
          </a:p>
        </p:txBody>
      </p:sp>
    </p:spTree>
    <p:extLst>
      <p:ext uri="{BB962C8B-B14F-4D97-AF65-F5344CB8AC3E}">
        <p14:creationId xmlns:p14="http://schemas.microsoft.com/office/powerpoint/2010/main" val="131796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US economy spends much more on healthcare than any other industrialized country – over $10,000 per capita which is ~17% spend as a percentage of GDP. Despite such a huge spend, the commonwealth fund has ranked US last in the quality of healthcare and also the most expensive in terms of healthcare costs!</a:t>
            </a:r>
          </a:p>
          <a:p>
            <a:endParaRPr lang="en-US"/>
          </a:p>
        </p:txBody>
      </p:sp>
      <p:sp>
        <p:nvSpPr>
          <p:cNvPr id="4" name="Slide Number Placeholder 3"/>
          <p:cNvSpPr>
            <a:spLocks noGrp="1"/>
          </p:cNvSpPr>
          <p:nvPr>
            <p:ph type="sldNum" sz="quarter" idx="10"/>
          </p:nvPr>
        </p:nvSpPr>
        <p:spPr/>
        <p:txBody>
          <a:bodyPr/>
          <a:lstStyle/>
          <a:p>
            <a:fld id="{F69E7559-43BF-4463-A054-FC0DC67EE0DC}" type="slidenum">
              <a:rPr lang="en-US" smtClean="0"/>
              <a:t>7</a:t>
            </a:fld>
            <a:endParaRPr lang="en-US"/>
          </a:p>
        </p:txBody>
      </p:sp>
    </p:spTree>
    <p:extLst>
      <p:ext uri="{BB962C8B-B14F-4D97-AF65-F5344CB8AC3E}">
        <p14:creationId xmlns:p14="http://schemas.microsoft.com/office/powerpoint/2010/main" val="421532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2F890-1DAE-BE4F-089B-749890D01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6A1B6-3D5A-2625-246D-E0558FE48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CEEF0-FDB6-A9A3-2DB8-9484FFD5361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US economy spends much more on healthcare than any other industrialized country – over $10,000 per capita which is ~17% spend as a percentage of GDP. Despite such a huge spend, the commonwealth fund has ranked US last in the quality of healthcare and also the most expensive in terms of healthcare costs!</a:t>
            </a:r>
          </a:p>
          <a:p>
            <a:endParaRPr lang="en-US"/>
          </a:p>
        </p:txBody>
      </p:sp>
      <p:sp>
        <p:nvSpPr>
          <p:cNvPr id="4" name="Slide Number Placeholder 3">
            <a:extLst>
              <a:ext uri="{FF2B5EF4-FFF2-40B4-BE49-F238E27FC236}">
                <a16:creationId xmlns:a16="http://schemas.microsoft.com/office/drawing/2014/main" id="{3C60B67E-5267-F772-C0D8-A07DA95D3E42}"/>
              </a:ext>
            </a:extLst>
          </p:cNvPr>
          <p:cNvSpPr>
            <a:spLocks noGrp="1"/>
          </p:cNvSpPr>
          <p:nvPr>
            <p:ph type="sldNum" sz="quarter" idx="10"/>
          </p:nvPr>
        </p:nvSpPr>
        <p:spPr/>
        <p:txBody>
          <a:bodyPr/>
          <a:lstStyle/>
          <a:p>
            <a:fld id="{F69E7559-43BF-4463-A054-FC0DC67EE0DC}" type="slidenum">
              <a:rPr lang="en-US" smtClean="0"/>
              <a:t>8</a:t>
            </a:fld>
            <a:endParaRPr lang="en-US"/>
          </a:p>
        </p:txBody>
      </p:sp>
    </p:spTree>
    <p:extLst>
      <p:ext uri="{BB962C8B-B14F-4D97-AF65-F5344CB8AC3E}">
        <p14:creationId xmlns:p14="http://schemas.microsoft.com/office/powerpoint/2010/main" val="100152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DEF01-D22E-4093-204C-2A6BA4CC3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F6975-3660-95FA-2216-59A9F5FBCD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6B2F7-A2F4-225C-A449-2CC3ADEA26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US economy spends much more on healthcare than any other industrialized country – over $10,000 per capita which is ~17% spend as a percentage of GDP. Despite such a huge spend, the commonwealth fund has ranked US last in the quality of healthcare and also the most expensive in terms of healthcare costs!</a:t>
            </a:r>
          </a:p>
          <a:p>
            <a:endParaRPr lang="en-US"/>
          </a:p>
        </p:txBody>
      </p:sp>
      <p:sp>
        <p:nvSpPr>
          <p:cNvPr id="4" name="Slide Number Placeholder 3">
            <a:extLst>
              <a:ext uri="{FF2B5EF4-FFF2-40B4-BE49-F238E27FC236}">
                <a16:creationId xmlns:a16="http://schemas.microsoft.com/office/drawing/2014/main" id="{08696093-F469-8ADA-C354-80117B54ED74}"/>
              </a:ext>
            </a:extLst>
          </p:cNvPr>
          <p:cNvSpPr>
            <a:spLocks noGrp="1"/>
          </p:cNvSpPr>
          <p:nvPr>
            <p:ph type="sldNum" sz="quarter" idx="10"/>
          </p:nvPr>
        </p:nvSpPr>
        <p:spPr/>
        <p:txBody>
          <a:bodyPr/>
          <a:lstStyle/>
          <a:p>
            <a:fld id="{F69E7559-43BF-4463-A054-FC0DC67EE0DC}" type="slidenum">
              <a:rPr lang="en-US" smtClean="0"/>
              <a:t>9</a:t>
            </a:fld>
            <a:endParaRPr lang="en-US"/>
          </a:p>
        </p:txBody>
      </p:sp>
    </p:spTree>
    <p:extLst>
      <p:ext uri="{BB962C8B-B14F-4D97-AF65-F5344CB8AC3E}">
        <p14:creationId xmlns:p14="http://schemas.microsoft.com/office/powerpoint/2010/main" val="84850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Looking into the major pharma companies with respect to their worldwide prescription drug sales, Pfizer is the biggest pharma company. Others included in top 10 are </a:t>
            </a:r>
            <a:r>
              <a:rPr lang="en-US" sz="1200" kern="1200" err="1">
                <a:solidFill>
                  <a:schemeClr val="tx1"/>
                </a:solidFill>
                <a:effectLst/>
                <a:latin typeface="+mn-lt"/>
                <a:ea typeface="+mn-ea"/>
                <a:cs typeface="+mn-cs"/>
              </a:rPr>
              <a:t>Abbvie</a:t>
            </a:r>
            <a:r>
              <a:rPr lang="en-US" sz="1200" kern="1200">
                <a:solidFill>
                  <a:schemeClr val="tx1"/>
                </a:solidFill>
                <a:effectLst/>
                <a:latin typeface="+mn-lt"/>
                <a:ea typeface="+mn-ea"/>
                <a:cs typeface="+mn-cs"/>
              </a:rPr>
              <a:t>, Janssen, Merck, Novartis, Roche, BMS, Sanofi, AZ, GSK etc.</a:t>
            </a:r>
          </a:p>
        </p:txBody>
      </p:sp>
      <p:sp>
        <p:nvSpPr>
          <p:cNvPr id="4" name="Slide Number Placeholder 3"/>
          <p:cNvSpPr>
            <a:spLocks noGrp="1"/>
          </p:cNvSpPr>
          <p:nvPr>
            <p:ph type="sldNum" sz="quarter" idx="10"/>
          </p:nvPr>
        </p:nvSpPr>
        <p:spPr/>
        <p:txBody>
          <a:bodyPr/>
          <a:lstStyle/>
          <a:p>
            <a:fld id="{F69E7559-43BF-4463-A054-FC0DC67EE0D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66879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Main Cover">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A9B4FD-04DC-4005-B62C-379B7DE3BC1F}"/>
              </a:ext>
            </a:extLst>
          </p:cNvPr>
          <p:cNvSpPr>
            <a:spLocks noGrp="1"/>
          </p:cNvSpPr>
          <p:nvPr>
            <p:ph type="pic" sz="quarter" idx="10" hasCustomPrompt="1"/>
          </p:nvPr>
        </p:nvSpPr>
        <p:spPr>
          <a:xfrm>
            <a:off x="7138397" y="4323196"/>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grpSp>
        <p:nvGrpSpPr>
          <p:cNvPr id="11" name="Group 4">
            <a:extLst>
              <a:ext uri="{FF2B5EF4-FFF2-40B4-BE49-F238E27FC236}">
                <a16:creationId xmlns:a16="http://schemas.microsoft.com/office/drawing/2014/main" id="{578A4B1C-2703-4DA9-BD1A-2EF159706DA3}"/>
              </a:ext>
            </a:extLst>
          </p:cNvPr>
          <p:cNvGrpSpPr>
            <a:grpSpLocks/>
          </p:cNvGrpSpPr>
          <p:nvPr userDrawn="1"/>
        </p:nvGrpSpPr>
        <p:grpSpPr bwMode="auto">
          <a:xfrm>
            <a:off x="7144100" y="3393414"/>
            <a:ext cx="4480560" cy="54864"/>
            <a:chOff x="4427" y="3199"/>
            <a:chExt cx="1196" cy="66"/>
          </a:xfrm>
        </p:grpSpPr>
        <p:sp>
          <p:nvSpPr>
            <p:cNvPr id="12" name="AutoShape 3">
              <a:extLst>
                <a:ext uri="{FF2B5EF4-FFF2-40B4-BE49-F238E27FC236}">
                  <a16:creationId xmlns:a16="http://schemas.microsoft.com/office/drawing/2014/main" id="{C54E30E5-1617-454E-AB36-612A3F69AAB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6E6F5C7B-0A9A-49CC-9EF1-B660DE36BDF9}"/>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F617C71-3885-4AD7-BE2C-8A1CFE98E55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8E8E137-C44F-4888-B98E-F8FED640E3E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35482F65-3DE7-49CD-B237-7A9949DBE505}"/>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5C06E35-1F75-4BF4-8B5C-C98D67F84E68}"/>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DC005E33-24AD-4ED0-BA1F-DB7117A00ECF}"/>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itle 1">
            <a:extLst>
              <a:ext uri="{FF2B5EF4-FFF2-40B4-BE49-F238E27FC236}">
                <a16:creationId xmlns:a16="http://schemas.microsoft.com/office/drawing/2014/main" id="{5CCBA3D0-4C63-4885-A7B3-B1A35198D95F}"/>
              </a:ext>
            </a:extLst>
          </p:cNvPr>
          <p:cNvSpPr>
            <a:spLocks noGrp="1"/>
          </p:cNvSpPr>
          <p:nvPr>
            <p:ph type="title" hasCustomPrompt="1"/>
          </p:nvPr>
        </p:nvSpPr>
        <p:spPr>
          <a:xfrm>
            <a:off x="7063229" y="1676400"/>
            <a:ext cx="4660321" cy="1712335"/>
          </a:xfrm>
        </p:spPr>
        <p:txBody>
          <a:bodyPr anchor="b">
            <a:normAutofit/>
          </a:bodyPr>
          <a:lstStyle>
            <a:lvl1pPr marL="0" algn="l" defTabSz="914400" rtl="0" eaLnBrk="1" latinLnBrk="0" hangingPunct="1">
              <a:lnSpc>
                <a:spcPct val="100000"/>
              </a:lnSpc>
              <a:defRPr lang="en-US" sz="4400" kern="1200" cap="all"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2" name="Group 1">
            <a:extLst>
              <a:ext uri="{FF2B5EF4-FFF2-40B4-BE49-F238E27FC236}">
                <a16:creationId xmlns:a16="http://schemas.microsoft.com/office/drawing/2014/main" id="{F2CE2269-0470-43CE-A569-EA71B1DEE3C9}"/>
              </a:ext>
            </a:extLst>
          </p:cNvPr>
          <p:cNvGrpSpPr/>
          <p:nvPr userDrawn="1"/>
        </p:nvGrpSpPr>
        <p:grpSpPr>
          <a:xfrm>
            <a:off x="435666" y="352040"/>
            <a:ext cx="6101223" cy="5982466"/>
            <a:chOff x="435666" y="352040"/>
            <a:chExt cx="6101223" cy="5982466"/>
          </a:xfrm>
        </p:grpSpPr>
        <p:grpSp>
          <p:nvGrpSpPr>
            <p:cNvPr id="49" name="Group 48">
              <a:extLst>
                <a:ext uri="{FF2B5EF4-FFF2-40B4-BE49-F238E27FC236}">
                  <a16:creationId xmlns:a16="http://schemas.microsoft.com/office/drawing/2014/main" id="{7C06EB89-F05D-4D6E-947F-3172F97021BD}"/>
                </a:ext>
              </a:extLst>
            </p:cNvPr>
            <p:cNvGrpSpPr>
              <a:grpSpLocks noChangeAspect="1"/>
            </p:cNvGrpSpPr>
            <p:nvPr/>
          </p:nvGrpSpPr>
          <p:grpSpPr>
            <a:xfrm>
              <a:off x="582459" y="2347415"/>
              <a:ext cx="551462" cy="368710"/>
              <a:chOff x="1619250" y="2228850"/>
              <a:chExt cx="819150" cy="547688"/>
            </a:xfrm>
            <a:noFill/>
          </p:grpSpPr>
          <p:sp>
            <p:nvSpPr>
              <p:cNvPr id="552" name="Freeform 27">
                <a:extLst>
                  <a:ext uri="{FF2B5EF4-FFF2-40B4-BE49-F238E27FC236}">
                    <a16:creationId xmlns:a16="http://schemas.microsoft.com/office/drawing/2014/main" id="{6C41FBD0-C27F-4623-8304-5EF9472A8CA1}"/>
                  </a:ext>
                </a:extLst>
              </p:cNvPr>
              <p:cNvSpPr>
                <a:spLocks noEditPoints="1"/>
              </p:cNvSpPr>
              <p:nvPr/>
            </p:nvSpPr>
            <p:spPr bwMode="auto">
              <a:xfrm>
                <a:off x="1619250" y="2616200"/>
                <a:ext cx="819150" cy="160338"/>
              </a:xfrm>
              <a:custGeom>
                <a:avLst/>
                <a:gdLst/>
                <a:ahLst/>
                <a:cxnLst>
                  <a:cxn ang="0">
                    <a:pos x="280" y="0"/>
                  </a:cxn>
                  <a:cxn ang="0">
                    <a:pos x="3" y="0"/>
                  </a:cxn>
                  <a:cxn ang="0">
                    <a:pos x="0" y="3"/>
                  </a:cxn>
                  <a:cxn ang="0">
                    <a:pos x="0" y="18"/>
                  </a:cxn>
                  <a:cxn ang="0">
                    <a:pos x="3" y="21"/>
                  </a:cxn>
                  <a:cxn ang="0">
                    <a:pos x="114" y="21"/>
                  </a:cxn>
                  <a:cxn ang="0">
                    <a:pos x="114" y="27"/>
                  </a:cxn>
                  <a:cxn ang="0">
                    <a:pos x="37" y="27"/>
                  </a:cxn>
                  <a:cxn ang="0">
                    <a:pos x="34" y="31"/>
                  </a:cxn>
                  <a:cxn ang="0">
                    <a:pos x="34" y="52"/>
                  </a:cxn>
                  <a:cxn ang="0">
                    <a:pos x="37" y="55"/>
                  </a:cxn>
                  <a:cxn ang="0">
                    <a:pos x="246" y="55"/>
                  </a:cxn>
                  <a:cxn ang="0">
                    <a:pos x="250" y="52"/>
                  </a:cxn>
                  <a:cxn ang="0">
                    <a:pos x="250" y="31"/>
                  </a:cxn>
                  <a:cxn ang="0">
                    <a:pos x="246" y="27"/>
                  </a:cxn>
                  <a:cxn ang="0">
                    <a:pos x="169" y="27"/>
                  </a:cxn>
                  <a:cxn ang="0">
                    <a:pos x="169" y="21"/>
                  </a:cxn>
                  <a:cxn ang="0">
                    <a:pos x="280" y="21"/>
                  </a:cxn>
                  <a:cxn ang="0">
                    <a:pos x="283" y="18"/>
                  </a:cxn>
                  <a:cxn ang="0">
                    <a:pos x="283" y="3"/>
                  </a:cxn>
                  <a:cxn ang="0">
                    <a:pos x="280" y="0"/>
                  </a:cxn>
                  <a:cxn ang="0">
                    <a:pos x="280" y="0"/>
                  </a:cxn>
                  <a:cxn ang="0">
                    <a:pos x="280" y="0"/>
                  </a:cxn>
                </a:cxnLst>
                <a:rect l="0" t="0" r="r" b="b"/>
                <a:pathLst>
                  <a:path w="283" h="55">
                    <a:moveTo>
                      <a:pt x="280" y="0"/>
                    </a:moveTo>
                    <a:cubicBezTo>
                      <a:pt x="3" y="0"/>
                      <a:pt x="3" y="0"/>
                      <a:pt x="3" y="0"/>
                    </a:cubicBezTo>
                    <a:cubicBezTo>
                      <a:pt x="2" y="0"/>
                      <a:pt x="0" y="1"/>
                      <a:pt x="0" y="3"/>
                    </a:cubicBezTo>
                    <a:cubicBezTo>
                      <a:pt x="0" y="18"/>
                      <a:pt x="0" y="18"/>
                      <a:pt x="0" y="18"/>
                    </a:cubicBezTo>
                    <a:cubicBezTo>
                      <a:pt x="0" y="20"/>
                      <a:pt x="2" y="21"/>
                      <a:pt x="3" y="21"/>
                    </a:cubicBezTo>
                    <a:cubicBezTo>
                      <a:pt x="114" y="21"/>
                      <a:pt x="114" y="21"/>
                      <a:pt x="114" y="21"/>
                    </a:cubicBezTo>
                    <a:cubicBezTo>
                      <a:pt x="114" y="27"/>
                      <a:pt x="114" y="27"/>
                      <a:pt x="114" y="27"/>
                    </a:cubicBezTo>
                    <a:cubicBezTo>
                      <a:pt x="37" y="27"/>
                      <a:pt x="37" y="27"/>
                      <a:pt x="37" y="27"/>
                    </a:cubicBezTo>
                    <a:cubicBezTo>
                      <a:pt x="35" y="27"/>
                      <a:pt x="34" y="29"/>
                      <a:pt x="34" y="31"/>
                    </a:cubicBezTo>
                    <a:cubicBezTo>
                      <a:pt x="34" y="52"/>
                      <a:pt x="34" y="52"/>
                      <a:pt x="34" y="52"/>
                    </a:cubicBezTo>
                    <a:cubicBezTo>
                      <a:pt x="34" y="54"/>
                      <a:pt x="35" y="55"/>
                      <a:pt x="37" y="55"/>
                    </a:cubicBezTo>
                    <a:cubicBezTo>
                      <a:pt x="246" y="55"/>
                      <a:pt x="246" y="55"/>
                      <a:pt x="246" y="55"/>
                    </a:cubicBezTo>
                    <a:cubicBezTo>
                      <a:pt x="248" y="55"/>
                      <a:pt x="250" y="54"/>
                      <a:pt x="250" y="52"/>
                    </a:cubicBezTo>
                    <a:cubicBezTo>
                      <a:pt x="250" y="31"/>
                      <a:pt x="250" y="31"/>
                      <a:pt x="250" y="31"/>
                    </a:cubicBezTo>
                    <a:cubicBezTo>
                      <a:pt x="250" y="29"/>
                      <a:pt x="248" y="27"/>
                      <a:pt x="246" y="27"/>
                    </a:cubicBezTo>
                    <a:cubicBezTo>
                      <a:pt x="169" y="27"/>
                      <a:pt x="169" y="27"/>
                      <a:pt x="169" y="27"/>
                    </a:cubicBezTo>
                    <a:cubicBezTo>
                      <a:pt x="169" y="21"/>
                      <a:pt x="169" y="21"/>
                      <a:pt x="169" y="21"/>
                    </a:cubicBezTo>
                    <a:cubicBezTo>
                      <a:pt x="280" y="21"/>
                      <a:pt x="280" y="21"/>
                      <a:pt x="280" y="21"/>
                    </a:cubicBezTo>
                    <a:cubicBezTo>
                      <a:pt x="282" y="21"/>
                      <a:pt x="283" y="20"/>
                      <a:pt x="283" y="18"/>
                    </a:cubicBezTo>
                    <a:cubicBezTo>
                      <a:pt x="283" y="3"/>
                      <a:pt x="283" y="3"/>
                      <a:pt x="283" y="3"/>
                    </a:cubicBezTo>
                    <a:cubicBezTo>
                      <a:pt x="283" y="1"/>
                      <a:pt x="282" y="0"/>
                      <a:pt x="280" y="0"/>
                    </a:cubicBezTo>
                    <a:close/>
                    <a:moveTo>
                      <a:pt x="280" y="0"/>
                    </a:moveTo>
                    <a:cubicBezTo>
                      <a:pt x="280" y="0"/>
                      <a:pt x="280" y="0"/>
                      <a:pt x="280" y="0"/>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3" name="Freeform 28">
                <a:extLst>
                  <a:ext uri="{FF2B5EF4-FFF2-40B4-BE49-F238E27FC236}">
                    <a16:creationId xmlns:a16="http://schemas.microsoft.com/office/drawing/2014/main" id="{E905DCCC-EF77-40E3-B1B2-F1BBD24F9C82}"/>
                  </a:ext>
                </a:extLst>
              </p:cNvPr>
              <p:cNvSpPr>
                <a:spLocks noEditPoints="1"/>
              </p:cNvSpPr>
              <p:nvPr/>
            </p:nvSpPr>
            <p:spPr bwMode="auto">
              <a:xfrm>
                <a:off x="2206625" y="2228850"/>
                <a:ext cx="133350" cy="133350"/>
              </a:xfrm>
              <a:custGeom>
                <a:avLst/>
                <a:gdLst/>
                <a:ahLst/>
                <a:cxnLst>
                  <a:cxn ang="0">
                    <a:pos x="46" y="23"/>
                  </a:cxn>
                  <a:cxn ang="0">
                    <a:pos x="23" y="46"/>
                  </a:cxn>
                  <a:cxn ang="0">
                    <a:pos x="0" y="23"/>
                  </a:cxn>
                  <a:cxn ang="0">
                    <a:pos x="23" y="0"/>
                  </a:cxn>
                  <a:cxn ang="0">
                    <a:pos x="46" y="23"/>
                  </a:cxn>
                  <a:cxn ang="0">
                    <a:pos x="46" y="23"/>
                  </a:cxn>
                  <a:cxn ang="0">
                    <a:pos x="46" y="23"/>
                  </a:cxn>
                </a:cxnLst>
                <a:rect l="0" t="0" r="r" b="b"/>
                <a:pathLst>
                  <a:path w="46" h="46">
                    <a:moveTo>
                      <a:pt x="46" y="23"/>
                    </a:moveTo>
                    <a:cubicBezTo>
                      <a:pt x="46" y="36"/>
                      <a:pt x="36" y="46"/>
                      <a:pt x="23" y="46"/>
                    </a:cubicBezTo>
                    <a:cubicBezTo>
                      <a:pt x="10" y="46"/>
                      <a:pt x="0" y="36"/>
                      <a:pt x="0" y="23"/>
                    </a:cubicBezTo>
                    <a:cubicBezTo>
                      <a:pt x="0" y="10"/>
                      <a:pt x="10" y="0"/>
                      <a:pt x="23" y="0"/>
                    </a:cubicBezTo>
                    <a:cubicBezTo>
                      <a:pt x="36" y="0"/>
                      <a:pt x="46" y="10"/>
                      <a:pt x="46" y="23"/>
                    </a:cubicBezTo>
                    <a:close/>
                    <a:moveTo>
                      <a:pt x="46" y="23"/>
                    </a:moveTo>
                    <a:cubicBezTo>
                      <a:pt x="46" y="23"/>
                      <a:pt x="46" y="23"/>
                      <a:pt x="46" y="23"/>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4" name="Freeform 29">
                <a:extLst>
                  <a:ext uri="{FF2B5EF4-FFF2-40B4-BE49-F238E27FC236}">
                    <a16:creationId xmlns:a16="http://schemas.microsoft.com/office/drawing/2014/main" id="{C18C3157-20A6-49B3-9111-F69B2FFF4E7B}"/>
                  </a:ext>
                </a:extLst>
              </p:cNvPr>
              <p:cNvSpPr>
                <a:spLocks noEditPoints="1"/>
              </p:cNvSpPr>
              <p:nvPr/>
            </p:nvSpPr>
            <p:spPr bwMode="auto">
              <a:xfrm>
                <a:off x="1628775" y="2327275"/>
                <a:ext cx="788988" cy="271463"/>
              </a:xfrm>
              <a:custGeom>
                <a:avLst/>
                <a:gdLst/>
                <a:ahLst/>
                <a:cxnLst>
                  <a:cxn ang="0">
                    <a:pos x="4" y="94"/>
                  </a:cxn>
                  <a:cxn ang="0">
                    <a:pos x="188" y="94"/>
                  </a:cxn>
                  <a:cxn ang="0">
                    <a:pos x="271" y="14"/>
                  </a:cxn>
                  <a:cxn ang="0">
                    <a:pos x="271" y="9"/>
                  </a:cxn>
                  <a:cxn ang="0">
                    <a:pos x="264" y="1"/>
                  </a:cxn>
                  <a:cxn ang="0">
                    <a:pos x="259" y="1"/>
                  </a:cxn>
                  <a:cxn ang="0">
                    <a:pos x="188" y="70"/>
                  </a:cxn>
                  <a:cxn ang="0">
                    <a:pos x="188" y="65"/>
                  </a:cxn>
                  <a:cxn ang="0">
                    <a:pos x="186" y="64"/>
                  </a:cxn>
                  <a:cxn ang="0">
                    <a:pos x="177" y="72"/>
                  </a:cxn>
                  <a:cxn ang="0">
                    <a:pos x="171" y="74"/>
                  </a:cxn>
                  <a:cxn ang="0">
                    <a:pos x="165" y="71"/>
                  </a:cxn>
                  <a:cxn ang="0">
                    <a:pos x="143" y="45"/>
                  </a:cxn>
                  <a:cxn ang="0">
                    <a:pos x="144" y="32"/>
                  </a:cxn>
                  <a:cxn ang="0">
                    <a:pos x="149" y="30"/>
                  </a:cxn>
                  <a:cxn ang="0">
                    <a:pos x="156" y="33"/>
                  </a:cxn>
                  <a:cxn ang="0">
                    <a:pos x="171" y="51"/>
                  </a:cxn>
                  <a:cxn ang="0">
                    <a:pos x="174" y="51"/>
                  </a:cxn>
                  <a:cxn ang="0">
                    <a:pos x="186" y="41"/>
                  </a:cxn>
                  <a:cxn ang="0">
                    <a:pos x="188" y="37"/>
                  </a:cxn>
                  <a:cxn ang="0">
                    <a:pos x="188" y="17"/>
                  </a:cxn>
                  <a:cxn ang="0">
                    <a:pos x="186" y="15"/>
                  </a:cxn>
                  <a:cxn ang="0">
                    <a:pos x="42" y="62"/>
                  </a:cxn>
                  <a:cxn ang="0">
                    <a:pos x="39" y="66"/>
                  </a:cxn>
                  <a:cxn ang="0">
                    <a:pos x="39" y="76"/>
                  </a:cxn>
                  <a:cxn ang="0">
                    <a:pos x="4" y="76"/>
                  </a:cxn>
                  <a:cxn ang="0">
                    <a:pos x="0" y="80"/>
                  </a:cxn>
                  <a:cxn ang="0">
                    <a:pos x="0" y="90"/>
                  </a:cxn>
                  <a:cxn ang="0">
                    <a:pos x="4" y="94"/>
                  </a:cxn>
                  <a:cxn ang="0">
                    <a:pos x="4" y="94"/>
                  </a:cxn>
                  <a:cxn ang="0">
                    <a:pos x="4" y="94"/>
                  </a:cxn>
                </a:cxnLst>
                <a:rect l="0" t="0" r="r" b="b"/>
                <a:pathLst>
                  <a:path w="273" h="94">
                    <a:moveTo>
                      <a:pt x="4" y="94"/>
                    </a:moveTo>
                    <a:cubicBezTo>
                      <a:pt x="188" y="94"/>
                      <a:pt x="188" y="94"/>
                      <a:pt x="188" y="94"/>
                    </a:cubicBezTo>
                    <a:cubicBezTo>
                      <a:pt x="188" y="94"/>
                      <a:pt x="257" y="27"/>
                      <a:pt x="271" y="14"/>
                    </a:cubicBezTo>
                    <a:cubicBezTo>
                      <a:pt x="273" y="12"/>
                      <a:pt x="273" y="10"/>
                      <a:pt x="271" y="9"/>
                    </a:cubicBezTo>
                    <a:cubicBezTo>
                      <a:pt x="264" y="1"/>
                      <a:pt x="264" y="1"/>
                      <a:pt x="264" y="1"/>
                    </a:cubicBezTo>
                    <a:cubicBezTo>
                      <a:pt x="263" y="0"/>
                      <a:pt x="261" y="0"/>
                      <a:pt x="259" y="1"/>
                    </a:cubicBezTo>
                    <a:cubicBezTo>
                      <a:pt x="188" y="70"/>
                      <a:pt x="188" y="70"/>
                      <a:pt x="188" y="70"/>
                    </a:cubicBezTo>
                    <a:cubicBezTo>
                      <a:pt x="188" y="65"/>
                      <a:pt x="188" y="65"/>
                      <a:pt x="188" y="65"/>
                    </a:cubicBezTo>
                    <a:cubicBezTo>
                      <a:pt x="188" y="63"/>
                      <a:pt x="187" y="63"/>
                      <a:pt x="186" y="64"/>
                    </a:cubicBezTo>
                    <a:cubicBezTo>
                      <a:pt x="177" y="72"/>
                      <a:pt x="177" y="72"/>
                      <a:pt x="177" y="72"/>
                    </a:cubicBezTo>
                    <a:cubicBezTo>
                      <a:pt x="176" y="73"/>
                      <a:pt x="174" y="74"/>
                      <a:pt x="171" y="74"/>
                    </a:cubicBezTo>
                    <a:cubicBezTo>
                      <a:pt x="169" y="74"/>
                      <a:pt x="166" y="73"/>
                      <a:pt x="165" y="71"/>
                    </a:cubicBezTo>
                    <a:cubicBezTo>
                      <a:pt x="143" y="45"/>
                      <a:pt x="143" y="45"/>
                      <a:pt x="143" y="45"/>
                    </a:cubicBezTo>
                    <a:cubicBezTo>
                      <a:pt x="140" y="41"/>
                      <a:pt x="140" y="35"/>
                      <a:pt x="144" y="32"/>
                    </a:cubicBezTo>
                    <a:cubicBezTo>
                      <a:pt x="145" y="31"/>
                      <a:pt x="147" y="30"/>
                      <a:pt x="149" y="30"/>
                    </a:cubicBezTo>
                    <a:cubicBezTo>
                      <a:pt x="152" y="30"/>
                      <a:pt x="154" y="31"/>
                      <a:pt x="156" y="33"/>
                    </a:cubicBezTo>
                    <a:cubicBezTo>
                      <a:pt x="171" y="51"/>
                      <a:pt x="171" y="51"/>
                      <a:pt x="171" y="51"/>
                    </a:cubicBezTo>
                    <a:cubicBezTo>
                      <a:pt x="172" y="52"/>
                      <a:pt x="173" y="52"/>
                      <a:pt x="174" y="51"/>
                    </a:cubicBezTo>
                    <a:cubicBezTo>
                      <a:pt x="186" y="41"/>
                      <a:pt x="186" y="41"/>
                      <a:pt x="186" y="41"/>
                    </a:cubicBezTo>
                    <a:cubicBezTo>
                      <a:pt x="187" y="40"/>
                      <a:pt x="188" y="38"/>
                      <a:pt x="188" y="37"/>
                    </a:cubicBezTo>
                    <a:cubicBezTo>
                      <a:pt x="188" y="17"/>
                      <a:pt x="188" y="17"/>
                      <a:pt x="188" y="17"/>
                    </a:cubicBezTo>
                    <a:cubicBezTo>
                      <a:pt x="188" y="16"/>
                      <a:pt x="187" y="15"/>
                      <a:pt x="186" y="15"/>
                    </a:cubicBezTo>
                    <a:cubicBezTo>
                      <a:pt x="42" y="62"/>
                      <a:pt x="42" y="62"/>
                      <a:pt x="42" y="62"/>
                    </a:cubicBezTo>
                    <a:cubicBezTo>
                      <a:pt x="40" y="63"/>
                      <a:pt x="39" y="64"/>
                      <a:pt x="39" y="66"/>
                    </a:cubicBezTo>
                    <a:cubicBezTo>
                      <a:pt x="39" y="76"/>
                      <a:pt x="39" y="76"/>
                      <a:pt x="39" y="76"/>
                    </a:cubicBezTo>
                    <a:cubicBezTo>
                      <a:pt x="4" y="76"/>
                      <a:pt x="4" y="76"/>
                      <a:pt x="4" y="76"/>
                    </a:cubicBezTo>
                    <a:cubicBezTo>
                      <a:pt x="2" y="76"/>
                      <a:pt x="0" y="78"/>
                      <a:pt x="0" y="80"/>
                    </a:cubicBezTo>
                    <a:cubicBezTo>
                      <a:pt x="0" y="90"/>
                      <a:pt x="0" y="90"/>
                      <a:pt x="0" y="90"/>
                    </a:cubicBezTo>
                    <a:cubicBezTo>
                      <a:pt x="0" y="92"/>
                      <a:pt x="2" y="94"/>
                      <a:pt x="4" y="94"/>
                    </a:cubicBezTo>
                    <a:close/>
                    <a:moveTo>
                      <a:pt x="4" y="94"/>
                    </a:moveTo>
                    <a:cubicBezTo>
                      <a:pt x="4" y="94"/>
                      <a:pt x="4" y="94"/>
                      <a:pt x="4" y="9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5" name="Freeform 30">
                <a:extLst>
                  <a:ext uri="{FF2B5EF4-FFF2-40B4-BE49-F238E27FC236}">
                    <a16:creationId xmlns:a16="http://schemas.microsoft.com/office/drawing/2014/main" id="{C3C59EF8-60DF-4925-9BDC-11BD95BD2E03}"/>
                  </a:ext>
                </a:extLst>
              </p:cNvPr>
              <p:cNvSpPr>
                <a:spLocks noEditPoints="1"/>
              </p:cNvSpPr>
              <p:nvPr/>
            </p:nvSpPr>
            <p:spPr bwMode="auto">
              <a:xfrm>
                <a:off x="2041525" y="2355850"/>
                <a:ext cx="266700" cy="176213"/>
              </a:xfrm>
              <a:custGeom>
                <a:avLst/>
                <a:gdLst/>
                <a:ahLst/>
                <a:cxnLst>
                  <a:cxn ang="0">
                    <a:pos x="28" y="46"/>
                  </a:cxn>
                  <a:cxn ang="0">
                    <a:pos x="11" y="25"/>
                  </a:cxn>
                  <a:cxn ang="0">
                    <a:pos x="3" y="25"/>
                  </a:cxn>
                  <a:cxn ang="0">
                    <a:pos x="2" y="33"/>
                  </a:cxn>
                  <a:cxn ang="0">
                    <a:pos x="24" y="59"/>
                  </a:cxn>
                  <a:cxn ang="0">
                    <a:pos x="32" y="59"/>
                  </a:cxn>
                  <a:cxn ang="0">
                    <a:pos x="49" y="45"/>
                  </a:cxn>
                  <a:cxn ang="0">
                    <a:pos x="49" y="49"/>
                  </a:cxn>
                  <a:cxn ang="0">
                    <a:pos x="51" y="50"/>
                  </a:cxn>
                  <a:cxn ang="0">
                    <a:pos x="91" y="10"/>
                  </a:cxn>
                  <a:cxn ang="0">
                    <a:pos x="90" y="7"/>
                  </a:cxn>
                  <a:cxn ang="0">
                    <a:pos x="78" y="7"/>
                  </a:cxn>
                  <a:cxn ang="0">
                    <a:pos x="61" y="1"/>
                  </a:cxn>
                  <a:cxn ang="0">
                    <a:pos x="57" y="1"/>
                  </a:cxn>
                  <a:cxn ang="0">
                    <a:pos x="51" y="6"/>
                  </a:cxn>
                  <a:cxn ang="0">
                    <a:pos x="49" y="10"/>
                  </a:cxn>
                  <a:cxn ang="0">
                    <a:pos x="49" y="30"/>
                  </a:cxn>
                  <a:cxn ang="0">
                    <a:pos x="31" y="46"/>
                  </a:cxn>
                  <a:cxn ang="0">
                    <a:pos x="28" y="46"/>
                  </a:cxn>
                  <a:cxn ang="0">
                    <a:pos x="28" y="46"/>
                  </a:cxn>
                  <a:cxn ang="0">
                    <a:pos x="28" y="46"/>
                  </a:cxn>
                </a:cxnLst>
                <a:rect l="0" t="0" r="r" b="b"/>
                <a:pathLst>
                  <a:path w="92" h="61">
                    <a:moveTo>
                      <a:pt x="28" y="46"/>
                    </a:moveTo>
                    <a:cubicBezTo>
                      <a:pt x="11" y="25"/>
                      <a:pt x="11" y="25"/>
                      <a:pt x="11" y="25"/>
                    </a:cubicBezTo>
                    <a:cubicBezTo>
                      <a:pt x="9" y="23"/>
                      <a:pt x="5" y="23"/>
                      <a:pt x="3" y="25"/>
                    </a:cubicBezTo>
                    <a:cubicBezTo>
                      <a:pt x="0" y="27"/>
                      <a:pt x="0" y="30"/>
                      <a:pt x="2" y="33"/>
                    </a:cubicBezTo>
                    <a:cubicBezTo>
                      <a:pt x="24" y="59"/>
                      <a:pt x="24" y="59"/>
                      <a:pt x="24" y="59"/>
                    </a:cubicBezTo>
                    <a:cubicBezTo>
                      <a:pt x="26" y="61"/>
                      <a:pt x="30" y="61"/>
                      <a:pt x="32" y="59"/>
                    </a:cubicBezTo>
                    <a:cubicBezTo>
                      <a:pt x="49" y="45"/>
                      <a:pt x="49" y="45"/>
                      <a:pt x="49" y="45"/>
                    </a:cubicBezTo>
                    <a:cubicBezTo>
                      <a:pt x="49" y="49"/>
                      <a:pt x="49" y="49"/>
                      <a:pt x="49" y="49"/>
                    </a:cubicBezTo>
                    <a:cubicBezTo>
                      <a:pt x="49" y="51"/>
                      <a:pt x="50" y="51"/>
                      <a:pt x="51" y="50"/>
                    </a:cubicBezTo>
                    <a:cubicBezTo>
                      <a:pt x="91" y="10"/>
                      <a:pt x="91" y="10"/>
                      <a:pt x="91" y="10"/>
                    </a:cubicBezTo>
                    <a:cubicBezTo>
                      <a:pt x="92" y="9"/>
                      <a:pt x="91" y="7"/>
                      <a:pt x="90" y="7"/>
                    </a:cubicBezTo>
                    <a:cubicBezTo>
                      <a:pt x="88" y="7"/>
                      <a:pt x="84" y="7"/>
                      <a:pt x="78" y="7"/>
                    </a:cubicBezTo>
                    <a:cubicBezTo>
                      <a:pt x="69" y="7"/>
                      <a:pt x="63" y="4"/>
                      <a:pt x="61" y="1"/>
                    </a:cubicBezTo>
                    <a:cubicBezTo>
                      <a:pt x="60" y="0"/>
                      <a:pt x="58" y="0"/>
                      <a:pt x="57" y="1"/>
                    </a:cubicBezTo>
                    <a:cubicBezTo>
                      <a:pt x="51" y="6"/>
                      <a:pt x="51" y="6"/>
                      <a:pt x="51" y="6"/>
                    </a:cubicBezTo>
                    <a:cubicBezTo>
                      <a:pt x="50" y="7"/>
                      <a:pt x="49" y="9"/>
                      <a:pt x="49" y="10"/>
                    </a:cubicBezTo>
                    <a:cubicBezTo>
                      <a:pt x="49" y="30"/>
                      <a:pt x="49" y="30"/>
                      <a:pt x="49" y="30"/>
                    </a:cubicBezTo>
                    <a:cubicBezTo>
                      <a:pt x="31" y="46"/>
                      <a:pt x="31" y="46"/>
                      <a:pt x="31" y="46"/>
                    </a:cubicBezTo>
                    <a:cubicBezTo>
                      <a:pt x="30" y="46"/>
                      <a:pt x="29" y="46"/>
                      <a:pt x="28" y="46"/>
                    </a:cubicBezTo>
                    <a:close/>
                    <a:moveTo>
                      <a:pt x="28" y="46"/>
                    </a:moveTo>
                    <a:cubicBezTo>
                      <a:pt x="28" y="46"/>
                      <a:pt x="28" y="46"/>
                      <a:pt x="28" y="46"/>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0" name="Group 118">
              <a:extLst>
                <a:ext uri="{FF2B5EF4-FFF2-40B4-BE49-F238E27FC236}">
                  <a16:creationId xmlns:a16="http://schemas.microsoft.com/office/drawing/2014/main" id="{A85AE6DB-37D7-4580-AF69-B6C9FE6F6E25}"/>
                </a:ext>
              </a:extLst>
            </p:cNvPr>
            <p:cNvGrpSpPr>
              <a:grpSpLocks noChangeAspect="1"/>
            </p:cNvGrpSpPr>
            <p:nvPr/>
          </p:nvGrpSpPr>
          <p:grpSpPr>
            <a:xfrm>
              <a:off x="6145983" y="3429001"/>
              <a:ext cx="390906" cy="421204"/>
              <a:chOff x="3773488" y="2165350"/>
              <a:chExt cx="1044575" cy="1125538"/>
            </a:xfrm>
            <a:noFill/>
          </p:grpSpPr>
          <p:sp>
            <p:nvSpPr>
              <p:cNvPr id="548" name="Freeform 60">
                <a:extLst>
                  <a:ext uri="{FF2B5EF4-FFF2-40B4-BE49-F238E27FC236}">
                    <a16:creationId xmlns:a16="http://schemas.microsoft.com/office/drawing/2014/main" id="{98463E67-E1F4-46C2-B023-54B585368457}"/>
                  </a:ext>
                </a:extLst>
              </p:cNvPr>
              <p:cNvSpPr>
                <a:spLocks noEditPoints="1"/>
              </p:cNvSpPr>
              <p:nvPr/>
            </p:nvSpPr>
            <p:spPr bwMode="auto">
              <a:xfrm>
                <a:off x="3773488" y="2419350"/>
                <a:ext cx="544513" cy="871538"/>
              </a:xfrm>
              <a:custGeom>
                <a:avLst/>
                <a:gdLst/>
                <a:ahLst/>
                <a:cxnLst>
                  <a:cxn ang="0">
                    <a:pos x="168" y="29"/>
                  </a:cxn>
                  <a:cxn ang="0">
                    <a:pos x="131" y="29"/>
                  </a:cxn>
                  <a:cxn ang="0">
                    <a:pos x="131" y="0"/>
                  </a:cxn>
                  <a:cxn ang="0">
                    <a:pos x="59" y="0"/>
                  </a:cxn>
                  <a:cxn ang="0">
                    <a:pos x="59" y="29"/>
                  </a:cxn>
                  <a:cxn ang="0">
                    <a:pos x="20" y="29"/>
                  </a:cxn>
                  <a:cxn ang="0">
                    <a:pos x="0" y="49"/>
                  </a:cxn>
                  <a:cxn ang="0">
                    <a:pos x="0" y="282"/>
                  </a:cxn>
                  <a:cxn ang="0">
                    <a:pos x="20" y="301"/>
                  </a:cxn>
                  <a:cxn ang="0">
                    <a:pos x="168" y="301"/>
                  </a:cxn>
                  <a:cxn ang="0">
                    <a:pos x="188" y="282"/>
                  </a:cxn>
                  <a:cxn ang="0">
                    <a:pos x="188" y="49"/>
                  </a:cxn>
                  <a:cxn ang="0">
                    <a:pos x="168" y="29"/>
                  </a:cxn>
                  <a:cxn ang="0">
                    <a:pos x="148" y="184"/>
                  </a:cxn>
                  <a:cxn ang="0">
                    <a:pos x="112" y="184"/>
                  </a:cxn>
                  <a:cxn ang="0">
                    <a:pos x="112" y="220"/>
                  </a:cxn>
                  <a:cxn ang="0">
                    <a:pos x="76" y="220"/>
                  </a:cxn>
                  <a:cxn ang="0">
                    <a:pos x="76" y="184"/>
                  </a:cxn>
                  <a:cxn ang="0">
                    <a:pos x="39" y="184"/>
                  </a:cxn>
                  <a:cxn ang="0">
                    <a:pos x="39" y="148"/>
                  </a:cxn>
                  <a:cxn ang="0">
                    <a:pos x="76" y="148"/>
                  </a:cxn>
                  <a:cxn ang="0">
                    <a:pos x="76" y="111"/>
                  </a:cxn>
                  <a:cxn ang="0">
                    <a:pos x="112" y="111"/>
                  </a:cxn>
                  <a:cxn ang="0">
                    <a:pos x="112" y="148"/>
                  </a:cxn>
                  <a:cxn ang="0">
                    <a:pos x="148" y="148"/>
                  </a:cxn>
                  <a:cxn ang="0">
                    <a:pos x="148" y="184"/>
                  </a:cxn>
                  <a:cxn ang="0">
                    <a:pos x="148" y="184"/>
                  </a:cxn>
                  <a:cxn ang="0">
                    <a:pos x="148" y="184"/>
                  </a:cxn>
                </a:cxnLst>
                <a:rect l="0" t="0" r="r" b="b"/>
                <a:pathLst>
                  <a:path w="188" h="301">
                    <a:moveTo>
                      <a:pt x="168" y="29"/>
                    </a:moveTo>
                    <a:cubicBezTo>
                      <a:pt x="131" y="29"/>
                      <a:pt x="131" y="29"/>
                      <a:pt x="131" y="29"/>
                    </a:cubicBezTo>
                    <a:cubicBezTo>
                      <a:pt x="131" y="0"/>
                      <a:pt x="131" y="0"/>
                      <a:pt x="131" y="0"/>
                    </a:cubicBezTo>
                    <a:cubicBezTo>
                      <a:pt x="59" y="0"/>
                      <a:pt x="59" y="0"/>
                      <a:pt x="59" y="0"/>
                    </a:cubicBezTo>
                    <a:cubicBezTo>
                      <a:pt x="59" y="29"/>
                      <a:pt x="59" y="29"/>
                      <a:pt x="59" y="29"/>
                    </a:cubicBezTo>
                    <a:cubicBezTo>
                      <a:pt x="20" y="29"/>
                      <a:pt x="20" y="29"/>
                      <a:pt x="20" y="29"/>
                    </a:cubicBezTo>
                    <a:cubicBezTo>
                      <a:pt x="9" y="29"/>
                      <a:pt x="0" y="38"/>
                      <a:pt x="0" y="49"/>
                    </a:cubicBezTo>
                    <a:cubicBezTo>
                      <a:pt x="0" y="282"/>
                      <a:pt x="0" y="282"/>
                      <a:pt x="0" y="282"/>
                    </a:cubicBezTo>
                    <a:cubicBezTo>
                      <a:pt x="0" y="292"/>
                      <a:pt x="9" y="301"/>
                      <a:pt x="20" y="301"/>
                    </a:cubicBezTo>
                    <a:cubicBezTo>
                      <a:pt x="168" y="301"/>
                      <a:pt x="168" y="301"/>
                      <a:pt x="168" y="301"/>
                    </a:cubicBezTo>
                    <a:cubicBezTo>
                      <a:pt x="179" y="301"/>
                      <a:pt x="188" y="292"/>
                      <a:pt x="188" y="282"/>
                    </a:cubicBezTo>
                    <a:cubicBezTo>
                      <a:pt x="188" y="49"/>
                      <a:pt x="188" y="49"/>
                      <a:pt x="188" y="49"/>
                    </a:cubicBezTo>
                    <a:cubicBezTo>
                      <a:pt x="188" y="38"/>
                      <a:pt x="179" y="29"/>
                      <a:pt x="168" y="29"/>
                    </a:cubicBezTo>
                    <a:close/>
                    <a:moveTo>
                      <a:pt x="148" y="184"/>
                    </a:moveTo>
                    <a:cubicBezTo>
                      <a:pt x="112" y="184"/>
                      <a:pt x="112" y="184"/>
                      <a:pt x="112" y="184"/>
                    </a:cubicBezTo>
                    <a:cubicBezTo>
                      <a:pt x="112" y="220"/>
                      <a:pt x="112" y="220"/>
                      <a:pt x="112" y="220"/>
                    </a:cubicBezTo>
                    <a:cubicBezTo>
                      <a:pt x="76" y="220"/>
                      <a:pt x="76" y="220"/>
                      <a:pt x="76" y="220"/>
                    </a:cubicBezTo>
                    <a:cubicBezTo>
                      <a:pt x="76" y="184"/>
                      <a:pt x="76" y="184"/>
                      <a:pt x="76" y="184"/>
                    </a:cubicBezTo>
                    <a:cubicBezTo>
                      <a:pt x="39" y="184"/>
                      <a:pt x="39" y="184"/>
                      <a:pt x="39" y="184"/>
                    </a:cubicBezTo>
                    <a:cubicBezTo>
                      <a:pt x="39" y="148"/>
                      <a:pt x="39" y="148"/>
                      <a:pt x="39" y="148"/>
                    </a:cubicBezTo>
                    <a:cubicBezTo>
                      <a:pt x="76" y="148"/>
                      <a:pt x="76" y="148"/>
                      <a:pt x="76" y="148"/>
                    </a:cubicBezTo>
                    <a:cubicBezTo>
                      <a:pt x="76" y="111"/>
                      <a:pt x="76" y="111"/>
                      <a:pt x="76" y="111"/>
                    </a:cubicBezTo>
                    <a:cubicBezTo>
                      <a:pt x="112" y="111"/>
                      <a:pt x="112" y="111"/>
                      <a:pt x="112" y="111"/>
                    </a:cubicBezTo>
                    <a:cubicBezTo>
                      <a:pt x="112" y="148"/>
                      <a:pt x="112" y="148"/>
                      <a:pt x="112" y="148"/>
                    </a:cubicBezTo>
                    <a:cubicBezTo>
                      <a:pt x="148" y="148"/>
                      <a:pt x="148" y="148"/>
                      <a:pt x="148" y="148"/>
                    </a:cubicBezTo>
                    <a:lnTo>
                      <a:pt x="148" y="184"/>
                    </a:lnTo>
                    <a:close/>
                    <a:moveTo>
                      <a:pt x="148" y="184"/>
                    </a:moveTo>
                    <a:cubicBezTo>
                      <a:pt x="148" y="184"/>
                      <a:pt x="148" y="184"/>
                      <a:pt x="148" y="18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9" name="Rectangle 61">
                <a:extLst>
                  <a:ext uri="{FF2B5EF4-FFF2-40B4-BE49-F238E27FC236}">
                    <a16:creationId xmlns:a16="http://schemas.microsoft.com/office/drawing/2014/main" id="{236D9C96-511C-43D9-95AC-1CACC52F23DC}"/>
                  </a:ext>
                </a:extLst>
              </p:cNvPr>
              <p:cNvSpPr>
                <a:spLocks noChangeArrowheads="1"/>
              </p:cNvSpPr>
              <p:nvPr/>
            </p:nvSpPr>
            <p:spPr bwMode="auto">
              <a:xfrm>
                <a:off x="3903663" y="2260600"/>
                <a:ext cx="288925" cy="122238"/>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0" name="Freeform 62">
                <a:extLst>
                  <a:ext uri="{FF2B5EF4-FFF2-40B4-BE49-F238E27FC236}">
                    <a16:creationId xmlns:a16="http://schemas.microsoft.com/office/drawing/2014/main" id="{24DA1221-964F-4C08-950E-7C952663AB7E}"/>
                  </a:ext>
                </a:extLst>
              </p:cNvPr>
              <p:cNvSpPr>
                <a:spLocks noEditPoints="1"/>
              </p:cNvSpPr>
              <p:nvPr/>
            </p:nvSpPr>
            <p:spPr bwMode="auto">
              <a:xfrm>
                <a:off x="4273550" y="2327275"/>
                <a:ext cx="544513" cy="871538"/>
              </a:xfrm>
              <a:custGeom>
                <a:avLst/>
                <a:gdLst/>
                <a:ahLst/>
                <a:cxnLst>
                  <a:cxn ang="0">
                    <a:pos x="20" y="29"/>
                  </a:cxn>
                  <a:cxn ang="0">
                    <a:pos x="59" y="29"/>
                  </a:cxn>
                  <a:cxn ang="0">
                    <a:pos x="59" y="0"/>
                  </a:cxn>
                  <a:cxn ang="0">
                    <a:pos x="131" y="0"/>
                  </a:cxn>
                  <a:cxn ang="0">
                    <a:pos x="131" y="29"/>
                  </a:cxn>
                  <a:cxn ang="0">
                    <a:pos x="169" y="29"/>
                  </a:cxn>
                  <a:cxn ang="0">
                    <a:pos x="188" y="49"/>
                  </a:cxn>
                  <a:cxn ang="0">
                    <a:pos x="188" y="281"/>
                  </a:cxn>
                  <a:cxn ang="0">
                    <a:pos x="169" y="301"/>
                  </a:cxn>
                  <a:cxn ang="0">
                    <a:pos x="21" y="301"/>
                  </a:cxn>
                  <a:cxn ang="0">
                    <a:pos x="21" y="223"/>
                  </a:cxn>
                  <a:cxn ang="0">
                    <a:pos x="145" y="223"/>
                  </a:cxn>
                  <a:cxn ang="0">
                    <a:pos x="145" y="126"/>
                  </a:cxn>
                  <a:cxn ang="0">
                    <a:pos x="21" y="126"/>
                  </a:cxn>
                  <a:cxn ang="0">
                    <a:pos x="21" y="77"/>
                  </a:cxn>
                  <a:cxn ang="0">
                    <a:pos x="1" y="58"/>
                  </a:cxn>
                  <a:cxn ang="0">
                    <a:pos x="0" y="58"/>
                  </a:cxn>
                  <a:cxn ang="0">
                    <a:pos x="0" y="49"/>
                  </a:cxn>
                  <a:cxn ang="0">
                    <a:pos x="20" y="29"/>
                  </a:cxn>
                  <a:cxn ang="0">
                    <a:pos x="20" y="29"/>
                  </a:cxn>
                  <a:cxn ang="0">
                    <a:pos x="20" y="29"/>
                  </a:cxn>
                </a:cxnLst>
                <a:rect l="0" t="0" r="r" b="b"/>
                <a:pathLst>
                  <a:path w="188" h="301">
                    <a:moveTo>
                      <a:pt x="20" y="29"/>
                    </a:moveTo>
                    <a:cubicBezTo>
                      <a:pt x="59" y="29"/>
                      <a:pt x="59" y="29"/>
                      <a:pt x="59" y="29"/>
                    </a:cubicBezTo>
                    <a:cubicBezTo>
                      <a:pt x="59" y="0"/>
                      <a:pt x="59" y="0"/>
                      <a:pt x="59" y="0"/>
                    </a:cubicBezTo>
                    <a:cubicBezTo>
                      <a:pt x="131" y="0"/>
                      <a:pt x="131" y="0"/>
                      <a:pt x="131" y="0"/>
                    </a:cubicBezTo>
                    <a:cubicBezTo>
                      <a:pt x="131" y="29"/>
                      <a:pt x="131" y="29"/>
                      <a:pt x="131" y="29"/>
                    </a:cubicBezTo>
                    <a:cubicBezTo>
                      <a:pt x="169" y="29"/>
                      <a:pt x="169" y="29"/>
                      <a:pt x="169" y="29"/>
                    </a:cubicBezTo>
                    <a:cubicBezTo>
                      <a:pt x="179" y="29"/>
                      <a:pt x="188" y="38"/>
                      <a:pt x="188" y="49"/>
                    </a:cubicBezTo>
                    <a:cubicBezTo>
                      <a:pt x="188" y="281"/>
                      <a:pt x="188" y="281"/>
                      <a:pt x="188" y="281"/>
                    </a:cubicBezTo>
                    <a:cubicBezTo>
                      <a:pt x="188" y="292"/>
                      <a:pt x="179" y="301"/>
                      <a:pt x="169" y="301"/>
                    </a:cubicBezTo>
                    <a:cubicBezTo>
                      <a:pt x="21" y="301"/>
                      <a:pt x="21" y="301"/>
                      <a:pt x="21" y="301"/>
                    </a:cubicBezTo>
                    <a:cubicBezTo>
                      <a:pt x="21" y="223"/>
                      <a:pt x="21" y="223"/>
                      <a:pt x="21" y="223"/>
                    </a:cubicBezTo>
                    <a:cubicBezTo>
                      <a:pt x="145" y="223"/>
                      <a:pt x="145" y="223"/>
                      <a:pt x="145" y="223"/>
                    </a:cubicBezTo>
                    <a:cubicBezTo>
                      <a:pt x="145" y="126"/>
                      <a:pt x="145" y="126"/>
                      <a:pt x="145" y="126"/>
                    </a:cubicBezTo>
                    <a:cubicBezTo>
                      <a:pt x="21" y="126"/>
                      <a:pt x="21" y="126"/>
                      <a:pt x="21" y="126"/>
                    </a:cubicBezTo>
                    <a:cubicBezTo>
                      <a:pt x="21" y="77"/>
                      <a:pt x="21" y="77"/>
                      <a:pt x="21" y="77"/>
                    </a:cubicBezTo>
                    <a:cubicBezTo>
                      <a:pt x="21" y="67"/>
                      <a:pt x="12" y="58"/>
                      <a:pt x="1" y="58"/>
                    </a:cubicBezTo>
                    <a:cubicBezTo>
                      <a:pt x="0" y="58"/>
                      <a:pt x="0" y="58"/>
                      <a:pt x="0" y="58"/>
                    </a:cubicBezTo>
                    <a:cubicBezTo>
                      <a:pt x="0" y="49"/>
                      <a:pt x="0" y="49"/>
                      <a:pt x="0" y="49"/>
                    </a:cubicBezTo>
                    <a:cubicBezTo>
                      <a:pt x="0" y="38"/>
                      <a:pt x="9" y="29"/>
                      <a:pt x="20" y="29"/>
                    </a:cubicBezTo>
                    <a:close/>
                    <a:moveTo>
                      <a:pt x="20" y="29"/>
                    </a:moveTo>
                    <a:cubicBezTo>
                      <a:pt x="20" y="29"/>
                      <a:pt x="20" y="29"/>
                      <a:pt x="20" y="29"/>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1" name="Rectangle 63">
                <a:extLst>
                  <a:ext uri="{FF2B5EF4-FFF2-40B4-BE49-F238E27FC236}">
                    <a16:creationId xmlns:a16="http://schemas.microsoft.com/office/drawing/2014/main" id="{2B4D8DEC-22FF-4A08-AA86-F68984B542EE}"/>
                  </a:ext>
                </a:extLst>
              </p:cNvPr>
              <p:cNvSpPr>
                <a:spLocks noChangeArrowheads="1"/>
              </p:cNvSpPr>
              <p:nvPr/>
            </p:nvSpPr>
            <p:spPr bwMode="auto">
              <a:xfrm>
                <a:off x="4398963" y="2165350"/>
                <a:ext cx="292100" cy="123825"/>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1" name="Group 126">
              <a:extLst>
                <a:ext uri="{FF2B5EF4-FFF2-40B4-BE49-F238E27FC236}">
                  <a16:creationId xmlns:a16="http://schemas.microsoft.com/office/drawing/2014/main" id="{85A3F6EB-3DE4-4AC5-9BE0-EDB386B2F43A}"/>
                </a:ext>
              </a:extLst>
            </p:cNvPr>
            <p:cNvGrpSpPr>
              <a:grpSpLocks noChangeAspect="1"/>
            </p:cNvGrpSpPr>
            <p:nvPr/>
          </p:nvGrpSpPr>
          <p:grpSpPr>
            <a:xfrm>
              <a:off x="2229395" y="5926461"/>
              <a:ext cx="390906" cy="287668"/>
              <a:chOff x="8085138" y="895350"/>
              <a:chExt cx="619125" cy="455613"/>
            </a:xfrm>
            <a:noFill/>
          </p:grpSpPr>
          <p:sp>
            <p:nvSpPr>
              <p:cNvPr id="546" name="Freeform 87">
                <a:extLst>
                  <a:ext uri="{FF2B5EF4-FFF2-40B4-BE49-F238E27FC236}">
                    <a16:creationId xmlns:a16="http://schemas.microsoft.com/office/drawing/2014/main" id="{9F9E52AA-F672-472B-9353-72C6C33E4015}"/>
                  </a:ext>
                </a:extLst>
              </p:cNvPr>
              <p:cNvSpPr>
                <a:spLocks noEditPoints="1"/>
              </p:cNvSpPr>
              <p:nvPr/>
            </p:nvSpPr>
            <p:spPr bwMode="auto">
              <a:xfrm>
                <a:off x="8085138" y="895350"/>
                <a:ext cx="369888" cy="328613"/>
              </a:xfrm>
              <a:custGeom>
                <a:avLst/>
                <a:gdLst/>
                <a:ahLst/>
                <a:cxnLst>
                  <a:cxn ang="0">
                    <a:pos x="80" y="113"/>
                  </a:cxn>
                  <a:cxn ang="0">
                    <a:pos x="82" y="104"/>
                  </a:cxn>
                  <a:cxn ang="0">
                    <a:pos x="119" y="47"/>
                  </a:cxn>
                  <a:cxn ang="0">
                    <a:pos x="128" y="41"/>
                  </a:cxn>
                  <a:cxn ang="0">
                    <a:pos x="72" y="6"/>
                  </a:cxn>
                  <a:cxn ang="0">
                    <a:pos x="49" y="0"/>
                  </a:cxn>
                  <a:cxn ang="0">
                    <a:pos x="12" y="21"/>
                  </a:cxn>
                  <a:cxn ang="0">
                    <a:pos x="26" y="80"/>
                  </a:cxn>
                  <a:cxn ang="0">
                    <a:pos x="80" y="113"/>
                  </a:cxn>
                  <a:cxn ang="0">
                    <a:pos x="23" y="28"/>
                  </a:cxn>
                  <a:cxn ang="0">
                    <a:pos x="49" y="13"/>
                  </a:cxn>
                  <a:cxn ang="0">
                    <a:pos x="65" y="18"/>
                  </a:cxn>
                  <a:cxn ang="0">
                    <a:pos x="104" y="41"/>
                  </a:cxn>
                  <a:cxn ang="0">
                    <a:pos x="72" y="92"/>
                  </a:cxn>
                  <a:cxn ang="0">
                    <a:pos x="33" y="69"/>
                  </a:cxn>
                  <a:cxn ang="0">
                    <a:pos x="23" y="28"/>
                  </a:cxn>
                  <a:cxn ang="0">
                    <a:pos x="23" y="28"/>
                  </a:cxn>
                  <a:cxn ang="0">
                    <a:pos x="23" y="28"/>
                  </a:cxn>
                </a:cxnLst>
                <a:rect l="0" t="0" r="r" b="b"/>
                <a:pathLst>
                  <a:path w="128" h="113">
                    <a:moveTo>
                      <a:pt x="80" y="113"/>
                    </a:moveTo>
                    <a:cubicBezTo>
                      <a:pt x="82" y="104"/>
                      <a:pt x="82" y="104"/>
                      <a:pt x="82" y="104"/>
                    </a:cubicBezTo>
                    <a:cubicBezTo>
                      <a:pt x="86" y="86"/>
                      <a:pt x="95" y="61"/>
                      <a:pt x="119" y="47"/>
                    </a:cubicBezTo>
                    <a:cubicBezTo>
                      <a:pt x="128" y="41"/>
                      <a:pt x="128" y="41"/>
                      <a:pt x="128" y="41"/>
                    </a:cubicBezTo>
                    <a:cubicBezTo>
                      <a:pt x="72" y="6"/>
                      <a:pt x="72" y="6"/>
                      <a:pt x="72" y="6"/>
                    </a:cubicBezTo>
                    <a:cubicBezTo>
                      <a:pt x="65" y="2"/>
                      <a:pt x="57" y="0"/>
                      <a:pt x="49" y="0"/>
                    </a:cubicBezTo>
                    <a:cubicBezTo>
                      <a:pt x="34" y="0"/>
                      <a:pt x="20" y="8"/>
                      <a:pt x="12" y="21"/>
                    </a:cubicBezTo>
                    <a:cubicBezTo>
                      <a:pt x="0" y="41"/>
                      <a:pt x="6" y="68"/>
                      <a:pt x="26" y="80"/>
                    </a:cubicBezTo>
                    <a:lnTo>
                      <a:pt x="80" y="113"/>
                    </a:lnTo>
                    <a:close/>
                    <a:moveTo>
                      <a:pt x="23" y="28"/>
                    </a:moveTo>
                    <a:cubicBezTo>
                      <a:pt x="29" y="19"/>
                      <a:pt x="38" y="13"/>
                      <a:pt x="49" y="13"/>
                    </a:cubicBezTo>
                    <a:cubicBezTo>
                      <a:pt x="55" y="13"/>
                      <a:pt x="60" y="15"/>
                      <a:pt x="65" y="18"/>
                    </a:cubicBezTo>
                    <a:cubicBezTo>
                      <a:pt x="104" y="41"/>
                      <a:pt x="104" y="41"/>
                      <a:pt x="104" y="41"/>
                    </a:cubicBezTo>
                    <a:cubicBezTo>
                      <a:pt x="85" y="56"/>
                      <a:pt x="76" y="77"/>
                      <a:pt x="72" y="92"/>
                    </a:cubicBezTo>
                    <a:cubicBezTo>
                      <a:pt x="33" y="69"/>
                      <a:pt x="33" y="69"/>
                      <a:pt x="33" y="69"/>
                    </a:cubicBezTo>
                    <a:cubicBezTo>
                      <a:pt x="19" y="60"/>
                      <a:pt x="15" y="42"/>
                      <a:pt x="23" y="28"/>
                    </a:cubicBezTo>
                    <a:close/>
                    <a:moveTo>
                      <a:pt x="23" y="28"/>
                    </a:moveTo>
                    <a:cubicBezTo>
                      <a:pt x="23" y="28"/>
                      <a:pt x="23" y="28"/>
                      <a:pt x="23" y="28"/>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7" name="Freeform 88">
                <a:extLst>
                  <a:ext uri="{FF2B5EF4-FFF2-40B4-BE49-F238E27FC236}">
                    <a16:creationId xmlns:a16="http://schemas.microsoft.com/office/drawing/2014/main" id="{CC0ABE5F-69D0-47A2-B1B3-B847451E8661}"/>
                  </a:ext>
                </a:extLst>
              </p:cNvPr>
              <p:cNvSpPr>
                <a:spLocks noEditPoints="1"/>
              </p:cNvSpPr>
              <p:nvPr/>
            </p:nvSpPr>
            <p:spPr bwMode="auto">
              <a:xfrm>
                <a:off x="8351838" y="1038225"/>
                <a:ext cx="352425" cy="312738"/>
              </a:xfrm>
              <a:custGeom>
                <a:avLst/>
                <a:gdLst/>
                <a:ahLst/>
                <a:cxnLst>
                  <a:cxn ang="0">
                    <a:pos x="97" y="31"/>
                  </a:cxn>
                  <a:cxn ang="0">
                    <a:pos x="46" y="0"/>
                  </a:cxn>
                  <a:cxn ang="0">
                    <a:pos x="45" y="1"/>
                  </a:cxn>
                  <a:cxn ang="0">
                    <a:pos x="30" y="10"/>
                  </a:cxn>
                  <a:cxn ang="0">
                    <a:pos x="79" y="40"/>
                  </a:cxn>
                  <a:cxn ang="0">
                    <a:pos x="80" y="45"/>
                  </a:cxn>
                  <a:cxn ang="0">
                    <a:pos x="77" y="47"/>
                  </a:cxn>
                  <a:cxn ang="0">
                    <a:pos x="74" y="46"/>
                  </a:cxn>
                  <a:cxn ang="0">
                    <a:pos x="24" y="15"/>
                  </a:cxn>
                  <a:cxn ang="0">
                    <a:pos x="0" y="67"/>
                  </a:cxn>
                  <a:cxn ang="0">
                    <a:pos x="0" y="69"/>
                  </a:cxn>
                  <a:cxn ang="0">
                    <a:pos x="54" y="102"/>
                  </a:cxn>
                  <a:cxn ang="0">
                    <a:pos x="75" y="108"/>
                  </a:cxn>
                  <a:cxn ang="0">
                    <a:pos x="111" y="88"/>
                  </a:cxn>
                  <a:cxn ang="0">
                    <a:pos x="97" y="31"/>
                  </a:cxn>
                  <a:cxn ang="0">
                    <a:pos x="97" y="31"/>
                  </a:cxn>
                  <a:cxn ang="0">
                    <a:pos x="97" y="31"/>
                  </a:cxn>
                </a:cxnLst>
                <a:rect l="0" t="0" r="r" b="b"/>
                <a:pathLst>
                  <a:path w="122" h="108">
                    <a:moveTo>
                      <a:pt x="97" y="31"/>
                    </a:moveTo>
                    <a:cubicBezTo>
                      <a:pt x="46" y="0"/>
                      <a:pt x="46" y="0"/>
                      <a:pt x="46" y="0"/>
                    </a:cubicBezTo>
                    <a:cubicBezTo>
                      <a:pt x="45" y="1"/>
                      <a:pt x="45" y="1"/>
                      <a:pt x="45" y="1"/>
                    </a:cubicBezTo>
                    <a:cubicBezTo>
                      <a:pt x="39" y="3"/>
                      <a:pt x="34" y="6"/>
                      <a:pt x="30" y="10"/>
                    </a:cubicBezTo>
                    <a:cubicBezTo>
                      <a:pt x="79" y="40"/>
                      <a:pt x="79" y="40"/>
                      <a:pt x="79" y="40"/>
                    </a:cubicBezTo>
                    <a:cubicBezTo>
                      <a:pt x="80" y="41"/>
                      <a:pt x="81" y="43"/>
                      <a:pt x="80" y="45"/>
                    </a:cubicBezTo>
                    <a:cubicBezTo>
                      <a:pt x="79" y="46"/>
                      <a:pt x="78" y="47"/>
                      <a:pt x="77" y="47"/>
                    </a:cubicBezTo>
                    <a:cubicBezTo>
                      <a:pt x="76" y="47"/>
                      <a:pt x="75" y="47"/>
                      <a:pt x="74" y="46"/>
                    </a:cubicBezTo>
                    <a:cubicBezTo>
                      <a:pt x="74" y="46"/>
                      <a:pt x="24" y="15"/>
                      <a:pt x="24" y="15"/>
                    </a:cubicBezTo>
                    <a:cubicBezTo>
                      <a:pt x="6" y="32"/>
                      <a:pt x="1" y="56"/>
                      <a:pt x="0" y="67"/>
                    </a:cubicBezTo>
                    <a:cubicBezTo>
                      <a:pt x="0" y="69"/>
                      <a:pt x="0" y="69"/>
                      <a:pt x="0" y="69"/>
                    </a:cubicBezTo>
                    <a:cubicBezTo>
                      <a:pt x="54" y="102"/>
                      <a:pt x="54" y="102"/>
                      <a:pt x="54" y="102"/>
                    </a:cubicBezTo>
                    <a:cubicBezTo>
                      <a:pt x="60" y="106"/>
                      <a:pt x="68" y="108"/>
                      <a:pt x="75" y="108"/>
                    </a:cubicBezTo>
                    <a:cubicBezTo>
                      <a:pt x="90" y="108"/>
                      <a:pt x="103" y="100"/>
                      <a:pt x="111" y="88"/>
                    </a:cubicBezTo>
                    <a:cubicBezTo>
                      <a:pt x="122" y="69"/>
                      <a:pt x="116" y="43"/>
                      <a:pt x="97" y="31"/>
                    </a:cubicBezTo>
                    <a:close/>
                    <a:moveTo>
                      <a:pt x="97" y="31"/>
                    </a:moveTo>
                    <a:cubicBezTo>
                      <a:pt x="97" y="31"/>
                      <a:pt x="97" y="31"/>
                      <a:pt x="97" y="31"/>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sp>
          <p:nvSpPr>
            <p:cNvPr id="52" name="Freeform 122">
              <a:extLst>
                <a:ext uri="{FF2B5EF4-FFF2-40B4-BE49-F238E27FC236}">
                  <a16:creationId xmlns:a16="http://schemas.microsoft.com/office/drawing/2014/main" id="{E4CF9E9E-E92D-4F74-A586-8F6534B904F1}"/>
                </a:ext>
              </a:extLst>
            </p:cNvPr>
            <p:cNvSpPr>
              <a:spLocks noChangeAspect="1" noEditPoints="1"/>
            </p:cNvSpPr>
            <p:nvPr userDrawn="1"/>
          </p:nvSpPr>
          <p:spPr bwMode="auto">
            <a:xfrm>
              <a:off x="2233446" y="5076967"/>
              <a:ext cx="270369" cy="437668"/>
            </a:xfrm>
            <a:custGeom>
              <a:avLst/>
              <a:gdLst/>
              <a:ahLst/>
              <a:cxnLst>
                <a:cxn ang="0">
                  <a:pos x="98" y="49"/>
                </a:cxn>
                <a:cxn ang="0">
                  <a:pos x="49" y="0"/>
                </a:cxn>
                <a:cxn ang="0">
                  <a:pos x="0" y="49"/>
                </a:cxn>
                <a:cxn ang="0">
                  <a:pos x="39" y="98"/>
                </a:cxn>
                <a:cxn ang="0">
                  <a:pos x="39" y="118"/>
                </a:cxn>
                <a:cxn ang="0">
                  <a:pos x="19" y="118"/>
                </a:cxn>
                <a:cxn ang="0">
                  <a:pos x="19" y="138"/>
                </a:cxn>
                <a:cxn ang="0">
                  <a:pos x="39" y="138"/>
                </a:cxn>
                <a:cxn ang="0">
                  <a:pos x="39" y="158"/>
                </a:cxn>
                <a:cxn ang="0">
                  <a:pos x="59" y="158"/>
                </a:cxn>
                <a:cxn ang="0">
                  <a:pos x="59" y="138"/>
                </a:cxn>
                <a:cxn ang="0">
                  <a:pos x="78" y="138"/>
                </a:cxn>
                <a:cxn ang="0">
                  <a:pos x="78" y="118"/>
                </a:cxn>
                <a:cxn ang="0">
                  <a:pos x="59" y="118"/>
                </a:cxn>
                <a:cxn ang="0">
                  <a:pos x="59" y="98"/>
                </a:cxn>
                <a:cxn ang="0">
                  <a:pos x="98" y="49"/>
                </a:cxn>
                <a:cxn ang="0">
                  <a:pos x="49" y="79"/>
                </a:cxn>
                <a:cxn ang="0">
                  <a:pos x="19" y="49"/>
                </a:cxn>
                <a:cxn ang="0">
                  <a:pos x="49" y="20"/>
                </a:cxn>
                <a:cxn ang="0">
                  <a:pos x="78" y="49"/>
                </a:cxn>
                <a:cxn ang="0">
                  <a:pos x="49" y="79"/>
                </a:cxn>
              </a:cxnLst>
              <a:rect l="0" t="0" r="r" b="b"/>
              <a:pathLst>
                <a:path w="98" h="158">
                  <a:moveTo>
                    <a:pt x="98" y="49"/>
                  </a:moveTo>
                  <a:cubicBezTo>
                    <a:pt x="98" y="22"/>
                    <a:pt x="76" y="0"/>
                    <a:pt x="49" y="0"/>
                  </a:cubicBezTo>
                  <a:cubicBezTo>
                    <a:pt x="22" y="0"/>
                    <a:pt x="0" y="22"/>
                    <a:pt x="0" y="49"/>
                  </a:cubicBezTo>
                  <a:cubicBezTo>
                    <a:pt x="0" y="73"/>
                    <a:pt x="16" y="93"/>
                    <a:pt x="39" y="98"/>
                  </a:cubicBezTo>
                  <a:cubicBezTo>
                    <a:pt x="39" y="118"/>
                    <a:pt x="39" y="118"/>
                    <a:pt x="39" y="118"/>
                  </a:cubicBezTo>
                  <a:cubicBezTo>
                    <a:pt x="19" y="118"/>
                    <a:pt x="19" y="118"/>
                    <a:pt x="19" y="118"/>
                  </a:cubicBezTo>
                  <a:cubicBezTo>
                    <a:pt x="19" y="138"/>
                    <a:pt x="19" y="138"/>
                    <a:pt x="19" y="138"/>
                  </a:cubicBezTo>
                  <a:cubicBezTo>
                    <a:pt x="39" y="138"/>
                    <a:pt x="39" y="138"/>
                    <a:pt x="39" y="138"/>
                  </a:cubicBezTo>
                  <a:cubicBezTo>
                    <a:pt x="39" y="158"/>
                    <a:pt x="39" y="158"/>
                    <a:pt x="39" y="158"/>
                  </a:cubicBezTo>
                  <a:cubicBezTo>
                    <a:pt x="59" y="158"/>
                    <a:pt x="59" y="158"/>
                    <a:pt x="59" y="158"/>
                  </a:cubicBezTo>
                  <a:cubicBezTo>
                    <a:pt x="59" y="138"/>
                    <a:pt x="59" y="138"/>
                    <a:pt x="59" y="138"/>
                  </a:cubicBezTo>
                  <a:cubicBezTo>
                    <a:pt x="78" y="138"/>
                    <a:pt x="78" y="138"/>
                    <a:pt x="78" y="138"/>
                  </a:cubicBezTo>
                  <a:cubicBezTo>
                    <a:pt x="78" y="118"/>
                    <a:pt x="78" y="118"/>
                    <a:pt x="78" y="118"/>
                  </a:cubicBezTo>
                  <a:cubicBezTo>
                    <a:pt x="59" y="118"/>
                    <a:pt x="59" y="118"/>
                    <a:pt x="59" y="118"/>
                  </a:cubicBezTo>
                  <a:cubicBezTo>
                    <a:pt x="59" y="98"/>
                    <a:pt x="59" y="98"/>
                    <a:pt x="59" y="98"/>
                  </a:cubicBezTo>
                  <a:cubicBezTo>
                    <a:pt x="81" y="93"/>
                    <a:pt x="98" y="73"/>
                    <a:pt x="98" y="49"/>
                  </a:cubicBezTo>
                  <a:close/>
                  <a:moveTo>
                    <a:pt x="49" y="79"/>
                  </a:moveTo>
                  <a:cubicBezTo>
                    <a:pt x="32" y="79"/>
                    <a:pt x="19" y="66"/>
                    <a:pt x="19" y="49"/>
                  </a:cubicBezTo>
                  <a:cubicBezTo>
                    <a:pt x="19" y="33"/>
                    <a:pt x="32" y="20"/>
                    <a:pt x="49" y="20"/>
                  </a:cubicBezTo>
                  <a:cubicBezTo>
                    <a:pt x="65" y="20"/>
                    <a:pt x="78" y="33"/>
                    <a:pt x="78" y="49"/>
                  </a:cubicBezTo>
                  <a:cubicBezTo>
                    <a:pt x="78" y="66"/>
                    <a:pt x="65" y="79"/>
                    <a:pt x="49" y="79"/>
                  </a:cubicBezTo>
                  <a:close/>
                </a:path>
              </a:pathLst>
            </a:custGeom>
            <a:no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3" name="Freeform 123">
              <a:extLst>
                <a:ext uri="{FF2B5EF4-FFF2-40B4-BE49-F238E27FC236}">
                  <a16:creationId xmlns:a16="http://schemas.microsoft.com/office/drawing/2014/main" id="{BEAC66DB-816F-4F9C-9EAF-2E9CED4586F4}"/>
                </a:ext>
              </a:extLst>
            </p:cNvPr>
            <p:cNvSpPr>
              <a:spLocks noChangeAspect="1" noEditPoints="1"/>
            </p:cNvSpPr>
            <p:nvPr userDrawn="1"/>
          </p:nvSpPr>
          <p:spPr bwMode="auto">
            <a:xfrm>
              <a:off x="1552979" y="4694830"/>
              <a:ext cx="360403" cy="359089"/>
            </a:xfrm>
            <a:custGeom>
              <a:avLst/>
              <a:gdLst/>
              <a:ahLst/>
              <a:cxnLst>
                <a:cxn ang="0">
                  <a:pos x="79" y="0"/>
                </a:cxn>
                <a:cxn ang="0">
                  <a:pos x="79" y="20"/>
                </a:cxn>
                <a:cxn ang="0">
                  <a:pos x="114" y="20"/>
                </a:cxn>
                <a:cxn ang="0">
                  <a:pos x="76" y="57"/>
                </a:cxn>
                <a:cxn ang="0">
                  <a:pos x="49" y="49"/>
                </a:cxn>
                <a:cxn ang="0">
                  <a:pos x="0" y="99"/>
                </a:cxn>
                <a:cxn ang="0">
                  <a:pos x="49" y="148"/>
                </a:cxn>
                <a:cxn ang="0">
                  <a:pos x="99" y="99"/>
                </a:cxn>
                <a:cxn ang="0">
                  <a:pos x="90" y="71"/>
                </a:cxn>
                <a:cxn ang="0">
                  <a:pos x="128" y="34"/>
                </a:cxn>
                <a:cxn ang="0">
                  <a:pos x="128" y="69"/>
                </a:cxn>
                <a:cxn ang="0">
                  <a:pos x="148" y="69"/>
                </a:cxn>
                <a:cxn ang="0">
                  <a:pos x="148" y="0"/>
                </a:cxn>
                <a:cxn ang="0">
                  <a:pos x="79" y="0"/>
                </a:cxn>
                <a:cxn ang="0">
                  <a:pos x="49" y="128"/>
                </a:cxn>
                <a:cxn ang="0">
                  <a:pos x="20" y="99"/>
                </a:cxn>
                <a:cxn ang="0">
                  <a:pos x="49" y="69"/>
                </a:cxn>
                <a:cxn ang="0">
                  <a:pos x="79" y="99"/>
                </a:cxn>
                <a:cxn ang="0">
                  <a:pos x="49" y="128"/>
                </a:cxn>
              </a:cxnLst>
              <a:rect l="0" t="0" r="r" b="b"/>
              <a:pathLst>
                <a:path w="148" h="148">
                  <a:moveTo>
                    <a:pt x="79" y="0"/>
                  </a:moveTo>
                  <a:cubicBezTo>
                    <a:pt x="79" y="20"/>
                    <a:pt x="79" y="20"/>
                    <a:pt x="79" y="20"/>
                  </a:cubicBezTo>
                  <a:cubicBezTo>
                    <a:pt x="114" y="20"/>
                    <a:pt x="114" y="20"/>
                    <a:pt x="114" y="20"/>
                  </a:cubicBezTo>
                  <a:cubicBezTo>
                    <a:pt x="76" y="57"/>
                    <a:pt x="76" y="57"/>
                    <a:pt x="76" y="57"/>
                  </a:cubicBezTo>
                  <a:cubicBezTo>
                    <a:pt x="69" y="52"/>
                    <a:pt x="59" y="49"/>
                    <a:pt x="49" y="49"/>
                  </a:cubicBezTo>
                  <a:cubicBezTo>
                    <a:pt x="22" y="49"/>
                    <a:pt x="0" y="71"/>
                    <a:pt x="0" y="99"/>
                  </a:cubicBezTo>
                  <a:cubicBezTo>
                    <a:pt x="0" y="126"/>
                    <a:pt x="22" y="148"/>
                    <a:pt x="49" y="148"/>
                  </a:cubicBezTo>
                  <a:cubicBezTo>
                    <a:pt x="76" y="148"/>
                    <a:pt x="99" y="126"/>
                    <a:pt x="99" y="99"/>
                  </a:cubicBezTo>
                  <a:cubicBezTo>
                    <a:pt x="99" y="88"/>
                    <a:pt x="95" y="79"/>
                    <a:pt x="90" y="71"/>
                  </a:cubicBezTo>
                  <a:cubicBezTo>
                    <a:pt x="128" y="34"/>
                    <a:pt x="128" y="34"/>
                    <a:pt x="128" y="34"/>
                  </a:cubicBezTo>
                  <a:cubicBezTo>
                    <a:pt x="128" y="69"/>
                    <a:pt x="128" y="69"/>
                    <a:pt x="128" y="69"/>
                  </a:cubicBezTo>
                  <a:cubicBezTo>
                    <a:pt x="148" y="69"/>
                    <a:pt x="148" y="69"/>
                    <a:pt x="148" y="69"/>
                  </a:cubicBezTo>
                  <a:cubicBezTo>
                    <a:pt x="148" y="0"/>
                    <a:pt x="148" y="0"/>
                    <a:pt x="148" y="0"/>
                  </a:cubicBezTo>
                  <a:lnTo>
                    <a:pt x="79" y="0"/>
                  </a:lnTo>
                  <a:close/>
                  <a:moveTo>
                    <a:pt x="49" y="128"/>
                  </a:moveTo>
                  <a:cubicBezTo>
                    <a:pt x="33" y="128"/>
                    <a:pt x="20" y="115"/>
                    <a:pt x="20" y="99"/>
                  </a:cubicBezTo>
                  <a:cubicBezTo>
                    <a:pt x="20" y="82"/>
                    <a:pt x="33" y="69"/>
                    <a:pt x="49" y="69"/>
                  </a:cubicBezTo>
                  <a:cubicBezTo>
                    <a:pt x="66" y="69"/>
                    <a:pt x="79" y="82"/>
                    <a:pt x="79" y="99"/>
                  </a:cubicBezTo>
                  <a:cubicBezTo>
                    <a:pt x="79" y="115"/>
                    <a:pt x="66" y="128"/>
                    <a:pt x="49" y="128"/>
                  </a:cubicBezTo>
                  <a:close/>
                </a:path>
              </a:pathLst>
            </a:custGeom>
            <a:noFill/>
            <a:ln w="15240">
              <a:solidFill>
                <a:schemeClr val="accent5"/>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nvGrpSpPr>
            <p:cNvPr id="54" name="Group 53">
              <a:extLst>
                <a:ext uri="{FF2B5EF4-FFF2-40B4-BE49-F238E27FC236}">
                  <a16:creationId xmlns:a16="http://schemas.microsoft.com/office/drawing/2014/main" id="{0299088B-2432-4FA3-941F-3F41FC5F9858}"/>
                </a:ext>
              </a:extLst>
            </p:cNvPr>
            <p:cNvGrpSpPr>
              <a:grpSpLocks noChangeAspect="1"/>
            </p:cNvGrpSpPr>
            <p:nvPr/>
          </p:nvGrpSpPr>
          <p:grpSpPr>
            <a:xfrm>
              <a:off x="3105800" y="352040"/>
              <a:ext cx="390906" cy="392055"/>
              <a:chOff x="2247910" y="3894140"/>
              <a:chExt cx="1079505" cy="1082676"/>
            </a:xfrm>
          </p:grpSpPr>
          <p:sp>
            <p:nvSpPr>
              <p:cNvPr id="492" name="Freeform 5">
                <a:extLst>
                  <a:ext uri="{FF2B5EF4-FFF2-40B4-BE49-F238E27FC236}">
                    <a16:creationId xmlns:a16="http://schemas.microsoft.com/office/drawing/2014/main" id="{C8F5308A-7CAB-4148-B4D1-B4B4F979FFA8}"/>
                  </a:ext>
                </a:extLst>
              </p:cNvPr>
              <p:cNvSpPr>
                <a:spLocks/>
              </p:cNvSpPr>
              <p:nvPr/>
            </p:nvSpPr>
            <p:spPr bwMode="auto">
              <a:xfrm>
                <a:off x="2787663" y="4186240"/>
                <a:ext cx="92075" cy="42863"/>
              </a:xfrm>
              <a:custGeom>
                <a:avLst/>
                <a:gdLst>
                  <a:gd name="T0" fmla="*/ 0 w 89"/>
                  <a:gd name="T1" fmla="*/ 41 h 41"/>
                  <a:gd name="T2" fmla="*/ 0 w 89"/>
                  <a:gd name="T3" fmla="*/ 29 h 41"/>
                  <a:gd name="T4" fmla="*/ 70 w 89"/>
                  <a:gd name="T5" fmla="*/ 11 h 41"/>
                  <a:gd name="T6" fmla="*/ 89 w 89"/>
                  <a:gd name="T7" fmla="*/ 20 h 41"/>
                </a:gdLst>
                <a:ahLst/>
                <a:cxnLst>
                  <a:cxn ang="0">
                    <a:pos x="T0" y="T1"/>
                  </a:cxn>
                  <a:cxn ang="0">
                    <a:pos x="T2" y="T3"/>
                  </a:cxn>
                  <a:cxn ang="0">
                    <a:pos x="T4" y="T5"/>
                  </a:cxn>
                  <a:cxn ang="0">
                    <a:pos x="T6" y="T7"/>
                  </a:cxn>
                </a:cxnLst>
                <a:rect l="0" t="0" r="r" b="b"/>
                <a:pathLst>
                  <a:path w="89" h="41">
                    <a:moveTo>
                      <a:pt x="0" y="41"/>
                    </a:moveTo>
                    <a:cubicBezTo>
                      <a:pt x="0" y="29"/>
                      <a:pt x="0" y="29"/>
                      <a:pt x="0" y="29"/>
                    </a:cubicBezTo>
                    <a:cubicBezTo>
                      <a:pt x="7" y="8"/>
                      <a:pt x="38" y="0"/>
                      <a:pt x="70" y="11"/>
                    </a:cubicBezTo>
                    <a:cubicBezTo>
                      <a:pt x="77" y="13"/>
                      <a:pt x="84" y="17"/>
                      <a:pt x="89" y="2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Freeform 6">
                <a:extLst>
                  <a:ext uri="{FF2B5EF4-FFF2-40B4-BE49-F238E27FC236}">
                    <a16:creationId xmlns:a16="http://schemas.microsoft.com/office/drawing/2014/main" id="{1E3FAC5A-B991-49F3-BB7E-EDBFCDE4612C}"/>
                  </a:ext>
                </a:extLst>
              </p:cNvPr>
              <p:cNvSpPr>
                <a:spLocks/>
              </p:cNvSpPr>
              <p:nvPr/>
            </p:nvSpPr>
            <p:spPr bwMode="auto">
              <a:xfrm>
                <a:off x="2832113" y="4283078"/>
                <a:ext cx="47625" cy="82550"/>
              </a:xfrm>
              <a:custGeom>
                <a:avLst/>
                <a:gdLst>
                  <a:gd name="T0" fmla="*/ 22 w 47"/>
                  <a:gd name="T1" fmla="*/ 0 h 79"/>
                  <a:gd name="T2" fmla="*/ 47 w 47"/>
                  <a:gd name="T3" fmla="*/ 68 h 79"/>
                </a:gdLst>
                <a:ahLst/>
                <a:cxnLst>
                  <a:cxn ang="0">
                    <a:pos x="T0" y="T1"/>
                  </a:cxn>
                  <a:cxn ang="0">
                    <a:pos x="T2" y="T3"/>
                  </a:cxn>
                </a:cxnLst>
                <a:rect l="0" t="0" r="r" b="b"/>
                <a:pathLst>
                  <a:path w="47" h="79">
                    <a:moveTo>
                      <a:pt x="22" y="0"/>
                    </a:moveTo>
                    <a:cubicBezTo>
                      <a:pt x="0" y="34"/>
                      <a:pt x="13" y="79"/>
                      <a:pt x="47"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7">
                <a:extLst>
                  <a:ext uri="{FF2B5EF4-FFF2-40B4-BE49-F238E27FC236}">
                    <a16:creationId xmlns:a16="http://schemas.microsoft.com/office/drawing/2014/main" id="{4F965F96-B23E-43B2-B2DB-A4B26C05C0DA}"/>
                  </a:ext>
                </a:extLst>
              </p:cNvPr>
              <p:cNvSpPr>
                <a:spLocks/>
              </p:cNvSpPr>
              <p:nvPr/>
            </p:nvSpPr>
            <p:spPr bwMode="auto">
              <a:xfrm>
                <a:off x="2830525" y="4438653"/>
                <a:ext cx="58738" cy="34925"/>
              </a:xfrm>
              <a:custGeom>
                <a:avLst/>
                <a:gdLst>
                  <a:gd name="T0" fmla="*/ 56 w 56"/>
                  <a:gd name="T1" fmla="*/ 35 h 35"/>
                  <a:gd name="T2" fmla="*/ 55 w 56"/>
                  <a:gd name="T3" fmla="*/ 33 h 35"/>
                  <a:gd name="T4" fmla="*/ 0 w 56"/>
                  <a:gd name="T5" fmla="*/ 0 h 35"/>
                </a:gdLst>
                <a:ahLst/>
                <a:cxnLst>
                  <a:cxn ang="0">
                    <a:pos x="T0" y="T1"/>
                  </a:cxn>
                  <a:cxn ang="0">
                    <a:pos x="T2" y="T3"/>
                  </a:cxn>
                  <a:cxn ang="0">
                    <a:pos x="T4" y="T5"/>
                  </a:cxn>
                </a:cxnLst>
                <a:rect l="0" t="0" r="r" b="b"/>
                <a:pathLst>
                  <a:path w="56" h="35">
                    <a:moveTo>
                      <a:pt x="56" y="35"/>
                    </a:moveTo>
                    <a:cubicBezTo>
                      <a:pt x="56" y="34"/>
                      <a:pt x="55" y="34"/>
                      <a:pt x="55" y="33"/>
                    </a:cubicBezTo>
                    <a:cubicBezTo>
                      <a:pt x="44" y="17"/>
                      <a:pt x="21" y="4"/>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8">
                <a:extLst>
                  <a:ext uri="{FF2B5EF4-FFF2-40B4-BE49-F238E27FC236}">
                    <a16:creationId xmlns:a16="http://schemas.microsoft.com/office/drawing/2014/main" id="{AE411494-8503-456A-8A29-B0598533BFAF}"/>
                  </a:ext>
                </a:extLst>
              </p:cNvPr>
              <p:cNvSpPr>
                <a:spLocks/>
              </p:cNvSpPr>
              <p:nvPr/>
            </p:nvSpPr>
            <p:spPr bwMode="auto">
              <a:xfrm>
                <a:off x="2884501" y="4230690"/>
                <a:ext cx="80963" cy="57150"/>
              </a:xfrm>
              <a:custGeom>
                <a:avLst/>
                <a:gdLst>
                  <a:gd name="T0" fmla="*/ 0 w 78"/>
                  <a:gd name="T1" fmla="*/ 27 h 55"/>
                  <a:gd name="T2" fmla="*/ 17 w 78"/>
                  <a:gd name="T3" fmla="*/ 0 h 55"/>
                  <a:gd name="T4" fmla="*/ 55 w 78"/>
                  <a:gd name="T5" fmla="*/ 17 h 55"/>
                  <a:gd name="T6" fmla="*/ 78 w 78"/>
                  <a:gd name="T7" fmla="*/ 55 h 55"/>
                </a:gdLst>
                <a:ahLst/>
                <a:cxnLst>
                  <a:cxn ang="0">
                    <a:pos x="T0" y="T1"/>
                  </a:cxn>
                  <a:cxn ang="0">
                    <a:pos x="T2" y="T3"/>
                  </a:cxn>
                  <a:cxn ang="0">
                    <a:pos x="T4" y="T5"/>
                  </a:cxn>
                  <a:cxn ang="0">
                    <a:pos x="T6" y="T7"/>
                  </a:cxn>
                </a:cxnLst>
                <a:rect l="0" t="0" r="r" b="b"/>
                <a:pathLst>
                  <a:path w="78" h="55">
                    <a:moveTo>
                      <a:pt x="0" y="27"/>
                    </a:moveTo>
                    <a:cubicBezTo>
                      <a:pt x="17" y="0"/>
                      <a:pt x="17" y="0"/>
                      <a:pt x="17" y="0"/>
                    </a:cubicBezTo>
                    <a:cubicBezTo>
                      <a:pt x="30" y="1"/>
                      <a:pt x="43" y="7"/>
                      <a:pt x="55" y="17"/>
                    </a:cubicBezTo>
                    <a:cubicBezTo>
                      <a:pt x="68" y="29"/>
                      <a:pt x="76" y="42"/>
                      <a:pt x="78" y="5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
                <a:extLst>
                  <a:ext uri="{FF2B5EF4-FFF2-40B4-BE49-F238E27FC236}">
                    <a16:creationId xmlns:a16="http://schemas.microsoft.com/office/drawing/2014/main" id="{668D9ED5-AACD-4B1E-A842-40BDB73A20F9}"/>
                  </a:ext>
                </a:extLst>
              </p:cNvPr>
              <p:cNvSpPr>
                <a:spLocks/>
              </p:cNvSpPr>
              <p:nvPr/>
            </p:nvSpPr>
            <p:spPr bwMode="auto">
              <a:xfrm>
                <a:off x="2930538" y="4318003"/>
                <a:ext cx="87313" cy="90488"/>
              </a:xfrm>
              <a:custGeom>
                <a:avLst/>
                <a:gdLst>
                  <a:gd name="T0" fmla="*/ 0 w 84"/>
                  <a:gd name="T1" fmla="*/ 8 h 88"/>
                  <a:gd name="T2" fmla="*/ 27 w 84"/>
                  <a:gd name="T3" fmla="*/ 0 h 88"/>
                  <a:gd name="T4" fmla="*/ 78 w 84"/>
                  <a:gd name="T5" fmla="*/ 46 h 88"/>
                  <a:gd name="T6" fmla="*/ 82 w 84"/>
                  <a:gd name="T7" fmla="*/ 88 h 88"/>
                </a:gdLst>
                <a:ahLst/>
                <a:cxnLst>
                  <a:cxn ang="0">
                    <a:pos x="T0" y="T1"/>
                  </a:cxn>
                  <a:cxn ang="0">
                    <a:pos x="T2" y="T3"/>
                  </a:cxn>
                  <a:cxn ang="0">
                    <a:pos x="T4" y="T5"/>
                  </a:cxn>
                  <a:cxn ang="0">
                    <a:pos x="T6" y="T7"/>
                  </a:cxn>
                </a:cxnLst>
                <a:rect l="0" t="0" r="r" b="b"/>
                <a:pathLst>
                  <a:path w="84" h="88">
                    <a:moveTo>
                      <a:pt x="0" y="8"/>
                    </a:moveTo>
                    <a:cubicBezTo>
                      <a:pt x="27" y="0"/>
                      <a:pt x="27" y="0"/>
                      <a:pt x="27" y="0"/>
                    </a:cubicBezTo>
                    <a:cubicBezTo>
                      <a:pt x="47" y="4"/>
                      <a:pt x="68" y="20"/>
                      <a:pt x="78" y="46"/>
                    </a:cubicBezTo>
                    <a:cubicBezTo>
                      <a:pt x="83" y="60"/>
                      <a:pt x="84" y="75"/>
                      <a:pt x="82" y="8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Freeform 10">
                <a:extLst>
                  <a:ext uri="{FF2B5EF4-FFF2-40B4-BE49-F238E27FC236}">
                    <a16:creationId xmlns:a16="http://schemas.microsoft.com/office/drawing/2014/main" id="{02F51C6B-3926-45ED-84DC-DF03AFCAE714}"/>
                  </a:ext>
                </a:extLst>
              </p:cNvPr>
              <p:cNvSpPr>
                <a:spLocks/>
              </p:cNvSpPr>
              <p:nvPr/>
            </p:nvSpPr>
            <p:spPr bwMode="auto">
              <a:xfrm>
                <a:off x="2955939" y="4435478"/>
                <a:ext cx="66675" cy="98425"/>
              </a:xfrm>
              <a:custGeom>
                <a:avLst/>
                <a:gdLst>
                  <a:gd name="T0" fmla="*/ 0 w 63"/>
                  <a:gd name="T1" fmla="*/ 0 h 95"/>
                  <a:gd name="T2" fmla="*/ 42 w 63"/>
                  <a:gd name="T3" fmla="*/ 0 h 95"/>
                  <a:gd name="T4" fmla="*/ 42 w 63"/>
                  <a:gd name="T5" fmla="*/ 0 h 95"/>
                  <a:gd name="T6" fmla="*/ 60 w 63"/>
                  <a:gd name="T7" fmla="*/ 59 h 95"/>
                  <a:gd name="T8" fmla="*/ 45 w 63"/>
                  <a:gd name="T9" fmla="*/ 95 h 95"/>
                </a:gdLst>
                <a:ahLst/>
                <a:cxnLst>
                  <a:cxn ang="0">
                    <a:pos x="T0" y="T1"/>
                  </a:cxn>
                  <a:cxn ang="0">
                    <a:pos x="T2" y="T3"/>
                  </a:cxn>
                  <a:cxn ang="0">
                    <a:pos x="T4" y="T5"/>
                  </a:cxn>
                  <a:cxn ang="0">
                    <a:pos x="T6" y="T7"/>
                  </a:cxn>
                  <a:cxn ang="0">
                    <a:pos x="T8" y="T9"/>
                  </a:cxn>
                </a:cxnLst>
                <a:rect l="0" t="0" r="r" b="b"/>
                <a:pathLst>
                  <a:path w="63" h="95">
                    <a:moveTo>
                      <a:pt x="0" y="0"/>
                    </a:moveTo>
                    <a:cubicBezTo>
                      <a:pt x="42" y="0"/>
                      <a:pt x="42" y="0"/>
                      <a:pt x="42" y="0"/>
                    </a:cubicBezTo>
                    <a:cubicBezTo>
                      <a:pt x="42" y="0"/>
                      <a:pt x="42" y="0"/>
                      <a:pt x="42" y="0"/>
                    </a:cubicBezTo>
                    <a:cubicBezTo>
                      <a:pt x="56" y="12"/>
                      <a:pt x="63" y="34"/>
                      <a:pt x="60" y="59"/>
                    </a:cubicBezTo>
                    <a:cubicBezTo>
                      <a:pt x="57" y="73"/>
                      <a:pt x="52" y="86"/>
                      <a:pt x="45" y="9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11">
                <a:extLst>
                  <a:ext uri="{FF2B5EF4-FFF2-40B4-BE49-F238E27FC236}">
                    <a16:creationId xmlns:a16="http://schemas.microsoft.com/office/drawing/2014/main" id="{B78D1C13-CE88-4728-9799-3094E61761AF}"/>
                  </a:ext>
                </a:extLst>
              </p:cNvPr>
              <p:cNvSpPr>
                <a:spLocks/>
              </p:cNvSpPr>
              <p:nvPr/>
            </p:nvSpPr>
            <p:spPr bwMode="auto">
              <a:xfrm>
                <a:off x="2935301" y="4548190"/>
                <a:ext cx="53975" cy="103188"/>
              </a:xfrm>
              <a:custGeom>
                <a:avLst/>
                <a:gdLst>
                  <a:gd name="T0" fmla="*/ 22 w 53"/>
                  <a:gd name="T1" fmla="*/ 0 h 99"/>
                  <a:gd name="T2" fmla="*/ 43 w 53"/>
                  <a:gd name="T3" fmla="*/ 5 h 99"/>
                  <a:gd name="T4" fmla="*/ 33 w 53"/>
                  <a:gd name="T5" fmla="*/ 72 h 99"/>
                  <a:gd name="T6" fmla="*/ 0 w 53"/>
                  <a:gd name="T7" fmla="*/ 99 h 99"/>
                </a:gdLst>
                <a:ahLst/>
                <a:cxnLst>
                  <a:cxn ang="0">
                    <a:pos x="T0" y="T1"/>
                  </a:cxn>
                  <a:cxn ang="0">
                    <a:pos x="T2" y="T3"/>
                  </a:cxn>
                  <a:cxn ang="0">
                    <a:pos x="T4" y="T5"/>
                  </a:cxn>
                  <a:cxn ang="0">
                    <a:pos x="T6" y="T7"/>
                  </a:cxn>
                </a:cxnLst>
                <a:rect l="0" t="0" r="r" b="b"/>
                <a:pathLst>
                  <a:path w="53" h="99">
                    <a:moveTo>
                      <a:pt x="22" y="0"/>
                    </a:moveTo>
                    <a:cubicBezTo>
                      <a:pt x="43" y="5"/>
                      <a:pt x="43" y="5"/>
                      <a:pt x="43" y="5"/>
                    </a:cubicBezTo>
                    <a:cubicBezTo>
                      <a:pt x="53" y="22"/>
                      <a:pt x="50" y="49"/>
                      <a:pt x="33" y="72"/>
                    </a:cubicBezTo>
                    <a:cubicBezTo>
                      <a:pt x="24" y="85"/>
                      <a:pt x="12" y="94"/>
                      <a:pt x="0" y="99"/>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12">
                <a:extLst>
                  <a:ext uri="{FF2B5EF4-FFF2-40B4-BE49-F238E27FC236}">
                    <a16:creationId xmlns:a16="http://schemas.microsoft.com/office/drawing/2014/main" id="{4EA699D8-40A8-4055-8EFD-64EDCD4BD04C}"/>
                  </a:ext>
                </a:extLst>
              </p:cNvPr>
              <p:cNvSpPr>
                <a:spLocks noChangeShapeType="1"/>
              </p:cNvSpPr>
              <p:nvPr/>
            </p:nvSpPr>
            <p:spPr bwMode="auto">
              <a:xfrm flipV="1">
                <a:off x="2787663" y="4243390"/>
                <a:ext cx="0" cy="36830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3">
                <a:extLst>
                  <a:ext uri="{FF2B5EF4-FFF2-40B4-BE49-F238E27FC236}">
                    <a16:creationId xmlns:a16="http://schemas.microsoft.com/office/drawing/2014/main" id="{9CBD20B4-54B2-44AA-A81D-CD10DDD40B24}"/>
                  </a:ext>
                </a:extLst>
              </p:cNvPr>
              <p:cNvSpPr>
                <a:spLocks/>
              </p:cNvSpPr>
              <p:nvPr/>
            </p:nvSpPr>
            <p:spPr bwMode="auto">
              <a:xfrm>
                <a:off x="2787663" y="4624390"/>
                <a:ext cx="115888" cy="63500"/>
              </a:xfrm>
              <a:custGeom>
                <a:avLst/>
                <a:gdLst>
                  <a:gd name="T0" fmla="*/ 97 w 111"/>
                  <a:gd name="T1" fmla="*/ 0 h 61"/>
                  <a:gd name="T2" fmla="*/ 111 w 111"/>
                  <a:gd name="T3" fmla="*/ 29 h 61"/>
                  <a:gd name="T4" fmla="*/ 20 w 111"/>
                  <a:gd name="T5" fmla="*/ 43 h 61"/>
                  <a:gd name="T6" fmla="*/ 9 w 111"/>
                  <a:gd name="T7" fmla="*/ 33 h 61"/>
                  <a:gd name="T8" fmla="*/ 0 w 111"/>
                  <a:gd name="T9" fmla="*/ 17 h 61"/>
                  <a:gd name="T10" fmla="*/ 0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97" y="0"/>
                    </a:moveTo>
                    <a:cubicBezTo>
                      <a:pt x="111" y="29"/>
                      <a:pt x="111" y="29"/>
                      <a:pt x="111" y="29"/>
                    </a:cubicBezTo>
                    <a:cubicBezTo>
                      <a:pt x="83" y="54"/>
                      <a:pt x="46" y="61"/>
                      <a:pt x="20" y="43"/>
                    </a:cubicBezTo>
                    <a:cubicBezTo>
                      <a:pt x="16" y="40"/>
                      <a:pt x="12" y="37"/>
                      <a:pt x="9" y="33"/>
                    </a:cubicBezTo>
                    <a:cubicBezTo>
                      <a:pt x="6" y="29"/>
                      <a:pt x="0" y="17"/>
                      <a:pt x="0" y="17"/>
                    </a:cubicBezTo>
                    <a:cubicBezTo>
                      <a:pt x="0" y="3"/>
                      <a:pt x="0" y="3"/>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14">
                <a:extLst>
                  <a:ext uri="{FF2B5EF4-FFF2-40B4-BE49-F238E27FC236}">
                    <a16:creationId xmlns:a16="http://schemas.microsoft.com/office/drawing/2014/main" id="{0FA9D551-5350-4F16-AA5F-EBE899BA5B62}"/>
                  </a:ext>
                </a:extLst>
              </p:cNvPr>
              <p:cNvSpPr>
                <a:spLocks/>
              </p:cNvSpPr>
              <p:nvPr/>
            </p:nvSpPr>
            <p:spPr bwMode="auto">
              <a:xfrm>
                <a:off x="2843226" y="4527553"/>
                <a:ext cx="77788" cy="79375"/>
              </a:xfrm>
              <a:custGeom>
                <a:avLst/>
                <a:gdLst>
                  <a:gd name="T0" fmla="*/ 75 w 75"/>
                  <a:gd name="T1" fmla="*/ 13 h 76"/>
                  <a:gd name="T2" fmla="*/ 10 w 75"/>
                  <a:gd name="T3" fmla="*/ 76 h 76"/>
                </a:gdLst>
                <a:ahLst/>
                <a:cxnLst>
                  <a:cxn ang="0">
                    <a:pos x="T0" y="T1"/>
                  </a:cxn>
                  <a:cxn ang="0">
                    <a:pos x="T2" y="T3"/>
                  </a:cxn>
                </a:cxnLst>
                <a:rect l="0" t="0" r="r" b="b"/>
                <a:pathLst>
                  <a:path w="75" h="76">
                    <a:moveTo>
                      <a:pt x="75" y="13"/>
                    </a:moveTo>
                    <a:cubicBezTo>
                      <a:pt x="38" y="0"/>
                      <a:pt x="0" y="20"/>
                      <a:pt x="10"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5">
                <a:extLst>
                  <a:ext uri="{FF2B5EF4-FFF2-40B4-BE49-F238E27FC236}">
                    <a16:creationId xmlns:a16="http://schemas.microsoft.com/office/drawing/2014/main" id="{E811352E-62FE-434B-9092-175DE5FA67A4}"/>
                  </a:ext>
                </a:extLst>
              </p:cNvPr>
              <p:cNvSpPr>
                <a:spLocks/>
              </p:cNvSpPr>
              <p:nvPr/>
            </p:nvSpPr>
            <p:spPr bwMode="auto">
              <a:xfrm>
                <a:off x="2868626" y="4402140"/>
                <a:ext cx="44450" cy="80963"/>
              </a:xfrm>
              <a:custGeom>
                <a:avLst/>
                <a:gdLst>
                  <a:gd name="T0" fmla="*/ 27 w 43"/>
                  <a:gd name="T1" fmla="*/ 78 h 78"/>
                  <a:gd name="T2" fmla="*/ 43 w 43"/>
                  <a:gd name="T3" fmla="*/ 3 h 78"/>
                </a:gdLst>
                <a:ahLst/>
                <a:cxnLst>
                  <a:cxn ang="0">
                    <a:pos x="T0" y="T1"/>
                  </a:cxn>
                  <a:cxn ang="0">
                    <a:pos x="T2" y="T3"/>
                  </a:cxn>
                </a:cxnLst>
                <a:rect l="0" t="0" r="r" b="b"/>
                <a:pathLst>
                  <a:path w="43" h="78">
                    <a:moveTo>
                      <a:pt x="27" y="78"/>
                    </a:moveTo>
                    <a:cubicBezTo>
                      <a:pt x="0" y="54"/>
                      <a:pt x="0" y="0"/>
                      <a:pt x="43"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
                <a:extLst>
                  <a:ext uri="{FF2B5EF4-FFF2-40B4-BE49-F238E27FC236}">
                    <a16:creationId xmlns:a16="http://schemas.microsoft.com/office/drawing/2014/main" id="{3E6AF1DB-86FF-424E-9B40-1C01EDDA6843}"/>
                  </a:ext>
                </a:extLst>
              </p:cNvPr>
              <p:cNvSpPr>
                <a:spLocks/>
              </p:cNvSpPr>
              <p:nvPr/>
            </p:nvSpPr>
            <p:spPr bwMode="auto">
              <a:xfrm>
                <a:off x="2694000" y="4186240"/>
                <a:ext cx="93663" cy="42863"/>
              </a:xfrm>
              <a:custGeom>
                <a:avLst/>
                <a:gdLst>
                  <a:gd name="T0" fmla="*/ 0 w 90"/>
                  <a:gd name="T1" fmla="*/ 20 h 41"/>
                  <a:gd name="T2" fmla="*/ 20 w 90"/>
                  <a:gd name="T3" fmla="*/ 11 h 41"/>
                  <a:gd name="T4" fmla="*/ 90 w 90"/>
                  <a:gd name="T5" fmla="*/ 29 h 41"/>
                  <a:gd name="T6" fmla="*/ 90 w 90"/>
                  <a:gd name="T7" fmla="*/ 41 h 41"/>
                </a:gdLst>
                <a:ahLst/>
                <a:cxnLst>
                  <a:cxn ang="0">
                    <a:pos x="T0" y="T1"/>
                  </a:cxn>
                  <a:cxn ang="0">
                    <a:pos x="T2" y="T3"/>
                  </a:cxn>
                  <a:cxn ang="0">
                    <a:pos x="T4" y="T5"/>
                  </a:cxn>
                  <a:cxn ang="0">
                    <a:pos x="T6" y="T7"/>
                  </a:cxn>
                </a:cxnLst>
                <a:rect l="0" t="0" r="r" b="b"/>
                <a:pathLst>
                  <a:path w="90" h="41">
                    <a:moveTo>
                      <a:pt x="0" y="20"/>
                    </a:moveTo>
                    <a:cubicBezTo>
                      <a:pt x="6" y="17"/>
                      <a:pt x="13" y="13"/>
                      <a:pt x="20" y="11"/>
                    </a:cubicBezTo>
                    <a:cubicBezTo>
                      <a:pt x="51" y="0"/>
                      <a:pt x="82" y="8"/>
                      <a:pt x="90" y="29"/>
                    </a:cubicBezTo>
                    <a:cubicBezTo>
                      <a:pt x="90" y="41"/>
                      <a:pt x="90" y="41"/>
                      <a:pt x="90" y="41"/>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
                <a:extLst>
                  <a:ext uri="{FF2B5EF4-FFF2-40B4-BE49-F238E27FC236}">
                    <a16:creationId xmlns:a16="http://schemas.microsoft.com/office/drawing/2014/main" id="{EA03F4C1-B545-444C-8940-A6E637C69785}"/>
                  </a:ext>
                </a:extLst>
              </p:cNvPr>
              <p:cNvSpPr>
                <a:spLocks/>
              </p:cNvSpPr>
              <p:nvPr/>
            </p:nvSpPr>
            <p:spPr bwMode="auto">
              <a:xfrm>
                <a:off x="2694000" y="4283078"/>
                <a:ext cx="50800" cy="82550"/>
              </a:xfrm>
              <a:custGeom>
                <a:avLst/>
                <a:gdLst>
                  <a:gd name="T0" fmla="*/ 25 w 48"/>
                  <a:gd name="T1" fmla="*/ 0 h 79"/>
                  <a:gd name="T2" fmla="*/ 0 w 48"/>
                  <a:gd name="T3" fmla="*/ 68 h 79"/>
                </a:gdLst>
                <a:ahLst/>
                <a:cxnLst>
                  <a:cxn ang="0">
                    <a:pos x="T0" y="T1"/>
                  </a:cxn>
                  <a:cxn ang="0">
                    <a:pos x="T2" y="T3"/>
                  </a:cxn>
                </a:cxnLst>
                <a:rect l="0" t="0" r="r" b="b"/>
                <a:pathLst>
                  <a:path w="48" h="79">
                    <a:moveTo>
                      <a:pt x="25" y="0"/>
                    </a:moveTo>
                    <a:cubicBezTo>
                      <a:pt x="48" y="34"/>
                      <a:pt x="35" y="79"/>
                      <a:pt x="0"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Freeform 18">
                <a:extLst>
                  <a:ext uri="{FF2B5EF4-FFF2-40B4-BE49-F238E27FC236}">
                    <a16:creationId xmlns:a16="http://schemas.microsoft.com/office/drawing/2014/main" id="{91AD3439-A196-4A04-B1CD-1BFEE9465C8B}"/>
                  </a:ext>
                </a:extLst>
              </p:cNvPr>
              <p:cNvSpPr>
                <a:spLocks/>
              </p:cNvSpPr>
              <p:nvPr/>
            </p:nvSpPr>
            <p:spPr bwMode="auto">
              <a:xfrm>
                <a:off x="2687650" y="4438653"/>
                <a:ext cx="57150" cy="34925"/>
              </a:xfrm>
              <a:custGeom>
                <a:avLst/>
                <a:gdLst>
                  <a:gd name="T0" fmla="*/ 55 w 55"/>
                  <a:gd name="T1" fmla="*/ 0 h 35"/>
                  <a:gd name="T2" fmla="*/ 1 w 55"/>
                  <a:gd name="T3" fmla="*/ 33 h 35"/>
                  <a:gd name="T4" fmla="*/ 0 w 55"/>
                  <a:gd name="T5" fmla="*/ 35 h 35"/>
                </a:gdLst>
                <a:ahLst/>
                <a:cxnLst>
                  <a:cxn ang="0">
                    <a:pos x="T0" y="T1"/>
                  </a:cxn>
                  <a:cxn ang="0">
                    <a:pos x="T2" y="T3"/>
                  </a:cxn>
                  <a:cxn ang="0">
                    <a:pos x="T4" y="T5"/>
                  </a:cxn>
                </a:cxnLst>
                <a:rect l="0" t="0" r="r" b="b"/>
                <a:pathLst>
                  <a:path w="55" h="35">
                    <a:moveTo>
                      <a:pt x="55" y="0"/>
                    </a:moveTo>
                    <a:cubicBezTo>
                      <a:pt x="34" y="4"/>
                      <a:pt x="12" y="17"/>
                      <a:pt x="1" y="33"/>
                    </a:cubicBezTo>
                    <a:cubicBezTo>
                      <a:pt x="0" y="34"/>
                      <a:pt x="0" y="34"/>
                      <a:pt x="0" y="3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19">
                <a:extLst>
                  <a:ext uri="{FF2B5EF4-FFF2-40B4-BE49-F238E27FC236}">
                    <a16:creationId xmlns:a16="http://schemas.microsoft.com/office/drawing/2014/main" id="{2784BA75-F224-4A6E-9F3B-1DC630C70F80}"/>
                  </a:ext>
                </a:extLst>
              </p:cNvPr>
              <p:cNvSpPr>
                <a:spLocks/>
              </p:cNvSpPr>
              <p:nvPr/>
            </p:nvSpPr>
            <p:spPr bwMode="auto">
              <a:xfrm>
                <a:off x="2608274" y="4230690"/>
                <a:ext cx="82550" cy="57150"/>
              </a:xfrm>
              <a:custGeom>
                <a:avLst/>
                <a:gdLst>
                  <a:gd name="T0" fmla="*/ 0 w 79"/>
                  <a:gd name="T1" fmla="*/ 55 h 55"/>
                  <a:gd name="T2" fmla="*/ 23 w 79"/>
                  <a:gd name="T3" fmla="*/ 17 h 55"/>
                  <a:gd name="T4" fmla="*/ 62 w 79"/>
                  <a:gd name="T5" fmla="*/ 0 h 55"/>
                  <a:gd name="T6" fmla="*/ 79 w 79"/>
                  <a:gd name="T7" fmla="*/ 27 h 55"/>
                </a:gdLst>
                <a:ahLst/>
                <a:cxnLst>
                  <a:cxn ang="0">
                    <a:pos x="T0" y="T1"/>
                  </a:cxn>
                  <a:cxn ang="0">
                    <a:pos x="T2" y="T3"/>
                  </a:cxn>
                  <a:cxn ang="0">
                    <a:pos x="T4" y="T5"/>
                  </a:cxn>
                  <a:cxn ang="0">
                    <a:pos x="T6" y="T7"/>
                  </a:cxn>
                </a:cxnLst>
                <a:rect l="0" t="0" r="r" b="b"/>
                <a:pathLst>
                  <a:path w="79" h="55">
                    <a:moveTo>
                      <a:pt x="0" y="55"/>
                    </a:moveTo>
                    <a:cubicBezTo>
                      <a:pt x="2" y="42"/>
                      <a:pt x="10" y="29"/>
                      <a:pt x="23" y="17"/>
                    </a:cubicBezTo>
                    <a:cubicBezTo>
                      <a:pt x="35" y="7"/>
                      <a:pt x="49" y="1"/>
                      <a:pt x="62" y="0"/>
                    </a:cubicBezTo>
                    <a:cubicBezTo>
                      <a:pt x="79" y="27"/>
                      <a:pt x="79" y="27"/>
                      <a:pt x="79" y="27"/>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Freeform 20">
                <a:extLst>
                  <a:ext uri="{FF2B5EF4-FFF2-40B4-BE49-F238E27FC236}">
                    <a16:creationId xmlns:a16="http://schemas.microsoft.com/office/drawing/2014/main" id="{AF8F77E6-B463-4BEF-9E10-3899151717A9}"/>
                  </a:ext>
                </a:extLst>
              </p:cNvPr>
              <p:cNvSpPr>
                <a:spLocks/>
              </p:cNvSpPr>
              <p:nvPr/>
            </p:nvSpPr>
            <p:spPr bwMode="auto">
              <a:xfrm>
                <a:off x="2557474" y="4318003"/>
                <a:ext cx="87313" cy="90488"/>
              </a:xfrm>
              <a:custGeom>
                <a:avLst/>
                <a:gdLst>
                  <a:gd name="T0" fmla="*/ 2 w 84"/>
                  <a:gd name="T1" fmla="*/ 88 h 88"/>
                  <a:gd name="T2" fmla="*/ 6 w 84"/>
                  <a:gd name="T3" fmla="*/ 46 h 88"/>
                  <a:gd name="T4" fmla="*/ 57 w 84"/>
                  <a:gd name="T5" fmla="*/ 0 h 88"/>
                  <a:gd name="T6" fmla="*/ 84 w 84"/>
                  <a:gd name="T7" fmla="*/ 8 h 88"/>
                </a:gdLst>
                <a:ahLst/>
                <a:cxnLst>
                  <a:cxn ang="0">
                    <a:pos x="T0" y="T1"/>
                  </a:cxn>
                  <a:cxn ang="0">
                    <a:pos x="T2" y="T3"/>
                  </a:cxn>
                  <a:cxn ang="0">
                    <a:pos x="T4" y="T5"/>
                  </a:cxn>
                  <a:cxn ang="0">
                    <a:pos x="T6" y="T7"/>
                  </a:cxn>
                </a:cxnLst>
                <a:rect l="0" t="0" r="r" b="b"/>
                <a:pathLst>
                  <a:path w="84" h="88">
                    <a:moveTo>
                      <a:pt x="2" y="88"/>
                    </a:moveTo>
                    <a:cubicBezTo>
                      <a:pt x="0" y="75"/>
                      <a:pt x="1" y="60"/>
                      <a:pt x="6" y="46"/>
                    </a:cubicBezTo>
                    <a:cubicBezTo>
                      <a:pt x="16" y="20"/>
                      <a:pt x="37" y="4"/>
                      <a:pt x="57" y="0"/>
                    </a:cubicBezTo>
                    <a:cubicBezTo>
                      <a:pt x="84" y="8"/>
                      <a:pt x="84" y="8"/>
                      <a:pt x="84" y="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Freeform 21">
                <a:extLst>
                  <a:ext uri="{FF2B5EF4-FFF2-40B4-BE49-F238E27FC236}">
                    <a16:creationId xmlns:a16="http://schemas.microsoft.com/office/drawing/2014/main" id="{832C584E-1AA9-4A4E-98D3-29345998B5DD}"/>
                  </a:ext>
                </a:extLst>
              </p:cNvPr>
              <p:cNvSpPr>
                <a:spLocks/>
              </p:cNvSpPr>
              <p:nvPr/>
            </p:nvSpPr>
            <p:spPr bwMode="auto">
              <a:xfrm>
                <a:off x="2552712" y="4435478"/>
                <a:ext cx="65088" cy="98425"/>
              </a:xfrm>
              <a:custGeom>
                <a:avLst/>
                <a:gdLst>
                  <a:gd name="T0" fmla="*/ 19 w 63"/>
                  <a:gd name="T1" fmla="*/ 95 h 95"/>
                  <a:gd name="T2" fmla="*/ 4 w 63"/>
                  <a:gd name="T3" fmla="*/ 59 h 95"/>
                  <a:gd name="T4" fmla="*/ 22 w 63"/>
                  <a:gd name="T5" fmla="*/ 0 h 95"/>
                  <a:gd name="T6" fmla="*/ 22 w 63"/>
                  <a:gd name="T7" fmla="*/ 0 h 95"/>
                  <a:gd name="T8" fmla="*/ 63 w 63"/>
                  <a:gd name="T9" fmla="*/ 0 h 95"/>
                </a:gdLst>
                <a:ahLst/>
                <a:cxnLst>
                  <a:cxn ang="0">
                    <a:pos x="T0" y="T1"/>
                  </a:cxn>
                  <a:cxn ang="0">
                    <a:pos x="T2" y="T3"/>
                  </a:cxn>
                  <a:cxn ang="0">
                    <a:pos x="T4" y="T5"/>
                  </a:cxn>
                  <a:cxn ang="0">
                    <a:pos x="T6" y="T7"/>
                  </a:cxn>
                  <a:cxn ang="0">
                    <a:pos x="T8" y="T9"/>
                  </a:cxn>
                </a:cxnLst>
                <a:rect l="0" t="0" r="r" b="b"/>
                <a:pathLst>
                  <a:path w="63" h="95">
                    <a:moveTo>
                      <a:pt x="19" y="95"/>
                    </a:moveTo>
                    <a:cubicBezTo>
                      <a:pt x="12" y="86"/>
                      <a:pt x="6" y="73"/>
                      <a:pt x="4" y="59"/>
                    </a:cubicBezTo>
                    <a:cubicBezTo>
                      <a:pt x="0" y="34"/>
                      <a:pt x="8" y="12"/>
                      <a:pt x="22" y="0"/>
                    </a:cubicBezTo>
                    <a:cubicBezTo>
                      <a:pt x="22" y="0"/>
                      <a:pt x="22" y="0"/>
                      <a:pt x="22" y="0"/>
                    </a:cubicBezTo>
                    <a:cubicBezTo>
                      <a:pt x="63" y="0"/>
                      <a:pt x="63" y="0"/>
                      <a:pt x="63"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Freeform 22">
                <a:extLst>
                  <a:ext uri="{FF2B5EF4-FFF2-40B4-BE49-F238E27FC236}">
                    <a16:creationId xmlns:a16="http://schemas.microsoft.com/office/drawing/2014/main" id="{C4ABFFCD-8E78-427F-AF45-94AAC2CB806F}"/>
                  </a:ext>
                </a:extLst>
              </p:cNvPr>
              <p:cNvSpPr>
                <a:spLocks/>
              </p:cNvSpPr>
              <p:nvPr/>
            </p:nvSpPr>
            <p:spPr bwMode="auto">
              <a:xfrm>
                <a:off x="2584462" y="4548190"/>
                <a:ext cx="55563" cy="103188"/>
              </a:xfrm>
              <a:custGeom>
                <a:avLst/>
                <a:gdLst>
                  <a:gd name="T0" fmla="*/ 53 w 53"/>
                  <a:gd name="T1" fmla="*/ 99 h 99"/>
                  <a:gd name="T2" fmla="*/ 21 w 53"/>
                  <a:gd name="T3" fmla="*/ 72 h 99"/>
                  <a:gd name="T4" fmla="*/ 11 w 53"/>
                  <a:gd name="T5" fmla="*/ 5 h 99"/>
                  <a:gd name="T6" fmla="*/ 32 w 53"/>
                  <a:gd name="T7" fmla="*/ 0 h 99"/>
                </a:gdLst>
                <a:ahLst/>
                <a:cxnLst>
                  <a:cxn ang="0">
                    <a:pos x="T0" y="T1"/>
                  </a:cxn>
                  <a:cxn ang="0">
                    <a:pos x="T2" y="T3"/>
                  </a:cxn>
                  <a:cxn ang="0">
                    <a:pos x="T4" y="T5"/>
                  </a:cxn>
                  <a:cxn ang="0">
                    <a:pos x="T6" y="T7"/>
                  </a:cxn>
                </a:cxnLst>
                <a:rect l="0" t="0" r="r" b="b"/>
                <a:pathLst>
                  <a:path w="53" h="99">
                    <a:moveTo>
                      <a:pt x="53" y="99"/>
                    </a:moveTo>
                    <a:cubicBezTo>
                      <a:pt x="42" y="94"/>
                      <a:pt x="30" y="85"/>
                      <a:pt x="21" y="72"/>
                    </a:cubicBezTo>
                    <a:cubicBezTo>
                      <a:pt x="3" y="49"/>
                      <a:pt x="0" y="22"/>
                      <a:pt x="11" y="5"/>
                    </a:cubicBezTo>
                    <a:cubicBezTo>
                      <a:pt x="32" y="0"/>
                      <a:pt x="32" y="0"/>
                      <a:pt x="3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Freeform 23">
                <a:extLst>
                  <a:ext uri="{FF2B5EF4-FFF2-40B4-BE49-F238E27FC236}">
                    <a16:creationId xmlns:a16="http://schemas.microsoft.com/office/drawing/2014/main" id="{EB2729F6-81EC-4FC9-A2AC-55ACD13FB221}"/>
                  </a:ext>
                </a:extLst>
              </p:cNvPr>
              <p:cNvSpPr>
                <a:spLocks/>
              </p:cNvSpPr>
              <p:nvPr/>
            </p:nvSpPr>
            <p:spPr bwMode="auto">
              <a:xfrm>
                <a:off x="2671775" y="4624390"/>
                <a:ext cx="115888" cy="63500"/>
              </a:xfrm>
              <a:custGeom>
                <a:avLst/>
                <a:gdLst>
                  <a:gd name="T0" fmla="*/ 14 w 111"/>
                  <a:gd name="T1" fmla="*/ 0 h 61"/>
                  <a:gd name="T2" fmla="*/ 0 w 111"/>
                  <a:gd name="T3" fmla="*/ 29 h 61"/>
                  <a:gd name="T4" fmla="*/ 91 w 111"/>
                  <a:gd name="T5" fmla="*/ 43 h 61"/>
                  <a:gd name="T6" fmla="*/ 101 w 111"/>
                  <a:gd name="T7" fmla="*/ 33 h 61"/>
                  <a:gd name="T8" fmla="*/ 111 w 111"/>
                  <a:gd name="T9" fmla="*/ 17 h 61"/>
                  <a:gd name="T10" fmla="*/ 111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14" y="0"/>
                    </a:moveTo>
                    <a:cubicBezTo>
                      <a:pt x="0" y="29"/>
                      <a:pt x="0" y="29"/>
                      <a:pt x="0" y="29"/>
                    </a:cubicBezTo>
                    <a:cubicBezTo>
                      <a:pt x="27" y="54"/>
                      <a:pt x="65" y="61"/>
                      <a:pt x="91" y="43"/>
                    </a:cubicBezTo>
                    <a:cubicBezTo>
                      <a:pt x="95" y="40"/>
                      <a:pt x="98" y="37"/>
                      <a:pt x="101" y="33"/>
                    </a:cubicBezTo>
                    <a:cubicBezTo>
                      <a:pt x="105" y="29"/>
                      <a:pt x="111" y="17"/>
                      <a:pt x="111" y="17"/>
                    </a:cubicBezTo>
                    <a:cubicBezTo>
                      <a:pt x="111" y="3"/>
                      <a:pt x="111" y="3"/>
                      <a:pt x="111"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Freeform 24">
                <a:extLst>
                  <a:ext uri="{FF2B5EF4-FFF2-40B4-BE49-F238E27FC236}">
                    <a16:creationId xmlns:a16="http://schemas.microsoft.com/office/drawing/2014/main" id="{BE195F4E-34A0-4149-B9AF-78396F5C9354}"/>
                  </a:ext>
                </a:extLst>
              </p:cNvPr>
              <p:cNvSpPr>
                <a:spLocks/>
              </p:cNvSpPr>
              <p:nvPr/>
            </p:nvSpPr>
            <p:spPr bwMode="auto">
              <a:xfrm>
                <a:off x="2654312" y="4527553"/>
                <a:ext cx="77788" cy="79375"/>
              </a:xfrm>
              <a:custGeom>
                <a:avLst/>
                <a:gdLst>
                  <a:gd name="T0" fmla="*/ 0 w 75"/>
                  <a:gd name="T1" fmla="*/ 13 h 76"/>
                  <a:gd name="T2" fmla="*/ 65 w 75"/>
                  <a:gd name="T3" fmla="*/ 76 h 76"/>
                </a:gdLst>
                <a:ahLst/>
                <a:cxnLst>
                  <a:cxn ang="0">
                    <a:pos x="T0" y="T1"/>
                  </a:cxn>
                  <a:cxn ang="0">
                    <a:pos x="T2" y="T3"/>
                  </a:cxn>
                </a:cxnLst>
                <a:rect l="0" t="0" r="r" b="b"/>
                <a:pathLst>
                  <a:path w="75" h="76">
                    <a:moveTo>
                      <a:pt x="0" y="13"/>
                    </a:moveTo>
                    <a:cubicBezTo>
                      <a:pt x="37" y="0"/>
                      <a:pt x="75" y="20"/>
                      <a:pt x="65"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25">
                <a:extLst>
                  <a:ext uri="{FF2B5EF4-FFF2-40B4-BE49-F238E27FC236}">
                    <a16:creationId xmlns:a16="http://schemas.microsoft.com/office/drawing/2014/main" id="{8E28BEBE-ED97-40F6-B9CC-E3E3A44CF7F8}"/>
                  </a:ext>
                </a:extLst>
              </p:cNvPr>
              <p:cNvSpPr>
                <a:spLocks/>
              </p:cNvSpPr>
              <p:nvPr/>
            </p:nvSpPr>
            <p:spPr bwMode="auto">
              <a:xfrm>
                <a:off x="2662250" y="4402140"/>
                <a:ext cx="44450" cy="80963"/>
              </a:xfrm>
              <a:custGeom>
                <a:avLst/>
                <a:gdLst>
                  <a:gd name="T0" fmla="*/ 16 w 43"/>
                  <a:gd name="T1" fmla="*/ 78 h 78"/>
                  <a:gd name="T2" fmla="*/ 0 w 43"/>
                  <a:gd name="T3" fmla="*/ 3 h 78"/>
                </a:gdLst>
                <a:ahLst/>
                <a:cxnLst>
                  <a:cxn ang="0">
                    <a:pos x="T0" y="T1"/>
                  </a:cxn>
                  <a:cxn ang="0">
                    <a:pos x="T2" y="T3"/>
                  </a:cxn>
                </a:cxnLst>
                <a:rect l="0" t="0" r="r" b="b"/>
                <a:pathLst>
                  <a:path w="43" h="78">
                    <a:moveTo>
                      <a:pt x="16" y="78"/>
                    </a:moveTo>
                    <a:cubicBezTo>
                      <a:pt x="43" y="54"/>
                      <a:pt x="43" y="0"/>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Freeform 26">
                <a:extLst>
                  <a:ext uri="{FF2B5EF4-FFF2-40B4-BE49-F238E27FC236}">
                    <a16:creationId xmlns:a16="http://schemas.microsoft.com/office/drawing/2014/main" id="{C4D7B30E-A651-4E89-8F89-A1138B9EE635}"/>
                  </a:ext>
                </a:extLst>
              </p:cNvPr>
              <p:cNvSpPr>
                <a:spLocks/>
              </p:cNvSpPr>
              <p:nvPr/>
            </p:nvSpPr>
            <p:spPr bwMode="auto">
              <a:xfrm>
                <a:off x="2441586" y="4087815"/>
                <a:ext cx="692154" cy="695326"/>
              </a:xfrm>
              <a:custGeom>
                <a:avLst/>
                <a:gdLst>
                  <a:gd name="T0" fmla="*/ 557 w 664"/>
                  <a:gd name="T1" fmla="*/ 670 h 670"/>
                  <a:gd name="T2" fmla="*/ 106 w 664"/>
                  <a:gd name="T3" fmla="*/ 670 h 670"/>
                  <a:gd name="T4" fmla="*/ 0 w 664"/>
                  <a:gd name="T5" fmla="*/ 563 h 670"/>
                  <a:gd name="T6" fmla="*/ 0 w 664"/>
                  <a:gd name="T7" fmla="*/ 107 h 670"/>
                  <a:gd name="T8" fmla="*/ 106 w 664"/>
                  <a:gd name="T9" fmla="*/ 0 h 670"/>
                  <a:gd name="T10" fmla="*/ 557 w 664"/>
                  <a:gd name="T11" fmla="*/ 0 h 670"/>
                  <a:gd name="T12" fmla="*/ 664 w 664"/>
                  <a:gd name="T13" fmla="*/ 107 h 670"/>
                  <a:gd name="T14" fmla="*/ 664 w 664"/>
                  <a:gd name="T15" fmla="*/ 563 h 670"/>
                  <a:gd name="T16" fmla="*/ 557 w 664"/>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670">
                    <a:moveTo>
                      <a:pt x="557" y="670"/>
                    </a:moveTo>
                    <a:cubicBezTo>
                      <a:pt x="106" y="670"/>
                      <a:pt x="106" y="670"/>
                      <a:pt x="106" y="670"/>
                    </a:cubicBezTo>
                    <a:cubicBezTo>
                      <a:pt x="65" y="628"/>
                      <a:pt x="41" y="604"/>
                      <a:pt x="0" y="563"/>
                    </a:cubicBezTo>
                    <a:cubicBezTo>
                      <a:pt x="0" y="107"/>
                      <a:pt x="0" y="107"/>
                      <a:pt x="0" y="107"/>
                    </a:cubicBezTo>
                    <a:cubicBezTo>
                      <a:pt x="41" y="66"/>
                      <a:pt x="65" y="42"/>
                      <a:pt x="106" y="0"/>
                    </a:cubicBezTo>
                    <a:cubicBezTo>
                      <a:pt x="557" y="0"/>
                      <a:pt x="557" y="0"/>
                      <a:pt x="557" y="0"/>
                    </a:cubicBezTo>
                    <a:cubicBezTo>
                      <a:pt x="599" y="42"/>
                      <a:pt x="622" y="66"/>
                      <a:pt x="664" y="107"/>
                    </a:cubicBezTo>
                    <a:cubicBezTo>
                      <a:pt x="664" y="563"/>
                      <a:pt x="664" y="563"/>
                      <a:pt x="664" y="563"/>
                    </a:cubicBezTo>
                    <a:cubicBezTo>
                      <a:pt x="622" y="604"/>
                      <a:pt x="599" y="628"/>
                      <a:pt x="557" y="670"/>
                    </a:cubicBezTo>
                    <a:close/>
                  </a:path>
                </a:pathLst>
              </a:cu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27">
                <a:extLst>
                  <a:ext uri="{FF2B5EF4-FFF2-40B4-BE49-F238E27FC236}">
                    <a16:creationId xmlns:a16="http://schemas.microsoft.com/office/drawing/2014/main" id="{2C10701E-F7BC-4431-A4A5-F751AF348D77}"/>
                  </a:ext>
                </a:extLst>
              </p:cNvPr>
              <p:cNvSpPr>
                <a:spLocks noChangeShapeType="1"/>
              </p:cNvSpPr>
              <p:nvPr/>
            </p:nvSpPr>
            <p:spPr bwMode="auto">
              <a:xfrm flipV="1">
                <a:off x="2560649"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Oval 28">
                <a:extLst>
                  <a:ext uri="{FF2B5EF4-FFF2-40B4-BE49-F238E27FC236}">
                    <a16:creationId xmlns:a16="http://schemas.microsoft.com/office/drawing/2014/main" id="{B0F3E717-5F3B-42F2-9766-4CB5D6EF6942}"/>
                  </a:ext>
                </a:extLst>
              </p:cNvPr>
              <p:cNvSpPr>
                <a:spLocks noChangeArrowheads="1"/>
              </p:cNvSpPr>
              <p:nvPr/>
            </p:nvSpPr>
            <p:spPr bwMode="auto">
              <a:xfrm>
                <a:off x="2527311"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29">
                <a:extLst>
                  <a:ext uri="{FF2B5EF4-FFF2-40B4-BE49-F238E27FC236}">
                    <a16:creationId xmlns:a16="http://schemas.microsoft.com/office/drawing/2014/main" id="{B72A3F88-AD83-44F6-97DC-BB37FF49ECD5}"/>
                  </a:ext>
                </a:extLst>
              </p:cNvPr>
              <p:cNvSpPr>
                <a:spLocks noChangeShapeType="1"/>
              </p:cNvSpPr>
              <p:nvPr/>
            </p:nvSpPr>
            <p:spPr bwMode="auto">
              <a:xfrm flipV="1">
                <a:off x="2711462"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Oval 30">
                <a:extLst>
                  <a:ext uri="{FF2B5EF4-FFF2-40B4-BE49-F238E27FC236}">
                    <a16:creationId xmlns:a16="http://schemas.microsoft.com/office/drawing/2014/main" id="{078FB380-1506-4CB0-805A-B89BB215F58F}"/>
                  </a:ext>
                </a:extLst>
              </p:cNvPr>
              <p:cNvSpPr>
                <a:spLocks noChangeArrowheads="1"/>
              </p:cNvSpPr>
              <p:nvPr/>
            </p:nvSpPr>
            <p:spPr bwMode="auto">
              <a:xfrm>
                <a:off x="2679712"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1">
                <a:extLst>
                  <a:ext uri="{FF2B5EF4-FFF2-40B4-BE49-F238E27FC236}">
                    <a16:creationId xmlns:a16="http://schemas.microsoft.com/office/drawing/2014/main" id="{1857CED2-92F0-4EB7-8E5B-395F6CB88B46}"/>
                  </a:ext>
                </a:extLst>
              </p:cNvPr>
              <p:cNvSpPr>
                <a:spLocks noChangeShapeType="1"/>
              </p:cNvSpPr>
              <p:nvPr/>
            </p:nvSpPr>
            <p:spPr bwMode="auto">
              <a:xfrm flipV="1">
                <a:off x="2863863"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2">
                <a:extLst>
                  <a:ext uri="{FF2B5EF4-FFF2-40B4-BE49-F238E27FC236}">
                    <a16:creationId xmlns:a16="http://schemas.microsoft.com/office/drawing/2014/main" id="{FB395BCF-8B43-4320-9216-5F93AD087058}"/>
                  </a:ext>
                </a:extLst>
              </p:cNvPr>
              <p:cNvSpPr>
                <a:spLocks noChangeArrowheads="1"/>
              </p:cNvSpPr>
              <p:nvPr/>
            </p:nvSpPr>
            <p:spPr bwMode="auto">
              <a:xfrm>
                <a:off x="2830525"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33">
                <a:extLst>
                  <a:ext uri="{FF2B5EF4-FFF2-40B4-BE49-F238E27FC236}">
                    <a16:creationId xmlns:a16="http://schemas.microsoft.com/office/drawing/2014/main" id="{F1764C6E-D514-4816-9C0B-5A31E3C48F60}"/>
                  </a:ext>
                </a:extLst>
              </p:cNvPr>
              <p:cNvSpPr>
                <a:spLocks noChangeShapeType="1"/>
              </p:cNvSpPr>
              <p:nvPr/>
            </p:nvSpPr>
            <p:spPr bwMode="auto">
              <a:xfrm flipV="1">
                <a:off x="3014676"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Oval 34">
                <a:extLst>
                  <a:ext uri="{FF2B5EF4-FFF2-40B4-BE49-F238E27FC236}">
                    <a16:creationId xmlns:a16="http://schemas.microsoft.com/office/drawing/2014/main" id="{AA8D9F20-7EF6-4973-98E3-AE1BB705ECCE}"/>
                  </a:ext>
                </a:extLst>
              </p:cNvPr>
              <p:cNvSpPr>
                <a:spLocks noChangeArrowheads="1"/>
              </p:cNvSpPr>
              <p:nvPr/>
            </p:nvSpPr>
            <p:spPr bwMode="auto">
              <a:xfrm>
                <a:off x="2982926"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5">
                <a:extLst>
                  <a:ext uri="{FF2B5EF4-FFF2-40B4-BE49-F238E27FC236}">
                    <a16:creationId xmlns:a16="http://schemas.microsoft.com/office/drawing/2014/main" id="{A4BE530F-DACC-4952-950F-75805EFBBBAB}"/>
                  </a:ext>
                </a:extLst>
              </p:cNvPr>
              <p:cNvSpPr>
                <a:spLocks noChangeShapeType="1"/>
              </p:cNvSpPr>
              <p:nvPr/>
            </p:nvSpPr>
            <p:spPr bwMode="auto">
              <a:xfrm flipH="1">
                <a:off x="318136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Oval 36">
                <a:extLst>
                  <a:ext uri="{FF2B5EF4-FFF2-40B4-BE49-F238E27FC236}">
                    <a16:creationId xmlns:a16="http://schemas.microsoft.com/office/drawing/2014/main" id="{7348B6CB-0ABE-4229-8FDB-76E68CF9CCA1}"/>
                  </a:ext>
                </a:extLst>
              </p:cNvPr>
              <p:cNvSpPr>
                <a:spLocks noChangeArrowheads="1"/>
              </p:cNvSpPr>
              <p:nvPr/>
            </p:nvSpPr>
            <p:spPr bwMode="auto">
              <a:xfrm>
                <a:off x="326074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7">
                <a:extLst>
                  <a:ext uri="{FF2B5EF4-FFF2-40B4-BE49-F238E27FC236}">
                    <a16:creationId xmlns:a16="http://schemas.microsoft.com/office/drawing/2014/main" id="{2BA4CA91-2D8A-405C-8E27-5B762DBEBFC1}"/>
                  </a:ext>
                </a:extLst>
              </p:cNvPr>
              <p:cNvSpPr>
                <a:spLocks noChangeShapeType="1"/>
              </p:cNvSpPr>
              <p:nvPr/>
            </p:nvSpPr>
            <p:spPr bwMode="auto">
              <a:xfrm flipH="1">
                <a:off x="318136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Oval 38">
                <a:extLst>
                  <a:ext uri="{FF2B5EF4-FFF2-40B4-BE49-F238E27FC236}">
                    <a16:creationId xmlns:a16="http://schemas.microsoft.com/office/drawing/2014/main" id="{B895308C-9776-4A49-90AB-E8DD061D2EAE}"/>
                  </a:ext>
                </a:extLst>
              </p:cNvPr>
              <p:cNvSpPr>
                <a:spLocks noChangeArrowheads="1"/>
              </p:cNvSpPr>
              <p:nvPr/>
            </p:nvSpPr>
            <p:spPr bwMode="auto">
              <a:xfrm>
                <a:off x="326074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
                <a:extLst>
                  <a:ext uri="{FF2B5EF4-FFF2-40B4-BE49-F238E27FC236}">
                    <a16:creationId xmlns:a16="http://schemas.microsoft.com/office/drawing/2014/main" id="{A88ABBBC-C98B-411E-B734-13B22A7FD5D4}"/>
                  </a:ext>
                </a:extLst>
              </p:cNvPr>
              <p:cNvSpPr>
                <a:spLocks noChangeShapeType="1"/>
              </p:cNvSpPr>
              <p:nvPr/>
            </p:nvSpPr>
            <p:spPr bwMode="auto">
              <a:xfrm flipH="1">
                <a:off x="318136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Oval 40">
                <a:extLst>
                  <a:ext uri="{FF2B5EF4-FFF2-40B4-BE49-F238E27FC236}">
                    <a16:creationId xmlns:a16="http://schemas.microsoft.com/office/drawing/2014/main" id="{E1FB3E1E-9931-4231-8528-7CC0D302C465}"/>
                  </a:ext>
                </a:extLst>
              </p:cNvPr>
              <p:cNvSpPr>
                <a:spLocks noChangeArrowheads="1"/>
              </p:cNvSpPr>
              <p:nvPr/>
            </p:nvSpPr>
            <p:spPr bwMode="auto">
              <a:xfrm>
                <a:off x="326074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41">
                <a:extLst>
                  <a:ext uri="{FF2B5EF4-FFF2-40B4-BE49-F238E27FC236}">
                    <a16:creationId xmlns:a16="http://schemas.microsoft.com/office/drawing/2014/main" id="{DDCA19A6-ADC3-4944-AEE5-44E09625D73E}"/>
                  </a:ext>
                </a:extLst>
              </p:cNvPr>
              <p:cNvSpPr>
                <a:spLocks noChangeShapeType="1"/>
              </p:cNvSpPr>
              <p:nvPr/>
            </p:nvSpPr>
            <p:spPr bwMode="auto">
              <a:xfrm flipH="1">
                <a:off x="318136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Oval 42">
                <a:extLst>
                  <a:ext uri="{FF2B5EF4-FFF2-40B4-BE49-F238E27FC236}">
                    <a16:creationId xmlns:a16="http://schemas.microsoft.com/office/drawing/2014/main" id="{4E162695-FC5E-4321-B895-B446A2A8C979}"/>
                  </a:ext>
                </a:extLst>
              </p:cNvPr>
              <p:cNvSpPr>
                <a:spLocks noChangeArrowheads="1"/>
              </p:cNvSpPr>
              <p:nvPr/>
            </p:nvSpPr>
            <p:spPr bwMode="auto">
              <a:xfrm>
                <a:off x="326074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43">
                <a:extLst>
                  <a:ext uri="{FF2B5EF4-FFF2-40B4-BE49-F238E27FC236}">
                    <a16:creationId xmlns:a16="http://schemas.microsoft.com/office/drawing/2014/main" id="{4308F60E-567D-4DCF-B115-0F63A470477D}"/>
                  </a:ext>
                </a:extLst>
              </p:cNvPr>
              <p:cNvSpPr>
                <a:spLocks noChangeShapeType="1"/>
              </p:cNvSpPr>
              <p:nvPr/>
            </p:nvSpPr>
            <p:spPr bwMode="auto">
              <a:xfrm>
                <a:off x="3014676"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Oval 44">
                <a:extLst>
                  <a:ext uri="{FF2B5EF4-FFF2-40B4-BE49-F238E27FC236}">
                    <a16:creationId xmlns:a16="http://schemas.microsoft.com/office/drawing/2014/main" id="{EA32A2C1-25A4-42B5-98B1-0FA11189F2F4}"/>
                  </a:ext>
                </a:extLst>
              </p:cNvPr>
              <p:cNvSpPr>
                <a:spLocks noChangeArrowheads="1"/>
              </p:cNvSpPr>
              <p:nvPr/>
            </p:nvSpPr>
            <p:spPr bwMode="auto">
              <a:xfrm>
                <a:off x="2982926"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45">
                <a:extLst>
                  <a:ext uri="{FF2B5EF4-FFF2-40B4-BE49-F238E27FC236}">
                    <a16:creationId xmlns:a16="http://schemas.microsoft.com/office/drawing/2014/main" id="{41FC7092-F446-467A-A8DF-12F133C5F6E6}"/>
                  </a:ext>
                </a:extLst>
              </p:cNvPr>
              <p:cNvSpPr>
                <a:spLocks noChangeShapeType="1"/>
              </p:cNvSpPr>
              <p:nvPr/>
            </p:nvSpPr>
            <p:spPr bwMode="auto">
              <a:xfrm>
                <a:off x="2863863"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Oval 46">
                <a:extLst>
                  <a:ext uri="{FF2B5EF4-FFF2-40B4-BE49-F238E27FC236}">
                    <a16:creationId xmlns:a16="http://schemas.microsoft.com/office/drawing/2014/main" id="{8189790F-0405-4CB1-9746-77F50C78F112}"/>
                  </a:ext>
                </a:extLst>
              </p:cNvPr>
              <p:cNvSpPr>
                <a:spLocks noChangeArrowheads="1"/>
              </p:cNvSpPr>
              <p:nvPr/>
            </p:nvSpPr>
            <p:spPr bwMode="auto">
              <a:xfrm>
                <a:off x="2830525"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7">
                <a:extLst>
                  <a:ext uri="{FF2B5EF4-FFF2-40B4-BE49-F238E27FC236}">
                    <a16:creationId xmlns:a16="http://schemas.microsoft.com/office/drawing/2014/main" id="{3F8818A7-F042-4DDF-99AA-FBD30992FFC7}"/>
                  </a:ext>
                </a:extLst>
              </p:cNvPr>
              <p:cNvSpPr>
                <a:spLocks noChangeShapeType="1"/>
              </p:cNvSpPr>
              <p:nvPr/>
            </p:nvSpPr>
            <p:spPr bwMode="auto">
              <a:xfrm>
                <a:off x="2711462"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Oval 48">
                <a:extLst>
                  <a:ext uri="{FF2B5EF4-FFF2-40B4-BE49-F238E27FC236}">
                    <a16:creationId xmlns:a16="http://schemas.microsoft.com/office/drawing/2014/main" id="{D8051B38-5D08-4DEA-AEA1-AA97FA27AE49}"/>
                  </a:ext>
                </a:extLst>
              </p:cNvPr>
              <p:cNvSpPr>
                <a:spLocks noChangeArrowheads="1"/>
              </p:cNvSpPr>
              <p:nvPr/>
            </p:nvSpPr>
            <p:spPr bwMode="auto">
              <a:xfrm>
                <a:off x="2679712"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49">
                <a:extLst>
                  <a:ext uri="{FF2B5EF4-FFF2-40B4-BE49-F238E27FC236}">
                    <a16:creationId xmlns:a16="http://schemas.microsoft.com/office/drawing/2014/main" id="{90E519F9-D540-4AED-B72C-59D8E1F5ADB0}"/>
                  </a:ext>
                </a:extLst>
              </p:cNvPr>
              <p:cNvSpPr>
                <a:spLocks noChangeShapeType="1"/>
              </p:cNvSpPr>
              <p:nvPr/>
            </p:nvSpPr>
            <p:spPr bwMode="auto">
              <a:xfrm>
                <a:off x="2560649"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Oval 50">
                <a:extLst>
                  <a:ext uri="{FF2B5EF4-FFF2-40B4-BE49-F238E27FC236}">
                    <a16:creationId xmlns:a16="http://schemas.microsoft.com/office/drawing/2014/main" id="{88BC72F8-58AB-4E52-866B-79C5B6C20E2E}"/>
                  </a:ext>
                </a:extLst>
              </p:cNvPr>
              <p:cNvSpPr>
                <a:spLocks noChangeArrowheads="1"/>
              </p:cNvSpPr>
              <p:nvPr/>
            </p:nvSpPr>
            <p:spPr bwMode="auto">
              <a:xfrm>
                <a:off x="2527311"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51">
                <a:extLst>
                  <a:ext uri="{FF2B5EF4-FFF2-40B4-BE49-F238E27FC236}">
                    <a16:creationId xmlns:a16="http://schemas.microsoft.com/office/drawing/2014/main" id="{0641E2F1-6936-41E2-8D89-214DC03748DA}"/>
                  </a:ext>
                </a:extLst>
              </p:cNvPr>
              <p:cNvSpPr>
                <a:spLocks noChangeShapeType="1"/>
              </p:cNvSpPr>
              <p:nvPr/>
            </p:nvSpPr>
            <p:spPr bwMode="auto">
              <a:xfrm>
                <a:off x="231458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Oval 52">
                <a:extLst>
                  <a:ext uri="{FF2B5EF4-FFF2-40B4-BE49-F238E27FC236}">
                    <a16:creationId xmlns:a16="http://schemas.microsoft.com/office/drawing/2014/main" id="{0C87EFD7-B99F-4497-A455-444401F0C556}"/>
                  </a:ext>
                </a:extLst>
              </p:cNvPr>
              <p:cNvSpPr>
                <a:spLocks noChangeArrowheads="1"/>
              </p:cNvSpPr>
              <p:nvPr/>
            </p:nvSpPr>
            <p:spPr bwMode="auto">
              <a:xfrm>
                <a:off x="224791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53">
                <a:extLst>
                  <a:ext uri="{FF2B5EF4-FFF2-40B4-BE49-F238E27FC236}">
                    <a16:creationId xmlns:a16="http://schemas.microsoft.com/office/drawing/2014/main" id="{77B98D85-6DE6-48FA-9559-2CD062766464}"/>
                  </a:ext>
                </a:extLst>
              </p:cNvPr>
              <p:cNvSpPr>
                <a:spLocks noChangeShapeType="1"/>
              </p:cNvSpPr>
              <p:nvPr/>
            </p:nvSpPr>
            <p:spPr bwMode="auto">
              <a:xfrm>
                <a:off x="231458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Oval 54">
                <a:extLst>
                  <a:ext uri="{FF2B5EF4-FFF2-40B4-BE49-F238E27FC236}">
                    <a16:creationId xmlns:a16="http://schemas.microsoft.com/office/drawing/2014/main" id="{BF85F2DD-DAF7-4725-829A-D26B6F0E45A4}"/>
                  </a:ext>
                </a:extLst>
              </p:cNvPr>
              <p:cNvSpPr>
                <a:spLocks noChangeArrowheads="1"/>
              </p:cNvSpPr>
              <p:nvPr/>
            </p:nvSpPr>
            <p:spPr bwMode="auto">
              <a:xfrm>
                <a:off x="224791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55">
                <a:extLst>
                  <a:ext uri="{FF2B5EF4-FFF2-40B4-BE49-F238E27FC236}">
                    <a16:creationId xmlns:a16="http://schemas.microsoft.com/office/drawing/2014/main" id="{B6DED4FF-80D7-4993-B43B-816A5ECE82B8}"/>
                  </a:ext>
                </a:extLst>
              </p:cNvPr>
              <p:cNvSpPr>
                <a:spLocks noChangeShapeType="1"/>
              </p:cNvSpPr>
              <p:nvPr/>
            </p:nvSpPr>
            <p:spPr bwMode="auto">
              <a:xfrm>
                <a:off x="231458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Oval 56">
                <a:extLst>
                  <a:ext uri="{FF2B5EF4-FFF2-40B4-BE49-F238E27FC236}">
                    <a16:creationId xmlns:a16="http://schemas.microsoft.com/office/drawing/2014/main" id="{B6B07AA8-6B70-420D-B6C6-89C97E211E9B}"/>
                  </a:ext>
                </a:extLst>
              </p:cNvPr>
              <p:cNvSpPr>
                <a:spLocks noChangeArrowheads="1"/>
              </p:cNvSpPr>
              <p:nvPr/>
            </p:nvSpPr>
            <p:spPr bwMode="auto">
              <a:xfrm>
                <a:off x="224791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57">
                <a:extLst>
                  <a:ext uri="{FF2B5EF4-FFF2-40B4-BE49-F238E27FC236}">
                    <a16:creationId xmlns:a16="http://schemas.microsoft.com/office/drawing/2014/main" id="{5F361418-3E23-4573-8E97-B84320D12488}"/>
                  </a:ext>
                </a:extLst>
              </p:cNvPr>
              <p:cNvSpPr>
                <a:spLocks noChangeShapeType="1"/>
              </p:cNvSpPr>
              <p:nvPr/>
            </p:nvSpPr>
            <p:spPr bwMode="auto">
              <a:xfrm>
                <a:off x="231458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Oval 58">
                <a:extLst>
                  <a:ext uri="{FF2B5EF4-FFF2-40B4-BE49-F238E27FC236}">
                    <a16:creationId xmlns:a16="http://schemas.microsoft.com/office/drawing/2014/main" id="{7040718F-310F-4855-A45E-D6F29591C2BB}"/>
                  </a:ext>
                </a:extLst>
              </p:cNvPr>
              <p:cNvSpPr>
                <a:spLocks noChangeArrowheads="1"/>
              </p:cNvSpPr>
              <p:nvPr/>
            </p:nvSpPr>
            <p:spPr bwMode="auto">
              <a:xfrm>
                <a:off x="224791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20965A6E-E0FC-4D85-9A23-4C83B3088900}"/>
                </a:ext>
              </a:extLst>
            </p:cNvPr>
            <p:cNvGrpSpPr>
              <a:grpSpLocks noChangeAspect="1"/>
            </p:cNvGrpSpPr>
            <p:nvPr/>
          </p:nvGrpSpPr>
          <p:grpSpPr>
            <a:xfrm>
              <a:off x="2194421" y="551223"/>
              <a:ext cx="390906" cy="476539"/>
              <a:chOff x="2397136" y="85725"/>
              <a:chExt cx="782641" cy="954088"/>
            </a:xfrm>
          </p:grpSpPr>
          <p:sp>
            <p:nvSpPr>
              <p:cNvPr id="477" name="Freeform 59">
                <a:extLst>
                  <a:ext uri="{FF2B5EF4-FFF2-40B4-BE49-F238E27FC236}">
                    <a16:creationId xmlns:a16="http://schemas.microsoft.com/office/drawing/2014/main" id="{47D53CF6-2C25-4790-B3D3-C53B14241B73}"/>
                  </a:ext>
                </a:extLst>
              </p:cNvPr>
              <p:cNvSpPr>
                <a:spLocks/>
              </p:cNvSpPr>
              <p:nvPr/>
            </p:nvSpPr>
            <p:spPr bwMode="auto">
              <a:xfrm>
                <a:off x="2397136" y="85725"/>
                <a:ext cx="782641" cy="954088"/>
              </a:xfrm>
              <a:custGeom>
                <a:avLst/>
                <a:gdLst>
                  <a:gd name="T0" fmla="*/ 332 w 753"/>
                  <a:gd name="T1" fmla="*/ 918 h 918"/>
                  <a:gd name="T2" fmla="*/ 260 w 753"/>
                  <a:gd name="T3" fmla="*/ 790 h 918"/>
                  <a:gd name="T4" fmla="*/ 99 w 753"/>
                  <a:gd name="T5" fmla="*/ 762 h 918"/>
                  <a:gd name="T6" fmla="*/ 97 w 753"/>
                  <a:gd name="T7" fmla="*/ 688 h 918"/>
                  <a:gd name="T8" fmla="*/ 76 w 753"/>
                  <a:gd name="T9" fmla="*/ 630 h 918"/>
                  <a:gd name="T10" fmla="*/ 70 w 753"/>
                  <a:gd name="T11" fmla="*/ 563 h 918"/>
                  <a:gd name="T12" fmla="*/ 0 w 753"/>
                  <a:gd name="T13" fmla="*/ 508 h 918"/>
                  <a:gd name="T14" fmla="*/ 74 w 753"/>
                  <a:gd name="T15" fmla="*/ 342 h 918"/>
                  <a:gd name="T16" fmla="*/ 422 w 753"/>
                  <a:gd name="T17" fmla="*/ 10 h 918"/>
                  <a:gd name="T18" fmla="*/ 752 w 753"/>
                  <a:gd name="T19" fmla="*/ 338 h 918"/>
                  <a:gd name="T20" fmla="*/ 628 w 753"/>
                  <a:gd name="T21" fmla="*/ 617 h 918"/>
                  <a:gd name="T22" fmla="*/ 631 w 753"/>
                  <a:gd name="T23" fmla="*/ 709 h 918"/>
                  <a:gd name="T24" fmla="*/ 632 w 753"/>
                  <a:gd name="T25" fmla="*/ 72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918">
                    <a:moveTo>
                      <a:pt x="332" y="918"/>
                    </a:moveTo>
                    <a:cubicBezTo>
                      <a:pt x="286" y="905"/>
                      <a:pt x="260" y="790"/>
                      <a:pt x="260" y="790"/>
                    </a:cubicBezTo>
                    <a:cubicBezTo>
                      <a:pt x="260" y="790"/>
                      <a:pt x="119" y="793"/>
                      <a:pt x="99" y="762"/>
                    </a:cubicBezTo>
                    <a:cubicBezTo>
                      <a:pt x="86" y="741"/>
                      <a:pt x="87" y="725"/>
                      <a:pt x="97" y="688"/>
                    </a:cubicBezTo>
                    <a:cubicBezTo>
                      <a:pt x="108" y="650"/>
                      <a:pt x="49" y="672"/>
                      <a:pt x="76" y="630"/>
                    </a:cubicBezTo>
                    <a:cubicBezTo>
                      <a:pt x="89" y="610"/>
                      <a:pt x="46" y="603"/>
                      <a:pt x="70" y="563"/>
                    </a:cubicBezTo>
                    <a:cubicBezTo>
                      <a:pt x="82" y="541"/>
                      <a:pt x="3" y="535"/>
                      <a:pt x="0" y="508"/>
                    </a:cubicBezTo>
                    <a:cubicBezTo>
                      <a:pt x="10" y="466"/>
                      <a:pt x="71" y="417"/>
                      <a:pt x="74" y="342"/>
                    </a:cubicBezTo>
                    <a:cubicBezTo>
                      <a:pt x="79" y="142"/>
                      <a:pt x="155" y="30"/>
                      <a:pt x="422" y="10"/>
                    </a:cubicBezTo>
                    <a:cubicBezTo>
                      <a:pt x="552" y="0"/>
                      <a:pt x="750" y="47"/>
                      <a:pt x="752" y="338"/>
                    </a:cubicBezTo>
                    <a:cubicBezTo>
                      <a:pt x="753" y="521"/>
                      <a:pt x="647" y="556"/>
                      <a:pt x="628" y="617"/>
                    </a:cubicBezTo>
                    <a:cubicBezTo>
                      <a:pt x="614" y="663"/>
                      <a:pt x="631" y="686"/>
                      <a:pt x="631" y="709"/>
                    </a:cubicBezTo>
                    <a:cubicBezTo>
                      <a:pt x="631" y="709"/>
                      <a:pt x="632" y="715"/>
                      <a:pt x="632" y="722"/>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Oval 60">
                <a:extLst>
                  <a:ext uri="{FF2B5EF4-FFF2-40B4-BE49-F238E27FC236}">
                    <a16:creationId xmlns:a16="http://schemas.microsoft.com/office/drawing/2014/main" id="{64BEF7B8-849C-4D42-8D05-82CBEA50736B}"/>
                  </a:ext>
                </a:extLst>
              </p:cNvPr>
              <p:cNvSpPr>
                <a:spLocks noChangeArrowheads="1"/>
              </p:cNvSpPr>
              <p:nvPr/>
            </p:nvSpPr>
            <p:spPr bwMode="auto">
              <a:xfrm>
                <a:off x="2816238" y="190500"/>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Oval 61">
                <a:extLst>
                  <a:ext uri="{FF2B5EF4-FFF2-40B4-BE49-F238E27FC236}">
                    <a16:creationId xmlns:a16="http://schemas.microsoft.com/office/drawing/2014/main" id="{8B2AA90B-547B-4F70-9EAC-E40858B64411}"/>
                  </a:ext>
                </a:extLst>
              </p:cNvPr>
              <p:cNvSpPr>
                <a:spLocks noChangeArrowheads="1"/>
              </p:cNvSpPr>
              <p:nvPr/>
            </p:nvSpPr>
            <p:spPr bwMode="auto">
              <a:xfrm>
                <a:off x="2979751" y="265112"/>
                <a:ext cx="79375"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62">
                <a:extLst>
                  <a:ext uri="{FF2B5EF4-FFF2-40B4-BE49-F238E27FC236}">
                    <a16:creationId xmlns:a16="http://schemas.microsoft.com/office/drawing/2014/main" id="{C7FDD553-5E06-41F0-996B-389300B91CEA}"/>
                  </a:ext>
                </a:extLst>
              </p:cNvPr>
              <p:cNvSpPr>
                <a:spLocks noChangeShapeType="1"/>
              </p:cNvSpPr>
              <p:nvPr/>
            </p:nvSpPr>
            <p:spPr bwMode="auto">
              <a:xfrm>
                <a:off x="2855926" y="269875"/>
                <a:ext cx="0" cy="671513"/>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Freeform 63">
                <a:extLst>
                  <a:ext uri="{FF2B5EF4-FFF2-40B4-BE49-F238E27FC236}">
                    <a16:creationId xmlns:a16="http://schemas.microsoft.com/office/drawing/2014/main" id="{249A43FD-F45A-4867-80D4-FE6B5F1188D0}"/>
                  </a:ext>
                </a:extLst>
              </p:cNvPr>
              <p:cNvSpPr>
                <a:spLocks/>
              </p:cNvSpPr>
              <p:nvPr/>
            </p:nvSpPr>
            <p:spPr bwMode="auto">
              <a:xfrm>
                <a:off x="2919426" y="344487"/>
                <a:ext cx="63500" cy="138113"/>
              </a:xfrm>
              <a:custGeom>
                <a:avLst/>
                <a:gdLst>
                  <a:gd name="T0" fmla="*/ 40 w 40"/>
                  <a:gd name="T1" fmla="*/ 0 h 87"/>
                  <a:gd name="T2" fmla="*/ 0 w 40"/>
                  <a:gd name="T3" fmla="*/ 39 h 87"/>
                  <a:gd name="T4" fmla="*/ 0 w 40"/>
                  <a:gd name="T5" fmla="*/ 87 h 87"/>
                </a:gdLst>
                <a:ahLst/>
                <a:cxnLst>
                  <a:cxn ang="0">
                    <a:pos x="T0" y="T1"/>
                  </a:cxn>
                  <a:cxn ang="0">
                    <a:pos x="T2" y="T3"/>
                  </a:cxn>
                  <a:cxn ang="0">
                    <a:pos x="T4" y="T5"/>
                  </a:cxn>
                </a:cxnLst>
                <a:rect l="0" t="0" r="r" b="b"/>
                <a:pathLst>
                  <a:path w="40" h="87">
                    <a:moveTo>
                      <a:pt x="40" y="0"/>
                    </a:moveTo>
                    <a:lnTo>
                      <a:pt x="0" y="39"/>
                    </a:lnTo>
                    <a:lnTo>
                      <a:pt x="0"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64">
                <a:extLst>
                  <a:ext uri="{FF2B5EF4-FFF2-40B4-BE49-F238E27FC236}">
                    <a16:creationId xmlns:a16="http://schemas.microsoft.com/office/drawing/2014/main" id="{4A818A73-D16D-4C0A-AAED-D60089ABC58A}"/>
                  </a:ext>
                </a:extLst>
              </p:cNvPr>
              <p:cNvSpPr>
                <a:spLocks noChangeShapeType="1"/>
              </p:cNvSpPr>
              <p:nvPr/>
            </p:nvSpPr>
            <p:spPr bwMode="auto">
              <a:xfrm flipH="1">
                <a:off x="2982926"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Oval 65">
                <a:extLst>
                  <a:ext uri="{FF2B5EF4-FFF2-40B4-BE49-F238E27FC236}">
                    <a16:creationId xmlns:a16="http://schemas.microsoft.com/office/drawing/2014/main" id="{303648D6-DC13-4C56-A287-EBA506EED31D}"/>
                  </a:ext>
                </a:extLst>
              </p:cNvPr>
              <p:cNvSpPr>
                <a:spLocks noChangeArrowheads="1"/>
              </p:cNvSpPr>
              <p:nvPr/>
            </p:nvSpPr>
            <p:spPr bwMode="auto">
              <a:xfrm>
                <a:off x="2979751" y="425450"/>
                <a:ext cx="79375"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Freeform 66">
                <a:extLst>
                  <a:ext uri="{FF2B5EF4-FFF2-40B4-BE49-F238E27FC236}">
                    <a16:creationId xmlns:a16="http://schemas.microsoft.com/office/drawing/2014/main" id="{D63032E4-A036-4305-A212-2CCD1E9292D4}"/>
                  </a:ext>
                </a:extLst>
              </p:cNvPr>
              <p:cNvSpPr>
                <a:spLocks/>
              </p:cNvSpPr>
              <p:nvPr/>
            </p:nvSpPr>
            <p:spPr bwMode="auto">
              <a:xfrm>
                <a:off x="2919426" y="506412"/>
                <a:ext cx="63500" cy="155575"/>
              </a:xfrm>
              <a:custGeom>
                <a:avLst/>
                <a:gdLst>
                  <a:gd name="T0" fmla="*/ 40 w 40"/>
                  <a:gd name="T1" fmla="*/ 0 h 98"/>
                  <a:gd name="T2" fmla="*/ 0 w 40"/>
                  <a:gd name="T3" fmla="*/ 39 h 98"/>
                  <a:gd name="T4" fmla="*/ 0 w 40"/>
                  <a:gd name="T5" fmla="*/ 98 h 98"/>
                </a:gdLst>
                <a:ahLst/>
                <a:cxnLst>
                  <a:cxn ang="0">
                    <a:pos x="T0" y="T1"/>
                  </a:cxn>
                  <a:cxn ang="0">
                    <a:pos x="T2" y="T3"/>
                  </a:cxn>
                  <a:cxn ang="0">
                    <a:pos x="T4" y="T5"/>
                  </a:cxn>
                </a:cxnLst>
                <a:rect l="0" t="0" r="r" b="b"/>
                <a:pathLst>
                  <a:path w="40" h="98">
                    <a:moveTo>
                      <a:pt x="40" y="0"/>
                    </a:moveTo>
                    <a:lnTo>
                      <a:pt x="0" y="39"/>
                    </a:lnTo>
                    <a:lnTo>
                      <a:pt x="0"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67">
                <a:extLst>
                  <a:ext uri="{FF2B5EF4-FFF2-40B4-BE49-F238E27FC236}">
                    <a16:creationId xmlns:a16="http://schemas.microsoft.com/office/drawing/2014/main" id="{87F99F29-C8C9-490B-9575-BE10B4A3E587}"/>
                  </a:ext>
                </a:extLst>
              </p:cNvPr>
              <p:cNvSpPr>
                <a:spLocks noChangeShapeType="1"/>
              </p:cNvSpPr>
              <p:nvPr/>
            </p:nvSpPr>
            <p:spPr bwMode="auto">
              <a:xfrm flipH="1">
                <a:off x="2982926"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Oval 68">
                <a:extLst>
                  <a:ext uri="{FF2B5EF4-FFF2-40B4-BE49-F238E27FC236}">
                    <a16:creationId xmlns:a16="http://schemas.microsoft.com/office/drawing/2014/main" id="{8510A08A-80F3-4650-81FD-87337D732DF9}"/>
                  </a:ext>
                </a:extLst>
              </p:cNvPr>
              <p:cNvSpPr>
                <a:spLocks noChangeArrowheads="1"/>
              </p:cNvSpPr>
              <p:nvPr/>
            </p:nvSpPr>
            <p:spPr bwMode="auto">
              <a:xfrm>
                <a:off x="2654312" y="265112"/>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Freeform 69">
                <a:extLst>
                  <a:ext uri="{FF2B5EF4-FFF2-40B4-BE49-F238E27FC236}">
                    <a16:creationId xmlns:a16="http://schemas.microsoft.com/office/drawing/2014/main" id="{03FC633D-27C6-4832-9925-F796D11FEC36}"/>
                  </a:ext>
                </a:extLst>
              </p:cNvPr>
              <p:cNvSpPr>
                <a:spLocks/>
              </p:cNvSpPr>
              <p:nvPr/>
            </p:nvSpPr>
            <p:spPr bwMode="auto">
              <a:xfrm>
                <a:off x="2732100" y="344487"/>
                <a:ext cx="61913" cy="138113"/>
              </a:xfrm>
              <a:custGeom>
                <a:avLst/>
                <a:gdLst>
                  <a:gd name="T0" fmla="*/ 0 w 39"/>
                  <a:gd name="T1" fmla="*/ 0 h 87"/>
                  <a:gd name="T2" fmla="*/ 39 w 39"/>
                  <a:gd name="T3" fmla="*/ 39 h 87"/>
                  <a:gd name="T4" fmla="*/ 39 w 39"/>
                  <a:gd name="T5" fmla="*/ 87 h 87"/>
                </a:gdLst>
                <a:ahLst/>
                <a:cxnLst>
                  <a:cxn ang="0">
                    <a:pos x="T0" y="T1"/>
                  </a:cxn>
                  <a:cxn ang="0">
                    <a:pos x="T2" y="T3"/>
                  </a:cxn>
                  <a:cxn ang="0">
                    <a:pos x="T4" y="T5"/>
                  </a:cxn>
                </a:cxnLst>
                <a:rect l="0" t="0" r="r" b="b"/>
                <a:pathLst>
                  <a:path w="39" h="87">
                    <a:moveTo>
                      <a:pt x="0" y="0"/>
                    </a:moveTo>
                    <a:lnTo>
                      <a:pt x="39" y="39"/>
                    </a:lnTo>
                    <a:lnTo>
                      <a:pt x="39"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0">
                <a:extLst>
                  <a:ext uri="{FF2B5EF4-FFF2-40B4-BE49-F238E27FC236}">
                    <a16:creationId xmlns:a16="http://schemas.microsoft.com/office/drawing/2014/main" id="{5298A57D-34DF-412D-96DC-FC7ED13FCD79}"/>
                  </a:ext>
                </a:extLst>
              </p:cNvPr>
              <p:cNvSpPr>
                <a:spLocks noChangeShapeType="1"/>
              </p:cNvSpPr>
              <p:nvPr/>
            </p:nvSpPr>
            <p:spPr bwMode="auto">
              <a:xfrm flipH="1" flipV="1">
                <a:off x="2722575"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Oval 71">
                <a:extLst>
                  <a:ext uri="{FF2B5EF4-FFF2-40B4-BE49-F238E27FC236}">
                    <a16:creationId xmlns:a16="http://schemas.microsoft.com/office/drawing/2014/main" id="{A7D39ECD-DBA2-4706-B793-77160252ED8C}"/>
                  </a:ext>
                </a:extLst>
              </p:cNvPr>
              <p:cNvSpPr>
                <a:spLocks noChangeArrowheads="1"/>
              </p:cNvSpPr>
              <p:nvPr/>
            </p:nvSpPr>
            <p:spPr bwMode="auto">
              <a:xfrm>
                <a:off x="2654312" y="425450"/>
                <a:ext cx="80963"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Freeform 72">
                <a:extLst>
                  <a:ext uri="{FF2B5EF4-FFF2-40B4-BE49-F238E27FC236}">
                    <a16:creationId xmlns:a16="http://schemas.microsoft.com/office/drawing/2014/main" id="{E04C2D51-B651-4C81-820F-885830B7CDAE}"/>
                  </a:ext>
                </a:extLst>
              </p:cNvPr>
              <p:cNvSpPr>
                <a:spLocks/>
              </p:cNvSpPr>
              <p:nvPr/>
            </p:nvSpPr>
            <p:spPr bwMode="auto">
              <a:xfrm>
                <a:off x="2732100" y="506412"/>
                <a:ext cx="61913" cy="155575"/>
              </a:xfrm>
              <a:custGeom>
                <a:avLst/>
                <a:gdLst>
                  <a:gd name="T0" fmla="*/ 0 w 39"/>
                  <a:gd name="T1" fmla="*/ 0 h 98"/>
                  <a:gd name="T2" fmla="*/ 39 w 39"/>
                  <a:gd name="T3" fmla="*/ 39 h 98"/>
                  <a:gd name="T4" fmla="*/ 39 w 39"/>
                  <a:gd name="T5" fmla="*/ 98 h 98"/>
                </a:gdLst>
                <a:ahLst/>
                <a:cxnLst>
                  <a:cxn ang="0">
                    <a:pos x="T0" y="T1"/>
                  </a:cxn>
                  <a:cxn ang="0">
                    <a:pos x="T2" y="T3"/>
                  </a:cxn>
                  <a:cxn ang="0">
                    <a:pos x="T4" y="T5"/>
                  </a:cxn>
                </a:cxnLst>
                <a:rect l="0" t="0" r="r" b="b"/>
                <a:pathLst>
                  <a:path w="39" h="98">
                    <a:moveTo>
                      <a:pt x="0" y="0"/>
                    </a:moveTo>
                    <a:lnTo>
                      <a:pt x="39" y="39"/>
                    </a:lnTo>
                    <a:lnTo>
                      <a:pt x="39"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3">
                <a:extLst>
                  <a:ext uri="{FF2B5EF4-FFF2-40B4-BE49-F238E27FC236}">
                    <a16:creationId xmlns:a16="http://schemas.microsoft.com/office/drawing/2014/main" id="{7A42C5AF-9712-46B0-A57A-87E8D4D78408}"/>
                  </a:ext>
                </a:extLst>
              </p:cNvPr>
              <p:cNvSpPr>
                <a:spLocks noChangeShapeType="1"/>
              </p:cNvSpPr>
              <p:nvPr/>
            </p:nvSpPr>
            <p:spPr bwMode="auto">
              <a:xfrm flipH="1" flipV="1">
                <a:off x="2722575"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68F90E1F-EF5F-4119-96BE-ACEDD2228B42}"/>
                </a:ext>
              </a:extLst>
            </p:cNvPr>
            <p:cNvGrpSpPr>
              <a:grpSpLocks noChangeAspect="1"/>
            </p:cNvGrpSpPr>
            <p:nvPr/>
          </p:nvGrpSpPr>
          <p:grpSpPr>
            <a:xfrm>
              <a:off x="4929908" y="5360914"/>
              <a:ext cx="390906" cy="479198"/>
              <a:chOff x="9091657" y="5884866"/>
              <a:chExt cx="773117" cy="947738"/>
            </a:xfrm>
          </p:grpSpPr>
          <p:sp>
            <p:nvSpPr>
              <p:cNvPr id="471" name="Oval 124">
                <a:extLst>
                  <a:ext uri="{FF2B5EF4-FFF2-40B4-BE49-F238E27FC236}">
                    <a16:creationId xmlns:a16="http://schemas.microsoft.com/office/drawing/2014/main" id="{1C0B153A-F47E-4020-8661-AA150791F8D4}"/>
                  </a:ext>
                </a:extLst>
              </p:cNvPr>
              <p:cNvSpPr>
                <a:spLocks noChangeArrowheads="1"/>
              </p:cNvSpPr>
              <p:nvPr/>
            </p:nvSpPr>
            <p:spPr bwMode="auto">
              <a:xfrm>
                <a:off x="9466309" y="5986466"/>
                <a:ext cx="68263"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Oval 125">
                <a:extLst>
                  <a:ext uri="{FF2B5EF4-FFF2-40B4-BE49-F238E27FC236}">
                    <a16:creationId xmlns:a16="http://schemas.microsoft.com/office/drawing/2014/main" id="{337C9136-EBE6-4D9E-8A51-F2813DF1AFE9}"/>
                  </a:ext>
                </a:extLst>
              </p:cNvPr>
              <p:cNvSpPr>
                <a:spLocks noChangeArrowheads="1"/>
              </p:cNvSpPr>
              <p:nvPr/>
            </p:nvSpPr>
            <p:spPr bwMode="auto">
              <a:xfrm>
                <a:off x="9710785" y="5986466"/>
                <a:ext cx="69850"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Freeform 126">
                <a:extLst>
                  <a:ext uri="{FF2B5EF4-FFF2-40B4-BE49-F238E27FC236}">
                    <a16:creationId xmlns:a16="http://schemas.microsoft.com/office/drawing/2014/main" id="{A1EBEA55-8378-4A1F-8CA4-11AEB032E70D}"/>
                  </a:ext>
                </a:extLst>
              </p:cNvPr>
              <p:cNvSpPr>
                <a:spLocks/>
              </p:cNvSpPr>
              <p:nvPr/>
            </p:nvSpPr>
            <p:spPr bwMode="auto">
              <a:xfrm>
                <a:off x="9544097" y="6021391"/>
                <a:ext cx="320677" cy="85725"/>
              </a:xfrm>
              <a:custGeom>
                <a:avLst/>
                <a:gdLst>
                  <a:gd name="T0" fmla="*/ 0 w 202"/>
                  <a:gd name="T1" fmla="*/ 0 h 54"/>
                  <a:gd name="T2" fmla="*/ 51 w 202"/>
                  <a:gd name="T3" fmla="*/ 0 h 54"/>
                  <a:gd name="T4" fmla="*/ 84 w 202"/>
                  <a:gd name="T5" fmla="*/ 54 h 54"/>
                  <a:gd name="T6" fmla="*/ 202 w 202"/>
                  <a:gd name="T7" fmla="*/ 54 h 54"/>
                </a:gdLst>
                <a:ahLst/>
                <a:cxnLst>
                  <a:cxn ang="0">
                    <a:pos x="T0" y="T1"/>
                  </a:cxn>
                  <a:cxn ang="0">
                    <a:pos x="T2" y="T3"/>
                  </a:cxn>
                  <a:cxn ang="0">
                    <a:pos x="T4" y="T5"/>
                  </a:cxn>
                  <a:cxn ang="0">
                    <a:pos x="T6" y="T7"/>
                  </a:cxn>
                </a:cxnLst>
                <a:rect l="0" t="0" r="r" b="b"/>
                <a:pathLst>
                  <a:path w="202" h="54">
                    <a:moveTo>
                      <a:pt x="0" y="0"/>
                    </a:moveTo>
                    <a:lnTo>
                      <a:pt x="51" y="0"/>
                    </a:lnTo>
                    <a:lnTo>
                      <a:pt x="84" y="54"/>
                    </a:lnTo>
                    <a:lnTo>
                      <a:pt x="202" y="5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Freeform 127">
                <a:extLst>
                  <a:ext uri="{FF2B5EF4-FFF2-40B4-BE49-F238E27FC236}">
                    <a16:creationId xmlns:a16="http://schemas.microsoft.com/office/drawing/2014/main" id="{AAD4F9A3-1E22-465E-B88B-54E981F9A6EB}"/>
                  </a:ext>
                </a:extLst>
              </p:cNvPr>
              <p:cNvSpPr>
                <a:spLocks noEditPoints="1"/>
              </p:cNvSpPr>
              <p:nvPr/>
            </p:nvSpPr>
            <p:spPr bwMode="auto">
              <a:xfrm>
                <a:off x="9347246" y="6188079"/>
                <a:ext cx="444502" cy="444500"/>
              </a:xfrm>
              <a:custGeom>
                <a:avLst/>
                <a:gdLst>
                  <a:gd name="T0" fmla="*/ 176 w 426"/>
                  <a:gd name="T1" fmla="*/ 63 h 428"/>
                  <a:gd name="T2" fmla="*/ 177 w 426"/>
                  <a:gd name="T3" fmla="*/ 0 h 428"/>
                  <a:gd name="T4" fmla="*/ 248 w 426"/>
                  <a:gd name="T5" fmla="*/ 0 h 428"/>
                  <a:gd name="T6" fmla="*/ 249 w 426"/>
                  <a:gd name="T7" fmla="*/ 63 h 428"/>
                  <a:gd name="T8" fmla="*/ 293 w 426"/>
                  <a:gd name="T9" fmla="*/ 81 h 428"/>
                  <a:gd name="T10" fmla="*/ 338 w 426"/>
                  <a:gd name="T11" fmla="*/ 38 h 428"/>
                  <a:gd name="T12" fmla="*/ 388 w 426"/>
                  <a:gd name="T13" fmla="*/ 88 h 428"/>
                  <a:gd name="T14" fmla="*/ 345 w 426"/>
                  <a:gd name="T15" fmla="*/ 134 h 428"/>
                  <a:gd name="T16" fmla="*/ 363 w 426"/>
                  <a:gd name="T17" fmla="*/ 177 h 428"/>
                  <a:gd name="T18" fmla="*/ 426 w 426"/>
                  <a:gd name="T19" fmla="*/ 179 h 428"/>
                  <a:gd name="T20" fmla="*/ 426 w 426"/>
                  <a:gd name="T21" fmla="*/ 250 h 428"/>
                  <a:gd name="T22" fmla="*/ 363 w 426"/>
                  <a:gd name="T23" fmla="*/ 251 h 428"/>
                  <a:gd name="T24" fmla="*/ 345 w 426"/>
                  <a:gd name="T25" fmla="*/ 295 h 428"/>
                  <a:gd name="T26" fmla="*/ 388 w 426"/>
                  <a:gd name="T27" fmla="*/ 341 h 428"/>
                  <a:gd name="T28" fmla="*/ 338 w 426"/>
                  <a:gd name="T29" fmla="*/ 391 h 428"/>
                  <a:gd name="T30" fmla="*/ 293 w 426"/>
                  <a:gd name="T31" fmla="*/ 347 h 428"/>
                  <a:gd name="T32" fmla="*/ 249 w 426"/>
                  <a:gd name="T33" fmla="*/ 365 h 428"/>
                  <a:gd name="T34" fmla="*/ 248 w 426"/>
                  <a:gd name="T35" fmla="*/ 428 h 428"/>
                  <a:gd name="T36" fmla="*/ 177 w 426"/>
                  <a:gd name="T37" fmla="*/ 428 h 428"/>
                  <a:gd name="T38" fmla="*/ 176 w 426"/>
                  <a:gd name="T39" fmla="*/ 365 h 428"/>
                  <a:gd name="T40" fmla="*/ 133 w 426"/>
                  <a:gd name="T41" fmla="*/ 347 h 428"/>
                  <a:gd name="T42" fmla="*/ 87 w 426"/>
                  <a:gd name="T43" fmla="*/ 391 h 428"/>
                  <a:gd name="T44" fmla="*/ 37 w 426"/>
                  <a:gd name="T45" fmla="*/ 341 h 428"/>
                  <a:gd name="T46" fmla="*/ 81 w 426"/>
                  <a:gd name="T47" fmla="*/ 295 h 428"/>
                  <a:gd name="T48" fmla="*/ 63 w 426"/>
                  <a:gd name="T49" fmla="*/ 251 h 428"/>
                  <a:gd name="T50" fmla="*/ 0 w 426"/>
                  <a:gd name="T51" fmla="*/ 250 h 428"/>
                  <a:gd name="T52" fmla="*/ 0 w 426"/>
                  <a:gd name="T53" fmla="*/ 179 h 428"/>
                  <a:gd name="T54" fmla="*/ 63 w 426"/>
                  <a:gd name="T55" fmla="*/ 177 h 428"/>
                  <a:gd name="T56" fmla="*/ 81 w 426"/>
                  <a:gd name="T57" fmla="*/ 134 h 428"/>
                  <a:gd name="T58" fmla="*/ 37 w 426"/>
                  <a:gd name="T59" fmla="*/ 88 h 428"/>
                  <a:gd name="T60" fmla="*/ 87 w 426"/>
                  <a:gd name="T61" fmla="*/ 38 h 428"/>
                  <a:gd name="T62" fmla="*/ 133 w 426"/>
                  <a:gd name="T63" fmla="*/ 81 h 428"/>
                  <a:gd name="T64" fmla="*/ 176 w 426"/>
                  <a:gd name="T65" fmla="*/ 63 h 428"/>
                  <a:gd name="T66" fmla="*/ 126 w 426"/>
                  <a:gd name="T67" fmla="*/ 214 h 428"/>
                  <a:gd name="T68" fmla="*/ 213 w 426"/>
                  <a:gd name="T69" fmla="*/ 302 h 428"/>
                  <a:gd name="T70" fmla="*/ 300 w 426"/>
                  <a:gd name="T71" fmla="*/ 214 h 428"/>
                  <a:gd name="T72" fmla="*/ 213 w 426"/>
                  <a:gd name="T73" fmla="*/ 127 h 428"/>
                  <a:gd name="T74" fmla="*/ 126 w 426"/>
                  <a:gd name="T75"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428">
                    <a:moveTo>
                      <a:pt x="176" y="63"/>
                    </a:moveTo>
                    <a:cubicBezTo>
                      <a:pt x="177" y="0"/>
                      <a:pt x="177" y="0"/>
                      <a:pt x="177" y="0"/>
                    </a:cubicBezTo>
                    <a:cubicBezTo>
                      <a:pt x="248" y="0"/>
                      <a:pt x="248" y="0"/>
                      <a:pt x="248" y="0"/>
                    </a:cubicBezTo>
                    <a:cubicBezTo>
                      <a:pt x="249" y="63"/>
                      <a:pt x="249" y="63"/>
                      <a:pt x="249" y="63"/>
                    </a:cubicBezTo>
                    <a:cubicBezTo>
                      <a:pt x="293" y="81"/>
                      <a:pt x="293" y="81"/>
                      <a:pt x="293" y="81"/>
                    </a:cubicBezTo>
                    <a:cubicBezTo>
                      <a:pt x="338" y="38"/>
                      <a:pt x="338" y="38"/>
                      <a:pt x="338" y="38"/>
                    </a:cubicBezTo>
                    <a:cubicBezTo>
                      <a:pt x="388" y="88"/>
                      <a:pt x="388" y="88"/>
                      <a:pt x="388" y="88"/>
                    </a:cubicBezTo>
                    <a:cubicBezTo>
                      <a:pt x="345" y="134"/>
                      <a:pt x="345" y="134"/>
                      <a:pt x="345" y="134"/>
                    </a:cubicBezTo>
                    <a:cubicBezTo>
                      <a:pt x="363" y="177"/>
                      <a:pt x="363" y="177"/>
                      <a:pt x="363" y="177"/>
                    </a:cubicBezTo>
                    <a:cubicBezTo>
                      <a:pt x="426" y="179"/>
                      <a:pt x="426" y="179"/>
                      <a:pt x="426" y="179"/>
                    </a:cubicBezTo>
                    <a:cubicBezTo>
                      <a:pt x="426" y="250"/>
                      <a:pt x="426" y="250"/>
                      <a:pt x="426" y="250"/>
                    </a:cubicBezTo>
                    <a:cubicBezTo>
                      <a:pt x="363" y="251"/>
                      <a:pt x="363" y="251"/>
                      <a:pt x="363" y="251"/>
                    </a:cubicBezTo>
                    <a:cubicBezTo>
                      <a:pt x="345" y="295"/>
                      <a:pt x="345" y="295"/>
                      <a:pt x="345" y="295"/>
                    </a:cubicBezTo>
                    <a:cubicBezTo>
                      <a:pt x="388" y="341"/>
                      <a:pt x="388" y="341"/>
                      <a:pt x="388" y="341"/>
                    </a:cubicBezTo>
                    <a:cubicBezTo>
                      <a:pt x="338" y="391"/>
                      <a:pt x="338" y="391"/>
                      <a:pt x="338" y="391"/>
                    </a:cubicBezTo>
                    <a:cubicBezTo>
                      <a:pt x="293" y="347"/>
                      <a:pt x="293" y="347"/>
                      <a:pt x="293" y="347"/>
                    </a:cubicBezTo>
                    <a:cubicBezTo>
                      <a:pt x="249" y="365"/>
                      <a:pt x="249" y="365"/>
                      <a:pt x="249" y="365"/>
                    </a:cubicBezTo>
                    <a:cubicBezTo>
                      <a:pt x="248" y="428"/>
                      <a:pt x="248" y="428"/>
                      <a:pt x="248" y="428"/>
                    </a:cubicBezTo>
                    <a:cubicBezTo>
                      <a:pt x="177" y="428"/>
                      <a:pt x="177" y="428"/>
                      <a:pt x="177" y="428"/>
                    </a:cubicBezTo>
                    <a:cubicBezTo>
                      <a:pt x="176" y="365"/>
                      <a:pt x="176" y="365"/>
                      <a:pt x="176" y="365"/>
                    </a:cubicBezTo>
                    <a:cubicBezTo>
                      <a:pt x="133" y="347"/>
                      <a:pt x="133" y="347"/>
                      <a:pt x="133" y="347"/>
                    </a:cubicBezTo>
                    <a:cubicBezTo>
                      <a:pt x="87" y="391"/>
                      <a:pt x="87" y="391"/>
                      <a:pt x="87" y="391"/>
                    </a:cubicBezTo>
                    <a:cubicBezTo>
                      <a:pt x="37" y="341"/>
                      <a:pt x="37" y="341"/>
                      <a:pt x="37" y="341"/>
                    </a:cubicBezTo>
                    <a:cubicBezTo>
                      <a:pt x="81" y="295"/>
                      <a:pt x="81" y="295"/>
                      <a:pt x="81" y="295"/>
                    </a:cubicBezTo>
                    <a:cubicBezTo>
                      <a:pt x="63" y="251"/>
                      <a:pt x="63" y="251"/>
                      <a:pt x="63" y="251"/>
                    </a:cubicBezTo>
                    <a:cubicBezTo>
                      <a:pt x="0" y="250"/>
                      <a:pt x="0" y="250"/>
                      <a:pt x="0" y="250"/>
                    </a:cubicBezTo>
                    <a:cubicBezTo>
                      <a:pt x="0" y="179"/>
                      <a:pt x="0" y="179"/>
                      <a:pt x="0" y="179"/>
                    </a:cubicBezTo>
                    <a:cubicBezTo>
                      <a:pt x="63" y="177"/>
                      <a:pt x="63" y="177"/>
                      <a:pt x="63" y="177"/>
                    </a:cubicBezTo>
                    <a:cubicBezTo>
                      <a:pt x="81" y="134"/>
                      <a:pt x="81" y="134"/>
                      <a:pt x="81" y="134"/>
                    </a:cubicBezTo>
                    <a:cubicBezTo>
                      <a:pt x="37" y="88"/>
                      <a:pt x="37" y="88"/>
                      <a:pt x="37" y="88"/>
                    </a:cubicBezTo>
                    <a:cubicBezTo>
                      <a:pt x="87" y="38"/>
                      <a:pt x="87" y="38"/>
                      <a:pt x="87" y="38"/>
                    </a:cubicBezTo>
                    <a:cubicBezTo>
                      <a:pt x="133" y="81"/>
                      <a:pt x="133" y="81"/>
                      <a:pt x="133" y="81"/>
                    </a:cubicBezTo>
                    <a:lnTo>
                      <a:pt x="176" y="63"/>
                    </a:lnTo>
                    <a:close/>
                    <a:moveTo>
                      <a:pt x="126" y="214"/>
                    </a:moveTo>
                    <a:cubicBezTo>
                      <a:pt x="126" y="263"/>
                      <a:pt x="165" y="302"/>
                      <a:pt x="213" y="302"/>
                    </a:cubicBezTo>
                    <a:cubicBezTo>
                      <a:pt x="261" y="302"/>
                      <a:pt x="300" y="263"/>
                      <a:pt x="300" y="214"/>
                    </a:cubicBezTo>
                    <a:cubicBezTo>
                      <a:pt x="300" y="166"/>
                      <a:pt x="261" y="127"/>
                      <a:pt x="213" y="127"/>
                    </a:cubicBezTo>
                    <a:cubicBezTo>
                      <a:pt x="165" y="127"/>
                      <a:pt x="126" y="166"/>
                      <a:pt x="126" y="214"/>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128">
                <a:extLst>
                  <a:ext uri="{FF2B5EF4-FFF2-40B4-BE49-F238E27FC236}">
                    <a16:creationId xmlns:a16="http://schemas.microsoft.com/office/drawing/2014/main" id="{1395A40E-280A-4C8C-884E-C3E8BA559B8C}"/>
                  </a:ext>
                </a:extLst>
              </p:cNvPr>
              <p:cNvSpPr>
                <a:spLocks/>
              </p:cNvSpPr>
              <p:nvPr/>
            </p:nvSpPr>
            <p:spPr bwMode="auto">
              <a:xfrm>
                <a:off x="9091657" y="5884866"/>
                <a:ext cx="582615" cy="947738"/>
              </a:xfrm>
              <a:custGeom>
                <a:avLst/>
                <a:gdLst>
                  <a:gd name="T0" fmla="*/ 305 w 560"/>
                  <a:gd name="T1" fmla="*/ 911 h 911"/>
                  <a:gd name="T2" fmla="*/ 277 w 560"/>
                  <a:gd name="T3" fmla="*/ 830 h 911"/>
                  <a:gd name="T4" fmla="*/ 106 w 560"/>
                  <a:gd name="T5" fmla="*/ 800 h 911"/>
                  <a:gd name="T6" fmla="*/ 104 w 560"/>
                  <a:gd name="T7" fmla="*/ 721 h 911"/>
                  <a:gd name="T8" fmla="*/ 81 w 560"/>
                  <a:gd name="T9" fmla="*/ 660 h 911"/>
                  <a:gd name="T10" fmla="*/ 74 w 560"/>
                  <a:gd name="T11" fmla="*/ 589 h 911"/>
                  <a:gd name="T12" fmla="*/ 0 w 560"/>
                  <a:gd name="T13" fmla="*/ 530 h 911"/>
                  <a:gd name="T14" fmla="*/ 78 w 560"/>
                  <a:gd name="T15" fmla="*/ 355 h 911"/>
                  <a:gd name="T16" fmla="*/ 449 w 560"/>
                  <a:gd name="T17" fmla="*/ 2 h 911"/>
                  <a:gd name="T18" fmla="*/ 560 w 560"/>
                  <a:gd name="T19" fmla="*/ 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911">
                    <a:moveTo>
                      <a:pt x="305" y="911"/>
                    </a:moveTo>
                    <a:cubicBezTo>
                      <a:pt x="287" y="873"/>
                      <a:pt x="277" y="830"/>
                      <a:pt x="277" y="830"/>
                    </a:cubicBezTo>
                    <a:cubicBezTo>
                      <a:pt x="277" y="830"/>
                      <a:pt x="127" y="833"/>
                      <a:pt x="106" y="800"/>
                    </a:cubicBezTo>
                    <a:cubicBezTo>
                      <a:pt x="91" y="778"/>
                      <a:pt x="93" y="761"/>
                      <a:pt x="104" y="721"/>
                    </a:cubicBezTo>
                    <a:cubicBezTo>
                      <a:pt x="115" y="681"/>
                      <a:pt x="52" y="704"/>
                      <a:pt x="81" y="660"/>
                    </a:cubicBezTo>
                    <a:cubicBezTo>
                      <a:pt x="95" y="639"/>
                      <a:pt x="49" y="632"/>
                      <a:pt x="74" y="589"/>
                    </a:cubicBezTo>
                    <a:cubicBezTo>
                      <a:pt x="88" y="566"/>
                      <a:pt x="3" y="560"/>
                      <a:pt x="0" y="530"/>
                    </a:cubicBezTo>
                    <a:cubicBezTo>
                      <a:pt x="11" y="486"/>
                      <a:pt x="76" y="434"/>
                      <a:pt x="78" y="355"/>
                    </a:cubicBezTo>
                    <a:cubicBezTo>
                      <a:pt x="85" y="143"/>
                      <a:pt x="165" y="24"/>
                      <a:pt x="449" y="2"/>
                    </a:cubicBezTo>
                    <a:cubicBezTo>
                      <a:pt x="483" y="0"/>
                      <a:pt x="521" y="1"/>
                      <a:pt x="560" y="9"/>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129">
                <a:extLst>
                  <a:ext uri="{FF2B5EF4-FFF2-40B4-BE49-F238E27FC236}">
                    <a16:creationId xmlns:a16="http://schemas.microsoft.com/office/drawing/2014/main" id="{7DB94BDB-BDB9-4685-A244-ECF5E7044409}"/>
                  </a:ext>
                </a:extLst>
              </p:cNvPr>
              <p:cNvSpPr>
                <a:spLocks noChangeShapeType="1"/>
              </p:cNvSpPr>
              <p:nvPr/>
            </p:nvSpPr>
            <p:spPr bwMode="auto">
              <a:xfrm>
                <a:off x="9780636" y="6021391"/>
                <a:ext cx="841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DA34D000-8395-4165-8B86-46E48EEB6E26}"/>
                </a:ext>
              </a:extLst>
            </p:cNvPr>
            <p:cNvGrpSpPr>
              <a:grpSpLocks noChangeAspect="1"/>
            </p:cNvGrpSpPr>
            <p:nvPr userDrawn="1"/>
          </p:nvGrpSpPr>
          <p:grpSpPr>
            <a:xfrm>
              <a:off x="4933924" y="4531057"/>
              <a:ext cx="391019" cy="428035"/>
              <a:chOff x="9009063" y="3930650"/>
              <a:chExt cx="922338" cy="1009653"/>
            </a:xfrm>
          </p:grpSpPr>
          <p:sp>
            <p:nvSpPr>
              <p:cNvPr id="465" name="Freeform 201">
                <a:extLst>
                  <a:ext uri="{FF2B5EF4-FFF2-40B4-BE49-F238E27FC236}">
                    <a16:creationId xmlns:a16="http://schemas.microsoft.com/office/drawing/2014/main" id="{5109D22D-80C1-4749-9219-901A739AC568}"/>
                  </a:ext>
                </a:extLst>
              </p:cNvPr>
              <p:cNvSpPr>
                <a:spLocks/>
              </p:cNvSpPr>
              <p:nvPr/>
            </p:nvSpPr>
            <p:spPr bwMode="auto">
              <a:xfrm>
                <a:off x="9393284" y="4883153"/>
                <a:ext cx="150813" cy="57150"/>
              </a:xfrm>
              <a:custGeom>
                <a:avLst/>
                <a:gdLst>
                  <a:gd name="T0" fmla="*/ 145 w 145"/>
                  <a:gd name="T1" fmla="*/ 0 h 55"/>
                  <a:gd name="T2" fmla="*/ 0 w 145"/>
                  <a:gd name="T3" fmla="*/ 0 h 55"/>
                  <a:gd name="T4" fmla="*/ 7 w 145"/>
                  <a:gd name="T5" fmla="*/ 28 h 55"/>
                  <a:gd name="T6" fmla="*/ 44 w 145"/>
                  <a:gd name="T7" fmla="*/ 55 h 55"/>
                  <a:gd name="T8" fmla="*/ 101 w 145"/>
                  <a:gd name="T9" fmla="*/ 55 h 55"/>
                  <a:gd name="T10" fmla="*/ 137 w 145"/>
                  <a:gd name="T11" fmla="*/ 28 h 55"/>
                  <a:gd name="T12" fmla="*/ 145 w 14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45" h="55">
                    <a:moveTo>
                      <a:pt x="145" y="0"/>
                    </a:moveTo>
                    <a:cubicBezTo>
                      <a:pt x="0" y="0"/>
                      <a:pt x="0" y="0"/>
                      <a:pt x="0" y="0"/>
                    </a:cubicBezTo>
                    <a:cubicBezTo>
                      <a:pt x="7" y="28"/>
                      <a:pt x="7" y="28"/>
                      <a:pt x="7" y="28"/>
                    </a:cubicBezTo>
                    <a:cubicBezTo>
                      <a:pt x="11" y="44"/>
                      <a:pt x="26" y="55"/>
                      <a:pt x="44" y="55"/>
                    </a:cubicBezTo>
                    <a:cubicBezTo>
                      <a:pt x="101" y="55"/>
                      <a:pt x="101" y="55"/>
                      <a:pt x="101" y="55"/>
                    </a:cubicBezTo>
                    <a:cubicBezTo>
                      <a:pt x="118" y="55"/>
                      <a:pt x="133" y="44"/>
                      <a:pt x="137" y="28"/>
                    </a:cubicBezTo>
                    <a:lnTo>
                      <a:pt x="145" y="0"/>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202">
                <a:extLst>
                  <a:ext uri="{FF2B5EF4-FFF2-40B4-BE49-F238E27FC236}">
                    <a16:creationId xmlns:a16="http://schemas.microsoft.com/office/drawing/2014/main" id="{E82EFD9C-EC04-4196-BFF4-FDEA4DC711A9}"/>
                  </a:ext>
                </a:extLst>
              </p:cNvPr>
              <p:cNvSpPr>
                <a:spLocks noChangeShapeType="1"/>
              </p:cNvSpPr>
              <p:nvPr/>
            </p:nvSpPr>
            <p:spPr bwMode="auto">
              <a:xfrm>
                <a:off x="9369471" y="4822828"/>
                <a:ext cx="196851" cy="0"/>
              </a:xfrm>
              <a:prstGeom prst="line">
                <a:avLst/>
              </a:prstGeom>
              <a:noFill/>
              <a:ln w="1524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203">
                <a:extLst>
                  <a:ext uri="{FF2B5EF4-FFF2-40B4-BE49-F238E27FC236}">
                    <a16:creationId xmlns:a16="http://schemas.microsoft.com/office/drawing/2014/main" id="{2870C950-7105-4729-B7F5-8AE9F824569E}"/>
                  </a:ext>
                </a:extLst>
              </p:cNvPr>
              <p:cNvSpPr>
                <a:spLocks/>
              </p:cNvSpPr>
              <p:nvPr/>
            </p:nvSpPr>
            <p:spPr bwMode="auto">
              <a:xfrm>
                <a:off x="9209133" y="4133853"/>
                <a:ext cx="522290" cy="631825"/>
              </a:xfrm>
              <a:custGeom>
                <a:avLst/>
                <a:gdLst>
                  <a:gd name="T0" fmla="*/ 502 w 502"/>
                  <a:gd name="T1" fmla="*/ 252 h 609"/>
                  <a:gd name="T2" fmla="*/ 251 w 502"/>
                  <a:gd name="T3" fmla="*/ 0 h 609"/>
                  <a:gd name="T4" fmla="*/ 0 w 502"/>
                  <a:gd name="T5" fmla="*/ 252 h 609"/>
                  <a:gd name="T6" fmla="*/ 101 w 502"/>
                  <a:gd name="T7" fmla="*/ 453 h 609"/>
                  <a:gd name="T8" fmla="*/ 154 w 502"/>
                  <a:gd name="T9" fmla="*/ 575 h 609"/>
                  <a:gd name="T10" fmla="*/ 154 w 502"/>
                  <a:gd name="T11" fmla="*/ 585 h 609"/>
                  <a:gd name="T12" fmla="*/ 177 w 502"/>
                  <a:gd name="T13" fmla="*/ 609 h 609"/>
                  <a:gd name="T14" fmla="*/ 325 w 502"/>
                  <a:gd name="T15" fmla="*/ 609 h 609"/>
                  <a:gd name="T16" fmla="*/ 348 w 502"/>
                  <a:gd name="T17" fmla="*/ 585 h 609"/>
                  <a:gd name="T18" fmla="*/ 348 w 502"/>
                  <a:gd name="T19" fmla="*/ 575 h 609"/>
                  <a:gd name="T20" fmla="*/ 401 w 502"/>
                  <a:gd name="T21" fmla="*/ 453 h 609"/>
                  <a:gd name="T22" fmla="*/ 502 w 502"/>
                  <a:gd name="T23" fmla="*/ 2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609">
                    <a:moveTo>
                      <a:pt x="502" y="252"/>
                    </a:moveTo>
                    <a:cubicBezTo>
                      <a:pt x="502" y="113"/>
                      <a:pt x="389" y="0"/>
                      <a:pt x="251" y="0"/>
                    </a:cubicBezTo>
                    <a:cubicBezTo>
                      <a:pt x="113" y="0"/>
                      <a:pt x="0" y="113"/>
                      <a:pt x="0" y="252"/>
                    </a:cubicBezTo>
                    <a:cubicBezTo>
                      <a:pt x="0" y="334"/>
                      <a:pt x="40" y="407"/>
                      <a:pt x="101" y="453"/>
                    </a:cubicBezTo>
                    <a:cubicBezTo>
                      <a:pt x="127" y="473"/>
                      <a:pt x="154" y="542"/>
                      <a:pt x="154" y="575"/>
                    </a:cubicBezTo>
                    <a:cubicBezTo>
                      <a:pt x="154" y="585"/>
                      <a:pt x="154" y="585"/>
                      <a:pt x="154" y="585"/>
                    </a:cubicBezTo>
                    <a:cubicBezTo>
                      <a:pt x="154" y="598"/>
                      <a:pt x="164" y="609"/>
                      <a:pt x="177" y="609"/>
                    </a:cubicBezTo>
                    <a:cubicBezTo>
                      <a:pt x="325" y="609"/>
                      <a:pt x="325" y="609"/>
                      <a:pt x="325" y="609"/>
                    </a:cubicBezTo>
                    <a:cubicBezTo>
                      <a:pt x="338" y="609"/>
                      <a:pt x="348" y="598"/>
                      <a:pt x="348" y="585"/>
                    </a:cubicBezTo>
                    <a:cubicBezTo>
                      <a:pt x="348" y="575"/>
                      <a:pt x="348" y="575"/>
                      <a:pt x="348" y="575"/>
                    </a:cubicBezTo>
                    <a:cubicBezTo>
                      <a:pt x="348" y="542"/>
                      <a:pt x="375" y="473"/>
                      <a:pt x="401" y="453"/>
                    </a:cubicBezTo>
                    <a:cubicBezTo>
                      <a:pt x="462" y="407"/>
                      <a:pt x="502" y="334"/>
                      <a:pt x="502" y="25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204">
                <a:extLst>
                  <a:ext uri="{FF2B5EF4-FFF2-40B4-BE49-F238E27FC236}">
                    <a16:creationId xmlns:a16="http://schemas.microsoft.com/office/drawing/2014/main" id="{FFD2AA56-AABD-4FFA-8BC0-8793F3C5B276}"/>
                  </a:ext>
                </a:extLst>
              </p:cNvPr>
              <p:cNvSpPr>
                <a:spLocks/>
              </p:cNvSpPr>
              <p:nvPr/>
            </p:nvSpPr>
            <p:spPr bwMode="auto">
              <a:xfrm>
                <a:off x="9513934" y="4224340"/>
                <a:ext cx="119063" cy="101600"/>
              </a:xfrm>
              <a:custGeom>
                <a:avLst/>
                <a:gdLst>
                  <a:gd name="T0" fmla="*/ 0 w 114"/>
                  <a:gd name="T1" fmla="*/ 0 h 98"/>
                  <a:gd name="T2" fmla="*/ 114 w 114"/>
                  <a:gd name="T3" fmla="*/ 98 h 98"/>
                </a:gdLst>
                <a:ahLst/>
                <a:cxnLst>
                  <a:cxn ang="0">
                    <a:pos x="T0" y="T1"/>
                  </a:cxn>
                  <a:cxn ang="0">
                    <a:pos x="T2" y="T3"/>
                  </a:cxn>
                </a:cxnLst>
                <a:rect l="0" t="0" r="r" b="b"/>
                <a:pathLst>
                  <a:path w="114" h="98">
                    <a:moveTo>
                      <a:pt x="0" y="0"/>
                    </a:moveTo>
                    <a:cubicBezTo>
                      <a:pt x="51" y="13"/>
                      <a:pt x="93" y="50"/>
                      <a:pt x="114" y="98"/>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206">
                <a:extLst>
                  <a:ext uri="{FF2B5EF4-FFF2-40B4-BE49-F238E27FC236}">
                    <a16:creationId xmlns:a16="http://schemas.microsoft.com/office/drawing/2014/main" id="{98E7EA3F-0AB5-4CAA-8501-83BD0012F7CE}"/>
                  </a:ext>
                </a:extLst>
              </p:cNvPr>
              <p:cNvSpPr>
                <a:spLocks/>
              </p:cNvSpPr>
              <p:nvPr/>
            </p:nvSpPr>
            <p:spPr bwMode="auto">
              <a:xfrm>
                <a:off x="9009063" y="3930650"/>
                <a:ext cx="922338" cy="879475"/>
              </a:xfrm>
              <a:custGeom>
                <a:avLst/>
                <a:gdLst>
                  <a:gd name="T0" fmla="*/ 289 w 886"/>
                  <a:gd name="T1" fmla="*/ 775 h 846"/>
                  <a:gd name="T2" fmla="*/ 227 w 886"/>
                  <a:gd name="T3" fmla="*/ 846 h 846"/>
                  <a:gd name="T4" fmla="*/ 133 w 886"/>
                  <a:gd name="T5" fmla="*/ 778 h 846"/>
                  <a:gd name="T6" fmla="*/ 182 w 886"/>
                  <a:gd name="T7" fmla="*/ 696 h 846"/>
                  <a:gd name="T8" fmla="*/ 128 w 886"/>
                  <a:gd name="T9" fmla="*/ 622 h 846"/>
                  <a:gd name="T10" fmla="*/ 36 w 886"/>
                  <a:gd name="T11" fmla="*/ 643 h 846"/>
                  <a:gd name="T12" fmla="*/ 0 w 886"/>
                  <a:gd name="T13" fmla="*/ 532 h 846"/>
                  <a:gd name="T14" fmla="*/ 87 w 886"/>
                  <a:gd name="T15" fmla="*/ 495 h 846"/>
                  <a:gd name="T16" fmla="*/ 87 w 886"/>
                  <a:gd name="T17" fmla="*/ 403 h 846"/>
                  <a:gd name="T18" fmla="*/ 0 w 886"/>
                  <a:gd name="T19" fmla="*/ 365 h 846"/>
                  <a:gd name="T20" fmla="*/ 36 w 886"/>
                  <a:gd name="T21" fmla="*/ 254 h 846"/>
                  <a:gd name="T22" fmla="*/ 128 w 886"/>
                  <a:gd name="T23" fmla="*/ 276 h 846"/>
                  <a:gd name="T24" fmla="*/ 182 w 886"/>
                  <a:gd name="T25" fmla="*/ 201 h 846"/>
                  <a:gd name="T26" fmla="*/ 133 w 886"/>
                  <a:gd name="T27" fmla="*/ 120 h 846"/>
                  <a:gd name="T28" fmla="*/ 227 w 886"/>
                  <a:gd name="T29" fmla="*/ 51 h 846"/>
                  <a:gd name="T30" fmla="*/ 289 w 886"/>
                  <a:gd name="T31" fmla="*/ 123 h 846"/>
                  <a:gd name="T32" fmla="*/ 377 w 886"/>
                  <a:gd name="T33" fmla="*/ 94 h 846"/>
                  <a:gd name="T34" fmla="*/ 385 w 886"/>
                  <a:gd name="T35" fmla="*/ 0 h 846"/>
                  <a:gd name="T36" fmla="*/ 501 w 886"/>
                  <a:gd name="T37" fmla="*/ 0 h 846"/>
                  <a:gd name="T38" fmla="*/ 510 w 886"/>
                  <a:gd name="T39" fmla="*/ 94 h 846"/>
                  <a:gd name="T40" fmla="*/ 597 w 886"/>
                  <a:gd name="T41" fmla="*/ 123 h 846"/>
                  <a:gd name="T42" fmla="*/ 659 w 886"/>
                  <a:gd name="T43" fmla="*/ 51 h 846"/>
                  <a:gd name="T44" fmla="*/ 753 w 886"/>
                  <a:gd name="T45" fmla="*/ 120 h 846"/>
                  <a:gd name="T46" fmla="*/ 705 w 886"/>
                  <a:gd name="T47" fmla="*/ 201 h 846"/>
                  <a:gd name="T48" fmla="*/ 758 w 886"/>
                  <a:gd name="T49" fmla="*/ 276 h 846"/>
                  <a:gd name="T50" fmla="*/ 851 w 886"/>
                  <a:gd name="T51" fmla="*/ 254 h 846"/>
                  <a:gd name="T52" fmla="*/ 886 w 886"/>
                  <a:gd name="T53" fmla="*/ 365 h 846"/>
                  <a:gd name="T54" fmla="*/ 800 w 886"/>
                  <a:gd name="T55" fmla="*/ 403 h 846"/>
                  <a:gd name="T56" fmla="*/ 800 w 886"/>
                  <a:gd name="T57" fmla="*/ 495 h 846"/>
                  <a:gd name="T58" fmla="*/ 886 w 886"/>
                  <a:gd name="T59" fmla="*/ 532 h 846"/>
                  <a:gd name="T60" fmla="*/ 851 w 886"/>
                  <a:gd name="T61" fmla="*/ 643 h 846"/>
                  <a:gd name="T62" fmla="*/ 758 w 886"/>
                  <a:gd name="T63" fmla="*/ 622 h 846"/>
                  <a:gd name="T64" fmla="*/ 705 w 886"/>
                  <a:gd name="T65" fmla="*/ 696 h 846"/>
                  <a:gd name="T66" fmla="*/ 753 w 886"/>
                  <a:gd name="T67" fmla="*/ 778 h 846"/>
                  <a:gd name="T68" fmla="*/ 659 w 886"/>
                  <a:gd name="T69" fmla="*/ 846 h 846"/>
                  <a:gd name="T70" fmla="*/ 597 w 886"/>
                  <a:gd name="T71" fmla="*/ 7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6" h="846">
                    <a:moveTo>
                      <a:pt x="289" y="775"/>
                    </a:moveTo>
                    <a:cubicBezTo>
                      <a:pt x="279" y="796"/>
                      <a:pt x="246" y="830"/>
                      <a:pt x="227" y="846"/>
                    </a:cubicBezTo>
                    <a:cubicBezTo>
                      <a:pt x="133" y="778"/>
                      <a:pt x="133" y="778"/>
                      <a:pt x="133" y="778"/>
                    </a:cubicBezTo>
                    <a:cubicBezTo>
                      <a:pt x="143" y="755"/>
                      <a:pt x="165" y="713"/>
                      <a:pt x="182" y="696"/>
                    </a:cubicBezTo>
                    <a:cubicBezTo>
                      <a:pt x="128" y="622"/>
                      <a:pt x="128" y="622"/>
                      <a:pt x="128" y="622"/>
                    </a:cubicBezTo>
                    <a:cubicBezTo>
                      <a:pt x="107" y="633"/>
                      <a:pt x="60" y="641"/>
                      <a:pt x="36" y="643"/>
                    </a:cubicBezTo>
                    <a:cubicBezTo>
                      <a:pt x="0" y="532"/>
                      <a:pt x="0" y="532"/>
                      <a:pt x="0" y="532"/>
                    </a:cubicBezTo>
                    <a:cubicBezTo>
                      <a:pt x="21" y="519"/>
                      <a:pt x="63" y="498"/>
                      <a:pt x="87" y="495"/>
                    </a:cubicBezTo>
                    <a:cubicBezTo>
                      <a:pt x="87" y="403"/>
                      <a:pt x="87" y="403"/>
                      <a:pt x="87" y="403"/>
                    </a:cubicBezTo>
                    <a:cubicBezTo>
                      <a:pt x="63" y="399"/>
                      <a:pt x="21" y="378"/>
                      <a:pt x="0" y="365"/>
                    </a:cubicBezTo>
                    <a:cubicBezTo>
                      <a:pt x="36" y="254"/>
                      <a:pt x="36" y="254"/>
                      <a:pt x="36" y="254"/>
                    </a:cubicBezTo>
                    <a:cubicBezTo>
                      <a:pt x="60" y="257"/>
                      <a:pt x="107" y="264"/>
                      <a:pt x="128" y="276"/>
                    </a:cubicBezTo>
                    <a:cubicBezTo>
                      <a:pt x="182" y="201"/>
                      <a:pt x="182" y="201"/>
                      <a:pt x="182" y="201"/>
                    </a:cubicBezTo>
                    <a:cubicBezTo>
                      <a:pt x="165" y="185"/>
                      <a:pt x="143" y="143"/>
                      <a:pt x="133" y="120"/>
                    </a:cubicBezTo>
                    <a:cubicBezTo>
                      <a:pt x="227" y="51"/>
                      <a:pt x="227" y="51"/>
                      <a:pt x="227" y="51"/>
                    </a:cubicBezTo>
                    <a:cubicBezTo>
                      <a:pt x="246" y="68"/>
                      <a:pt x="279" y="101"/>
                      <a:pt x="289" y="123"/>
                    </a:cubicBezTo>
                    <a:cubicBezTo>
                      <a:pt x="377" y="94"/>
                      <a:pt x="377" y="94"/>
                      <a:pt x="377" y="94"/>
                    </a:cubicBezTo>
                    <a:cubicBezTo>
                      <a:pt x="373" y="71"/>
                      <a:pt x="380" y="24"/>
                      <a:pt x="385" y="0"/>
                    </a:cubicBezTo>
                    <a:cubicBezTo>
                      <a:pt x="501" y="0"/>
                      <a:pt x="501" y="0"/>
                      <a:pt x="501" y="0"/>
                    </a:cubicBezTo>
                    <a:cubicBezTo>
                      <a:pt x="507" y="24"/>
                      <a:pt x="514" y="71"/>
                      <a:pt x="510" y="94"/>
                    </a:cubicBezTo>
                    <a:cubicBezTo>
                      <a:pt x="597" y="123"/>
                      <a:pt x="597" y="123"/>
                      <a:pt x="597" y="123"/>
                    </a:cubicBezTo>
                    <a:cubicBezTo>
                      <a:pt x="607" y="101"/>
                      <a:pt x="640" y="68"/>
                      <a:pt x="659" y="51"/>
                    </a:cubicBezTo>
                    <a:cubicBezTo>
                      <a:pt x="753" y="120"/>
                      <a:pt x="753" y="120"/>
                      <a:pt x="753" y="120"/>
                    </a:cubicBezTo>
                    <a:cubicBezTo>
                      <a:pt x="743" y="143"/>
                      <a:pt x="722" y="185"/>
                      <a:pt x="705" y="201"/>
                    </a:cubicBezTo>
                    <a:cubicBezTo>
                      <a:pt x="758" y="276"/>
                      <a:pt x="758" y="276"/>
                      <a:pt x="758" y="276"/>
                    </a:cubicBezTo>
                    <a:cubicBezTo>
                      <a:pt x="779" y="264"/>
                      <a:pt x="826" y="257"/>
                      <a:pt x="851" y="254"/>
                    </a:cubicBezTo>
                    <a:cubicBezTo>
                      <a:pt x="886" y="365"/>
                      <a:pt x="886" y="365"/>
                      <a:pt x="886" y="365"/>
                    </a:cubicBezTo>
                    <a:cubicBezTo>
                      <a:pt x="865" y="378"/>
                      <a:pt x="823" y="399"/>
                      <a:pt x="800" y="403"/>
                    </a:cubicBezTo>
                    <a:cubicBezTo>
                      <a:pt x="800" y="495"/>
                      <a:pt x="800" y="495"/>
                      <a:pt x="800" y="495"/>
                    </a:cubicBezTo>
                    <a:cubicBezTo>
                      <a:pt x="823" y="498"/>
                      <a:pt x="865" y="519"/>
                      <a:pt x="886" y="532"/>
                    </a:cubicBezTo>
                    <a:cubicBezTo>
                      <a:pt x="851" y="643"/>
                      <a:pt x="851" y="643"/>
                      <a:pt x="851" y="643"/>
                    </a:cubicBezTo>
                    <a:cubicBezTo>
                      <a:pt x="826" y="641"/>
                      <a:pt x="779" y="633"/>
                      <a:pt x="758" y="622"/>
                    </a:cubicBezTo>
                    <a:cubicBezTo>
                      <a:pt x="705" y="696"/>
                      <a:pt x="705" y="696"/>
                      <a:pt x="705" y="696"/>
                    </a:cubicBezTo>
                    <a:cubicBezTo>
                      <a:pt x="722" y="713"/>
                      <a:pt x="743" y="755"/>
                      <a:pt x="753" y="778"/>
                    </a:cubicBezTo>
                    <a:cubicBezTo>
                      <a:pt x="659" y="846"/>
                      <a:pt x="659" y="846"/>
                      <a:pt x="659" y="846"/>
                    </a:cubicBezTo>
                    <a:cubicBezTo>
                      <a:pt x="640" y="830"/>
                      <a:pt x="607" y="796"/>
                      <a:pt x="597" y="775"/>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Freeform 207">
                <a:extLst>
                  <a:ext uri="{FF2B5EF4-FFF2-40B4-BE49-F238E27FC236}">
                    <a16:creationId xmlns:a16="http://schemas.microsoft.com/office/drawing/2014/main" id="{4A2DD0D2-8AF9-4042-B46D-F68B1803B764}"/>
                  </a:ext>
                </a:extLst>
              </p:cNvPr>
              <p:cNvSpPr>
                <a:spLocks/>
              </p:cNvSpPr>
              <p:nvPr/>
            </p:nvSpPr>
            <p:spPr bwMode="auto">
              <a:xfrm>
                <a:off x="9393238" y="4465638"/>
                <a:ext cx="163513" cy="258763"/>
              </a:xfrm>
              <a:custGeom>
                <a:avLst/>
                <a:gdLst>
                  <a:gd name="T0" fmla="*/ 35 w 103"/>
                  <a:gd name="T1" fmla="*/ 163 h 163"/>
                  <a:gd name="T2" fmla="*/ 0 w 103"/>
                  <a:gd name="T3" fmla="*/ 0 h 163"/>
                  <a:gd name="T4" fmla="*/ 51 w 103"/>
                  <a:gd name="T5" fmla="*/ 23 h 163"/>
                  <a:gd name="T6" fmla="*/ 103 w 103"/>
                  <a:gd name="T7" fmla="*/ 0 h 163"/>
                  <a:gd name="T8" fmla="*/ 67 w 103"/>
                  <a:gd name="T9" fmla="*/ 163 h 163"/>
                </a:gdLst>
                <a:ahLst/>
                <a:cxnLst>
                  <a:cxn ang="0">
                    <a:pos x="T0" y="T1"/>
                  </a:cxn>
                  <a:cxn ang="0">
                    <a:pos x="T2" y="T3"/>
                  </a:cxn>
                  <a:cxn ang="0">
                    <a:pos x="T4" y="T5"/>
                  </a:cxn>
                  <a:cxn ang="0">
                    <a:pos x="T6" y="T7"/>
                  </a:cxn>
                  <a:cxn ang="0">
                    <a:pos x="T8" y="T9"/>
                  </a:cxn>
                </a:cxnLst>
                <a:rect l="0" t="0" r="r" b="b"/>
                <a:pathLst>
                  <a:path w="103" h="163">
                    <a:moveTo>
                      <a:pt x="35" y="163"/>
                    </a:moveTo>
                    <a:lnTo>
                      <a:pt x="0" y="0"/>
                    </a:lnTo>
                    <a:lnTo>
                      <a:pt x="51" y="23"/>
                    </a:lnTo>
                    <a:lnTo>
                      <a:pt x="103" y="0"/>
                    </a:lnTo>
                    <a:lnTo>
                      <a:pt x="67" y="163"/>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7A058F4-FA59-4B14-A2A5-D5EA046A89AD}"/>
                </a:ext>
              </a:extLst>
            </p:cNvPr>
            <p:cNvGrpSpPr>
              <a:grpSpLocks noChangeAspect="1"/>
            </p:cNvGrpSpPr>
            <p:nvPr/>
          </p:nvGrpSpPr>
          <p:grpSpPr>
            <a:xfrm>
              <a:off x="2403709" y="1785408"/>
              <a:ext cx="390906" cy="456473"/>
              <a:chOff x="2290763" y="1897063"/>
              <a:chExt cx="993775" cy="1160462"/>
            </a:xfrm>
          </p:grpSpPr>
          <p:sp>
            <p:nvSpPr>
              <p:cNvPr id="425" name="Freeform 229">
                <a:extLst>
                  <a:ext uri="{FF2B5EF4-FFF2-40B4-BE49-F238E27FC236}">
                    <a16:creationId xmlns:a16="http://schemas.microsoft.com/office/drawing/2014/main" id="{4BD44710-B803-4516-8C01-39DC3CEF1693}"/>
                  </a:ext>
                </a:extLst>
              </p:cNvPr>
              <p:cNvSpPr>
                <a:spLocks/>
              </p:cNvSpPr>
              <p:nvPr/>
            </p:nvSpPr>
            <p:spPr bwMode="auto">
              <a:xfrm>
                <a:off x="2916238" y="2395538"/>
                <a:ext cx="49213" cy="0"/>
              </a:xfrm>
              <a:custGeom>
                <a:avLst/>
                <a:gdLst>
                  <a:gd name="T0" fmla="*/ 0 w 31"/>
                  <a:gd name="T1" fmla="*/ 31 w 31"/>
                  <a:gd name="T2" fmla="*/ 31 w 31"/>
                  <a:gd name="T3" fmla="*/ 31 w 31"/>
                </a:gdLst>
                <a:ahLst/>
                <a:cxnLst>
                  <a:cxn ang="0">
                    <a:pos x="T0" y="0"/>
                  </a:cxn>
                  <a:cxn ang="0">
                    <a:pos x="T1" y="0"/>
                  </a:cxn>
                  <a:cxn ang="0">
                    <a:pos x="T2" y="0"/>
                  </a:cxn>
                  <a:cxn ang="0">
                    <a:pos x="T3" y="0"/>
                  </a:cxn>
                </a:cxnLst>
                <a:rect l="0" t="0" r="r" b="b"/>
                <a:pathLst>
                  <a:path w="31">
                    <a:moveTo>
                      <a:pt x="0" y="0"/>
                    </a:moveTo>
                    <a:lnTo>
                      <a:pt x="31" y="0"/>
                    </a:lnTo>
                    <a:lnTo>
                      <a:pt x="31" y="0"/>
                    </a:lnTo>
                    <a:lnTo>
                      <a:pt x="31"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Oval 230">
                <a:extLst>
                  <a:ext uri="{FF2B5EF4-FFF2-40B4-BE49-F238E27FC236}">
                    <a16:creationId xmlns:a16="http://schemas.microsoft.com/office/drawing/2014/main" id="{1671610A-7EAD-40F6-9790-5805191E70C9}"/>
                  </a:ext>
                </a:extLst>
              </p:cNvPr>
              <p:cNvSpPr>
                <a:spLocks noChangeArrowheads="1"/>
              </p:cNvSpPr>
              <p:nvPr/>
            </p:nvSpPr>
            <p:spPr bwMode="auto">
              <a:xfrm>
                <a:off x="2965450" y="2370138"/>
                <a:ext cx="50800"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Freeform 231">
                <a:extLst>
                  <a:ext uri="{FF2B5EF4-FFF2-40B4-BE49-F238E27FC236}">
                    <a16:creationId xmlns:a16="http://schemas.microsoft.com/office/drawing/2014/main" id="{A5273947-BFD2-4497-9B29-B25C2167A788}"/>
                  </a:ext>
                </a:extLst>
              </p:cNvPr>
              <p:cNvSpPr>
                <a:spLocks/>
              </p:cNvSpPr>
              <p:nvPr/>
            </p:nvSpPr>
            <p:spPr bwMode="auto">
              <a:xfrm>
                <a:off x="2820988" y="2570163"/>
                <a:ext cx="46038" cy="0"/>
              </a:xfrm>
              <a:custGeom>
                <a:avLst/>
                <a:gdLst>
                  <a:gd name="T0" fmla="*/ 0 w 29"/>
                  <a:gd name="T1" fmla="*/ 29 w 29"/>
                  <a:gd name="T2" fmla="*/ 29 w 29"/>
                </a:gdLst>
                <a:ahLst/>
                <a:cxnLst>
                  <a:cxn ang="0">
                    <a:pos x="T0" y="0"/>
                  </a:cxn>
                  <a:cxn ang="0">
                    <a:pos x="T1" y="0"/>
                  </a:cxn>
                  <a:cxn ang="0">
                    <a:pos x="T2" y="0"/>
                  </a:cxn>
                </a:cxnLst>
                <a:rect l="0" t="0" r="r" b="b"/>
                <a:pathLst>
                  <a:path w="29">
                    <a:moveTo>
                      <a:pt x="0" y="0"/>
                    </a:moveTo>
                    <a:lnTo>
                      <a:pt x="29" y="0"/>
                    </a:lnTo>
                    <a:lnTo>
                      <a:pt x="29"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Oval 232">
                <a:extLst>
                  <a:ext uri="{FF2B5EF4-FFF2-40B4-BE49-F238E27FC236}">
                    <a16:creationId xmlns:a16="http://schemas.microsoft.com/office/drawing/2014/main" id="{DAD14BD4-C5E0-4FFA-B0AF-41712F6C9E36}"/>
                  </a:ext>
                </a:extLst>
              </p:cNvPr>
              <p:cNvSpPr>
                <a:spLocks noChangeArrowheads="1"/>
              </p:cNvSpPr>
              <p:nvPr/>
            </p:nvSpPr>
            <p:spPr bwMode="auto">
              <a:xfrm>
                <a:off x="2867025" y="2544763"/>
                <a:ext cx="49213"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233">
                <a:extLst>
                  <a:ext uri="{FF2B5EF4-FFF2-40B4-BE49-F238E27FC236}">
                    <a16:creationId xmlns:a16="http://schemas.microsoft.com/office/drawing/2014/main" id="{0233DE63-3135-460B-9983-F614A8CBA442}"/>
                  </a:ext>
                </a:extLst>
              </p:cNvPr>
              <p:cNvSpPr>
                <a:spLocks/>
              </p:cNvSpPr>
              <p:nvPr/>
            </p:nvSpPr>
            <p:spPr bwMode="auto">
              <a:xfrm>
                <a:off x="2874963" y="2487613"/>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234">
                <a:extLst>
                  <a:ext uri="{FF2B5EF4-FFF2-40B4-BE49-F238E27FC236}">
                    <a16:creationId xmlns:a16="http://schemas.microsoft.com/office/drawing/2014/main" id="{4BE9AE3C-0DFF-4520-A833-FE2B9681E7D1}"/>
                  </a:ext>
                </a:extLst>
              </p:cNvPr>
              <p:cNvSpPr>
                <a:spLocks/>
              </p:cNvSpPr>
              <p:nvPr/>
            </p:nvSpPr>
            <p:spPr bwMode="auto">
              <a:xfrm>
                <a:off x="2925763" y="2462213"/>
                <a:ext cx="50800" cy="50800"/>
              </a:xfrm>
              <a:custGeom>
                <a:avLst/>
                <a:gdLst>
                  <a:gd name="T0" fmla="*/ 49 w 49"/>
                  <a:gd name="T1" fmla="*/ 24 h 48"/>
                  <a:gd name="T2" fmla="*/ 25 w 49"/>
                  <a:gd name="T3" fmla="*/ 48 h 48"/>
                  <a:gd name="T4" fmla="*/ 0 w 49"/>
                  <a:gd name="T5" fmla="*/ 24 h 48"/>
                  <a:gd name="T6" fmla="*/ 25 w 49"/>
                  <a:gd name="T7" fmla="*/ 0 h 48"/>
                  <a:gd name="T8" fmla="*/ 49 w 49"/>
                  <a:gd name="T9" fmla="*/ 24 h 48"/>
                </a:gdLst>
                <a:ahLst/>
                <a:cxnLst>
                  <a:cxn ang="0">
                    <a:pos x="T0" y="T1"/>
                  </a:cxn>
                  <a:cxn ang="0">
                    <a:pos x="T2" y="T3"/>
                  </a:cxn>
                  <a:cxn ang="0">
                    <a:pos x="T4" y="T5"/>
                  </a:cxn>
                  <a:cxn ang="0">
                    <a:pos x="T6" y="T7"/>
                  </a:cxn>
                  <a:cxn ang="0">
                    <a:pos x="T8" y="T9"/>
                  </a:cxn>
                </a:cxnLst>
                <a:rect l="0" t="0" r="r" b="b"/>
                <a:pathLst>
                  <a:path w="49" h="48">
                    <a:moveTo>
                      <a:pt x="49" y="24"/>
                    </a:moveTo>
                    <a:cubicBezTo>
                      <a:pt x="49" y="38"/>
                      <a:pt x="38" y="48"/>
                      <a:pt x="25" y="48"/>
                    </a:cubicBezTo>
                    <a:cubicBezTo>
                      <a:pt x="11" y="48"/>
                      <a:pt x="0" y="37"/>
                      <a:pt x="0" y="24"/>
                    </a:cubicBezTo>
                    <a:cubicBezTo>
                      <a:pt x="0" y="10"/>
                      <a:pt x="11" y="0"/>
                      <a:pt x="25" y="0"/>
                    </a:cubicBezTo>
                    <a:cubicBezTo>
                      <a:pt x="38" y="0"/>
                      <a:pt x="49" y="11"/>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235">
                <a:extLst>
                  <a:ext uri="{FF2B5EF4-FFF2-40B4-BE49-F238E27FC236}">
                    <a16:creationId xmlns:a16="http://schemas.microsoft.com/office/drawing/2014/main" id="{AC1D33B5-280A-430F-B2DD-AA43036D350C}"/>
                  </a:ext>
                </a:extLst>
              </p:cNvPr>
              <p:cNvSpPr>
                <a:spLocks/>
              </p:cNvSpPr>
              <p:nvPr/>
            </p:nvSpPr>
            <p:spPr bwMode="auto">
              <a:xfrm>
                <a:off x="2874963" y="2301875"/>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236">
                <a:extLst>
                  <a:ext uri="{FF2B5EF4-FFF2-40B4-BE49-F238E27FC236}">
                    <a16:creationId xmlns:a16="http://schemas.microsoft.com/office/drawing/2014/main" id="{ECBAAE3C-F362-4573-98B8-456D8161D1C8}"/>
                  </a:ext>
                </a:extLst>
              </p:cNvPr>
              <p:cNvSpPr>
                <a:spLocks/>
              </p:cNvSpPr>
              <p:nvPr/>
            </p:nvSpPr>
            <p:spPr bwMode="auto">
              <a:xfrm>
                <a:off x="2925763" y="2278063"/>
                <a:ext cx="50800" cy="50800"/>
              </a:xfrm>
              <a:custGeom>
                <a:avLst/>
                <a:gdLst>
                  <a:gd name="T0" fmla="*/ 49 w 49"/>
                  <a:gd name="T1" fmla="*/ 24 h 49"/>
                  <a:gd name="T2" fmla="*/ 25 w 49"/>
                  <a:gd name="T3" fmla="*/ 0 h 49"/>
                  <a:gd name="T4" fmla="*/ 0 w 49"/>
                  <a:gd name="T5" fmla="*/ 24 h 49"/>
                  <a:gd name="T6" fmla="*/ 25 w 49"/>
                  <a:gd name="T7" fmla="*/ 48 h 49"/>
                  <a:gd name="T8" fmla="*/ 49 w 49"/>
                  <a:gd name="T9" fmla="*/ 24 h 49"/>
                </a:gdLst>
                <a:ahLst/>
                <a:cxnLst>
                  <a:cxn ang="0">
                    <a:pos x="T0" y="T1"/>
                  </a:cxn>
                  <a:cxn ang="0">
                    <a:pos x="T2" y="T3"/>
                  </a:cxn>
                  <a:cxn ang="0">
                    <a:pos x="T4" y="T5"/>
                  </a:cxn>
                  <a:cxn ang="0">
                    <a:pos x="T6" y="T7"/>
                  </a:cxn>
                  <a:cxn ang="0">
                    <a:pos x="T8" y="T9"/>
                  </a:cxn>
                </a:cxnLst>
                <a:rect l="0" t="0" r="r" b="b"/>
                <a:pathLst>
                  <a:path w="49" h="49">
                    <a:moveTo>
                      <a:pt x="49" y="24"/>
                    </a:moveTo>
                    <a:cubicBezTo>
                      <a:pt x="49" y="11"/>
                      <a:pt x="38" y="0"/>
                      <a:pt x="25" y="0"/>
                    </a:cubicBezTo>
                    <a:cubicBezTo>
                      <a:pt x="11" y="0"/>
                      <a:pt x="0" y="11"/>
                      <a:pt x="0" y="24"/>
                    </a:cubicBezTo>
                    <a:cubicBezTo>
                      <a:pt x="0" y="38"/>
                      <a:pt x="11" y="49"/>
                      <a:pt x="25" y="48"/>
                    </a:cubicBezTo>
                    <a:cubicBezTo>
                      <a:pt x="38" y="48"/>
                      <a:pt x="49" y="38"/>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237">
                <a:extLst>
                  <a:ext uri="{FF2B5EF4-FFF2-40B4-BE49-F238E27FC236}">
                    <a16:creationId xmlns:a16="http://schemas.microsoft.com/office/drawing/2014/main" id="{1C51E1FD-3E38-4B6E-9BE3-B737DF86DA36}"/>
                  </a:ext>
                </a:extLst>
              </p:cNvPr>
              <p:cNvSpPr>
                <a:spLocks/>
              </p:cNvSpPr>
              <p:nvPr/>
            </p:nvSpPr>
            <p:spPr bwMode="auto">
              <a:xfrm>
                <a:off x="2820988" y="2219325"/>
                <a:ext cx="47625" cy="0"/>
              </a:xfrm>
              <a:custGeom>
                <a:avLst/>
                <a:gdLst>
                  <a:gd name="T0" fmla="*/ 0 w 30"/>
                  <a:gd name="T1" fmla="*/ 30 w 30"/>
                  <a:gd name="T2" fmla="*/ 30 w 30"/>
                </a:gdLst>
                <a:ahLst/>
                <a:cxnLst>
                  <a:cxn ang="0">
                    <a:pos x="T0" y="0"/>
                  </a:cxn>
                  <a:cxn ang="0">
                    <a:pos x="T1" y="0"/>
                  </a:cxn>
                  <a:cxn ang="0">
                    <a:pos x="T2" y="0"/>
                  </a:cxn>
                </a:cxnLst>
                <a:rect l="0" t="0" r="r" b="b"/>
                <a:pathLst>
                  <a:path w="30">
                    <a:moveTo>
                      <a:pt x="0" y="0"/>
                    </a:moveTo>
                    <a:lnTo>
                      <a:pt x="30" y="0"/>
                    </a:lnTo>
                    <a:lnTo>
                      <a:pt x="30"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238">
                <a:extLst>
                  <a:ext uri="{FF2B5EF4-FFF2-40B4-BE49-F238E27FC236}">
                    <a16:creationId xmlns:a16="http://schemas.microsoft.com/office/drawing/2014/main" id="{F4C22DB7-5C11-4F3A-8EE1-9B0B835B8AFD}"/>
                  </a:ext>
                </a:extLst>
              </p:cNvPr>
              <p:cNvSpPr>
                <a:spLocks noChangeShapeType="1"/>
              </p:cNvSpPr>
              <p:nvPr/>
            </p:nvSpPr>
            <p:spPr bwMode="auto">
              <a:xfrm>
                <a:off x="2782888" y="2219325"/>
                <a:ext cx="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239">
                <a:extLst>
                  <a:ext uri="{FF2B5EF4-FFF2-40B4-BE49-F238E27FC236}">
                    <a16:creationId xmlns:a16="http://schemas.microsoft.com/office/drawing/2014/main" id="{22E29980-8909-4CA6-9DFE-94F74689F8F6}"/>
                  </a:ext>
                </a:extLst>
              </p:cNvPr>
              <p:cNvSpPr>
                <a:spLocks/>
              </p:cNvSpPr>
              <p:nvPr/>
            </p:nvSpPr>
            <p:spPr bwMode="auto">
              <a:xfrm>
                <a:off x="2868613" y="2193925"/>
                <a:ext cx="49213" cy="50800"/>
              </a:xfrm>
              <a:custGeom>
                <a:avLst/>
                <a:gdLst>
                  <a:gd name="T0" fmla="*/ 48 w 48"/>
                  <a:gd name="T1" fmla="*/ 24 h 49"/>
                  <a:gd name="T2" fmla="*/ 24 w 48"/>
                  <a:gd name="T3" fmla="*/ 0 h 49"/>
                  <a:gd name="T4" fmla="*/ 0 w 48"/>
                  <a:gd name="T5" fmla="*/ 24 h 49"/>
                  <a:gd name="T6" fmla="*/ 24 w 48"/>
                  <a:gd name="T7" fmla="*/ 49 h 49"/>
                  <a:gd name="T8" fmla="*/ 48 w 48"/>
                  <a:gd name="T9" fmla="*/ 24 h 49"/>
                </a:gdLst>
                <a:ahLst/>
                <a:cxnLst>
                  <a:cxn ang="0">
                    <a:pos x="T0" y="T1"/>
                  </a:cxn>
                  <a:cxn ang="0">
                    <a:pos x="T2" y="T3"/>
                  </a:cxn>
                  <a:cxn ang="0">
                    <a:pos x="T4" y="T5"/>
                  </a:cxn>
                  <a:cxn ang="0">
                    <a:pos x="T6" y="T7"/>
                  </a:cxn>
                  <a:cxn ang="0">
                    <a:pos x="T8" y="T9"/>
                  </a:cxn>
                </a:cxnLst>
                <a:rect l="0" t="0" r="r" b="b"/>
                <a:pathLst>
                  <a:path w="48" h="49">
                    <a:moveTo>
                      <a:pt x="48" y="24"/>
                    </a:moveTo>
                    <a:cubicBezTo>
                      <a:pt x="48" y="11"/>
                      <a:pt x="37" y="0"/>
                      <a:pt x="24" y="0"/>
                    </a:cubicBezTo>
                    <a:cubicBezTo>
                      <a:pt x="11" y="0"/>
                      <a:pt x="0" y="11"/>
                      <a:pt x="0" y="24"/>
                    </a:cubicBezTo>
                    <a:cubicBezTo>
                      <a:pt x="0" y="38"/>
                      <a:pt x="10" y="49"/>
                      <a:pt x="24" y="49"/>
                    </a:cubicBezTo>
                    <a:cubicBezTo>
                      <a:pt x="37" y="49"/>
                      <a:pt x="48" y="38"/>
                      <a:pt x="48"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Freeform 240">
                <a:extLst>
                  <a:ext uri="{FF2B5EF4-FFF2-40B4-BE49-F238E27FC236}">
                    <a16:creationId xmlns:a16="http://schemas.microsoft.com/office/drawing/2014/main" id="{4055626F-F8FD-41F5-B614-6DC5C0CEF19F}"/>
                  </a:ext>
                </a:extLst>
              </p:cNvPr>
              <p:cNvSpPr>
                <a:spLocks/>
              </p:cNvSpPr>
              <p:nvPr/>
            </p:nvSpPr>
            <p:spPr bwMode="auto">
              <a:xfrm>
                <a:off x="2597150" y="2228850"/>
                <a:ext cx="112713" cy="92075"/>
              </a:xfrm>
              <a:custGeom>
                <a:avLst/>
                <a:gdLst>
                  <a:gd name="T0" fmla="*/ 108 w 108"/>
                  <a:gd name="T1" fmla="*/ 25 h 88"/>
                  <a:gd name="T2" fmla="*/ 62 w 108"/>
                  <a:gd name="T3" fmla="*/ 0 h 88"/>
                  <a:gd name="T4" fmla="*/ 59 w 108"/>
                  <a:gd name="T5" fmla="*/ 0 h 88"/>
                  <a:gd name="T6" fmla="*/ 0 w 108"/>
                  <a:gd name="T7" fmla="*/ 54 h 88"/>
                  <a:gd name="T8" fmla="*/ 13 w 108"/>
                  <a:gd name="T9" fmla="*/ 88 h 88"/>
                </a:gdLst>
                <a:ahLst/>
                <a:cxnLst>
                  <a:cxn ang="0">
                    <a:pos x="T0" y="T1"/>
                  </a:cxn>
                  <a:cxn ang="0">
                    <a:pos x="T2" y="T3"/>
                  </a:cxn>
                  <a:cxn ang="0">
                    <a:pos x="T4" y="T5"/>
                  </a:cxn>
                  <a:cxn ang="0">
                    <a:pos x="T6" y="T7"/>
                  </a:cxn>
                  <a:cxn ang="0">
                    <a:pos x="T8" y="T9"/>
                  </a:cxn>
                </a:cxnLst>
                <a:rect l="0" t="0" r="r" b="b"/>
                <a:pathLst>
                  <a:path w="108" h="88">
                    <a:moveTo>
                      <a:pt x="108" y="25"/>
                    </a:moveTo>
                    <a:cubicBezTo>
                      <a:pt x="98" y="11"/>
                      <a:pt x="81" y="1"/>
                      <a:pt x="62" y="0"/>
                    </a:cubicBezTo>
                    <a:cubicBezTo>
                      <a:pt x="61" y="0"/>
                      <a:pt x="60" y="0"/>
                      <a:pt x="59" y="0"/>
                    </a:cubicBezTo>
                    <a:cubicBezTo>
                      <a:pt x="26" y="0"/>
                      <a:pt x="0" y="24"/>
                      <a:pt x="0" y="54"/>
                    </a:cubicBezTo>
                    <a:cubicBezTo>
                      <a:pt x="0" y="67"/>
                      <a:pt x="5" y="79"/>
                      <a:pt x="13" y="88"/>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241">
                <a:extLst>
                  <a:ext uri="{FF2B5EF4-FFF2-40B4-BE49-F238E27FC236}">
                    <a16:creationId xmlns:a16="http://schemas.microsoft.com/office/drawing/2014/main" id="{2FE465D8-96F4-4A50-AF8E-C608E00368A9}"/>
                  </a:ext>
                </a:extLst>
              </p:cNvPr>
              <p:cNvSpPr>
                <a:spLocks/>
              </p:cNvSpPr>
              <p:nvPr/>
            </p:nvSpPr>
            <p:spPr bwMode="auto">
              <a:xfrm>
                <a:off x="2595563" y="2436813"/>
                <a:ext cx="63500" cy="112713"/>
              </a:xfrm>
              <a:custGeom>
                <a:avLst/>
                <a:gdLst>
                  <a:gd name="T0" fmla="*/ 55 w 61"/>
                  <a:gd name="T1" fmla="*/ 0 h 109"/>
                  <a:gd name="T2" fmla="*/ 27 w 61"/>
                  <a:gd name="T3" fmla="*/ 8 h 109"/>
                  <a:gd name="T4" fmla="*/ 0 w 61"/>
                  <a:gd name="T5" fmla="*/ 54 h 109"/>
                  <a:gd name="T6" fmla="*/ 59 w 61"/>
                  <a:gd name="T7" fmla="*/ 109 h 109"/>
                  <a:gd name="T8" fmla="*/ 61 w 61"/>
                  <a:gd name="T9" fmla="*/ 109 h 109"/>
                </a:gdLst>
                <a:ahLst/>
                <a:cxnLst>
                  <a:cxn ang="0">
                    <a:pos x="T0" y="T1"/>
                  </a:cxn>
                  <a:cxn ang="0">
                    <a:pos x="T2" y="T3"/>
                  </a:cxn>
                  <a:cxn ang="0">
                    <a:pos x="T4" y="T5"/>
                  </a:cxn>
                  <a:cxn ang="0">
                    <a:pos x="T6" y="T7"/>
                  </a:cxn>
                  <a:cxn ang="0">
                    <a:pos x="T8" y="T9"/>
                  </a:cxn>
                </a:cxnLst>
                <a:rect l="0" t="0" r="r" b="b"/>
                <a:pathLst>
                  <a:path w="61" h="109">
                    <a:moveTo>
                      <a:pt x="55" y="0"/>
                    </a:moveTo>
                    <a:cubicBezTo>
                      <a:pt x="45" y="0"/>
                      <a:pt x="35" y="3"/>
                      <a:pt x="27" y="8"/>
                    </a:cubicBezTo>
                    <a:cubicBezTo>
                      <a:pt x="11" y="18"/>
                      <a:pt x="0" y="35"/>
                      <a:pt x="0" y="54"/>
                    </a:cubicBezTo>
                    <a:cubicBezTo>
                      <a:pt x="0" y="84"/>
                      <a:pt x="27" y="109"/>
                      <a:pt x="59" y="109"/>
                    </a:cubicBezTo>
                    <a:cubicBezTo>
                      <a:pt x="60" y="109"/>
                      <a:pt x="60" y="109"/>
                      <a:pt x="61" y="10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Freeform 242">
                <a:extLst>
                  <a:ext uri="{FF2B5EF4-FFF2-40B4-BE49-F238E27FC236}">
                    <a16:creationId xmlns:a16="http://schemas.microsoft.com/office/drawing/2014/main" id="{8442B239-11C2-4134-88FA-844B5FFDA86D}"/>
                  </a:ext>
                </a:extLst>
              </p:cNvPr>
              <p:cNvSpPr>
                <a:spLocks/>
              </p:cNvSpPr>
              <p:nvPr/>
            </p:nvSpPr>
            <p:spPr bwMode="auto">
              <a:xfrm>
                <a:off x="2557463" y="2319338"/>
                <a:ext cx="93663" cy="125413"/>
              </a:xfrm>
              <a:custGeom>
                <a:avLst/>
                <a:gdLst>
                  <a:gd name="T0" fmla="*/ 64 w 89"/>
                  <a:gd name="T1" fmla="*/ 121 h 121"/>
                  <a:gd name="T2" fmla="*/ 0 w 89"/>
                  <a:gd name="T3" fmla="*/ 60 h 121"/>
                  <a:gd name="T4" fmla="*/ 51 w 89"/>
                  <a:gd name="T5" fmla="*/ 1 h 121"/>
                  <a:gd name="T6" fmla="*/ 66 w 89"/>
                  <a:gd name="T7" fmla="*/ 0 h 121"/>
                  <a:gd name="T8" fmla="*/ 89 w 89"/>
                  <a:gd name="T9" fmla="*/ 3 h 121"/>
                </a:gdLst>
                <a:ahLst/>
                <a:cxnLst>
                  <a:cxn ang="0">
                    <a:pos x="T0" y="T1"/>
                  </a:cxn>
                  <a:cxn ang="0">
                    <a:pos x="T2" y="T3"/>
                  </a:cxn>
                  <a:cxn ang="0">
                    <a:pos x="T4" y="T5"/>
                  </a:cxn>
                  <a:cxn ang="0">
                    <a:pos x="T6" y="T7"/>
                  </a:cxn>
                  <a:cxn ang="0">
                    <a:pos x="T8" y="T9"/>
                  </a:cxn>
                </a:cxnLst>
                <a:rect l="0" t="0" r="r" b="b"/>
                <a:pathLst>
                  <a:path w="89" h="121">
                    <a:moveTo>
                      <a:pt x="64" y="121"/>
                    </a:moveTo>
                    <a:cubicBezTo>
                      <a:pt x="29" y="121"/>
                      <a:pt x="0" y="94"/>
                      <a:pt x="0" y="60"/>
                    </a:cubicBezTo>
                    <a:cubicBezTo>
                      <a:pt x="0" y="32"/>
                      <a:pt x="22" y="8"/>
                      <a:pt x="51" y="1"/>
                    </a:cubicBezTo>
                    <a:cubicBezTo>
                      <a:pt x="56" y="0"/>
                      <a:pt x="61" y="0"/>
                      <a:pt x="66" y="0"/>
                    </a:cubicBezTo>
                    <a:cubicBezTo>
                      <a:pt x="74" y="0"/>
                      <a:pt x="82" y="1"/>
                      <a:pt x="89" y="3"/>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Freeform 243">
                <a:extLst>
                  <a:ext uri="{FF2B5EF4-FFF2-40B4-BE49-F238E27FC236}">
                    <a16:creationId xmlns:a16="http://schemas.microsoft.com/office/drawing/2014/main" id="{631BC1D1-8FDA-47B3-AD21-8A9866DDE52A}"/>
                  </a:ext>
                </a:extLst>
              </p:cNvPr>
              <p:cNvSpPr>
                <a:spLocks/>
              </p:cNvSpPr>
              <p:nvPr/>
            </p:nvSpPr>
            <p:spPr bwMode="auto">
              <a:xfrm>
                <a:off x="2708275" y="2316163"/>
                <a:ext cx="158750" cy="157163"/>
              </a:xfrm>
              <a:custGeom>
                <a:avLst/>
                <a:gdLst>
                  <a:gd name="T0" fmla="*/ 152 w 152"/>
                  <a:gd name="T1" fmla="*/ 76 h 152"/>
                  <a:gd name="T2" fmla="*/ 76 w 152"/>
                  <a:gd name="T3" fmla="*/ 152 h 152"/>
                  <a:gd name="T4" fmla="*/ 76 w 152"/>
                  <a:gd name="T5" fmla="*/ 152 h 152"/>
                  <a:gd name="T6" fmla="*/ 0 w 152"/>
                  <a:gd name="T7" fmla="*/ 76 h 152"/>
                  <a:gd name="T8" fmla="*/ 76 w 152"/>
                  <a:gd name="T9" fmla="*/ 0 h 152"/>
                  <a:gd name="T10" fmla="*/ 76 w 152"/>
                  <a:gd name="T11" fmla="*/ 0 h 152"/>
                  <a:gd name="T12" fmla="*/ 152 w 152"/>
                  <a:gd name="T13" fmla="*/ 76 h 152"/>
                </a:gdLst>
                <a:ahLst/>
                <a:cxnLst>
                  <a:cxn ang="0">
                    <a:pos x="T0" y="T1"/>
                  </a:cxn>
                  <a:cxn ang="0">
                    <a:pos x="T2" y="T3"/>
                  </a:cxn>
                  <a:cxn ang="0">
                    <a:pos x="T4" y="T5"/>
                  </a:cxn>
                  <a:cxn ang="0">
                    <a:pos x="T6" y="T7"/>
                  </a:cxn>
                  <a:cxn ang="0">
                    <a:pos x="T8" y="T9"/>
                  </a:cxn>
                  <a:cxn ang="0">
                    <a:pos x="T10" y="T11"/>
                  </a:cxn>
                  <a:cxn ang="0">
                    <a:pos x="T12" y="T13"/>
                  </a:cxn>
                </a:cxnLst>
                <a:rect l="0" t="0" r="r" b="b"/>
                <a:pathLst>
                  <a:path w="152" h="152">
                    <a:moveTo>
                      <a:pt x="152" y="76"/>
                    </a:moveTo>
                    <a:cubicBezTo>
                      <a:pt x="152" y="118"/>
                      <a:pt x="118" y="152"/>
                      <a:pt x="76" y="152"/>
                    </a:cubicBezTo>
                    <a:cubicBezTo>
                      <a:pt x="76" y="152"/>
                      <a:pt x="76" y="152"/>
                      <a:pt x="76" y="152"/>
                    </a:cubicBezTo>
                    <a:cubicBezTo>
                      <a:pt x="34" y="152"/>
                      <a:pt x="0" y="118"/>
                      <a:pt x="0" y="76"/>
                    </a:cubicBezTo>
                    <a:cubicBezTo>
                      <a:pt x="0" y="34"/>
                      <a:pt x="34" y="0"/>
                      <a:pt x="76" y="0"/>
                    </a:cubicBezTo>
                    <a:cubicBezTo>
                      <a:pt x="76" y="0"/>
                      <a:pt x="76" y="0"/>
                      <a:pt x="76" y="0"/>
                    </a:cubicBezTo>
                    <a:cubicBezTo>
                      <a:pt x="118" y="0"/>
                      <a:pt x="152" y="34"/>
                      <a:pt x="152" y="76"/>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Freeform 244">
                <a:extLst>
                  <a:ext uri="{FF2B5EF4-FFF2-40B4-BE49-F238E27FC236}">
                    <a16:creationId xmlns:a16="http://schemas.microsoft.com/office/drawing/2014/main" id="{7977A4F4-959F-48E0-94C4-7A9188388A31}"/>
                  </a:ext>
                </a:extLst>
              </p:cNvPr>
              <p:cNvSpPr>
                <a:spLocks/>
              </p:cNvSpPr>
              <p:nvPr/>
            </p:nvSpPr>
            <p:spPr bwMode="auto">
              <a:xfrm>
                <a:off x="2662238" y="2182813"/>
                <a:ext cx="125413" cy="101600"/>
              </a:xfrm>
              <a:custGeom>
                <a:avLst/>
                <a:gdLst>
                  <a:gd name="T0" fmla="*/ 0 w 121"/>
                  <a:gd name="T1" fmla="*/ 45 h 99"/>
                  <a:gd name="T2" fmla="*/ 60 w 121"/>
                  <a:gd name="T3" fmla="*/ 0 h 99"/>
                  <a:gd name="T4" fmla="*/ 117 w 121"/>
                  <a:gd name="T5" fmla="*/ 36 h 99"/>
                  <a:gd name="T6" fmla="*/ 117 w 121"/>
                  <a:gd name="T7" fmla="*/ 36 h 99"/>
                  <a:gd name="T8" fmla="*/ 121 w 121"/>
                  <a:gd name="T9" fmla="*/ 57 h 99"/>
                  <a:gd name="T10" fmla="*/ 121 w 121"/>
                  <a:gd name="T11" fmla="*/ 57 h 99"/>
                  <a:gd name="T12" fmla="*/ 121 w 121"/>
                  <a:gd name="T13" fmla="*/ 92 h 99"/>
                  <a:gd name="T14" fmla="*/ 121 w 121"/>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99">
                    <a:moveTo>
                      <a:pt x="0" y="45"/>
                    </a:moveTo>
                    <a:cubicBezTo>
                      <a:pt x="6" y="19"/>
                      <a:pt x="31" y="0"/>
                      <a:pt x="60" y="0"/>
                    </a:cubicBezTo>
                    <a:cubicBezTo>
                      <a:pt x="86" y="0"/>
                      <a:pt x="108" y="15"/>
                      <a:pt x="117" y="36"/>
                    </a:cubicBezTo>
                    <a:cubicBezTo>
                      <a:pt x="117" y="36"/>
                      <a:pt x="117" y="36"/>
                      <a:pt x="117" y="36"/>
                    </a:cubicBezTo>
                    <a:cubicBezTo>
                      <a:pt x="120" y="43"/>
                      <a:pt x="121" y="49"/>
                      <a:pt x="121" y="57"/>
                    </a:cubicBezTo>
                    <a:cubicBezTo>
                      <a:pt x="121" y="57"/>
                      <a:pt x="121" y="57"/>
                      <a:pt x="121" y="57"/>
                    </a:cubicBezTo>
                    <a:cubicBezTo>
                      <a:pt x="121" y="92"/>
                      <a:pt x="121" y="92"/>
                      <a:pt x="121" y="92"/>
                    </a:cubicBezTo>
                    <a:cubicBezTo>
                      <a:pt x="121" y="99"/>
                      <a:pt x="121" y="99"/>
                      <a:pt x="121" y="9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Freeform 245">
                <a:extLst>
                  <a:ext uri="{FF2B5EF4-FFF2-40B4-BE49-F238E27FC236}">
                    <a16:creationId xmlns:a16="http://schemas.microsoft.com/office/drawing/2014/main" id="{BB35B9F3-50D5-4953-A9B0-08D337FE9DF1}"/>
                  </a:ext>
                </a:extLst>
              </p:cNvPr>
              <p:cNvSpPr>
                <a:spLocks/>
              </p:cNvSpPr>
              <p:nvPr/>
            </p:nvSpPr>
            <p:spPr bwMode="auto">
              <a:xfrm>
                <a:off x="2659063" y="2505075"/>
                <a:ext cx="128588" cy="103188"/>
              </a:xfrm>
              <a:custGeom>
                <a:avLst/>
                <a:gdLst>
                  <a:gd name="T0" fmla="*/ 19 w 123"/>
                  <a:gd name="T1" fmla="*/ 2 h 99"/>
                  <a:gd name="T2" fmla="*/ 0 w 123"/>
                  <a:gd name="T3" fmla="*/ 42 h 99"/>
                  <a:gd name="T4" fmla="*/ 61 w 123"/>
                  <a:gd name="T5" fmla="*/ 99 h 99"/>
                  <a:gd name="T6" fmla="*/ 123 w 123"/>
                  <a:gd name="T7" fmla="*/ 43 h 99"/>
                  <a:gd name="T8" fmla="*/ 123 w 123"/>
                  <a:gd name="T9" fmla="*/ 7 h 99"/>
                  <a:gd name="T10" fmla="*/ 123 w 123"/>
                  <a:gd name="T11" fmla="*/ 0 h 99"/>
                </a:gdLst>
                <a:ahLst/>
                <a:cxnLst>
                  <a:cxn ang="0">
                    <a:pos x="T0" y="T1"/>
                  </a:cxn>
                  <a:cxn ang="0">
                    <a:pos x="T2" y="T3"/>
                  </a:cxn>
                  <a:cxn ang="0">
                    <a:pos x="T4" y="T5"/>
                  </a:cxn>
                  <a:cxn ang="0">
                    <a:pos x="T6" y="T7"/>
                  </a:cxn>
                  <a:cxn ang="0">
                    <a:pos x="T8" y="T9"/>
                  </a:cxn>
                  <a:cxn ang="0">
                    <a:pos x="T10" y="T11"/>
                  </a:cxn>
                </a:cxnLst>
                <a:rect l="0" t="0" r="r" b="b"/>
                <a:pathLst>
                  <a:path w="123" h="99">
                    <a:moveTo>
                      <a:pt x="19" y="2"/>
                    </a:moveTo>
                    <a:cubicBezTo>
                      <a:pt x="7" y="12"/>
                      <a:pt x="0" y="26"/>
                      <a:pt x="0" y="42"/>
                    </a:cubicBezTo>
                    <a:cubicBezTo>
                      <a:pt x="0" y="74"/>
                      <a:pt x="27" y="99"/>
                      <a:pt x="61" y="99"/>
                    </a:cubicBezTo>
                    <a:cubicBezTo>
                      <a:pt x="95" y="99"/>
                      <a:pt x="122" y="74"/>
                      <a:pt x="123" y="43"/>
                    </a:cubicBezTo>
                    <a:cubicBezTo>
                      <a:pt x="123" y="7"/>
                      <a:pt x="123" y="7"/>
                      <a:pt x="123" y="7"/>
                    </a:cubicBezTo>
                    <a:cubicBezTo>
                      <a:pt x="123" y="0"/>
                      <a:pt x="123" y="0"/>
                      <a:pt x="123" y="0"/>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246">
                <a:extLst>
                  <a:ext uri="{FF2B5EF4-FFF2-40B4-BE49-F238E27FC236}">
                    <a16:creationId xmlns:a16="http://schemas.microsoft.com/office/drawing/2014/main" id="{D0502459-CC21-4EC1-AF40-8188BDF61EF4}"/>
                  </a:ext>
                </a:extLst>
              </p:cNvPr>
              <p:cNvSpPr>
                <a:spLocks noChangeShapeType="1"/>
              </p:cNvSpPr>
              <p:nvPr/>
            </p:nvSpPr>
            <p:spPr bwMode="auto">
              <a:xfrm>
                <a:off x="2654300" y="228282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247">
                <a:extLst>
                  <a:ext uri="{FF2B5EF4-FFF2-40B4-BE49-F238E27FC236}">
                    <a16:creationId xmlns:a16="http://schemas.microsoft.com/office/drawing/2014/main" id="{3177F6DA-9003-4432-8CC1-51C651E40A97}"/>
                  </a:ext>
                </a:extLst>
              </p:cNvPr>
              <p:cNvSpPr>
                <a:spLocks noChangeShapeType="1"/>
              </p:cNvSpPr>
              <p:nvPr/>
            </p:nvSpPr>
            <p:spPr bwMode="auto">
              <a:xfrm>
                <a:off x="2609850" y="237807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248">
                <a:extLst>
                  <a:ext uri="{FF2B5EF4-FFF2-40B4-BE49-F238E27FC236}">
                    <a16:creationId xmlns:a16="http://schemas.microsoft.com/office/drawing/2014/main" id="{2D0DD1BD-13FA-4AC5-B0CE-CF6C2AA143BB}"/>
                  </a:ext>
                </a:extLst>
              </p:cNvPr>
              <p:cNvSpPr>
                <a:spLocks noChangeShapeType="1"/>
              </p:cNvSpPr>
              <p:nvPr/>
            </p:nvSpPr>
            <p:spPr bwMode="auto">
              <a:xfrm>
                <a:off x="2632075" y="2482850"/>
                <a:ext cx="19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249">
                <a:extLst>
                  <a:ext uri="{FF2B5EF4-FFF2-40B4-BE49-F238E27FC236}">
                    <a16:creationId xmlns:a16="http://schemas.microsoft.com/office/drawing/2014/main" id="{1AD1270A-8F90-40A5-9123-2A751A57E70B}"/>
                  </a:ext>
                </a:extLst>
              </p:cNvPr>
              <p:cNvSpPr>
                <a:spLocks noChangeShapeType="1"/>
              </p:cNvSpPr>
              <p:nvPr/>
            </p:nvSpPr>
            <p:spPr bwMode="auto">
              <a:xfrm>
                <a:off x="2714625" y="2540000"/>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250">
                <a:extLst>
                  <a:ext uri="{FF2B5EF4-FFF2-40B4-BE49-F238E27FC236}">
                    <a16:creationId xmlns:a16="http://schemas.microsoft.com/office/drawing/2014/main" id="{CC632789-DD2D-43E6-9F10-0E14BABE6250}"/>
                  </a:ext>
                </a:extLst>
              </p:cNvPr>
              <p:cNvSpPr>
                <a:spLocks noChangeShapeType="1"/>
              </p:cNvSpPr>
              <p:nvPr/>
            </p:nvSpPr>
            <p:spPr bwMode="auto">
              <a:xfrm>
                <a:off x="2732088" y="2236788"/>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251">
                <a:extLst>
                  <a:ext uri="{FF2B5EF4-FFF2-40B4-BE49-F238E27FC236}">
                    <a16:creationId xmlns:a16="http://schemas.microsoft.com/office/drawing/2014/main" id="{8D9661CD-FB0E-4380-A45F-F39EFC7BE3DC}"/>
                  </a:ext>
                </a:extLst>
              </p:cNvPr>
              <p:cNvSpPr>
                <a:spLocks noChangeShapeType="1"/>
              </p:cNvSpPr>
              <p:nvPr/>
            </p:nvSpPr>
            <p:spPr bwMode="auto">
              <a:xfrm>
                <a:off x="2787650" y="1897063"/>
                <a:ext cx="0" cy="98425"/>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Line 252">
                <a:extLst>
                  <a:ext uri="{FF2B5EF4-FFF2-40B4-BE49-F238E27FC236}">
                    <a16:creationId xmlns:a16="http://schemas.microsoft.com/office/drawing/2014/main" id="{72FFB8A9-E00F-45C1-8417-23E006CD8EA9}"/>
                  </a:ext>
                </a:extLst>
              </p:cNvPr>
              <p:cNvSpPr>
                <a:spLocks noChangeShapeType="1"/>
              </p:cNvSpPr>
              <p:nvPr/>
            </p:nvSpPr>
            <p:spPr bwMode="auto">
              <a:xfrm>
                <a:off x="25971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253">
                <a:extLst>
                  <a:ext uri="{FF2B5EF4-FFF2-40B4-BE49-F238E27FC236}">
                    <a16:creationId xmlns:a16="http://schemas.microsoft.com/office/drawing/2014/main" id="{733CF2E4-0D80-4F92-99BF-2C8A5E61EE11}"/>
                  </a:ext>
                </a:extLst>
              </p:cNvPr>
              <p:cNvSpPr>
                <a:spLocks noChangeShapeType="1"/>
              </p:cNvSpPr>
              <p:nvPr/>
            </p:nvSpPr>
            <p:spPr bwMode="auto">
              <a:xfrm>
                <a:off x="2436813" y="2044700"/>
                <a:ext cx="68263"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254">
                <a:extLst>
                  <a:ext uri="{FF2B5EF4-FFF2-40B4-BE49-F238E27FC236}">
                    <a16:creationId xmlns:a16="http://schemas.microsoft.com/office/drawing/2014/main" id="{2EAF1E1F-9884-4EF5-8693-494E430B231E}"/>
                  </a:ext>
                </a:extLst>
              </p:cNvPr>
              <p:cNvSpPr>
                <a:spLocks noChangeShapeType="1"/>
              </p:cNvSpPr>
              <p:nvPr/>
            </p:nvSpPr>
            <p:spPr bwMode="auto">
              <a:xfrm>
                <a:off x="2328863"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55">
                <a:extLst>
                  <a:ext uri="{FF2B5EF4-FFF2-40B4-BE49-F238E27FC236}">
                    <a16:creationId xmlns:a16="http://schemas.microsoft.com/office/drawing/2014/main" id="{F02DF018-9040-4A1F-8E6A-8E18C5A5E492}"/>
                  </a:ext>
                </a:extLst>
              </p:cNvPr>
              <p:cNvSpPr>
                <a:spLocks noChangeShapeType="1"/>
              </p:cNvSpPr>
              <p:nvPr/>
            </p:nvSpPr>
            <p:spPr bwMode="auto">
              <a:xfrm>
                <a:off x="2290763"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6">
                <a:extLst>
                  <a:ext uri="{FF2B5EF4-FFF2-40B4-BE49-F238E27FC236}">
                    <a16:creationId xmlns:a16="http://schemas.microsoft.com/office/drawing/2014/main" id="{631C16FD-03A7-4B93-8234-84A57A803E0C}"/>
                  </a:ext>
                </a:extLst>
              </p:cNvPr>
              <p:cNvSpPr>
                <a:spLocks noChangeShapeType="1"/>
              </p:cNvSpPr>
              <p:nvPr/>
            </p:nvSpPr>
            <p:spPr bwMode="auto">
              <a:xfrm flipV="1">
                <a:off x="2328863"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57">
                <a:extLst>
                  <a:ext uri="{FF2B5EF4-FFF2-40B4-BE49-F238E27FC236}">
                    <a16:creationId xmlns:a16="http://schemas.microsoft.com/office/drawing/2014/main" id="{8318E1D9-A89B-4F42-AC9C-7837C3A1F438}"/>
                  </a:ext>
                </a:extLst>
              </p:cNvPr>
              <p:cNvSpPr>
                <a:spLocks noChangeShapeType="1"/>
              </p:cNvSpPr>
              <p:nvPr/>
            </p:nvSpPr>
            <p:spPr bwMode="auto">
              <a:xfrm flipH="1" flipV="1">
                <a:off x="3157538"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58">
                <a:extLst>
                  <a:ext uri="{FF2B5EF4-FFF2-40B4-BE49-F238E27FC236}">
                    <a16:creationId xmlns:a16="http://schemas.microsoft.com/office/drawing/2014/main" id="{AC48C90E-89E6-423B-BE0B-7573A5CC0140}"/>
                  </a:ext>
                </a:extLst>
              </p:cNvPr>
              <p:cNvSpPr>
                <a:spLocks noChangeShapeType="1"/>
              </p:cNvSpPr>
              <p:nvPr/>
            </p:nvSpPr>
            <p:spPr bwMode="auto">
              <a:xfrm flipH="1">
                <a:off x="3187700"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59">
                <a:extLst>
                  <a:ext uri="{FF2B5EF4-FFF2-40B4-BE49-F238E27FC236}">
                    <a16:creationId xmlns:a16="http://schemas.microsoft.com/office/drawing/2014/main" id="{1694CBAA-3A37-497C-B59C-6376C476BDCF}"/>
                  </a:ext>
                </a:extLst>
              </p:cNvPr>
              <p:cNvSpPr>
                <a:spLocks noChangeShapeType="1"/>
              </p:cNvSpPr>
              <p:nvPr/>
            </p:nvSpPr>
            <p:spPr bwMode="auto">
              <a:xfrm flipH="1">
                <a:off x="3157538"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60">
                <a:extLst>
                  <a:ext uri="{FF2B5EF4-FFF2-40B4-BE49-F238E27FC236}">
                    <a16:creationId xmlns:a16="http://schemas.microsoft.com/office/drawing/2014/main" id="{A47D3C9B-08E8-4AD2-ABA1-41EB674BE9E8}"/>
                  </a:ext>
                </a:extLst>
              </p:cNvPr>
              <p:cNvSpPr>
                <a:spLocks noChangeShapeType="1"/>
              </p:cNvSpPr>
              <p:nvPr/>
            </p:nvSpPr>
            <p:spPr bwMode="auto">
              <a:xfrm flipH="1">
                <a:off x="3070225" y="2044700"/>
                <a:ext cx="69850"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261">
                <a:extLst>
                  <a:ext uri="{FF2B5EF4-FFF2-40B4-BE49-F238E27FC236}">
                    <a16:creationId xmlns:a16="http://schemas.microsoft.com/office/drawing/2014/main" id="{494EFB26-0B88-4046-BD6A-C3ABDB930F98}"/>
                  </a:ext>
                </a:extLst>
              </p:cNvPr>
              <p:cNvSpPr>
                <a:spLocks noChangeShapeType="1"/>
              </p:cNvSpPr>
              <p:nvPr/>
            </p:nvSpPr>
            <p:spPr bwMode="auto">
              <a:xfrm flipH="1">
                <a:off x="29400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Freeform 262">
                <a:extLst>
                  <a:ext uri="{FF2B5EF4-FFF2-40B4-BE49-F238E27FC236}">
                    <a16:creationId xmlns:a16="http://schemas.microsoft.com/office/drawing/2014/main" id="{F079D217-EE78-4E6E-A594-1297DE65A740}"/>
                  </a:ext>
                </a:extLst>
              </p:cNvPr>
              <p:cNvSpPr>
                <a:spLocks/>
              </p:cNvSpPr>
              <p:nvPr/>
            </p:nvSpPr>
            <p:spPr bwMode="auto">
              <a:xfrm>
                <a:off x="2460625" y="2063750"/>
                <a:ext cx="654050" cy="758825"/>
              </a:xfrm>
              <a:custGeom>
                <a:avLst/>
                <a:gdLst>
                  <a:gd name="T0" fmla="*/ 628 w 628"/>
                  <a:gd name="T1" fmla="*/ 315 h 731"/>
                  <a:gd name="T2" fmla="*/ 314 w 628"/>
                  <a:gd name="T3" fmla="*/ 0 h 731"/>
                  <a:gd name="T4" fmla="*/ 0 w 628"/>
                  <a:gd name="T5" fmla="*/ 315 h 731"/>
                  <a:gd name="T6" fmla="*/ 125 w 628"/>
                  <a:gd name="T7" fmla="*/ 568 h 731"/>
                  <a:gd name="T8" fmla="*/ 178 w 628"/>
                  <a:gd name="T9" fmla="*/ 674 h 731"/>
                  <a:gd name="T10" fmla="*/ 178 w 628"/>
                  <a:gd name="T11" fmla="*/ 701 h 731"/>
                  <a:gd name="T12" fmla="*/ 207 w 628"/>
                  <a:gd name="T13" fmla="*/ 731 h 731"/>
                  <a:gd name="T14" fmla="*/ 420 w 628"/>
                  <a:gd name="T15" fmla="*/ 731 h 731"/>
                  <a:gd name="T16" fmla="*/ 450 w 628"/>
                  <a:gd name="T17" fmla="*/ 701 h 731"/>
                  <a:gd name="T18" fmla="*/ 450 w 628"/>
                  <a:gd name="T19" fmla="*/ 674 h 731"/>
                  <a:gd name="T20" fmla="*/ 503 w 628"/>
                  <a:gd name="T21" fmla="*/ 568 h 731"/>
                  <a:gd name="T22" fmla="*/ 628 w 628"/>
                  <a:gd name="T23" fmla="*/ 31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731">
                    <a:moveTo>
                      <a:pt x="628" y="315"/>
                    </a:moveTo>
                    <a:cubicBezTo>
                      <a:pt x="628" y="141"/>
                      <a:pt x="487" y="0"/>
                      <a:pt x="314" y="0"/>
                    </a:cubicBezTo>
                    <a:cubicBezTo>
                      <a:pt x="140" y="0"/>
                      <a:pt x="0" y="141"/>
                      <a:pt x="0" y="315"/>
                    </a:cubicBezTo>
                    <a:cubicBezTo>
                      <a:pt x="0" y="418"/>
                      <a:pt x="49" y="510"/>
                      <a:pt x="125" y="568"/>
                    </a:cubicBezTo>
                    <a:cubicBezTo>
                      <a:pt x="158" y="593"/>
                      <a:pt x="178" y="632"/>
                      <a:pt x="178" y="674"/>
                    </a:cubicBezTo>
                    <a:cubicBezTo>
                      <a:pt x="178" y="701"/>
                      <a:pt x="178" y="701"/>
                      <a:pt x="178" y="701"/>
                    </a:cubicBezTo>
                    <a:cubicBezTo>
                      <a:pt x="178" y="718"/>
                      <a:pt x="191" y="731"/>
                      <a:pt x="207" y="731"/>
                    </a:cubicBezTo>
                    <a:cubicBezTo>
                      <a:pt x="420" y="731"/>
                      <a:pt x="420" y="731"/>
                      <a:pt x="420" y="731"/>
                    </a:cubicBezTo>
                    <a:cubicBezTo>
                      <a:pt x="437" y="731"/>
                      <a:pt x="450" y="718"/>
                      <a:pt x="450" y="701"/>
                    </a:cubicBezTo>
                    <a:cubicBezTo>
                      <a:pt x="450" y="674"/>
                      <a:pt x="450" y="674"/>
                      <a:pt x="450" y="674"/>
                    </a:cubicBezTo>
                    <a:cubicBezTo>
                      <a:pt x="450" y="632"/>
                      <a:pt x="469" y="593"/>
                      <a:pt x="503" y="568"/>
                    </a:cubicBezTo>
                    <a:cubicBezTo>
                      <a:pt x="579" y="510"/>
                      <a:pt x="628" y="418"/>
                      <a:pt x="628" y="315"/>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263">
                <a:extLst>
                  <a:ext uri="{FF2B5EF4-FFF2-40B4-BE49-F238E27FC236}">
                    <a16:creationId xmlns:a16="http://schemas.microsoft.com/office/drawing/2014/main" id="{2B9EE67D-88B0-4C1E-8D27-B3CFE9076EEF}"/>
                  </a:ext>
                </a:extLst>
              </p:cNvPr>
              <p:cNvSpPr>
                <a:spLocks noChangeShapeType="1"/>
              </p:cNvSpPr>
              <p:nvPr/>
            </p:nvSpPr>
            <p:spPr bwMode="auto">
              <a:xfrm>
                <a:off x="2654300" y="2882900"/>
                <a:ext cx="26511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264">
                <a:extLst>
                  <a:ext uri="{FF2B5EF4-FFF2-40B4-BE49-F238E27FC236}">
                    <a16:creationId xmlns:a16="http://schemas.microsoft.com/office/drawing/2014/main" id="{1EBEAAD2-91DD-40BF-BD08-25032F2682DF}"/>
                  </a:ext>
                </a:extLst>
              </p:cNvPr>
              <p:cNvSpPr>
                <a:spLocks noChangeShapeType="1"/>
              </p:cNvSpPr>
              <p:nvPr/>
            </p:nvSpPr>
            <p:spPr bwMode="auto">
              <a:xfrm>
                <a:off x="2674938" y="2940050"/>
                <a:ext cx="225425"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265">
                <a:extLst>
                  <a:ext uri="{FF2B5EF4-FFF2-40B4-BE49-F238E27FC236}">
                    <a16:creationId xmlns:a16="http://schemas.microsoft.com/office/drawing/2014/main" id="{F297A92E-21AF-4303-A330-B1A89D3E2B0F}"/>
                  </a:ext>
                </a:extLst>
              </p:cNvPr>
              <p:cNvSpPr>
                <a:spLocks noChangeShapeType="1"/>
              </p:cNvSpPr>
              <p:nvPr/>
            </p:nvSpPr>
            <p:spPr bwMode="auto">
              <a:xfrm>
                <a:off x="2693988" y="2998788"/>
                <a:ext cx="1857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266">
                <a:extLst>
                  <a:ext uri="{FF2B5EF4-FFF2-40B4-BE49-F238E27FC236}">
                    <a16:creationId xmlns:a16="http://schemas.microsoft.com/office/drawing/2014/main" id="{2A63EB93-0476-4BC7-B3A4-20B1E346CE98}"/>
                  </a:ext>
                </a:extLst>
              </p:cNvPr>
              <p:cNvSpPr>
                <a:spLocks noChangeShapeType="1"/>
              </p:cNvSpPr>
              <p:nvPr/>
            </p:nvSpPr>
            <p:spPr bwMode="auto">
              <a:xfrm>
                <a:off x="2714625" y="3057525"/>
                <a:ext cx="146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267">
                <a:extLst>
                  <a:ext uri="{FF2B5EF4-FFF2-40B4-BE49-F238E27FC236}">
                    <a16:creationId xmlns:a16="http://schemas.microsoft.com/office/drawing/2014/main" id="{FCFAEF98-031F-4E40-BA0A-D3CA9CE80924}"/>
                  </a:ext>
                </a:extLst>
              </p:cNvPr>
              <p:cNvSpPr>
                <a:spLocks/>
              </p:cNvSpPr>
              <p:nvPr/>
            </p:nvSpPr>
            <p:spPr bwMode="auto">
              <a:xfrm>
                <a:off x="2811463" y="2644775"/>
                <a:ext cx="20638" cy="144463"/>
              </a:xfrm>
              <a:custGeom>
                <a:avLst/>
                <a:gdLst>
                  <a:gd name="T0" fmla="*/ 21 w 21"/>
                  <a:gd name="T1" fmla="*/ 0 h 139"/>
                  <a:gd name="T2" fmla="*/ 0 w 21"/>
                  <a:gd name="T3" fmla="*/ 139 h 139"/>
                </a:gdLst>
                <a:ahLst/>
                <a:cxnLst>
                  <a:cxn ang="0">
                    <a:pos x="T0" y="T1"/>
                  </a:cxn>
                  <a:cxn ang="0">
                    <a:pos x="T2" y="T3"/>
                  </a:cxn>
                </a:cxnLst>
                <a:rect l="0" t="0" r="r" b="b"/>
                <a:pathLst>
                  <a:path w="21" h="139">
                    <a:moveTo>
                      <a:pt x="21" y="0"/>
                    </a:moveTo>
                    <a:cubicBezTo>
                      <a:pt x="0" y="56"/>
                      <a:pt x="0" y="82"/>
                      <a:pt x="0"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Freeform 268">
                <a:extLst>
                  <a:ext uri="{FF2B5EF4-FFF2-40B4-BE49-F238E27FC236}">
                    <a16:creationId xmlns:a16="http://schemas.microsoft.com/office/drawing/2014/main" id="{76DCE0A2-2B76-496F-AD39-14B832C14CC2}"/>
                  </a:ext>
                </a:extLst>
              </p:cNvPr>
              <p:cNvSpPr>
                <a:spLocks/>
              </p:cNvSpPr>
              <p:nvPr/>
            </p:nvSpPr>
            <p:spPr bwMode="auto">
              <a:xfrm>
                <a:off x="2743200" y="2644775"/>
                <a:ext cx="22225" cy="144463"/>
              </a:xfrm>
              <a:custGeom>
                <a:avLst/>
                <a:gdLst>
                  <a:gd name="T0" fmla="*/ 0 w 21"/>
                  <a:gd name="T1" fmla="*/ 0 h 139"/>
                  <a:gd name="T2" fmla="*/ 21 w 21"/>
                  <a:gd name="T3" fmla="*/ 139 h 139"/>
                </a:gdLst>
                <a:ahLst/>
                <a:cxnLst>
                  <a:cxn ang="0">
                    <a:pos x="T0" y="T1"/>
                  </a:cxn>
                  <a:cxn ang="0">
                    <a:pos x="T2" y="T3"/>
                  </a:cxn>
                </a:cxnLst>
                <a:rect l="0" t="0" r="r" b="b"/>
                <a:pathLst>
                  <a:path w="21" h="139">
                    <a:moveTo>
                      <a:pt x="0" y="0"/>
                    </a:moveTo>
                    <a:cubicBezTo>
                      <a:pt x="21" y="56"/>
                      <a:pt x="21" y="82"/>
                      <a:pt x="21"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42B2E86-86C3-4C57-BA5F-2F85100B2D59}"/>
                </a:ext>
              </a:extLst>
            </p:cNvPr>
            <p:cNvGrpSpPr>
              <a:grpSpLocks noChangeAspect="1"/>
            </p:cNvGrpSpPr>
            <p:nvPr/>
          </p:nvGrpSpPr>
          <p:grpSpPr>
            <a:xfrm>
              <a:off x="4077655" y="438652"/>
              <a:ext cx="517247" cy="421157"/>
              <a:chOff x="4800600" y="3567113"/>
              <a:chExt cx="401638" cy="327025"/>
            </a:xfrm>
          </p:grpSpPr>
          <p:sp>
            <p:nvSpPr>
              <p:cNvPr id="407" name="Freeform 353">
                <a:extLst>
                  <a:ext uri="{FF2B5EF4-FFF2-40B4-BE49-F238E27FC236}">
                    <a16:creationId xmlns:a16="http://schemas.microsoft.com/office/drawing/2014/main" id="{E992F05B-6B5D-4393-9986-C41347D660A4}"/>
                  </a:ext>
                </a:extLst>
              </p:cNvPr>
              <p:cNvSpPr>
                <a:spLocks/>
              </p:cNvSpPr>
              <p:nvPr/>
            </p:nvSpPr>
            <p:spPr bwMode="auto">
              <a:xfrm>
                <a:off x="5024438" y="3714750"/>
                <a:ext cx="69850" cy="38100"/>
              </a:xfrm>
              <a:custGeom>
                <a:avLst/>
                <a:gdLst>
                  <a:gd name="T0" fmla="*/ 0 w 26"/>
                  <a:gd name="T1" fmla="*/ 12 h 14"/>
                  <a:gd name="T2" fmla="*/ 1 w 26"/>
                  <a:gd name="T3" fmla="*/ 12 h 14"/>
                  <a:gd name="T4" fmla="*/ 9 w 26"/>
                  <a:gd name="T5" fmla="*/ 14 h 14"/>
                  <a:gd name="T6" fmla="*/ 26 w 26"/>
                  <a:gd name="T7" fmla="*/ 7 h 14"/>
                  <a:gd name="T8" fmla="*/ 26 w 26"/>
                  <a:gd name="T9" fmla="*/ 7 h 14"/>
                  <a:gd name="T10" fmla="*/ 26 w 26"/>
                  <a:gd name="T11" fmla="*/ 0 h 14"/>
                  <a:gd name="T12" fmla="*/ 1 w 26"/>
                  <a:gd name="T13" fmla="*/ 0 h 14"/>
                  <a:gd name="T14" fmla="*/ 0 w 2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0" y="12"/>
                    </a:moveTo>
                    <a:cubicBezTo>
                      <a:pt x="1" y="12"/>
                      <a:pt x="1" y="12"/>
                      <a:pt x="1" y="12"/>
                    </a:cubicBezTo>
                    <a:cubicBezTo>
                      <a:pt x="4" y="12"/>
                      <a:pt x="7" y="12"/>
                      <a:pt x="9" y="14"/>
                    </a:cubicBezTo>
                    <a:cubicBezTo>
                      <a:pt x="14" y="9"/>
                      <a:pt x="19" y="7"/>
                      <a:pt x="26" y="7"/>
                    </a:cubicBezTo>
                    <a:cubicBezTo>
                      <a:pt x="26" y="7"/>
                      <a:pt x="26" y="7"/>
                      <a:pt x="26" y="7"/>
                    </a:cubicBezTo>
                    <a:cubicBezTo>
                      <a:pt x="26" y="5"/>
                      <a:pt x="26" y="3"/>
                      <a:pt x="26" y="0"/>
                    </a:cubicBezTo>
                    <a:cubicBezTo>
                      <a:pt x="1" y="0"/>
                      <a:pt x="1" y="0"/>
                      <a:pt x="1" y="0"/>
                    </a:cubicBezTo>
                    <a:cubicBezTo>
                      <a:pt x="1" y="4"/>
                      <a:pt x="1" y="8"/>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Freeform 354">
                <a:extLst>
                  <a:ext uri="{FF2B5EF4-FFF2-40B4-BE49-F238E27FC236}">
                    <a16:creationId xmlns:a16="http://schemas.microsoft.com/office/drawing/2014/main" id="{C752C1BC-7D80-46DE-B388-DD0EF2AE26D0}"/>
                  </a:ext>
                </a:extLst>
              </p:cNvPr>
              <p:cNvSpPr>
                <a:spLocks/>
              </p:cNvSpPr>
              <p:nvPr/>
            </p:nvSpPr>
            <p:spPr bwMode="auto">
              <a:xfrm>
                <a:off x="4800600" y="3613150"/>
                <a:ext cx="79375" cy="101600"/>
              </a:xfrm>
              <a:custGeom>
                <a:avLst/>
                <a:gdLst>
                  <a:gd name="T0" fmla="*/ 25 w 29"/>
                  <a:gd name="T1" fmla="*/ 37 h 37"/>
                  <a:gd name="T2" fmla="*/ 29 w 29"/>
                  <a:gd name="T3" fmla="*/ 12 h 37"/>
                  <a:gd name="T4" fmla="*/ 14 w 29"/>
                  <a:gd name="T5" fmla="*/ 0 h 37"/>
                  <a:gd name="T6" fmla="*/ 0 w 29"/>
                  <a:gd name="T7" fmla="*/ 37 h 37"/>
                  <a:gd name="T8" fmla="*/ 5 w 29"/>
                  <a:gd name="T9" fmla="*/ 37 h 37"/>
                  <a:gd name="T10" fmla="*/ 25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25" y="37"/>
                    </a:moveTo>
                    <a:cubicBezTo>
                      <a:pt x="25" y="28"/>
                      <a:pt x="26" y="19"/>
                      <a:pt x="29" y="12"/>
                    </a:cubicBezTo>
                    <a:cubicBezTo>
                      <a:pt x="23" y="9"/>
                      <a:pt x="18" y="5"/>
                      <a:pt x="14" y="0"/>
                    </a:cubicBezTo>
                    <a:cubicBezTo>
                      <a:pt x="5" y="10"/>
                      <a:pt x="0" y="23"/>
                      <a:pt x="0" y="37"/>
                    </a:cubicBezTo>
                    <a:cubicBezTo>
                      <a:pt x="5" y="37"/>
                      <a:pt x="5" y="37"/>
                      <a:pt x="5" y="37"/>
                    </a:cubicBezTo>
                    <a:lnTo>
                      <a:pt x="25" y="37"/>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Freeform 355">
                <a:extLst>
                  <a:ext uri="{FF2B5EF4-FFF2-40B4-BE49-F238E27FC236}">
                    <a16:creationId xmlns:a16="http://schemas.microsoft.com/office/drawing/2014/main" id="{5C5AA25F-BEDF-45EF-B6E5-DAF87AFCF86B}"/>
                  </a:ext>
                </a:extLst>
              </p:cNvPr>
              <p:cNvSpPr>
                <a:spLocks/>
              </p:cNvSpPr>
              <p:nvPr/>
            </p:nvSpPr>
            <p:spPr bwMode="auto">
              <a:xfrm>
                <a:off x="4800600" y="3714750"/>
                <a:ext cx="79375" cy="100013"/>
              </a:xfrm>
              <a:custGeom>
                <a:avLst/>
                <a:gdLst>
                  <a:gd name="T0" fmla="*/ 29 w 29"/>
                  <a:gd name="T1" fmla="*/ 26 h 37"/>
                  <a:gd name="T2" fmla="*/ 25 w 29"/>
                  <a:gd name="T3" fmla="*/ 0 h 37"/>
                  <a:gd name="T4" fmla="*/ 5 w 29"/>
                  <a:gd name="T5" fmla="*/ 0 h 37"/>
                  <a:gd name="T6" fmla="*/ 0 w 29"/>
                  <a:gd name="T7" fmla="*/ 0 h 37"/>
                  <a:gd name="T8" fmla="*/ 14 w 29"/>
                  <a:gd name="T9" fmla="*/ 37 h 37"/>
                  <a:gd name="T10" fmla="*/ 29 w 29"/>
                  <a:gd name="T11" fmla="*/ 26 h 37"/>
                </a:gdLst>
                <a:ahLst/>
                <a:cxnLst>
                  <a:cxn ang="0">
                    <a:pos x="T0" y="T1"/>
                  </a:cxn>
                  <a:cxn ang="0">
                    <a:pos x="T2" y="T3"/>
                  </a:cxn>
                  <a:cxn ang="0">
                    <a:pos x="T4" y="T5"/>
                  </a:cxn>
                  <a:cxn ang="0">
                    <a:pos x="T6" y="T7"/>
                  </a:cxn>
                  <a:cxn ang="0">
                    <a:pos x="T8" y="T9"/>
                  </a:cxn>
                  <a:cxn ang="0">
                    <a:pos x="T10" y="T11"/>
                  </a:cxn>
                </a:cxnLst>
                <a:rect l="0" t="0" r="r" b="b"/>
                <a:pathLst>
                  <a:path w="29" h="37">
                    <a:moveTo>
                      <a:pt x="29" y="26"/>
                    </a:moveTo>
                    <a:cubicBezTo>
                      <a:pt x="26" y="18"/>
                      <a:pt x="25" y="10"/>
                      <a:pt x="25" y="0"/>
                    </a:cubicBezTo>
                    <a:cubicBezTo>
                      <a:pt x="5" y="0"/>
                      <a:pt x="5" y="0"/>
                      <a:pt x="5" y="0"/>
                    </a:cubicBezTo>
                    <a:cubicBezTo>
                      <a:pt x="0" y="0"/>
                      <a:pt x="0" y="0"/>
                      <a:pt x="0" y="0"/>
                    </a:cubicBezTo>
                    <a:cubicBezTo>
                      <a:pt x="0" y="15"/>
                      <a:pt x="5" y="28"/>
                      <a:pt x="14" y="37"/>
                    </a:cubicBezTo>
                    <a:cubicBezTo>
                      <a:pt x="18" y="33"/>
                      <a:pt x="23" y="29"/>
                      <a:pt x="29" y="2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Freeform 356">
                <a:extLst>
                  <a:ext uri="{FF2B5EF4-FFF2-40B4-BE49-F238E27FC236}">
                    <a16:creationId xmlns:a16="http://schemas.microsoft.com/office/drawing/2014/main" id="{FA4B5470-5C0C-45B3-A875-14A0EAF51B5A}"/>
                  </a:ext>
                </a:extLst>
              </p:cNvPr>
              <p:cNvSpPr>
                <a:spLocks/>
              </p:cNvSpPr>
              <p:nvPr/>
            </p:nvSpPr>
            <p:spPr bwMode="auto">
              <a:xfrm>
                <a:off x="5018088" y="3613150"/>
                <a:ext cx="76200" cy="101600"/>
              </a:xfrm>
              <a:custGeom>
                <a:avLst/>
                <a:gdLst>
                  <a:gd name="T0" fmla="*/ 0 w 28"/>
                  <a:gd name="T1" fmla="*/ 12 h 37"/>
                  <a:gd name="T2" fmla="*/ 3 w 28"/>
                  <a:gd name="T3" fmla="*/ 37 h 37"/>
                  <a:gd name="T4" fmla="*/ 28 w 28"/>
                  <a:gd name="T5" fmla="*/ 37 h 37"/>
                  <a:gd name="T6" fmla="*/ 14 w 28"/>
                  <a:gd name="T7" fmla="*/ 0 h 37"/>
                  <a:gd name="T8" fmla="*/ 0 w 28"/>
                  <a:gd name="T9" fmla="*/ 12 h 37"/>
                </a:gdLst>
                <a:ahLst/>
                <a:cxnLst>
                  <a:cxn ang="0">
                    <a:pos x="T0" y="T1"/>
                  </a:cxn>
                  <a:cxn ang="0">
                    <a:pos x="T2" y="T3"/>
                  </a:cxn>
                  <a:cxn ang="0">
                    <a:pos x="T4" y="T5"/>
                  </a:cxn>
                  <a:cxn ang="0">
                    <a:pos x="T6" y="T7"/>
                  </a:cxn>
                  <a:cxn ang="0">
                    <a:pos x="T8" y="T9"/>
                  </a:cxn>
                </a:cxnLst>
                <a:rect l="0" t="0" r="r" b="b"/>
                <a:pathLst>
                  <a:path w="28" h="37">
                    <a:moveTo>
                      <a:pt x="0" y="12"/>
                    </a:moveTo>
                    <a:cubicBezTo>
                      <a:pt x="2" y="19"/>
                      <a:pt x="3" y="28"/>
                      <a:pt x="3" y="37"/>
                    </a:cubicBezTo>
                    <a:cubicBezTo>
                      <a:pt x="28" y="37"/>
                      <a:pt x="28" y="37"/>
                      <a:pt x="28" y="37"/>
                    </a:cubicBezTo>
                    <a:cubicBezTo>
                      <a:pt x="28" y="23"/>
                      <a:pt x="23" y="10"/>
                      <a:pt x="14" y="0"/>
                    </a:cubicBezTo>
                    <a:cubicBezTo>
                      <a:pt x="10" y="5"/>
                      <a:pt x="5" y="9"/>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Freeform 357">
                <a:extLst>
                  <a:ext uri="{FF2B5EF4-FFF2-40B4-BE49-F238E27FC236}">
                    <a16:creationId xmlns:a16="http://schemas.microsoft.com/office/drawing/2014/main" id="{6E2016E3-8CE5-4720-BD9A-4CF35FD02DDA}"/>
                  </a:ext>
                </a:extLst>
              </p:cNvPr>
              <p:cNvSpPr>
                <a:spLocks/>
              </p:cNvSpPr>
              <p:nvPr/>
            </p:nvSpPr>
            <p:spPr bwMode="auto">
              <a:xfrm>
                <a:off x="4868863" y="3714750"/>
                <a:ext cx="79375" cy="69850"/>
              </a:xfrm>
              <a:custGeom>
                <a:avLst/>
                <a:gdLst>
                  <a:gd name="T0" fmla="*/ 29 w 29"/>
                  <a:gd name="T1" fmla="*/ 0 h 26"/>
                  <a:gd name="T2" fmla="*/ 0 w 29"/>
                  <a:gd name="T3" fmla="*/ 0 h 26"/>
                  <a:gd name="T4" fmla="*/ 4 w 29"/>
                  <a:gd name="T5" fmla="*/ 26 h 26"/>
                  <a:gd name="T6" fmla="*/ 29 w 29"/>
                  <a:gd name="T7" fmla="*/ 20 h 26"/>
                  <a:gd name="T8" fmla="*/ 29 w 29"/>
                  <a:gd name="T9" fmla="*/ 0 h 26"/>
                </a:gdLst>
                <a:ahLst/>
                <a:cxnLst>
                  <a:cxn ang="0">
                    <a:pos x="T0" y="T1"/>
                  </a:cxn>
                  <a:cxn ang="0">
                    <a:pos x="T2" y="T3"/>
                  </a:cxn>
                  <a:cxn ang="0">
                    <a:pos x="T4" y="T5"/>
                  </a:cxn>
                  <a:cxn ang="0">
                    <a:pos x="T6" y="T7"/>
                  </a:cxn>
                  <a:cxn ang="0">
                    <a:pos x="T8" y="T9"/>
                  </a:cxn>
                </a:cxnLst>
                <a:rect l="0" t="0" r="r" b="b"/>
                <a:pathLst>
                  <a:path w="29" h="26">
                    <a:moveTo>
                      <a:pt x="29" y="0"/>
                    </a:moveTo>
                    <a:cubicBezTo>
                      <a:pt x="0" y="0"/>
                      <a:pt x="0" y="0"/>
                      <a:pt x="0" y="0"/>
                    </a:cubicBezTo>
                    <a:cubicBezTo>
                      <a:pt x="0" y="10"/>
                      <a:pt x="1" y="18"/>
                      <a:pt x="4" y="26"/>
                    </a:cubicBezTo>
                    <a:cubicBezTo>
                      <a:pt x="11" y="22"/>
                      <a:pt x="20" y="20"/>
                      <a:pt x="29" y="20"/>
                    </a:cubicBezTo>
                    <a:lnTo>
                      <a:pt x="29"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58">
                <a:extLst>
                  <a:ext uri="{FF2B5EF4-FFF2-40B4-BE49-F238E27FC236}">
                    <a16:creationId xmlns:a16="http://schemas.microsoft.com/office/drawing/2014/main" id="{6CBDCED4-E449-42A8-ADD3-5F260C236144}"/>
                  </a:ext>
                </a:extLst>
              </p:cNvPr>
              <p:cNvSpPr>
                <a:spLocks/>
              </p:cNvSpPr>
              <p:nvPr/>
            </p:nvSpPr>
            <p:spPr bwMode="auto">
              <a:xfrm>
                <a:off x="4948238" y="3646488"/>
                <a:ext cx="77788" cy="68263"/>
              </a:xfrm>
              <a:custGeom>
                <a:avLst/>
                <a:gdLst>
                  <a:gd name="T0" fmla="*/ 5 w 29"/>
                  <a:gd name="T1" fmla="*/ 25 h 25"/>
                  <a:gd name="T2" fmla="*/ 29 w 29"/>
                  <a:gd name="T3" fmla="*/ 25 h 25"/>
                  <a:gd name="T4" fmla="*/ 26 w 29"/>
                  <a:gd name="T5" fmla="*/ 0 h 25"/>
                  <a:gd name="T6" fmla="*/ 0 w 29"/>
                  <a:gd name="T7" fmla="*/ 6 h 25"/>
                  <a:gd name="T8" fmla="*/ 0 w 29"/>
                  <a:gd name="T9" fmla="*/ 25 h 25"/>
                  <a:gd name="T10" fmla="*/ 5 w 29"/>
                  <a:gd name="T11" fmla="*/ 25 h 25"/>
                </a:gdLst>
                <a:ahLst/>
                <a:cxnLst>
                  <a:cxn ang="0">
                    <a:pos x="T0" y="T1"/>
                  </a:cxn>
                  <a:cxn ang="0">
                    <a:pos x="T2" y="T3"/>
                  </a:cxn>
                  <a:cxn ang="0">
                    <a:pos x="T4" y="T5"/>
                  </a:cxn>
                  <a:cxn ang="0">
                    <a:pos x="T6" y="T7"/>
                  </a:cxn>
                  <a:cxn ang="0">
                    <a:pos x="T8" y="T9"/>
                  </a:cxn>
                  <a:cxn ang="0">
                    <a:pos x="T10" y="T11"/>
                  </a:cxn>
                </a:cxnLst>
                <a:rect l="0" t="0" r="r" b="b"/>
                <a:pathLst>
                  <a:path w="29" h="25">
                    <a:moveTo>
                      <a:pt x="5" y="25"/>
                    </a:moveTo>
                    <a:cubicBezTo>
                      <a:pt x="29" y="25"/>
                      <a:pt x="29" y="25"/>
                      <a:pt x="29" y="25"/>
                    </a:cubicBezTo>
                    <a:cubicBezTo>
                      <a:pt x="29" y="16"/>
                      <a:pt x="28" y="7"/>
                      <a:pt x="26" y="0"/>
                    </a:cubicBezTo>
                    <a:cubicBezTo>
                      <a:pt x="18" y="3"/>
                      <a:pt x="9" y="6"/>
                      <a:pt x="0" y="6"/>
                    </a:cubicBezTo>
                    <a:cubicBezTo>
                      <a:pt x="0" y="25"/>
                      <a:pt x="0" y="25"/>
                      <a:pt x="0" y="25"/>
                    </a:cubicBezTo>
                    <a:lnTo>
                      <a:pt x="5" y="25"/>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Freeform 359">
                <a:extLst>
                  <a:ext uri="{FF2B5EF4-FFF2-40B4-BE49-F238E27FC236}">
                    <a16:creationId xmlns:a16="http://schemas.microsoft.com/office/drawing/2014/main" id="{7C1A4F55-B8DD-4066-B722-EE8463C2B541}"/>
                  </a:ext>
                </a:extLst>
              </p:cNvPr>
              <p:cNvSpPr>
                <a:spLocks/>
              </p:cNvSpPr>
              <p:nvPr/>
            </p:nvSpPr>
            <p:spPr bwMode="auto">
              <a:xfrm>
                <a:off x="4868863" y="3646488"/>
                <a:ext cx="79375" cy="68263"/>
              </a:xfrm>
              <a:custGeom>
                <a:avLst/>
                <a:gdLst>
                  <a:gd name="T0" fmla="*/ 29 w 29"/>
                  <a:gd name="T1" fmla="*/ 6 h 25"/>
                  <a:gd name="T2" fmla="*/ 4 w 29"/>
                  <a:gd name="T3" fmla="*/ 0 h 25"/>
                  <a:gd name="T4" fmla="*/ 0 w 29"/>
                  <a:gd name="T5" fmla="*/ 25 h 25"/>
                  <a:gd name="T6" fmla="*/ 29 w 29"/>
                  <a:gd name="T7" fmla="*/ 25 h 25"/>
                  <a:gd name="T8" fmla="*/ 29 w 29"/>
                  <a:gd name="T9" fmla="*/ 6 h 25"/>
                </a:gdLst>
                <a:ahLst/>
                <a:cxnLst>
                  <a:cxn ang="0">
                    <a:pos x="T0" y="T1"/>
                  </a:cxn>
                  <a:cxn ang="0">
                    <a:pos x="T2" y="T3"/>
                  </a:cxn>
                  <a:cxn ang="0">
                    <a:pos x="T4" y="T5"/>
                  </a:cxn>
                  <a:cxn ang="0">
                    <a:pos x="T6" y="T7"/>
                  </a:cxn>
                  <a:cxn ang="0">
                    <a:pos x="T8" y="T9"/>
                  </a:cxn>
                </a:cxnLst>
                <a:rect l="0" t="0" r="r" b="b"/>
                <a:pathLst>
                  <a:path w="29" h="25">
                    <a:moveTo>
                      <a:pt x="29" y="6"/>
                    </a:moveTo>
                    <a:cubicBezTo>
                      <a:pt x="20" y="6"/>
                      <a:pt x="11" y="3"/>
                      <a:pt x="4" y="0"/>
                    </a:cubicBezTo>
                    <a:cubicBezTo>
                      <a:pt x="1" y="7"/>
                      <a:pt x="0" y="16"/>
                      <a:pt x="0" y="25"/>
                    </a:cubicBezTo>
                    <a:cubicBezTo>
                      <a:pt x="29" y="25"/>
                      <a:pt x="29" y="25"/>
                      <a:pt x="29" y="25"/>
                    </a:cubicBezTo>
                    <a:lnTo>
                      <a:pt x="29" y="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Freeform 360">
                <a:extLst>
                  <a:ext uri="{FF2B5EF4-FFF2-40B4-BE49-F238E27FC236}">
                    <a16:creationId xmlns:a16="http://schemas.microsoft.com/office/drawing/2014/main" id="{52E31CFE-A235-4B97-9B8E-DDE1FF358F2D}"/>
                  </a:ext>
                </a:extLst>
              </p:cNvPr>
              <p:cNvSpPr>
                <a:spLocks/>
              </p:cNvSpPr>
              <p:nvPr/>
            </p:nvSpPr>
            <p:spPr bwMode="auto">
              <a:xfrm>
                <a:off x="4948238" y="3714750"/>
                <a:ext cx="77788" cy="57150"/>
              </a:xfrm>
              <a:custGeom>
                <a:avLst/>
                <a:gdLst>
                  <a:gd name="T0" fmla="*/ 0 w 29"/>
                  <a:gd name="T1" fmla="*/ 0 h 21"/>
                  <a:gd name="T2" fmla="*/ 0 w 29"/>
                  <a:gd name="T3" fmla="*/ 20 h 21"/>
                  <a:gd name="T4" fmla="*/ 13 w 29"/>
                  <a:gd name="T5" fmla="*/ 21 h 21"/>
                  <a:gd name="T6" fmla="*/ 28 w 29"/>
                  <a:gd name="T7" fmla="*/ 12 h 21"/>
                  <a:gd name="T8" fmla="*/ 29 w 29"/>
                  <a:gd name="T9" fmla="*/ 0 h 21"/>
                  <a:gd name="T10" fmla="*/ 5 w 29"/>
                  <a:gd name="T11" fmla="*/ 0 h 21"/>
                  <a:gd name="T12" fmla="*/ 0 w 2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9" h="21">
                    <a:moveTo>
                      <a:pt x="0" y="0"/>
                    </a:moveTo>
                    <a:cubicBezTo>
                      <a:pt x="0" y="20"/>
                      <a:pt x="0" y="20"/>
                      <a:pt x="0" y="20"/>
                    </a:cubicBezTo>
                    <a:cubicBezTo>
                      <a:pt x="4" y="20"/>
                      <a:pt x="9" y="21"/>
                      <a:pt x="13" y="21"/>
                    </a:cubicBezTo>
                    <a:cubicBezTo>
                      <a:pt x="16" y="16"/>
                      <a:pt x="22" y="12"/>
                      <a:pt x="28" y="12"/>
                    </a:cubicBezTo>
                    <a:cubicBezTo>
                      <a:pt x="29" y="8"/>
                      <a:pt x="29" y="4"/>
                      <a:pt x="29" y="0"/>
                    </a:cubicBezTo>
                    <a:cubicBezTo>
                      <a:pt x="5" y="0"/>
                      <a:pt x="5" y="0"/>
                      <a:pt x="5" y="0"/>
                    </a:cubicBezTo>
                    <a:lnTo>
                      <a:pt x="0"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361">
                <a:extLst>
                  <a:ext uri="{FF2B5EF4-FFF2-40B4-BE49-F238E27FC236}">
                    <a16:creationId xmlns:a16="http://schemas.microsoft.com/office/drawing/2014/main" id="{4C139DD1-A458-4FA4-984A-8C145FBFFFEB}"/>
                  </a:ext>
                </a:extLst>
              </p:cNvPr>
              <p:cNvSpPr>
                <a:spLocks/>
              </p:cNvSpPr>
              <p:nvPr/>
            </p:nvSpPr>
            <p:spPr bwMode="auto">
              <a:xfrm>
                <a:off x="4948238" y="3567113"/>
                <a:ext cx="107950" cy="79375"/>
              </a:xfrm>
              <a:custGeom>
                <a:avLst/>
                <a:gdLst>
                  <a:gd name="T0" fmla="*/ 26 w 40"/>
                  <a:gd name="T1" fmla="*/ 29 h 29"/>
                  <a:gd name="T2" fmla="*/ 40 w 40"/>
                  <a:gd name="T3" fmla="*/ 17 h 29"/>
                  <a:gd name="T4" fmla="*/ 0 w 40"/>
                  <a:gd name="T5" fmla="*/ 0 h 29"/>
                  <a:gd name="T6" fmla="*/ 26 w 40"/>
                  <a:gd name="T7" fmla="*/ 29 h 29"/>
                </a:gdLst>
                <a:ahLst/>
                <a:cxnLst>
                  <a:cxn ang="0">
                    <a:pos x="T0" y="T1"/>
                  </a:cxn>
                  <a:cxn ang="0">
                    <a:pos x="T2" y="T3"/>
                  </a:cxn>
                  <a:cxn ang="0">
                    <a:pos x="T4" y="T5"/>
                  </a:cxn>
                  <a:cxn ang="0">
                    <a:pos x="T6" y="T7"/>
                  </a:cxn>
                </a:cxnLst>
                <a:rect l="0" t="0" r="r" b="b"/>
                <a:pathLst>
                  <a:path w="40" h="29">
                    <a:moveTo>
                      <a:pt x="26" y="29"/>
                    </a:moveTo>
                    <a:cubicBezTo>
                      <a:pt x="31" y="26"/>
                      <a:pt x="36" y="22"/>
                      <a:pt x="40" y="17"/>
                    </a:cubicBezTo>
                    <a:cubicBezTo>
                      <a:pt x="30" y="7"/>
                      <a:pt x="16" y="0"/>
                      <a:pt x="0" y="0"/>
                    </a:cubicBezTo>
                    <a:cubicBezTo>
                      <a:pt x="11" y="0"/>
                      <a:pt x="21" y="1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Freeform 362">
                <a:extLst>
                  <a:ext uri="{FF2B5EF4-FFF2-40B4-BE49-F238E27FC236}">
                    <a16:creationId xmlns:a16="http://schemas.microsoft.com/office/drawing/2014/main" id="{A4CF681A-B5D1-4E68-86F1-ECB9EA3260F4}"/>
                  </a:ext>
                </a:extLst>
              </p:cNvPr>
              <p:cNvSpPr>
                <a:spLocks/>
              </p:cNvSpPr>
              <p:nvPr/>
            </p:nvSpPr>
            <p:spPr bwMode="auto">
              <a:xfrm>
                <a:off x="4838700" y="3567113"/>
                <a:ext cx="109538" cy="79375"/>
              </a:xfrm>
              <a:custGeom>
                <a:avLst/>
                <a:gdLst>
                  <a:gd name="T0" fmla="*/ 15 w 40"/>
                  <a:gd name="T1" fmla="*/ 29 h 29"/>
                  <a:gd name="T2" fmla="*/ 40 w 40"/>
                  <a:gd name="T3" fmla="*/ 0 h 29"/>
                  <a:gd name="T4" fmla="*/ 0 w 40"/>
                  <a:gd name="T5" fmla="*/ 17 h 29"/>
                  <a:gd name="T6" fmla="*/ 15 w 40"/>
                  <a:gd name="T7" fmla="*/ 29 h 29"/>
                </a:gdLst>
                <a:ahLst/>
                <a:cxnLst>
                  <a:cxn ang="0">
                    <a:pos x="T0" y="T1"/>
                  </a:cxn>
                  <a:cxn ang="0">
                    <a:pos x="T2" y="T3"/>
                  </a:cxn>
                  <a:cxn ang="0">
                    <a:pos x="T4" y="T5"/>
                  </a:cxn>
                  <a:cxn ang="0">
                    <a:pos x="T6" y="T7"/>
                  </a:cxn>
                </a:cxnLst>
                <a:rect l="0" t="0" r="r" b="b"/>
                <a:pathLst>
                  <a:path w="40" h="29">
                    <a:moveTo>
                      <a:pt x="15" y="29"/>
                    </a:moveTo>
                    <a:cubicBezTo>
                      <a:pt x="20" y="12"/>
                      <a:pt x="29" y="0"/>
                      <a:pt x="40" y="0"/>
                    </a:cubicBezTo>
                    <a:cubicBezTo>
                      <a:pt x="24" y="0"/>
                      <a:pt x="10" y="7"/>
                      <a:pt x="0" y="17"/>
                    </a:cubicBezTo>
                    <a:cubicBezTo>
                      <a:pt x="4" y="22"/>
                      <a:pt x="9" y="26"/>
                      <a:pt x="15"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Freeform 363">
                <a:extLst>
                  <a:ext uri="{FF2B5EF4-FFF2-40B4-BE49-F238E27FC236}">
                    <a16:creationId xmlns:a16="http://schemas.microsoft.com/office/drawing/2014/main" id="{C55454AB-E46F-4338-9206-FA54B7C3E0DB}"/>
                  </a:ext>
                </a:extLst>
              </p:cNvPr>
              <p:cNvSpPr>
                <a:spLocks/>
              </p:cNvSpPr>
              <p:nvPr/>
            </p:nvSpPr>
            <p:spPr bwMode="auto">
              <a:xfrm>
                <a:off x="4879975" y="3567113"/>
                <a:ext cx="68263" cy="95250"/>
              </a:xfrm>
              <a:custGeom>
                <a:avLst/>
                <a:gdLst>
                  <a:gd name="T0" fmla="*/ 0 w 25"/>
                  <a:gd name="T1" fmla="*/ 29 h 35"/>
                  <a:gd name="T2" fmla="*/ 25 w 25"/>
                  <a:gd name="T3" fmla="*/ 35 h 35"/>
                  <a:gd name="T4" fmla="*/ 25 w 25"/>
                  <a:gd name="T5" fmla="*/ 0 h 35"/>
                  <a:gd name="T6" fmla="*/ 0 w 25"/>
                  <a:gd name="T7" fmla="*/ 29 h 35"/>
                </a:gdLst>
                <a:ahLst/>
                <a:cxnLst>
                  <a:cxn ang="0">
                    <a:pos x="T0" y="T1"/>
                  </a:cxn>
                  <a:cxn ang="0">
                    <a:pos x="T2" y="T3"/>
                  </a:cxn>
                  <a:cxn ang="0">
                    <a:pos x="T4" y="T5"/>
                  </a:cxn>
                  <a:cxn ang="0">
                    <a:pos x="T6" y="T7"/>
                  </a:cxn>
                </a:cxnLst>
                <a:rect l="0" t="0" r="r" b="b"/>
                <a:pathLst>
                  <a:path w="25" h="35">
                    <a:moveTo>
                      <a:pt x="0" y="29"/>
                    </a:moveTo>
                    <a:cubicBezTo>
                      <a:pt x="7" y="32"/>
                      <a:pt x="16" y="35"/>
                      <a:pt x="25" y="35"/>
                    </a:cubicBezTo>
                    <a:cubicBezTo>
                      <a:pt x="25" y="0"/>
                      <a:pt x="25" y="0"/>
                      <a:pt x="25" y="0"/>
                    </a:cubicBezTo>
                    <a:cubicBezTo>
                      <a:pt x="14" y="0"/>
                      <a:pt x="5" y="12"/>
                      <a:pt x="0"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364">
                <a:extLst>
                  <a:ext uri="{FF2B5EF4-FFF2-40B4-BE49-F238E27FC236}">
                    <a16:creationId xmlns:a16="http://schemas.microsoft.com/office/drawing/2014/main" id="{69722304-101E-4D56-933F-9F44CAE84F7D}"/>
                  </a:ext>
                </a:extLst>
              </p:cNvPr>
              <p:cNvSpPr>
                <a:spLocks/>
              </p:cNvSpPr>
              <p:nvPr/>
            </p:nvSpPr>
            <p:spPr bwMode="auto">
              <a:xfrm>
                <a:off x="4948238" y="3567113"/>
                <a:ext cx="69850" cy="95250"/>
              </a:xfrm>
              <a:custGeom>
                <a:avLst/>
                <a:gdLst>
                  <a:gd name="T0" fmla="*/ 26 w 26"/>
                  <a:gd name="T1" fmla="*/ 29 h 35"/>
                  <a:gd name="T2" fmla="*/ 0 w 26"/>
                  <a:gd name="T3" fmla="*/ 0 h 35"/>
                  <a:gd name="T4" fmla="*/ 0 w 26"/>
                  <a:gd name="T5" fmla="*/ 35 h 35"/>
                  <a:gd name="T6" fmla="*/ 26 w 26"/>
                  <a:gd name="T7" fmla="*/ 29 h 35"/>
                </a:gdLst>
                <a:ahLst/>
                <a:cxnLst>
                  <a:cxn ang="0">
                    <a:pos x="T0" y="T1"/>
                  </a:cxn>
                  <a:cxn ang="0">
                    <a:pos x="T2" y="T3"/>
                  </a:cxn>
                  <a:cxn ang="0">
                    <a:pos x="T4" y="T5"/>
                  </a:cxn>
                  <a:cxn ang="0">
                    <a:pos x="T6" y="T7"/>
                  </a:cxn>
                </a:cxnLst>
                <a:rect l="0" t="0" r="r" b="b"/>
                <a:pathLst>
                  <a:path w="26" h="35">
                    <a:moveTo>
                      <a:pt x="26" y="29"/>
                    </a:moveTo>
                    <a:cubicBezTo>
                      <a:pt x="21" y="12"/>
                      <a:pt x="11" y="0"/>
                      <a:pt x="0" y="0"/>
                    </a:cubicBezTo>
                    <a:cubicBezTo>
                      <a:pt x="0" y="35"/>
                      <a:pt x="0" y="35"/>
                      <a:pt x="0" y="35"/>
                    </a:cubicBezTo>
                    <a:cubicBezTo>
                      <a:pt x="9" y="35"/>
                      <a:pt x="18" y="3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Freeform 365">
                <a:extLst>
                  <a:ext uri="{FF2B5EF4-FFF2-40B4-BE49-F238E27FC236}">
                    <a16:creationId xmlns:a16="http://schemas.microsoft.com/office/drawing/2014/main" id="{3785B776-5224-478D-ACF0-95803C388BBE}"/>
                  </a:ext>
                </a:extLst>
              </p:cNvPr>
              <p:cNvSpPr>
                <a:spLocks/>
              </p:cNvSpPr>
              <p:nvPr/>
            </p:nvSpPr>
            <p:spPr bwMode="auto">
              <a:xfrm>
                <a:off x="4838700" y="3784600"/>
                <a:ext cx="95250" cy="77788"/>
              </a:xfrm>
              <a:custGeom>
                <a:avLst/>
                <a:gdLst>
                  <a:gd name="T0" fmla="*/ 15 w 35"/>
                  <a:gd name="T1" fmla="*/ 0 h 28"/>
                  <a:gd name="T2" fmla="*/ 0 w 35"/>
                  <a:gd name="T3" fmla="*/ 11 h 28"/>
                  <a:gd name="T4" fmla="*/ 35 w 35"/>
                  <a:gd name="T5" fmla="*/ 28 h 28"/>
                  <a:gd name="T6" fmla="*/ 35 w 35"/>
                  <a:gd name="T7" fmla="*/ 28 h 28"/>
                  <a:gd name="T8" fmla="*/ 15 w 35"/>
                  <a:gd name="T9" fmla="*/ 0 h 28"/>
                </a:gdLst>
                <a:ahLst/>
                <a:cxnLst>
                  <a:cxn ang="0">
                    <a:pos x="T0" y="T1"/>
                  </a:cxn>
                  <a:cxn ang="0">
                    <a:pos x="T2" y="T3"/>
                  </a:cxn>
                  <a:cxn ang="0">
                    <a:pos x="T4" y="T5"/>
                  </a:cxn>
                  <a:cxn ang="0">
                    <a:pos x="T6" y="T7"/>
                  </a:cxn>
                  <a:cxn ang="0">
                    <a:pos x="T8" y="T9"/>
                  </a:cxn>
                </a:cxnLst>
                <a:rect l="0" t="0" r="r" b="b"/>
                <a:pathLst>
                  <a:path w="35" h="28">
                    <a:moveTo>
                      <a:pt x="15" y="0"/>
                    </a:moveTo>
                    <a:cubicBezTo>
                      <a:pt x="9" y="3"/>
                      <a:pt x="4" y="7"/>
                      <a:pt x="0" y="11"/>
                    </a:cubicBezTo>
                    <a:cubicBezTo>
                      <a:pt x="9" y="21"/>
                      <a:pt x="21" y="27"/>
                      <a:pt x="35" y="28"/>
                    </a:cubicBezTo>
                    <a:cubicBezTo>
                      <a:pt x="35" y="28"/>
                      <a:pt x="35" y="28"/>
                      <a:pt x="35" y="28"/>
                    </a:cubicBezTo>
                    <a:cubicBezTo>
                      <a:pt x="26" y="25"/>
                      <a:pt x="19" y="14"/>
                      <a:pt x="15" y="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366">
                <a:extLst>
                  <a:ext uri="{FF2B5EF4-FFF2-40B4-BE49-F238E27FC236}">
                    <a16:creationId xmlns:a16="http://schemas.microsoft.com/office/drawing/2014/main" id="{2FC261D3-9264-4DA3-8C0F-3D1E035B445D}"/>
                  </a:ext>
                </a:extLst>
              </p:cNvPr>
              <p:cNvSpPr>
                <a:spLocks/>
              </p:cNvSpPr>
              <p:nvPr/>
            </p:nvSpPr>
            <p:spPr bwMode="auto">
              <a:xfrm>
                <a:off x="4948238" y="3768725"/>
                <a:ext cx="34925" cy="44450"/>
              </a:xfrm>
              <a:custGeom>
                <a:avLst/>
                <a:gdLst>
                  <a:gd name="T0" fmla="*/ 0 w 13"/>
                  <a:gd name="T1" fmla="*/ 16 h 16"/>
                  <a:gd name="T2" fmla="*/ 10 w 13"/>
                  <a:gd name="T3" fmla="*/ 12 h 16"/>
                  <a:gd name="T4" fmla="*/ 10 w 13"/>
                  <a:gd name="T5" fmla="*/ 12 h 16"/>
                  <a:gd name="T6" fmla="*/ 13 w 13"/>
                  <a:gd name="T7" fmla="*/ 1 h 16"/>
                  <a:gd name="T8" fmla="*/ 0 w 13"/>
                  <a:gd name="T9" fmla="*/ 0 h 16"/>
                  <a:gd name="T10" fmla="*/ 0 w 13"/>
                  <a:gd name="T11" fmla="*/ 16 h 16"/>
                </a:gdLst>
                <a:ahLst/>
                <a:cxnLst>
                  <a:cxn ang="0">
                    <a:pos x="T0" y="T1"/>
                  </a:cxn>
                  <a:cxn ang="0">
                    <a:pos x="T2" y="T3"/>
                  </a:cxn>
                  <a:cxn ang="0">
                    <a:pos x="T4" y="T5"/>
                  </a:cxn>
                  <a:cxn ang="0">
                    <a:pos x="T6" y="T7"/>
                  </a:cxn>
                  <a:cxn ang="0">
                    <a:pos x="T8" y="T9"/>
                  </a:cxn>
                  <a:cxn ang="0">
                    <a:pos x="T10" y="T11"/>
                  </a:cxn>
                </a:cxnLst>
                <a:rect l="0" t="0" r="r" b="b"/>
                <a:pathLst>
                  <a:path w="13" h="16">
                    <a:moveTo>
                      <a:pt x="0" y="16"/>
                    </a:moveTo>
                    <a:cubicBezTo>
                      <a:pt x="3" y="14"/>
                      <a:pt x="6" y="12"/>
                      <a:pt x="10" y="12"/>
                    </a:cubicBezTo>
                    <a:cubicBezTo>
                      <a:pt x="10" y="12"/>
                      <a:pt x="10" y="12"/>
                      <a:pt x="10" y="12"/>
                    </a:cubicBezTo>
                    <a:cubicBezTo>
                      <a:pt x="10" y="8"/>
                      <a:pt x="11" y="4"/>
                      <a:pt x="13" y="1"/>
                    </a:cubicBezTo>
                    <a:cubicBezTo>
                      <a:pt x="9" y="1"/>
                      <a:pt x="4" y="0"/>
                      <a:pt x="0" y="0"/>
                    </a:cubicBezTo>
                    <a:lnTo>
                      <a:pt x="0" y="1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Freeform 367">
                <a:extLst>
                  <a:ext uri="{FF2B5EF4-FFF2-40B4-BE49-F238E27FC236}">
                    <a16:creationId xmlns:a16="http://schemas.microsoft.com/office/drawing/2014/main" id="{FFA27F2E-AAB5-4C57-B7F8-43D713DF1706}"/>
                  </a:ext>
                </a:extLst>
              </p:cNvPr>
              <p:cNvSpPr>
                <a:spLocks/>
              </p:cNvSpPr>
              <p:nvPr/>
            </p:nvSpPr>
            <p:spPr bwMode="auto">
              <a:xfrm>
                <a:off x="4879975" y="3768725"/>
                <a:ext cx="68263" cy="93663"/>
              </a:xfrm>
              <a:custGeom>
                <a:avLst/>
                <a:gdLst>
                  <a:gd name="T0" fmla="*/ 25 w 25"/>
                  <a:gd name="T1" fmla="*/ 16 h 34"/>
                  <a:gd name="T2" fmla="*/ 25 w 25"/>
                  <a:gd name="T3" fmla="*/ 0 h 34"/>
                  <a:gd name="T4" fmla="*/ 0 w 25"/>
                  <a:gd name="T5" fmla="*/ 6 h 34"/>
                  <a:gd name="T6" fmla="*/ 20 w 25"/>
                  <a:gd name="T7" fmla="*/ 34 h 34"/>
                  <a:gd name="T8" fmla="*/ 19 w 25"/>
                  <a:gd name="T9" fmla="*/ 29 h 34"/>
                  <a:gd name="T10" fmla="*/ 25 w 25"/>
                  <a:gd name="T11" fmla="*/ 16 h 34"/>
                </a:gdLst>
                <a:ahLst/>
                <a:cxnLst>
                  <a:cxn ang="0">
                    <a:pos x="T0" y="T1"/>
                  </a:cxn>
                  <a:cxn ang="0">
                    <a:pos x="T2" y="T3"/>
                  </a:cxn>
                  <a:cxn ang="0">
                    <a:pos x="T4" y="T5"/>
                  </a:cxn>
                  <a:cxn ang="0">
                    <a:pos x="T6" y="T7"/>
                  </a:cxn>
                  <a:cxn ang="0">
                    <a:pos x="T8" y="T9"/>
                  </a:cxn>
                  <a:cxn ang="0">
                    <a:pos x="T10" y="T11"/>
                  </a:cxn>
                </a:cxnLst>
                <a:rect l="0" t="0" r="r" b="b"/>
                <a:pathLst>
                  <a:path w="25" h="34">
                    <a:moveTo>
                      <a:pt x="25" y="16"/>
                    </a:moveTo>
                    <a:cubicBezTo>
                      <a:pt x="25" y="0"/>
                      <a:pt x="25" y="0"/>
                      <a:pt x="25" y="0"/>
                    </a:cubicBezTo>
                    <a:cubicBezTo>
                      <a:pt x="16" y="0"/>
                      <a:pt x="7" y="2"/>
                      <a:pt x="0" y="6"/>
                    </a:cubicBezTo>
                    <a:cubicBezTo>
                      <a:pt x="4" y="20"/>
                      <a:pt x="11" y="31"/>
                      <a:pt x="20" y="34"/>
                    </a:cubicBezTo>
                    <a:cubicBezTo>
                      <a:pt x="19" y="32"/>
                      <a:pt x="19" y="31"/>
                      <a:pt x="19" y="29"/>
                    </a:cubicBezTo>
                    <a:cubicBezTo>
                      <a:pt x="19" y="24"/>
                      <a:pt x="21" y="19"/>
                      <a:pt x="25" y="1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Freeform 368">
                <a:extLst>
                  <a:ext uri="{FF2B5EF4-FFF2-40B4-BE49-F238E27FC236}">
                    <a16:creationId xmlns:a16="http://schemas.microsoft.com/office/drawing/2014/main" id="{E639C40D-5A11-4A28-9E1B-A22129F16191}"/>
                  </a:ext>
                </a:extLst>
              </p:cNvPr>
              <p:cNvSpPr>
                <a:spLocks/>
              </p:cNvSpPr>
              <p:nvPr/>
            </p:nvSpPr>
            <p:spPr bwMode="auto">
              <a:xfrm>
                <a:off x="4933950" y="3862388"/>
                <a:ext cx="14288" cy="1588"/>
              </a:xfrm>
              <a:custGeom>
                <a:avLst/>
                <a:gdLst>
                  <a:gd name="T0" fmla="*/ 0 w 5"/>
                  <a:gd name="T1" fmla="*/ 0 h 1"/>
                  <a:gd name="T2" fmla="*/ 0 w 5"/>
                  <a:gd name="T3" fmla="*/ 0 h 1"/>
                  <a:gd name="T4" fmla="*/ 5 w 5"/>
                  <a:gd name="T5" fmla="*/ 1 h 1"/>
                  <a:gd name="T6" fmla="*/ 0 w 5"/>
                  <a:gd name="T7" fmla="*/ 0 h 1"/>
                </a:gdLst>
                <a:ahLst/>
                <a:cxnLst>
                  <a:cxn ang="0">
                    <a:pos x="T0" y="T1"/>
                  </a:cxn>
                  <a:cxn ang="0">
                    <a:pos x="T2" y="T3"/>
                  </a:cxn>
                  <a:cxn ang="0">
                    <a:pos x="T4" y="T5"/>
                  </a:cxn>
                  <a:cxn ang="0">
                    <a:pos x="T6" y="T7"/>
                  </a:cxn>
                </a:cxnLst>
                <a:rect l="0" t="0" r="r" b="b"/>
                <a:pathLst>
                  <a:path w="5" h="1">
                    <a:moveTo>
                      <a:pt x="0" y="0"/>
                    </a:moveTo>
                    <a:cubicBezTo>
                      <a:pt x="0" y="0"/>
                      <a:pt x="0" y="0"/>
                      <a:pt x="0" y="0"/>
                    </a:cubicBezTo>
                    <a:cubicBezTo>
                      <a:pt x="2" y="1"/>
                      <a:pt x="3" y="1"/>
                      <a:pt x="5" y="1"/>
                    </a:cubicBezTo>
                    <a:cubicBezTo>
                      <a:pt x="3" y="1"/>
                      <a:pt x="1" y="0"/>
                      <a:pt x="0" y="0"/>
                    </a:cubicBezTo>
                    <a:close/>
                  </a:path>
                </a:pathLst>
              </a:custGeom>
              <a:solidFill>
                <a:srgbClr val="A5D2FA"/>
              </a:solidFill>
              <a:ln w="1524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369">
                <a:extLst>
                  <a:ext uri="{FF2B5EF4-FFF2-40B4-BE49-F238E27FC236}">
                    <a16:creationId xmlns:a16="http://schemas.microsoft.com/office/drawing/2014/main" id="{B0E42FE1-A7D1-4496-A159-3230A960CAAD}"/>
                  </a:ext>
                </a:extLst>
              </p:cNvPr>
              <p:cNvSpPr>
                <a:spLocks/>
              </p:cNvSpPr>
              <p:nvPr/>
            </p:nvSpPr>
            <p:spPr bwMode="auto">
              <a:xfrm>
                <a:off x="4930775" y="3733800"/>
                <a:ext cx="271463" cy="160338"/>
              </a:xfrm>
              <a:custGeom>
                <a:avLst/>
                <a:gdLst>
                  <a:gd name="T0" fmla="*/ 84 w 99"/>
                  <a:gd name="T1" fmla="*/ 29 h 59"/>
                  <a:gd name="T2" fmla="*/ 83 w 99"/>
                  <a:gd name="T3" fmla="*/ 29 h 59"/>
                  <a:gd name="T4" fmla="*/ 84 w 99"/>
                  <a:gd name="T5" fmla="*/ 24 h 59"/>
                  <a:gd name="T6" fmla="*/ 60 w 99"/>
                  <a:gd name="T7" fmla="*/ 0 h 59"/>
                  <a:gd name="T8" fmla="*/ 43 w 99"/>
                  <a:gd name="T9" fmla="*/ 7 h 59"/>
                  <a:gd name="T10" fmla="*/ 35 w 99"/>
                  <a:gd name="T11" fmla="*/ 5 h 59"/>
                  <a:gd name="T12" fmla="*/ 16 w 99"/>
                  <a:gd name="T13" fmla="*/ 25 h 59"/>
                  <a:gd name="T14" fmla="*/ 16 w 99"/>
                  <a:gd name="T15" fmla="*/ 25 h 59"/>
                  <a:gd name="T16" fmla="*/ 0 w 99"/>
                  <a:gd name="T17" fmla="*/ 42 h 59"/>
                  <a:gd name="T18" fmla="*/ 17 w 99"/>
                  <a:gd name="T19" fmla="*/ 59 h 59"/>
                  <a:gd name="T20" fmla="*/ 84 w 99"/>
                  <a:gd name="T21" fmla="*/ 59 h 59"/>
                  <a:gd name="T22" fmla="*/ 99 w 99"/>
                  <a:gd name="T23" fmla="*/ 44 h 59"/>
                  <a:gd name="T24" fmla="*/ 84 w 99"/>
                  <a:gd name="T25"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9">
                    <a:moveTo>
                      <a:pt x="84" y="29"/>
                    </a:moveTo>
                    <a:cubicBezTo>
                      <a:pt x="84" y="29"/>
                      <a:pt x="83" y="29"/>
                      <a:pt x="83" y="29"/>
                    </a:cubicBezTo>
                    <a:cubicBezTo>
                      <a:pt x="83" y="28"/>
                      <a:pt x="84" y="26"/>
                      <a:pt x="84" y="24"/>
                    </a:cubicBezTo>
                    <a:cubicBezTo>
                      <a:pt x="84" y="11"/>
                      <a:pt x="73" y="0"/>
                      <a:pt x="60" y="0"/>
                    </a:cubicBezTo>
                    <a:cubicBezTo>
                      <a:pt x="53" y="0"/>
                      <a:pt x="48" y="2"/>
                      <a:pt x="43" y="7"/>
                    </a:cubicBezTo>
                    <a:cubicBezTo>
                      <a:pt x="41" y="5"/>
                      <a:pt x="38" y="5"/>
                      <a:pt x="35" y="5"/>
                    </a:cubicBezTo>
                    <a:cubicBezTo>
                      <a:pt x="24" y="5"/>
                      <a:pt x="16" y="14"/>
                      <a:pt x="16" y="25"/>
                    </a:cubicBezTo>
                    <a:cubicBezTo>
                      <a:pt x="16" y="25"/>
                      <a:pt x="16" y="25"/>
                      <a:pt x="16" y="25"/>
                    </a:cubicBezTo>
                    <a:cubicBezTo>
                      <a:pt x="7" y="26"/>
                      <a:pt x="0" y="33"/>
                      <a:pt x="0" y="42"/>
                    </a:cubicBezTo>
                    <a:cubicBezTo>
                      <a:pt x="0" y="51"/>
                      <a:pt x="8" y="59"/>
                      <a:pt x="17" y="59"/>
                    </a:cubicBezTo>
                    <a:cubicBezTo>
                      <a:pt x="84" y="59"/>
                      <a:pt x="84" y="59"/>
                      <a:pt x="84" y="59"/>
                    </a:cubicBezTo>
                    <a:cubicBezTo>
                      <a:pt x="92" y="59"/>
                      <a:pt x="99" y="52"/>
                      <a:pt x="99" y="44"/>
                    </a:cubicBezTo>
                    <a:cubicBezTo>
                      <a:pt x="99" y="36"/>
                      <a:pt x="92" y="29"/>
                      <a:pt x="84"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0">
                <a:extLst>
                  <a:ext uri="{FF2B5EF4-FFF2-40B4-BE49-F238E27FC236}">
                    <a16:creationId xmlns:a16="http://schemas.microsoft.com/office/drawing/2014/main" id="{54E35E08-83A1-47D8-A811-69A0332727B5}"/>
                  </a:ext>
                </a:extLst>
              </p:cNvPr>
              <p:cNvSpPr>
                <a:spLocks/>
              </p:cNvSpPr>
              <p:nvPr/>
            </p:nvSpPr>
            <p:spPr bwMode="auto">
              <a:xfrm>
                <a:off x="5078413" y="3757613"/>
                <a:ext cx="55563" cy="41275"/>
              </a:xfrm>
              <a:custGeom>
                <a:avLst/>
                <a:gdLst>
                  <a:gd name="T0" fmla="*/ 20 w 20"/>
                  <a:gd name="T1" fmla="*/ 15 h 15"/>
                  <a:gd name="T2" fmla="*/ 17 w 20"/>
                  <a:gd name="T3" fmla="*/ 9 h 15"/>
                  <a:gd name="T4" fmla="*/ 0 w 20"/>
                  <a:gd name="T5" fmla="*/ 2 h 15"/>
                </a:gdLst>
                <a:ahLst/>
                <a:cxnLst>
                  <a:cxn ang="0">
                    <a:pos x="T0" y="T1"/>
                  </a:cxn>
                  <a:cxn ang="0">
                    <a:pos x="T2" y="T3"/>
                  </a:cxn>
                  <a:cxn ang="0">
                    <a:pos x="T4" y="T5"/>
                  </a:cxn>
                </a:cxnLst>
                <a:rect l="0" t="0" r="r" b="b"/>
                <a:pathLst>
                  <a:path w="20" h="15">
                    <a:moveTo>
                      <a:pt x="20" y="15"/>
                    </a:moveTo>
                    <a:cubicBezTo>
                      <a:pt x="19" y="12"/>
                      <a:pt x="19" y="10"/>
                      <a:pt x="17" y="9"/>
                    </a:cubicBezTo>
                    <a:cubicBezTo>
                      <a:pt x="14" y="3"/>
                      <a:pt x="7" y="0"/>
                      <a:pt x="0" y="2"/>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92B767F3-0E04-406F-A074-21ED0D69DCAF}"/>
                </a:ext>
              </a:extLst>
            </p:cNvPr>
            <p:cNvGrpSpPr>
              <a:grpSpLocks noChangeAspect="1"/>
            </p:cNvGrpSpPr>
            <p:nvPr/>
          </p:nvGrpSpPr>
          <p:grpSpPr>
            <a:xfrm>
              <a:off x="3707711" y="4720771"/>
              <a:ext cx="293065" cy="416150"/>
              <a:chOff x="5969000" y="3571875"/>
              <a:chExt cx="238126" cy="338138"/>
            </a:xfrm>
          </p:grpSpPr>
          <p:sp>
            <p:nvSpPr>
              <p:cNvPr id="392" name="Freeform 371">
                <a:extLst>
                  <a:ext uri="{FF2B5EF4-FFF2-40B4-BE49-F238E27FC236}">
                    <a16:creationId xmlns:a16="http://schemas.microsoft.com/office/drawing/2014/main" id="{AC9040B9-FFF4-450F-BCDD-5233C78A947D}"/>
                  </a:ext>
                </a:extLst>
              </p:cNvPr>
              <p:cNvSpPr>
                <a:spLocks/>
              </p:cNvSpPr>
              <p:nvPr/>
            </p:nvSpPr>
            <p:spPr bwMode="auto">
              <a:xfrm>
                <a:off x="5992813" y="374650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Freeform 372">
                <a:extLst>
                  <a:ext uri="{FF2B5EF4-FFF2-40B4-BE49-F238E27FC236}">
                    <a16:creationId xmlns:a16="http://schemas.microsoft.com/office/drawing/2014/main" id="{81D9055B-2727-4ED2-8CE5-E2DE032EB9A2}"/>
                  </a:ext>
                </a:extLst>
              </p:cNvPr>
              <p:cNvSpPr>
                <a:spLocks/>
              </p:cNvSpPr>
              <p:nvPr/>
            </p:nvSpPr>
            <p:spPr bwMode="auto">
              <a:xfrm>
                <a:off x="5992813" y="365125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373">
                <a:extLst>
                  <a:ext uri="{FF2B5EF4-FFF2-40B4-BE49-F238E27FC236}">
                    <a16:creationId xmlns:a16="http://schemas.microsoft.com/office/drawing/2014/main" id="{80516B72-FAC2-4084-AE62-A248F3C2F272}"/>
                  </a:ext>
                </a:extLst>
              </p:cNvPr>
              <p:cNvSpPr>
                <a:spLocks noChangeShapeType="1"/>
              </p:cNvSpPr>
              <p:nvPr/>
            </p:nvSpPr>
            <p:spPr bwMode="auto">
              <a:xfrm>
                <a:off x="6086475" y="3840163"/>
                <a:ext cx="0" cy="1905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74">
                <a:extLst>
                  <a:ext uri="{FF2B5EF4-FFF2-40B4-BE49-F238E27FC236}">
                    <a16:creationId xmlns:a16="http://schemas.microsoft.com/office/drawing/2014/main" id="{D57B0EB4-4917-4A1B-B9CF-22235A09BF6B}"/>
                  </a:ext>
                </a:extLst>
              </p:cNvPr>
              <p:cNvSpPr>
                <a:spLocks noChangeShapeType="1"/>
              </p:cNvSpPr>
              <p:nvPr/>
            </p:nvSpPr>
            <p:spPr bwMode="auto">
              <a:xfrm>
                <a:off x="5969000" y="3883025"/>
                <a:ext cx="90488"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75">
                <a:extLst>
                  <a:ext uri="{FF2B5EF4-FFF2-40B4-BE49-F238E27FC236}">
                    <a16:creationId xmlns:a16="http://schemas.microsoft.com/office/drawing/2014/main" id="{1B5D5254-E3B3-404D-98D9-1B4B5FC32A18}"/>
                  </a:ext>
                </a:extLst>
              </p:cNvPr>
              <p:cNvSpPr>
                <a:spLocks noChangeShapeType="1"/>
              </p:cNvSpPr>
              <p:nvPr/>
            </p:nvSpPr>
            <p:spPr bwMode="auto">
              <a:xfrm>
                <a:off x="6113463" y="3883025"/>
                <a:ext cx="93663"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Oval 376">
                <a:extLst>
                  <a:ext uri="{FF2B5EF4-FFF2-40B4-BE49-F238E27FC236}">
                    <a16:creationId xmlns:a16="http://schemas.microsoft.com/office/drawing/2014/main" id="{49D2062C-6977-449F-94A4-878A5195F07F}"/>
                  </a:ext>
                </a:extLst>
              </p:cNvPr>
              <p:cNvSpPr>
                <a:spLocks noChangeArrowheads="1"/>
              </p:cNvSpPr>
              <p:nvPr/>
            </p:nvSpPr>
            <p:spPr bwMode="auto">
              <a:xfrm>
                <a:off x="6061075" y="3859213"/>
                <a:ext cx="52388" cy="50800"/>
              </a:xfrm>
              <a:prstGeom prst="ellipse">
                <a:avLst/>
              </a:pr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Freeform 377">
                <a:extLst>
                  <a:ext uri="{FF2B5EF4-FFF2-40B4-BE49-F238E27FC236}">
                    <a16:creationId xmlns:a16="http://schemas.microsoft.com/office/drawing/2014/main" id="{86CA58C8-F106-4CD0-84AB-54053AAF465D}"/>
                  </a:ext>
                </a:extLst>
              </p:cNvPr>
              <p:cNvSpPr>
                <a:spLocks noEditPoints="1"/>
              </p:cNvSpPr>
              <p:nvPr/>
            </p:nvSpPr>
            <p:spPr bwMode="auto">
              <a:xfrm>
                <a:off x="5972175" y="3763963"/>
                <a:ext cx="231775" cy="76200"/>
              </a:xfrm>
              <a:custGeom>
                <a:avLst/>
                <a:gdLst>
                  <a:gd name="T0" fmla="*/ 83 w 85"/>
                  <a:gd name="T1" fmla="*/ 0 h 28"/>
                  <a:gd name="T2" fmla="*/ 2 w 85"/>
                  <a:gd name="T3" fmla="*/ 0 h 28"/>
                  <a:gd name="T4" fmla="*/ 0 w 85"/>
                  <a:gd name="T5" fmla="*/ 2 h 28"/>
                  <a:gd name="T6" fmla="*/ 0 w 85"/>
                  <a:gd name="T7" fmla="*/ 26 h 28"/>
                  <a:gd name="T8" fmla="*/ 2 w 85"/>
                  <a:gd name="T9" fmla="*/ 28 h 28"/>
                  <a:gd name="T10" fmla="*/ 83 w 85"/>
                  <a:gd name="T11" fmla="*/ 28 h 28"/>
                  <a:gd name="T12" fmla="*/ 85 w 85"/>
                  <a:gd name="T13" fmla="*/ 26 h 28"/>
                  <a:gd name="T14" fmla="*/ 85 w 85"/>
                  <a:gd name="T15" fmla="*/ 2 h 28"/>
                  <a:gd name="T16" fmla="*/ 83 w 85"/>
                  <a:gd name="T17" fmla="*/ 0 h 28"/>
                  <a:gd name="T18" fmla="*/ 69 w 85"/>
                  <a:gd name="T19" fmla="*/ 20 h 28"/>
                  <a:gd name="T20" fmla="*/ 64 w 85"/>
                  <a:gd name="T21" fmla="*/ 14 h 28"/>
                  <a:gd name="T22" fmla="*/ 69 w 85"/>
                  <a:gd name="T23" fmla="*/ 9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6"/>
                      <a:pt x="0" y="26"/>
                      <a:pt x="0" y="26"/>
                    </a:cubicBezTo>
                    <a:cubicBezTo>
                      <a:pt x="0" y="27"/>
                      <a:pt x="1" y="28"/>
                      <a:pt x="2" y="28"/>
                    </a:cubicBezTo>
                    <a:cubicBezTo>
                      <a:pt x="83" y="28"/>
                      <a:pt x="83" y="28"/>
                      <a:pt x="83" y="28"/>
                    </a:cubicBezTo>
                    <a:cubicBezTo>
                      <a:pt x="84" y="28"/>
                      <a:pt x="85" y="27"/>
                      <a:pt x="85" y="26"/>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Freeform 378">
                <a:extLst>
                  <a:ext uri="{FF2B5EF4-FFF2-40B4-BE49-F238E27FC236}">
                    <a16:creationId xmlns:a16="http://schemas.microsoft.com/office/drawing/2014/main" id="{4C4380F6-E076-47F9-BCC4-41A8C9B4B19A}"/>
                  </a:ext>
                </a:extLst>
              </p:cNvPr>
              <p:cNvSpPr>
                <a:spLocks noEditPoints="1"/>
              </p:cNvSpPr>
              <p:nvPr/>
            </p:nvSpPr>
            <p:spPr bwMode="auto">
              <a:xfrm>
                <a:off x="5972175" y="3668713"/>
                <a:ext cx="231775" cy="76200"/>
              </a:xfrm>
              <a:custGeom>
                <a:avLst/>
                <a:gdLst>
                  <a:gd name="T0" fmla="*/ 83 w 85"/>
                  <a:gd name="T1" fmla="*/ 0 h 28"/>
                  <a:gd name="T2" fmla="*/ 2 w 85"/>
                  <a:gd name="T3" fmla="*/ 0 h 28"/>
                  <a:gd name="T4" fmla="*/ 0 w 85"/>
                  <a:gd name="T5" fmla="*/ 2 h 28"/>
                  <a:gd name="T6" fmla="*/ 0 w 85"/>
                  <a:gd name="T7" fmla="*/ 27 h 28"/>
                  <a:gd name="T8" fmla="*/ 2 w 85"/>
                  <a:gd name="T9" fmla="*/ 28 h 28"/>
                  <a:gd name="T10" fmla="*/ 83 w 85"/>
                  <a:gd name="T11" fmla="*/ 28 h 28"/>
                  <a:gd name="T12" fmla="*/ 85 w 85"/>
                  <a:gd name="T13" fmla="*/ 27 h 28"/>
                  <a:gd name="T14" fmla="*/ 85 w 85"/>
                  <a:gd name="T15" fmla="*/ 2 h 28"/>
                  <a:gd name="T16" fmla="*/ 83 w 85"/>
                  <a:gd name="T17" fmla="*/ 0 h 28"/>
                  <a:gd name="T18" fmla="*/ 69 w 85"/>
                  <a:gd name="T19" fmla="*/ 20 h 28"/>
                  <a:gd name="T20" fmla="*/ 64 w 85"/>
                  <a:gd name="T21" fmla="*/ 14 h 28"/>
                  <a:gd name="T22" fmla="*/ 69 w 85"/>
                  <a:gd name="T23" fmla="*/ 8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7"/>
                      <a:pt x="0" y="27"/>
                      <a:pt x="0" y="27"/>
                    </a:cubicBezTo>
                    <a:cubicBezTo>
                      <a:pt x="0" y="28"/>
                      <a:pt x="1" y="28"/>
                      <a:pt x="2" y="28"/>
                    </a:cubicBezTo>
                    <a:cubicBezTo>
                      <a:pt x="83" y="28"/>
                      <a:pt x="83" y="28"/>
                      <a:pt x="83" y="28"/>
                    </a:cubicBezTo>
                    <a:cubicBezTo>
                      <a:pt x="84" y="28"/>
                      <a:pt x="85" y="28"/>
                      <a:pt x="85" y="27"/>
                    </a:cubicBezTo>
                    <a:cubicBezTo>
                      <a:pt x="85" y="2"/>
                      <a:pt x="85" y="2"/>
                      <a:pt x="85" y="2"/>
                    </a:cubicBezTo>
                    <a:cubicBezTo>
                      <a:pt x="85" y="1"/>
                      <a:pt x="84" y="0"/>
                      <a:pt x="83" y="0"/>
                    </a:cubicBezTo>
                    <a:close/>
                    <a:moveTo>
                      <a:pt x="69" y="20"/>
                    </a:moveTo>
                    <a:cubicBezTo>
                      <a:pt x="66" y="20"/>
                      <a:pt x="64" y="17"/>
                      <a:pt x="64" y="14"/>
                    </a:cubicBezTo>
                    <a:cubicBezTo>
                      <a:pt x="64" y="11"/>
                      <a:pt x="66" y="8"/>
                      <a:pt x="69" y="8"/>
                    </a:cubicBezTo>
                    <a:cubicBezTo>
                      <a:pt x="72" y="8"/>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Freeform 379">
                <a:extLst>
                  <a:ext uri="{FF2B5EF4-FFF2-40B4-BE49-F238E27FC236}">
                    <a16:creationId xmlns:a16="http://schemas.microsoft.com/office/drawing/2014/main" id="{977D6558-050D-4EB2-909F-0F8DD94CFF8E}"/>
                  </a:ext>
                </a:extLst>
              </p:cNvPr>
              <p:cNvSpPr>
                <a:spLocks noEditPoints="1"/>
              </p:cNvSpPr>
              <p:nvPr/>
            </p:nvSpPr>
            <p:spPr bwMode="auto">
              <a:xfrm>
                <a:off x="5972175" y="3571875"/>
                <a:ext cx="231775" cy="79375"/>
              </a:xfrm>
              <a:custGeom>
                <a:avLst/>
                <a:gdLst>
                  <a:gd name="T0" fmla="*/ 83 w 85"/>
                  <a:gd name="T1" fmla="*/ 0 h 29"/>
                  <a:gd name="T2" fmla="*/ 2 w 85"/>
                  <a:gd name="T3" fmla="*/ 0 h 29"/>
                  <a:gd name="T4" fmla="*/ 0 w 85"/>
                  <a:gd name="T5" fmla="*/ 2 h 29"/>
                  <a:gd name="T6" fmla="*/ 0 w 85"/>
                  <a:gd name="T7" fmla="*/ 27 h 29"/>
                  <a:gd name="T8" fmla="*/ 2 w 85"/>
                  <a:gd name="T9" fmla="*/ 29 h 29"/>
                  <a:gd name="T10" fmla="*/ 83 w 85"/>
                  <a:gd name="T11" fmla="*/ 29 h 29"/>
                  <a:gd name="T12" fmla="*/ 85 w 85"/>
                  <a:gd name="T13" fmla="*/ 27 h 29"/>
                  <a:gd name="T14" fmla="*/ 85 w 85"/>
                  <a:gd name="T15" fmla="*/ 2 h 29"/>
                  <a:gd name="T16" fmla="*/ 83 w 85"/>
                  <a:gd name="T17" fmla="*/ 0 h 29"/>
                  <a:gd name="T18" fmla="*/ 69 w 85"/>
                  <a:gd name="T19" fmla="*/ 20 h 29"/>
                  <a:gd name="T20" fmla="*/ 64 w 85"/>
                  <a:gd name="T21" fmla="*/ 14 h 29"/>
                  <a:gd name="T22" fmla="*/ 69 w 85"/>
                  <a:gd name="T23" fmla="*/ 9 h 29"/>
                  <a:gd name="T24" fmla="*/ 75 w 85"/>
                  <a:gd name="T25" fmla="*/ 14 h 29"/>
                  <a:gd name="T26" fmla="*/ 69 w 85"/>
                  <a:gd name="T2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9">
                    <a:moveTo>
                      <a:pt x="83" y="0"/>
                    </a:moveTo>
                    <a:cubicBezTo>
                      <a:pt x="2" y="0"/>
                      <a:pt x="2" y="0"/>
                      <a:pt x="2" y="0"/>
                    </a:cubicBezTo>
                    <a:cubicBezTo>
                      <a:pt x="1" y="0"/>
                      <a:pt x="0" y="1"/>
                      <a:pt x="0" y="2"/>
                    </a:cubicBezTo>
                    <a:cubicBezTo>
                      <a:pt x="0" y="27"/>
                      <a:pt x="0" y="27"/>
                      <a:pt x="0" y="27"/>
                    </a:cubicBezTo>
                    <a:cubicBezTo>
                      <a:pt x="0" y="28"/>
                      <a:pt x="1" y="29"/>
                      <a:pt x="2" y="29"/>
                    </a:cubicBezTo>
                    <a:cubicBezTo>
                      <a:pt x="83" y="29"/>
                      <a:pt x="83" y="29"/>
                      <a:pt x="83" y="29"/>
                    </a:cubicBezTo>
                    <a:cubicBezTo>
                      <a:pt x="84" y="29"/>
                      <a:pt x="85" y="28"/>
                      <a:pt x="85" y="27"/>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Rectangle 380">
                <a:extLst>
                  <a:ext uri="{FF2B5EF4-FFF2-40B4-BE49-F238E27FC236}">
                    <a16:creationId xmlns:a16="http://schemas.microsoft.com/office/drawing/2014/main" id="{63BE91DF-D9AF-4BE6-B32B-EDCF1FD601E2}"/>
                  </a:ext>
                </a:extLst>
              </p:cNvPr>
              <p:cNvSpPr>
                <a:spLocks noChangeArrowheads="1"/>
              </p:cNvSpPr>
              <p:nvPr/>
            </p:nvSpPr>
            <p:spPr bwMode="auto">
              <a:xfrm>
                <a:off x="6045200" y="3609975"/>
                <a:ext cx="3175"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2" name="Rectangle 381">
                <a:extLst>
                  <a:ext uri="{FF2B5EF4-FFF2-40B4-BE49-F238E27FC236}">
                    <a16:creationId xmlns:a16="http://schemas.microsoft.com/office/drawing/2014/main" id="{B2C2C845-7916-4D12-B47C-2930B1205B89}"/>
                  </a:ext>
                </a:extLst>
              </p:cNvPr>
              <p:cNvSpPr>
                <a:spLocks noChangeArrowheads="1"/>
              </p:cNvSpPr>
              <p:nvPr/>
            </p:nvSpPr>
            <p:spPr bwMode="auto">
              <a:xfrm>
                <a:off x="6007100" y="3609975"/>
                <a:ext cx="4763"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3" name="Rectangle 382">
                <a:extLst>
                  <a:ext uri="{FF2B5EF4-FFF2-40B4-BE49-F238E27FC236}">
                    <a16:creationId xmlns:a16="http://schemas.microsoft.com/office/drawing/2014/main" id="{1D972061-966E-48C7-A0EE-07EB9CE03ABF}"/>
                  </a:ext>
                </a:extLst>
              </p:cNvPr>
              <p:cNvSpPr>
                <a:spLocks noChangeArrowheads="1"/>
              </p:cNvSpPr>
              <p:nvPr/>
            </p:nvSpPr>
            <p:spPr bwMode="auto">
              <a:xfrm>
                <a:off x="6045200" y="3706813"/>
                <a:ext cx="3175"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383">
                <a:extLst>
                  <a:ext uri="{FF2B5EF4-FFF2-40B4-BE49-F238E27FC236}">
                    <a16:creationId xmlns:a16="http://schemas.microsoft.com/office/drawing/2014/main" id="{E4F16BCB-EBAD-473E-9193-19F527B1E77F}"/>
                  </a:ext>
                </a:extLst>
              </p:cNvPr>
              <p:cNvSpPr>
                <a:spLocks noChangeArrowheads="1"/>
              </p:cNvSpPr>
              <p:nvPr/>
            </p:nvSpPr>
            <p:spPr bwMode="auto">
              <a:xfrm>
                <a:off x="6007100" y="3706813"/>
                <a:ext cx="4763"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Rectangle 384">
                <a:extLst>
                  <a:ext uri="{FF2B5EF4-FFF2-40B4-BE49-F238E27FC236}">
                    <a16:creationId xmlns:a16="http://schemas.microsoft.com/office/drawing/2014/main" id="{0719452D-ED11-49C4-80F9-8A80C2042DB3}"/>
                  </a:ext>
                </a:extLst>
              </p:cNvPr>
              <p:cNvSpPr>
                <a:spLocks noChangeArrowheads="1"/>
              </p:cNvSpPr>
              <p:nvPr/>
            </p:nvSpPr>
            <p:spPr bwMode="auto">
              <a:xfrm>
                <a:off x="6045200" y="3802063"/>
                <a:ext cx="3175"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385">
                <a:extLst>
                  <a:ext uri="{FF2B5EF4-FFF2-40B4-BE49-F238E27FC236}">
                    <a16:creationId xmlns:a16="http://schemas.microsoft.com/office/drawing/2014/main" id="{8336AB38-F6CC-49FF-AE03-3BC1061E4AAE}"/>
                  </a:ext>
                </a:extLst>
              </p:cNvPr>
              <p:cNvSpPr>
                <a:spLocks noChangeArrowheads="1"/>
              </p:cNvSpPr>
              <p:nvPr/>
            </p:nvSpPr>
            <p:spPr bwMode="auto">
              <a:xfrm>
                <a:off x="6007100" y="3802063"/>
                <a:ext cx="4763"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53C7C2C3-7AEE-4941-8A84-B8BFE715C1A3}"/>
                </a:ext>
              </a:extLst>
            </p:cNvPr>
            <p:cNvGrpSpPr>
              <a:grpSpLocks noChangeAspect="1"/>
            </p:cNvGrpSpPr>
            <p:nvPr/>
          </p:nvGrpSpPr>
          <p:grpSpPr>
            <a:xfrm>
              <a:off x="913679" y="1654630"/>
              <a:ext cx="379836" cy="378886"/>
              <a:chOff x="3598863" y="1477963"/>
              <a:chExt cx="633413" cy="631825"/>
            </a:xfrm>
          </p:grpSpPr>
          <p:sp>
            <p:nvSpPr>
              <p:cNvPr id="390" name="Freeform 453">
                <a:extLst>
                  <a:ext uri="{FF2B5EF4-FFF2-40B4-BE49-F238E27FC236}">
                    <a16:creationId xmlns:a16="http://schemas.microsoft.com/office/drawing/2014/main" id="{1F06A255-2C3F-4331-891E-B07D950C5589}"/>
                  </a:ext>
                </a:extLst>
              </p:cNvPr>
              <p:cNvSpPr>
                <a:spLocks/>
              </p:cNvSpPr>
              <p:nvPr/>
            </p:nvSpPr>
            <p:spPr bwMode="auto">
              <a:xfrm>
                <a:off x="3598863" y="1477963"/>
                <a:ext cx="633413" cy="631825"/>
              </a:xfrm>
              <a:custGeom>
                <a:avLst/>
                <a:gdLst>
                  <a:gd name="T0" fmla="*/ 208 w 232"/>
                  <a:gd name="T1" fmla="*/ 232 h 232"/>
                  <a:gd name="T2" fmla="*/ 24 w 232"/>
                  <a:gd name="T3" fmla="*/ 232 h 232"/>
                  <a:gd name="T4" fmla="*/ 0 w 232"/>
                  <a:gd name="T5" fmla="*/ 208 h 232"/>
                  <a:gd name="T6" fmla="*/ 0 w 232"/>
                  <a:gd name="T7" fmla="*/ 24 h 232"/>
                  <a:gd name="T8" fmla="*/ 24 w 232"/>
                  <a:gd name="T9" fmla="*/ 0 h 232"/>
                  <a:gd name="T10" fmla="*/ 208 w 232"/>
                  <a:gd name="T11" fmla="*/ 0 h 232"/>
                  <a:gd name="T12" fmla="*/ 232 w 232"/>
                  <a:gd name="T13" fmla="*/ 24 h 232"/>
                  <a:gd name="T14" fmla="*/ 232 w 232"/>
                  <a:gd name="T15" fmla="*/ 208 h 232"/>
                  <a:gd name="T16" fmla="*/ 208 w 232"/>
                  <a:gd name="T17"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208" y="232"/>
                    </a:moveTo>
                    <a:cubicBezTo>
                      <a:pt x="24" y="232"/>
                      <a:pt x="24" y="232"/>
                      <a:pt x="24" y="232"/>
                    </a:cubicBezTo>
                    <a:cubicBezTo>
                      <a:pt x="11" y="232"/>
                      <a:pt x="0" y="221"/>
                      <a:pt x="0" y="208"/>
                    </a:cubicBezTo>
                    <a:cubicBezTo>
                      <a:pt x="0" y="24"/>
                      <a:pt x="0" y="24"/>
                      <a:pt x="0" y="24"/>
                    </a:cubicBezTo>
                    <a:cubicBezTo>
                      <a:pt x="0" y="11"/>
                      <a:pt x="11" y="0"/>
                      <a:pt x="24" y="0"/>
                    </a:cubicBezTo>
                    <a:cubicBezTo>
                      <a:pt x="208" y="0"/>
                      <a:pt x="208" y="0"/>
                      <a:pt x="208" y="0"/>
                    </a:cubicBezTo>
                    <a:cubicBezTo>
                      <a:pt x="221" y="0"/>
                      <a:pt x="232" y="11"/>
                      <a:pt x="232" y="24"/>
                    </a:cubicBezTo>
                    <a:cubicBezTo>
                      <a:pt x="232" y="208"/>
                      <a:pt x="232" y="208"/>
                      <a:pt x="232" y="208"/>
                    </a:cubicBezTo>
                    <a:cubicBezTo>
                      <a:pt x="232" y="221"/>
                      <a:pt x="221" y="232"/>
                      <a:pt x="208" y="232"/>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Freeform 454">
                <a:extLst>
                  <a:ext uri="{FF2B5EF4-FFF2-40B4-BE49-F238E27FC236}">
                    <a16:creationId xmlns:a16="http://schemas.microsoft.com/office/drawing/2014/main" id="{2119E8D4-64F8-42E7-8CE0-65869857E6AC}"/>
                  </a:ext>
                </a:extLst>
              </p:cNvPr>
              <p:cNvSpPr>
                <a:spLocks/>
              </p:cNvSpPr>
              <p:nvPr/>
            </p:nvSpPr>
            <p:spPr bwMode="auto">
              <a:xfrm>
                <a:off x="3740150" y="1597025"/>
                <a:ext cx="349250" cy="393700"/>
              </a:xfrm>
              <a:custGeom>
                <a:avLst/>
                <a:gdLst>
                  <a:gd name="T0" fmla="*/ 125 w 128"/>
                  <a:gd name="T1" fmla="*/ 0 h 144"/>
                  <a:gd name="T2" fmla="*/ 88 w 128"/>
                  <a:gd name="T3" fmla="*/ 0 h 144"/>
                  <a:gd name="T4" fmla="*/ 85 w 128"/>
                  <a:gd name="T5" fmla="*/ 3 h 144"/>
                  <a:gd name="T6" fmla="*/ 85 w 128"/>
                  <a:gd name="T7" fmla="*/ 51 h 144"/>
                  <a:gd name="T8" fmla="*/ 43 w 128"/>
                  <a:gd name="T9" fmla="*/ 51 h 144"/>
                  <a:gd name="T10" fmla="*/ 43 w 128"/>
                  <a:gd name="T11" fmla="*/ 3 h 144"/>
                  <a:gd name="T12" fmla="*/ 40 w 128"/>
                  <a:gd name="T13" fmla="*/ 0 h 144"/>
                  <a:gd name="T14" fmla="*/ 3 w 128"/>
                  <a:gd name="T15" fmla="*/ 0 h 144"/>
                  <a:gd name="T16" fmla="*/ 0 w 128"/>
                  <a:gd name="T17" fmla="*/ 3 h 144"/>
                  <a:gd name="T18" fmla="*/ 0 w 128"/>
                  <a:gd name="T19" fmla="*/ 51 h 144"/>
                  <a:gd name="T20" fmla="*/ 0 w 128"/>
                  <a:gd name="T21" fmla="*/ 93 h 144"/>
                  <a:gd name="T22" fmla="*/ 0 w 128"/>
                  <a:gd name="T23" fmla="*/ 141 h 144"/>
                  <a:gd name="T24" fmla="*/ 3 w 128"/>
                  <a:gd name="T25" fmla="*/ 144 h 144"/>
                  <a:gd name="T26" fmla="*/ 40 w 128"/>
                  <a:gd name="T27" fmla="*/ 144 h 144"/>
                  <a:gd name="T28" fmla="*/ 43 w 128"/>
                  <a:gd name="T29" fmla="*/ 141 h 144"/>
                  <a:gd name="T30" fmla="*/ 43 w 128"/>
                  <a:gd name="T31" fmla="*/ 93 h 144"/>
                  <a:gd name="T32" fmla="*/ 85 w 128"/>
                  <a:gd name="T33" fmla="*/ 93 h 144"/>
                  <a:gd name="T34" fmla="*/ 85 w 128"/>
                  <a:gd name="T35" fmla="*/ 141 h 144"/>
                  <a:gd name="T36" fmla="*/ 88 w 128"/>
                  <a:gd name="T37" fmla="*/ 144 h 144"/>
                  <a:gd name="T38" fmla="*/ 125 w 128"/>
                  <a:gd name="T39" fmla="*/ 144 h 144"/>
                  <a:gd name="T40" fmla="*/ 128 w 128"/>
                  <a:gd name="T41" fmla="*/ 141 h 144"/>
                  <a:gd name="T42" fmla="*/ 128 w 128"/>
                  <a:gd name="T43" fmla="*/ 93 h 144"/>
                  <a:gd name="T44" fmla="*/ 128 w 128"/>
                  <a:gd name="T45" fmla="*/ 51 h 144"/>
                  <a:gd name="T46" fmla="*/ 128 w 128"/>
                  <a:gd name="T47" fmla="*/ 3 h 144"/>
                  <a:gd name="T48" fmla="*/ 125 w 128"/>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44">
                    <a:moveTo>
                      <a:pt x="125" y="0"/>
                    </a:moveTo>
                    <a:cubicBezTo>
                      <a:pt x="88" y="0"/>
                      <a:pt x="88" y="0"/>
                      <a:pt x="88" y="0"/>
                    </a:cubicBezTo>
                    <a:cubicBezTo>
                      <a:pt x="87" y="0"/>
                      <a:pt x="85" y="1"/>
                      <a:pt x="85" y="3"/>
                    </a:cubicBezTo>
                    <a:cubicBezTo>
                      <a:pt x="85" y="51"/>
                      <a:pt x="85" y="51"/>
                      <a:pt x="85" y="51"/>
                    </a:cubicBezTo>
                    <a:cubicBezTo>
                      <a:pt x="43" y="51"/>
                      <a:pt x="43" y="51"/>
                      <a:pt x="43" y="51"/>
                    </a:cubicBezTo>
                    <a:cubicBezTo>
                      <a:pt x="43" y="3"/>
                      <a:pt x="43" y="3"/>
                      <a:pt x="43" y="3"/>
                    </a:cubicBezTo>
                    <a:cubicBezTo>
                      <a:pt x="43" y="1"/>
                      <a:pt x="41" y="0"/>
                      <a:pt x="40" y="0"/>
                    </a:cubicBezTo>
                    <a:cubicBezTo>
                      <a:pt x="3" y="0"/>
                      <a:pt x="3" y="0"/>
                      <a:pt x="3" y="0"/>
                    </a:cubicBezTo>
                    <a:cubicBezTo>
                      <a:pt x="1" y="0"/>
                      <a:pt x="0" y="1"/>
                      <a:pt x="0" y="3"/>
                    </a:cubicBezTo>
                    <a:cubicBezTo>
                      <a:pt x="0" y="51"/>
                      <a:pt x="0" y="51"/>
                      <a:pt x="0" y="51"/>
                    </a:cubicBezTo>
                    <a:cubicBezTo>
                      <a:pt x="0" y="93"/>
                      <a:pt x="0" y="93"/>
                      <a:pt x="0" y="93"/>
                    </a:cubicBezTo>
                    <a:cubicBezTo>
                      <a:pt x="0" y="141"/>
                      <a:pt x="0" y="141"/>
                      <a:pt x="0" y="141"/>
                    </a:cubicBezTo>
                    <a:cubicBezTo>
                      <a:pt x="0" y="143"/>
                      <a:pt x="1" y="144"/>
                      <a:pt x="3" y="144"/>
                    </a:cubicBezTo>
                    <a:cubicBezTo>
                      <a:pt x="40" y="144"/>
                      <a:pt x="40" y="144"/>
                      <a:pt x="40" y="144"/>
                    </a:cubicBezTo>
                    <a:cubicBezTo>
                      <a:pt x="41" y="144"/>
                      <a:pt x="43" y="143"/>
                      <a:pt x="43" y="141"/>
                    </a:cubicBezTo>
                    <a:cubicBezTo>
                      <a:pt x="43" y="93"/>
                      <a:pt x="43" y="93"/>
                      <a:pt x="43" y="93"/>
                    </a:cubicBezTo>
                    <a:cubicBezTo>
                      <a:pt x="85" y="93"/>
                      <a:pt x="85" y="93"/>
                      <a:pt x="85" y="93"/>
                    </a:cubicBezTo>
                    <a:cubicBezTo>
                      <a:pt x="85" y="141"/>
                      <a:pt x="85" y="141"/>
                      <a:pt x="85" y="141"/>
                    </a:cubicBezTo>
                    <a:cubicBezTo>
                      <a:pt x="85" y="143"/>
                      <a:pt x="87" y="144"/>
                      <a:pt x="88" y="144"/>
                    </a:cubicBezTo>
                    <a:cubicBezTo>
                      <a:pt x="125" y="144"/>
                      <a:pt x="125" y="144"/>
                      <a:pt x="125" y="144"/>
                    </a:cubicBezTo>
                    <a:cubicBezTo>
                      <a:pt x="127" y="144"/>
                      <a:pt x="128" y="143"/>
                      <a:pt x="128" y="141"/>
                    </a:cubicBezTo>
                    <a:cubicBezTo>
                      <a:pt x="128" y="93"/>
                      <a:pt x="128" y="93"/>
                      <a:pt x="128" y="93"/>
                    </a:cubicBezTo>
                    <a:cubicBezTo>
                      <a:pt x="128" y="51"/>
                      <a:pt x="128" y="51"/>
                      <a:pt x="128" y="51"/>
                    </a:cubicBezTo>
                    <a:cubicBezTo>
                      <a:pt x="128" y="3"/>
                      <a:pt x="128" y="3"/>
                      <a:pt x="128" y="3"/>
                    </a:cubicBezTo>
                    <a:cubicBezTo>
                      <a:pt x="128" y="1"/>
                      <a:pt x="127" y="0"/>
                      <a:pt x="125" y="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5F9FE2E2-50D8-477D-B1AB-0D004126881E}"/>
                </a:ext>
              </a:extLst>
            </p:cNvPr>
            <p:cNvGrpSpPr>
              <a:grpSpLocks noChangeAspect="1"/>
            </p:cNvGrpSpPr>
            <p:nvPr userDrawn="1"/>
          </p:nvGrpSpPr>
          <p:grpSpPr>
            <a:xfrm>
              <a:off x="1143948" y="3001141"/>
              <a:ext cx="390906" cy="430970"/>
              <a:chOff x="5813425" y="1477963"/>
              <a:chExt cx="573088" cy="631825"/>
            </a:xfrm>
          </p:grpSpPr>
          <p:sp>
            <p:nvSpPr>
              <p:cNvPr id="387" name="Freeform 461">
                <a:extLst>
                  <a:ext uri="{FF2B5EF4-FFF2-40B4-BE49-F238E27FC236}">
                    <a16:creationId xmlns:a16="http://schemas.microsoft.com/office/drawing/2014/main" id="{BED3649A-0F80-46FB-818C-7D36BC9599B8}"/>
                  </a:ext>
                </a:extLst>
              </p:cNvPr>
              <p:cNvSpPr>
                <a:spLocks/>
              </p:cNvSpPr>
              <p:nvPr/>
            </p:nvSpPr>
            <p:spPr bwMode="auto">
              <a:xfrm>
                <a:off x="5938838" y="1635125"/>
                <a:ext cx="447675" cy="442913"/>
              </a:xfrm>
              <a:custGeom>
                <a:avLst/>
                <a:gdLst>
                  <a:gd name="T0" fmla="*/ 159 w 164"/>
                  <a:gd name="T1" fmla="*/ 123 h 162"/>
                  <a:gd name="T2" fmla="*/ 138 w 164"/>
                  <a:gd name="T3" fmla="*/ 120 h 162"/>
                  <a:gd name="T4" fmla="*/ 130 w 164"/>
                  <a:gd name="T5" fmla="*/ 126 h 162"/>
                  <a:gd name="T6" fmla="*/ 95 w 164"/>
                  <a:gd name="T7" fmla="*/ 79 h 162"/>
                  <a:gd name="T8" fmla="*/ 83 w 164"/>
                  <a:gd name="T9" fmla="*/ 73 h 162"/>
                  <a:gd name="T10" fmla="*/ 46 w 164"/>
                  <a:gd name="T11" fmla="*/ 73 h 162"/>
                  <a:gd name="T12" fmla="*/ 41 w 164"/>
                  <a:gd name="T13" fmla="*/ 51 h 162"/>
                  <a:gd name="T14" fmla="*/ 81 w 164"/>
                  <a:gd name="T15" fmla="*/ 43 h 162"/>
                  <a:gd name="T16" fmla="*/ 93 w 164"/>
                  <a:gd name="T17" fmla="*/ 25 h 162"/>
                  <a:gd name="T18" fmla="*/ 75 w 164"/>
                  <a:gd name="T19" fmla="*/ 14 h 162"/>
                  <a:gd name="T20" fmla="*/ 34 w 164"/>
                  <a:gd name="T21" fmla="*/ 22 h 162"/>
                  <a:gd name="T22" fmla="*/ 32 w 164"/>
                  <a:gd name="T23" fmla="*/ 13 h 162"/>
                  <a:gd name="T24" fmla="*/ 13 w 164"/>
                  <a:gd name="T25" fmla="*/ 2 h 162"/>
                  <a:gd name="T26" fmla="*/ 2 w 164"/>
                  <a:gd name="T27" fmla="*/ 21 h 162"/>
                  <a:gd name="T28" fmla="*/ 20 w 164"/>
                  <a:gd name="T29" fmla="*/ 92 h 162"/>
                  <a:gd name="T30" fmla="*/ 34 w 164"/>
                  <a:gd name="T31" fmla="*/ 103 h 162"/>
                  <a:gd name="T32" fmla="*/ 76 w 164"/>
                  <a:gd name="T33" fmla="*/ 103 h 162"/>
                  <a:gd name="T34" fmla="*/ 115 w 164"/>
                  <a:gd name="T35" fmla="*/ 156 h 162"/>
                  <a:gd name="T36" fmla="*/ 127 w 164"/>
                  <a:gd name="T37" fmla="*/ 162 h 162"/>
                  <a:gd name="T38" fmla="*/ 136 w 164"/>
                  <a:gd name="T39" fmla="*/ 159 h 162"/>
                  <a:gd name="T40" fmla="*/ 156 w 164"/>
                  <a:gd name="T41" fmla="*/ 144 h 162"/>
                  <a:gd name="T42" fmla="*/ 159 w 164"/>
                  <a:gd name="T43"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62">
                    <a:moveTo>
                      <a:pt x="159" y="123"/>
                    </a:moveTo>
                    <a:cubicBezTo>
                      <a:pt x="154" y="117"/>
                      <a:pt x="145" y="115"/>
                      <a:pt x="138" y="120"/>
                    </a:cubicBezTo>
                    <a:cubicBezTo>
                      <a:pt x="130" y="126"/>
                      <a:pt x="130" y="126"/>
                      <a:pt x="130" y="126"/>
                    </a:cubicBezTo>
                    <a:cubicBezTo>
                      <a:pt x="95" y="79"/>
                      <a:pt x="95" y="79"/>
                      <a:pt x="95" y="79"/>
                    </a:cubicBezTo>
                    <a:cubicBezTo>
                      <a:pt x="92" y="75"/>
                      <a:pt x="88" y="73"/>
                      <a:pt x="83" y="73"/>
                    </a:cubicBezTo>
                    <a:cubicBezTo>
                      <a:pt x="46" y="73"/>
                      <a:pt x="46" y="73"/>
                      <a:pt x="46" y="73"/>
                    </a:cubicBezTo>
                    <a:cubicBezTo>
                      <a:pt x="41" y="51"/>
                      <a:pt x="41" y="51"/>
                      <a:pt x="41" y="51"/>
                    </a:cubicBezTo>
                    <a:cubicBezTo>
                      <a:pt x="81" y="43"/>
                      <a:pt x="81" y="43"/>
                      <a:pt x="81" y="43"/>
                    </a:cubicBezTo>
                    <a:cubicBezTo>
                      <a:pt x="89" y="41"/>
                      <a:pt x="95" y="33"/>
                      <a:pt x="93" y="25"/>
                    </a:cubicBezTo>
                    <a:cubicBezTo>
                      <a:pt x="91" y="17"/>
                      <a:pt x="83" y="12"/>
                      <a:pt x="75" y="14"/>
                    </a:cubicBezTo>
                    <a:cubicBezTo>
                      <a:pt x="34" y="22"/>
                      <a:pt x="34" y="22"/>
                      <a:pt x="34" y="22"/>
                    </a:cubicBezTo>
                    <a:cubicBezTo>
                      <a:pt x="32" y="13"/>
                      <a:pt x="32" y="13"/>
                      <a:pt x="32" y="13"/>
                    </a:cubicBezTo>
                    <a:cubicBezTo>
                      <a:pt x="30" y="5"/>
                      <a:pt x="22" y="0"/>
                      <a:pt x="13" y="2"/>
                    </a:cubicBezTo>
                    <a:cubicBezTo>
                      <a:pt x="5" y="4"/>
                      <a:pt x="0" y="12"/>
                      <a:pt x="2" y="21"/>
                    </a:cubicBezTo>
                    <a:cubicBezTo>
                      <a:pt x="20" y="92"/>
                      <a:pt x="20" y="92"/>
                      <a:pt x="20" y="92"/>
                    </a:cubicBezTo>
                    <a:cubicBezTo>
                      <a:pt x="21" y="98"/>
                      <a:pt x="27" y="103"/>
                      <a:pt x="34" y="103"/>
                    </a:cubicBezTo>
                    <a:cubicBezTo>
                      <a:pt x="76" y="103"/>
                      <a:pt x="76" y="103"/>
                      <a:pt x="76" y="103"/>
                    </a:cubicBezTo>
                    <a:cubicBezTo>
                      <a:pt x="115" y="156"/>
                      <a:pt x="115" y="156"/>
                      <a:pt x="115" y="156"/>
                    </a:cubicBezTo>
                    <a:cubicBezTo>
                      <a:pt x="118" y="160"/>
                      <a:pt x="123" y="162"/>
                      <a:pt x="127" y="162"/>
                    </a:cubicBezTo>
                    <a:cubicBezTo>
                      <a:pt x="131" y="162"/>
                      <a:pt x="134" y="161"/>
                      <a:pt x="136" y="159"/>
                    </a:cubicBezTo>
                    <a:cubicBezTo>
                      <a:pt x="156" y="144"/>
                      <a:pt x="156" y="144"/>
                      <a:pt x="156" y="144"/>
                    </a:cubicBezTo>
                    <a:cubicBezTo>
                      <a:pt x="163" y="139"/>
                      <a:pt x="164" y="130"/>
                      <a:pt x="159" y="123"/>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Oval 462">
                <a:extLst>
                  <a:ext uri="{FF2B5EF4-FFF2-40B4-BE49-F238E27FC236}">
                    <a16:creationId xmlns:a16="http://schemas.microsoft.com/office/drawing/2014/main" id="{43D14150-283C-4948-B2AD-62025F8123FE}"/>
                  </a:ext>
                </a:extLst>
              </p:cNvPr>
              <p:cNvSpPr>
                <a:spLocks noChangeArrowheads="1"/>
              </p:cNvSpPr>
              <p:nvPr/>
            </p:nvSpPr>
            <p:spPr bwMode="auto">
              <a:xfrm>
                <a:off x="5900738" y="1477963"/>
                <a:ext cx="109538" cy="109538"/>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463">
                <a:extLst>
                  <a:ext uri="{FF2B5EF4-FFF2-40B4-BE49-F238E27FC236}">
                    <a16:creationId xmlns:a16="http://schemas.microsoft.com/office/drawing/2014/main" id="{9A60FF35-F455-42DE-BA45-D4850A8011F9}"/>
                  </a:ext>
                </a:extLst>
              </p:cNvPr>
              <p:cNvSpPr>
                <a:spLocks/>
              </p:cNvSpPr>
              <p:nvPr/>
            </p:nvSpPr>
            <p:spPr bwMode="auto">
              <a:xfrm>
                <a:off x="5813425" y="1782763"/>
                <a:ext cx="327025" cy="327025"/>
              </a:xfrm>
              <a:custGeom>
                <a:avLst/>
                <a:gdLst>
                  <a:gd name="T0" fmla="*/ 32 w 120"/>
                  <a:gd name="T1" fmla="*/ 0 h 120"/>
                  <a:gd name="T2" fmla="*/ 0 w 120"/>
                  <a:gd name="T3" fmla="*/ 56 h 120"/>
                  <a:gd name="T4" fmla="*/ 65 w 120"/>
                  <a:gd name="T5" fmla="*/ 120 h 120"/>
                  <a:gd name="T6" fmla="*/ 120 w 120"/>
                  <a:gd name="T7" fmla="*/ 89 h 120"/>
                </a:gdLst>
                <a:ahLst/>
                <a:cxnLst>
                  <a:cxn ang="0">
                    <a:pos x="T0" y="T1"/>
                  </a:cxn>
                  <a:cxn ang="0">
                    <a:pos x="T2" y="T3"/>
                  </a:cxn>
                  <a:cxn ang="0">
                    <a:pos x="T4" y="T5"/>
                  </a:cxn>
                  <a:cxn ang="0">
                    <a:pos x="T6" y="T7"/>
                  </a:cxn>
                </a:cxnLst>
                <a:rect l="0" t="0" r="r" b="b"/>
                <a:pathLst>
                  <a:path w="120" h="120">
                    <a:moveTo>
                      <a:pt x="32" y="0"/>
                    </a:moveTo>
                    <a:cubicBezTo>
                      <a:pt x="13" y="11"/>
                      <a:pt x="0" y="32"/>
                      <a:pt x="0" y="56"/>
                    </a:cubicBezTo>
                    <a:cubicBezTo>
                      <a:pt x="0" y="91"/>
                      <a:pt x="29" y="120"/>
                      <a:pt x="65" y="120"/>
                    </a:cubicBezTo>
                    <a:cubicBezTo>
                      <a:pt x="88" y="120"/>
                      <a:pt x="109" y="108"/>
                      <a:pt x="120" y="89"/>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6236B2A-CB90-4ED0-9BCC-86ECF894C210}"/>
                </a:ext>
              </a:extLst>
            </p:cNvPr>
            <p:cNvGrpSpPr>
              <a:grpSpLocks noChangeAspect="1"/>
            </p:cNvGrpSpPr>
            <p:nvPr/>
          </p:nvGrpSpPr>
          <p:grpSpPr>
            <a:xfrm>
              <a:off x="5573769" y="1514170"/>
              <a:ext cx="390906" cy="390907"/>
              <a:chOff x="6858000" y="1463675"/>
              <a:chExt cx="660400" cy="660401"/>
            </a:xfrm>
          </p:grpSpPr>
          <p:sp>
            <p:nvSpPr>
              <p:cNvPr id="381" name="Line 464">
                <a:extLst>
                  <a:ext uri="{FF2B5EF4-FFF2-40B4-BE49-F238E27FC236}">
                    <a16:creationId xmlns:a16="http://schemas.microsoft.com/office/drawing/2014/main" id="{69012D2D-F198-4C7A-A4CB-71AC4C5B7FF0}"/>
                  </a:ext>
                </a:extLst>
              </p:cNvPr>
              <p:cNvSpPr>
                <a:spLocks noChangeShapeType="1"/>
              </p:cNvSpPr>
              <p:nvPr/>
            </p:nvSpPr>
            <p:spPr bwMode="auto">
              <a:xfrm>
                <a:off x="7346950" y="1831975"/>
                <a:ext cx="0"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465">
                <a:extLst>
                  <a:ext uri="{FF2B5EF4-FFF2-40B4-BE49-F238E27FC236}">
                    <a16:creationId xmlns:a16="http://schemas.microsoft.com/office/drawing/2014/main" id="{F221F877-A79D-4C99-B695-F44054E784ED}"/>
                  </a:ext>
                </a:extLst>
              </p:cNvPr>
              <p:cNvSpPr>
                <a:spLocks/>
              </p:cNvSpPr>
              <p:nvPr/>
            </p:nvSpPr>
            <p:spPr bwMode="auto">
              <a:xfrm>
                <a:off x="7077075" y="1463675"/>
                <a:ext cx="441325" cy="261938"/>
              </a:xfrm>
              <a:custGeom>
                <a:avLst/>
                <a:gdLst>
                  <a:gd name="T0" fmla="*/ 142 w 162"/>
                  <a:gd name="T1" fmla="*/ 96 h 96"/>
                  <a:gd name="T2" fmla="*/ 142 w 162"/>
                  <a:gd name="T3" fmla="*/ 25 h 96"/>
                  <a:gd name="T4" fmla="*/ 137 w 162"/>
                  <a:gd name="T5" fmla="*/ 20 h 96"/>
                  <a:gd name="T6" fmla="*/ 66 w 162"/>
                  <a:gd name="T7" fmla="*/ 20 h 96"/>
                  <a:gd name="T8" fmla="*/ 22 w 162"/>
                  <a:gd name="T9" fmla="*/ 64 h 96"/>
                  <a:gd name="T10" fmla="*/ 0 w 162"/>
                  <a:gd name="T11" fmla="*/ 86 h 96"/>
                </a:gdLst>
                <a:ahLst/>
                <a:cxnLst>
                  <a:cxn ang="0">
                    <a:pos x="T0" y="T1"/>
                  </a:cxn>
                  <a:cxn ang="0">
                    <a:pos x="T2" y="T3"/>
                  </a:cxn>
                  <a:cxn ang="0">
                    <a:pos x="T4" y="T5"/>
                  </a:cxn>
                  <a:cxn ang="0">
                    <a:pos x="T6" y="T7"/>
                  </a:cxn>
                  <a:cxn ang="0">
                    <a:pos x="T8" y="T9"/>
                  </a:cxn>
                  <a:cxn ang="0">
                    <a:pos x="T10" y="T11"/>
                  </a:cxn>
                </a:cxnLst>
                <a:rect l="0" t="0" r="r" b="b"/>
                <a:pathLst>
                  <a:path w="162" h="96">
                    <a:moveTo>
                      <a:pt x="142" y="96"/>
                    </a:moveTo>
                    <a:cubicBezTo>
                      <a:pt x="162" y="76"/>
                      <a:pt x="162" y="44"/>
                      <a:pt x="142" y="25"/>
                    </a:cubicBezTo>
                    <a:cubicBezTo>
                      <a:pt x="137" y="20"/>
                      <a:pt x="137" y="20"/>
                      <a:pt x="137" y="20"/>
                    </a:cubicBezTo>
                    <a:cubicBezTo>
                      <a:pt x="118" y="0"/>
                      <a:pt x="86" y="0"/>
                      <a:pt x="66" y="20"/>
                    </a:cubicBezTo>
                    <a:cubicBezTo>
                      <a:pt x="22" y="64"/>
                      <a:pt x="22" y="64"/>
                      <a:pt x="22" y="64"/>
                    </a:cubicBezTo>
                    <a:cubicBezTo>
                      <a:pt x="0" y="86"/>
                      <a:pt x="0" y="86"/>
                      <a:pt x="0" y="86"/>
                    </a:cubicBezTo>
                  </a:path>
                </a:pathLst>
              </a:cu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Freeform 466">
                <a:extLst>
                  <a:ext uri="{FF2B5EF4-FFF2-40B4-BE49-F238E27FC236}">
                    <a16:creationId xmlns:a16="http://schemas.microsoft.com/office/drawing/2014/main" id="{01D38A79-9181-41A5-9A31-34EE218D4A5C}"/>
                  </a:ext>
                </a:extLst>
              </p:cNvPr>
              <p:cNvSpPr>
                <a:spLocks/>
              </p:cNvSpPr>
              <p:nvPr/>
            </p:nvSpPr>
            <p:spPr bwMode="auto">
              <a:xfrm>
                <a:off x="6858000" y="1690688"/>
                <a:ext cx="317500" cy="433388"/>
              </a:xfrm>
              <a:custGeom>
                <a:avLst/>
                <a:gdLst>
                  <a:gd name="T0" fmla="*/ 94 w 116"/>
                  <a:gd name="T1" fmla="*/ 141 h 159"/>
                  <a:gd name="T2" fmla="*/ 25 w 116"/>
                  <a:gd name="T3" fmla="*/ 139 h 159"/>
                  <a:gd name="T4" fmla="*/ 20 w 116"/>
                  <a:gd name="T5" fmla="*/ 134 h 159"/>
                  <a:gd name="T6" fmla="*/ 20 w 116"/>
                  <a:gd name="T7" fmla="*/ 63 h 159"/>
                  <a:gd name="T8" fmla="*/ 83 w 116"/>
                  <a:gd name="T9" fmla="*/ 0 h 159"/>
                  <a:gd name="T10" fmla="*/ 116 w 116"/>
                  <a:gd name="T11" fmla="*/ 33 h 159"/>
                </a:gdLst>
                <a:ahLst/>
                <a:cxnLst>
                  <a:cxn ang="0">
                    <a:pos x="T0" y="T1"/>
                  </a:cxn>
                  <a:cxn ang="0">
                    <a:pos x="T2" y="T3"/>
                  </a:cxn>
                  <a:cxn ang="0">
                    <a:pos x="T4" y="T5"/>
                  </a:cxn>
                  <a:cxn ang="0">
                    <a:pos x="T6" y="T7"/>
                  </a:cxn>
                  <a:cxn ang="0">
                    <a:pos x="T8" y="T9"/>
                  </a:cxn>
                  <a:cxn ang="0">
                    <a:pos x="T10" y="T11"/>
                  </a:cxn>
                </a:cxnLst>
                <a:rect l="0" t="0" r="r" b="b"/>
                <a:pathLst>
                  <a:path w="116" h="159">
                    <a:moveTo>
                      <a:pt x="94" y="141"/>
                    </a:moveTo>
                    <a:cubicBezTo>
                      <a:pt x="74" y="159"/>
                      <a:pt x="44" y="158"/>
                      <a:pt x="25" y="139"/>
                    </a:cubicBezTo>
                    <a:cubicBezTo>
                      <a:pt x="20" y="134"/>
                      <a:pt x="20" y="134"/>
                      <a:pt x="20" y="134"/>
                    </a:cubicBezTo>
                    <a:cubicBezTo>
                      <a:pt x="0" y="115"/>
                      <a:pt x="0" y="83"/>
                      <a:pt x="20" y="63"/>
                    </a:cubicBezTo>
                    <a:cubicBezTo>
                      <a:pt x="83" y="0"/>
                      <a:pt x="83" y="0"/>
                      <a:pt x="83" y="0"/>
                    </a:cubicBezTo>
                    <a:cubicBezTo>
                      <a:pt x="116" y="33"/>
                      <a:pt x="116" y="33"/>
                      <a:pt x="116" y="33"/>
                    </a:cubicBezTo>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467">
                <a:extLst>
                  <a:ext uri="{FF2B5EF4-FFF2-40B4-BE49-F238E27FC236}">
                    <a16:creationId xmlns:a16="http://schemas.microsoft.com/office/drawing/2014/main" id="{5BC331A1-3D22-49F3-B237-62856EAFF214}"/>
                  </a:ext>
                </a:extLst>
              </p:cNvPr>
              <p:cNvSpPr>
                <a:spLocks noChangeShapeType="1"/>
              </p:cNvSpPr>
              <p:nvPr/>
            </p:nvSpPr>
            <p:spPr bwMode="auto">
              <a:xfrm flipH="1">
                <a:off x="7221538" y="1554163"/>
                <a:ext cx="87313" cy="87313"/>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Oval 468">
                <a:extLst>
                  <a:ext uri="{FF2B5EF4-FFF2-40B4-BE49-F238E27FC236}">
                    <a16:creationId xmlns:a16="http://schemas.microsoft.com/office/drawing/2014/main" id="{2E7EB001-65C2-4847-A756-D1BE932EE236}"/>
                  </a:ext>
                </a:extLst>
              </p:cNvPr>
              <p:cNvSpPr>
                <a:spLocks noChangeArrowheads="1"/>
              </p:cNvSpPr>
              <p:nvPr/>
            </p:nvSpPr>
            <p:spPr bwMode="auto">
              <a:xfrm>
                <a:off x="7177088" y="1760538"/>
                <a:ext cx="328613" cy="327025"/>
              </a:xfrm>
              <a:prstGeom prst="ellipse">
                <a:avLst/>
              </a:pr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469">
                <a:extLst>
                  <a:ext uri="{FF2B5EF4-FFF2-40B4-BE49-F238E27FC236}">
                    <a16:creationId xmlns:a16="http://schemas.microsoft.com/office/drawing/2014/main" id="{B6BAB994-86BF-4A0A-81A6-65DCA15C4603}"/>
                  </a:ext>
                </a:extLst>
              </p:cNvPr>
              <p:cNvSpPr>
                <a:spLocks noChangeShapeType="1"/>
              </p:cNvSpPr>
              <p:nvPr/>
            </p:nvSpPr>
            <p:spPr bwMode="auto">
              <a:xfrm flipH="1">
                <a:off x="7253288" y="1924050"/>
                <a:ext cx="174625"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FE58849-6B67-4712-A564-25455DB34190}"/>
                </a:ext>
              </a:extLst>
            </p:cNvPr>
            <p:cNvGrpSpPr>
              <a:grpSpLocks noChangeAspect="1"/>
            </p:cNvGrpSpPr>
            <p:nvPr userDrawn="1"/>
          </p:nvGrpSpPr>
          <p:grpSpPr>
            <a:xfrm>
              <a:off x="4787560" y="1481777"/>
              <a:ext cx="374390" cy="322653"/>
              <a:chOff x="5781675" y="2611438"/>
              <a:chExt cx="631825" cy="544513"/>
            </a:xfrm>
          </p:grpSpPr>
          <p:sp>
            <p:nvSpPr>
              <p:cNvPr id="376" name="Freeform 501">
                <a:extLst>
                  <a:ext uri="{FF2B5EF4-FFF2-40B4-BE49-F238E27FC236}">
                    <a16:creationId xmlns:a16="http://schemas.microsoft.com/office/drawing/2014/main" id="{2A93D623-9A4F-485C-A7DC-4C3A695D5414}"/>
                  </a:ext>
                </a:extLst>
              </p:cNvPr>
              <p:cNvSpPr>
                <a:spLocks/>
              </p:cNvSpPr>
              <p:nvPr/>
            </p:nvSpPr>
            <p:spPr bwMode="auto">
              <a:xfrm>
                <a:off x="5781675" y="2611438"/>
                <a:ext cx="631825" cy="501650"/>
              </a:xfrm>
              <a:custGeom>
                <a:avLst/>
                <a:gdLst>
                  <a:gd name="T0" fmla="*/ 216 w 232"/>
                  <a:gd name="T1" fmla="*/ 184 h 184"/>
                  <a:gd name="T2" fmla="*/ 16 w 232"/>
                  <a:gd name="T3" fmla="*/ 184 h 184"/>
                  <a:gd name="T4" fmla="*/ 0 w 232"/>
                  <a:gd name="T5" fmla="*/ 168 h 184"/>
                  <a:gd name="T6" fmla="*/ 0 w 232"/>
                  <a:gd name="T7" fmla="*/ 16 h 184"/>
                  <a:gd name="T8" fmla="*/ 16 w 232"/>
                  <a:gd name="T9" fmla="*/ 0 h 184"/>
                  <a:gd name="T10" fmla="*/ 216 w 232"/>
                  <a:gd name="T11" fmla="*/ 0 h 184"/>
                  <a:gd name="T12" fmla="*/ 232 w 232"/>
                  <a:gd name="T13" fmla="*/ 16 h 184"/>
                  <a:gd name="T14" fmla="*/ 232 w 232"/>
                  <a:gd name="T15" fmla="*/ 168 h 184"/>
                  <a:gd name="T16" fmla="*/ 216 w 232"/>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84">
                    <a:moveTo>
                      <a:pt x="216" y="184"/>
                    </a:moveTo>
                    <a:cubicBezTo>
                      <a:pt x="16" y="184"/>
                      <a:pt x="16" y="184"/>
                      <a:pt x="16" y="184"/>
                    </a:cubicBezTo>
                    <a:cubicBezTo>
                      <a:pt x="7" y="184"/>
                      <a:pt x="0" y="177"/>
                      <a:pt x="0" y="168"/>
                    </a:cubicBezTo>
                    <a:cubicBezTo>
                      <a:pt x="0" y="16"/>
                      <a:pt x="0" y="16"/>
                      <a:pt x="0" y="16"/>
                    </a:cubicBezTo>
                    <a:cubicBezTo>
                      <a:pt x="0" y="7"/>
                      <a:pt x="7" y="0"/>
                      <a:pt x="16" y="0"/>
                    </a:cubicBezTo>
                    <a:cubicBezTo>
                      <a:pt x="216" y="0"/>
                      <a:pt x="216" y="0"/>
                      <a:pt x="216" y="0"/>
                    </a:cubicBezTo>
                    <a:cubicBezTo>
                      <a:pt x="225" y="0"/>
                      <a:pt x="232" y="7"/>
                      <a:pt x="232" y="16"/>
                    </a:cubicBezTo>
                    <a:cubicBezTo>
                      <a:pt x="232" y="168"/>
                      <a:pt x="232" y="168"/>
                      <a:pt x="232" y="168"/>
                    </a:cubicBezTo>
                    <a:cubicBezTo>
                      <a:pt x="232" y="177"/>
                      <a:pt x="225" y="184"/>
                      <a:pt x="216" y="184"/>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Freeform 502">
                <a:extLst>
                  <a:ext uri="{FF2B5EF4-FFF2-40B4-BE49-F238E27FC236}">
                    <a16:creationId xmlns:a16="http://schemas.microsoft.com/office/drawing/2014/main" id="{83B47378-9FB0-4916-8896-383FDABC68B3}"/>
                  </a:ext>
                </a:extLst>
              </p:cNvPr>
              <p:cNvSpPr>
                <a:spLocks/>
              </p:cNvSpPr>
              <p:nvPr/>
            </p:nvSpPr>
            <p:spPr bwMode="auto">
              <a:xfrm>
                <a:off x="5846763" y="2676525"/>
                <a:ext cx="501650" cy="349250"/>
              </a:xfrm>
              <a:custGeom>
                <a:avLst/>
                <a:gdLst>
                  <a:gd name="T0" fmla="*/ 176 w 184"/>
                  <a:gd name="T1" fmla="*/ 128 h 128"/>
                  <a:gd name="T2" fmla="*/ 8 w 184"/>
                  <a:gd name="T3" fmla="*/ 128 h 128"/>
                  <a:gd name="T4" fmla="*/ 0 w 184"/>
                  <a:gd name="T5" fmla="*/ 120 h 128"/>
                  <a:gd name="T6" fmla="*/ 0 w 184"/>
                  <a:gd name="T7" fmla="*/ 8 h 128"/>
                  <a:gd name="T8" fmla="*/ 8 w 184"/>
                  <a:gd name="T9" fmla="*/ 0 h 128"/>
                  <a:gd name="T10" fmla="*/ 176 w 184"/>
                  <a:gd name="T11" fmla="*/ 0 h 128"/>
                  <a:gd name="T12" fmla="*/ 184 w 184"/>
                  <a:gd name="T13" fmla="*/ 8 h 128"/>
                  <a:gd name="T14" fmla="*/ 184 w 184"/>
                  <a:gd name="T15" fmla="*/ 120 h 128"/>
                  <a:gd name="T16" fmla="*/ 176 w 18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8">
                    <a:moveTo>
                      <a:pt x="176" y="128"/>
                    </a:moveTo>
                    <a:cubicBezTo>
                      <a:pt x="8" y="128"/>
                      <a:pt x="8" y="128"/>
                      <a:pt x="8" y="128"/>
                    </a:cubicBezTo>
                    <a:cubicBezTo>
                      <a:pt x="4" y="128"/>
                      <a:pt x="0" y="124"/>
                      <a:pt x="0" y="120"/>
                    </a:cubicBezTo>
                    <a:cubicBezTo>
                      <a:pt x="0" y="8"/>
                      <a:pt x="0" y="8"/>
                      <a:pt x="0" y="8"/>
                    </a:cubicBezTo>
                    <a:cubicBezTo>
                      <a:pt x="0" y="4"/>
                      <a:pt x="4" y="0"/>
                      <a:pt x="8" y="0"/>
                    </a:cubicBezTo>
                    <a:cubicBezTo>
                      <a:pt x="176" y="0"/>
                      <a:pt x="176" y="0"/>
                      <a:pt x="176" y="0"/>
                    </a:cubicBezTo>
                    <a:cubicBezTo>
                      <a:pt x="180" y="0"/>
                      <a:pt x="184" y="4"/>
                      <a:pt x="184" y="8"/>
                    </a:cubicBezTo>
                    <a:cubicBezTo>
                      <a:pt x="184" y="120"/>
                      <a:pt x="184" y="120"/>
                      <a:pt x="184" y="120"/>
                    </a:cubicBezTo>
                    <a:cubicBezTo>
                      <a:pt x="184" y="124"/>
                      <a:pt x="180" y="128"/>
                      <a:pt x="176" y="12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503">
                <a:extLst>
                  <a:ext uri="{FF2B5EF4-FFF2-40B4-BE49-F238E27FC236}">
                    <a16:creationId xmlns:a16="http://schemas.microsoft.com/office/drawing/2014/main" id="{07D32941-9506-4A74-97AC-5EE991B47318}"/>
                  </a:ext>
                </a:extLst>
              </p:cNvPr>
              <p:cNvSpPr>
                <a:spLocks/>
              </p:cNvSpPr>
              <p:nvPr/>
            </p:nvSpPr>
            <p:spPr bwMode="auto">
              <a:xfrm>
                <a:off x="5900738" y="2752725"/>
                <a:ext cx="393700" cy="174625"/>
              </a:xfrm>
              <a:custGeom>
                <a:avLst/>
                <a:gdLst>
                  <a:gd name="T0" fmla="*/ 0 w 248"/>
                  <a:gd name="T1" fmla="*/ 66 h 110"/>
                  <a:gd name="T2" fmla="*/ 28 w 248"/>
                  <a:gd name="T3" fmla="*/ 66 h 110"/>
                  <a:gd name="T4" fmla="*/ 55 w 248"/>
                  <a:gd name="T5" fmla="*/ 0 h 110"/>
                  <a:gd name="T6" fmla="*/ 90 w 248"/>
                  <a:gd name="T7" fmla="*/ 110 h 110"/>
                  <a:gd name="T8" fmla="*/ 124 w 248"/>
                  <a:gd name="T9" fmla="*/ 29 h 110"/>
                  <a:gd name="T10" fmla="*/ 138 w 248"/>
                  <a:gd name="T11" fmla="*/ 88 h 110"/>
                  <a:gd name="T12" fmla="*/ 165 w 248"/>
                  <a:gd name="T13" fmla="*/ 29 h 110"/>
                  <a:gd name="T14" fmla="*/ 186 w 248"/>
                  <a:gd name="T15" fmla="*/ 66 h 110"/>
                  <a:gd name="T16" fmla="*/ 248 w 248"/>
                  <a:gd name="T17"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10">
                    <a:moveTo>
                      <a:pt x="0" y="66"/>
                    </a:moveTo>
                    <a:lnTo>
                      <a:pt x="28" y="66"/>
                    </a:lnTo>
                    <a:lnTo>
                      <a:pt x="55" y="0"/>
                    </a:lnTo>
                    <a:lnTo>
                      <a:pt x="90" y="110"/>
                    </a:lnTo>
                    <a:lnTo>
                      <a:pt x="124" y="29"/>
                    </a:lnTo>
                    <a:lnTo>
                      <a:pt x="138" y="88"/>
                    </a:lnTo>
                    <a:lnTo>
                      <a:pt x="165" y="29"/>
                    </a:lnTo>
                    <a:lnTo>
                      <a:pt x="186" y="66"/>
                    </a:lnTo>
                    <a:lnTo>
                      <a:pt x="248" y="66"/>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4">
                <a:extLst>
                  <a:ext uri="{FF2B5EF4-FFF2-40B4-BE49-F238E27FC236}">
                    <a16:creationId xmlns:a16="http://schemas.microsoft.com/office/drawing/2014/main" id="{7E597C9F-1119-432C-BAD4-1B9886D2CDEE}"/>
                  </a:ext>
                </a:extLst>
              </p:cNvPr>
              <p:cNvSpPr>
                <a:spLocks/>
              </p:cNvSpPr>
              <p:nvPr/>
            </p:nvSpPr>
            <p:spPr bwMode="auto">
              <a:xfrm>
                <a:off x="5835650" y="3113088"/>
                <a:ext cx="523875" cy="42863"/>
              </a:xfrm>
              <a:custGeom>
                <a:avLst/>
                <a:gdLst>
                  <a:gd name="T0" fmla="*/ 316 w 330"/>
                  <a:gd name="T1" fmla="*/ 27 h 27"/>
                  <a:gd name="T2" fmla="*/ 14 w 330"/>
                  <a:gd name="T3" fmla="*/ 27 h 27"/>
                  <a:gd name="T4" fmla="*/ 0 w 330"/>
                  <a:gd name="T5" fmla="*/ 0 h 27"/>
                  <a:gd name="T6" fmla="*/ 330 w 330"/>
                  <a:gd name="T7" fmla="*/ 0 h 27"/>
                  <a:gd name="T8" fmla="*/ 316 w 330"/>
                  <a:gd name="T9" fmla="*/ 27 h 27"/>
                </a:gdLst>
                <a:ahLst/>
                <a:cxnLst>
                  <a:cxn ang="0">
                    <a:pos x="T0" y="T1"/>
                  </a:cxn>
                  <a:cxn ang="0">
                    <a:pos x="T2" y="T3"/>
                  </a:cxn>
                  <a:cxn ang="0">
                    <a:pos x="T4" y="T5"/>
                  </a:cxn>
                  <a:cxn ang="0">
                    <a:pos x="T6" y="T7"/>
                  </a:cxn>
                  <a:cxn ang="0">
                    <a:pos x="T8" y="T9"/>
                  </a:cxn>
                </a:cxnLst>
                <a:rect l="0" t="0" r="r" b="b"/>
                <a:pathLst>
                  <a:path w="330" h="27">
                    <a:moveTo>
                      <a:pt x="316" y="27"/>
                    </a:moveTo>
                    <a:lnTo>
                      <a:pt x="14" y="27"/>
                    </a:lnTo>
                    <a:lnTo>
                      <a:pt x="0" y="0"/>
                    </a:lnTo>
                    <a:lnTo>
                      <a:pt x="330" y="0"/>
                    </a:lnTo>
                    <a:lnTo>
                      <a:pt x="316" y="27"/>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505">
                <a:extLst>
                  <a:ext uri="{FF2B5EF4-FFF2-40B4-BE49-F238E27FC236}">
                    <a16:creationId xmlns:a16="http://schemas.microsoft.com/office/drawing/2014/main" id="{AA98651B-619A-4968-BB09-1CB4B5E3F512}"/>
                  </a:ext>
                </a:extLst>
              </p:cNvPr>
              <p:cNvSpPr>
                <a:spLocks noChangeShapeType="1"/>
              </p:cNvSpPr>
              <p:nvPr/>
            </p:nvSpPr>
            <p:spPr bwMode="auto">
              <a:xfrm>
                <a:off x="5878513" y="3059113"/>
                <a:ext cx="87313"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0B39C1F-28F7-49A6-903E-F6EC5BC21104}"/>
                </a:ext>
              </a:extLst>
            </p:cNvPr>
            <p:cNvGrpSpPr>
              <a:grpSpLocks noChangeAspect="1"/>
            </p:cNvGrpSpPr>
            <p:nvPr/>
          </p:nvGrpSpPr>
          <p:grpSpPr>
            <a:xfrm>
              <a:off x="6069757" y="2779331"/>
              <a:ext cx="390906" cy="389927"/>
              <a:chOff x="4689475" y="3657600"/>
              <a:chExt cx="633413" cy="631825"/>
            </a:xfrm>
          </p:grpSpPr>
          <p:sp>
            <p:nvSpPr>
              <p:cNvPr id="373" name="Freeform 535">
                <a:extLst>
                  <a:ext uri="{FF2B5EF4-FFF2-40B4-BE49-F238E27FC236}">
                    <a16:creationId xmlns:a16="http://schemas.microsoft.com/office/drawing/2014/main" id="{7347BFA9-67EE-4B96-9A42-B7EA2F1B51EA}"/>
                  </a:ext>
                </a:extLst>
              </p:cNvPr>
              <p:cNvSpPr>
                <a:spLocks/>
              </p:cNvSpPr>
              <p:nvPr/>
            </p:nvSpPr>
            <p:spPr bwMode="auto">
              <a:xfrm>
                <a:off x="4689475" y="3876675"/>
                <a:ext cx="414338" cy="412750"/>
              </a:xfrm>
              <a:custGeom>
                <a:avLst/>
                <a:gdLst>
                  <a:gd name="T0" fmla="*/ 152 w 152"/>
                  <a:gd name="T1" fmla="*/ 122 h 152"/>
                  <a:gd name="T2" fmla="*/ 122 w 152"/>
                  <a:gd name="T3" fmla="*/ 152 h 152"/>
                  <a:gd name="T4" fmla="*/ 0 w 152"/>
                  <a:gd name="T5" fmla="*/ 30 h 152"/>
                  <a:gd name="T6" fmla="*/ 30 w 152"/>
                  <a:gd name="T7" fmla="*/ 0 h 152"/>
                  <a:gd name="T8" fmla="*/ 35 w 152"/>
                  <a:gd name="T9" fmla="*/ 0 h 152"/>
                  <a:gd name="T10" fmla="*/ 36 w 152"/>
                  <a:gd name="T11" fmla="*/ 1 h 152"/>
                  <a:gd name="T12" fmla="*/ 42 w 152"/>
                  <a:gd name="T13" fmla="*/ 7 h 152"/>
                  <a:gd name="T14" fmla="*/ 50 w 152"/>
                  <a:gd name="T15" fmla="*/ 52 h 152"/>
                  <a:gd name="T16" fmla="*/ 48 w 152"/>
                  <a:gd name="T17" fmla="*/ 54 h 152"/>
                  <a:gd name="T18" fmla="*/ 37 w 152"/>
                  <a:gd name="T19" fmla="*/ 60 h 152"/>
                  <a:gd name="T20" fmla="*/ 36 w 152"/>
                  <a:gd name="T21" fmla="*/ 63 h 152"/>
                  <a:gd name="T22" fmla="*/ 57 w 152"/>
                  <a:gd name="T23" fmla="*/ 95 h 152"/>
                  <a:gd name="T24" fmla="*/ 89 w 152"/>
                  <a:gd name="T25" fmla="*/ 116 h 152"/>
                  <a:gd name="T26" fmla="*/ 92 w 152"/>
                  <a:gd name="T27" fmla="*/ 114 h 152"/>
                  <a:gd name="T28" fmla="*/ 98 w 152"/>
                  <a:gd name="T29" fmla="*/ 104 h 152"/>
                  <a:gd name="T30" fmla="*/ 100 w 152"/>
                  <a:gd name="T31" fmla="*/ 102 h 152"/>
                  <a:gd name="T32" fmla="*/ 145 w 152"/>
                  <a:gd name="T33" fmla="*/ 110 h 152"/>
                  <a:gd name="T34" fmla="*/ 151 w 152"/>
                  <a:gd name="T35" fmla="*/ 116 h 152"/>
                  <a:gd name="T36" fmla="*/ 152 w 152"/>
                  <a:gd name="T37" fmla="*/ 117 h 152"/>
                  <a:gd name="T38" fmla="*/ 152 w 152"/>
                  <a:gd name="T39"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2">
                    <a:moveTo>
                      <a:pt x="152" y="122"/>
                    </a:moveTo>
                    <a:cubicBezTo>
                      <a:pt x="152" y="138"/>
                      <a:pt x="138" y="152"/>
                      <a:pt x="122" y="152"/>
                    </a:cubicBezTo>
                    <a:cubicBezTo>
                      <a:pt x="54" y="152"/>
                      <a:pt x="0" y="98"/>
                      <a:pt x="0" y="30"/>
                    </a:cubicBezTo>
                    <a:cubicBezTo>
                      <a:pt x="0" y="14"/>
                      <a:pt x="14" y="0"/>
                      <a:pt x="30" y="0"/>
                    </a:cubicBezTo>
                    <a:cubicBezTo>
                      <a:pt x="32" y="0"/>
                      <a:pt x="34" y="0"/>
                      <a:pt x="35" y="0"/>
                    </a:cubicBezTo>
                    <a:cubicBezTo>
                      <a:pt x="36" y="0"/>
                      <a:pt x="36" y="1"/>
                      <a:pt x="36" y="1"/>
                    </a:cubicBezTo>
                    <a:cubicBezTo>
                      <a:pt x="39" y="1"/>
                      <a:pt x="42" y="4"/>
                      <a:pt x="42" y="7"/>
                    </a:cubicBezTo>
                    <a:cubicBezTo>
                      <a:pt x="50" y="52"/>
                      <a:pt x="50" y="52"/>
                      <a:pt x="50" y="52"/>
                    </a:cubicBezTo>
                    <a:cubicBezTo>
                      <a:pt x="50" y="53"/>
                      <a:pt x="49" y="54"/>
                      <a:pt x="48" y="54"/>
                    </a:cubicBezTo>
                    <a:cubicBezTo>
                      <a:pt x="48" y="54"/>
                      <a:pt x="41" y="58"/>
                      <a:pt x="37" y="60"/>
                    </a:cubicBezTo>
                    <a:cubicBezTo>
                      <a:pt x="36" y="60"/>
                      <a:pt x="36" y="62"/>
                      <a:pt x="36" y="63"/>
                    </a:cubicBezTo>
                    <a:cubicBezTo>
                      <a:pt x="41" y="75"/>
                      <a:pt x="48" y="86"/>
                      <a:pt x="57" y="95"/>
                    </a:cubicBezTo>
                    <a:cubicBezTo>
                      <a:pt x="66" y="104"/>
                      <a:pt x="77" y="111"/>
                      <a:pt x="89" y="116"/>
                    </a:cubicBezTo>
                    <a:cubicBezTo>
                      <a:pt x="90" y="116"/>
                      <a:pt x="92" y="116"/>
                      <a:pt x="92" y="114"/>
                    </a:cubicBezTo>
                    <a:cubicBezTo>
                      <a:pt x="94" y="111"/>
                      <a:pt x="98" y="104"/>
                      <a:pt x="98" y="104"/>
                    </a:cubicBezTo>
                    <a:cubicBezTo>
                      <a:pt x="98" y="103"/>
                      <a:pt x="99" y="102"/>
                      <a:pt x="100" y="102"/>
                    </a:cubicBezTo>
                    <a:cubicBezTo>
                      <a:pt x="145" y="110"/>
                      <a:pt x="145" y="110"/>
                      <a:pt x="145" y="110"/>
                    </a:cubicBezTo>
                    <a:cubicBezTo>
                      <a:pt x="148" y="110"/>
                      <a:pt x="151" y="113"/>
                      <a:pt x="151" y="116"/>
                    </a:cubicBezTo>
                    <a:cubicBezTo>
                      <a:pt x="151" y="116"/>
                      <a:pt x="152" y="116"/>
                      <a:pt x="152" y="117"/>
                    </a:cubicBezTo>
                    <a:cubicBezTo>
                      <a:pt x="152" y="118"/>
                      <a:pt x="152" y="120"/>
                      <a:pt x="152" y="12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Freeform 536">
                <a:extLst>
                  <a:ext uri="{FF2B5EF4-FFF2-40B4-BE49-F238E27FC236}">
                    <a16:creationId xmlns:a16="http://schemas.microsoft.com/office/drawing/2014/main" id="{F7D12D21-3156-4917-9C0C-897DD173B5E2}"/>
                  </a:ext>
                </a:extLst>
              </p:cNvPr>
              <p:cNvSpPr>
                <a:spLocks/>
              </p:cNvSpPr>
              <p:nvPr/>
            </p:nvSpPr>
            <p:spPr bwMode="auto">
              <a:xfrm>
                <a:off x="5060950" y="3756025"/>
                <a:ext cx="152400"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537">
                <a:extLst>
                  <a:ext uri="{FF2B5EF4-FFF2-40B4-BE49-F238E27FC236}">
                    <a16:creationId xmlns:a16="http://schemas.microsoft.com/office/drawing/2014/main" id="{8B2E9778-931A-4565-8B74-AF4DE8AD87D1}"/>
                  </a:ext>
                </a:extLst>
              </p:cNvPr>
              <p:cNvSpPr>
                <a:spLocks/>
              </p:cNvSpPr>
              <p:nvPr/>
            </p:nvSpPr>
            <p:spPr bwMode="auto">
              <a:xfrm>
                <a:off x="4951413" y="3657600"/>
                <a:ext cx="371475" cy="458788"/>
              </a:xfrm>
              <a:custGeom>
                <a:avLst/>
                <a:gdLst>
                  <a:gd name="T0" fmla="*/ 136 w 136"/>
                  <a:gd name="T1" fmla="*/ 66 h 168"/>
                  <a:gd name="T2" fmla="*/ 68 w 136"/>
                  <a:gd name="T3" fmla="*/ 0 h 168"/>
                  <a:gd name="T4" fmla="*/ 0 w 136"/>
                  <a:gd name="T5" fmla="*/ 66 h 168"/>
                  <a:gd name="T6" fmla="*/ 49 w 136"/>
                  <a:gd name="T7" fmla="*/ 130 h 168"/>
                  <a:gd name="T8" fmla="*/ 37 w 136"/>
                  <a:gd name="T9" fmla="*/ 168 h 168"/>
                  <a:gd name="T10" fmla="*/ 110 w 136"/>
                  <a:gd name="T11" fmla="*/ 118 h 168"/>
                  <a:gd name="T12" fmla="*/ 110 w 136"/>
                  <a:gd name="T13" fmla="*/ 118 h 168"/>
                  <a:gd name="T14" fmla="*/ 110 w 136"/>
                  <a:gd name="T15" fmla="*/ 118 h 168"/>
                  <a:gd name="T16" fmla="*/ 136 w 136"/>
                  <a:gd name="T17" fmla="*/ 6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68">
                    <a:moveTo>
                      <a:pt x="136" y="66"/>
                    </a:moveTo>
                    <a:cubicBezTo>
                      <a:pt x="136" y="30"/>
                      <a:pt x="106" y="0"/>
                      <a:pt x="68" y="0"/>
                    </a:cubicBezTo>
                    <a:cubicBezTo>
                      <a:pt x="30" y="0"/>
                      <a:pt x="0" y="30"/>
                      <a:pt x="0" y="66"/>
                    </a:cubicBezTo>
                    <a:cubicBezTo>
                      <a:pt x="0" y="96"/>
                      <a:pt x="20" y="121"/>
                      <a:pt x="49" y="130"/>
                    </a:cubicBezTo>
                    <a:cubicBezTo>
                      <a:pt x="37" y="168"/>
                      <a:pt x="37" y="168"/>
                      <a:pt x="37" y="168"/>
                    </a:cubicBezTo>
                    <a:cubicBezTo>
                      <a:pt x="37" y="168"/>
                      <a:pt x="105" y="122"/>
                      <a:pt x="110" y="118"/>
                    </a:cubicBezTo>
                    <a:cubicBezTo>
                      <a:pt x="110" y="118"/>
                      <a:pt x="110" y="118"/>
                      <a:pt x="110" y="118"/>
                    </a:cubicBezTo>
                    <a:cubicBezTo>
                      <a:pt x="110" y="118"/>
                      <a:pt x="110" y="118"/>
                      <a:pt x="110" y="118"/>
                    </a:cubicBezTo>
                    <a:cubicBezTo>
                      <a:pt x="126" y="106"/>
                      <a:pt x="136" y="87"/>
                      <a:pt x="136" y="66"/>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DB5FE41-D7EF-4FD8-B14E-ADDFD26838D9}"/>
                </a:ext>
              </a:extLst>
            </p:cNvPr>
            <p:cNvGrpSpPr>
              <a:grpSpLocks noChangeAspect="1"/>
            </p:cNvGrpSpPr>
            <p:nvPr/>
          </p:nvGrpSpPr>
          <p:grpSpPr>
            <a:xfrm>
              <a:off x="2817645" y="4635368"/>
              <a:ext cx="321904" cy="442478"/>
              <a:chOff x="3683000" y="4745038"/>
              <a:chExt cx="461963" cy="635000"/>
            </a:xfrm>
          </p:grpSpPr>
          <p:sp>
            <p:nvSpPr>
              <p:cNvPr id="364" name="Oval 561">
                <a:extLst>
                  <a:ext uri="{FF2B5EF4-FFF2-40B4-BE49-F238E27FC236}">
                    <a16:creationId xmlns:a16="http://schemas.microsoft.com/office/drawing/2014/main" id="{52CC5979-8F2F-48BC-B66B-FB6F2768A3F4}"/>
                  </a:ext>
                </a:extLst>
              </p:cNvPr>
              <p:cNvSpPr>
                <a:spLocks noChangeArrowheads="1"/>
              </p:cNvSpPr>
              <p:nvPr/>
            </p:nvSpPr>
            <p:spPr bwMode="auto">
              <a:xfrm>
                <a:off x="3860800" y="5227638"/>
                <a:ext cx="109538" cy="109538"/>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Freeform 562">
                <a:extLst>
                  <a:ext uri="{FF2B5EF4-FFF2-40B4-BE49-F238E27FC236}">
                    <a16:creationId xmlns:a16="http://schemas.microsoft.com/office/drawing/2014/main" id="{F1DC67A0-F5F6-4112-8397-60C9808B84AE}"/>
                  </a:ext>
                </a:extLst>
              </p:cNvPr>
              <p:cNvSpPr>
                <a:spLocks/>
              </p:cNvSpPr>
              <p:nvPr/>
            </p:nvSpPr>
            <p:spPr bwMode="auto">
              <a:xfrm>
                <a:off x="3708400" y="5314950"/>
                <a:ext cx="414338" cy="65088"/>
              </a:xfrm>
              <a:custGeom>
                <a:avLst/>
                <a:gdLst>
                  <a:gd name="T0" fmla="*/ 92 w 152"/>
                  <a:gd name="T1" fmla="*/ 0 h 24"/>
                  <a:gd name="T2" fmla="*/ 144 w 152"/>
                  <a:gd name="T3" fmla="*/ 0 h 24"/>
                  <a:gd name="T4" fmla="*/ 152 w 152"/>
                  <a:gd name="T5" fmla="*/ 8 h 24"/>
                  <a:gd name="T6" fmla="*/ 152 w 152"/>
                  <a:gd name="T7" fmla="*/ 20 h 24"/>
                  <a:gd name="T8" fmla="*/ 148 w 152"/>
                  <a:gd name="T9" fmla="*/ 24 h 24"/>
                  <a:gd name="T10" fmla="*/ 4 w 152"/>
                  <a:gd name="T11" fmla="*/ 24 h 24"/>
                  <a:gd name="T12" fmla="*/ 0 w 152"/>
                  <a:gd name="T13" fmla="*/ 20 h 24"/>
                  <a:gd name="T14" fmla="*/ 0 w 152"/>
                  <a:gd name="T15" fmla="*/ 8 h 24"/>
                  <a:gd name="T16" fmla="*/ 8 w 152"/>
                  <a:gd name="T17" fmla="*/ 0 h 24"/>
                  <a:gd name="T18" fmla="*/ 59 w 15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4">
                    <a:moveTo>
                      <a:pt x="92" y="0"/>
                    </a:moveTo>
                    <a:cubicBezTo>
                      <a:pt x="144" y="0"/>
                      <a:pt x="144" y="0"/>
                      <a:pt x="144" y="0"/>
                    </a:cubicBezTo>
                    <a:cubicBezTo>
                      <a:pt x="148" y="0"/>
                      <a:pt x="152" y="4"/>
                      <a:pt x="152" y="8"/>
                    </a:cubicBezTo>
                    <a:cubicBezTo>
                      <a:pt x="152" y="20"/>
                      <a:pt x="152" y="20"/>
                      <a:pt x="152" y="20"/>
                    </a:cubicBezTo>
                    <a:cubicBezTo>
                      <a:pt x="152" y="22"/>
                      <a:pt x="150" y="24"/>
                      <a:pt x="148" y="24"/>
                    </a:cubicBezTo>
                    <a:cubicBezTo>
                      <a:pt x="4" y="24"/>
                      <a:pt x="4" y="24"/>
                      <a:pt x="4" y="24"/>
                    </a:cubicBezTo>
                    <a:cubicBezTo>
                      <a:pt x="2" y="24"/>
                      <a:pt x="0" y="22"/>
                      <a:pt x="0" y="20"/>
                    </a:cubicBezTo>
                    <a:cubicBezTo>
                      <a:pt x="0" y="8"/>
                      <a:pt x="0" y="8"/>
                      <a:pt x="0" y="8"/>
                    </a:cubicBezTo>
                    <a:cubicBezTo>
                      <a:pt x="0" y="4"/>
                      <a:pt x="4" y="0"/>
                      <a:pt x="8" y="0"/>
                    </a:cubicBezTo>
                    <a:cubicBezTo>
                      <a:pt x="59" y="0"/>
                      <a:pt x="59" y="0"/>
                      <a:pt x="59" y="0"/>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Oval 563">
                <a:extLst>
                  <a:ext uri="{FF2B5EF4-FFF2-40B4-BE49-F238E27FC236}">
                    <a16:creationId xmlns:a16="http://schemas.microsoft.com/office/drawing/2014/main" id="{35D39E8C-1FAD-4664-8C54-E1BB4EF96AAD}"/>
                  </a:ext>
                </a:extLst>
              </p:cNvPr>
              <p:cNvSpPr>
                <a:spLocks noChangeArrowheads="1"/>
              </p:cNvSpPr>
              <p:nvPr/>
            </p:nvSpPr>
            <p:spPr bwMode="auto">
              <a:xfrm>
                <a:off x="3740150" y="4889500"/>
                <a:ext cx="131763" cy="131763"/>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564">
                <a:extLst>
                  <a:ext uri="{FF2B5EF4-FFF2-40B4-BE49-F238E27FC236}">
                    <a16:creationId xmlns:a16="http://schemas.microsoft.com/office/drawing/2014/main" id="{A5BDC59A-8391-4E82-BFD7-749986656437}"/>
                  </a:ext>
                </a:extLst>
              </p:cNvPr>
              <p:cNvSpPr>
                <a:spLocks/>
              </p:cNvSpPr>
              <p:nvPr/>
            </p:nvSpPr>
            <p:spPr bwMode="auto">
              <a:xfrm>
                <a:off x="3683000" y="4745038"/>
                <a:ext cx="84138" cy="84138"/>
              </a:xfrm>
              <a:custGeom>
                <a:avLst/>
                <a:gdLst>
                  <a:gd name="T0" fmla="*/ 31 w 31"/>
                  <a:gd name="T1" fmla="*/ 13 h 31"/>
                  <a:gd name="T2" fmla="*/ 13 w 31"/>
                  <a:gd name="T3" fmla="*/ 31 h 31"/>
                  <a:gd name="T4" fmla="*/ 5 w 31"/>
                  <a:gd name="T5" fmla="*/ 22 h 31"/>
                  <a:gd name="T6" fmla="*/ 5 w 31"/>
                  <a:gd name="T7" fmla="*/ 5 h 31"/>
                  <a:gd name="T8" fmla="*/ 5 w 31"/>
                  <a:gd name="T9" fmla="*/ 5 h 31"/>
                  <a:gd name="T10" fmla="*/ 22 w 31"/>
                  <a:gd name="T11" fmla="*/ 5 h 31"/>
                  <a:gd name="T12" fmla="*/ 31 w 31"/>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13"/>
                    </a:moveTo>
                    <a:cubicBezTo>
                      <a:pt x="13" y="31"/>
                      <a:pt x="13" y="31"/>
                      <a:pt x="13" y="31"/>
                    </a:cubicBezTo>
                    <a:cubicBezTo>
                      <a:pt x="5" y="22"/>
                      <a:pt x="5" y="22"/>
                      <a:pt x="5" y="22"/>
                    </a:cubicBezTo>
                    <a:cubicBezTo>
                      <a:pt x="0" y="17"/>
                      <a:pt x="0" y="10"/>
                      <a:pt x="5" y="5"/>
                    </a:cubicBezTo>
                    <a:cubicBezTo>
                      <a:pt x="5" y="5"/>
                      <a:pt x="5" y="5"/>
                      <a:pt x="5" y="5"/>
                    </a:cubicBezTo>
                    <a:cubicBezTo>
                      <a:pt x="10" y="0"/>
                      <a:pt x="17" y="0"/>
                      <a:pt x="22" y="5"/>
                    </a:cubicBezTo>
                    <a:lnTo>
                      <a:pt x="31" y="13"/>
                    </a:ln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565">
                <a:extLst>
                  <a:ext uri="{FF2B5EF4-FFF2-40B4-BE49-F238E27FC236}">
                    <a16:creationId xmlns:a16="http://schemas.microsoft.com/office/drawing/2014/main" id="{D81542B5-39DE-459C-8668-8B4BA73824EF}"/>
                  </a:ext>
                </a:extLst>
              </p:cNvPr>
              <p:cNvSpPr>
                <a:spLocks/>
              </p:cNvSpPr>
              <p:nvPr/>
            </p:nvSpPr>
            <p:spPr bwMode="auto">
              <a:xfrm>
                <a:off x="3773488" y="5021263"/>
                <a:ext cx="103188" cy="220663"/>
              </a:xfrm>
              <a:custGeom>
                <a:avLst/>
                <a:gdLst>
                  <a:gd name="T0" fmla="*/ 7 w 38"/>
                  <a:gd name="T1" fmla="*/ 0 h 81"/>
                  <a:gd name="T2" fmla="*/ 0 w 38"/>
                  <a:gd name="T3" fmla="*/ 28 h 81"/>
                  <a:gd name="T4" fmla="*/ 38 w 38"/>
                  <a:gd name="T5" fmla="*/ 81 h 81"/>
                </a:gdLst>
                <a:ahLst/>
                <a:cxnLst>
                  <a:cxn ang="0">
                    <a:pos x="T0" y="T1"/>
                  </a:cxn>
                  <a:cxn ang="0">
                    <a:pos x="T2" y="T3"/>
                  </a:cxn>
                  <a:cxn ang="0">
                    <a:pos x="T4" y="T5"/>
                  </a:cxn>
                </a:cxnLst>
                <a:rect l="0" t="0" r="r" b="b"/>
                <a:pathLst>
                  <a:path w="38" h="81">
                    <a:moveTo>
                      <a:pt x="7" y="0"/>
                    </a:moveTo>
                    <a:cubicBezTo>
                      <a:pt x="3" y="8"/>
                      <a:pt x="0" y="18"/>
                      <a:pt x="0" y="28"/>
                    </a:cubicBezTo>
                    <a:cubicBezTo>
                      <a:pt x="0" y="53"/>
                      <a:pt x="16" y="74"/>
                      <a:pt x="38" y="81"/>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Freeform 566">
                <a:extLst>
                  <a:ext uri="{FF2B5EF4-FFF2-40B4-BE49-F238E27FC236}">
                    <a16:creationId xmlns:a16="http://schemas.microsoft.com/office/drawing/2014/main" id="{094D0F1D-C75E-4E2A-BCC4-1844793CE6F8}"/>
                  </a:ext>
                </a:extLst>
              </p:cNvPr>
              <p:cNvSpPr>
                <a:spLocks/>
              </p:cNvSpPr>
              <p:nvPr/>
            </p:nvSpPr>
            <p:spPr bwMode="auto">
              <a:xfrm>
                <a:off x="3686175" y="4943475"/>
                <a:ext cx="139700" cy="371475"/>
              </a:xfrm>
              <a:custGeom>
                <a:avLst/>
                <a:gdLst>
                  <a:gd name="T0" fmla="*/ 20 w 51"/>
                  <a:gd name="T1" fmla="*/ 0 h 136"/>
                  <a:gd name="T2" fmla="*/ 0 w 51"/>
                  <a:gd name="T3" fmla="*/ 56 h 136"/>
                  <a:gd name="T4" fmla="*/ 51 w 51"/>
                  <a:gd name="T5" fmla="*/ 136 h 136"/>
                </a:gdLst>
                <a:ahLst/>
                <a:cxnLst>
                  <a:cxn ang="0">
                    <a:pos x="T0" y="T1"/>
                  </a:cxn>
                  <a:cxn ang="0">
                    <a:pos x="T2" y="T3"/>
                  </a:cxn>
                  <a:cxn ang="0">
                    <a:pos x="T4" y="T5"/>
                  </a:cxn>
                </a:cxnLst>
                <a:rect l="0" t="0" r="r" b="b"/>
                <a:pathLst>
                  <a:path w="51" h="136">
                    <a:moveTo>
                      <a:pt x="20" y="0"/>
                    </a:moveTo>
                    <a:cubicBezTo>
                      <a:pt x="8" y="15"/>
                      <a:pt x="0" y="35"/>
                      <a:pt x="0" y="56"/>
                    </a:cubicBezTo>
                    <a:cubicBezTo>
                      <a:pt x="0" y="92"/>
                      <a:pt x="21" y="122"/>
                      <a:pt x="51" y="136"/>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567">
                <a:extLst>
                  <a:ext uri="{FF2B5EF4-FFF2-40B4-BE49-F238E27FC236}">
                    <a16:creationId xmlns:a16="http://schemas.microsoft.com/office/drawing/2014/main" id="{F4FB3738-F820-42A5-A331-0FBD84EFFC9E}"/>
                  </a:ext>
                </a:extLst>
              </p:cNvPr>
              <p:cNvSpPr>
                <a:spLocks/>
              </p:cNvSpPr>
              <p:nvPr/>
            </p:nvSpPr>
            <p:spPr bwMode="auto">
              <a:xfrm>
                <a:off x="3702050" y="4764088"/>
                <a:ext cx="292100" cy="292100"/>
              </a:xfrm>
              <a:custGeom>
                <a:avLst/>
                <a:gdLst>
                  <a:gd name="T0" fmla="*/ 19 w 107"/>
                  <a:gd name="T1" fmla="*/ 55 h 107"/>
                  <a:gd name="T2" fmla="*/ 4 w 107"/>
                  <a:gd name="T3" fmla="*/ 39 h 107"/>
                  <a:gd name="T4" fmla="*/ 4 w 107"/>
                  <a:gd name="T5" fmla="*/ 27 h 107"/>
                  <a:gd name="T6" fmla="*/ 27 w 107"/>
                  <a:gd name="T7" fmla="*/ 4 h 107"/>
                  <a:gd name="T8" fmla="*/ 39 w 107"/>
                  <a:gd name="T9" fmla="*/ 4 h 107"/>
                  <a:gd name="T10" fmla="*/ 104 w 107"/>
                  <a:gd name="T11" fmla="*/ 68 h 107"/>
                  <a:gd name="T12" fmla="*/ 104 w 107"/>
                  <a:gd name="T13" fmla="*/ 80 h 107"/>
                  <a:gd name="T14" fmla="*/ 80 w 107"/>
                  <a:gd name="T15" fmla="*/ 104 h 107"/>
                  <a:gd name="T16" fmla="*/ 68 w 107"/>
                  <a:gd name="T17" fmla="*/ 104 h 107"/>
                  <a:gd name="T18" fmla="*/ 53 w 107"/>
                  <a:gd name="T19" fmla="*/ 8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19" y="55"/>
                    </a:moveTo>
                    <a:cubicBezTo>
                      <a:pt x="4" y="39"/>
                      <a:pt x="4" y="39"/>
                      <a:pt x="4" y="39"/>
                    </a:cubicBezTo>
                    <a:cubicBezTo>
                      <a:pt x="0" y="36"/>
                      <a:pt x="0" y="30"/>
                      <a:pt x="4" y="27"/>
                    </a:cubicBezTo>
                    <a:cubicBezTo>
                      <a:pt x="27" y="4"/>
                      <a:pt x="27" y="4"/>
                      <a:pt x="27" y="4"/>
                    </a:cubicBezTo>
                    <a:cubicBezTo>
                      <a:pt x="30" y="0"/>
                      <a:pt x="36" y="0"/>
                      <a:pt x="39" y="4"/>
                    </a:cubicBezTo>
                    <a:cubicBezTo>
                      <a:pt x="104" y="68"/>
                      <a:pt x="104" y="68"/>
                      <a:pt x="104" y="68"/>
                    </a:cubicBezTo>
                    <a:cubicBezTo>
                      <a:pt x="107" y="72"/>
                      <a:pt x="107" y="77"/>
                      <a:pt x="104" y="80"/>
                    </a:cubicBezTo>
                    <a:cubicBezTo>
                      <a:pt x="80" y="104"/>
                      <a:pt x="80" y="104"/>
                      <a:pt x="80" y="104"/>
                    </a:cubicBezTo>
                    <a:cubicBezTo>
                      <a:pt x="77" y="107"/>
                      <a:pt x="72" y="107"/>
                      <a:pt x="68" y="104"/>
                    </a:cubicBezTo>
                    <a:cubicBezTo>
                      <a:pt x="53" y="89"/>
                      <a:pt x="53" y="89"/>
                      <a:pt x="53" y="89"/>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568">
                <a:extLst>
                  <a:ext uri="{FF2B5EF4-FFF2-40B4-BE49-F238E27FC236}">
                    <a16:creationId xmlns:a16="http://schemas.microsoft.com/office/drawing/2014/main" id="{86FAF0C1-939F-4DCB-9D63-EB5B170D1823}"/>
                  </a:ext>
                </a:extLst>
              </p:cNvPr>
              <p:cNvSpPr>
                <a:spLocks noChangeShapeType="1"/>
              </p:cNvSpPr>
              <p:nvPr/>
            </p:nvSpPr>
            <p:spPr bwMode="auto">
              <a:xfrm flipV="1">
                <a:off x="3970338" y="5030788"/>
                <a:ext cx="87313" cy="873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569">
                <a:extLst>
                  <a:ext uri="{FF2B5EF4-FFF2-40B4-BE49-F238E27FC236}">
                    <a16:creationId xmlns:a16="http://schemas.microsoft.com/office/drawing/2014/main" id="{90359C8A-D379-4F29-83BE-7FFE9D2CE045}"/>
                  </a:ext>
                </a:extLst>
              </p:cNvPr>
              <p:cNvSpPr>
                <a:spLocks noChangeShapeType="1"/>
              </p:cNvSpPr>
              <p:nvPr/>
            </p:nvSpPr>
            <p:spPr bwMode="auto">
              <a:xfrm flipH="1">
                <a:off x="3970338" y="5097463"/>
                <a:ext cx="174625" cy="17303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2D39C43-2C86-4810-9DE8-C87E8C608420}"/>
                </a:ext>
              </a:extLst>
            </p:cNvPr>
            <p:cNvGrpSpPr>
              <a:grpSpLocks noChangeAspect="1"/>
            </p:cNvGrpSpPr>
            <p:nvPr/>
          </p:nvGrpSpPr>
          <p:grpSpPr>
            <a:xfrm>
              <a:off x="3210725" y="5943600"/>
              <a:ext cx="390906" cy="390906"/>
              <a:chOff x="4687888" y="4737100"/>
              <a:chExt cx="646113" cy="646113"/>
            </a:xfrm>
          </p:grpSpPr>
          <p:sp>
            <p:nvSpPr>
              <p:cNvPr id="356" name="Freeform 570">
                <a:extLst>
                  <a:ext uri="{FF2B5EF4-FFF2-40B4-BE49-F238E27FC236}">
                    <a16:creationId xmlns:a16="http://schemas.microsoft.com/office/drawing/2014/main" id="{D39844CE-4900-4C2B-9A9A-239221652FE7}"/>
                  </a:ext>
                </a:extLst>
              </p:cNvPr>
              <p:cNvSpPr>
                <a:spLocks/>
              </p:cNvSpPr>
              <p:nvPr/>
            </p:nvSpPr>
            <p:spPr bwMode="auto">
              <a:xfrm>
                <a:off x="4687888" y="4737100"/>
                <a:ext cx="646113" cy="646113"/>
              </a:xfrm>
              <a:custGeom>
                <a:avLst/>
                <a:gdLst>
                  <a:gd name="T0" fmla="*/ 221 w 237"/>
                  <a:gd name="T1" fmla="*/ 16 h 237"/>
                  <a:gd name="T2" fmla="*/ 165 w 237"/>
                  <a:gd name="T3" fmla="*/ 15 h 237"/>
                  <a:gd name="T4" fmla="*/ 39 w 237"/>
                  <a:gd name="T5" fmla="*/ 142 h 237"/>
                  <a:gd name="T6" fmla="*/ 31 w 237"/>
                  <a:gd name="T7" fmla="*/ 158 h 237"/>
                  <a:gd name="T8" fmla="*/ 28 w 237"/>
                  <a:gd name="T9" fmla="*/ 190 h 237"/>
                  <a:gd name="T10" fmla="*/ 5 w 237"/>
                  <a:gd name="T11" fmla="*/ 213 h 237"/>
                  <a:gd name="T12" fmla="*/ 5 w 237"/>
                  <a:gd name="T13" fmla="*/ 232 h 237"/>
                  <a:gd name="T14" fmla="*/ 24 w 237"/>
                  <a:gd name="T15" fmla="*/ 232 h 237"/>
                  <a:gd name="T16" fmla="*/ 47 w 237"/>
                  <a:gd name="T17" fmla="*/ 209 h 237"/>
                  <a:gd name="T18" fmla="*/ 79 w 237"/>
                  <a:gd name="T19" fmla="*/ 206 h 237"/>
                  <a:gd name="T20" fmla="*/ 95 w 237"/>
                  <a:gd name="T21" fmla="*/ 198 h 237"/>
                  <a:gd name="T22" fmla="*/ 222 w 237"/>
                  <a:gd name="T23" fmla="*/ 72 h 237"/>
                  <a:gd name="T24" fmla="*/ 221 w 237"/>
                  <a:gd name="T25"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7">
                    <a:moveTo>
                      <a:pt x="221" y="16"/>
                    </a:moveTo>
                    <a:cubicBezTo>
                      <a:pt x="206" y="0"/>
                      <a:pt x="181" y="0"/>
                      <a:pt x="165" y="15"/>
                    </a:cubicBezTo>
                    <a:cubicBezTo>
                      <a:pt x="39" y="142"/>
                      <a:pt x="39" y="142"/>
                      <a:pt x="39" y="142"/>
                    </a:cubicBezTo>
                    <a:cubicBezTo>
                      <a:pt x="35" y="146"/>
                      <a:pt x="32" y="152"/>
                      <a:pt x="31" y="158"/>
                    </a:cubicBezTo>
                    <a:cubicBezTo>
                      <a:pt x="28" y="190"/>
                      <a:pt x="28" y="190"/>
                      <a:pt x="28" y="190"/>
                    </a:cubicBezTo>
                    <a:cubicBezTo>
                      <a:pt x="5" y="213"/>
                      <a:pt x="5" y="213"/>
                      <a:pt x="5" y="213"/>
                    </a:cubicBezTo>
                    <a:cubicBezTo>
                      <a:pt x="0" y="219"/>
                      <a:pt x="0" y="227"/>
                      <a:pt x="5" y="232"/>
                    </a:cubicBezTo>
                    <a:cubicBezTo>
                      <a:pt x="10" y="237"/>
                      <a:pt x="18" y="237"/>
                      <a:pt x="24" y="232"/>
                    </a:cubicBezTo>
                    <a:cubicBezTo>
                      <a:pt x="47" y="209"/>
                      <a:pt x="47" y="209"/>
                      <a:pt x="47" y="209"/>
                    </a:cubicBezTo>
                    <a:cubicBezTo>
                      <a:pt x="79" y="206"/>
                      <a:pt x="79" y="206"/>
                      <a:pt x="79" y="206"/>
                    </a:cubicBezTo>
                    <a:cubicBezTo>
                      <a:pt x="85" y="205"/>
                      <a:pt x="91" y="202"/>
                      <a:pt x="95" y="198"/>
                    </a:cubicBezTo>
                    <a:cubicBezTo>
                      <a:pt x="222" y="72"/>
                      <a:pt x="222" y="72"/>
                      <a:pt x="222" y="72"/>
                    </a:cubicBezTo>
                    <a:cubicBezTo>
                      <a:pt x="237" y="56"/>
                      <a:pt x="237" y="31"/>
                      <a:pt x="221" y="16"/>
                    </a:cubicBez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571">
                <a:extLst>
                  <a:ext uri="{FF2B5EF4-FFF2-40B4-BE49-F238E27FC236}">
                    <a16:creationId xmlns:a16="http://schemas.microsoft.com/office/drawing/2014/main" id="{056E7E85-A821-4C57-9637-66E5172186DC}"/>
                  </a:ext>
                </a:extLst>
              </p:cNvPr>
              <p:cNvSpPr>
                <a:spLocks noChangeShapeType="1"/>
              </p:cNvSpPr>
              <p:nvPr/>
            </p:nvSpPr>
            <p:spPr bwMode="auto">
              <a:xfrm flipH="1">
                <a:off x="4810125" y="4867275"/>
                <a:ext cx="392113" cy="3937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572">
                <a:extLst>
                  <a:ext uri="{FF2B5EF4-FFF2-40B4-BE49-F238E27FC236}">
                    <a16:creationId xmlns:a16="http://schemas.microsoft.com/office/drawing/2014/main" id="{05D2DD58-C4F2-458D-B59F-AECB7397C1C9}"/>
                  </a:ext>
                </a:extLst>
              </p:cNvPr>
              <p:cNvSpPr>
                <a:spLocks noChangeShapeType="1"/>
              </p:cNvSpPr>
              <p:nvPr/>
            </p:nvSpPr>
            <p:spPr bwMode="auto">
              <a:xfrm>
                <a:off x="5126038" y="4794250"/>
                <a:ext cx="25400" cy="254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573">
                <a:extLst>
                  <a:ext uri="{FF2B5EF4-FFF2-40B4-BE49-F238E27FC236}">
                    <a16:creationId xmlns:a16="http://schemas.microsoft.com/office/drawing/2014/main" id="{52B78CFF-4155-47A2-865F-6C1E245071EB}"/>
                  </a:ext>
                </a:extLst>
              </p:cNvPr>
              <p:cNvSpPr>
                <a:spLocks noChangeShapeType="1"/>
              </p:cNvSpPr>
              <p:nvPr/>
            </p:nvSpPr>
            <p:spPr bwMode="auto">
              <a:xfrm>
                <a:off x="5046663" y="4870450"/>
                <a:ext cx="28575"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574">
                <a:extLst>
                  <a:ext uri="{FF2B5EF4-FFF2-40B4-BE49-F238E27FC236}">
                    <a16:creationId xmlns:a16="http://schemas.microsoft.com/office/drawing/2014/main" id="{6BC450DD-6C1A-4C4D-9F43-542126C3D6A6}"/>
                  </a:ext>
                </a:extLst>
              </p:cNvPr>
              <p:cNvSpPr>
                <a:spLocks noChangeShapeType="1"/>
              </p:cNvSpPr>
              <p:nvPr/>
            </p:nvSpPr>
            <p:spPr bwMode="auto">
              <a:xfrm>
                <a:off x="4970463" y="4946650"/>
                <a:ext cx="26988"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575">
                <a:extLst>
                  <a:ext uri="{FF2B5EF4-FFF2-40B4-BE49-F238E27FC236}">
                    <a16:creationId xmlns:a16="http://schemas.microsoft.com/office/drawing/2014/main" id="{6BE4A9B5-348B-4EAB-B763-3FC32C1B884C}"/>
                  </a:ext>
                </a:extLst>
              </p:cNvPr>
              <p:cNvSpPr>
                <a:spLocks noChangeShapeType="1"/>
              </p:cNvSpPr>
              <p:nvPr/>
            </p:nvSpPr>
            <p:spPr bwMode="auto">
              <a:xfrm>
                <a:off x="4894263" y="5026025"/>
                <a:ext cx="25400"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576">
                <a:extLst>
                  <a:ext uri="{FF2B5EF4-FFF2-40B4-BE49-F238E27FC236}">
                    <a16:creationId xmlns:a16="http://schemas.microsoft.com/office/drawing/2014/main" id="{3E5DFEA0-DA2E-45A3-BB22-B812697A8FB0}"/>
                  </a:ext>
                </a:extLst>
              </p:cNvPr>
              <p:cNvSpPr>
                <a:spLocks noChangeShapeType="1"/>
              </p:cNvSpPr>
              <p:nvPr/>
            </p:nvSpPr>
            <p:spPr bwMode="auto">
              <a:xfrm>
                <a:off x="4818063" y="5102225"/>
                <a:ext cx="23813"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577">
                <a:extLst>
                  <a:ext uri="{FF2B5EF4-FFF2-40B4-BE49-F238E27FC236}">
                    <a16:creationId xmlns:a16="http://schemas.microsoft.com/office/drawing/2014/main" id="{65F3B2DA-DA79-4030-B234-2569AD7008E1}"/>
                  </a:ext>
                </a:extLst>
              </p:cNvPr>
              <p:cNvSpPr>
                <a:spLocks noChangeShapeType="1"/>
              </p:cNvSpPr>
              <p:nvPr/>
            </p:nvSpPr>
            <p:spPr bwMode="auto">
              <a:xfrm>
                <a:off x="4725988" y="5292725"/>
                <a:ext cx="50800" cy="52388"/>
              </a:xfrm>
              <a:prstGeom prst="line">
                <a:avLst/>
              </a:prstGeom>
              <a:noFill/>
              <a:ln w="1524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F3F56A8E-87B0-49B9-8F14-300105784A90}"/>
                </a:ext>
              </a:extLst>
            </p:cNvPr>
            <p:cNvGrpSpPr>
              <a:grpSpLocks noChangeAspect="1"/>
            </p:cNvGrpSpPr>
            <p:nvPr userDrawn="1"/>
          </p:nvGrpSpPr>
          <p:grpSpPr>
            <a:xfrm>
              <a:off x="1485917" y="2021071"/>
              <a:ext cx="390906" cy="433983"/>
              <a:chOff x="2528888" y="2057401"/>
              <a:chExt cx="965200" cy="1071562"/>
            </a:xfrm>
          </p:grpSpPr>
          <p:sp>
            <p:nvSpPr>
              <p:cNvPr id="331" name="Line 598">
                <a:extLst>
                  <a:ext uri="{FF2B5EF4-FFF2-40B4-BE49-F238E27FC236}">
                    <a16:creationId xmlns:a16="http://schemas.microsoft.com/office/drawing/2014/main" id="{3C713239-11D6-455D-8946-F341AB90A126}"/>
                  </a:ext>
                </a:extLst>
              </p:cNvPr>
              <p:cNvSpPr>
                <a:spLocks noChangeShapeType="1"/>
              </p:cNvSpPr>
              <p:nvPr/>
            </p:nvSpPr>
            <p:spPr bwMode="auto">
              <a:xfrm>
                <a:off x="2528888" y="3128963"/>
                <a:ext cx="96520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Oval 599">
                <a:extLst>
                  <a:ext uri="{FF2B5EF4-FFF2-40B4-BE49-F238E27FC236}">
                    <a16:creationId xmlns:a16="http://schemas.microsoft.com/office/drawing/2014/main" id="{1D6DC687-CB05-4A62-96E8-2F632C85C402}"/>
                  </a:ext>
                </a:extLst>
              </p:cNvPr>
              <p:cNvSpPr>
                <a:spLocks noChangeArrowheads="1"/>
              </p:cNvSpPr>
              <p:nvPr/>
            </p:nvSpPr>
            <p:spPr bwMode="auto">
              <a:xfrm>
                <a:off x="3046413" y="2243138"/>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Oval 600">
                <a:extLst>
                  <a:ext uri="{FF2B5EF4-FFF2-40B4-BE49-F238E27FC236}">
                    <a16:creationId xmlns:a16="http://schemas.microsoft.com/office/drawing/2014/main" id="{4B312FFB-E64A-41F9-9D39-0C36CF496814}"/>
                  </a:ext>
                </a:extLst>
              </p:cNvPr>
              <p:cNvSpPr>
                <a:spLocks noChangeArrowheads="1"/>
              </p:cNvSpPr>
              <p:nvPr/>
            </p:nvSpPr>
            <p:spPr bwMode="auto">
              <a:xfrm>
                <a:off x="3046413" y="2057401"/>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Oval 601">
                <a:extLst>
                  <a:ext uri="{FF2B5EF4-FFF2-40B4-BE49-F238E27FC236}">
                    <a16:creationId xmlns:a16="http://schemas.microsoft.com/office/drawing/2014/main" id="{8C43A233-B2EF-49C1-B3E6-E89A2FC57482}"/>
                  </a:ext>
                </a:extLst>
              </p:cNvPr>
              <p:cNvSpPr>
                <a:spLocks noChangeArrowheads="1"/>
              </p:cNvSpPr>
              <p:nvPr/>
            </p:nvSpPr>
            <p:spPr bwMode="auto">
              <a:xfrm>
                <a:off x="3046413" y="2430463"/>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Oval 602">
                <a:extLst>
                  <a:ext uri="{FF2B5EF4-FFF2-40B4-BE49-F238E27FC236}">
                    <a16:creationId xmlns:a16="http://schemas.microsoft.com/office/drawing/2014/main" id="{1BB44D6B-D19F-4319-9914-E4A30AD7170B}"/>
                  </a:ext>
                </a:extLst>
              </p:cNvPr>
              <p:cNvSpPr>
                <a:spLocks noChangeArrowheads="1"/>
              </p:cNvSpPr>
              <p:nvPr/>
            </p:nvSpPr>
            <p:spPr bwMode="auto">
              <a:xfrm>
                <a:off x="3046413" y="2616201"/>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Oval 603">
                <a:extLst>
                  <a:ext uri="{FF2B5EF4-FFF2-40B4-BE49-F238E27FC236}">
                    <a16:creationId xmlns:a16="http://schemas.microsoft.com/office/drawing/2014/main" id="{F7512F1B-3173-4D8C-8CF2-333C50780E43}"/>
                  </a:ext>
                </a:extLst>
              </p:cNvPr>
              <p:cNvSpPr>
                <a:spLocks noChangeArrowheads="1"/>
              </p:cNvSpPr>
              <p:nvPr/>
            </p:nvSpPr>
            <p:spPr bwMode="auto">
              <a:xfrm>
                <a:off x="3365501"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Oval 604">
                <a:extLst>
                  <a:ext uri="{FF2B5EF4-FFF2-40B4-BE49-F238E27FC236}">
                    <a16:creationId xmlns:a16="http://schemas.microsoft.com/office/drawing/2014/main" id="{B501CC6A-A363-4ACE-B4A7-9AA6EF544778}"/>
                  </a:ext>
                </a:extLst>
              </p:cNvPr>
              <p:cNvSpPr>
                <a:spLocks noChangeArrowheads="1"/>
              </p:cNvSpPr>
              <p:nvPr/>
            </p:nvSpPr>
            <p:spPr bwMode="auto">
              <a:xfrm>
                <a:off x="3365501"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Oval 605">
                <a:extLst>
                  <a:ext uri="{FF2B5EF4-FFF2-40B4-BE49-F238E27FC236}">
                    <a16:creationId xmlns:a16="http://schemas.microsoft.com/office/drawing/2014/main" id="{B2FEA292-2FFD-42DC-9021-72EC4B2D5DEF}"/>
                  </a:ext>
                </a:extLst>
              </p:cNvPr>
              <p:cNvSpPr>
                <a:spLocks noChangeArrowheads="1"/>
              </p:cNvSpPr>
              <p:nvPr/>
            </p:nvSpPr>
            <p:spPr bwMode="auto">
              <a:xfrm>
                <a:off x="3365501" y="2057401"/>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606">
                <a:extLst>
                  <a:ext uri="{FF2B5EF4-FFF2-40B4-BE49-F238E27FC236}">
                    <a16:creationId xmlns:a16="http://schemas.microsoft.com/office/drawing/2014/main" id="{404CA0F2-C244-4C72-9B60-B28719287BF0}"/>
                  </a:ext>
                </a:extLst>
              </p:cNvPr>
              <p:cNvSpPr>
                <a:spLocks noChangeArrowheads="1"/>
              </p:cNvSpPr>
              <p:nvPr/>
            </p:nvSpPr>
            <p:spPr bwMode="auto">
              <a:xfrm>
                <a:off x="3365501" y="2616201"/>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Oval 607">
                <a:extLst>
                  <a:ext uri="{FF2B5EF4-FFF2-40B4-BE49-F238E27FC236}">
                    <a16:creationId xmlns:a16="http://schemas.microsoft.com/office/drawing/2014/main" id="{D32D6B20-7289-48E6-8811-7B3EE4E1516A}"/>
                  </a:ext>
                </a:extLst>
              </p:cNvPr>
              <p:cNvSpPr>
                <a:spLocks noChangeArrowheads="1"/>
              </p:cNvSpPr>
              <p:nvPr/>
            </p:nvSpPr>
            <p:spPr bwMode="auto">
              <a:xfrm>
                <a:off x="2824163"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Oval 608">
                <a:extLst>
                  <a:ext uri="{FF2B5EF4-FFF2-40B4-BE49-F238E27FC236}">
                    <a16:creationId xmlns:a16="http://schemas.microsoft.com/office/drawing/2014/main" id="{385703A0-B075-44FE-862B-70A6DB3BD278}"/>
                  </a:ext>
                </a:extLst>
              </p:cNvPr>
              <p:cNvSpPr>
                <a:spLocks noChangeArrowheads="1"/>
              </p:cNvSpPr>
              <p:nvPr/>
            </p:nvSpPr>
            <p:spPr bwMode="auto">
              <a:xfrm>
                <a:off x="2824163"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09">
                <a:extLst>
                  <a:ext uri="{FF2B5EF4-FFF2-40B4-BE49-F238E27FC236}">
                    <a16:creationId xmlns:a16="http://schemas.microsoft.com/office/drawing/2014/main" id="{F40CFCE3-D080-4E92-8990-FDCD8AAD2438}"/>
                  </a:ext>
                </a:extLst>
              </p:cNvPr>
              <p:cNvSpPr>
                <a:spLocks noChangeShapeType="1"/>
              </p:cNvSpPr>
              <p:nvPr/>
            </p:nvSpPr>
            <p:spPr bwMode="auto">
              <a:xfrm flipV="1">
                <a:off x="3100388" y="2722563"/>
                <a:ext cx="0" cy="3698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10">
                <a:extLst>
                  <a:ext uri="{FF2B5EF4-FFF2-40B4-BE49-F238E27FC236}">
                    <a16:creationId xmlns:a16="http://schemas.microsoft.com/office/drawing/2014/main" id="{CE3D3D48-803A-4430-823E-40E03A4A05FA}"/>
                  </a:ext>
                </a:extLst>
              </p:cNvPr>
              <p:cNvSpPr>
                <a:spLocks noChangeShapeType="1"/>
              </p:cNvSpPr>
              <p:nvPr/>
            </p:nvSpPr>
            <p:spPr bwMode="auto">
              <a:xfrm flipV="1">
                <a:off x="3100388"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11">
                <a:extLst>
                  <a:ext uri="{FF2B5EF4-FFF2-40B4-BE49-F238E27FC236}">
                    <a16:creationId xmlns:a16="http://schemas.microsoft.com/office/drawing/2014/main" id="{4F207168-320D-415C-AF47-FCE9791ABD57}"/>
                  </a:ext>
                </a:extLst>
              </p:cNvPr>
              <p:cNvSpPr>
                <a:spLocks noChangeShapeType="1"/>
              </p:cNvSpPr>
              <p:nvPr/>
            </p:nvSpPr>
            <p:spPr bwMode="auto">
              <a:xfrm flipV="1">
                <a:off x="3100388" y="2536826"/>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12">
                <a:extLst>
                  <a:ext uri="{FF2B5EF4-FFF2-40B4-BE49-F238E27FC236}">
                    <a16:creationId xmlns:a16="http://schemas.microsoft.com/office/drawing/2014/main" id="{6F394193-C735-46F9-86F5-5B3629C4471B}"/>
                  </a:ext>
                </a:extLst>
              </p:cNvPr>
              <p:cNvSpPr>
                <a:spLocks noChangeShapeType="1"/>
              </p:cNvSpPr>
              <p:nvPr/>
            </p:nvSpPr>
            <p:spPr bwMode="auto">
              <a:xfrm flipV="1">
                <a:off x="2876551"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13">
                <a:extLst>
                  <a:ext uri="{FF2B5EF4-FFF2-40B4-BE49-F238E27FC236}">
                    <a16:creationId xmlns:a16="http://schemas.microsoft.com/office/drawing/2014/main" id="{69E71F1C-8ACE-40B0-AA67-059062055F20}"/>
                  </a:ext>
                </a:extLst>
              </p:cNvPr>
              <p:cNvSpPr>
                <a:spLocks noChangeShapeType="1"/>
              </p:cNvSpPr>
              <p:nvPr/>
            </p:nvSpPr>
            <p:spPr bwMode="auto">
              <a:xfrm flipH="1">
                <a:off x="2930526" y="2482851"/>
                <a:ext cx="115888"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14">
                <a:extLst>
                  <a:ext uri="{FF2B5EF4-FFF2-40B4-BE49-F238E27FC236}">
                    <a16:creationId xmlns:a16="http://schemas.microsoft.com/office/drawing/2014/main" id="{A7EB6BE2-80EB-4A92-BE50-73B58403929C}"/>
                  </a:ext>
                </a:extLst>
              </p:cNvPr>
              <p:cNvSpPr>
                <a:spLocks noChangeShapeType="1"/>
              </p:cNvSpPr>
              <p:nvPr/>
            </p:nvSpPr>
            <p:spPr bwMode="auto">
              <a:xfrm flipH="1">
                <a:off x="3197226" y="2482851"/>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15">
                <a:extLst>
                  <a:ext uri="{FF2B5EF4-FFF2-40B4-BE49-F238E27FC236}">
                    <a16:creationId xmlns:a16="http://schemas.microsoft.com/office/drawing/2014/main" id="{5056E6FD-32DE-4BBA-BB6F-6C854390ABFE}"/>
                  </a:ext>
                </a:extLst>
              </p:cNvPr>
              <p:cNvSpPr>
                <a:spLocks noChangeShapeType="1"/>
              </p:cNvSpPr>
              <p:nvPr/>
            </p:nvSpPr>
            <p:spPr bwMode="auto">
              <a:xfrm flipH="1">
                <a:off x="3197226" y="2297113"/>
                <a:ext cx="169863"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16">
                <a:extLst>
                  <a:ext uri="{FF2B5EF4-FFF2-40B4-BE49-F238E27FC236}">
                    <a16:creationId xmlns:a16="http://schemas.microsoft.com/office/drawing/2014/main" id="{E8707A39-E177-4521-BE7F-8FF280FC17C9}"/>
                  </a:ext>
                </a:extLst>
              </p:cNvPr>
              <p:cNvSpPr>
                <a:spLocks noChangeShapeType="1"/>
              </p:cNvSpPr>
              <p:nvPr/>
            </p:nvSpPr>
            <p:spPr bwMode="auto">
              <a:xfrm flipV="1">
                <a:off x="3419476"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17">
                <a:extLst>
                  <a:ext uri="{FF2B5EF4-FFF2-40B4-BE49-F238E27FC236}">
                    <a16:creationId xmlns:a16="http://schemas.microsoft.com/office/drawing/2014/main" id="{97365FF8-3974-469B-8129-635121795FBF}"/>
                  </a:ext>
                </a:extLst>
              </p:cNvPr>
              <p:cNvSpPr>
                <a:spLocks noChangeShapeType="1"/>
              </p:cNvSpPr>
              <p:nvPr/>
            </p:nvSpPr>
            <p:spPr bwMode="auto">
              <a:xfrm flipV="1">
                <a:off x="3419476"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18">
                <a:extLst>
                  <a:ext uri="{FF2B5EF4-FFF2-40B4-BE49-F238E27FC236}">
                    <a16:creationId xmlns:a16="http://schemas.microsoft.com/office/drawing/2014/main" id="{7CD694CA-4B65-47E7-AE0A-EF4A3707B444}"/>
                  </a:ext>
                </a:extLst>
              </p:cNvPr>
              <p:cNvSpPr>
                <a:spLocks noChangeShapeType="1"/>
              </p:cNvSpPr>
              <p:nvPr/>
            </p:nvSpPr>
            <p:spPr bwMode="auto">
              <a:xfrm>
                <a:off x="3419476" y="2536826"/>
                <a:ext cx="0" cy="87313"/>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Freeform 619">
                <a:extLst>
                  <a:ext uri="{FF2B5EF4-FFF2-40B4-BE49-F238E27FC236}">
                    <a16:creationId xmlns:a16="http://schemas.microsoft.com/office/drawing/2014/main" id="{4CBCD33B-632D-43BB-82F2-C9FF8925BD2B}"/>
                  </a:ext>
                </a:extLst>
              </p:cNvPr>
              <p:cNvSpPr>
                <a:spLocks/>
              </p:cNvSpPr>
              <p:nvPr/>
            </p:nvSpPr>
            <p:spPr bwMode="auto">
              <a:xfrm>
                <a:off x="3265488" y="2670176"/>
                <a:ext cx="100013" cy="422275"/>
              </a:xfrm>
              <a:custGeom>
                <a:avLst/>
                <a:gdLst>
                  <a:gd name="T0" fmla="*/ 63 w 63"/>
                  <a:gd name="T1" fmla="*/ 0 h 266"/>
                  <a:gd name="T2" fmla="*/ 0 w 63"/>
                  <a:gd name="T3" fmla="*/ 0 h 266"/>
                  <a:gd name="T4" fmla="*/ 0 w 63"/>
                  <a:gd name="T5" fmla="*/ 124 h 266"/>
                  <a:gd name="T6" fmla="*/ 0 w 63"/>
                  <a:gd name="T7" fmla="*/ 266 h 266"/>
                </a:gdLst>
                <a:ahLst/>
                <a:cxnLst>
                  <a:cxn ang="0">
                    <a:pos x="T0" y="T1"/>
                  </a:cxn>
                  <a:cxn ang="0">
                    <a:pos x="T2" y="T3"/>
                  </a:cxn>
                  <a:cxn ang="0">
                    <a:pos x="T4" y="T5"/>
                  </a:cxn>
                  <a:cxn ang="0">
                    <a:pos x="T6" y="T7"/>
                  </a:cxn>
                </a:cxnLst>
                <a:rect l="0" t="0" r="r" b="b"/>
                <a:pathLst>
                  <a:path w="63" h="266">
                    <a:moveTo>
                      <a:pt x="63" y="0"/>
                    </a:moveTo>
                    <a:lnTo>
                      <a:pt x="0" y="0"/>
                    </a:lnTo>
                    <a:lnTo>
                      <a:pt x="0" y="124"/>
                    </a:lnTo>
                    <a:lnTo>
                      <a:pt x="0" y="266"/>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Freeform 620">
                <a:extLst>
                  <a:ext uri="{FF2B5EF4-FFF2-40B4-BE49-F238E27FC236}">
                    <a16:creationId xmlns:a16="http://schemas.microsoft.com/office/drawing/2014/main" id="{063ACE7F-0330-45F3-8737-929339020FA7}"/>
                  </a:ext>
                </a:extLst>
              </p:cNvPr>
              <p:cNvSpPr>
                <a:spLocks/>
              </p:cNvSpPr>
              <p:nvPr/>
            </p:nvSpPr>
            <p:spPr bwMode="auto">
              <a:xfrm>
                <a:off x="2543176" y="2111376"/>
                <a:ext cx="461963" cy="981075"/>
              </a:xfrm>
              <a:custGeom>
                <a:avLst/>
                <a:gdLst>
                  <a:gd name="T0" fmla="*/ 273 w 448"/>
                  <a:gd name="T1" fmla="*/ 955 h 955"/>
                  <a:gd name="T2" fmla="*/ 273 w 448"/>
                  <a:gd name="T3" fmla="*/ 820 h 955"/>
                  <a:gd name="T4" fmla="*/ 104 w 448"/>
                  <a:gd name="T5" fmla="*/ 790 h 955"/>
                  <a:gd name="T6" fmla="*/ 102 w 448"/>
                  <a:gd name="T7" fmla="*/ 712 h 955"/>
                  <a:gd name="T8" fmla="*/ 80 w 448"/>
                  <a:gd name="T9" fmla="*/ 651 h 955"/>
                  <a:gd name="T10" fmla="*/ 73 w 448"/>
                  <a:gd name="T11" fmla="*/ 580 h 955"/>
                  <a:gd name="T12" fmla="*/ 0 w 448"/>
                  <a:gd name="T13" fmla="*/ 522 h 955"/>
                  <a:gd name="T14" fmla="*/ 77 w 448"/>
                  <a:gd name="T15" fmla="*/ 348 h 955"/>
                  <a:gd name="T16" fmla="*/ 442 w 448"/>
                  <a:gd name="T17" fmla="*/ 0 h 955"/>
                  <a:gd name="T18" fmla="*/ 448 w 448"/>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955">
                    <a:moveTo>
                      <a:pt x="273" y="955"/>
                    </a:moveTo>
                    <a:cubicBezTo>
                      <a:pt x="273" y="820"/>
                      <a:pt x="273" y="820"/>
                      <a:pt x="273" y="820"/>
                    </a:cubicBezTo>
                    <a:cubicBezTo>
                      <a:pt x="273" y="820"/>
                      <a:pt x="125" y="822"/>
                      <a:pt x="104" y="790"/>
                    </a:cubicBezTo>
                    <a:cubicBezTo>
                      <a:pt x="90" y="768"/>
                      <a:pt x="91" y="751"/>
                      <a:pt x="102" y="712"/>
                    </a:cubicBezTo>
                    <a:cubicBezTo>
                      <a:pt x="113" y="672"/>
                      <a:pt x="52" y="695"/>
                      <a:pt x="80" y="651"/>
                    </a:cubicBezTo>
                    <a:cubicBezTo>
                      <a:pt x="94" y="630"/>
                      <a:pt x="49" y="623"/>
                      <a:pt x="73" y="580"/>
                    </a:cubicBezTo>
                    <a:cubicBezTo>
                      <a:pt x="87" y="557"/>
                      <a:pt x="3" y="551"/>
                      <a:pt x="0" y="522"/>
                    </a:cubicBezTo>
                    <a:cubicBezTo>
                      <a:pt x="11" y="478"/>
                      <a:pt x="75" y="426"/>
                      <a:pt x="77" y="348"/>
                    </a:cubicBezTo>
                    <a:cubicBezTo>
                      <a:pt x="84" y="137"/>
                      <a:pt x="172" y="0"/>
                      <a:pt x="442" y="0"/>
                    </a:cubicBezTo>
                    <a:cubicBezTo>
                      <a:pt x="448" y="0"/>
                      <a:pt x="448" y="0"/>
                      <a:pt x="448"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21">
                <a:extLst>
                  <a:ext uri="{FF2B5EF4-FFF2-40B4-BE49-F238E27FC236}">
                    <a16:creationId xmlns:a16="http://schemas.microsoft.com/office/drawing/2014/main" id="{CB3DE136-20C1-48EA-9756-B691573A5FD4}"/>
                  </a:ext>
                </a:extLst>
              </p:cNvPr>
              <p:cNvSpPr>
                <a:spLocks noChangeShapeType="1"/>
              </p:cNvSpPr>
              <p:nvPr/>
            </p:nvSpPr>
            <p:spPr bwMode="auto">
              <a:xfrm flipH="1">
                <a:off x="3197226" y="2111376"/>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22">
                <a:extLst>
                  <a:ext uri="{FF2B5EF4-FFF2-40B4-BE49-F238E27FC236}">
                    <a16:creationId xmlns:a16="http://schemas.microsoft.com/office/drawing/2014/main" id="{1991ABD0-24AC-4C53-B044-9FC5AFA44031}"/>
                  </a:ext>
                </a:extLst>
              </p:cNvPr>
              <p:cNvSpPr>
                <a:spLocks noChangeShapeType="1"/>
              </p:cNvSpPr>
              <p:nvPr/>
            </p:nvSpPr>
            <p:spPr bwMode="auto">
              <a:xfrm>
                <a:off x="3100388"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4FC3D5AA-5752-4C5F-8B9B-5166D06BB863}"/>
                </a:ext>
              </a:extLst>
            </p:cNvPr>
            <p:cNvGrpSpPr>
              <a:grpSpLocks noChangeAspect="1"/>
            </p:cNvGrpSpPr>
            <p:nvPr/>
          </p:nvGrpSpPr>
          <p:grpSpPr>
            <a:xfrm>
              <a:off x="5553126" y="4803284"/>
              <a:ext cx="390906" cy="451898"/>
              <a:chOff x="8778876" y="5810251"/>
              <a:chExt cx="895350" cy="1035050"/>
            </a:xfrm>
          </p:grpSpPr>
          <p:sp>
            <p:nvSpPr>
              <p:cNvPr id="310" name="Freeform 641">
                <a:extLst>
                  <a:ext uri="{FF2B5EF4-FFF2-40B4-BE49-F238E27FC236}">
                    <a16:creationId xmlns:a16="http://schemas.microsoft.com/office/drawing/2014/main" id="{2362D326-C1DB-46E8-A5F3-57486736BC81}"/>
                  </a:ext>
                </a:extLst>
              </p:cNvPr>
              <p:cNvSpPr>
                <a:spLocks/>
              </p:cNvSpPr>
              <p:nvPr/>
            </p:nvSpPr>
            <p:spPr bwMode="auto">
              <a:xfrm>
                <a:off x="9571038"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5" y="101"/>
                      <a:pt x="2" y="79"/>
                      <a:pt x="1" y="52"/>
                    </a:cubicBezTo>
                    <a:cubicBezTo>
                      <a:pt x="0" y="25"/>
                      <a:pt x="21" y="2"/>
                      <a:pt x="48" y="1"/>
                    </a:cubicBezTo>
                    <a:cubicBezTo>
                      <a:pt x="76"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642">
                <a:extLst>
                  <a:ext uri="{FF2B5EF4-FFF2-40B4-BE49-F238E27FC236}">
                    <a16:creationId xmlns:a16="http://schemas.microsoft.com/office/drawing/2014/main" id="{147F0139-4174-4926-8EF0-0F366FA3E7CE}"/>
                  </a:ext>
                </a:extLst>
              </p:cNvPr>
              <p:cNvSpPr>
                <a:spLocks/>
              </p:cNvSpPr>
              <p:nvPr/>
            </p:nvSpPr>
            <p:spPr bwMode="auto">
              <a:xfrm>
                <a:off x="8778876"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4" y="101"/>
                      <a:pt x="2" y="79"/>
                      <a:pt x="1" y="52"/>
                    </a:cubicBezTo>
                    <a:cubicBezTo>
                      <a:pt x="0" y="25"/>
                      <a:pt x="21" y="2"/>
                      <a:pt x="48" y="1"/>
                    </a:cubicBezTo>
                    <a:cubicBezTo>
                      <a:pt x="75"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643">
                <a:extLst>
                  <a:ext uri="{FF2B5EF4-FFF2-40B4-BE49-F238E27FC236}">
                    <a16:creationId xmlns:a16="http://schemas.microsoft.com/office/drawing/2014/main" id="{3B198565-9A8D-4EE3-ACD9-264F80E70CCE}"/>
                  </a:ext>
                </a:extLst>
              </p:cNvPr>
              <p:cNvSpPr>
                <a:spLocks/>
              </p:cNvSpPr>
              <p:nvPr/>
            </p:nvSpPr>
            <p:spPr bwMode="auto">
              <a:xfrm>
                <a:off x="9036051" y="6248401"/>
                <a:ext cx="449263" cy="596900"/>
              </a:xfrm>
              <a:custGeom>
                <a:avLst/>
                <a:gdLst>
                  <a:gd name="T0" fmla="*/ 148 w 436"/>
                  <a:gd name="T1" fmla="*/ 328 h 580"/>
                  <a:gd name="T2" fmla="*/ 148 w 436"/>
                  <a:gd name="T3" fmla="*/ 46 h 580"/>
                  <a:gd name="T4" fmla="*/ 222 w 436"/>
                  <a:gd name="T5" fmla="*/ 46 h 580"/>
                  <a:gd name="T6" fmla="*/ 221 w 436"/>
                  <a:gd name="T7" fmla="*/ 258 h 580"/>
                  <a:gd name="T8" fmla="*/ 221 w 436"/>
                  <a:gd name="T9" fmla="*/ 210 h 580"/>
                  <a:gd name="T10" fmla="*/ 292 w 436"/>
                  <a:gd name="T11" fmla="*/ 222 h 580"/>
                  <a:gd name="T12" fmla="*/ 292 w 436"/>
                  <a:gd name="T13" fmla="*/ 276 h 580"/>
                  <a:gd name="T14" fmla="*/ 292 w 436"/>
                  <a:gd name="T15" fmla="*/ 238 h 580"/>
                  <a:gd name="T16" fmla="*/ 360 w 436"/>
                  <a:gd name="T17" fmla="*/ 252 h 580"/>
                  <a:gd name="T18" fmla="*/ 361 w 436"/>
                  <a:gd name="T19" fmla="*/ 290 h 580"/>
                  <a:gd name="T20" fmla="*/ 361 w 436"/>
                  <a:gd name="T21" fmla="*/ 265 h 580"/>
                  <a:gd name="T22" fmla="*/ 427 w 436"/>
                  <a:gd name="T23" fmla="*/ 267 h 580"/>
                  <a:gd name="T24" fmla="*/ 422 w 436"/>
                  <a:gd name="T25" fmla="*/ 442 h 580"/>
                  <a:gd name="T26" fmla="*/ 261 w 436"/>
                  <a:gd name="T27" fmla="*/ 578 h 580"/>
                  <a:gd name="T28" fmla="*/ 152 w 436"/>
                  <a:gd name="T29" fmla="*/ 538 h 580"/>
                  <a:gd name="T30" fmla="*/ 15 w 436"/>
                  <a:gd name="T31" fmla="*/ 280 h 580"/>
                  <a:gd name="T32" fmla="*/ 56 w 436"/>
                  <a:gd name="T33" fmla="*/ 249 h 580"/>
                  <a:gd name="T34" fmla="*/ 148 w 436"/>
                  <a:gd name="T35"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580">
                    <a:moveTo>
                      <a:pt x="148" y="328"/>
                    </a:moveTo>
                    <a:cubicBezTo>
                      <a:pt x="149" y="332"/>
                      <a:pt x="148" y="76"/>
                      <a:pt x="148" y="46"/>
                    </a:cubicBezTo>
                    <a:cubicBezTo>
                      <a:pt x="148" y="1"/>
                      <a:pt x="222" y="0"/>
                      <a:pt x="222" y="46"/>
                    </a:cubicBezTo>
                    <a:cubicBezTo>
                      <a:pt x="221" y="258"/>
                      <a:pt x="221" y="258"/>
                      <a:pt x="221" y="258"/>
                    </a:cubicBezTo>
                    <a:cubicBezTo>
                      <a:pt x="221" y="210"/>
                      <a:pt x="221" y="210"/>
                      <a:pt x="221" y="210"/>
                    </a:cubicBezTo>
                    <a:cubicBezTo>
                      <a:pt x="221" y="210"/>
                      <a:pt x="260" y="176"/>
                      <a:pt x="292" y="222"/>
                    </a:cubicBezTo>
                    <a:cubicBezTo>
                      <a:pt x="292" y="276"/>
                      <a:pt x="292" y="276"/>
                      <a:pt x="292" y="276"/>
                    </a:cubicBezTo>
                    <a:cubicBezTo>
                      <a:pt x="292" y="276"/>
                      <a:pt x="291" y="247"/>
                      <a:pt x="292" y="238"/>
                    </a:cubicBezTo>
                    <a:cubicBezTo>
                      <a:pt x="292" y="228"/>
                      <a:pt x="347" y="201"/>
                      <a:pt x="360" y="252"/>
                    </a:cubicBezTo>
                    <a:cubicBezTo>
                      <a:pt x="361" y="290"/>
                      <a:pt x="361" y="290"/>
                      <a:pt x="361" y="290"/>
                    </a:cubicBezTo>
                    <a:cubicBezTo>
                      <a:pt x="361" y="290"/>
                      <a:pt x="361" y="269"/>
                      <a:pt x="361" y="265"/>
                    </a:cubicBezTo>
                    <a:cubicBezTo>
                      <a:pt x="362" y="254"/>
                      <a:pt x="408" y="227"/>
                      <a:pt x="427" y="267"/>
                    </a:cubicBezTo>
                    <a:cubicBezTo>
                      <a:pt x="427" y="267"/>
                      <a:pt x="436" y="389"/>
                      <a:pt x="422" y="442"/>
                    </a:cubicBezTo>
                    <a:cubicBezTo>
                      <a:pt x="405" y="506"/>
                      <a:pt x="351" y="576"/>
                      <a:pt x="261" y="578"/>
                    </a:cubicBezTo>
                    <a:cubicBezTo>
                      <a:pt x="199" y="580"/>
                      <a:pt x="177" y="564"/>
                      <a:pt x="152" y="538"/>
                    </a:cubicBezTo>
                    <a:cubicBezTo>
                      <a:pt x="127" y="512"/>
                      <a:pt x="30" y="298"/>
                      <a:pt x="15" y="280"/>
                    </a:cubicBezTo>
                    <a:cubicBezTo>
                      <a:pt x="0" y="263"/>
                      <a:pt x="29" y="238"/>
                      <a:pt x="56" y="249"/>
                    </a:cubicBezTo>
                    <a:cubicBezTo>
                      <a:pt x="84" y="260"/>
                      <a:pt x="139" y="300"/>
                      <a:pt x="148" y="3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4">
                <a:extLst>
                  <a:ext uri="{FF2B5EF4-FFF2-40B4-BE49-F238E27FC236}">
                    <a16:creationId xmlns:a16="http://schemas.microsoft.com/office/drawing/2014/main" id="{4E919485-A765-4B34-B91B-1D1430527DBF}"/>
                  </a:ext>
                </a:extLst>
              </p:cNvPr>
              <p:cNvSpPr>
                <a:spLocks/>
              </p:cNvSpPr>
              <p:nvPr/>
            </p:nvSpPr>
            <p:spPr bwMode="auto">
              <a:xfrm>
                <a:off x="9028113" y="6078538"/>
                <a:ext cx="396875" cy="280988"/>
              </a:xfrm>
              <a:custGeom>
                <a:avLst/>
                <a:gdLst>
                  <a:gd name="T0" fmla="*/ 175 w 250"/>
                  <a:gd name="T1" fmla="*/ 177 h 177"/>
                  <a:gd name="T2" fmla="*/ 250 w 250"/>
                  <a:gd name="T3" fmla="*/ 177 h 177"/>
                  <a:gd name="T4" fmla="*/ 250 w 250"/>
                  <a:gd name="T5" fmla="*/ 144 h 177"/>
                  <a:gd name="T6" fmla="*/ 250 w 250"/>
                  <a:gd name="T7" fmla="*/ 88 h 177"/>
                  <a:gd name="T8" fmla="*/ 250 w 250"/>
                  <a:gd name="T9" fmla="*/ 33 h 177"/>
                  <a:gd name="T10" fmla="*/ 250 w 250"/>
                  <a:gd name="T11" fmla="*/ 0 h 177"/>
                  <a:gd name="T12" fmla="*/ 226 w 250"/>
                  <a:gd name="T13" fmla="*/ 0 h 177"/>
                  <a:gd name="T14" fmla="*/ 159 w 250"/>
                  <a:gd name="T15" fmla="*/ 0 h 177"/>
                  <a:gd name="T16" fmla="*/ 92 w 250"/>
                  <a:gd name="T17" fmla="*/ 0 h 177"/>
                  <a:gd name="T18" fmla="*/ 24 w 250"/>
                  <a:gd name="T19" fmla="*/ 0 h 177"/>
                  <a:gd name="T20" fmla="*/ 0 w 250"/>
                  <a:gd name="T21" fmla="*/ 0 h 177"/>
                  <a:gd name="T22" fmla="*/ 0 w 250"/>
                  <a:gd name="T23" fmla="*/ 33 h 177"/>
                  <a:gd name="T24" fmla="*/ 0 w 250"/>
                  <a:gd name="T25" fmla="*/ 88 h 177"/>
                  <a:gd name="T26" fmla="*/ 0 w 250"/>
                  <a:gd name="T27" fmla="*/ 144 h 177"/>
                  <a:gd name="T28" fmla="*/ 0 w 250"/>
                  <a:gd name="T29" fmla="*/ 177 h 177"/>
                  <a:gd name="T30" fmla="*/ 74 w 250"/>
                  <a:gd name="T3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77">
                    <a:moveTo>
                      <a:pt x="175" y="177"/>
                    </a:moveTo>
                    <a:lnTo>
                      <a:pt x="250" y="177"/>
                    </a:lnTo>
                    <a:lnTo>
                      <a:pt x="250" y="144"/>
                    </a:lnTo>
                    <a:lnTo>
                      <a:pt x="250" y="88"/>
                    </a:lnTo>
                    <a:lnTo>
                      <a:pt x="250" y="33"/>
                    </a:lnTo>
                    <a:lnTo>
                      <a:pt x="250" y="0"/>
                    </a:lnTo>
                    <a:lnTo>
                      <a:pt x="226" y="0"/>
                    </a:lnTo>
                    <a:lnTo>
                      <a:pt x="159" y="0"/>
                    </a:lnTo>
                    <a:lnTo>
                      <a:pt x="92" y="0"/>
                    </a:lnTo>
                    <a:lnTo>
                      <a:pt x="24" y="0"/>
                    </a:lnTo>
                    <a:lnTo>
                      <a:pt x="0" y="0"/>
                    </a:lnTo>
                    <a:lnTo>
                      <a:pt x="0" y="33"/>
                    </a:lnTo>
                    <a:lnTo>
                      <a:pt x="0" y="88"/>
                    </a:lnTo>
                    <a:lnTo>
                      <a:pt x="0" y="144"/>
                    </a:lnTo>
                    <a:lnTo>
                      <a:pt x="0" y="177"/>
                    </a:lnTo>
                    <a:lnTo>
                      <a:pt x="74" y="177"/>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645">
                <a:extLst>
                  <a:ext uri="{FF2B5EF4-FFF2-40B4-BE49-F238E27FC236}">
                    <a16:creationId xmlns:a16="http://schemas.microsoft.com/office/drawing/2014/main" id="{5D528BC5-1A82-4906-BF54-4AADCA9D1299}"/>
                  </a:ext>
                </a:extLst>
              </p:cNvPr>
              <p:cNvSpPr>
                <a:spLocks/>
              </p:cNvSpPr>
              <p:nvPr/>
            </p:nvSpPr>
            <p:spPr bwMode="auto">
              <a:xfrm>
                <a:off x="9131301" y="6148388"/>
                <a:ext cx="190500" cy="141288"/>
              </a:xfrm>
              <a:custGeom>
                <a:avLst/>
                <a:gdLst>
                  <a:gd name="T0" fmla="*/ 0 w 120"/>
                  <a:gd name="T1" fmla="*/ 89 h 89"/>
                  <a:gd name="T2" fmla="*/ 0 w 120"/>
                  <a:gd name="T3" fmla="*/ 0 h 89"/>
                  <a:gd name="T4" fmla="*/ 120 w 120"/>
                  <a:gd name="T5" fmla="*/ 0 h 89"/>
                  <a:gd name="T6" fmla="*/ 120 w 120"/>
                  <a:gd name="T7" fmla="*/ 89 h 89"/>
                </a:gdLst>
                <a:ahLst/>
                <a:cxnLst>
                  <a:cxn ang="0">
                    <a:pos x="T0" y="T1"/>
                  </a:cxn>
                  <a:cxn ang="0">
                    <a:pos x="T2" y="T3"/>
                  </a:cxn>
                  <a:cxn ang="0">
                    <a:pos x="T4" y="T5"/>
                  </a:cxn>
                  <a:cxn ang="0">
                    <a:pos x="T6" y="T7"/>
                  </a:cxn>
                </a:cxnLst>
                <a:rect l="0" t="0" r="r" b="b"/>
                <a:pathLst>
                  <a:path w="120" h="89">
                    <a:moveTo>
                      <a:pt x="0" y="89"/>
                    </a:moveTo>
                    <a:lnTo>
                      <a:pt x="0" y="0"/>
                    </a:lnTo>
                    <a:lnTo>
                      <a:pt x="120" y="0"/>
                    </a:lnTo>
                    <a:lnTo>
                      <a:pt x="120" y="89"/>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646">
                <a:extLst>
                  <a:ext uri="{FF2B5EF4-FFF2-40B4-BE49-F238E27FC236}">
                    <a16:creationId xmlns:a16="http://schemas.microsoft.com/office/drawing/2014/main" id="{57A2161E-E49C-4738-A79F-D2D0790B857B}"/>
                  </a:ext>
                </a:extLst>
              </p:cNvPr>
              <p:cNvSpPr>
                <a:spLocks/>
              </p:cNvSpPr>
              <p:nvPr/>
            </p:nvSpPr>
            <p:spPr bwMode="auto">
              <a:xfrm>
                <a:off x="9424988" y="6218238"/>
                <a:ext cx="147638" cy="0"/>
              </a:xfrm>
              <a:custGeom>
                <a:avLst/>
                <a:gdLst>
                  <a:gd name="T0" fmla="*/ 93 w 93"/>
                  <a:gd name="T1" fmla="*/ 93 w 93"/>
                  <a:gd name="T2" fmla="*/ 0 w 93"/>
                </a:gdLst>
                <a:ahLst/>
                <a:cxnLst>
                  <a:cxn ang="0">
                    <a:pos x="T0" y="0"/>
                  </a:cxn>
                  <a:cxn ang="0">
                    <a:pos x="T1" y="0"/>
                  </a:cxn>
                  <a:cxn ang="0">
                    <a:pos x="T2" y="0"/>
                  </a:cxn>
                </a:cxnLst>
                <a:rect l="0" t="0" r="r" b="b"/>
                <a:pathLst>
                  <a:path w="93">
                    <a:moveTo>
                      <a:pt x="93" y="0"/>
                    </a:moveTo>
                    <a:lnTo>
                      <a:pt x="93" y="0"/>
                    </a:lnTo>
                    <a:lnTo>
                      <a:pt x="0" y="0"/>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7">
                <a:extLst>
                  <a:ext uri="{FF2B5EF4-FFF2-40B4-BE49-F238E27FC236}">
                    <a16:creationId xmlns:a16="http://schemas.microsoft.com/office/drawing/2014/main" id="{FB66D6DC-6E98-415A-9F34-4E4379175398}"/>
                  </a:ext>
                </a:extLst>
              </p:cNvPr>
              <p:cNvSpPr>
                <a:spLocks noChangeShapeType="1"/>
              </p:cNvSpPr>
              <p:nvPr/>
            </p:nvSpPr>
            <p:spPr bwMode="auto">
              <a:xfrm flipH="1">
                <a:off x="8882063" y="6218238"/>
                <a:ext cx="14605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648">
                <a:extLst>
                  <a:ext uri="{FF2B5EF4-FFF2-40B4-BE49-F238E27FC236}">
                    <a16:creationId xmlns:a16="http://schemas.microsoft.com/office/drawing/2014/main" id="{C806A0ED-D69A-4D8B-9813-82C8AFC88E93}"/>
                  </a:ext>
                </a:extLst>
              </p:cNvPr>
              <p:cNvSpPr>
                <a:spLocks/>
              </p:cNvSpPr>
              <p:nvPr/>
            </p:nvSpPr>
            <p:spPr bwMode="auto">
              <a:xfrm>
                <a:off x="9488488" y="6367463"/>
                <a:ext cx="82550" cy="80963"/>
              </a:xfrm>
              <a:custGeom>
                <a:avLst/>
                <a:gdLst>
                  <a:gd name="T0" fmla="*/ 79 w 80"/>
                  <a:gd name="T1" fmla="*/ 41 h 80"/>
                  <a:gd name="T2" fmla="*/ 41 w 80"/>
                  <a:gd name="T3" fmla="*/ 0 h 80"/>
                  <a:gd name="T4" fmla="*/ 0 w 80"/>
                  <a:gd name="T5" fmla="*/ 38 h 80"/>
                  <a:gd name="T6" fmla="*/ 38 w 80"/>
                  <a:gd name="T7" fmla="*/ 79 h 80"/>
                  <a:gd name="T8" fmla="*/ 79 w 80"/>
                  <a:gd name="T9" fmla="*/ 41 h 80"/>
                </a:gdLst>
                <a:ahLst/>
                <a:cxnLst>
                  <a:cxn ang="0">
                    <a:pos x="T0" y="T1"/>
                  </a:cxn>
                  <a:cxn ang="0">
                    <a:pos x="T2" y="T3"/>
                  </a:cxn>
                  <a:cxn ang="0">
                    <a:pos x="T4" y="T5"/>
                  </a:cxn>
                  <a:cxn ang="0">
                    <a:pos x="T6" y="T7"/>
                  </a:cxn>
                  <a:cxn ang="0">
                    <a:pos x="T8" y="T9"/>
                  </a:cxn>
                </a:cxnLst>
                <a:rect l="0" t="0" r="r" b="b"/>
                <a:pathLst>
                  <a:path w="80" h="80">
                    <a:moveTo>
                      <a:pt x="79" y="41"/>
                    </a:moveTo>
                    <a:cubicBezTo>
                      <a:pt x="80" y="19"/>
                      <a:pt x="63" y="1"/>
                      <a:pt x="41" y="0"/>
                    </a:cubicBezTo>
                    <a:cubicBezTo>
                      <a:pt x="19" y="0"/>
                      <a:pt x="1" y="17"/>
                      <a:pt x="0" y="38"/>
                    </a:cubicBezTo>
                    <a:cubicBezTo>
                      <a:pt x="0" y="60"/>
                      <a:pt x="17" y="78"/>
                      <a:pt x="38" y="79"/>
                    </a:cubicBezTo>
                    <a:cubicBezTo>
                      <a:pt x="60" y="80"/>
                      <a:pt x="78" y="63"/>
                      <a:pt x="79"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649">
                <a:extLst>
                  <a:ext uri="{FF2B5EF4-FFF2-40B4-BE49-F238E27FC236}">
                    <a16:creationId xmlns:a16="http://schemas.microsoft.com/office/drawing/2014/main" id="{758EAB97-7873-4614-AA29-DA6180C9E9C1}"/>
                  </a:ext>
                </a:extLst>
              </p:cNvPr>
              <p:cNvSpPr>
                <a:spLocks/>
              </p:cNvSpPr>
              <p:nvPr/>
            </p:nvSpPr>
            <p:spPr bwMode="auto">
              <a:xfrm>
                <a:off x="9424988" y="6307138"/>
                <a:ext cx="104775" cy="60325"/>
              </a:xfrm>
              <a:custGeom>
                <a:avLst/>
                <a:gdLst>
                  <a:gd name="T0" fmla="*/ 0 w 66"/>
                  <a:gd name="T1" fmla="*/ 0 h 38"/>
                  <a:gd name="T2" fmla="*/ 66 w 66"/>
                  <a:gd name="T3" fmla="*/ 0 h 38"/>
                  <a:gd name="T4" fmla="*/ 66 w 66"/>
                  <a:gd name="T5" fmla="*/ 38 h 38"/>
                </a:gdLst>
                <a:ahLst/>
                <a:cxnLst>
                  <a:cxn ang="0">
                    <a:pos x="T0" y="T1"/>
                  </a:cxn>
                  <a:cxn ang="0">
                    <a:pos x="T2" y="T3"/>
                  </a:cxn>
                  <a:cxn ang="0">
                    <a:pos x="T4" y="T5"/>
                  </a:cxn>
                </a:cxnLst>
                <a:rect l="0" t="0" r="r" b="b"/>
                <a:pathLst>
                  <a:path w="66" h="38">
                    <a:moveTo>
                      <a:pt x="0" y="0"/>
                    </a:moveTo>
                    <a:lnTo>
                      <a:pt x="66" y="0"/>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50">
                <a:extLst>
                  <a:ext uri="{FF2B5EF4-FFF2-40B4-BE49-F238E27FC236}">
                    <a16:creationId xmlns:a16="http://schemas.microsoft.com/office/drawing/2014/main" id="{417194D4-23CF-4AAF-BD8B-3B36F78EFEBA}"/>
                  </a:ext>
                </a:extLst>
              </p:cNvPr>
              <p:cNvSpPr>
                <a:spLocks/>
              </p:cNvSpPr>
              <p:nvPr/>
            </p:nvSpPr>
            <p:spPr bwMode="auto">
              <a:xfrm>
                <a:off x="9488488" y="5989638"/>
                <a:ext cx="82550" cy="82550"/>
              </a:xfrm>
              <a:custGeom>
                <a:avLst/>
                <a:gdLst>
                  <a:gd name="T0" fmla="*/ 79 w 80"/>
                  <a:gd name="T1" fmla="*/ 39 h 80"/>
                  <a:gd name="T2" fmla="*/ 41 w 80"/>
                  <a:gd name="T3" fmla="*/ 79 h 80"/>
                  <a:gd name="T4" fmla="*/ 0 w 80"/>
                  <a:gd name="T5" fmla="*/ 41 h 80"/>
                  <a:gd name="T6" fmla="*/ 38 w 80"/>
                  <a:gd name="T7" fmla="*/ 1 h 80"/>
                  <a:gd name="T8" fmla="*/ 79 w 80"/>
                  <a:gd name="T9" fmla="*/ 39 h 80"/>
                </a:gdLst>
                <a:ahLst/>
                <a:cxnLst>
                  <a:cxn ang="0">
                    <a:pos x="T0" y="T1"/>
                  </a:cxn>
                  <a:cxn ang="0">
                    <a:pos x="T2" y="T3"/>
                  </a:cxn>
                  <a:cxn ang="0">
                    <a:pos x="T4" y="T5"/>
                  </a:cxn>
                  <a:cxn ang="0">
                    <a:pos x="T6" y="T7"/>
                  </a:cxn>
                  <a:cxn ang="0">
                    <a:pos x="T8" y="T9"/>
                  </a:cxn>
                </a:cxnLst>
                <a:rect l="0" t="0" r="r" b="b"/>
                <a:pathLst>
                  <a:path w="80" h="80">
                    <a:moveTo>
                      <a:pt x="79" y="39"/>
                    </a:moveTo>
                    <a:cubicBezTo>
                      <a:pt x="80" y="60"/>
                      <a:pt x="63" y="79"/>
                      <a:pt x="41" y="79"/>
                    </a:cubicBezTo>
                    <a:cubicBezTo>
                      <a:pt x="19" y="80"/>
                      <a:pt x="1" y="63"/>
                      <a:pt x="0" y="41"/>
                    </a:cubicBezTo>
                    <a:cubicBezTo>
                      <a:pt x="0" y="20"/>
                      <a:pt x="17" y="1"/>
                      <a:pt x="38" y="1"/>
                    </a:cubicBezTo>
                    <a:cubicBezTo>
                      <a:pt x="60" y="0"/>
                      <a:pt x="78" y="17"/>
                      <a:pt x="79"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651">
                <a:extLst>
                  <a:ext uri="{FF2B5EF4-FFF2-40B4-BE49-F238E27FC236}">
                    <a16:creationId xmlns:a16="http://schemas.microsoft.com/office/drawing/2014/main" id="{71AB3D28-D53E-4E30-9A53-BDDF3B770C8D}"/>
                  </a:ext>
                </a:extLst>
              </p:cNvPr>
              <p:cNvSpPr>
                <a:spLocks/>
              </p:cNvSpPr>
              <p:nvPr/>
            </p:nvSpPr>
            <p:spPr bwMode="auto">
              <a:xfrm>
                <a:off x="9424988" y="6070601"/>
                <a:ext cx="104775" cy="60325"/>
              </a:xfrm>
              <a:custGeom>
                <a:avLst/>
                <a:gdLst>
                  <a:gd name="T0" fmla="*/ 66 w 66"/>
                  <a:gd name="T1" fmla="*/ 0 h 38"/>
                  <a:gd name="T2" fmla="*/ 66 w 66"/>
                  <a:gd name="T3" fmla="*/ 38 h 38"/>
                  <a:gd name="T4" fmla="*/ 0 w 66"/>
                  <a:gd name="T5" fmla="*/ 38 h 38"/>
                </a:gdLst>
                <a:ahLst/>
                <a:cxnLst>
                  <a:cxn ang="0">
                    <a:pos x="T0" y="T1"/>
                  </a:cxn>
                  <a:cxn ang="0">
                    <a:pos x="T2" y="T3"/>
                  </a:cxn>
                  <a:cxn ang="0">
                    <a:pos x="T4" y="T5"/>
                  </a:cxn>
                </a:cxnLst>
                <a:rect l="0" t="0" r="r" b="b"/>
                <a:pathLst>
                  <a:path w="66" h="38">
                    <a:moveTo>
                      <a:pt x="66" y="0"/>
                    </a:moveTo>
                    <a:lnTo>
                      <a:pt x="66" y="38"/>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Freeform 652">
                <a:extLst>
                  <a:ext uri="{FF2B5EF4-FFF2-40B4-BE49-F238E27FC236}">
                    <a16:creationId xmlns:a16="http://schemas.microsoft.com/office/drawing/2014/main" id="{1BC30A04-0239-47D5-AA00-D59A4B8DF75C}"/>
                  </a:ext>
                </a:extLst>
              </p:cNvPr>
              <p:cNvSpPr>
                <a:spLocks/>
              </p:cNvSpPr>
              <p:nvPr/>
            </p:nvSpPr>
            <p:spPr bwMode="auto">
              <a:xfrm>
                <a:off x="8882063" y="6367463"/>
                <a:ext cx="82550" cy="80963"/>
              </a:xfrm>
              <a:custGeom>
                <a:avLst/>
                <a:gdLst>
                  <a:gd name="T0" fmla="*/ 1 w 80"/>
                  <a:gd name="T1" fmla="*/ 41 h 80"/>
                  <a:gd name="T2" fmla="*/ 39 w 80"/>
                  <a:gd name="T3" fmla="*/ 0 h 80"/>
                  <a:gd name="T4" fmla="*/ 80 w 80"/>
                  <a:gd name="T5" fmla="*/ 38 h 80"/>
                  <a:gd name="T6" fmla="*/ 42 w 80"/>
                  <a:gd name="T7" fmla="*/ 79 h 80"/>
                  <a:gd name="T8" fmla="*/ 1 w 80"/>
                  <a:gd name="T9" fmla="*/ 41 h 80"/>
                </a:gdLst>
                <a:ahLst/>
                <a:cxnLst>
                  <a:cxn ang="0">
                    <a:pos x="T0" y="T1"/>
                  </a:cxn>
                  <a:cxn ang="0">
                    <a:pos x="T2" y="T3"/>
                  </a:cxn>
                  <a:cxn ang="0">
                    <a:pos x="T4" y="T5"/>
                  </a:cxn>
                  <a:cxn ang="0">
                    <a:pos x="T6" y="T7"/>
                  </a:cxn>
                  <a:cxn ang="0">
                    <a:pos x="T8" y="T9"/>
                  </a:cxn>
                </a:cxnLst>
                <a:rect l="0" t="0" r="r" b="b"/>
                <a:pathLst>
                  <a:path w="80" h="80">
                    <a:moveTo>
                      <a:pt x="1" y="41"/>
                    </a:moveTo>
                    <a:cubicBezTo>
                      <a:pt x="0" y="19"/>
                      <a:pt x="17" y="1"/>
                      <a:pt x="39" y="0"/>
                    </a:cubicBezTo>
                    <a:cubicBezTo>
                      <a:pt x="61" y="0"/>
                      <a:pt x="79" y="17"/>
                      <a:pt x="80" y="38"/>
                    </a:cubicBezTo>
                    <a:cubicBezTo>
                      <a:pt x="80" y="60"/>
                      <a:pt x="63" y="78"/>
                      <a:pt x="42" y="79"/>
                    </a:cubicBezTo>
                    <a:cubicBezTo>
                      <a:pt x="20" y="80"/>
                      <a:pt x="2" y="63"/>
                      <a:pt x="1"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Freeform 653">
                <a:extLst>
                  <a:ext uri="{FF2B5EF4-FFF2-40B4-BE49-F238E27FC236}">
                    <a16:creationId xmlns:a16="http://schemas.microsoft.com/office/drawing/2014/main" id="{D74D9619-EBF3-415F-9072-472B81500963}"/>
                  </a:ext>
                </a:extLst>
              </p:cNvPr>
              <p:cNvSpPr>
                <a:spLocks/>
              </p:cNvSpPr>
              <p:nvPr/>
            </p:nvSpPr>
            <p:spPr bwMode="auto">
              <a:xfrm>
                <a:off x="8923338" y="6307138"/>
                <a:ext cx="104775" cy="60325"/>
              </a:xfrm>
              <a:custGeom>
                <a:avLst/>
                <a:gdLst>
                  <a:gd name="T0" fmla="*/ 66 w 66"/>
                  <a:gd name="T1" fmla="*/ 0 h 38"/>
                  <a:gd name="T2" fmla="*/ 0 w 66"/>
                  <a:gd name="T3" fmla="*/ 0 h 38"/>
                  <a:gd name="T4" fmla="*/ 0 w 66"/>
                  <a:gd name="T5" fmla="*/ 38 h 38"/>
                </a:gdLst>
                <a:ahLst/>
                <a:cxnLst>
                  <a:cxn ang="0">
                    <a:pos x="T0" y="T1"/>
                  </a:cxn>
                  <a:cxn ang="0">
                    <a:pos x="T2" y="T3"/>
                  </a:cxn>
                  <a:cxn ang="0">
                    <a:pos x="T4" y="T5"/>
                  </a:cxn>
                </a:cxnLst>
                <a:rect l="0" t="0" r="r" b="b"/>
                <a:pathLst>
                  <a:path w="66" h="38">
                    <a:moveTo>
                      <a:pt x="66" y="0"/>
                    </a:moveTo>
                    <a:lnTo>
                      <a:pt x="0" y="0"/>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654">
                <a:extLst>
                  <a:ext uri="{FF2B5EF4-FFF2-40B4-BE49-F238E27FC236}">
                    <a16:creationId xmlns:a16="http://schemas.microsoft.com/office/drawing/2014/main" id="{9FE775E6-4DE3-4269-A182-E7768B7DAC21}"/>
                  </a:ext>
                </a:extLst>
              </p:cNvPr>
              <p:cNvSpPr>
                <a:spLocks/>
              </p:cNvSpPr>
              <p:nvPr/>
            </p:nvSpPr>
            <p:spPr bwMode="auto">
              <a:xfrm>
                <a:off x="8882063" y="5989638"/>
                <a:ext cx="82550" cy="82550"/>
              </a:xfrm>
              <a:custGeom>
                <a:avLst/>
                <a:gdLst>
                  <a:gd name="T0" fmla="*/ 1 w 80"/>
                  <a:gd name="T1" fmla="*/ 39 h 80"/>
                  <a:gd name="T2" fmla="*/ 39 w 80"/>
                  <a:gd name="T3" fmla="*/ 79 h 80"/>
                  <a:gd name="T4" fmla="*/ 80 w 80"/>
                  <a:gd name="T5" fmla="*/ 41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0"/>
                      <a:pt x="17" y="79"/>
                      <a:pt x="39" y="79"/>
                    </a:cubicBezTo>
                    <a:cubicBezTo>
                      <a:pt x="61" y="80"/>
                      <a:pt x="79" y="63"/>
                      <a:pt x="80" y="41"/>
                    </a:cubicBezTo>
                    <a:cubicBezTo>
                      <a:pt x="80" y="20"/>
                      <a:pt x="63" y="1"/>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655">
                <a:extLst>
                  <a:ext uri="{FF2B5EF4-FFF2-40B4-BE49-F238E27FC236}">
                    <a16:creationId xmlns:a16="http://schemas.microsoft.com/office/drawing/2014/main" id="{C520F72B-9A88-4873-99F2-8141A31EA264}"/>
                  </a:ext>
                </a:extLst>
              </p:cNvPr>
              <p:cNvSpPr>
                <a:spLocks/>
              </p:cNvSpPr>
              <p:nvPr/>
            </p:nvSpPr>
            <p:spPr bwMode="auto">
              <a:xfrm>
                <a:off x="8923338" y="6070601"/>
                <a:ext cx="104775" cy="60325"/>
              </a:xfrm>
              <a:custGeom>
                <a:avLst/>
                <a:gdLst>
                  <a:gd name="T0" fmla="*/ 0 w 66"/>
                  <a:gd name="T1" fmla="*/ 0 h 38"/>
                  <a:gd name="T2" fmla="*/ 0 w 66"/>
                  <a:gd name="T3" fmla="*/ 38 h 38"/>
                  <a:gd name="T4" fmla="*/ 66 w 66"/>
                  <a:gd name="T5" fmla="*/ 38 h 38"/>
                </a:gdLst>
                <a:ahLst/>
                <a:cxnLst>
                  <a:cxn ang="0">
                    <a:pos x="T0" y="T1"/>
                  </a:cxn>
                  <a:cxn ang="0">
                    <a:pos x="T2" y="T3"/>
                  </a:cxn>
                  <a:cxn ang="0">
                    <a:pos x="T4" y="T5"/>
                  </a:cxn>
                </a:cxnLst>
                <a:rect l="0" t="0" r="r" b="b"/>
                <a:pathLst>
                  <a:path w="66" h="38">
                    <a:moveTo>
                      <a:pt x="0" y="0"/>
                    </a:moveTo>
                    <a:lnTo>
                      <a:pt x="0" y="38"/>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656">
                <a:extLst>
                  <a:ext uri="{FF2B5EF4-FFF2-40B4-BE49-F238E27FC236}">
                    <a16:creationId xmlns:a16="http://schemas.microsoft.com/office/drawing/2014/main" id="{13065D12-982A-4FD2-A32F-05E95CA75BEF}"/>
                  </a:ext>
                </a:extLst>
              </p:cNvPr>
              <p:cNvSpPr>
                <a:spLocks/>
              </p:cNvSpPr>
              <p:nvPr/>
            </p:nvSpPr>
            <p:spPr bwMode="auto">
              <a:xfrm>
                <a:off x="9131301" y="5810251"/>
                <a:ext cx="84138" cy="80963"/>
              </a:xfrm>
              <a:custGeom>
                <a:avLst/>
                <a:gdLst>
                  <a:gd name="T0" fmla="*/ 1 w 81"/>
                  <a:gd name="T1" fmla="*/ 39 h 80"/>
                  <a:gd name="T2" fmla="*/ 39 w 81"/>
                  <a:gd name="T3" fmla="*/ 80 h 80"/>
                  <a:gd name="T4" fmla="*/ 80 w 81"/>
                  <a:gd name="T5" fmla="*/ 42 h 80"/>
                  <a:gd name="T6" fmla="*/ 42 w 81"/>
                  <a:gd name="T7" fmla="*/ 1 h 80"/>
                  <a:gd name="T8" fmla="*/ 1 w 81"/>
                  <a:gd name="T9" fmla="*/ 39 h 80"/>
                </a:gdLst>
                <a:ahLst/>
                <a:cxnLst>
                  <a:cxn ang="0">
                    <a:pos x="T0" y="T1"/>
                  </a:cxn>
                  <a:cxn ang="0">
                    <a:pos x="T2" y="T3"/>
                  </a:cxn>
                  <a:cxn ang="0">
                    <a:pos x="T4" y="T5"/>
                  </a:cxn>
                  <a:cxn ang="0">
                    <a:pos x="T6" y="T7"/>
                  </a:cxn>
                  <a:cxn ang="0">
                    <a:pos x="T8" y="T9"/>
                  </a:cxn>
                </a:cxnLst>
                <a:rect l="0" t="0" r="r" b="b"/>
                <a:pathLst>
                  <a:path w="81" h="80">
                    <a:moveTo>
                      <a:pt x="1" y="39"/>
                    </a:moveTo>
                    <a:cubicBezTo>
                      <a:pt x="0" y="61"/>
                      <a:pt x="17" y="79"/>
                      <a:pt x="39" y="80"/>
                    </a:cubicBezTo>
                    <a:cubicBezTo>
                      <a:pt x="61" y="80"/>
                      <a:pt x="79" y="63"/>
                      <a:pt x="80" y="42"/>
                    </a:cubicBezTo>
                    <a:cubicBezTo>
                      <a:pt x="81" y="20"/>
                      <a:pt x="64"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Freeform 657">
                <a:extLst>
                  <a:ext uri="{FF2B5EF4-FFF2-40B4-BE49-F238E27FC236}">
                    <a16:creationId xmlns:a16="http://schemas.microsoft.com/office/drawing/2014/main" id="{2B28DFAE-69C5-437C-A82F-B85A4F0EE330}"/>
                  </a:ext>
                </a:extLst>
              </p:cNvPr>
              <p:cNvSpPr>
                <a:spLocks/>
              </p:cNvSpPr>
              <p:nvPr/>
            </p:nvSpPr>
            <p:spPr bwMode="auto">
              <a:xfrm>
                <a:off x="9239251" y="5922963"/>
                <a:ext cx="80963" cy="82550"/>
              </a:xfrm>
              <a:custGeom>
                <a:avLst/>
                <a:gdLst>
                  <a:gd name="T0" fmla="*/ 1 w 80"/>
                  <a:gd name="T1" fmla="*/ 39 h 80"/>
                  <a:gd name="T2" fmla="*/ 39 w 80"/>
                  <a:gd name="T3" fmla="*/ 80 h 80"/>
                  <a:gd name="T4" fmla="*/ 80 w 80"/>
                  <a:gd name="T5" fmla="*/ 42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1"/>
                      <a:pt x="17" y="79"/>
                      <a:pt x="39" y="80"/>
                    </a:cubicBezTo>
                    <a:cubicBezTo>
                      <a:pt x="61" y="80"/>
                      <a:pt x="79" y="63"/>
                      <a:pt x="80" y="42"/>
                    </a:cubicBezTo>
                    <a:cubicBezTo>
                      <a:pt x="80" y="20"/>
                      <a:pt x="63"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8">
                <a:extLst>
                  <a:ext uri="{FF2B5EF4-FFF2-40B4-BE49-F238E27FC236}">
                    <a16:creationId xmlns:a16="http://schemas.microsoft.com/office/drawing/2014/main" id="{23E598BB-750A-4F3A-B5BC-954C24ACB850}"/>
                  </a:ext>
                </a:extLst>
              </p:cNvPr>
              <p:cNvSpPr>
                <a:spLocks noChangeShapeType="1"/>
              </p:cNvSpPr>
              <p:nvPr/>
            </p:nvSpPr>
            <p:spPr bwMode="auto">
              <a:xfrm>
                <a:off x="9066213"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9">
                <a:extLst>
                  <a:ext uri="{FF2B5EF4-FFF2-40B4-BE49-F238E27FC236}">
                    <a16:creationId xmlns:a16="http://schemas.microsoft.com/office/drawing/2014/main" id="{D63DBCC1-7315-4D38-BF78-7460AB1933E6}"/>
                  </a:ext>
                </a:extLst>
              </p:cNvPr>
              <p:cNvSpPr>
                <a:spLocks noChangeShapeType="1"/>
              </p:cNvSpPr>
              <p:nvPr/>
            </p:nvSpPr>
            <p:spPr bwMode="auto">
              <a:xfrm flipV="1">
                <a:off x="9174163" y="5891213"/>
                <a:ext cx="0" cy="1873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60">
                <a:extLst>
                  <a:ext uri="{FF2B5EF4-FFF2-40B4-BE49-F238E27FC236}">
                    <a16:creationId xmlns:a16="http://schemas.microsoft.com/office/drawing/2014/main" id="{DBAA2E48-833A-4CB1-81A6-F5DF454E2351}"/>
                  </a:ext>
                </a:extLst>
              </p:cNvPr>
              <p:cNvSpPr>
                <a:spLocks noChangeShapeType="1"/>
              </p:cNvSpPr>
              <p:nvPr/>
            </p:nvSpPr>
            <p:spPr bwMode="auto">
              <a:xfrm flipV="1">
                <a:off x="9280526" y="6005513"/>
                <a:ext cx="0" cy="730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1">
                <a:extLst>
                  <a:ext uri="{FF2B5EF4-FFF2-40B4-BE49-F238E27FC236}">
                    <a16:creationId xmlns:a16="http://schemas.microsoft.com/office/drawing/2014/main" id="{439FFE72-B720-4519-9B4C-8565B0589463}"/>
                  </a:ext>
                </a:extLst>
              </p:cNvPr>
              <p:cNvSpPr>
                <a:spLocks noChangeShapeType="1"/>
              </p:cNvSpPr>
              <p:nvPr/>
            </p:nvSpPr>
            <p:spPr bwMode="auto">
              <a:xfrm>
                <a:off x="9386888"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AEAD925C-8B1F-45D0-8643-AE6C3BEA3B41}"/>
                </a:ext>
              </a:extLst>
            </p:cNvPr>
            <p:cNvGrpSpPr>
              <a:grpSpLocks noChangeAspect="1"/>
            </p:cNvGrpSpPr>
            <p:nvPr/>
          </p:nvGrpSpPr>
          <p:grpSpPr>
            <a:xfrm>
              <a:off x="4004726" y="5820516"/>
              <a:ext cx="390906" cy="411673"/>
              <a:chOff x="4575176" y="14288"/>
              <a:chExt cx="1016000" cy="1069975"/>
            </a:xfrm>
          </p:grpSpPr>
          <p:sp>
            <p:nvSpPr>
              <p:cNvPr id="292" name="Freeform 696">
                <a:extLst>
                  <a:ext uri="{FF2B5EF4-FFF2-40B4-BE49-F238E27FC236}">
                    <a16:creationId xmlns:a16="http://schemas.microsoft.com/office/drawing/2014/main" id="{5E0849A0-059C-4803-9202-B6136C87E75F}"/>
                  </a:ext>
                </a:extLst>
              </p:cNvPr>
              <p:cNvSpPr>
                <a:spLocks/>
              </p:cNvSpPr>
              <p:nvPr/>
            </p:nvSpPr>
            <p:spPr bwMode="auto">
              <a:xfrm>
                <a:off x="4797426" y="509588"/>
                <a:ext cx="569913" cy="574675"/>
              </a:xfrm>
              <a:custGeom>
                <a:avLst/>
                <a:gdLst>
                  <a:gd name="T0" fmla="*/ 149 w 359"/>
                  <a:gd name="T1" fmla="*/ 53 h 362"/>
                  <a:gd name="T2" fmla="*/ 150 w 359"/>
                  <a:gd name="T3" fmla="*/ 0 h 362"/>
                  <a:gd name="T4" fmla="*/ 210 w 359"/>
                  <a:gd name="T5" fmla="*/ 0 h 362"/>
                  <a:gd name="T6" fmla="*/ 211 w 359"/>
                  <a:gd name="T7" fmla="*/ 53 h 362"/>
                  <a:gd name="T8" fmla="*/ 247 w 359"/>
                  <a:gd name="T9" fmla="*/ 69 h 362"/>
                  <a:gd name="T10" fmla="*/ 286 w 359"/>
                  <a:gd name="T11" fmla="*/ 32 h 362"/>
                  <a:gd name="T12" fmla="*/ 328 w 359"/>
                  <a:gd name="T13" fmla="*/ 74 h 362"/>
                  <a:gd name="T14" fmla="*/ 291 w 359"/>
                  <a:gd name="T15" fmla="*/ 113 h 362"/>
                  <a:gd name="T16" fmla="*/ 306 w 359"/>
                  <a:gd name="T17" fmla="*/ 150 h 362"/>
                  <a:gd name="T18" fmla="*/ 359 w 359"/>
                  <a:gd name="T19" fmla="*/ 151 h 362"/>
                  <a:gd name="T20" fmla="*/ 359 w 359"/>
                  <a:gd name="T21" fmla="*/ 211 h 362"/>
                  <a:gd name="T22" fmla="*/ 306 w 359"/>
                  <a:gd name="T23" fmla="*/ 212 h 362"/>
                  <a:gd name="T24" fmla="*/ 291 w 359"/>
                  <a:gd name="T25" fmla="*/ 249 h 362"/>
                  <a:gd name="T26" fmla="*/ 328 w 359"/>
                  <a:gd name="T27" fmla="*/ 288 h 362"/>
                  <a:gd name="T28" fmla="*/ 286 w 359"/>
                  <a:gd name="T29" fmla="*/ 330 h 362"/>
                  <a:gd name="T30" fmla="*/ 247 w 359"/>
                  <a:gd name="T31" fmla="*/ 294 h 362"/>
                  <a:gd name="T32" fmla="*/ 211 w 359"/>
                  <a:gd name="T33" fmla="*/ 308 h 362"/>
                  <a:gd name="T34" fmla="*/ 210 w 359"/>
                  <a:gd name="T35" fmla="*/ 362 h 362"/>
                  <a:gd name="T36" fmla="*/ 150 w 359"/>
                  <a:gd name="T37" fmla="*/ 362 h 362"/>
                  <a:gd name="T38" fmla="*/ 149 w 359"/>
                  <a:gd name="T39" fmla="*/ 308 h 362"/>
                  <a:gd name="T40" fmla="*/ 112 w 359"/>
                  <a:gd name="T41" fmla="*/ 294 h 362"/>
                  <a:gd name="T42" fmla="*/ 74 w 359"/>
                  <a:gd name="T43" fmla="*/ 330 h 362"/>
                  <a:gd name="T44" fmla="*/ 32 w 359"/>
                  <a:gd name="T45" fmla="*/ 288 h 362"/>
                  <a:gd name="T46" fmla="*/ 68 w 359"/>
                  <a:gd name="T47" fmla="*/ 249 h 362"/>
                  <a:gd name="T48" fmla="*/ 53 w 359"/>
                  <a:gd name="T49" fmla="*/ 212 h 362"/>
                  <a:gd name="T50" fmla="*/ 0 w 359"/>
                  <a:gd name="T51" fmla="*/ 211 h 362"/>
                  <a:gd name="T52" fmla="*/ 0 w 359"/>
                  <a:gd name="T53" fmla="*/ 151 h 362"/>
                  <a:gd name="T54" fmla="*/ 53 w 359"/>
                  <a:gd name="T55" fmla="*/ 150 h 362"/>
                  <a:gd name="T56" fmla="*/ 68 w 359"/>
                  <a:gd name="T57" fmla="*/ 113 h 362"/>
                  <a:gd name="T58" fmla="*/ 32 w 359"/>
                  <a:gd name="T59" fmla="*/ 74 h 362"/>
                  <a:gd name="T60" fmla="*/ 74 w 359"/>
                  <a:gd name="T61" fmla="*/ 32 h 362"/>
                  <a:gd name="T62" fmla="*/ 112 w 359"/>
                  <a:gd name="T63" fmla="*/ 69 h 362"/>
                  <a:gd name="T64" fmla="*/ 149 w 359"/>
                  <a:gd name="T65" fmla="*/ 5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362">
                    <a:moveTo>
                      <a:pt x="149" y="53"/>
                    </a:moveTo>
                    <a:lnTo>
                      <a:pt x="150" y="0"/>
                    </a:lnTo>
                    <a:lnTo>
                      <a:pt x="210" y="0"/>
                    </a:lnTo>
                    <a:lnTo>
                      <a:pt x="211" y="53"/>
                    </a:lnTo>
                    <a:lnTo>
                      <a:pt x="247" y="69"/>
                    </a:lnTo>
                    <a:lnTo>
                      <a:pt x="286" y="32"/>
                    </a:lnTo>
                    <a:lnTo>
                      <a:pt x="328" y="74"/>
                    </a:lnTo>
                    <a:lnTo>
                      <a:pt x="291" y="113"/>
                    </a:lnTo>
                    <a:lnTo>
                      <a:pt x="306" y="150"/>
                    </a:lnTo>
                    <a:lnTo>
                      <a:pt x="359" y="151"/>
                    </a:lnTo>
                    <a:lnTo>
                      <a:pt x="359" y="211"/>
                    </a:lnTo>
                    <a:lnTo>
                      <a:pt x="306" y="212"/>
                    </a:lnTo>
                    <a:lnTo>
                      <a:pt x="291" y="249"/>
                    </a:lnTo>
                    <a:lnTo>
                      <a:pt x="328" y="288"/>
                    </a:lnTo>
                    <a:lnTo>
                      <a:pt x="286" y="330"/>
                    </a:lnTo>
                    <a:lnTo>
                      <a:pt x="247" y="294"/>
                    </a:lnTo>
                    <a:lnTo>
                      <a:pt x="211" y="308"/>
                    </a:lnTo>
                    <a:lnTo>
                      <a:pt x="210" y="362"/>
                    </a:lnTo>
                    <a:lnTo>
                      <a:pt x="150" y="362"/>
                    </a:lnTo>
                    <a:lnTo>
                      <a:pt x="149" y="308"/>
                    </a:lnTo>
                    <a:lnTo>
                      <a:pt x="112" y="294"/>
                    </a:lnTo>
                    <a:lnTo>
                      <a:pt x="74" y="330"/>
                    </a:lnTo>
                    <a:lnTo>
                      <a:pt x="32" y="288"/>
                    </a:lnTo>
                    <a:lnTo>
                      <a:pt x="68" y="249"/>
                    </a:lnTo>
                    <a:lnTo>
                      <a:pt x="53" y="212"/>
                    </a:lnTo>
                    <a:lnTo>
                      <a:pt x="0" y="211"/>
                    </a:lnTo>
                    <a:lnTo>
                      <a:pt x="0" y="151"/>
                    </a:lnTo>
                    <a:lnTo>
                      <a:pt x="53" y="150"/>
                    </a:lnTo>
                    <a:lnTo>
                      <a:pt x="68" y="113"/>
                    </a:lnTo>
                    <a:lnTo>
                      <a:pt x="32" y="74"/>
                    </a:lnTo>
                    <a:lnTo>
                      <a:pt x="74" y="32"/>
                    </a:lnTo>
                    <a:lnTo>
                      <a:pt x="112" y="69"/>
                    </a:lnTo>
                    <a:lnTo>
                      <a:pt x="149" y="53"/>
                    </a:ln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697">
                <a:extLst>
                  <a:ext uri="{FF2B5EF4-FFF2-40B4-BE49-F238E27FC236}">
                    <a16:creationId xmlns:a16="http://schemas.microsoft.com/office/drawing/2014/main" id="{A09A0070-1F46-4535-867B-D42342338B8E}"/>
                  </a:ext>
                </a:extLst>
              </p:cNvPr>
              <p:cNvSpPr>
                <a:spLocks/>
              </p:cNvSpPr>
              <p:nvPr/>
            </p:nvSpPr>
            <p:spPr bwMode="auto">
              <a:xfrm>
                <a:off x="4965701" y="679451"/>
                <a:ext cx="233363" cy="234950"/>
              </a:xfrm>
              <a:custGeom>
                <a:avLst/>
                <a:gdLst>
                  <a:gd name="T0" fmla="*/ 159 w 226"/>
                  <a:gd name="T1" fmla="*/ 10 h 228"/>
                  <a:gd name="T2" fmla="*/ 113 w 226"/>
                  <a:gd name="T3" fmla="*/ 0 h 228"/>
                  <a:gd name="T4" fmla="*/ 0 w 226"/>
                  <a:gd name="T5" fmla="*/ 114 h 228"/>
                  <a:gd name="T6" fmla="*/ 113 w 226"/>
                  <a:gd name="T7" fmla="*/ 228 h 228"/>
                  <a:gd name="T8" fmla="*/ 226 w 226"/>
                  <a:gd name="T9" fmla="*/ 114 h 228"/>
                  <a:gd name="T10" fmla="*/ 218 w 226"/>
                  <a:gd name="T11" fmla="*/ 72 h 228"/>
                </a:gdLst>
                <a:ahLst/>
                <a:cxnLst>
                  <a:cxn ang="0">
                    <a:pos x="T0" y="T1"/>
                  </a:cxn>
                  <a:cxn ang="0">
                    <a:pos x="T2" y="T3"/>
                  </a:cxn>
                  <a:cxn ang="0">
                    <a:pos x="T4" y="T5"/>
                  </a:cxn>
                  <a:cxn ang="0">
                    <a:pos x="T6" y="T7"/>
                  </a:cxn>
                  <a:cxn ang="0">
                    <a:pos x="T8" y="T9"/>
                  </a:cxn>
                  <a:cxn ang="0">
                    <a:pos x="T10" y="T11"/>
                  </a:cxn>
                </a:cxnLst>
                <a:rect l="0" t="0" r="r" b="b"/>
                <a:pathLst>
                  <a:path w="226" h="228">
                    <a:moveTo>
                      <a:pt x="159" y="10"/>
                    </a:moveTo>
                    <a:cubicBezTo>
                      <a:pt x="145" y="4"/>
                      <a:pt x="129" y="0"/>
                      <a:pt x="113" y="0"/>
                    </a:cubicBezTo>
                    <a:cubicBezTo>
                      <a:pt x="51" y="0"/>
                      <a:pt x="0" y="51"/>
                      <a:pt x="0" y="114"/>
                    </a:cubicBezTo>
                    <a:cubicBezTo>
                      <a:pt x="0" y="177"/>
                      <a:pt x="51" y="228"/>
                      <a:pt x="113" y="228"/>
                    </a:cubicBezTo>
                    <a:cubicBezTo>
                      <a:pt x="175" y="228"/>
                      <a:pt x="226" y="177"/>
                      <a:pt x="226" y="114"/>
                    </a:cubicBezTo>
                    <a:cubicBezTo>
                      <a:pt x="226" y="99"/>
                      <a:pt x="223" y="85"/>
                      <a:pt x="218" y="7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698">
                <a:extLst>
                  <a:ext uri="{FF2B5EF4-FFF2-40B4-BE49-F238E27FC236}">
                    <a16:creationId xmlns:a16="http://schemas.microsoft.com/office/drawing/2014/main" id="{44F5F77D-E425-4945-9624-6967617F0D56}"/>
                  </a:ext>
                </a:extLst>
              </p:cNvPr>
              <p:cNvSpPr>
                <a:spLocks/>
              </p:cNvSpPr>
              <p:nvPr/>
            </p:nvSpPr>
            <p:spPr bwMode="auto">
              <a:xfrm>
                <a:off x="5410201" y="519113"/>
                <a:ext cx="180975" cy="284163"/>
              </a:xfrm>
              <a:custGeom>
                <a:avLst/>
                <a:gdLst>
                  <a:gd name="T0" fmla="*/ 67 w 175"/>
                  <a:gd name="T1" fmla="*/ 0 h 276"/>
                  <a:gd name="T2" fmla="*/ 175 w 175"/>
                  <a:gd name="T3" fmla="*/ 137 h 276"/>
                  <a:gd name="T4" fmla="*/ 38 w 175"/>
                  <a:gd name="T5" fmla="*/ 276 h 276"/>
                  <a:gd name="T6" fmla="*/ 0 w 175"/>
                  <a:gd name="T7" fmla="*/ 276 h 276"/>
                </a:gdLst>
                <a:ahLst/>
                <a:cxnLst>
                  <a:cxn ang="0">
                    <a:pos x="T0" y="T1"/>
                  </a:cxn>
                  <a:cxn ang="0">
                    <a:pos x="T2" y="T3"/>
                  </a:cxn>
                  <a:cxn ang="0">
                    <a:pos x="T4" y="T5"/>
                  </a:cxn>
                  <a:cxn ang="0">
                    <a:pos x="T6" y="T7"/>
                  </a:cxn>
                </a:cxnLst>
                <a:rect l="0" t="0" r="r" b="b"/>
                <a:pathLst>
                  <a:path w="175" h="276">
                    <a:moveTo>
                      <a:pt x="67" y="0"/>
                    </a:moveTo>
                    <a:cubicBezTo>
                      <a:pt x="129" y="14"/>
                      <a:pt x="175" y="70"/>
                      <a:pt x="175" y="137"/>
                    </a:cubicBezTo>
                    <a:cubicBezTo>
                      <a:pt x="175" y="214"/>
                      <a:pt x="114" y="276"/>
                      <a:pt x="38" y="276"/>
                    </a:cubicBezTo>
                    <a:cubicBezTo>
                      <a:pt x="0" y="276"/>
                      <a:pt x="0" y="276"/>
                      <a:pt x="0" y="276"/>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99">
                <a:extLst>
                  <a:ext uri="{FF2B5EF4-FFF2-40B4-BE49-F238E27FC236}">
                    <a16:creationId xmlns:a16="http://schemas.microsoft.com/office/drawing/2014/main" id="{9D88E808-DA6B-43F0-87E8-913175D8264C}"/>
                  </a:ext>
                </a:extLst>
              </p:cNvPr>
              <p:cNvSpPr>
                <a:spLocks/>
              </p:cNvSpPr>
              <p:nvPr/>
            </p:nvSpPr>
            <p:spPr bwMode="auto">
              <a:xfrm>
                <a:off x="5259388" y="374651"/>
                <a:ext cx="220663" cy="252413"/>
              </a:xfrm>
              <a:custGeom>
                <a:avLst/>
                <a:gdLst>
                  <a:gd name="T0" fmla="*/ 153 w 213"/>
                  <a:gd name="T1" fmla="*/ 246 h 246"/>
                  <a:gd name="T2" fmla="*/ 213 w 213"/>
                  <a:gd name="T3" fmla="*/ 141 h 246"/>
                  <a:gd name="T4" fmla="*/ 213 w 213"/>
                  <a:gd name="T5" fmla="*/ 134 h 246"/>
                  <a:gd name="T6" fmla="*/ 82 w 213"/>
                  <a:gd name="T7" fmla="*/ 0 h 246"/>
                  <a:gd name="T8" fmla="*/ 0 w 213"/>
                  <a:gd name="T9" fmla="*/ 29 h 246"/>
                </a:gdLst>
                <a:ahLst/>
                <a:cxnLst>
                  <a:cxn ang="0">
                    <a:pos x="T0" y="T1"/>
                  </a:cxn>
                  <a:cxn ang="0">
                    <a:pos x="T2" y="T3"/>
                  </a:cxn>
                  <a:cxn ang="0">
                    <a:pos x="T4" y="T5"/>
                  </a:cxn>
                  <a:cxn ang="0">
                    <a:pos x="T6" y="T7"/>
                  </a:cxn>
                  <a:cxn ang="0">
                    <a:pos x="T8" y="T9"/>
                  </a:cxn>
                </a:cxnLst>
                <a:rect l="0" t="0" r="r" b="b"/>
                <a:pathLst>
                  <a:path w="213" h="246">
                    <a:moveTo>
                      <a:pt x="153" y="246"/>
                    </a:moveTo>
                    <a:cubicBezTo>
                      <a:pt x="187" y="224"/>
                      <a:pt x="210" y="185"/>
                      <a:pt x="213" y="141"/>
                    </a:cubicBezTo>
                    <a:cubicBezTo>
                      <a:pt x="213" y="139"/>
                      <a:pt x="213" y="136"/>
                      <a:pt x="213" y="134"/>
                    </a:cubicBezTo>
                    <a:cubicBezTo>
                      <a:pt x="213" y="60"/>
                      <a:pt x="155" y="0"/>
                      <a:pt x="82" y="0"/>
                    </a:cubicBezTo>
                    <a:cubicBezTo>
                      <a:pt x="51" y="0"/>
                      <a:pt x="23" y="10"/>
                      <a:pt x="0" y="2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00">
                <a:extLst>
                  <a:ext uri="{FF2B5EF4-FFF2-40B4-BE49-F238E27FC236}">
                    <a16:creationId xmlns:a16="http://schemas.microsoft.com/office/drawing/2014/main" id="{0AB3CF59-759C-40C9-97A2-0F1A71281E20}"/>
                  </a:ext>
                </a:extLst>
              </p:cNvPr>
              <p:cNvSpPr>
                <a:spLocks/>
              </p:cNvSpPr>
              <p:nvPr/>
            </p:nvSpPr>
            <p:spPr bwMode="auto">
              <a:xfrm>
                <a:off x="4714876" y="371476"/>
                <a:ext cx="257175" cy="142875"/>
              </a:xfrm>
              <a:custGeom>
                <a:avLst/>
                <a:gdLst>
                  <a:gd name="T0" fmla="*/ 250 w 250"/>
                  <a:gd name="T1" fmla="*/ 126 h 139"/>
                  <a:gd name="T2" fmla="*/ 230 w 250"/>
                  <a:gd name="T3" fmla="*/ 62 h 139"/>
                  <a:gd name="T4" fmla="*/ 125 w 250"/>
                  <a:gd name="T5" fmla="*/ 1 h 139"/>
                  <a:gd name="T6" fmla="*/ 0 w 250"/>
                  <a:gd name="T7" fmla="*/ 134 h 139"/>
                  <a:gd name="T8" fmla="*/ 0 w 250"/>
                  <a:gd name="T9" fmla="*/ 139 h 139"/>
                </a:gdLst>
                <a:ahLst/>
                <a:cxnLst>
                  <a:cxn ang="0">
                    <a:pos x="T0" y="T1"/>
                  </a:cxn>
                  <a:cxn ang="0">
                    <a:pos x="T2" y="T3"/>
                  </a:cxn>
                  <a:cxn ang="0">
                    <a:pos x="T4" y="T5"/>
                  </a:cxn>
                  <a:cxn ang="0">
                    <a:pos x="T6" y="T7"/>
                  </a:cxn>
                  <a:cxn ang="0">
                    <a:pos x="T8" y="T9"/>
                  </a:cxn>
                </a:cxnLst>
                <a:rect l="0" t="0" r="r" b="b"/>
                <a:pathLst>
                  <a:path w="250" h="139">
                    <a:moveTo>
                      <a:pt x="250" y="126"/>
                    </a:moveTo>
                    <a:cubicBezTo>
                      <a:pt x="248" y="102"/>
                      <a:pt x="241" y="80"/>
                      <a:pt x="230" y="62"/>
                    </a:cubicBezTo>
                    <a:cubicBezTo>
                      <a:pt x="208" y="25"/>
                      <a:pt x="169" y="1"/>
                      <a:pt x="125" y="1"/>
                    </a:cubicBezTo>
                    <a:cubicBezTo>
                      <a:pt x="56" y="0"/>
                      <a:pt x="0" y="60"/>
                      <a:pt x="0" y="134"/>
                    </a:cubicBezTo>
                    <a:cubicBezTo>
                      <a:pt x="0" y="136"/>
                      <a:pt x="0" y="137"/>
                      <a:pt x="0" y="13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701">
                <a:extLst>
                  <a:ext uri="{FF2B5EF4-FFF2-40B4-BE49-F238E27FC236}">
                    <a16:creationId xmlns:a16="http://schemas.microsoft.com/office/drawing/2014/main" id="{4B3A528B-F17E-464B-8236-BBE5FEE234DA}"/>
                  </a:ext>
                </a:extLst>
              </p:cNvPr>
              <p:cNvSpPr>
                <a:spLocks/>
              </p:cNvSpPr>
              <p:nvPr/>
            </p:nvSpPr>
            <p:spPr bwMode="auto">
              <a:xfrm>
                <a:off x="4957763" y="307976"/>
                <a:ext cx="306388" cy="206375"/>
              </a:xfrm>
              <a:custGeom>
                <a:avLst/>
                <a:gdLst>
                  <a:gd name="T0" fmla="*/ 0 w 298"/>
                  <a:gd name="T1" fmla="*/ 135 h 202"/>
                  <a:gd name="T2" fmla="*/ 149 w 298"/>
                  <a:gd name="T3" fmla="*/ 0 h 202"/>
                  <a:gd name="T4" fmla="*/ 294 w 298"/>
                  <a:gd name="T5" fmla="*/ 115 h 202"/>
                  <a:gd name="T6" fmla="*/ 298 w 298"/>
                  <a:gd name="T7" fmla="*/ 150 h 202"/>
                  <a:gd name="T8" fmla="*/ 289 w 298"/>
                  <a:gd name="T9" fmla="*/ 202 h 202"/>
                </a:gdLst>
                <a:ahLst/>
                <a:cxnLst>
                  <a:cxn ang="0">
                    <a:pos x="T0" y="T1"/>
                  </a:cxn>
                  <a:cxn ang="0">
                    <a:pos x="T2" y="T3"/>
                  </a:cxn>
                  <a:cxn ang="0">
                    <a:pos x="T4" y="T5"/>
                  </a:cxn>
                  <a:cxn ang="0">
                    <a:pos x="T6" y="T7"/>
                  </a:cxn>
                  <a:cxn ang="0">
                    <a:pos x="T8" y="T9"/>
                  </a:cxn>
                </a:cxnLst>
                <a:rect l="0" t="0" r="r" b="b"/>
                <a:pathLst>
                  <a:path w="298" h="202">
                    <a:moveTo>
                      <a:pt x="0" y="135"/>
                    </a:moveTo>
                    <a:cubicBezTo>
                      <a:pt x="7" y="59"/>
                      <a:pt x="71" y="0"/>
                      <a:pt x="149" y="0"/>
                    </a:cubicBezTo>
                    <a:cubicBezTo>
                      <a:pt x="219" y="1"/>
                      <a:pt x="278" y="49"/>
                      <a:pt x="294" y="115"/>
                    </a:cubicBezTo>
                    <a:cubicBezTo>
                      <a:pt x="297" y="126"/>
                      <a:pt x="298" y="138"/>
                      <a:pt x="298" y="150"/>
                    </a:cubicBezTo>
                    <a:cubicBezTo>
                      <a:pt x="298" y="168"/>
                      <a:pt x="295" y="186"/>
                      <a:pt x="289" y="20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702">
                <a:extLst>
                  <a:ext uri="{FF2B5EF4-FFF2-40B4-BE49-F238E27FC236}">
                    <a16:creationId xmlns:a16="http://schemas.microsoft.com/office/drawing/2014/main" id="{A0099C49-BCEE-4908-A07B-8E999F73E7A9}"/>
                  </a:ext>
                </a:extLst>
              </p:cNvPr>
              <p:cNvSpPr>
                <a:spLocks noChangeShapeType="1"/>
              </p:cNvSpPr>
              <p:nvPr/>
            </p:nvSpPr>
            <p:spPr bwMode="auto">
              <a:xfrm>
                <a:off x="4797426" y="800101"/>
                <a:ext cx="0" cy="0"/>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703">
                <a:extLst>
                  <a:ext uri="{FF2B5EF4-FFF2-40B4-BE49-F238E27FC236}">
                    <a16:creationId xmlns:a16="http://schemas.microsoft.com/office/drawing/2014/main" id="{8C7698C6-5645-49F9-A0CE-5EC8FB0F565D}"/>
                  </a:ext>
                </a:extLst>
              </p:cNvPr>
              <p:cNvSpPr>
                <a:spLocks/>
              </p:cNvSpPr>
              <p:nvPr/>
            </p:nvSpPr>
            <p:spPr bwMode="auto">
              <a:xfrm>
                <a:off x="4575176" y="514351"/>
                <a:ext cx="241300" cy="285750"/>
              </a:xfrm>
              <a:custGeom>
                <a:avLst/>
                <a:gdLst>
                  <a:gd name="T0" fmla="*/ 176 w 234"/>
                  <a:gd name="T1" fmla="*/ 278 h 278"/>
                  <a:gd name="T2" fmla="*/ 136 w 234"/>
                  <a:gd name="T3" fmla="*/ 278 h 278"/>
                  <a:gd name="T4" fmla="*/ 0 w 234"/>
                  <a:gd name="T5" fmla="*/ 139 h 278"/>
                  <a:gd name="T6" fmla="*/ 137 w 234"/>
                  <a:gd name="T7" fmla="*/ 0 h 278"/>
                  <a:gd name="T8" fmla="*/ 234 w 234"/>
                  <a:gd name="T9" fmla="*/ 42 h 278"/>
                </a:gdLst>
                <a:ahLst/>
                <a:cxnLst>
                  <a:cxn ang="0">
                    <a:pos x="T0" y="T1"/>
                  </a:cxn>
                  <a:cxn ang="0">
                    <a:pos x="T2" y="T3"/>
                  </a:cxn>
                  <a:cxn ang="0">
                    <a:pos x="T4" y="T5"/>
                  </a:cxn>
                  <a:cxn ang="0">
                    <a:pos x="T6" y="T7"/>
                  </a:cxn>
                  <a:cxn ang="0">
                    <a:pos x="T8" y="T9"/>
                  </a:cxn>
                </a:cxnLst>
                <a:rect l="0" t="0" r="r" b="b"/>
                <a:pathLst>
                  <a:path w="234" h="278">
                    <a:moveTo>
                      <a:pt x="176" y="278"/>
                    </a:moveTo>
                    <a:cubicBezTo>
                      <a:pt x="136" y="278"/>
                      <a:pt x="136" y="278"/>
                      <a:pt x="136" y="278"/>
                    </a:cubicBezTo>
                    <a:cubicBezTo>
                      <a:pt x="61" y="278"/>
                      <a:pt x="0" y="216"/>
                      <a:pt x="0" y="139"/>
                    </a:cubicBezTo>
                    <a:cubicBezTo>
                      <a:pt x="0" y="62"/>
                      <a:pt x="61" y="0"/>
                      <a:pt x="137" y="0"/>
                    </a:cubicBezTo>
                    <a:cubicBezTo>
                      <a:pt x="175" y="0"/>
                      <a:pt x="210" y="16"/>
                      <a:pt x="234" y="4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704">
                <a:extLst>
                  <a:ext uri="{FF2B5EF4-FFF2-40B4-BE49-F238E27FC236}">
                    <a16:creationId xmlns:a16="http://schemas.microsoft.com/office/drawing/2014/main" id="{45A79051-FBE7-4E8E-B170-3C76B103CA9B}"/>
                  </a:ext>
                </a:extLst>
              </p:cNvPr>
              <p:cNvSpPr>
                <a:spLocks/>
              </p:cNvSpPr>
              <p:nvPr/>
            </p:nvSpPr>
            <p:spPr bwMode="auto">
              <a:xfrm>
                <a:off x="5040313" y="14288"/>
                <a:ext cx="85725" cy="88900"/>
              </a:xfrm>
              <a:custGeom>
                <a:avLst/>
                <a:gdLst>
                  <a:gd name="T0" fmla="*/ 42 w 84"/>
                  <a:gd name="T1" fmla="*/ 1 h 86"/>
                  <a:gd name="T2" fmla="*/ 84 w 84"/>
                  <a:gd name="T3" fmla="*/ 43 h 86"/>
                  <a:gd name="T4" fmla="*/ 42 w 84"/>
                  <a:gd name="T5" fmla="*/ 86 h 86"/>
                  <a:gd name="T6" fmla="*/ 0 w 84"/>
                  <a:gd name="T7" fmla="*/ 43 h 86"/>
                  <a:gd name="T8" fmla="*/ 42 w 84"/>
                  <a:gd name="T9" fmla="*/ 1 h 86"/>
                </a:gdLst>
                <a:ahLst/>
                <a:cxnLst>
                  <a:cxn ang="0">
                    <a:pos x="T0" y="T1"/>
                  </a:cxn>
                  <a:cxn ang="0">
                    <a:pos x="T2" y="T3"/>
                  </a:cxn>
                  <a:cxn ang="0">
                    <a:pos x="T4" y="T5"/>
                  </a:cxn>
                  <a:cxn ang="0">
                    <a:pos x="T6" y="T7"/>
                  </a:cxn>
                  <a:cxn ang="0">
                    <a:pos x="T8" y="T9"/>
                  </a:cxn>
                </a:cxnLst>
                <a:rect l="0" t="0" r="r" b="b"/>
                <a:pathLst>
                  <a:path w="84" h="86">
                    <a:moveTo>
                      <a:pt x="42" y="1"/>
                    </a:moveTo>
                    <a:cubicBezTo>
                      <a:pt x="66" y="1"/>
                      <a:pt x="84" y="20"/>
                      <a:pt x="84" y="43"/>
                    </a:cubicBezTo>
                    <a:cubicBezTo>
                      <a:pt x="84" y="67"/>
                      <a:pt x="65"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705">
                <a:extLst>
                  <a:ext uri="{FF2B5EF4-FFF2-40B4-BE49-F238E27FC236}">
                    <a16:creationId xmlns:a16="http://schemas.microsoft.com/office/drawing/2014/main" id="{CB13A3B8-21BC-490A-8E87-9C363024CD8F}"/>
                  </a:ext>
                </a:extLst>
              </p:cNvPr>
              <p:cNvSpPr>
                <a:spLocks noChangeShapeType="1"/>
              </p:cNvSpPr>
              <p:nvPr/>
            </p:nvSpPr>
            <p:spPr bwMode="auto">
              <a:xfrm flipV="1">
                <a:off x="5083176" y="141288"/>
                <a:ext cx="0" cy="117475"/>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706">
                <a:extLst>
                  <a:ext uri="{FF2B5EF4-FFF2-40B4-BE49-F238E27FC236}">
                    <a16:creationId xmlns:a16="http://schemas.microsoft.com/office/drawing/2014/main" id="{1AA3D22B-D970-4AFA-ABF3-0C2F53D7ADAB}"/>
                  </a:ext>
                </a:extLst>
              </p:cNvPr>
              <p:cNvSpPr>
                <a:spLocks/>
              </p:cNvSpPr>
              <p:nvPr/>
            </p:nvSpPr>
            <p:spPr bwMode="auto">
              <a:xfrm>
                <a:off x="5265738" y="85726"/>
                <a:ext cx="87313" cy="88900"/>
              </a:xfrm>
              <a:custGeom>
                <a:avLst/>
                <a:gdLst>
                  <a:gd name="T0" fmla="*/ 42 w 85"/>
                  <a:gd name="T1" fmla="*/ 1 h 86"/>
                  <a:gd name="T2" fmla="*/ 85 w 85"/>
                  <a:gd name="T3" fmla="*/ 43 h 86"/>
                  <a:gd name="T4" fmla="*/ 42 w 85"/>
                  <a:gd name="T5" fmla="*/ 86 h 86"/>
                  <a:gd name="T6" fmla="*/ 0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66" y="1"/>
                      <a:pt x="85" y="20"/>
                      <a:pt x="85" y="43"/>
                    </a:cubicBezTo>
                    <a:cubicBezTo>
                      <a:pt x="85" y="67"/>
                      <a:pt x="66"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707">
                <a:extLst>
                  <a:ext uri="{FF2B5EF4-FFF2-40B4-BE49-F238E27FC236}">
                    <a16:creationId xmlns:a16="http://schemas.microsoft.com/office/drawing/2014/main" id="{C45E2AB7-99D6-49FC-B541-013BC50B640B}"/>
                  </a:ext>
                </a:extLst>
              </p:cNvPr>
              <p:cNvSpPr>
                <a:spLocks/>
              </p:cNvSpPr>
              <p:nvPr/>
            </p:nvSpPr>
            <p:spPr bwMode="auto">
              <a:xfrm>
                <a:off x="5491163" y="50801"/>
                <a:ext cx="87313" cy="87313"/>
              </a:xfrm>
              <a:custGeom>
                <a:avLst/>
                <a:gdLst>
                  <a:gd name="T0" fmla="*/ 43 w 85"/>
                  <a:gd name="T1" fmla="*/ 1 h 86"/>
                  <a:gd name="T2" fmla="*/ 85 w 85"/>
                  <a:gd name="T3" fmla="*/ 43 h 86"/>
                  <a:gd name="T4" fmla="*/ 43 w 85"/>
                  <a:gd name="T5" fmla="*/ 86 h 86"/>
                  <a:gd name="T6" fmla="*/ 0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66" y="1"/>
                      <a:pt x="85" y="20"/>
                      <a:pt x="85" y="43"/>
                    </a:cubicBezTo>
                    <a:cubicBezTo>
                      <a:pt x="85" y="67"/>
                      <a:pt x="66" y="86"/>
                      <a:pt x="43" y="86"/>
                    </a:cubicBezTo>
                    <a:cubicBezTo>
                      <a:pt x="19" y="86"/>
                      <a:pt x="0" y="67"/>
                      <a:pt x="0" y="43"/>
                    </a:cubicBezTo>
                    <a:cubicBezTo>
                      <a:pt x="0" y="20"/>
                      <a:pt x="19"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708">
                <a:extLst>
                  <a:ext uri="{FF2B5EF4-FFF2-40B4-BE49-F238E27FC236}">
                    <a16:creationId xmlns:a16="http://schemas.microsoft.com/office/drawing/2014/main" id="{199363F2-AE3F-41FB-9B75-18BAEF450A04}"/>
                  </a:ext>
                </a:extLst>
              </p:cNvPr>
              <p:cNvSpPr>
                <a:spLocks/>
              </p:cNvSpPr>
              <p:nvPr/>
            </p:nvSpPr>
            <p:spPr bwMode="auto">
              <a:xfrm>
                <a:off x="4813301" y="85726"/>
                <a:ext cx="87313" cy="88900"/>
              </a:xfrm>
              <a:custGeom>
                <a:avLst/>
                <a:gdLst>
                  <a:gd name="T0" fmla="*/ 43 w 85"/>
                  <a:gd name="T1" fmla="*/ 1 h 86"/>
                  <a:gd name="T2" fmla="*/ 0 w 85"/>
                  <a:gd name="T3" fmla="*/ 43 h 86"/>
                  <a:gd name="T4" fmla="*/ 43 w 85"/>
                  <a:gd name="T5" fmla="*/ 86 h 86"/>
                  <a:gd name="T6" fmla="*/ 85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19" y="1"/>
                      <a:pt x="0" y="20"/>
                      <a:pt x="0" y="43"/>
                    </a:cubicBezTo>
                    <a:cubicBezTo>
                      <a:pt x="0" y="67"/>
                      <a:pt x="19" y="86"/>
                      <a:pt x="43" y="86"/>
                    </a:cubicBezTo>
                    <a:cubicBezTo>
                      <a:pt x="66" y="86"/>
                      <a:pt x="85" y="67"/>
                      <a:pt x="85" y="43"/>
                    </a:cubicBezTo>
                    <a:cubicBezTo>
                      <a:pt x="85" y="20"/>
                      <a:pt x="66"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709">
                <a:extLst>
                  <a:ext uri="{FF2B5EF4-FFF2-40B4-BE49-F238E27FC236}">
                    <a16:creationId xmlns:a16="http://schemas.microsoft.com/office/drawing/2014/main" id="{9B347229-B859-4D67-9090-60D8A8A0F977}"/>
                  </a:ext>
                </a:extLst>
              </p:cNvPr>
              <p:cNvSpPr>
                <a:spLocks/>
              </p:cNvSpPr>
              <p:nvPr/>
            </p:nvSpPr>
            <p:spPr bwMode="auto">
              <a:xfrm>
                <a:off x="4587876" y="50801"/>
                <a:ext cx="87313" cy="87313"/>
              </a:xfrm>
              <a:custGeom>
                <a:avLst/>
                <a:gdLst>
                  <a:gd name="T0" fmla="*/ 42 w 85"/>
                  <a:gd name="T1" fmla="*/ 1 h 86"/>
                  <a:gd name="T2" fmla="*/ 0 w 85"/>
                  <a:gd name="T3" fmla="*/ 43 h 86"/>
                  <a:gd name="T4" fmla="*/ 42 w 85"/>
                  <a:gd name="T5" fmla="*/ 86 h 86"/>
                  <a:gd name="T6" fmla="*/ 85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19" y="1"/>
                      <a:pt x="0" y="20"/>
                      <a:pt x="0" y="43"/>
                    </a:cubicBezTo>
                    <a:cubicBezTo>
                      <a:pt x="0" y="67"/>
                      <a:pt x="19" y="86"/>
                      <a:pt x="42" y="86"/>
                    </a:cubicBezTo>
                    <a:cubicBezTo>
                      <a:pt x="66" y="86"/>
                      <a:pt x="85" y="67"/>
                      <a:pt x="85" y="43"/>
                    </a:cubicBezTo>
                    <a:cubicBezTo>
                      <a:pt x="85" y="20"/>
                      <a:pt x="66"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710">
                <a:extLst>
                  <a:ext uri="{FF2B5EF4-FFF2-40B4-BE49-F238E27FC236}">
                    <a16:creationId xmlns:a16="http://schemas.microsoft.com/office/drawing/2014/main" id="{40B69F45-78E9-49E3-A528-6F52C6AAD9A1}"/>
                  </a:ext>
                </a:extLst>
              </p:cNvPr>
              <p:cNvSpPr>
                <a:spLocks/>
              </p:cNvSpPr>
              <p:nvPr/>
            </p:nvSpPr>
            <p:spPr bwMode="auto">
              <a:xfrm>
                <a:off x="5472113" y="176213"/>
                <a:ext cx="63500" cy="198438"/>
              </a:xfrm>
              <a:custGeom>
                <a:avLst/>
                <a:gdLst>
                  <a:gd name="T0" fmla="*/ 40 w 40"/>
                  <a:gd name="T1" fmla="*/ 0 h 125"/>
                  <a:gd name="T2" fmla="*/ 40 w 40"/>
                  <a:gd name="T3" fmla="*/ 86 h 125"/>
                  <a:gd name="T4" fmla="*/ 0 w 40"/>
                  <a:gd name="T5" fmla="*/ 125 h 125"/>
                </a:gdLst>
                <a:ahLst/>
                <a:cxnLst>
                  <a:cxn ang="0">
                    <a:pos x="T0" y="T1"/>
                  </a:cxn>
                  <a:cxn ang="0">
                    <a:pos x="T2" y="T3"/>
                  </a:cxn>
                  <a:cxn ang="0">
                    <a:pos x="T4" y="T5"/>
                  </a:cxn>
                </a:cxnLst>
                <a:rect l="0" t="0" r="r" b="b"/>
                <a:pathLst>
                  <a:path w="40" h="125">
                    <a:moveTo>
                      <a:pt x="40" y="0"/>
                    </a:moveTo>
                    <a:lnTo>
                      <a:pt x="40" y="86"/>
                    </a:lnTo>
                    <a:lnTo>
                      <a:pt x="0" y="125"/>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711">
                <a:extLst>
                  <a:ext uri="{FF2B5EF4-FFF2-40B4-BE49-F238E27FC236}">
                    <a16:creationId xmlns:a16="http://schemas.microsoft.com/office/drawing/2014/main" id="{05C42B81-BDDB-48C6-92F9-76B7BBA98668}"/>
                  </a:ext>
                </a:extLst>
              </p:cNvPr>
              <p:cNvSpPr>
                <a:spLocks/>
              </p:cNvSpPr>
              <p:nvPr/>
            </p:nvSpPr>
            <p:spPr bwMode="auto">
              <a:xfrm>
                <a:off x="5262563" y="212726"/>
                <a:ext cx="46038" cy="112713"/>
              </a:xfrm>
              <a:custGeom>
                <a:avLst/>
                <a:gdLst>
                  <a:gd name="T0" fmla="*/ 29 w 29"/>
                  <a:gd name="T1" fmla="*/ 0 h 71"/>
                  <a:gd name="T2" fmla="*/ 29 w 29"/>
                  <a:gd name="T3" fmla="*/ 42 h 71"/>
                  <a:gd name="T4" fmla="*/ 0 w 29"/>
                  <a:gd name="T5" fmla="*/ 71 h 71"/>
                </a:gdLst>
                <a:ahLst/>
                <a:cxnLst>
                  <a:cxn ang="0">
                    <a:pos x="T0" y="T1"/>
                  </a:cxn>
                  <a:cxn ang="0">
                    <a:pos x="T2" y="T3"/>
                  </a:cxn>
                  <a:cxn ang="0">
                    <a:pos x="T4" y="T5"/>
                  </a:cxn>
                </a:cxnLst>
                <a:rect l="0" t="0" r="r" b="b"/>
                <a:pathLst>
                  <a:path w="29" h="71">
                    <a:moveTo>
                      <a:pt x="29" y="0"/>
                    </a:moveTo>
                    <a:lnTo>
                      <a:pt x="29" y="42"/>
                    </a:lnTo>
                    <a:lnTo>
                      <a:pt x="0" y="71"/>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712">
                <a:extLst>
                  <a:ext uri="{FF2B5EF4-FFF2-40B4-BE49-F238E27FC236}">
                    <a16:creationId xmlns:a16="http://schemas.microsoft.com/office/drawing/2014/main" id="{462E5778-F758-430F-970D-A610C9076330}"/>
                  </a:ext>
                </a:extLst>
              </p:cNvPr>
              <p:cNvSpPr>
                <a:spLocks/>
              </p:cNvSpPr>
              <p:nvPr/>
            </p:nvSpPr>
            <p:spPr bwMode="auto">
              <a:xfrm>
                <a:off x="4630738" y="176213"/>
                <a:ext cx="71438" cy="219075"/>
              </a:xfrm>
              <a:custGeom>
                <a:avLst/>
                <a:gdLst>
                  <a:gd name="T0" fmla="*/ 0 w 45"/>
                  <a:gd name="T1" fmla="*/ 0 h 138"/>
                  <a:gd name="T2" fmla="*/ 0 w 45"/>
                  <a:gd name="T3" fmla="*/ 94 h 138"/>
                  <a:gd name="T4" fmla="*/ 45 w 45"/>
                  <a:gd name="T5" fmla="*/ 138 h 138"/>
                </a:gdLst>
                <a:ahLst/>
                <a:cxnLst>
                  <a:cxn ang="0">
                    <a:pos x="T0" y="T1"/>
                  </a:cxn>
                  <a:cxn ang="0">
                    <a:pos x="T2" y="T3"/>
                  </a:cxn>
                  <a:cxn ang="0">
                    <a:pos x="T4" y="T5"/>
                  </a:cxn>
                </a:cxnLst>
                <a:rect l="0" t="0" r="r" b="b"/>
                <a:pathLst>
                  <a:path w="45" h="138">
                    <a:moveTo>
                      <a:pt x="0" y="0"/>
                    </a:moveTo>
                    <a:lnTo>
                      <a:pt x="0" y="94"/>
                    </a:lnTo>
                    <a:lnTo>
                      <a:pt x="45" y="138"/>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713">
                <a:extLst>
                  <a:ext uri="{FF2B5EF4-FFF2-40B4-BE49-F238E27FC236}">
                    <a16:creationId xmlns:a16="http://schemas.microsoft.com/office/drawing/2014/main" id="{BB5B4612-D295-4576-BCF6-129A468C112B}"/>
                  </a:ext>
                </a:extLst>
              </p:cNvPr>
              <p:cNvSpPr>
                <a:spLocks/>
              </p:cNvSpPr>
              <p:nvPr/>
            </p:nvSpPr>
            <p:spPr bwMode="auto">
              <a:xfrm>
                <a:off x="4857751" y="212726"/>
                <a:ext cx="84138" cy="133350"/>
              </a:xfrm>
              <a:custGeom>
                <a:avLst/>
                <a:gdLst>
                  <a:gd name="T0" fmla="*/ 0 w 53"/>
                  <a:gd name="T1" fmla="*/ 0 h 84"/>
                  <a:gd name="T2" fmla="*/ 0 w 53"/>
                  <a:gd name="T3" fmla="*/ 30 h 84"/>
                  <a:gd name="T4" fmla="*/ 53 w 53"/>
                  <a:gd name="T5" fmla="*/ 84 h 84"/>
                </a:gdLst>
                <a:ahLst/>
                <a:cxnLst>
                  <a:cxn ang="0">
                    <a:pos x="T0" y="T1"/>
                  </a:cxn>
                  <a:cxn ang="0">
                    <a:pos x="T2" y="T3"/>
                  </a:cxn>
                  <a:cxn ang="0">
                    <a:pos x="T4" y="T5"/>
                  </a:cxn>
                </a:cxnLst>
                <a:rect l="0" t="0" r="r" b="b"/>
                <a:pathLst>
                  <a:path w="53" h="84">
                    <a:moveTo>
                      <a:pt x="0" y="0"/>
                    </a:moveTo>
                    <a:lnTo>
                      <a:pt x="0" y="30"/>
                    </a:lnTo>
                    <a:lnTo>
                      <a:pt x="53" y="84"/>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6550F26A-1BF8-4B87-879E-F98D9BD64725}"/>
                </a:ext>
              </a:extLst>
            </p:cNvPr>
            <p:cNvGrpSpPr>
              <a:grpSpLocks noChangeAspect="1"/>
            </p:cNvGrpSpPr>
            <p:nvPr userDrawn="1"/>
          </p:nvGrpSpPr>
          <p:grpSpPr>
            <a:xfrm>
              <a:off x="2895700" y="1098885"/>
              <a:ext cx="390906" cy="336043"/>
              <a:chOff x="7962900" y="3702050"/>
              <a:chExt cx="633413" cy="544513"/>
            </a:xfrm>
          </p:grpSpPr>
          <p:sp>
            <p:nvSpPr>
              <p:cNvPr id="286" name="Freeform 555">
                <a:extLst>
                  <a:ext uri="{FF2B5EF4-FFF2-40B4-BE49-F238E27FC236}">
                    <a16:creationId xmlns:a16="http://schemas.microsoft.com/office/drawing/2014/main" id="{F7D65055-EFD8-4AE6-B076-311668925A5A}"/>
                  </a:ext>
                </a:extLst>
              </p:cNvPr>
              <p:cNvSpPr>
                <a:spLocks/>
              </p:cNvSpPr>
              <p:nvPr/>
            </p:nvSpPr>
            <p:spPr bwMode="auto">
              <a:xfrm>
                <a:off x="8202613" y="3952875"/>
                <a:ext cx="153988"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Oval 556">
                <a:extLst>
                  <a:ext uri="{FF2B5EF4-FFF2-40B4-BE49-F238E27FC236}">
                    <a16:creationId xmlns:a16="http://schemas.microsoft.com/office/drawing/2014/main" id="{F25138C0-D8A9-485A-893B-96EA4859E489}"/>
                  </a:ext>
                </a:extLst>
              </p:cNvPr>
              <p:cNvSpPr>
                <a:spLocks noChangeArrowheads="1"/>
              </p:cNvSpPr>
              <p:nvPr/>
            </p:nvSpPr>
            <p:spPr bwMode="auto">
              <a:xfrm>
                <a:off x="8126413" y="3876675"/>
                <a:ext cx="306388" cy="304800"/>
              </a:xfrm>
              <a:prstGeom prst="ellipse">
                <a:avLst/>
              </a:pr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557">
                <a:extLst>
                  <a:ext uri="{FF2B5EF4-FFF2-40B4-BE49-F238E27FC236}">
                    <a16:creationId xmlns:a16="http://schemas.microsoft.com/office/drawing/2014/main" id="{43FF21E6-491B-402D-844C-4F32685415BA}"/>
                  </a:ext>
                </a:extLst>
              </p:cNvPr>
              <p:cNvSpPr>
                <a:spLocks/>
              </p:cNvSpPr>
              <p:nvPr/>
            </p:nvSpPr>
            <p:spPr bwMode="auto">
              <a:xfrm>
                <a:off x="7962900" y="3810000"/>
                <a:ext cx="633413" cy="436563"/>
              </a:xfrm>
              <a:custGeom>
                <a:avLst/>
                <a:gdLst>
                  <a:gd name="T0" fmla="*/ 216 w 232"/>
                  <a:gd name="T1" fmla="*/ 160 h 160"/>
                  <a:gd name="T2" fmla="*/ 16 w 232"/>
                  <a:gd name="T3" fmla="*/ 160 h 160"/>
                  <a:gd name="T4" fmla="*/ 0 w 232"/>
                  <a:gd name="T5" fmla="*/ 144 h 160"/>
                  <a:gd name="T6" fmla="*/ 0 w 232"/>
                  <a:gd name="T7" fmla="*/ 16 h 160"/>
                  <a:gd name="T8" fmla="*/ 16 w 232"/>
                  <a:gd name="T9" fmla="*/ 0 h 160"/>
                  <a:gd name="T10" fmla="*/ 216 w 232"/>
                  <a:gd name="T11" fmla="*/ 0 h 160"/>
                  <a:gd name="T12" fmla="*/ 232 w 232"/>
                  <a:gd name="T13" fmla="*/ 16 h 160"/>
                  <a:gd name="T14" fmla="*/ 232 w 232"/>
                  <a:gd name="T15" fmla="*/ 144 h 160"/>
                  <a:gd name="T16" fmla="*/ 216 w 232"/>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60">
                    <a:moveTo>
                      <a:pt x="216" y="160"/>
                    </a:moveTo>
                    <a:cubicBezTo>
                      <a:pt x="16" y="160"/>
                      <a:pt x="16" y="160"/>
                      <a:pt x="16" y="160"/>
                    </a:cubicBezTo>
                    <a:cubicBezTo>
                      <a:pt x="7" y="160"/>
                      <a:pt x="0" y="153"/>
                      <a:pt x="0" y="144"/>
                    </a:cubicBezTo>
                    <a:cubicBezTo>
                      <a:pt x="0" y="16"/>
                      <a:pt x="0" y="16"/>
                      <a:pt x="0" y="16"/>
                    </a:cubicBezTo>
                    <a:cubicBezTo>
                      <a:pt x="0" y="7"/>
                      <a:pt x="7" y="0"/>
                      <a:pt x="16" y="0"/>
                    </a:cubicBezTo>
                    <a:cubicBezTo>
                      <a:pt x="216" y="0"/>
                      <a:pt x="216" y="0"/>
                      <a:pt x="216" y="0"/>
                    </a:cubicBezTo>
                    <a:cubicBezTo>
                      <a:pt x="225" y="0"/>
                      <a:pt x="232" y="7"/>
                      <a:pt x="232" y="16"/>
                    </a:cubicBezTo>
                    <a:cubicBezTo>
                      <a:pt x="232" y="144"/>
                      <a:pt x="232" y="144"/>
                      <a:pt x="232" y="144"/>
                    </a:cubicBezTo>
                    <a:cubicBezTo>
                      <a:pt x="232" y="153"/>
                      <a:pt x="225" y="160"/>
                      <a:pt x="216" y="160"/>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8">
                <a:extLst>
                  <a:ext uri="{FF2B5EF4-FFF2-40B4-BE49-F238E27FC236}">
                    <a16:creationId xmlns:a16="http://schemas.microsoft.com/office/drawing/2014/main" id="{7049DB22-C08A-4B49-9174-C650AA460075}"/>
                  </a:ext>
                </a:extLst>
              </p:cNvPr>
              <p:cNvSpPr>
                <a:spLocks noChangeShapeType="1"/>
              </p:cNvSpPr>
              <p:nvPr/>
            </p:nvSpPr>
            <p:spPr bwMode="auto">
              <a:xfrm>
                <a:off x="8462963"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9">
                <a:extLst>
                  <a:ext uri="{FF2B5EF4-FFF2-40B4-BE49-F238E27FC236}">
                    <a16:creationId xmlns:a16="http://schemas.microsoft.com/office/drawing/2014/main" id="{D637A8DA-4CBE-4139-B63B-1FC95664B30B}"/>
                  </a:ext>
                </a:extLst>
              </p:cNvPr>
              <p:cNvSpPr>
                <a:spLocks noChangeShapeType="1"/>
              </p:cNvSpPr>
              <p:nvPr/>
            </p:nvSpPr>
            <p:spPr bwMode="auto">
              <a:xfrm>
                <a:off x="7962900"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560">
                <a:extLst>
                  <a:ext uri="{FF2B5EF4-FFF2-40B4-BE49-F238E27FC236}">
                    <a16:creationId xmlns:a16="http://schemas.microsoft.com/office/drawing/2014/main" id="{1057B7A7-58FE-45FF-80D3-805434B26D8B}"/>
                  </a:ext>
                </a:extLst>
              </p:cNvPr>
              <p:cNvSpPr>
                <a:spLocks noEditPoints="1"/>
              </p:cNvSpPr>
              <p:nvPr/>
            </p:nvSpPr>
            <p:spPr bwMode="auto">
              <a:xfrm>
                <a:off x="8121650" y="3702050"/>
                <a:ext cx="315913" cy="107950"/>
              </a:xfrm>
              <a:custGeom>
                <a:avLst/>
                <a:gdLst>
                  <a:gd name="T0" fmla="*/ 0 w 116"/>
                  <a:gd name="T1" fmla="*/ 40 h 40"/>
                  <a:gd name="T2" fmla="*/ 0 w 116"/>
                  <a:gd name="T3" fmla="*/ 26 h 40"/>
                  <a:gd name="T4" fmla="*/ 26 w 116"/>
                  <a:gd name="T5" fmla="*/ 0 h 40"/>
                  <a:gd name="T6" fmla="*/ 90 w 116"/>
                  <a:gd name="T7" fmla="*/ 0 h 40"/>
                  <a:gd name="T8" fmla="*/ 116 w 116"/>
                  <a:gd name="T9" fmla="*/ 26 h 40"/>
                  <a:gd name="T10" fmla="*/ 116 w 116"/>
                  <a:gd name="T11" fmla="*/ 40 h 40"/>
                  <a:gd name="T12" fmla="*/ 96 w 116"/>
                  <a:gd name="T13" fmla="*/ 40 h 40"/>
                  <a:gd name="T14" fmla="*/ 96 w 116"/>
                  <a:gd name="T15" fmla="*/ 26 h 40"/>
                  <a:gd name="T16" fmla="*/ 90 w 116"/>
                  <a:gd name="T17" fmla="*/ 20 h 40"/>
                  <a:gd name="T18" fmla="*/ 26 w 116"/>
                  <a:gd name="T19" fmla="*/ 20 h 40"/>
                  <a:gd name="T20" fmla="*/ 20 w 116"/>
                  <a:gd name="T21" fmla="*/ 26 h 40"/>
                  <a:gd name="T22" fmla="*/ 20 w 116"/>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40">
                    <a:moveTo>
                      <a:pt x="0" y="40"/>
                    </a:moveTo>
                    <a:cubicBezTo>
                      <a:pt x="0" y="26"/>
                      <a:pt x="0" y="26"/>
                      <a:pt x="0" y="26"/>
                    </a:cubicBezTo>
                    <a:cubicBezTo>
                      <a:pt x="0" y="12"/>
                      <a:pt x="12" y="0"/>
                      <a:pt x="26" y="0"/>
                    </a:cubicBezTo>
                    <a:cubicBezTo>
                      <a:pt x="90" y="0"/>
                      <a:pt x="90" y="0"/>
                      <a:pt x="90" y="0"/>
                    </a:cubicBezTo>
                    <a:cubicBezTo>
                      <a:pt x="104" y="0"/>
                      <a:pt x="116" y="12"/>
                      <a:pt x="116" y="26"/>
                    </a:cubicBezTo>
                    <a:cubicBezTo>
                      <a:pt x="116" y="40"/>
                      <a:pt x="116" y="40"/>
                      <a:pt x="116" y="40"/>
                    </a:cubicBezTo>
                    <a:moveTo>
                      <a:pt x="96" y="40"/>
                    </a:moveTo>
                    <a:cubicBezTo>
                      <a:pt x="96" y="26"/>
                      <a:pt x="96" y="26"/>
                      <a:pt x="96" y="26"/>
                    </a:cubicBezTo>
                    <a:cubicBezTo>
                      <a:pt x="96" y="23"/>
                      <a:pt x="93" y="20"/>
                      <a:pt x="90" y="20"/>
                    </a:cubicBezTo>
                    <a:cubicBezTo>
                      <a:pt x="26" y="20"/>
                      <a:pt x="26" y="20"/>
                      <a:pt x="26" y="20"/>
                    </a:cubicBezTo>
                    <a:cubicBezTo>
                      <a:pt x="23" y="20"/>
                      <a:pt x="20" y="23"/>
                      <a:pt x="20" y="26"/>
                    </a:cubicBezTo>
                    <a:cubicBezTo>
                      <a:pt x="20" y="40"/>
                      <a:pt x="20" y="40"/>
                      <a:pt x="20" y="40"/>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7BFB44B3-4ED1-4DC2-8B45-41FA0F47FE03}"/>
                </a:ext>
              </a:extLst>
            </p:cNvPr>
            <p:cNvGrpSpPr>
              <a:grpSpLocks noChangeAspect="1"/>
            </p:cNvGrpSpPr>
            <p:nvPr/>
          </p:nvGrpSpPr>
          <p:grpSpPr>
            <a:xfrm>
              <a:off x="3239182" y="1631112"/>
              <a:ext cx="437910" cy="402405"/>
              <a:chOff x="6461125" y="3570288"/>
              <a:chExt cx="352425" cy="323850"/>
            </a:xfrm>
          </p:grpSpPr>
          <p:sp>
            <p:nvSpPr>
              <p:cNvPr id="273" name="Oval 392">
                <a:extLst>
                  <a:ext uri="{FF2B5EF4-FFF2-40B4-BE49-F238E27FC236}">
                    <a16:creationId xmlns:a16="http://schemas.microsoft.com/office/drawing/2014/main" id="{B4E61177-A066-47AF-A5A3-44D8209BAA69}"/>
                  </a:ext>
                </a:extLst>
              </p:cNvPr>
              <p:cNvSpPr>
                <a:spLocks noChangeArrowheads="1"/>
              </p:cNvSpPr>
              <p:nvPr/>
            </p:nvSpPr>
            <p:spPr bwMode="auto">
              <a:xfrm>
                <a:off x="6605588" y="3822700"/>
                <a:ext cx="46038"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393">
                <a:extLst>
                  <a:ext uri="{FF2B5EF4-FFF2-40B4-BE49-F238E27FC236}">
                    <a16:creationId xmlns:a16="http://schemas.microsoft.com/office/drawing/2014/main" id="{03E15009-8F2F-483A-95B7-95898ECC662B}"/>
                  </a:ext>
                </a:extLst>
              </p:cNvPr>
              <p:cNvSpPr>
                <a:spLocks/>
              </p:cNvSpPr>
              <p:nvPr/>
            </p:nvSpPr>
            <p:spPr bwMode="auto">
              <a:xfrm>
                <a:off x="6627813" y="3776663"/>
                <a:ext cx="19050" cy="46038"/>
              </a:xfrm>
              <a:custGeom>
                <a:avLst/>
                <a:gdLst>
                  <a:gd name="T0" fmla="*/ 0 w 12"/>
                  <a:gd name="T1" fmla="*/ 29 h 29"/>
                  <a:gd name="T2" fmla="*/ 0 w 12"/>
                  <a:gd name="T3" fmla="*/ 12 h 29"/>
                  <a:gd name="T4" fmla="*/ 12 w 12"/>
                  <a:gd name="T5" fmla="*/ 0 h 29"/>
                </a:gdLst>
                <a:ahLst/>
                <a:cxnLst>
                  <a:cxn ang="0">
                    <a:pos x="T0" y="T1"/>
                  </a:cxn>
                  <a:cxn ang="0">
                    <a:pos x="T2" y="T3"/>
                  </a:cxn>
                  <a:cxn ang="0">
                    <a:pos x="T4" y="T5"/>
                  </a:cxn>
                </a:cxnLst>
                <a:rect l="0" t="0" r="r" b="b"/>
                <a:pathLst>
                  <a:path w="12" h="29">
                    <a:moveTo>
                      <a:pt x="0" y="29"/>
                    </a:moveTo>
                    <a:lnTo>
                      <a:pt x="0" y="12"/>
                    </a:lnTo>
                    <a:lnTo>
                      <a:pt x="12"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394">
                <a:extLst>
                  <a:ext uri="{FF2B5EF4-FFF2-40B4-BE49-F238E27FC236}">
                    <a16:creationId xmlns:a16="http://schemas.microsoft.com/office/drawing/2014/main" id="{D3F5A88F-CD47-4813-A81D-0968E2C3658D}"/>
                  </a:ext>
                </a:extLst>
              </p:cNvPr>
              <p:cNvSpPr>
                <a:spLocks noChangeArrowheads="1"/>
              </p:cNvSpPr>
              <p:nvPr/>
            </p:nvSpPr>
            <p:spPr bwMode="auto">
              <a:xfrm>
                <a:off x="6469063" y="3810000"/>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395">
                <a:extLst>
                  <a:ext uri="{FF2B5EF4-FFF2-40B4-BE49-F238E27FC236}">
                    <a16:creationId xmlns:a16="http://schemas.microsoft.com/office/drawing/2014/main" id="{4254F644-C2DB-40C9-AF38-0B61B25B27FC}"/>
                  </a:ext>
                </a:extLst>
              </p:cNvPr>
              <p:cNvSpPr>
                <a:spLocks noChangeArrowheads="1"/>
              </p:cNvSpPr>
              <p:nvPr/>
            </p:nvSpPr>
            <p:spPr bwMode="auto">
              <a:xfrm>
                <a:off x="6686550" y="3848100"/>
                <a:ext cx="47625"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396">
                <a:extLst>
                  <a:ext uri="{FF2B5EF4-FFF2-40B4-BE49-F238E27FC236}">
                    <a16:creationId xmlns:a16="http://schemas.microsoft.com/office/drawing/2014/main" id="{46BCA806-686A-4682-8B7B-942978F1F30A}"/>
                  </a:ext>
                </a:extLst>
              </p:cNvPr>
              <p:cNvSpPr>
                <a:spLocks/>
              </p:cNvSpPr>
              <p:nvPr/>
            </p:nvSpPr>
            <p:spPr bwMode="auto">
              <a:xfrm>
                <a:off x="6684963" y="3776663"/>
                <a:ext cx="23813" cy="71438"/>
              </a:xfrm>
              <a:custGeom>
                <a:avLst/>
                <a:gdLst>
                  <a:gd name="T0" fmla="*/ 0 w 15"/>
                  <a:gd name="T1" fmla="*/ 0 h 45"/>
                  <a:gd name="T2" fmla="*/ 0 w 15"/>
                  <a:gd name="T3" fmla="*/ 12 h 45"/>
                  <a:gd name="T4" fmla="*/ 15 w 15"/>
                  <a:gd name="T5" fmla="*/ 28 h 45"/>
                  <a:gd name="T6" fmla="*/ 15 w 15"/>
                  <a:gd name="T7" fmla="*/ 45 h 45"/>
                </a:gdLst>
                <a:ahLst/>
                <a:cxnLst>
                  <a:cxn ang="0">
                    <a:pos x="T0" y="T1"/>
                  </a:cxn>
                  <a:cxn ang="0">
                    <a:pos x="T2" y="T3"/>
                  </a:cxn>
                  <a:cxn ang="0">
                    <a:pos x="T4" y="T5"/>
                  </a:cxn>
                  <a:cxn ang="0">
                    <a:pos x="T6" y="T7"/>
                  </a:cxn>
                </a:cxnLst>
                <a:rect l="0" t="0" r="r" b="b"/>
                <a:pathLst>
                  <a:path w="15" h="45">
                    <a:moveTo>
                      <a:pt x="0" y="0"/>
                    </a:moveTo>
                    <a:lnTo>
                      <a:pt x="0" y="12"/>
                    </a:lnTo>
                    <a:lnTo>
                      <a:pt x="15" y="28"/>
                    </a:lnTo>
                    <a:lnTo>
                      <a:pt x="15" y="45"/>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397">
                <a:extLst>
                  <a:ext uri="{FF2B5EF4-FFF2-40B4-BE49-F238E27FC236}">
                    <a16:creationId xmlns:a16="http://schemas.microsoft.com/office/drawing/2014/main" id="{5539C170-ABDD-473A-880B-D6DA61299CE8}"/>
                  </a:ext>
                </a:extLst>
              </p:cNvPr>
              <p:cNvSpPr>
                <a:spLocks noChangeArrowheads="1"/>
              </p:cNvSpPr>
              <p:nvPr/>
            </p:nvSpPr>
            <p:spPr bwMode="auto">
              <a:xfrm>
                <a:off x="6534150" y="3844925"/>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8">
                <a:extLst>
                  <a:ext uri="{FF2B5EF4-FFF2-40B4-BE49-F238E27FC236}">
                    <a16:creationId xmlns:a16="http://schemas.microsoft.com/office/drawing/2014/main" id="{3554333D-D7FE-4086-9F7A-B098235FEBC3}"/>
                  </a:ext>
                </a:extLst>
              </p:cNvPr>
              <p:cNvSpPr>
                <a:spLocks/>
              </p:cNvSpPr>
              <p:nvPr/>
            </p:nvSpPr>
            <p:spPr bwMode="auto">
              <a:xfrm>
                <a:off x="6559550" y="3776663"/>
                <a:ext cx="20638" cy="68263"/>
              </a:xfrm>
              <a:custGeom>
                <a:avLst/>
                <a:gdLst>
                  <a:gd name="T0" fmla="*/ 13 w 13"/>
                  <a:gd name="T1" fmla="*/ 0 h 43"/>
                  <a:gd name="T2" fmla="*/ 13 w 13"/>
                  <a:gd name="T3" fmla="*/ 11 h 43"/>
                  <a:gd name="T4" fmla="*/ 0 w 13"/>
                  <a:gd name="T5" fmla="*/ 26 h 43"/>
                  <a:gd name="T6" fmla="*/ 0 w 13"/>
                  <a:gd name="T7" fmla="*/ 43 h 43"/>
                </a:gdLst>
                <a:ahLst/>
                <a:cxnLst>
                  <a:cxn ang="0">
                    <a:pos x="T0" y="T1"/>
                  </a:cxn>
                  <a:cxn ang="0">
                    <a:pos x="T2" y="T3"/>
                  </a:cxn>
                  <a:cxn ang="0">
                    <a:pos x="T4" y="T5"/>
                  </a:cxn>
                  <a:cxn ang="0">
                    <a:pos x="T6" y="T7"/>
                  </a:cxn>
                </a:cxnLst>
                <a:rect l="0" t="0" r="r" b="b"/>
                <a:pathLst>
                  <a:path w="13" h="43">
                    <a:moveTo>
                      <a:pt x="13" y="0"/>
                    </a:moveTo>
                    <a:lnTo>
                      <a:pt x="13" y="11"/>
                    </a:lnTo>
                    <a:lnTo>
                      <a:pt x="0" y="26"/>
                    </a:lnTo>
                    <a:lnTo>
                      <a:pt x="0" y="43"/>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399">
                <a:extLst>
                  <a:ext uri="{FF2B5EF4-FFF2-40B4-BE49-F238E27FC236}">
                    <a16:creationId xmlns:a16="http://schemas.microsoft.com/office/drawing/2014/main" id="{B71A77FF-553C-433E-B095-547E8BB645DD}"/>
                  </a:ext>
                </a:extLst>
              </p:cNvPr>
              <p:cNvSpPr>
                <a:spLocks/>
              </p:cNvSpPr>
              <p:nvPr/>
            </p:nvSpPr>
            <p:spPr bwMode="auto">
              <a:xfrm>
                <a:off x="6507163" y="3776663"/>
                <a:ext cx="22225" cy="38100"/>
              </a:xfrm>
              <a:custGeom>
                <a:avLst/>
                <a:gdLst>
                  <a:gd name="T0" fmla="*/ 0 w 14"/>
                  <a:gd name="T1" fmla="*/ 24 h 24"/>
                  <a:gd name="T2" fmla="*/ 14 w 14"/>
                  <a:gd name="T3" fmla="*/ 11 h 24"/>
                  <a:gd name="T4" fmla="*/ 14 w 14"/>
                  <a:gd name="T5" fmla="*/ 0 h 24"/>
                </a:gdLst>
                <a:ahLst/>
                <a:cxnLst>
                  <a:cxn ang="0">
                    <a:pos x="T0" y="T1"/>
                  </a:cxn>
                  <a:cxn ang="0">
                    <a:pos x="T2" y="T3"/>
                  </a:cxn>
                  <a:cxn ang="0">
                    <a:pos x="T4" y="T5"/>
                  </a:cxn>
                </a:cxnLst>
                <a:rect l="0" t="0" r="r" b="b"/>
                <a:pathLst>
                  <a:path w="14" h="24">
                    <a:moveTo>
                      <a:pt x="0" y="24"/>
                    </a:moveTo>
                    <a:lnTo>
                      <a:pt x="14" y="11"/>
                    </a:lnTo>
                    <a:lnTo>
                      <a:pt x="14"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400">
                <a:extLst>
                  <a:ext uri="{FF2B5EF4-FFF2-40B4-BE49-F238E27FC236}">
                    <a16:creationId xmlns:a16="http://schemas.microsoft.com/office/drawing/2014/main" id="{80C262F0-FE0E-4206-8E70-8C094E8DA5E1}"/>
                  </a:ext>
                </a:extLst>
              </p:cNvPr>
              <p:cNvSpPr>
                <a:spLocks noChangeArrowheads="1"/>
              </p:cNvSpPr>
              <p:nvPr/>
            </p:nvSpPr>
            <p:spPr bwMode="auto">
              <a:xfrm>
                <a:off x="6754813" y="3814763"/>
                <a:ext cx="47625"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401">
                <a:extLst>
                  <a:ext uri="{FF2B5EF4-FFF2-40B4-BE49-F238E27FC236}">
                    <a16:creationId xmlns:a16="http://schemas.microsoft.com/office/drawing/2014/main" id="{31E7461D-BBD5-45C1-96FE-8F713B00C7BA}"/>
                  </a:ext>
                </a:extLst>
              </p:cNvPr>
              <p:cNvSpPr>
                <a:spLocks/>
              </p:cNvSpPr>
              <p:nvPr/>
            </p:nvSpPr>
            <p:spPr bwMode="auto">
              <a:xfrm>
                <a:off x="6735763" y="3776663"/>
                <a:ext cx="25400" cy="44450"/>
              </a:xfrm>
              <a:custGeom>
                <a:avLst/>
                <a:gdLst>
                  <a:gd name="T0" fmla="*/ 0 w 16"/>
                  <a:gd name="T1" fmla="*/ 0 h 28"/>
                  <a:gd name="T2" fmla="*/ 0 w 16"/>
                  <a:gd name="T3" fmla="*/ 12 h 28"/>
                  <a:gd name="T4" fmla="*/ 16 w 16"/>
                  <a:gd name="T5" fmla="*/ 28 h 28"/>
                </a:gdLst>
                <a:ahLst/>
                <a:cxnLst>
                  <a:cxn ang="0">
                    <a:pos x="T0" y="T1"/>
                  </a:cxn>
                  <a:cxn ang="0">
                    <a:pos x="T2" y="T3"/>
                  </a:cxn>
                  <a:cxn ang="0">
                    <a:pos x="T4" y="T5"/>
                  </a:cxn>
                </a:cxnLst>
                <a:rect l="0" t="0" r="r" b="b"/>
                <a:pathLst>
                  <a:path w="16" h="28">
                    <a:moveTo>
                      <a:pt x="0" y="0"/>
                    </a:moveTo>
                    <a:lnTo>
                      <a:pt x="0" y="12"/>
                    </a:lnTo>
                    <a:lnTo>
                      <a:pt x="16" y="28"/>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402">
                <a:extLst>
                  <a:ext uri="{FF2B5EF4-FFF2-40B4-BE49-F238E27FC236}">
                    <a16:creationId xmlns:a16="http://schemas.microsoft.com/office/drawing/2014/main" id="{A2B0549F-36B7-4C1B-98A3-52A8919F3433}"/>
                  </a:ext>
                </a:extLst>
              </p:cNvPr>
              <p:cNvSpPr>
                <a:spLocks/>
              </p:cNvSpPr>
              <p:nvPr/>
            </p:nvSpPr>
            <p:spPr bwMode="auto">
              <a:xfrm>
                <a:off x="6461125" y="3570288"/>
                <a:ext cx="352425" cy="206375"/>
              </a:xfrm>
              <a:custGeom>
                <a:avLst/>
                <a:gdLst>
                  <a:gd name="T0" fmla="*/ 110 w 129"/>
                  <a:gd name="T1" fmla="*/ 38 h 76"/>
                  <a:gd name="T2" fmla="*/ 108 w 129"/>
                  <a:gd name="T3" fmla="*/ 38 h 76"/>
                  <a:gd name="T4" fmla="*/ 109 w 129"/>
                  <a:gd name="T5" fmla="*/ 30 h 76"/>
                  <a:gd name="T6" fmla="*/ 78 w 129"/>
                  <a:gd name="T7" fmla="*/ 0 h 76"/>
                  <a:gd name="T8" fmla="*/ 57 w 129"/>
                  <a:gd name="T9" fmla="*/ 8 h 76"/>
                  <a:gd name="T10" fmla="*/ 47 w 129"/>
                  <a:gd name="T11" fmla="*/ 6 h 76"/>
                  <a:gd name="T12" fmla="*/ 21 w 129"/>
                  <a:gd name="T13" fmla="*/ 32 h 76"/>
                  <a:gd name="T14" fmla="*/ 21 w 129"/>
                  <a:gd name="T15" fmla="*/ 32 h 76"/>
                  <a:gd name="T16" fmla="*/ 0 w 129"/>
                  <a:gd name="T17" fmla="*/ 54 h 76"/>
                  <a:gd name="T18" fmla="*/ 23 w 129"/>
                  <a:gd name="T19" fmla="*/ 76 h 76"/>
                  <a:gd name="T20" fmla="*/ 110 w 129"/>
                  <a:gd name="T21" fmla="*/ 76 h 76"/>
                  <a:gd name="T22" fmla="*/ 129 w 129"/>
                  <a:gd name="T23" fmla="*/ 57 h 76"/>
                  <a:gd name="T24" fmla="*/ 110 w 129"/>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6">
                    <a:moveTo>
                      <a:pt x="110" y="38"/>
                    </a:moveTo>
                    <a:cubicBezTo>
                      <a:pt x="109" y="38"/>
                      <a:pt x="109" y="38"/>
                      <a:pt x="108" y="38"/>
                    </a:cubicBezTo>
                    <a:cubicBezTo>
                      <a:pt x="109" y="36"/>
                      <a:pt x="109" y="33"/>
                      <a:pt x="109" y="30"/>
                    </a:cubicBezTo>
                    <a:cubicBezTo>
                      <a:pt x="109" y="13"/>
                      <a:pt x="95" y="0"/>
                      <a:pt x="78" y="0"/>
                    </a:cubicBezTo>
                    <a:cubicBezTo>
                      <a:pt x="70" y="0"/>
                      <a:pt x="62" y="3"/>
                      <a:pt x="57" y="8"/>
                    </a:cubicBezTo>
                    <a:cubicBezTo>
                      <a:pt x="54" y="7"/>
                      <a:pt x="50" y="6"/>
                      <a:pt x="47" y="6"/>
                    </a:cubicBezTo>
                    <a:cubicBezTo>
                      <a:pt x="32" y="6"/>
                      <a:pt x="21" y="18"/>
                      <a:pt x="21" y="32"/>
                    </a:cubicBezTo>
                    <a:cubicBezTo>
                      <a:pt x="21" y="32"/>
                      <a:pt x="21" y="32"/>
                      <a:pt x="21" y="32"/>
                    </a:cubicBezTo>
                    <a:cubicBezTo>
                      <a:pt x="9" y="33"/>
                      <a:pt x="0" y="43"/>
                      <a:pt x="0" y="54"/>
                    </a:cubicBezTo>
                    <a:cubicBezTo>
                      <a:pt x="0" y="66"/>
                      <a:pt x="10" y="76"/>
                      <a:pt x="23" y="76"/>
                    </a:cubicBezTo>
                    <a:cubicBezTo>
                      <a:pt x="110" y="76"/>
                      <a:pt x="110" y="76"/>
                      <a:pt x="110" y="76"/>
                    </a:cubicBezTo>
                    <a:cubicBezTo>
                      <a:pt x="120" y="76"/>
                      <a:pt x="129" y="68"/>
                      <a:pt x="129" y="57"/>
                    </a:cubicBezTo>
                    <a:cubicBezTo>
                      <a:pt x="129" y="46"/>
                      <a:pt x="120" y="38"/>
                      <a:pt x="110" y="38"/>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403">
                <a:extLst>
                  <a:ext uri="{FF2B5EF4-FFF2-40B4-BE49-F238E27FC236}">
                    <a16:creationId xmlns:a16="http://schemas.microsoft.com/office/drawing/2014/main" id="{8DA1C86A-8AC5-4C15-8755-CECCBF35DF1E}"/>
                  </a:ext>
                </a:extLst>
              </p:cNvPr>
              <p:cNvSpPr>
                <a:spLocks/>
              </p:cNvSpPr>
              <p:nvPr/>
            </p:nvSpPr>
            <p:spPr bwMode="auto">
              <a:xfrm>
                <a:off x="6510338" y="3651250"/>
                <a:ext cx="68263" cy="36513"/>
              </a:xfrm>
              <a:custGeom>
                <a:avLst/>
                <a:gdLst>
                  <a:gd name="T0" fmla="*/ 25 w 25"/>
                  <a:gd name="T1" fmla="*/ 13 h 13"/>
                  <a:gd name="T2" fmla="*/ 0 w 25"/>
                  <a:gd name="T3" fmla="*/ 3 h 13"/>
                </a:gdLst>
                <a:ahLst/>
                <a:cxnLst>
                  <a:cxn ang="0">
                    <a:pos x="T0" y="T1"/>
                  </a:cxn>
                  <a:cxn ang="0">
                    <a:pos x="T2" y="T3"/>
                  </a:cxn>
                </a:cxnLst>
                <a:rect l="0" t="0" r="r" b="b"/>
                <a:pathLst>
                  <a:path w="25" h="13">
                    <a:moveTo>
                      <a:pt x="25" y="13"/>
                    </a:moveTo>
                    <a:cubicBezTo>
                      <a:pt x="20" y="5"/>
                      <a:pt x="10" y="0"/>
                      <a:pt x="0" y="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404">
                <a:extLst>
                  <a:ext uri="{FF2B5EF4-FFF2-40B4-BE49-F238E27FC236}">
                    <a16:creationId xmlns:a16="http://schemas.microsoft.com/office/drawing/2014/main" id="{EB983FEF-2DE5-4333-8290-2F67BBE45606}"/>
                  </a:ext>
                </a:extLst>
              </p:cNvPr>
              <p:cNvSpPr>
                <a:spLocks/>
              </p:cNvSpPr>
              <p:nvPr/>
            </p:nvSpPr>
            <p:spPr bwMode="auto">
              <a:xfrm>
                <a:off x="6734175" y="3638550"/>
                <a:ext cx="26988" cy="61913"/>
              </a:xfrm>
              <a:custGeom>
                <a:avLst/>
                <a:gdLst>
                  <a:gd name="T0" fmla="*/ 9 w 10"/>
                  <a:gd name="T1" fmla="*/ 0 h 23"/>
                  <a:gd name="T2" fmla="*/ 0 w 10"/>
                  <a:gd name="T3" fmla="*/ 23 h 23"/>
                </a:gdLst>
                <a:ahLst/>
                <a:cxnLst>
                  <a:cxn ang="0">
                    <a:pos x="T0" y="T1"/>
                  </a:cxn>
                  <a:cxn ang="0">
                    <a:pos x="T2" y="T3"/>
                  </a:cxn>
                </a:cxnLst>
                <a:rect l="0" t="0" r="r" b="b"/>
                <a:pathLst>
                  <a:path w="10" h="23">
                    <a:moveTo>
                      <a:pt x="9" y="0"/>
                    </a:moveTo>
                    <a:cubicBezTo>
                      <a:pt x="10" y="9"/>
                      <a:pt x="7" y="18"/>
                      <a:pt x="0" y="2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ACA38AC7-7989-481D-BE83-48ABDD42AC76}"/>
                </a:ext>
              </a:extLst>
            </p:cNvPr>
            <p:cNvGrpSpPr>
              <a:grpSpLocks noChangeAspect="1"/>
            </p:cNvGrpSpPr>
            <p:nvPr userDrawn="1"/>
          </p:nvGrpSpPr>
          <p:grpSpPr>
            <a:xfrm>
              <a:off x="4339988" y="5050448"/>
              <a:ext cx="293808" cy="468746"/>
              <a:chOff x="4892675" y="2374900"/>
              <a:chExt cx="207963" cy="331788"/>
            </a:xfrm>
          </p:grpSpPr>
          <p:sp>
            <p:nvSpPr>
              <p:cNvPr id="265" name="Freeform 421">
                <a:extLst>
                  <a:ext uri="{FF2B5EF4-FFF2-40B4-BE49-F238E27FC236}">
                    <a16:creationId xmlns:a16="http://schemas.microsoft.com/office/drawing/2014/main" id="{0F235AFB-3ADF-4747-AC63-BBD1428A7CA8}"/>
                  </a:ext>
                </a:extLst>
              </p:cNvPr>
              <p:cNvSpPr>
                <a:spLocks/>
              </p:cNvSpPr>
              <p:nvPr/>
            </p:nvSpPr>
            <p:spPr bwMode="auto">
              <a:xfrm>
                <a:off x="4892675" y="2374900"/>
                <a:ext cx="207963" cy="42863"/>
              </a:xfrm>
              <a:custGeom>
                <a:avLst/>
                <a:gdLst>
                  <a:gd name="T0" fmla="*/ 76 w 76"/>
                  <a:gd name="T1" fmla="*/ 11 h 16"/>
                  <a:gd name="T2" fmla="*/ 66 w 76"/>
                  <a:gd name="T3" fmla="*/ 0 h 16"/>
                  <a:gd name="T4" fmla="*/ 11 w 76"/>
                  <a:gd name="T5" fmla="*/ 0 h 16"/>
                  <a:gd name="T6" fmla="*/ 0 w 76"/>
                  <a:gd name="T7" fmla="*/ 11 h 16"/>
                  <a:gd name="T8" fmla="*/ 0 w 76"/>
                  <a:gd name="T9" fmla="*/ 16 h 16"/>
                  <a:gd name="T10" fmla="*/ 76 w 76"/>
                  <a:gd name="T11" fmla="*/ 16 h 16"/>
                  <a:gd name="T12" fmla="*/ 76 w 7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76" h="16">
                    <a:moveTo>
                      <a:pt x="76" y="11"/>
                    </a:moveTo>
                    <a:cubicBezTo>
                      <a:pt x="76" y="5"/>
                      <a:pt x="72" y="0"/>
                      <a:pt x="66" y="0"/>
                    </a:cubicBezTo>
                    <a:cubicBezTo>
                      <a:pt x="11" y="0"/>
                      <a:pt x="11" y="0"/>
                      <a:pt x="11" y="0"/>
                    </a:cubicBezTo>
                    <a:cubicBezTo>
                      <a:pt x="5" y="0"/>
                      <a:pt x="0" y="5"/>
                      <a:pt x="0" y="11"/>
                    </a:cubicBezTo>
                    <a:cubicBezTo>
                      <a:pt x="0" y="16"/>
                      <a:pt x="0" y="16"/>
                      <a:pt x="0" y="16"/>
                    </a:cubicBezTo>
                    <a:cubicBezTo>
                      <a:pt x="76" y="16"/>
                      <a:pt x="76" y="16"/>
                      <a:pt x="76" y="16"/>
                    </a:cubicBezTo>
                    <a:lnTo>
                      <a:pt x="76"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422">
                <a:extLst>
                  <a:ext uri="{FF2B5EF4-FFF2-40B4-BE49-F238E27FC236}">
                    <a16:creationId xmlns:a16="http://schemas.microsoft.com/office/drawing/2014/main" id="{6885BB68-3059-4EBF-B285-7BFDB80389EE}"/>
                  </a:ext>
                </a:extLst>
              </p:cNvPr>
              <p:cNvSpPr>
                <a:spLocks/>
              </p:cNvSpPr>
              <p:nvPr/>
            </p:nvSpPr>
            <p:spPr bwMode="auto">
              <a:xfrm>
                <a:off x="4892675" y="2647950"/>
                <a:ext cx="207963" cy="58738"/>
              </a:xfrm>
              <a:custGeom>
                <a:avLst/>
                <a:gdLst>
                  <a:gd name="T0" fmla="*/ 0 w 76"/>
                  <a:gd name="T1" fmla="*/ 11 h 22"/>
                  <a:gd name="T2" fmla="*/ 11 w 76"/>
                  <a:gd name="T3" fmla="*/ 22 h 22"/>
                  <a:gd name="T4" fmla="*/ 66 w 76"/>
                  <a:gd name="T5" fmla="*/ 22 h 22"/>
                  <a:gd name="T6" fmla="*/ 76 w 76"/>
                  <a:gd name="T7" fmla="*/ 11 h 22"/>
                  <a:gd name="T8" fmla="*/ 76 w 76"/>
                  <a:gd name="T9" fmla="*/ 0 h 22"/>
                  <a:gd name="T10" fmla="*/ 0 w 76"/>
                  <a:gd name="T11" fmla="*/ 0 h 22"/>
                  <a:gd name="T12" fmla="*/ 0 w 76"/>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76" h="22">
                    <a:moveTo>
                      <a:pt x="0" y="11"/>
                    </a:moveTo>
                    <a:cubicBezTo>
                      <a:pt x="0" y="17"/>
                      <a:pt x="5" y="22"/>
                      <a:pt x="11" y="22"/>
                    </a:cubicBezTo>
                    <a:cubicBezTo>
                      <a:pt x="66" y="22"/>
                      <a:pt x="66" y="22"/>
                      <a:pt x="66" y="22"/>
                    </a:cubicBezTo>
                    <a:cubicBezTo>
                      <a:pt x="72" y="22"/>
                      <a:pt x="76" y="17"/>
                      <a:pt x="76" y="11"/>
                    </a:cubicBezTo>
                    <a:cubicBezTo>
                      <a:pt x="76" y="0"/>
                      <a:pt x="76" y="0"/>
                      <a:pt x="76" y="0"/>
                    </a:cubicBezTo>
                    <a:cubicBezTo>
                      <a:pt x="0" y="0"/>
                      <a:pt x="0" y="0"/>
                      <a:pt x="0" y="0"/>
                    </a:cubicBezTo>
                    <a:lnTo>
                      <a:pt x="0"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423">
                <a:extLst>
                  <a:ext uri="{FF2B5EF4-FFF2-40B4-BE49-F238E27FC236}">
                    <a16:creationId xmlns:a16="http://schemas.microsoft.com/office/drawing/2014/main" id="{BE4A42AA-1CB7-49ED-B639-4A3BC9594A15}"/>
                  </a:ext>
                </a:extLst>
              </p:cNvPr>
              <p:cNvSpPr>
                <a:spLocks noChangeShapeType="1"/>
              </p:cNvSpPr>
              <p:nvPr/>
            </p:nvSpPr>
            <p:spPr bwMode="auto">
              <a:xfrm>
                <a:off x="4975225" y="2678113"/>
                <a:ext cx="46038"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424">
                <a:extLst>
                  <a:ext uri="{FF2B5EF4-FFF2-40B4-BE49-F238E27FC236}">
                    <a16:creationId xmlns:a16="http://schemas.microsoft.com/office/drawing/2014/main" id="{A5BD6489-94D5-4F4B-867E-81D3D97C72FD}"/>
                  </a:ext>
                </a:extLst>
              </p:cNvPr>
              <p:cNvSpPr>
                <a:spLocks noEditPoints="1"/>
              </p:cNvSpPr>
              <p:nvPr/>
            </p:nvSpPr>
            <p:spPr bwMode="auto">
              <a:xfrm>
                <a:off x="4892675" y="2417763"/>
                <a:ext cx="207963" cy="230188"/>
              </a:xfrm>
              <a:custGeom>
                <a:avLst/>
                <a:gdLst>
                  <a:gd name="T0" fmla="*/ 0 w 76"/>
                  <a:gd name="T1" fmla="*/ 0 h 84"/>
                  <a:gd name="T2" fmla="*/ 0 w 76"/>
                  <a:gd name="T3" fmla="*/ 84 h 84"/>
                  <a:gd name="T4" fmla="*/ 76 w 76"/>
                  <a:gd name="T5" fmla="*/ 84 h 84"/>
                  <a:gd name="T6" fmla="*/ 76 w 76"/>
                  <a:gd name="T7" fmla="*/ 0 h 84"/>
                  <a:gd name="T8" fmla="*/ 0 w 76"/>
                  <a:gd name="T9" fmla="*/ 0 h 84"/>
                  <a:gd name="T10" fmla="*/ 59 w 76"/>
                  <a:gd name="T11" fmla="*/ 59 h 84"/>
                  <a:gd name="T12" fmla="*/ 20 w 76"/>
                  <a:gd name="T13" fmla="*/ 59 h 84"/>
                  <a:gd name="T14" fmla="*/ 10 w 76"/>
                  <a:gd name="T15" fmla="*/ 49 h 84"/>
                  <a:gd name="T16" fmla="*/ 19 w 76"/>
                  <a:gd name="T17" fmla="*/ 39 h 84"/>
                  <a:gd name="T18" fmla="*/ 19 w 76"/>
                  <a:gd name="T19" fmla="*/ 39 h 84"/>
                  <a:gd name="T20" fmla="*/ 31 w 76"/>
                  <a:gd name="T21" fmla="*/ 28 h 84"/>
                  <a:gd name="T22" fmla="*/ 35 w 76"/>
                  <a:gd name="T23" fmla="*/ 29 h 84"/>
                  <a:gd name="T24" fmla="*/ 45 w 76"/>
                  <a:gd name="T25" fmla="*/ 25 h 84"/>
                  <a:gd name="T26" fmla="*/ 59 w 76"/>
                  <a:gd name="T27" fmla="*/ 39 h 84"/>
                  <a:gd name="T28" fmla="*/ 58 w 76"/>
                  <a:gd name="T29" fmla="*/ 42 h 84"/>
                  <a:gd name="T30" fmla="*/ 59 w 76"/>
                  <a:gd name="T31" fmla="*/ 42 h 84"/>
                  <a:gd name="T32" fmla="*/ 68 w 76"/>
                  <a:gd name="T33" fmla="*/ 50 h 84"/>
                  <a:gd name="T34" fmla="*/ 59 w 76"/>
                  <a:gd name="T3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4">
                    <a:moveTo>
                      <a:pt x="0" y="0"/>
                    </a:moveTo>
                    <a:cubicBezTo>
                      <a:pt x="0" y="84"/>
                      <a:pt x="0" y="84"/>
                      <a:pt x="0" y="84"/>
                    </a:cubicBezTo>
                    <a:cubicBezTo>
                      <a:pt x="76" y="84"/>
                      <a:pt x="76" y="84"/>
                      <a:pt x="76" y="84"/>
                    </a:cubicBezTo>
                    <a:cubicBezTo>
                      <a:pt x="76" y="0"/>
                      <a:pt x="76" y="0"/>
                      <a:pt x="76" y="0"/>
                    </a:cubicBezTo>
                    <a:lnTo>
                      <a:pt x="0" y="0"/>
                    </a:lnTo>
                    <a:close/>
                    <a:moveTo>
                      <a:pt x="59" y="59"/>
                    </a:moveTo>
                    <a:cubicBezTo>
                      <a:pt x="20" y="59"/>
                      <a:pt x="20" y="59"/>
                      <a:pt x="20" y="59"/>
                    </a:cubicBezTo>
                    <a:cubicBezTo>
                      <a:pt x="15" y="59"/>
                      <a:pt x="10" y="55"/>
                      <a:pt x="10" y="49"/>
                    </a:cubicBezTo>
                    <a:cubicBezTo>
                      <a:pt x="10" y="44"/>
                      <a:pt x="14" y="40"/>
                      <a:pt x="19" y="39"/>
                    </a:cubicBezTo>
                    <a:cubicBezTo>
                      <a:pt x="19" y="39"/>
                      <a:pt x="19" y="39"/>
                      <a:pt x="19" y="39"/>
                    </a:cubicBezTo>
                    <a:cubicBezTo>
                      <a:pt x="19" y="33"/>
                      <a:pt x="24" y="28"/>
                      <a:pt x="31" y="28"/>
                    </a:cubicBezTo>
                    <a:cubicBezTo>
                      <a:pt x="32" y="28"/>
                      <a:pt x="34" y="28"/>
                      <a:pt x="35" y="29"/>
                    </a:cubicBezTo>
                    <a:cubicBezTo>
                      <a:pt x="38" y="26"/>
                      <a:pt x="41" y="25"/>
                      <a:pt x="45" y="25"/>
                    </a:cubicBezTo>
                    <a:cubicBezTo>
                      <a:pt x="52" y="25"/>
                      <a:pt x="59" y="31"/>
                      <a:pt x="59" y="39"/>
                    </a:cubicBezTo>
                    <a:cubicBezTo>
                      <a:pt x="59" y="40"/>
                      <a:pt x="58" y="41"/>
                      <a:pt x="58" y="42"/>
                    </a:cubicBezTo>
                    <a:cubicBezTo>
                      <a:pt x="58" y="42"/>
                      <a:pt x="59" y="42"/>
                      <a:pt x="59" y="42"/>
                    </a:cubicBezTo>
                    <a:cubicBezTo>
                      <a:pt x="64" y="42"/>
                      <a:pt x="68" y="46"/>
                      <a:pt x="68" y="50"/>
                    </a:cubicBezTo>
                    <a:cubicBezTo>
                      <a:pt x="68" y="55"/>
                      <a:pt x="64" y="59"/>
                      <a:pt x="59" y="59"/>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425">
                <a:extLst>
                  <a:ext uri="{FF2B5EF4-FFF2-40B4-BE49-F238E27FC236}">
                    <a16:creationId xmlns:a16="http://schemas.microsoft.com/office/drawing/2014/main" id="{428F3389-FE1D-4BF7-B2F0-5A76ECA24E69}"/>
                  </a:ext>
                </a:extLst>
              </p:cNvPr>
              <p:cNvSpPr>
                <a:spLocks/>
              </p:cNvSpPr>
              <p:nvPr/>
            </p:nvSpPr>
            <p:spPr bwMode="auto">
              <a:xfrm>
                <a:off x="4919663" y="2486025"/>
                <a:ext cx="158750" cy="93663"/>
              </a:xfrm>
              <a:custGeom>
                <a:avLst/>
                <a:gdLst>
                  <a:gd name="T0" fmla="*/ 49 w 58"/>
                  <a:gd name="T1" fmla="*/ 17 h 34"/>
                  <a:gd name="T2" fmla="*/ 48 w 58"/>
                  <a:gd name="T3" fmla="*/ 17 h 34"/>
                  <a:gd name="T4" fmla="*/ 49 w 58"/>
                  <a:gd name="T5" fmla="*/ 14 h 34"/>
                  <a:gd name="T6" fmla="*/ 35 w 58"/>
                  <a:gd name="T7" fmla="*/ 0 h 34"/>
                  <a:gd name="T8" fmla="*/ 25 w 58"/>
                  <a:gd name="T9" fmla="*/ 4 h 34"/>
                  <a:gd name="T10" fmla="*/ 21 w 58"/>
                  <a:gd name="T11" fmla="*/ 3 h 34"/>
                  <a:gd name="T12" fmla="*/ 9 w 58"/>
                  <a:gd name="T13" fmla="*/ 14 h 34"/>
                  <a:gd name="T14" fmla="*/ 9 w 58"/>
                  <a:gd name="T15" fmla="*/ 14 h 34"/>
                  <a:gd name="T16" fmla="*/ 0 w 58"/>
                  <a:gd name="T17" fmla="*/ 24 h 34"/>
                  <a:gd name="T18" fmla="*/ 10 w 58"/>
                  <a:gd name="T19" fmla="*/ 34 h 34"/>
                  <a:gd name="T20" fmla="*/ 49 w 58"/>
                  <a:gd name="T21" fmla="*/ 34 h 34"/>
                  <a:gd name="T22" fmla="*/ 58 w 58"/>
                  <a:gd name="T23" fmla="*/ 25 h 34"/>
                  <a:gd name="T24" fmla="*/ 49 w 58"/>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49" y="17"/>
                    </a:moveTo>
                    <a:cubicBezTo>
                      <a:pt x="49" y="17"/>
                      <a:pt x="48" y="17"/>
                      <a:pt x="48" y="17"/>
                    </a:cubicBezTo>
                    <a:cubicBezTo>
                      <a:pt x="48" y="16"/>
                      <a:pt x="49" y="15"/>
                      <a:pt x="49" y="14"/>
                    </a:cubicBezTo>
                    <a:cubicBezTo>
                      <a:pt x="49" y="6"/>
                      <a:pt x="42" y="0"/>
                      <a:pt x="35" y="0"/>
                    </a:cubicBezTo>
                    <a:cubicBezTo>
                      <a:pt x="31" y="0"/>
                      <a:pt x="28" y="1"/>
                      <a:pt x="25" y="4"/>
                    </a:cubicBezTo>
                    <a:cubicBezTo>
                      <a:pt x="24" y="3"/>
                      <a:pt x="22" y="3"/>
                      <a:pt x="21" y="3"/>
                    </a:cubicBezTo>
                    <a:cubicBezTo>
                      <a:pt x="14" y="3"/>
                      <a:pt x="9" y="8"/>
                      <a:pt x="9" y="14"/>
                    </a:cubicBezTo>
                    <a:cubicBezTo>
                      <a:pt x="9" y="14"/>
                      <a:pt x="9" y="14"/>
                      <a:pt x="9" y="14"/>
                    </a:cubicBezTo>
                    <a:cubicBezTo>
                      <a:pt x="4" y="15"/>
                      <a:pt x="0" y="19"/>
                      <a:pt x="0" y="24"/>
                    </a:cubicBezTo>
                    <a:cubicBezTo>
                      <a:pt x="0" y="30"/>
                      <a:pt x="5" y="34"/>
                      <a:pt x="10" y="34"/>
                    </a:cubicBezTo>
                    <a:cubicBezTo>
                      <a:pt x="49" y="34"/>
                      <a:pt x="49" y="34"/>
                      <a:pt x="49" y="34"/>
                    </a:cubicBezTo>
                    <a:cubicBezTo>
                      <a:pt x="54" y="34"/>
                      <a:pt x="58" y="30"/>
                      <a:pt x="58" y="25"/>
                    </a:cubicBezTo>
                    <a:cubicBezTo>
                      <a:pt x="58" y="21"/>
                      <a:pt x="54" y="17"/>
                      <a:pt x="49" y="17"/>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426">
                <a:extLst>
                  <a:ext uri="{FF2B5EF4-FFF2-40B4-BE49-F238E27FC236}">
                    <a16:creationId xmlns:a16="http://schemas.microsoft.com/office/drawing/2014/main" id="{562130E0-C877-4AD0-B6A5-B73B82CB9C6A}"/>
                  </a:ext>
                </a:extLst>
              </p:cNvPr>
              <p:cNvSpPr>
                <a:spLocks noChangeShapeType="1"/>
              </p:cNvSpPr>
              <p:nvPr/>
            </p:nvSpPr>
            <p:spPr bwMode="auto">
              <a:xfrm flipH="1">
                <a:off x="5040313" y="2417763"/>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427">
                <a:extLst>
                  <a:ext uri="{FF2B5EF4-FFF2-40B4-BE49-F238E27FC236}">
                    <a16:creationId xmlns:a16="http://schemas.microsoft.com/office/drawing/2014/main" id="{14B1A300-9D5B-46CF-86EC-89DD663B7377}"/>
                  </a:ext>
                </a:extLst>
              </p:cNvPr>
              <p:cNvSpPr>
                <a:spLocks noChangeShapeType="1"/>
              </p:cNvSpPr>
              <p:nvPr/>
            </p:nvSpPr>
            <p:spPr bwMode="auto">
              <a:xfrm flipH="1">
                <a:off x="5021263" y="2417763"/>
                <a:ext cx="19050" cy="1905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428">
                <a:extLst>
                  <a:ext uri="{FF2B5EF4-FFF2-40B4-BE49-F238E27FC236}">
                    <a16:creationId xmlns:a16="http://schemas.microsoft.com/office/drawing/2014/main" id="{B8C3278D-DB46-4448-8AC0-884A81F0E143}"/>
                  </a:ext>
                </a:extLst>
              </p:cNvPr>
              <p:cNvSpPr>
                <a:spLocks noChangeShapeType="1"/>
              </p:cNvSpPr>
              <p:nvPr/>
            </p:nvSpPr>
            <p:spPr bwMode="auto">
              <a:xfrm flipV="1">
                <a:off x="4918075" y="2609850"/>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CC51B1A4-06FC-402F-8638-16A42A442774}"/>
                </a:ext>
              </a:extLst>
            </p:cNvPr>
            <p:cNvGrpSpPr>
              <a:grpSpLocks noChangeAspect="1"/>
            </p:cNvGrpSpPr>
            <p:nvPr/>
          </p:nvGrpSpPr>
          <p:grpSpPr>
            <a:xfrm>
              <a:off x="5079084" y="918029"/>
              <a:ext cx="390906" cy="393959"/>
              <a:chOff x="4575176" y="2063751"/>
              <a:chExt cx="1016000" cy="1023937"/>
            </a:xfrm>
          </p:grpSpPr>
          <p:sp>
            <p:nvSpPr>
              <p:cNvPr id="228" name="Line 714">
                <a:extLst>
                  <a:ext uri="{FF2B5EF4-FFF2-40B4-BE49-F238E27FC236}">
                    <a16:creationId xmlns:a16="http://schemas.microsoft.com/office/drawing/2014/main" id="{E4AB1D5C-84AC-4BF6-B8DF-ECC42B966355}"/>
                  </a:ext>
                </a:extLst>
              </p:cNvPr>
              <p:cNvSpPr>
                <a:spLocks noChangeShapeType="1"/>
              </p:cNvSpPr>
              <p:nvPr/>
            </p:nvSpPr>
            <p:spPr bwMode="auto">
              <a:xfrm>
                <a:off x="5006976" y="2614613"/>
                <a:ext cx="87313"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15">
                <a:extLst>
                  <a:ext uri="{FF2B5EF4-FFF2-40B4-BE49-F238E27FC236}">
                    <a16:creationId xmlns:a16="http://schemas.microsoft.com/office/drawing/2014/main" id="{D919DE8E-8AFB-44D9-81A5-D212D9F58539}"/>
                  </a:ext>
                </a:extLst>
              </p:cNvPr>
              <p:cNvSpPr>
                <a:spLocks/>
              </p:cNvSpPr>
              <p:nvPr/>
            </p:nvSpPr>
            <p:spPr bwMode="auto">
              <a:xfrm>
                <a:off x="4984751" y="2506663"/>
                <a:ext cx="131763" cy="149225"/>
              </a:xfrm>
              <a:custGeom>
                <a:avLst/>
                <a:gdLst>
                  <a:gd name="T0" fmla="*/ 83 w 83"/>
                  <a:gd name="T1" fmla="*/ 94 h 94"/>
                  <a:gd name="T2" fmla="*/ 41 w 83"/>
                  <a:gd name="T3" fmla="*/ 0 h 94"/>
                  <a:gd name="T4" fmla="*/ 0 w 83"/>
                  <a:gd name="T5" fmla="*/ 94 h 94"/>
                </a:gdLst>
                <a:ahLst/>
                <a:cxnLst>
                  <a:cxn ang="0">
                    <a:pos x="T0" y="T1"/>
                  </a:cxn>
                  <a:cxn ang="0">
                    <a:pos x="T2" y="T3"/>
                  </a:cxn>
                  <a:cxn ang="0">
                    <a:pos x="T4" y="T5"/>
                  </a:cxn>
                </a:cxnLst>
                <a:rect l="0" t="0" r="r" b="b"/>
                <a:pathLst>
                  <a:path w="83" h="94">
                    <a:moveTo>
                      <a:pt x="83" y="94"/>
                    </a:moveTo>
                    <a:lnTo>
                      <a:pt x="41" y="0"/>
                    </a:lnTo>
                    <a:lnTo>
                      <a:pt x="0" y="9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716">
                <a:extLst>
                  <a:ext uri="{FF2B5EF4-FFF2-40B4-BE49-F238E27FC236}">
                    <a16:creationId xmlns:a16="http://schemas.microsoft.com/office/drawing/2014/main" id="{9E7CE6B1-E592-48EE-AAD4-23E19A4E309D}"/>
                  </a:ext>
                </a:extLst>
              </p:cNvPr>
              <p:cNvSpPr>
                <a:spLocks noChangeShapeType="1"/>
              </p:cNvSpPr>
              <p:nvPr/>
            </p:nvSpPr>
            <p:spPr bwMode="auto">
              <a:xfrm>
                <a:off x="5180013" y="2487613"/>
                <a:ext cx="0" cy="1746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717">
                <a:extLst>
                  <a:ext uri="{FF2B5EF4-FFF2-40B4-BE49-F238E27FC236}">
                    <a16:creationId xmlns:a16="http://schemas.microsoft.com/office/drawing/2014/main" id="{8CB83415-7EAD-41FC-A482-30804D024570}"/>
                  </a:ext>
                </a:extLst>
              </p:cNvPr>
              <p:cNvSpPr>
                <a:spLocks/>
              </p:cNvSpPr>
              <p:nvPr/>
            </p:nvSpPr>
            <p:spPr bwMode="auto">
              <a:xfrm>
                <a:off x="4813301" y="2303463"/>
                <a:ext cx="539750" cy="544513"/>
              </a:xfrm>
              <a:custGeom>
                <a:avLst/>
                <a:gdLst>
                  <a:gd name="T0" fmla="*/ 215 w 524"/>
                  <a:gd name="T1" fmla="*/ 69 h 529"/>
                  <a:gd name="T2" fmla="*/ 222 w 524"/>
                  <a:gd name="T3" fmla="*/ 0 h 529"/>
                  <a:gd name="T4" fmla="*/ 302 w 524"/>
                  <a:gd name="T5" fmla="*/ 0 h 529"/>
                  <a:gd name="T6" fmla="*/ 309 w 524"/>
                  <a:gd name="T7" fmla="*/ 69 h 529"/>
                  <a:gd name="T8" fmla="*/ 366 w 524"/>
                  <a:gd name="T9" fmla="*/ 92 h 529"/>
                  <a:gd name="T10" fmla="*/ 418 w 524"/>
                  <a:gd name="T11" fmla="*/ 49 h 529"/>
                  <a:gd name="T12" fmla="*/ 476 w 524"/>
                  <a:gd name="T13" fmla="*/ 106 h 529"/>
                  <a:gd name="T14" fmla="*/ 433 w 524"/>
                  <a:gd name="T15" fmla="*/ 160 h 529"/>
                  <a:gd name="T16" fmla="*/ 456 w 524"/>
                  <a:gd name="T17" fmla="*/ 217 h 529"/>
                  <a:gd name="T18" fmla="*/ 524 w 524"/>
                  <a:gd name="T19" fmla="*/ 224 h 529"/>
                  <a:gd name="T20" fmla="*/ 524 w 524"/>
                  <a:gd name="T21" fmla="*/ 305 h 529"/>
                  <a:gd name="T22" fmla="*/ 456 w 524"/>
                  <a:gd name="T23" fmla="*/ 312 h 529"/>
                  <a:gd name="T24" fmla="*/ 433 w 524"/>
                  <a:gd name="T25" fmla="*/ 369 h 529"/>
                  <a:gd name="T26" fmla="*/ 476 w 524"/>
                  <a:gd name="T27" fmla="*/ 422 h 529"/>
                  <a:gd name="T28" fmla="*/ 418 w 524"/>
                  <a:gd name="T29" fmla="*/ 480 h 529"/>
                  <a:gd name="T30" fmla="*/ 366 w 524"/>
                  <a:gd name="T31" fmla="*/ 437 h 529"/>
                  <a:gd name="T32" fmla="*/ 309 w 524"/>
                  <a:gd name="T33" fmla="*/ 460 h 529"/>
                  <a:gd name="T34" fmla="*/ 302 w 524"/>
                  <a:gd name="T35" fmla="*/ 529 h 529"/>
                  <a:gd name="T36" fmla="*/ 222 w 524"/>
                  <a:gd name="T37" fmla="*/ 529 h 529"/>
                  <a:gd name="T38" fmla="*/ 215 w 524"/>
                  <a:gd name="T39" fmla="*/ 460 h 529"/>
                  <a:gd name="T40" fmla="*/ 159 w 524"/>
                  <a:gd name="T41" fmla="*/ 437 h 529"/>
                  <a:gd name="T42" fmla="*/ 106 w 524"/>
                  <a:gd name="T43" fmla="*/ 480 h 529"/>
                  <a:gd name="T44" fmla="*/ 49 w 524"/>
                  <a:gd name="T45" fmla="*/ 422 h 529"/>
                  <a:gd name="T46" fmla="*/ 92 w 524"/>
                  <a:gd name="T47" fmla="*/ 369 h 529"/>
                  <a:gd name="T48" fmla="*/ 68 w 524"/>
                  <a:gd name="T49" fmla="*/ 312 h 529"/>
                  <a:gd name="T50" fmla="*/ 0 w 524"/>
                  <a:gd name="T51" fmla="*/ 305 h 529"/>
                  <a:gd name="T52" fmla="*/ 0 w 524"/>
                  <a:gd name="T53" fmla="*/ 224 h 529"/>
                  <a:gd name="T54" fmla="*/ 68 w 524"/>
                  <a:gd name="T55" fmla="*/ 217 h 529"/>
                  <a:gd name="T56" fmla="*/ 92 w 524"/>
                  <a:gd name="T57" fmla="*/ 160 h 529"/>
                  <a:gd name="T58" fmla="*/ 49 w 524"/>
                  <a:gd name="T59" fmla="*/ 106 h 529"/>
                  <a:gd name="T60" fmla="*/ 106 w 524"/>
                  <a:gd name="T61" fmla="*/ 49 h 529"/>
                  <a:gd name="T62" fmla="*/ 159 w 524"/>
                  <a:gd name="T63" fmla="*/ 92 h 529"/>
                  <a:gd name="T64" fmla="*/ 215 w 524"/>
                  <a:gd name="T65" fmla="*/ 6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4" h="529">
                    <a:moveTo>
                      <a:pt x="215" y="69"/>
                    </a:moveTo>
                    <a:cubicBezTo>
                      <a:pt x="211" y="52"/>
                      <a:pt x="217" y="18"/>
                      <a:pt x="222" y="0"/>
                    </a:cubicBezTo>
                    <a:cubicBezTo>
                      <a:pt x="302" y="0"/>
                      <a:pt x="302" y="0"/>
                      <a:pt x="302" y="0"/>
                    </a:cubicBezTo>
                    <a:cubicBezTo>
                      <a:pt x="307" y="18"/>
                      <a:pt x="313" y="52"/>
                      <a:pt x="309" y="69"/>
                    </a:cubicBezTo>
                    <a:cubicBezTo>
                      <a:pt x="366" y="92"/>
                      <a:pt x="366" y="92"/>
                      <a:pt x="366" y="92"/>
                    </a:cubicBezTo>
                    <a:cubicBezTo>
                      <a:pt x="375" y="77"/>
                      <a:pt x="403" y="58"/>
                      <a:pt x="418" y="49"/>
                    </a:cubicBezTo>
                    <a:cubicBezTo>
                      <a:pt x="476" y="106"/>
                      <a:pt x="476" y="106"/>
                      <a:pt x="476" y="106"/>
                    </a:cubicBezTo>
                    <a:cubicBezTo>
                      <a:pt x="467" y="122"/>
                      <a:pt x="447" y="151"/>
                      <a:pt x="433" y="160"/>
                    </a:cubicBezTo>
                    <a:cubicBezTo>
                      <a:pt x="456" y="217"/>
                      <a:pt x="456" y="217"/>
                      <a:pt x="456" y="217"/>
                    </a:cubicBezTo>
                    <a:cubicBezTo>
                      <a:pt x="472" y="213"/>
                      <a:pt x="506" y="219"/>
                      <a:pt x="524" y="224"/>
                    </a:cubicBezTo>
                    <a:cubicBezTo>
                      <a:pt x="524" y="305"/>
                      <a:pt x="524" y="305"/>
                      <a:pt x="524" y="305"/>
                    </a:cubicBezTo>
                    <a:cubicBezTo>
                      <a:pt x="506" y="310"/>
                      <a:pt x="472" y="316"/>
                      <a:pt x="456" y="312"/>
                    </a:cubicBezTo>
                    <a:cubicBezTo>
                      <a:pt x="433" y="369"/>
                      <a:pt x="433" y="369"/>
                      <a:pt x="433" y="369"/>
                    </a:cubicBezTo>
                    <a:cubicBezTo>
                      <a:pt x="447" y="378"/>
                      <a:pt x="467" y="407"/>
                      <a:pt x="476" y="422"/>
                    </a:cubicBezTo>
                    <a:cubicBezTo>
                      <a:pt x="418" y="480"/>
                      <a:pt x="418" y="480"/>
                      <a:pt x="418" y="480"/>
                    </a:cubicBezTo>
                    <a:cubicBezTo>
                      <a:pt x="403" y="471"/>
                      <a:pt x="375" y="451"/>
                      <a:pt x="366" y="437"/>
                    </a:cubicBezTo>
                    <a:cubicBezTo>
                      <a:pt x="309" y="460"/>
                      <a:pt x="309" y="460"/>
                      <a:pt x="309" y="460"/>
                    </a:cubicBezTo>
                    <a:cubicBezTo>
                      <a:pt x="313" y="477"/>
                      <a:pt x="307" y="511"/>
                      <a:pt x="302" y="529"/>
                    </a:cubicBezTo>
                    <a:cubicBezTo>
                      <a:pt x="222" y="529"/>
                      <a:pt x="222" y="529"/>
                      <a:pt x="222" y="529"/>
                    </a:cubicBezTo>
                    <a:cubicBezTo>
                      <a:pt x="217" y="511"/>
                      <a:pt x="211" y="477"/>
                      <a:pt x="215" y="460"/>
                    </a:cubicBezTo>
                    <a:cubicBezTo>
                      <a:pt x="159" y="437"/>
                      <a:pt x="159" y="437"/>
                      <a:pt x="159" y="437"/>
                    </a:cubicBezTo>
                    <a:cubicBezTo>
                      <a:pt x="149" y="451"/>
                      <a:pt x="121" y="471"/>
                      <a:pt x="106" y="480"/>
                    </a:cubicBezTo>
                    <a:cubicBezTo>
                      <a:pt x="49" y="422"/>
                      <a:pt x="49" y="422"/>
                      <a:pt x="49" y="422"/>
                    </a:cubicBezTo>
                    <a:cubicBezTo>
                      <a:pt x="57" y="407"/>
                      <a:pt x="77" y="378"/>
                      <a:pt x="92" y="369"/>
                    </a:cubicBezTo>
                    <a:cubicBezTo>
                      <a:pt x="68" y="312"/>
                      <a:pt x="68" y="312"/>
                      <a:pt x="68" y="312"/>
                    </a:cubicBezTo>
                    <a:cubicBezTo>
                      <a:pt x="52" y="316"/>
                      <a:pt x="18" y="310"/>
                      <a:pt x="0" y="305"/>
                    </a:cubicBezTo>
                    <a:cubicBezTo>
                      <a:pt x="0" y="224"/>
                      <a:pt x="0" y="224"/>
                      <a:pt x="0" y="224"/>
                    </a:cubicBezTo>
                    <a:cubicBezTo>
                      <a:pt x="18" y="219"/>
                      <a:pt x="52" y="213"/>
                      <a:pt x="68" y="217"/>
                    </a:cubicBezTo>
                    <a:cubicBezTo>
                      <a:pt x="92" y="160"/>
                      <a:pt x="92" y="160"/>
                      <a:pt x="92" y="160"/>
                    </a:cubicBezTo>
                    <a:cubicBezTo>
                      <a:pt x="77" y="151"/>
                      <a:pt x="57" y="122"/>
                      <a:pt x="49" y="106"/>
                    </a:cubicBezTo>
                    <a:cubicBezTo>
                      <a:pt x="106" y="49"/>
                      <a:pt x="106" y="49"/>
                      <a:pt x="106" y="49"/>
                    </a:cubicBezTo>
                    <a:cubicBezTo>
                      <a:pt x="121" y="58"/>
                      <a:pt x="149" y="77"/>
                      <a:pt x="159" y="92"/>
                    </a:cubicBezTo>
                    <a:lnTo>
                      <a:pt x="215" y="69"/>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718">
                <a:extLst>
                  <a:ext uri="{FF2B5EF4-FFF2-40B4-BE49-F238E27FC236}">
                    <a16:creationId xmlns:a16="http://schemas.microsoft.com/office/drawing/2014/main" id="{AD484CFE-829D-424D-8860-B993180D9268}"/>
                  </a:ext>
                </a:extLst>
              </p:cNvPr>
              <p:cNvSpPr>
                <a:spLocks/>
              </p:cNvSpPr>
              <p:nvPr/>
            </p:nvSpPr>
            <p:spPr bwMode="auto">
              <a:xfrm>
                <a:off x="5356226" y="2274888"/>
                <a:ext cx="25400" cy="23813"/>
              </a:xfrm>
              <a:custGeom>
                <a:avLst/>
                <a:gdLst>
                  <a:gd name="T0" fmla="*/ 20 w 24"/>
                  <a:gd name="T1" fmla="*/ 3 h 24"/>
                  <a:gd name="T2" fmla="*/ 12 w 24"/>
                  <a:gd name="T3" fmla="*/ 0 h 24"/>
                  <a:gd name="T4" fmla="*/ 0 w 24"/>
                  <a:gd name="T5" fmla="*/ 12 h 24"/>
                  <a:gd name="T6" fmla="*/ 12 w 24"/>
                  <a:gd name="T7" fmla="*/ 24 h 24"/>
                  <a:gd name="T8" fmla="*/ 24 w 24"/>
                  <a:gd name="T9" fmla="*/ 12 h 24"/>
                  <a:gd name="T10" fmla="*/ 20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20" y="3"/>
                    </a:moveTo>
                    <a:cubicBezTo>
                      <a:pt x="17" y="1"/>
                      <a:pt x="15" y="0"/>
                      <a:pt x="12" y="0"/>
                    </a:cubicBezTo>
                    <a:cubicBezTo>
                      <a:pt x="5" y="0"/>
                      <a:pt x="0" y="5"/>
                      <a:pt x="0" y="12"/>
                    </a:cubicBezTo>
                    <a:cubicBezTo>
                      <a:pt x="0" y="19"/>
                      <a:pt x="5" y="24"/>
                      <a:pt x="12" y="24"/>
                    </a:cubicBezTo>
                    <a:cubicBezTo>
                      <a:pt x="18" y="24"/>
                      <a:pt x="24" y="19"/>
                      <a:pt x="24" y="12"/>
                    </a:cubicBezTo>
                    <a:cubicBezTo>
                      <a:pt x="24" y="8"/>
                      <a:pt x="22" y="5"/>
                      <a:pt x="20"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19">
                <a:extLst>
                  <a:ext uri="{FF2B5EF4-FFF2-40B4-BE49-F238E27FC236}">
                    <a16:creationId xmlns:a16="http://schemas.microsoft.com/office/drawing/2014/main" id="{0428B52D-5A1F-4CBA-8809-9635C26531B5}"/>
                  </a:ext>
                </a:extLst>
              </p:cNvPr>
              <p:cNvSpPr>
                <a:spLocks/>
              </p:cNvSpPr>
              <p:nvPr/>
            </p:nvSpPr>
            <p:spPr bwMode="auto">
              <a:xfrm>
                <a:off x="4784726" y="2274888"/>
                <a:ext cx="23813" cy="23813"/>
              </a:xfrm>
              <a:custGeom>
                <a:avLst/>
                <a:gdLst>
                  <a:gd name="T0" fmla="*/ 5 w 24"/>
                  <a:gd name="T1" fmla="*/ 3 h 24"/>
                  <a:gd name="T2" fmla="*/ 0 w 24"/>
                  <a:gd name="T3" fmla="*/ 12 h 24"/>
                  <a:gd name="T4" fmla="*/ 12 w 24"/>
                  <a:gd name="T5" fmla="*/ 24 h 24"/>
                  <a:gd name="T6" fmla="*/ 24 w 24"/>
                  <a:gd name="T7" fmla="*/ 12 h 24"/>
                  <a:gd name="T8" fmla="*/ 12 w 24"/>
                  <a:gd name="T9" fmla="*/ 0 h 24"/>
                  <a:gd name="T10" fmla="*/ 5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5" y="3"/>
                    </a:moveTo>
                    <a:cubicBezTo>
                      <a:pt x="2" y="5"/>
                      <a:pt x="0" y="8"/>
                      <a:pt x="0" y="12"/>
                    </a:cubicBezTo>
                    <a:cubicBezTo>
                      <a:pt x="0" y="19"/>
                      <a:pt x="6" y="24"/>
                      <a:pt x="12" y="24"/>
                    </a:cubicBezTo>
                    <a:cubicBezTo>
                      <a:pt x="19" y="24"/>
                      <a:pt x="24" y="19"/>
                      <a:pt x="24" y="12"/>
                    </a:cubicBezTo>
                    <a:cubicBezTo>
                      <a:pt x="24" y="5"/>
                      <a:pt x="19" y="0"/>
                      <a:pt x="12" y="0"/>
                    </a:cubicBezTo>
                    <a:cubicBezTo>
                      <a:pt x="9" y="0"/>
                      <a:pt x="7" y="1"/>
                      <a:pt x="5"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720">
                <a:extLst>
                  <a:ext uri="{FF2B5EF4-FFF2-40B4-BE49-F238E27FC236}">
                    <a16:creationId xmlns:a16="http://schemas.microsoft.com/office/drawing/2014/main" id="{B4B22C94-010A-4B67-9095-6137C9C538E1}"/>
                  </a:ext>
                </a:extLst>
              </p:cNvPr>
              <p:cNvSpPr>
                <a:spLocks/>
              </p:cNvSpPr>
              <p:nvPr/>
            </p:nvSpPr>
            <p:spPr bwMode="auto">
              <a:xfrm>
                <a:off x="5356226" y="2851151"/>
                <a:ext cx="25400" cy="25400"/>
              </a:xfrm>
              <a:custGeom>
                <a:avLst/>
                <a:gdLst>
                  <a:gd name="T0" fmla="*/ 20 w 24"/>
                  <a:gd name="T1" fmla="*/ 21 h 24"/>
                  <a:gd name="T2" fmla="*/ 24 w 24"/>
                  <a:gd name="T3" fmla="*/ 12 h 24"/>
                  <a:gd name="T4" fmla="*/ 12 w 24"/>
                  <a:gd name="T5" fmla="*/ 0 h 24"/>
                  <a:gd name="T6" fmla="*/ 0 w 24"/>
                  <a:gd name="T7" fmla="*/ 12 h 24"/>
                  <a:gd name="T8" fmla="*/ 12 w 24"/>
                  <a:gd name="T9" fmla="*/ 24 h 24"/>
                  <a:gd name="T10" fmla="*/ 20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20" y="21"/>
                    </a:moveTo>
                    <a:cubicBezTo>
                      <a:pt x="22" y="18"/>
                      <a:pt x="24" y="15"/>
                      <a:pt x="24" y="12"/>
                    </a:cubicBezTo>
                    <a:cubicBezTo>
                      <a:pt x="24" y="5"/>
                      <a:pt x="18" y="0"/>
                      <a:pt x="12" y="0"/>
                    </a:cubicBezTo>
                    <a:cubicBezTo>
                      <a:pt x="5" y="0"/>
                      <a:pt x="0" y="5"/>
                      <a:pt x="0" y="12"/>
                    </a:cubicBezTo>
                    <a:cubicBezTo>
                      <a:pt x="0" y="18"/>
                      <a:pt x="5" y="24"/>
                      <a:pt x="12" y="24"/>
                    </a:cubicBezTo>
                    <a:cubicBezTo>
                      <a:pt x="15" y="24"/>
                      <a:pt x="17" y="23"/>
                      <a:pt x="20"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721">
                <a:extLst>
                  <a:ext uri="{FF2B5EF4-FFF2-40B4-BE49-F238E27FC236}">
                    <a16:creationId xmlns:a16="http://schemas.microsoft.com/office/drawing/2014/main" id="{9CD0C971-B2D2-428F-BE03-FD04D05B9668}"/>
                  </a:ext>
                </a:extLst>
              </p:cNvPr>
              <p:cNvSpPr>
                <a:spLocks/>
              </p:cNvSpPr>
              <p:nvPr/>
            </p:nvSpPr>
            <p:spPr bwMode="auto">
              <a:xfrm>
                <a:off x="4784726" y="2851151"/>
                <a:ext cx="23813" cy="25400"/>
              </a:xfrm>
              <a:custGeom>
                <a:avLst/>
                <a:gdLst>
                  <a:gd name="T0" fmla="*/ 5 w 24"/>
                  <a:gd name="T1" fmla="*/ 21 h 24"/>
                  <a:gd name="T2" fmla="*/ 12 w 24"/>
                  <a:gd name="T3" fmla="*/ 24 h 24"/>
                  <a:gd name="T4" fmla="*/ 24 w 24"/>
                  <a:gd name="T5" fmla="*/ 12 h 24"/>
                  <a:gd name="T6" fmla="*/ 12 w 24"/>
                  <a:gd name="T7" fmla="*/ 0 h 24"/>
                  <a:gd name="T8" fmla="*/ 0 w 24"/>
                  <a:gd name="T9" fmla="*/ 12 h 24"/>
                  <a:gd name="T10" fmla="*/ 5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5" y="21"/>
                    </a:moveTo>
                    <a:cubicBezTo>
                      <a:pt x="7" y="23"/>
                      <a:pt x="9" y="24"/>
                      <a:pt x="12" y="24"/>
                    </a:cubicBezTo>
                    <a:cubicBezTo>
                      <a:pt x="19" y="24"/>
                      <a:pt x="24" y="18"/>
                      <a:pt x="24" y="12"/>
                    </a:cubicBezTo>
                    <a:cubicBezTo>
                      <a:pt x="24" y="5"/>
                      <a:pt x="19" y="0"/>
                      <a:pt x="12" y="0"/>
                    </a:cubicBezTo>
                    <a:cubicBezTo>
                      <a:pt x="6" y="0"/>
                      <a:pt x="0" y="5"/>
                      <a:pt x="0" y="12"/>
                    </a:cubicBezTo>
                    <a:cubicBezTo>
                      <a:pt x="0" y="15"/>
                      <a:pt x="2" y="18"/>
                      <a:pt x="5"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722">
                <a:extLst>
                  <a:ext uri="{FF2B5EF4-FFF2-40B4-BE49-F238E27FC236}">
                    <a16:creationId xmlns:a16="http://schemas.microsoft.com/office/drawing/2014/main" id="{8C812DDA-0B90-4A3C-9178-6EBB66BEC31E}"/>
                  </a:ext>
                </a:extLst>
              </p:cNvPr>
              <p:cNvSpPr>
                <a:spLocks/>
              </p:cNvSpPr>
              <p:nvPr/>
            </p:nvSpPr>
            <p:spPr bwMode="auto">
              <a:xfrm>
                <a:off x="4708526" y="2197101"/>
                <a:ext cx="749300" cy="755650"/>
              </a:xfrm>
              <a:custGeom>
                <a:avLst/>
                <a:gdLst>
                  <a:gd name="T0" fmla="*/ 681 w 728"/>
                  <a:gd name="T1" fmla="*/ 735 h 735"/>
                  <a:gd name="T2" fmla="*/ 48 w 728"/>
                  <a:gd name="T3" fmla="*/ 735 h 735"/>
                  <a:gd name="T4" fmla="*/ 0 w 728"/>
                  <a:gd name="T5" fmla="*/ 688 h 735"/>
                  <a:gd name="T6" fmla="*/ 0 w 728"/>
                  <a:gd name="T7" fmla="*/ 47 h 735"/>
                  <a:gd name="T8" fmla="*/ 48 w 728"/>
                  <a:gd name="T9" fmla="*/ 0 h 735"/>
                  <a:gd name="T10" fmla="*/ 681 w 728"/>
                  <a:gd name="T11" fmla="*/ 0 h 735"/>
                  <a:gd name="T12" fmla="*/ 728 w 728"/>
                  <a:gd name="T13" fmla="*/ 47 h 735"/>
                  <a:gd name="T14" fmla="*/ 728 w 728"/>
                  <a:gd name="T15" fmla="*/ 688 h 735"/>
                  <a:gd name="T16" fmla="*/ 681 w 728"/>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8" h="735">
                    <a:moveTo>
                      <a:pt x="681" y="735"/>
                    </a:moveTo>
                    <a:cubicBezTo>
                      <a:pt x="48" y="735"/>
                      <a:pt x="48" y="735"/>
                      <a:pt x="48" y="735"/>
                    </a:cubicBezTo>
                    <a:cubicBezTo>
                      <a:pt x="29" y="717"/>
                      <a:pt x="19" y="706"/>
                      <a:pt x="0" y="688"/>
                    </a:cubicBezTo>
                    <a:cubicBezTo>
                      <a:pt x="0" y="47"/>
                      <a:pt x="0" y="47"/>
                      <a:pt x="0" y="47"/>
                    </a:cubicBezTo>
                    <a:cubicBezTo>
                      <a:pt x="19" y="29"/>
                      <a:pt x="29" y="18"/>
                      <a:pt x="48" y="0"/>
                    </a:cubicBezTo>
                    <a:cubicBezTo>
                      <a:pt x="681" y="0"/>
                      <a:pt x="681" y="0"/>
                      <a:pt x="681" y="0"/>
                    </a:cubicBezTo>
                    <a:cubicBezTo>
                      <a:pt x="699" y="18"/>
                      <a:pt x="710" y="29"/>
                      <a:pt x="728" y="47"/>
                    </a:cubicBezTo>
                    <a:cubicBezTo>
                      <a:pt x="728" y="688"/>
                      <a:pt x="728" y="688"/>
                      <a:pt x="728" y="688"/>
                    </a:cubicBezTo>
                    <a:cubicBezTo>
                      <a:pt x="710" y="706"/>
                      <a:pt x="699" y="717"/>
                      <a:pt x="681" y="735"/>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723">
                <a:extLst>
                  <a:ext uri="{FF2B5EF4-FFF2-40B4-BE49-F238E27FC236}">
                    <a16:creationId xmlns:a16="http://schemas.microsoft.com/office/drawing/2014/main" id="{AC2812B9-4259-46A5-B1E5-57F14454DD55}"/>
                  </a:ext>
                </a:extLst>
              </p:cNvPr>
              <p:cNvSpPr>
                <a:spLocks noChangeShapeType="1"/>
              </p:cNvSpPr>
              <p:nvPr/>
            </p:nvSpPr>
            <p:spPr bwMode="auto">
              <a:xfrm>
                <a:off x="50831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724">
                <a:extLst>
                  <a:ext uri="{FF2B5EF4-FFF2-40B4-BE49-F238E27FC236}">
                    <a16:creationId xmlns:a16="http://schemas.microsoft.com/office/drawing/2014/main" id="{07787526-F72D-4E8C-B074-F6CCE42B4E13}"/>
                  </a:ext>
                </a:extLst>
              </p:cNvPr>
              <p:cNvSpPr>
                <a:spLocks noChangeShapeType="1"/>
              </p:cNvSpPr>
              <p:nvPr/>
            </p:nvSpPr>
            <p:spPr bwMode="auto">
              <a:xfrm>
                <a:off x="53895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725">
                <a:extLst>
                  <a:ext uri="{FF2B5EF4-FFF2-40B4-BE49-F238E27FC236}">
                    <a16:creationId xmlns:a16="http://schemas.microsoft.com/office/drawing/2014/main" id="{A42BC5E3-39AC-4E9E-ACCD-412991DECBB9}"/>
                  </a:ext>
                </a:extLst>
              </p:cNvPr>
              <p:cNvSpPr>
                <a:spLocks noChangeShapeType="1"/>
              </p:cNvSpPr>
              <p:nvPr/>
            </p:nvSpPr>
            <p:spPr bwMode="auto">
              <a:xfrm>
                <a:off x="4775201"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726">
                <a:extLst>
                  <a:ext uri="{FF2B5EF4-FFF2-40B4-BE49-F238E27FC236}">
                    <a16:creationId xmlns:a16="http://schemas.microsoft.com/office/drawing/2014/main" id="{3A8387B7-43E8-41E6-9EC2-B1C524256775}"/>
                  </a:ext>
                </a:extLst>
              </p:cNvPr>
              <p:cNvSpPr>
                <a:spLocks noChangeShapeType="1"/>
              </p:cNvSpPr>
              <p:nvPr/>
            </p:nvSpPr>
            <p:spPr bwMode="auto">
              <a:xfrm>
                <a:off x="4878388"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727">
                <a:extLst>
                  <a:ext uri="{FF2B5EF4-FFF2-40B4-BE49-F238E27FC236}">
                    <a16:creationId xmlns:a16="http://schemas.microsoft.com/office/drawing/2014/main" id="{BB4D7109-559F-48E0-86BE-AF4F093D4697}"/>
                  </a:ext>
                </a:extLst>
              </p:cNvPr>
              <p:cNvSpPr>
                <a:spLocks noChangeShapeType="1"/>
              </p:cNvSpPr>
              <p:nvPr/>
            </p:nvSpPr>
            <p:spPr bwMode="auto">
              <a:xfrm>
                <a:off x="49815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728">
                <a:extLst>
                  <a:ext uri="{FF2B5EF4-FFF2-40B4-BE49-F238E27FC236}">
                    <a16:creationId xmlns:a16="http://schemas.microsoft.com/office/drawing/2014/main" id="{85836E75-3974-4F03-A442-29EA398131E0}"/>
                  </a:ext>
                </a:extLst>
              </p:cNvPr>
              <p:cNvSpPr>
                <a:spLocks noChangeShapeType="1"/>
              </p:cNvSpPr>
              <p:nvPr/>
            </p:nvSpPr>
            <p:spPr bwMode="auto">
              <a:xfrm>
                <a:off x="51847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729">
                <a:extLst>
                  <a:ext uri="{FF2B5EF4-FFF2-40B4-BE49-F238E27FC236}">
                    <a16:creationId xmlns:a16="http://schemas.microsoft.com/office/drawing/2014/main" id="{62129E2E-2004-47AA-B577-3D0B536AC825}"/>
                  </a:ext>
                </a:extLst>
              </p:cNvPr>
              <p:cNvSpPr>
                <a:spLocks noChangeShapeType="1"/>
              </p:cNvSpPr>
              <p:nvPr/>
            </p:nvSpPr>
            <p:spPr bwMode="auto">
              <a:xfrm>
                <a:off x="52879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730">
                <a:extLst>
                  <a:ext uri="{FF2B5EF4-FFF2-40B4-BE49-F238E27FC236}">
                    <a16:creationId xmlns:a16="http://schemas.microsoft.com/office/drawing/2014/main" id="{4168DC29-7981-4083-AFCD-BB1708A28CF4}"/>
                  </a:ext>
                </a:extLst>
              </p:cNvPr>
              <p:cNvSpPr>
                <a:spLocks noChangeShapeType="1"/>
              </p:cNvSpPr>
              <p:nvPr/>
            </p:nvSpPr>
            <p:spPr bwMode="auto">
              <a:xfrm>
                <a:off x="4575176"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731">
                <a:extLst>
                  <a:ext uri="{FF2B5EF4-FFF2-40B4-BE49-F238E27FC236}">
                    <a16:creationId xmlns:a16="http://schemas.microsoft.com/office/drawing/2014/main" id="{8B70C254-8AC1-4A61-BE14-C19E0ABBD89E}"/>
                  </a:ext>
                </a:extLst>
              </p:cNvPr>
              <p:cNvSpPr>
                <a:spLocks noChangeShapeType="1"/>
              </p:cNvSpPr>
              <p:nvPr/>
            </p:nvSpPr>
            <p:spPr bwMode="auto">
              <a:xfrm>
                <a:off x="4575176"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732">
                <a:extLst>
                  <a:ext uri="{FF2B5EF4-FFF2-40B4-BE49-F238E27FC236}">
                    <a16:creationId xmlns:a16="http://schemas.microsoft.com/office/drawing/2014/main" id="{A65A0327-CD8C-4D42-9261-024E94FC2E48}"/>
                  </a:ext>
                </a:extLst>
              </p:cNvPr>
              <p:cNvSpPr>
                <a:spLocks noChangeShapeType="1"/>
              </p:cNvSpPr>
              <p:nvPr/>
            </p:nvSpPr>
            <p:spPr bwMode="auto">
              <a:xfrm>
                <a:off x="4575176"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733">
                <a:extLst>
                  <a:ext uri="{FF2B5EF4-FFF2-40B4-BE49-F238E27FC236}">
                    <a16:creationId xmlns:a16="http://schemas.microsoft.com/office/drawing/2014/main" id="{1A665DAB-6215-4586-8CD8-508873F60A4B}"/>
                  </a:ext>
                </a:extLst>
              </p:cNvPr>
              <p:cNvSpPr>
                <a:spLocks noChangeShapeType="1"/>
              </p:cNvSpPr>
              <p:nvPr/>
            </p:nvSpPr>
            <p:spPr bwMode="auto">
              <a:xfrm>
                <a:off x="4575176"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734">
                <a:extLst>
                  <a:ext uri="{FF2B5EF4-FFF2-40B4-BE49-F238E27FC236}">
                    <a16:creationId xmlns:a16="http://schemas.microsoft.com/office/drawing/2014/main" id="{A67BC444-6559-4C4D-96B6-D6C2A206132C}"/>
                  </a:ext>
                </a:extLst>
              </p:cNvPr>
              <p:cNvSpPr>
                <a:spLocks noChangeShapeType="1"/>
              </p:cNvSpPr>
              <p:nvPr/>
            </p:nvSpPr>
            <p:spPr bwMode="auto">
              <a:xfrm>
                <a:off x="4575176"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735">
                <a:extLst>
                  <a:ext uri="{FF2B5EF4-FFF2-40B4-BE49-F238E27FC236}">
                    <a16:creationId xmlns:a16="http://schemas.microsoft.com/office/drawing/2014/main" id="{F5D1DE6A-BCDF-4D2E-9557-45568B4C5146}"/>
                  </a:ext>
                </a:extLst>
              </p:cNvPr>
              <p:cNvSpPr>
                <a:spLocks noChangeShapeType="1"/>
              </p:cNvSpPr>
              <p:nvPr/>
            </p:nvSpPr>
            <p:spPr bwMode="auto">
              <a:xfrm>
                <a:off x="4575176"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736">
                <a:extLst>
                  <a:ext uri="{FF2B5EF4-FFF2-40B4-BE49-F238E27FC236}">
                    <a16:creationId xmlns:a16="http://schemas.microsoft.com/office/drawing/2014/main" id="{AF9AD3CE-C91E-46ED-8DC7-8E03665A3AC9}"/>
                  </a:ext>
                </a:extLst>
              </p:cNvPr>
              <p:cNvSpPr>
                <a:spLocks noChangeShapeType="1"/>
              </p:cNvSpPr>
              <p:nvPr/>
            </p:nvSpPr>
            <p:spPr bwMode="auto">
              <a:xfrm>
                <a:off x="4575176"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737">
                <a:extLst>
                  <a:ext uri="{FF2B5EF4-FFF2-40B4-BE49-F238E27FC236}">
                    <a16:creationId xmlns:a16="http://schemas.microsoft.com/office/drawing/2014/main" id="{8DD55AAC-81CF-456F-AA16-C12D4B8E64F3}"/>
                  </a:ext>
                </a:extLst>
              </p:cNvPr>
              <p:cNvSpPr>
                <a:spLocks noChangeShapeType="1"/>
              </p:cNvSpPr>
              <p:nvPr/>
            </p:nvSpPr>
            <p:spPr bwMode="auto">
              <a:xfrm flipV="1">
                <a:off x="50831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738">
                <a:extLst>
                  <a:ext uri="{FF2B5EF4-FFF2-40B4-BE49-F238E27FC236}">
                    <a16:creationId xmlns:a16="http://schemas.microsoft.com/office/drawing/2014/main" id="{0EED59E0-A806-4C8C-BB88-8DA9EEB6FB1E}"/>
                  </a:ext>
                </a:extLst>
              </p:cNvPr>
              <p:cNvSpPr>
                <a:spLocks noChangeShapeType="1"/>
              </p:cNvSpPr>
              <p:nvPr/>
            </p:nvSpPr>
            <p:spPr bwMode="auto">
              <a:xfrm flipV="1">
                <a:off x="4775201"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739">
                <a:extLst>
                  <a:ext uri="{FF2B5EF4-FFF2-40B4-BE49-F238E27FC236}">
                    <a16:creationId xmlns:a16="http://schemas.microsoft.com/office/drawing/2014/main" id="{E8605017-6D90-4288-8C73-DDBDBC9D29A4}"/>
                  </a:ext>
                </a:extLst>
              </p:cNvPr>
              <p:cNvSpPr>
                <a:spLocks noChangeShapeType="1"/>
              </p:cNvSpPr>
              <p:nvPr/>
            </p:nvSpPr>
            <p:spPr bwMode="auto">
              <a:xfrm flipV="1">
                <a:off x="53895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740">
                <a:extLst>
                  <a:ext uri="{FF2B5EF4-FFF2-40B4-BE49-F238E27FC236}">
                    <a16:creationId xmlns:a16="http://schemas.microsoft.com/office/drawing/2014/main" id="{3E042AF9-F89B-4CE2-BC55-9A05A0B03FFD}"/>
                  </a:ext>
                </a:extLst>
              </p:cNvPr>
              <p:cNvSpPr>
                <a:spLocks noChangeShapeType="1"/>
              </p:cNvSpPr>
              <p:nvPr/>
            </p:nvSpPr>
            <p:spPr bwMode="auto">
              <a:xfrm flipV="1">
                <a:off x="52879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741">
                <a:extLst>
                  <a:ext uri="{FF2B5EF4-FFF2-40B4-BE49-F238E27FC236}">
                    <a16:creationId xmlns:a16="http://schemas.microsoft.com/office/drawing/2014/main" id="{19CA9338-B239-4FBD-A9A7-B0CB36B058AD}"/>
                  </a:ext>
                </a:extLst>
              </p:cNvPr>
              <p:cNvSpPr>
                <a:spLocks noChangeShapeType="1"/>
              </p:cNvSpPr>
              <p:nvPr/>
            </p:nvSpPr>
            <p:spPr bwMode="auto">
              <a:xfrm flipV="1">
                <a:off x="51847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742">
                <a:extLst>
                  <a:ext uri="{FF2B5EF4-FFF2-40B4-BE49-F238E27FC236}">
                    <a16:creationId xmlns:a16="http://schemas.microsoft.com/office/drawing/2014/main" id="{02615A76-E87B-4664-855E-2F0AA4A8C705}"/>
                  </a:ext>
                </a:extLst>
              </p:cNvPr>
              <p:cNvSpPr>
                <a:spLocks noChangeShapeType="1"/>
              </p:cNvSpPr>
              <p:nvPr/>
            </p:nvSpPr>
            <p:spPr bwMode="auto">
              <a:xfrm flipV="1">
                <a:off x="49815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743">
                <a:extLst>
                  <a:ext uri="{FF2B5EF4-FFF2-40B4-BE49-F238E27FC236}">
                    <a16:creationId xmlns:a16="http://schemas.microsoft.com/office/drawing/2014/main" id="{F28A3866-7A99-40C4-AF41-3A45DFF1E7E1}"/>
                  </a:ext>
                </a:extLst>
              </p:cNvPr>
              <p:cNvSpPr>
                <a:spLocks noChangeShapeType="1"/>
              </p:cNvSpPr>
              <p:nvPr/>
            </p:nvSpPr>
            <p:spPr bwMode="auto">
              <a:xfrm flipV="1">
                <a:off x="4878388"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744">
                <a:extLst>
                  <a:ext uri="{FF2B5EF4-FFF2-40B4-BE49-F238E27FC236}">
                    <a16:creationId xmlns:a16="http://schemas.microsoft.com/office/drawing/2014/main" id="{D513176A-22F1-4653-AF14-82EA04B0122F}"/>
                  </a:ext>
                </a:extLst>
              </p:cNvPr>
              <p:cNvSpPr>
                <a:spLocks noChangeShapeType="1"/>
              </p:cNvSpPr>
              <p:nvPr/>
            </p:nvSpPr>
            <p:spPr bwMode="auto">
              <a:xfrm flipH="1">
                <a:off x="5494338"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745">
                <a:extLst>
                  <a:ext uri="{FF2B5EF4-FFF2-40B4-BE49-F238E27FC236}">
                    <a16:creationId xmlns:a16="http://schemas.microsoft.com/office/drawing/2014/main" id="{BA60361E-E992-4E93-BAA9-FDD827216CF6}"/>
                  </a:ext>
                </a:extLst>
              </p:cNvPr>
              <p:cNvSpPr>
                <a:spLocks noChangeShapeType="1"/>
              </p:cNvSpPr>
              <p:nvPr/>
            </p:nvSpPr>
            <p:spPr bwMode="auto">
              <a:xfrm flipH="1">
                <a:off x="5494338"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746">
                <a:extLst>
                  <a:ext uri="{FF2B5EF4-FFF2-40B4-BE49-F238E27FC236}">
                    <a16:creationId xmlns:a16="http://schemas.microsoft.com/office/drawing/2014/main" id="{44B32292-83D1-4511-9ABC-DD8E679E0F8D}"/>
                  </a:ext>
                </a:extLst>
              </p:cNvPr>
              <p:cNvSpPr>
                <a:spLocks noChangeShapeType="1"/>
              </p:cNvSpPr>
              <p:nvPr/>
            </p:nvSpPr>
            <p:spPr bwMode="auto">
              <a:xfrm flipH="1">
                <a:off x="5494338"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747">
                <a:extLst>
                  <a:ext uri="{FF2B5EF4-FFF2-40B4-BE49-F238E27FC236}">
                    <a16:creationId xmlns:a16="http://schemas.microsoft.com/office/drawing/2014/main" id="{8A7C8422-D6C5-41D3-8E9C-2A9586130596}"/>
                  </a:ext>
                </a:extLst>
              </p:cNvPr>
              <p:cNvSpPr>
                <a:spLocks noChangeShapeType="1"/>
              </p:cNvSpPr>
              <p:nvPr/>
            </p:nvSpPr>
            <p:spPr bwMode="auto">
              <a:xfrm flipH="1">
                <a:off x="5494338"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748">
                <a:extLst>
                  <a:ext uri="{FF2B5EF4-FFF2-40B4-BE49-F238E27FC236}">
                    <a16:creationId xmlns:a16="http://schemas.microsoft.com/office/drawing/2014/main" id="{C0F710AA-7A40-41C0-9E1F-E9BEFFCC22A4}"/>
                  </a:ext>
                </a:extLst>
              </p:cNvPr>
              <p:cNvSpPr>
                <a:spLocks noChangeShapeType="1"/>
              </p:cNvSpPr>
              <p:nvPr/>
            </p:nvSpPr>
            <p:spPr bwMode="auto">
              <a:xfrm flipH="1">
                <a:off x="5494338"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749">
                <a:extLst>
                  <a:ext uri="{FF2B5EF4-FFF2-40B4-BE49-F238E27FC236}">
                    <a16:creationId xmlns:a16="http://schemas.microsoft.com/office/drawing/2014/main" id="{A98FE2F9-6BFC-4231-9344-73ABC80A22D7}"/>
                  </a:ext>
                </a:extLst>
              </p:cNvPr>
              <p:cNvSpPr>
                <a:spLocks noChangeShapeType="1"/>
              </p:cNvSpPr>
              <p:nvPr/>
            </p:nvSpPr>
            <p:spPr bwMode="auto">
              <a:xfrm flipH="1">
                <a:off x="5494338"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750">
                <a:extLst>
                  <a:ext uri="{FF2B5EF4-FFF2-40B4-BE49-F238E27FC236}">
                    <a16:creationId xmlns:a16="http://schemas.microsoft.com/office/drawing/2014/main" id="{3B3EEC16-9BB5-4062-A526-79547625AC6E}"/>
                  </a:ext>
                </a:extLst>
              </p:cNvPr>
              <p:cNvSpPr>
                <a:spLocks noChangeShapeType="1"/>
              </p:cNvSpPr>
              <p:nvPr/>
            </p:nvSpPr>
            <p:spPr bwMode="auto">
              <a:xfrm flipH="1">
                <a:off x="5494338"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A5DAD8DD-A678-4DA6-A720-5898DC776728}"/>
                </a:ext>
              </a:extLst>
            </p:cNvPr>
            <p:cNvGrpSpPr>
              <a:grpSpLocks noChangeAspect="1"/>
            </p:cNvGrpSpPr>
            <p:nvPr userDrawn="1"/>
          </p:nvGrpSpPr>
          <p:grpSpPr>
            <a:xfrm>
              <a:off x="5335771" y="3930763"/>
              <a:ext cx="417626" cy="385098"/>
              <a:chOff x="5781675" y="4732338"/>
              <a:chExt cx="631825" cy="582613"/>
            </a:xfrm>
          </p:grpSpPr>
          <p:sp>
            <p:nvSpPr>
              <p:cNvPr id="225" name="Freeform 578">
                <a:extLst>
                  <a:ext uri="{FF2B5EF4-FFF2-40B4-BE49-F238E27FC236}">
                    <a16:creationId xmlns:a16="http://schemas.microsoft.com/office/drawing/2014/main" id="{6AC3FD46-CC6E-4FBB-9B6D-67943E2DA321}"/>
                  </a:ext>
                </a:extLst>
              </p:cNvPr>
              <p:cNvSpPr>
                <a:spLocks/>
              </p:cNvSpPr>
              <p:nvPr/>
            </p:nvSpPr>
            <p:spPr bwMode="auto">
              <a:xfrm>
                <a:off x="5781675" y="4922838"/>
                <a:ext cx="631825" cy="174625"/>
              </a:xfrm>
              <a:custGeom>
                <a:avLst/>
                <a:gdLst>
                  <a:gd name="T0" fmla="*/ 398 w 398"/>
                  <a:gd name="T1" fmla="*/ 63 h 110"/>
                  <a:gd name="T2" fmla="*/ 256 w 398"/>
                  <a:gd name="T3" fmla="*/ 63 h 110"/>
                  <a:gd name="T4" fmla="*/ 213 w 398"/>
                  <a:gd name="T5" fmla="*/ 110 h 110"/>
                  <a:gd name="T6" fmla="*/ 163 w 398"/>
                  <a:gd name="T7" fmla="*/ 0 h 110"/>
                  <a:gd name="T8" fmla="*/ 120 w 398"/>
                  <a:gd name="T9" fmla="*/ 63 h 110"/>
                  <a:gd name="T10" fmla="*/ 0 w 398"/>
                  <a:gd name="T11" fmla="*/ 63 h 110"/>
                </a:gdLst>
                <a:ahLst/>
                <a:cxnLst>
                  <a:cxn ang="0">
                    <a:pos x="T0" y="T1"/>
                  </a:cxn>
                  <a:cxn ang="0">
                    <a:pos x="T2" y="T3"/>
                  </a:cxn>
                  <a:cxn ang="0">
                    <a:pos x="T4" y="T5"/>
                  </a:cxn>
                  <a:cxn ang="0">
                    <a:pos x="T6" y="T7"/>
                  </a:cxn>
                  <a:cxn ang="0">
                    <a:pos x="T8" y="T9"/>
                  </a:cxn>
                  <a:cxn ang="0">
                    <a:pos x="T10" y="T11"/>
                  </a:cxn>
                </a:cxnLst>
                <a:rect l="0" t="0" r="r" b="b"/>
                <a:pathLst>
                  <a:path w="398" h="110">
                    <a:moveTo>
                      <a:pt x="398" y="63"/>
                    </a:moveTo>
                    <a:lnTo>
                      <a:pt x="256" y="63"/>
                    </a:lnTo>
                    <a:lnTo>
                      <a:pt x="213" y="110"/>
                    </a:lnTo>
                    <a:lnTo>
                      <a:pt x="163" y="0"/>
                    </a:lnTo>
                    <a:lnTo>
                      <a:pt x="120" y="63"/>
                    </a:lnTo>
                    <a:lnTo>
                      <a:pt x="0" y="63"/>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579">
                <a:extLst>
                  <a:ext uri="{FF2B5EF4-FFF2-40B4-BE49-F238E27FC236}">
                    <a16:creationId xmlns:a16="http://schemas.microsoft.com/office/drawing/2014/main" id="{58A5D1F7-A99F-486E-A24B-F48C7E4AE37F}"/>
                  </a:ext>
                </a:extLst>
              </p:cNvPr>
              <p:cNvSpPr>
                <a:spLocks/>
              </p:cNvSpPr>
              <p:nvPr/>
            </p:nvSpPr>
            <p:spPr bwMode="auto">
              <a:xfrm>
                <a:off x="5878513" y="5094288"/>
                <a:ext cx="439738" cy="220663"/>
              </a:xfrm>
              <a:custGeom>
                <a:avLst/>
                <a:gdLst>
                  <a:gd name="T0" fmla="*/ 0 w 277"/>
                  <a:gd name="T1" fmla="*/ 0 h 139"/>
                  <a:gd name="T2" fmla="*/ 138 w 277"/>
                  <a:gd name="T3" fmla="*/ 139 h 139"/>
                  <a:gd name="T4" fmla="*/ 138 w 277"/>
                  <a:gd name="T5" fmla="*/ 139 h 139"/>
                  <a:gd name="T6" fmla="*/ 138 w 277"/>
                  <a:gd name="T7" fmla="*/ 139 h 139"/>
                  <a:gd name="T8" fmla="*/ 138 w 277"/>
                  <a:gd name="T9" fmla="*/ 139 h 139"/>
                  <a:gd name="T10" fmla="*/ 138 w 277"/>
                  <a:gd name="T11" fmla="*/ 139 h 139"/>
                  <a:gd name="T12" fmla="*/ 277 w 277"/>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77" h="139">
                    <a:moveTo>
                      <a:pt x="0" y="0"/>
                    </a:moveTo>
                    <a:lnTo>
                      <a:pt x="138" y="139"/>
                    </a:lnTo>
                    <a:lnTo>
                      <a:pt x="138" y="139"/>
                    </a:lnTo>
                    <a:lnTo>
                      <a:pt x="138" y="139"/>
                    </a:lnTo>
                    <a:lnTo>
                      <a:pt x="138" y="139"/>
                    </a:lnTo>
                    <a:lnTo>
                      <a:pt x="138" y="139"/>
                    </a:lnTo>
                    <a:lnTo>
                      <a:pt x="277" y="0"/>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580">
                <a:extLst>
                  <a:ext uri="{FF2B5EF4-FFF2-40B4-BE49-F238E27FC236}">
                    <a16:creationId xmlns:a16="http://schemas.microsoft.com/office/drawing/2014/main" id="{3A1A505D-898B-4770-AAE5-CA1B4937D007}"/>
                  </a:ext>
                </a:extLst>
              </p:cNvPr>
              <p:cNvSpPr>
                <a:spLocks/>
              </p:cNvSpPr>
              <p:nvPr/>
            </p:nvSpPr>
            <p:spPr bwMode="auto">
              <a:xfrm>
                <a:off x="5805488" y="4732338"/>
                <a:ext cx="554038" cy="288925"/>
              </a:xfrm>
              <a:custGeom>
                <a:avLst/>
                <a:gdLst>
                  <a:gd name="T0" fmla="*/ 203 w 203"/>
                  <a:gd name="T1" fmla="*/ 82 h 106"/>
                  <a:gd name="T2" fmla="*/ 107 w 203"/>
                  <a:gd name="T3" fmla="*/ 50 h 106"/>
                  <a:gd name="T4" fmla="*/ 13 w 203"/>
                  <a:gd name="T5" fmla="*/ 106 h 106"/>
                </a:gdLst>
                <a:ahLst/>
                <a:cxnLst>
                  <a:cxn ang="0">
                    <a:pos x="T0" y="T1"/>
                  </a:cxn>
                  <a:cxn ang="0">
                    <a:pos x="T2" y="T3"/>
                  </a:cxn>
                  <a:cxn ang="0">
                    <a:pos x="T4" y="T5"/>
                  </a:cxn>
                </a:cxnLst>
                <a:rect l="0" t="0" r="r" b="b"/>
                <a:pathLst>
                  <a:path w="203" h="106">
                    <a:moveTo>
                      <a:pt x="203" y="82"/>
                    </a:moveTo>
                    <a:cubicBezTo>
                      <a:pt x="196" y="39"/>
                      <a:pt x="144" y="8"/>
                      <a:pt x="107" y="50"/>
                    </a:cubicBezTo>
                    <a:cubicBezTo>
                      <a:pt x="64" y="0"/>
                      <a:pt x="0" y="53"/>
                      <a:pt x="13" y="106"/>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E748204A-6008-412F-AEE4-017EA7DECE41}"/>
                </a:ext>
              </a:extLst>
            </p:cNvPr>
            <p:cNvGrpSpPr>
              <a:grpSpLocks noChangeAspect="1"/>
            </p:cNvGrpSpPr>
            <p:nvPr/>
          </p:nvGrpSpPr>
          <p:grpSpPr>
            <a:xfrm>
              <a:off x="5950424" y="2106820"/>
              <a:ext cx="298157" cy="387012"/>
              <a:chOff x="7061200" y="3563938"/>
              <a:chExt cx="239713" cy="311150"/>
            </a:xfrm>
          </p:grpSpPr>
          <p:sp>
            <p:nvSpPr>
              <p:cNvPr id="211" name="Freeform 429">
                <a:extLst>
                  <a:ext uri="{FF2B5EF4-FFF2-40B4-BE49-F238E27FC236}">
                    <a16:creationId xmlns:a16="http://schemas.microsoft.com/office/drawing/2014/main" id="{68B92A66-6103-4101-AC5E-8873282761B2}"/>
                  </a:ext>
                </a:extLst>
              </p:cNvPr>
              <p:cNvSpPr>
                <a:spLocks/>
              </p:cNvSpPr>
              <p:nvPr/>
            </p:nvSpPr>
            <p:spPr bwMode="auto">
              <a:xfrm>
                <a:off x="7061200" y="3775075"/>
                <a:ext cx="239713" cy="100013"/>
              </a:xfrm>
              <a:custGeom>
                <a:avLst/>
                <a:gdLst>
                  <a:gd name="T0" fmla="*/ 75 w 88"/>
                  <a:gd name="T1" fmla="*/ 11 h 37"/>
                  <a:gd name="T2" fmla="*/ 44 w 88"/>
                  <a:gd name="T3" fmla="*/ 15 h 37"/>
                  <a:gd name="T4" fmla="*/ 13 w 88"/>
                  <a:gd name="T5" fmla="*/ 11 h 37"/>
                  <a:gd name="T6" fmla="*/ 0 w 88"/>
                  <a:gd name="T7" fmla="*/ 0 h 37"/>
                  <a:gd name="T8" fmla="*/ 0 w 88"/>
                  <a:gd name="T9" fmla="*/ 21 h 37"/>
                  <a:gd name="T10" fmla="*/ 13 w 88"/>
                  <a:gd name="T11" fmla="*/ 33 h 37"/>
                  <a:gd name="T12" fmla="*/ 44 w 88"/>
                  <a:gd name="T13" fmla="*/ 37 h 37"/>
                  <a:gd name="T14" fmla="*/ 75 w 88"/>
                  <a:gd name="T15" fmla="*/ 33 h 37"/>
                  <a:gd name="T16" fmla="*/ 88 w 88"/>
                  <a:gd name="T17" fmla="*/ 21 h 37"/>
                  <a:gd name="T18" fmla="*/ 88 w 88"/>
                  <a:gd name="T19" fmla="*/ 0 h 37"/>
                  <a:gd name="T20" fmla="*/ 75 w 88"/>
                  <a:gd name="T21"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7">
                    <a:moveTo>
                      <a:pt x="75" y="11"/>
                    </a:moveTo>
                    <a:cubicBezTo>
                      <a:pt x="67" y="14"/>
                      <a:pt x="56" y="15"/>
                      <a:pt x="44" y="15"/>
                    </a:cubicBezTo>
                    <a:cubicBezTo>
                      <a:pt x="32" y="15"/>
                      <a:pt x="21" y="14"/>
                      <a:pt x="13" y="11"/>
                    </a:cubicBezTo>
                    <a:cubicBezTo>
                      <a:pt x="5" y="8"/>
                      <a:pt x="0" y="5"/>
                      <a:pt x="0" y="0"/>
                    </a:cubicBezTo>
                    <a:cubicBezTo>
                      <a:pt x="0" y="21"/>
                      <a:pt x="0" y="21"/>
                      <a:pt x="0" y="21"/>
                    </a:cubicBezTo>
                    <a:cubicBezTo>
                      <a:pt x="0" y="26"/>
                      <a:pt x="5" y="30"/>
                      <a:pt x="13" y="33"/>
                    </a:cubicBezTo>
                    <a:cubicBezTo>
                      <a:pt x="21" y="36"/>
                      <a:pt x="32" y="37"/>
                      <a:pt x="44" y="37"/>
                    </a:cubicBezTo>
                    <a:cubicBezTo>
                      <a:pt x="56" y="37"/>
                      <a:pt x="67" y="36"/>
                      <a:pt x="75" y="33"/>
                    </a:cubicBezTo>
                    <a:cubicBezTo>
                      <a:pt x="83" y="30"/>
                      <a:pt x="88" y="26"/>
                      <a:pt x="88" y="21"/>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430">
                <a:extLst>
                  <a:ext uri="{FF2B5EF4-FFF2-40B4-BE49-F238E27FC236}">
                    <a16:creationId xmlns:a16="http://schemas.microsoft.com/office/drawing/2014/main" id="{129D7F79-1661-48F6-88DE-18DE2E9CDBFD}"/>
                  </a:ext>
                </a:extLst>
              </p:cNvPr>
              <p:cNvSpPr>
                <a:spLocks/>
              </p:cNvSpPr>
              <p:nvPr/>
            </p:nvSpPr>
            <p:spPr bwMode="auto">
              <a:xfrm>
                <a:off x="7061200" y="3697288"/>
                <a:ext cx="239713" cy="96838"/>
              </a:xfrm>
              <a:custGeom>
                <a:avLst/>
                <a:gdLst>
                  <a:gd name="T0" fmla="*/ 75 w 88"/>
                  <a:gd name="T1" fmla="*/ 11 h 35"/>
                  <a:gd name="T2" fmla="*/ 44 w 88"/>
                  <a:gd name="T3" fmla="*/ 15 h 35"/>
                  <a:gd name="T4" fmla="*/ 13 w 88"/>
                  <a:gd name="T5" fmla="*/ 11 h 35"/>
                  <a:gd name="T6" fmla="*/ 0 w 88"/>
                  <a:gd name="T7" fmla="*/ 0 h 35"/>
                  <a:gd name="T8" fmla="*/ 0 w 88"/>
                  <a:gd name="T9" fmla="*/ 17 h 35"/>
                  <a:gd name="T10" fmla="*/ 0 w 88"/>
                  <a:gd name="T11" fmla="*/ 18 h 35"/>
                  <a:gd name="T12" fmla="*/ 13 w 88"/>
                  <a:gd name="T13" fmla="*/ 30 h 35"/>
                  <a:gd name="T14" fmla="*/ 44 w 88"/>
                  <a:gd name="T15" fmla="*/ 35 h 35"/>
                  <a:gd name="T16" fmla="*/ 75 w 88"/>
                  <a:gd name="T17" fmla="*/ 30 h 35"/>
                  <a:gd name="T18" fmla="*/ 88 w 88"/>
                  <a:gd name="T19" fmla="*/ 18 h 35"/>
                  <a:gd name="T20" fmla="*/ 88 w 88"/>
                  <a:gd name="T21" fmla="*/ 17 h 35"/>
                  <a:gd name="T22" fmla="*/ 88 w 88"/>
                  <a:gd name="T23" fmla="*/ 0 h 35"/>
                  <a:gd name="T24" fmla="*/ 75 w 88"/>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5">
                    <a:moveTo>
                      <a:pt x="75" y="11"/>
                    </a:moveTo>
                    <a:cubicBezTo>
                      <a:pt x="67" y="13"/>
                      <a:pt x="56" y="15"/>
                      <a:pt x="44" y="15"/>
                    </a:cubicBezTo>
                    <a:cubicBezTo>
                      <a:pt x="32" y="15"/>
                      <a:pt x="21" y="13"/>
                      <a:pt x="13" y="11"/>
                    </a:cubicBezTo>
                    <a:cubicBezTo>
                      <a:pt x="5" y="8"/>
                      <a:pt x="0" y="5"/>
                      <a:pt x="0" y="0"/>
                    </a:cubicBezTo>
                    <a:cubicBezTo>
                      <a:pt x="0" y="17"/>
                      <a:pt x="0" y="17"/>
                      <a:pt x="0" y="17"/>
                    </a:cubicBezTo>
                    <a:cubicBezTo>
                      <a:pt x="0" y="18"/>
                      <a:pt x="0" y="18"/>
                      <a:pt x="0" y="18"/>
                    </a:cubicBezTo>
                    <a:cubicBezTo>
                      <a:pt x="0" y="23"/>
                      <a:pt x="5" y="27"/>
                      <a:pt x="13" y="30"/>
                    </a:cubicBezTo>
                    <a:cubicBezTo>
                      <a:pt x="21" y="33"/>
                      <a:pt x="32" y="35"/>
                      <a:pt x="44" y="35"/>
                    </a:cubicBezTo>
                    <a:cubicBezTo>
                      <a:pt x="56" y="35"/>
                      <a:pt x="67" y="33"/>
                      <a:pt x="75" y="30"/>
                    </a:cubicBezTo>
                    <a:cubicBezTo>
                      <a:pt x="83" y="27"/>
                      <a:pt x="88" y="23"/>
                      <a:pt x="88" y="18"/>
                    </a:cubicBezTo>
                    <a:cubicBezTo>
                      <a:pt x="88" y="17"/>
                      <a:pt x="88" y="17"/>
                      <a:pt x="88" y="17"/>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431">
                <a:extLst>
                  <a:ext uri="{FF2B5EF4-FFF2-40B4-BE49-F238E27FC236}">
                    <a16:creationId xmlns:a16="http://schemas.microsoft.com/office/drawing/2014/main" id="{4C0B0A66-38C7-4A7A-A1F7-34347F83170B}"/>
                  </a:ext>
                </a:extLst>
              </p:cNvPr>
              <p:cNvSpPr>
                <a:spLocks/>
              </p:cNvSpPr>
              <p:nvPr/>
            </p:nvSpPr>
            <p:spPr bwMode="auto">
              <a:xfrm>
                <a:off x="7061200" y="3608388"/>
                <a:ext cx="239713" cy="107950"/>
              </a:xfrm>
              <a:custGeom>
                <a:avLst/>
                <a:gdLst>
                  <a:gd name="T0" fmla="*/ 75 w 88"/>
                  <a:gd name="T1" fmla="*/ 12 h 40"/>
                  <a:gd name="T2" fmla="*/ 44 w 88"/>
                  <a:gd name="T3" fmla="*/ 17 h 40"/>
                  <a:gd name="T4" fmla="*/ 13 w 88"/>
                  <a:gd name="T5" fmla="*/ 12 h 40"/>
                  <a:gd name="T6" fmla="*/ 0 w 88"/>
                  <a:gd name="T7" fmla="*/ 0 h 40"/>
                  <a:gd name="T8" fmla="*/ 0 w 88"/>
                  <a:gd name="T9" fmla="*/ 0 h 40"/>
                  <a:gd name="T10" fmla="*/ 0 w 88"/>
                  <a:gd name="T11" fmla="*/ 20 h 40"/>
                  <a:gd name="T12" fmla="*/ 0 w 88"/>
                  <a:gd name="T13" fmla="*/ 23 h 40"/>
                  <a:gd name="T14" fmla="*/ 13 w 88"/>
                  <a:gd name="T15" fmla="*/ 35 h 40"/>
                  <a:gd name="T16" fmla="*/ 44 w 88"/>
                  <a:gd name="T17" fmla="*/ 40 h 40"/>
                  <a:gd name="T18" fmla="*/ 75 w 88"/>
                  <a:gd name="T19" fmla="*/ 35 h 40"/>
                  <a:gd name="T20" fmla="*/ 88 w 88"/>
                  <a:gd name="T21" fmla="*/ 23 h 40"/>
                  <a:gd name="T22" fmla="*/ 88 w 88"/>
                  <a:gd name="T23" fmla="*/ 20 h 40"/>
                  <a:gd name="T24" fmla="*/ 88 w 88"/>
                  <a:gd name="T25" fmla="*/ 0 h 40"/>
                  <a:gd name="T26" fmla="*/ 88 w 88"/>
                  <a:gd name="T27" fmla="*/ 0 h 40"/>
                  <a:gd name="T28" fmla="*/ 75 w 88"/>
                  <a:gd name="T2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40">
                    <a:moveTo>
                      <a:pt x="75" y="12"/>
                    </a:moveTo>
                    <a:cubicBezTo>
                      <a:pt x="67" y="15"/>
                      <a:pt x="56" y="17"/>
                      <a:pt x="44" y="17"/>
                    </a:cubicBezTo>
                    <a:cubicBezTo>
                      <a:pt x="32" y="17"/>
                      <a:pt x="21" y="15"/>
                      <a:pt x="13" y="12"/>
                    </a:cubicBezTo>
                    <a:cubicBezTo>
                      <a:pt x="5" y="9"/>
                      <a:pt x="0" y="5"/>
                      <a:pt x="0" y="0"/>
                    </a:cubicBezTo>
                    <a:cubicBezTo>
                      <a:pt x="0" y="0"/>
                      <a:pt x="0" y="0"/>
                      <a:pt x="0" y="0"/>
                    </a:cubicBezTo>
                    <a:cubicBezTo>
                      <a:pt x="0" y="20"/>
                      <a:pt x="0" y="20"/>
                      <a:pt x="0" y="20"/>
                    </a:cubicBezTo>
                    <a:cubicBezTo>
                      <a:pt x="0" y="23"/>
                      <a:pt x="0" y="23"/>
                      <a:pt x="0" y="23"/>
                    </a:cubicBezTo>
                    <a:cubicBezTo>
                      <a:pt x="0" y="28"/>
                      <a:pt x="5" y="32"/>
                      <a:pt x="13" y="35"/>
                    </a:cubicBezTo>
                    <a:cubicBezTo>
                      <a:pt x="21" y="38"/>
                      <a:pt x="32" y="40"/>
                      <a:pt x="44" y="40"/>
                    </a:cubicBezTo>
                    <a:cubicBezTo>
                      <a:pt x="56" y="40"/>
                      <a:pt x="67" y="38"/>
                      <a:pt x="75" y="35"/>
                    </a:cubicBezTo>
                    <a:cubicBezTo>
                      <a:pt x="83" y="32"/>
                      <a:pt x="88" y="28"/>
                      <a:pt x="88" y="23"/>
                    </a:cubicBezTo>
                    <a:cubicBezTo>
                      <a:pt x="88" y="20"/>
                      <a:pt x="88" y="20"/>
                      <a:pt x="88" y="20"/>
                    </a:cubicBezTo>
                    <a:cubicBezTo>
                      <a:pt x="88" y="0"/>
                      <a:pt x="88" y="0"/>
                      <a:pt x="88" y="0"/>
                    </a:cubicBezTo>
                    <a:cubicBezTo>
                      <a:pt x="88" y="0"/>
                      <a:pt x="88" y="0"/>
                      <a:pt x="88" y="0"/>
                    </a:cubicBezTo>
                    <a:cubicBezTo>
                      <a:pt x="88" y="5"/>
                      <a:pt x="83" y="9"/>
                      <a:pt x="75" y="1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32">
                <a:extLst>
                  <a:ext uri="{FF2B5EF4-FFF2-40B4-BE49-F238E27FC236}">
                    <a16:creationId xmlns:a16="http://schemas.microsoft.com/office/drawing/2014/main" id="{7DC4804E-B516-4887-BF8F-539E6727CB5D}"/>
                  </a:ext>
                </a:extLst>
              </p:cNvPr>
              <p:cNvSpPr>
                <a:spLocks/>
              </p:cNvSpPr>
              <p:nvPr/>
            </p:nvSpPr>
            <p:spPr bwMode="auto">
              <a:xfrm>
                <a:off x="7061200" y="3563938"/>
                <a:ext cx="239713" cy="90488"/>
              </a:xfrm>
              <a:custGeom>
                <a:avLst/>
                <a:gdLst>
                  <a:gd name="T0" fmla="*/ 13 w 88"/>
                  <a:gd name="T1" fmla="*/ 28 h 33"/>
                  <a:gd name="T2" fmla="*/ 44 w 88"/>
                  <a:gd name="T3" fmla="*/ 33 h 33"/>
                  <a:gd name="T4" fmla="*/ 75 w 88"/>
                  <a:gd name="T5" fmla="*/ 28 h 33"/>
                  <a:gd name="T6" fmla="*/ 88 w 88"/>
                  <a:gd name="T7" fmla="*/ 16 h 33"/>
                  <a:gd name="T8" fmla="*/ 88 w 88"/>
                  <a:gd name="T9" fmla="*/ 16 h 33"/>
                  <a:gd name="T10" fmla="*/ 44 w 88"/>
                  <a:gd name="T11" fmla="*/ 0 h 33"/>
                  <a:gd name="T12" fmla="*/ 0 w 88"/>
                  <a:gd name="T13" fmla="*/ 16 h 33"/>
                  <a:gd name="T14" fmla="*/ 0 w 88"/>
                  <a:gd name="T15" fmla="*/ 16 h 33"/>
                  <a:gd name="T16" fmla="*/ 13 w 88"/>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3">
                    <a:moveTo>
                      <a:pt x="13" y="28"/>
                    </a:moveTo>
                    <a:cubicBezTo>
                      <a:pt x="21" y="31"/>
                      <a:pt x="32" y="33"/>
                      <a:pt x="44" y="33"/>
                    </a:cubicBezTo>
                    <a:cubicBezTo>
                      <a:pt x="56" y="33"/>
                      <a:pt x="67" y="31"/>
                      <a:pt x="75" y="28"/>
                    </a:cubicBezTo>
                    <a:cubicBezTo>
                      <a:pt x="83" y="25"/>
                      <a:pt x="88" y="21"/>
                      <a:pt x="88" y="16"/>
                    </a:cubicBezTo>
                    <a:cubicBezTo>
                      <a:pt x="88" y="16"/>
                      <a:pt x="88" y="16"/>
                      <a:pt x="88" y="16"/>
                    </a:cubicBezTo>
                    <a:cubicBezTo>
                      <a:pt x="88" y="7"/>
                      <a:pt x="69" y="0"/>
                      <a:pt x="44" y="0"/>
                    </a:cubicBezTo>
                    <a:cubicBezTo>
                      <a:pt x="20" y="0"/>
                      <a:pt x="0" y="7"/>
                      <a:pt x="0" y="16"/>
                    </a:cubicBezTo>
                    <a:cubicBezTo>
                      <a:pt x="0" y="16"/>
                      <a:pt x="0" y="16"/>
                      <a:pt x="0" y="16"/>
                    </a:cubicBezTo>
                    <a:cubicBezTo>
                      <a:pt x="0" y="21"/>
                      <a:pt x="5" y="25"/>
                      <a:pt x="13" y="28"/>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433">
                <a:extLst>
                  <a:ext uri="{FF2B5EF4-FFF2-40B4-BE49-F238E27FC236}">
                    <a16:creationId xmlns:a16="http://schemas.microsoft.com/office/drawing/2014/main" id="{A0FAD6DF-BF91-426F-B571-61C0DFAD7C04}"/>
                  </a:ext>
                </a:extLst>
              </p:cNvPr>
              <p:cNvSpPr>
                <a:spLocks/>
              </p:cNvSpPr>
              <p:nvPr/>
            </p:nvSpPr>
            <p:spPr bwMode="auto">
              <a:xfrm>
                <a:off x="7061200"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434">
                <a:extLst>
                  <a:ext uri="{FF2B5EF4-FFF2-40B4-BE49-F238E27FC236}">
                    <a16:creationId xmlns:a16="http://schemas.microsoft.com/office/drawing/2014/main" id="{39BD0A5A-EC3C-43A9-ADE9-A83E18E6CDE1}"/>
                  </a:ext>
                </a:extLst>
              </p:cNvPr>
              <p:cNvSpPr>
                <a:spLocks noChangeShapeType="1"/>
              </p:cNvSpPr>
              <p:nvPr/>
            </p:nvSpPr>
            <p:spPr bwMode="auto">
              <a:xfrm flipV="1">
                <a:off x="7061200"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435">
                <a:extLst>
                  <a:ext uri="{FF2B5EF4-FFF2-40B4-BE49-F238E27FC236}">
                    <a16:creationId xmlns:a16="http://schemas.microsoft.com/office/drawing/2014/main" id="{16006E7C-12F3-47C4-A0A2-10046EFB76FC}"/>
                  </a:ext>
                </a:extLst>
              </p:cNvPr>
              <p:cNvSpPr>
                <a:spLocks/>
              </p:cNvSpPr>
              <p:nvPr/>
            </p:nvSpPr>
            <p:spPr bwMode="auto">
              <a:xfrm>
                <a:off x="7300913"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436">
                <a:extLst>
                  <a:ext uri="{FF2B5EF4-FFF2-40B4-BE49-F238E27FC236}">
                    <a16:creationId xmlns:a16="http://schemas.microsoft.com/office/drawing/2014/main" id="{15C9664C-4AC7-4B75-8F86-7C170973D18E}"/>
                  </a:ext>
                </a:extLst>
              </p:cNvPr>
              <p:cNvSpPr>
                <a:spLocks noChangeShapeType="1"/>
              </p:cNvSpPr>
              <p:nvPr/>
            </p:nvSpPr>
            <p:spPr bwMode="auto">
              <a:xfrm flipV="1">
                <a:off x="7300913"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Rectangle 437">
                <a:extLst>
                  <a:ext uri="{FF2B5EF4-FFF2-40B4-BE49-F238E27FC236}">
                    <a16:creationId xmlns:a16="http://schemas.microsoft.com/office/drawing/2014/main" id="{4DAAC3D3-69A3-44A9-8E5A-3616655D244F}"/>
                  </a:ext>
                </a:extLst>
              </p:cNvPr>
              <p:cNvSpPr>
                <a:spLocks noChangeArrowheads="1"/>
              </p:cNvSpPr>
              <p:nvPr/>
            </p:nvSpPr>
            <p:spPr bwMode="auto">
              <a:xfrm>
                <a:off x="7272338" y="3673475"/>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438">
                <a:extLst>
                  <a:ext uri="{FF2B5EF4-FFF2-40B4-BE49-F238E27FC236}">
                    <a16:creationId xmlns:a16="http://schemas.microsoft.com/office/drawing/2014/main" id="{3BCD94FE-5AD7-4810-B99C-9DB5390AD687}"/>
                  </a:ext>
                </a:extLst>
              </p:cNvPr>
              <p:cNvSpPr>
                <a:spLocks noChangeArrowheads="1"/>
              </p:cNvSpPr>
              <p:nvPr/>
            </p:nvSpPr>
            <p:spPr bwMode="auto">
              <a:xfrm>
                <a:off x="7272338" y="3752850"/>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Rectangle 439">
                <a:extLst>
                  <a:ext uri="{FF2B5EF4-FFF2-40B4-BE49-F238E27FC236}">
                    <a16:creationId xmlns:a16="http://schemas.microsoft.com/office/drawing/2014/main" id="{A4694134-4685-4F6D-9EBA-B3D9AA2AE95D}"/>
                  </a:ext>
                </a:extLst>
              </p:cNvPr>
              <p:cNvSpPr>
                <a:spLocks noChangeArrowheads="1"/>
              </p:cNvSpPr>
              <p:nvPr/>
            </p:nvSpPr>
            <p:spPr bwMode="auto">
              <a:xfrm>
                <a:off x="7272338" y="3833813"/>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440">
                <a:extLst>
                  <a:ext uri="{FF2B5EF4-FFF2-40B4-BE49-F238E27FC236}">
                    <a16:creationId xmlns:a16="http://schemas.microsoft.com/office/drawing/2014/main" id="{E843BC73-4780-457C-AD27-D3F10A0D6DA4}"/>
                  </a:ext>
                </a:extLst>
              </p:cNvPr>
              <p:cNvSpPr>
                <a:spLocks/>
              </p:cNvSpPr>
              <p:nvPr/>
            </p:nvSpPr>
            <p:spPr bwMode="auto">
              <a:xfrm>
                <a:off x="7061200" y="3640138"/>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441">
                <a:extLst>
                  <a:ext uri="{FF2B5EF4-FFF2-40B4-BE49-F238E27FC236}">
                    <a16:creationId xmlns:a16="http://schemas.microsoft.com/office/drawing/2014/main" id="{95AD3A7D-3083-4753-A465-8FC86AC928A0}"/>
                  </a:ext>
                </a:extLst>
              </p:cNvPr>
              <p:cNvSpPr>
                <a:spLocks/>
              </p:cNvSpPr>
              <p:nvPr/>
            </p:nvSpPr>
            <p:spPr bwMode="auto">
              <a:xfrm>
                <a:off x="7061200" y="3725863"/>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2">
                <a:extLst>
                  <a:ext uri="{FF2B5EF4-FFF2-40B4-BE49-F238E27FC236}">
                    <a16:creationId xmlns:a16="http://schemas.microsoft.com/office/drawing/2014/main" id="{3119E956-E898-4BC7-A7FE-5965CB443826}"/>
                  </a:ext>
                </a:extLst>
              </p:cNvPr>
              <p:cNvSpPr>
                <a:spLocks/>
              </p:cNvSpPr>
              <p:nvPr/>
            </p:nvSpPr>
            <p:spPr bwMode="auto">
              <a:xfrm>
                <a:off x="7061200" y="3803650"/>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4">
              <a:extLst>
                <a:ext uri="{FF2B5EF4-FFF2-40B4-BE49-F238E27FC236}">
                  <a16:creationId xmlns:a16="http://schemas.microsoft.com/office/drawing/2014/main" id="{355203B9-7263-4B2F-AB6D-A32DC384862C}"/>
                </a:ext>
              </a:extLst>
            </p:cNvPr>
            <p:cNvGrpSpPr>
              <a:grpSpLocks noChangeAspect="1"/>
            </p:cNvGrpSpPr>
            <p:nvPr/>
          </p:nvGrpSpPr>
          <p:grpSpPr bwMode="auto">
            <a:xfrm>
              <a:off x="1415556" y="5421411"/>
              <a:ext cx="390906" cy="329152"/>
              <a:chOff x="7695" y="2700"/>
              <a:chExt cx="652" cy="549"/>
            </a:xfrm>
          </p:grpSpPr>
          <p:sp>
            <p:nvSpPr>
              <p:cNvPr id="204" name="Freeform 5">
                <a:extLst>
                  <a:ext uri="{FF2B5EF4-FFF2-40B4-BE49-F238E27FC236}">
                    <a16:creationId xmlns:a16="http://schemas.microsoft.com/office/drawing/2014/main" id="{1F49DCFA-DB81-4F13-82F0-238C8D9DB3A7}"/>
                  </a:ext>
                </a:extLst>
              </p:cNvPr>
              <p:cNvSpPr>
                <a:spLocks/>
              </p:cNvSpPr>
              <p:nvPr/>
            </p:nvSpPr>
            <p:spPr bwMode="auto">
              <a:xfrm>
                <a:off x="7695" y="3071"/>
                <a:ext cx="652" cy="94"/>
              </a:xfrm>
              <a:custGeom>
                <a:avLst/>
                <a:gdLst>
                  <a:gd name="T0" fmla="*/ 0 w 132"/>
                  <a:gd name="T1" fmla="*/ 10 h 19"/>
                  <a:gd name="T2" fmla="*/ 9 w 132"/>
                  <a:gd name="T3" fmla="*/ 19 h 19"/>
                  <a:gd name="T4" fmla="*/ 124 w 132"/>
                  <a:gd name="T5" fmla="*/ 19 h 19"/>
                  <a:gd name="T6" fmla="*/ 132 w 132"/>
                  <a:gd name="T7" fmla="*/ 10 h 19"/>
                  <a:gd name="T8" fmla="*/ 132 w 132"/>
                  <a:gd name="T9" fmla="*/ 0 h 19"/>
                  <a:gd name="T10" fmla="*/ 0 w 132"/>
                  <a:gd name="T11" fmla="*/ 0 h 19"/>
                  <a:gd name="T12" fmla="*/ 0 w 132"/>
                  <a:gd name="T13" fmla="*/ 10 h 19"/>
                </a:gdLst>
                <a:ahLst/>
                <a:cxnLst>
                  <a:cxn ang="0">
                    <a:pos x="T0" y="T1"/>
                  </a:cxn>
                  <a:cxn ang="0">
                    <a:pos x="T2" y="T3"/>
                  </a:cxn>
                  <a:cxn ang="0">
                    <a:pos x="T4" y="T5"/>
                  </a:cxn>
                  <a:cxn ang="0">
                    <a:pos x="T6" y="T7"/>
                  </a:cxn>
                  <a:cxn ang="0">
                    <a:pos x="T8" y="T9"/>
                  </a:cxn>
                  <a:cxn ang="0">
                    <a:pos x="T10" y="T11"/>
                  </a:cxn>
                  <a:cxn ang="0">
                    <a:pos x="T12" y="T13"/>
                  </a:cxn>
                </a:cxnLst>
                <a:rect l="0" t="0" r="r" b="b"/>
                <a:pathLst>
                  <a:path w="132" h="19">
                    <a:moveTo>
                      <a:pt x="0" y="10"/>
                    </a:moveTo>
                    <a:cubicBezTo>
                      <a:pt x="0" y="15"/>
                      <a:pt x="4" y="19"/>
                      <a:pt x="9" y="19"/>
                    </a:cubicBezTo>
                    <a:cubicBezTo>
                      <a:pt x="124" y="19"/>
                      <a:pt x="124" y="19"/>
                      <a:pt x="124" y="19"/>
                    </a:cubicBezTo>
                    <a:cubicBezTo>
                      <a:pt x="128" y="19"/>
                      <a:pt x="132" y="15"/>
                      <a:pt x="132" y="10"/>
                    </a:cubicBezTo>
                    <a:cubicBezTo>
                      <a:pt x="132" y="0"/>
                      <a:pt x="132" y="0"/>
                      <a:pt x="132" y="0"/>
                    </a:cubicBezTo>
                    <a:cubicBezTo>
                      <a:pt x="0" y="0"/>
                      <a:pt x="0" y="0"/>
                      <a:pt x="0" y="0"/>
                    </a:cubicBezTo>
                    <a:lnTo>
                      <a:pt x="0" y="10"/>
                    </a:ln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4A0B0D1A-BF75-4CBF-B071-18A376B71C08}"/>
                  </a:ext>
                </a:extLst>
              </p:cNvPr>
              <p:cNvSpPr>
                <a:spLocks noEditPoints="1"/>
              </p:cNvSpPr>
              <p:nvPr/>
            </p:nvSpPr>
            <p:spPr bwMode="auto">
              <a:xfrm>
                <a:off x="7695" y="2700"/>
                <a:ext cx="652" cy="371"/>
              </a:xfrm>
              <a:custGeom>
                <a:avLst/>
                <a:gdLst>
                  <a:gd name="T0" fmla="*/ 124 w 132"/>
                  <a:gd name="T1" fmla="*/ 0 h 75"/>
                  <a:gd name="T2" fmla="*/ 9 w 132"/>
                  <a:gd name="T3" fmla="*/ 0 h 75"/>
                  <a:gd name="T4" fmla="*/ 0 w 132"/>
                  <a:gd name="T5" fmla="*/ 9 h 75"/>
                  <a:gd name="T6" fmla="*/ 0 w 132"/>
                  <a:gd name="T7" fmla="*/ 72 h 75"/>
                  <a:gd name="T8" fmla="*/ 0 w 132"/>
                  <a:gd name="T9" fmla="*/ 75 h 75"/>
                  <a:gd name="T10" fmla="*/ 132 w 132"/>
                  <a:gd name="T11" fmla="*/ 75 h 75"/>
                  <a:gd name="T12" fmla="*/ 132 w 132"/>
                  <a:gd name="T13" fmla="*/ 9 h 75"/>
                  <a:gd name="T14" fmla="*/ 124 w 132"/>
                  <a:gd name="T15" fmla="*/ 0 h 75"/>
                  <a:gd name="T16" fmla="*/ 88 w 132"/>
                  <a:gd name="T17" fmla="*/ 60 h 75"/>
                  <a:gd name="T18" fmla="*/ 42 w 132"/>
                  <a:gd name="T19" fmla="*/ 60 h 75"/>
                  <a:gd name="T20" fmla="*/ 31 w 132"/>
                  <a:gd name="T21" fmla="*/ 49 h 75"/>
                  <a:gd name="T22" fmla="*/ 42 w 132"/>
                  <a:gd name="T23" fmla="*/ 38 h 75"/>
                  <a:gd name="T24" fmla="*/ 43 w 132"/>
                  <a:gd name="T25" fmla="*/ 38 h 75"/>
                  <a:gd name="T26" fmla="*/ 42 w 132"/>
                  <a:gd name="T27" fmla="*/ 34 h 75"/>
                  <a:gd name="T28" fmla="*/ 59 w 132"/>
                  <a:gd name="T29" fmla="*/ 17 h 75"/>
                  <a:gd name="T30" fmla="*/ 70 w 132"/>
                  <a:gd name="T31" fmla="*/ 21 h 75"/>
                  <a:gd name="T32" fmla="*/ 76 w 132"/>
                  <a:gd name="T33" fmla="*/ 20 h 75"/>
                  <a:gd name="T34" fmla="*/ 89 w 132"/>
                  <a:gd name="T35" fmla="*/ 35 h 75"/>
                  <a:gd name="T36" fmla="*/ 89 w 132"/>
                  <a:gd name="T37" fmla="*/ 35 h 75"/>
                  <a:gd name="T38" fmla="*/ 100 w 132"/>
                  <a:gd name="T39" fmla="*/ 47 h 75"/>
                  <a:gd name="T40" fmla="*/ 88 w 132"/>
                  <a:gd name="T41"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75">
                    <a:moveTo>
                      <a:pt x="124" y="0"/>
                    </a:moveTo>
                    <a:cubicBezTo>
                      <a:pt x="9" y="0"/>
                      <a:pt x="9" y="0"/>
                      <a:pt x="9" y="0"/>
                    </a:cubicBezTo>
                    <a:cubicBezTo>
                      <a:pt x="4" y="0"/>
                      <a:pt x="0" y="4"/>
                      <a:pt x="0" y="9"/>
                    </a:cubicBezTo>
                    <a:cubicBezTo>
                      <a:pt x="0" y="72"/>
                      <a:pt x="0" y="72"/>
                      <a:pt x="0" y="72"/>
                    </a:cubicBezTo>
                    <a:cubicBezTo>
                      <a:pt x="0" y="75"/>
                      <a:pt x="0" y="75"/>
                      <a:pt x="0" y="75"/>
                    </a:cubicBezTo>
                    <a:cubicBezTo>
                      <a:pt x="132" y="75"/>
                      <a:pt x="132" y="75"/>
                      <a:pt x="132" y="75"/>
                    </a:cubicBezTo>
                    <a:cubicBezTo>
                      <a:pt x="132" y="9"/>
                      <a:pt x="132" y="9"/>
                      <a:pt x="132" y="9"/>
                    </a:cubicBezTo>
                    <a:cubicBezTo>
                      <a:pt x="132" y="4"/>
                      <a:pt x="128" y="0"/>
                      <a:pt x="124" y="0"/>
                    </a:cubicBezTo>
                    <a:close/>
                    <a:moveTo>
                      <a:pt x="88" y="60"/>
                    </a:moveTo>
                    <a:cubicBezTo>
                      <a:pt x="42" y="60"/>
                      <a:pt x="42" y="60"/>
                      <a:pt x="42" y="60"/>
                    </a:cubicBezTo>
                    <a:cubicBezTo>
                      <a:pt x="36" y="60"/>
                      <a:pt x="31" y="55"/>
                      <a:pt x="31" y="49"/>
                    </a:cubicBezTo>
                    <a:cubicBezTo>
                      <a:pt x="31" y="43"/>
                      <a:pt x="36" y="38"/>
                      <a:pt x="42" y="38"/>
                    </a:cubicBezTo>
                    <a:cubicBezTo>
                      <a:pt x="42" y="38"/>
                      <a:pt x="42" y="38"/>
                      <a:pt x="43" y="38"/>
                    </a:cubicBezTo>
                    <a:cubicBezTo>
                      <a:pt x="42" y="37"/>
                      <a:pt x="42" y="36"/>
                      <a:pt x="42" y="34"/>
                    </a:cubicBezTo>
                    <a:cubicBezTo>
                      <a:pt x="42" y="24"/>
                      <a:pt x="50" y="17"/>
                      <a:pt x="59" y="17"/>
                    </a:cubicBezTo>
                    <a:cubicBezTo>
                      <a:pt x="63" y="17"/>
                      <a:pt x="67" y="19"/>
                      <a:pt x="70" y="21"/>
                    </a:cubicBezTo>
                    <a:cubicBezTo>
                      <a:pt x="72" y="21"/>
                      <a:pt x="74" y="20"/>
                      <a:pt x="76" y="20"/>
                    </a:cubicBezTo>
                    <a:cubicBezTo>
                      <a:pt x="83" y="20"/>
                      <a:pt x="89" y="27"/>
                      <a:pt x="89" y="35"/>
                    </a:cubicBezTo>
                    <a:cubicBezTo>
                      <a:pt x="89" y="35"/>
                      <a:pt x="89" y="35"/>
                      <a:pt x="89" y="35"/>
                    </a:cubicBezTo>
                    <a:cubicBezTo>
                      <a:pt x="96" y="36"/>
                      <a:pt x="100" y="41"/>
                      <a:pt x="100" y="47"/>
                    </a:cubicBezTo>
                    <a:cubicBezTo>
                      <a:pt x="100" y="54"/>
                      <a:pt x="95" y="60"/>
                      <a:pt x="88" y="60"/>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B376F625-FA86-4015-9FCA-A5C0878FB0E3}"/>
                  </a:ext>
                </a:extLst>
              </p:cNvPr>
              <p:cNvSpPr>
                <a:spLocks/>
              </p:cNvSpPr>
              <p:nvPr/>
            </p:nvSpPr>
            <p:spPr bwMode="auto">
              <a:xfrm>
                <a:off x="7848" y="2784"/>
                <a:ext cx="341" cy="213"/>
              </a:xfrm>
              <a:custGeom>
                <a:avLst/>
                <a:gdLst>
                  <a:gd name="T0" fmla="*/ 58 w 69"/>
                  <a:gd name="T1" fmla="*/ 18 h 43"/>
                  <a:gd name="T2" fmla="*/ 58 w 69"/>
                  <a:gd name="T3" fmla="*/ 18 h 43"/>
                  <a:gd name="T4" fmla="*/ 45 w 69"/>
                  <a:gd name="T5" fmla="*/ 3 h 43"/>
                  <a:gd name="T6" fmla="*/ 39 w 69"/>
                  <a:gd name="T7" fmla="*/ 4 h 43"/>
                  <a:gd name="T8" fmla="*/ 28 w 69"/>
                  <a:gd name="T9" fmla="*/ 0 h 43"/>
                  <a:gd name="T10" fmla="*/ 11 w 69"/>
                  <a:gd name="T11" fmla="*/ 17 h 43"/>
                  <a:gd name="T12" fmla="*/ 12 w 69"/>
                  <a:gd name="T13" fmla="*/ 21 h 43"/>
                  <a:gd name="T14" fmla="*/ 11 w 69"/>
                  <a:gd name="T15" fmla="*/ 21 h 43"/>
                  <a:gd name="T16" fmla="*/ 0 w 69"/>
                  <a:gd name="T17" fmla="*/ 32 h 43"/>
                  <a:gd name="T18" fmla="*/ 11 w 69"/>
                  <a:gd name="T19" fmla="*/ 43 h 43"/>
                  <a:gd name="T20" fmla="*/ 57 w 69"/>
                  <a:gd name="T21" fmla="*/ 43 h 43"/>
                  <a:gd name="T22" fmla="*/ 69 w 69"/>
                  <a:gd name="T23" fmla="*/ 30 h 43"/>
                  <a:gd name="T24" fmla="*/ 58 w 69"/>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3">
                    <a:moveTo>
                      <a:pt x="58" y="18"/>
                    </a:moveTo>
                    <a:cubicBezTo>
                      <a:pt x="58" y="18"/>
                      <a:pt x="58" y="18"/>
                      <a:pt x="58" y="18"/>
                    </a:cubicBezTo>
                    <a:cubicBezTo>
                      <a:pt x="58" y="10"/>
                      <a:pt x="52" y="3"/>
                      <a:pt x="45" y="3"/>
                    </a:cubicBezTo>
                    <a:cubicBezTo>
                      <a:pt x="43" y="3"/>
                      <a:pt x="41" y="4"/>
                      <a:pt x="39" y="4"/>
                    </a:cubicBezTo>
                    <a:cubicBezTo>
                      <a:pt x="36" y="2"/>
                      <a:pt x="32" y="0"/>
                      <a:pt x="28" y="0"/>
                    </a:cubicBezTo>
                    <a:cubicBezTo>
                      <a:pt x="19" y="0"/>
                      <a:pt x="11" y="7"/>
                      <a:pt x="11" y="17"/>
                    </a:cubicBezTo>
                    <a:cubicBezTo>
                      <a:pt x="11" y="19"/>
                      <a:pt x="11" y="20"/>
                      <a:pt x="12" y="21"/>
                    </a:cubicBezTo>
                    <a:cubicBezTo>
                      <a:pt x="11" y="21"/>
                      <a:pt x="11" y="21"/>
                      <a:pt x="11" y="21"/>
                    </a:cubicBezTo>
                    <a:cubicBezTo>
                      <a:pt x="5" y="21"/>
                      <a:pt x="0" y="26"/>
                      <a:pt x="0" y="32"/>
                    </a:cubicBezTo>
                    <a:cubicBezTo>
                      <a:pt x="0" y="38"/>
                      <a:pt x="5" y="43"/>
                      <a:pt x="11" y="43"/>
                    </a:cubicBezTo>
                    <a:cubicBezTo>
                      <a:pt x="57" y="43"/>
                      <a:pt x="57" y="43"/>
                      <a:pt x="57" y="43"/>
                    </a:cubicBezTo>
                    <a:cubicBezTo>
                      <a:pt x="64" y="43"/>
                      <a:pt x="69" y="37"/>
                      <a:pt x="69" y="30"/>
                    </a:cubicBezTo>
                    <a:cubicBezTo>
                      <a:pt x="69" y="24"/>
                      <a:pt x="65" y="19"/>
                      <a:pt x="58" y="1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8">
                <a:extLst>
                  <a:ext uri="{FF2B5EF4-FFF2-40B4-BE49-F238E27FC236}">
                    <a16:creationId xmlns:a16="http://schemas.microsoft.com/office/drawing/2014/main" id="{E9F47289-6FA8-4D6C-9ACC-B0CA7EB9FB67}"/>
                  </a:ext>
                </a:extLst>
              </p:cNvPr>
              <p:cNvSpPr>
                <a:spLocks noChangeShapeType="1"/>
              </p:cNvSpPr>
              <p:nvPr/>
            </p:nvSpPr>
            <p:spPr bwMode="auto">
              <a:xfrm flipH="1">
                <a:off x="7798" y="2700"/>
                <a:ext cx="40" cy="39"/>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9">
                <a:extLst>
                  <a:ext uri="{FF2B5EF4-FFF2-40B4-BE49-F238E27FC236}">
                    <a16:creationId xmlns:a16="http://schemas.microsoft.com/office/drawing/2014/main" id="{39A43D3E-CE00-49D8-A7EE-4E894BC4456B}"/>
                  </a:ext>
                </a:extLst>
              </p:cNvPr>
              <p:cNvSpPr>
                <a:spLocks noChangeShapeType="1"/>
              </p:cNvSpPr>
              <p:nvPr/>
            </p:nvSpPr>
            <p:spPr bwMode="auto">
              <a:xfrm flipH="1">
                <a:off x="7813" y="2700"/>
                <a:ext cx="99" cy="10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0">
                <a:extLst>
                  <a:ext uri="{FF2B5EF4-FFF2-40B4-BE49-F238E27FC236}">
                    <a16:creationId xmlns:a16="http://schemas.microsoft.com/office/drawing/2014/main" id="{FC03AF77-8C34-462E-B4FB-DA6B1D7B136F}"/>
                  </a:ext>
                </a:extLst>
              </p:cNvPr>
              <p:cNvSpPr>
                <a:spLocks noChangeShapeType="1"/>
              </p:cNvSpPr>
              <p:nvPr/>
            </p:nvSpPr>
            <p:spPr bwMode="auto">
              <a:xfrm flipH="1">
                <a:off x="8219" y="3007"/>
                <a:ext cx="64" cy="6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1">
                <a:extLst>
                  <a:ext uri="{FF2B5EF4-FFF2-40B4-BE49-F238E27FC236}">
                    <a16:creationId xmlns:a16="http://schemas.microsoft.com/office/drawing/2014/main" id="{DD624866-4B07-4DFE-BB82-5269CA0E02BC}"/>
                  </a:ext>
                </a:extLst>
              </p:cNvPr>
              <p:cNvSpPr>
                <a:spLocks/>
              </p:cNvSpPr>
              <p:nvPr/>
            </p:nvSpPr>
            <p:spPr bwMode="auto">
              <a:xfrm>
                <a:off x="7912" y="3165"/>
                <a:ext cx="218" cy="84"/>
              </a:xfrm>
              <a:custGeom>
                <a:avLst/>
                <a:gdLst>
                  <a:gd name="T0" fmla="*/ 38 w 44"/>
                  <a:gd name="T1" fmla="*/ 11 h 17"/>
                  <a:gd name="T2" fmla="*/ 38 w 44"/>
                  <a:gd name="T3" fmla="*/ 0 h 17"/>
                  <a:gd name="T4" fmla="*/ 6 w 44"/>
                  <a:gd name="T5" fmla="*/ 0 h 17"/>
                  <a:gd name="T6" fmla="*/ 6 w 44"/>
                  <a:gd name="T7" fmla="*/ 11 h 17"/>
                  <a:gd name="T8" fmla="*/ 0 w 44"/>
                  <a:gd name="T9" fmla="*/ 17 h 17"/>
                  <a:gd name="T10" fmla="*/ 8 w 44"/>
                  <a:gd name="T11" fmla="*/ 17 h 17"/>
                  <a:gd name="T12" fmla="*/ 36 w 44"/>
                  <a:gd name="T13" fmla="*/ 17 h 17"/>
                  <a:gd name="T14" fmla="*/ 44 w 44"/>
                  <a:gd name="T15" fmla="*/ 17 h 17"/>
                  <a:gd name="T16" fmla="*/ 38 w 44"/>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38" y="11"/>
                    </a:moveTo>
                    <a:cubicBezTo>
                      <a:pt x="38" y="0"/>
                      <a:pt x="38" y="0"/>
                      <a:pt x="38" y="0"/>
                    </a:cubicBezTo>
                    <a:cubicBezTo>
                      <a:pt x="6" y="0"/>
                      <a:pt x="6" y="0"/>
                      <a:pt x="6" y="0"/>
                    </a:cubicBezTo>
                    <a:cubicBezTo>
                      <a:pt x="6" y="11"/>
                      <a:pt x="6" y="11"/>
                      <a:pt x="6" y="11"/>
                    </a:cubicBezTo>
                    <a:cubicBezTo>
                      <a:pt x="6" y="14"/>
                      <a:pt x="4" y="17"/>
                      <a:pt x="0" y="17"/>
                    </a:cubicBezTo>
                    <a:cubicBezTo>
                      <a:pt x="8" y="17"/>
                      <a:pt x="8" y="17"/>
                      <a:pt x="8" y="17"/>
                    </a:cubicBezTo>
                    <a:cubicBezTo>
                      <a:pt x="36" y="17"/>
                      <a:pt x="36" y="17"/>
                      <a:pt x="36" y="17"/>
                    </a:cubicBezTo>
                    <a:cubicBezTo>
                      <a:pt x="44" y="17"/>
                      <a:pt x="44" y="17"/>
                      <a:pt x="44" y="17"/>
                    </a:cubicBezTo>
                    <a:cubicBezTo>
                      <a:pt x="41" y="17"/>
                      <a:pt x="38" y="14"/>
                      <a:pt x="38" y="1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14">
              <a:extLst>
                <a:ext uri="{FF2B5EF4-FFF2-40B4-BE49-F238E27FC236}">
                  <a16:creationId xmlns:a16="http://schemas.microsoft.com/office/drawing/2014/main" id="{635AE061-B81E-4BB2-9F44-AE3D549DDC42}"/>
                </a:ext>
              </a:extLst>
            </p:cNvPr>
            <p:cNvGrpSpPr>
              <a:grpSpLocks noChangeAspect="1"/>
            </p:cNvGrpSpPr>
            <p:nvPr/>
          </p:nvGrpSpPr>
          <p:grpSpPr bwMode="auto">
            <a:xfrm>
              <a:off x="435666" y="2940148"/>
              <a:ext cx="390906" cy="390906"/>
              <a:chOff x="-682" y="1536"/>
              <a:chExt cx="430" cy="430"/>
            </a:xfrm>
          </p:grpSpPr>
          <p:sp>
            <p:nvSpPr>
              <p:cNvPr id="193" name="Freeform 15">
                <a:extLst>
                  <a:ext uri="{FF2B5EF4-FFF2-40B4-BE49-F238E27FC236}">
                    <a16:creationId xmlns:a16="http://schemas.microsoft.com/office/drawing/2014/main" id="{81BD6C72-3D34-462B-BFE5-5F840849B5FD}"/>
                  </a:ext>
                </a:extLst>
              </p:cNvPr>
              <p:cNvSpPr>
                <a:spLocks/>
              </p:cNvSpPr>
              <p:nvPr/>
            </p:nvSpPr>
            <p:spPr bwMode="auto">
              <a:xfrm>
                <a:off x="-668" y="1647"/>
                <a:ext cx="97" cy="243"/>
              </a:xfrm>
              <a:custGeom>
                <a:avLst/>
                <a:gdLst>
                  <a:gd name="T0" fmla="*/ 0 w 56"/>
                  <a:gd name="T1" fmla="*/ 140 h 140"/>
                  <a:gd name="T2" fmla="*/ 0 w 56"/>
                  <a:gd name="T3" fmla="*/ 24 h 140"/>
                  <a:gd name="T4" fmla="*/ 24 w 56"/>
                  <a:gd name="T5" fmla="*/ 0 h 140"/>
                  <a:gd name="T6" fmla="*/ 56 w 56"/>
                  <a:gd name="T7" fmla="*/ 0 h 140"/>
                </a:gdLst>
                <a:ahLst/>
                <a:cxnLst>
                  <a:cxn ang="0">
                    <a:pos x="T0" y="T1"/>
                  </a:cxn>
                  <a:cxn ang="0">
                    <a:pos x="T2" y="T3"/>
                  </a:cxn>
                  <a:cxn ang="0">
                    <a:pos x="T4" y="T5"/>
                  </a:cxn>
                  <a:cxn ang="0">
                    <a:pos x="T6" y="T7"/>
                  </a:cxn>
                </a:cxnLst>
                <a:rect l="0" t="0" r="r" b="b"/>
                <a:pathLst>
                  <a:path w="56" h="140">
                    <a:moveTo>
                      <a:pt x="0" y="140"/>
                    </a:moveTo>
                    <a:cubicBezTo>
                      <a:pt x="0" y="24"/>
                      <a:pt x="0" y="24"/>
                      <a:pt x="0" y="24"/>
                    </a:cubicBezTo>
                    <a:cubicBezTo>
                      <a:pt x="0" y="11"/>
                      <a:pt x="11" y="0"/>
                      <a:pt x="24" y="0"/>
                    </a:cubicBezTo>
                    <a:cubicBezTo>
                      <a:pt x="56" y="0"/>
                      <a:pt x="56" y="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E264A446-B20F-4E46-8A17-505FA3183E67}"/>
                  </a:ext>
                </a:extLst>
              </p:cNvPr>
              <p:cNvSpPr>
                <a:spLocks/>
              </p:cNvSpPr>
              <p:nvPr/>
            </p:nvSpPr>
            <p:spPr bwMode="auto">
              <a:xfrm>
                <a:off x="-363" y="1647"/>
                <a:ext cx="97" cy="243"/>
              </a:xfrm>
              <a:custGeom>
                <a:avLst/>
                <a:gdLst>
                  <a:gd name="T0" fmla="*/ 56 w 56"/>
                  <a:gd name="T1" fmla="*/ 140 h 140"/>
                  <a:gd name="T2" fmla="*/ 56 w 56"/>
                  <a:gd name="T3" fmla="*/ 24 h 140"/>
                  <a:gd name="T4" fmla="*/ 32 w 56"/>
                  <a:gd name="T5" fmla="*/ 0 h 140"/>
                  <a:gd name="T6" fmla="*/ 0 w 56"/>
                  <a:gd name="T7" fmla="*/ 0 h 140"/>
                </a:gdLst>
                <a:ahLst/>
                <a:cxnLst>
                  <a:cxn ang="0">
                    <a:pos x="T0" y="T1"/>
                  </a:cxn>
                  <a:cxn ang="0">
                    <a:pos x="T2" y="T3"/>
                  </a:cxn>
                  <a:cxn ang="0">
                    <a:pos x="T4" y="T5"/>
                  </a:cxn>
                  <a:cxn ang="0">
                    <a:pos x="T6" y="T7"/>
                  </a:cxn>
                </a:cxnLst>
                <a:rect l="0" t="0" r="r" b="b"/>
                <a:pathLst>
                  <a:path w="56" h="140">
                    <a:moveTo>
                      <a:pt x="56" y="140"/>
                    </a:moveTo>
                    <a:cubicBezTo>
                      <a:pt x="56" y="24"/>
                      <a:pt x="56" y="24"/>
                      <a:pt x="56" y="24"/>
                    </a:cubicBezTo>
                    <a:cubicBezTo>
                      <a:pt x="56" y="11"/>
                      <a:pt x="45" y="0"/>
                      <a:pt x="32" y="0"/>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
                <a:extLst>
                  <a:ext uri="{FF2B5EF4-FFF2-40B4-BE49-F238E27FC236}">
                    <a16:creationId xmlns:a16="http://schemas.microsoft.com/office/drawing/2014/main" id="{593313AC-D25A-4A35-86CE-6DE0F3915D65}"/>
                  </a:ext>
                </a:extLst>
              </p:cNvPr>
              <p:cNvSpPr>
                <a:spLocks/>
              </p:cNvSpPr>
              <p:nvPr/>
            </p:nvSpPr>
            <p:spPr bwMode="auto">
              <a:xfrm>
                <a:off x="-682" y="1918"/>
                <a:ext cx="430" cy="48"/>
              </a:xfrm>
              <a:custGeom>
                <a:avLst/>
                <a:gdLst>
                  <a:gd name="T0" fmla="*/ 220 w 248"/>
                  <a:gd name="T1" fmla="*/ 28 h 28"/>
                  <a:gd name="T2" fmla="*/ 28 w 248"/>
                  <a:gd name="T3" fmla="*/ 28 h 28"/>
                  <a:gd name="T4" fmla="*/ 0 w 248"/>
                  <a:gd name="T5" fmla="*/ 0 h 28"/>
                  <a:gd name="T6" fmla="*/ 0 w 248"/>
                  <a:gd name="T7" fmla="*/ 0 h 28"/>
                  <a:gd name="T8" fmla="*/ 100 w 248"/>
                  <a:gd name="T9" fmla="*/ 0 h 28"/>
                  <a:gd name="T10" fmla="*/ 100 w 248"/>
                  <a:gd name="T11" fmla="*/ 8 h 28"/>
                  <a:gd name="T12" fmla="*/ 148 w 248"/>
                  <a:gd name="T13" fmla="*/ 8 h 28"/>
                  <a:gd name="T14" fmla="*/ 148 w 248"/>
                  <a:gd name="T15" fmla="*/ 0 h 28"/>
                  <a:gd name="T16" fmla="*/ 248 w 248"/>
                  <a:gd name="T17" fmla="*/ 0 h 28"/>
                  <a:gd name="T18" fmla="*/ 248 w 248"/>
                  <a:gd name="T19" fmla="*/ 0 h 28"/>
                  <a:gd name="T20" fmla="*/ 220 w 24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8">
                    <a:moveTo>
                      <a:pt x="220" y="28"/>
                    </a:moveTo>
                    <a:cubicBezTo>
                      <a:pt x="28" y="28"/>
                      <a:pt x="28" y="28"/>
                      <a:pt x="28" y="28"/>
                    </a:cubicBezTo>
                    <a:cubicBezTo>
                      <a:pt x="13" y="28"/>
                      <a:pt x="0" y="15"/>
                      <a:pt x="0" y="0"/>
                    </a:cubicBezTo>
                    <a:cubicBezTo>
                      <a:pt x="0" y="0"/>
                      <a:pt x="0" y="0"/>
                      <a:pt x="0" y="0"/>
                    </a:cubicBezTo>
                    <a:cubicBezTo>
                      <a:pt x="100" y="0"/>
                      <a:pt x="100" y="0"/>
                      <a:pt x="100" y="0"/>
                    </a:cubicBezTo>
                    <a:cubicBezTo>
                      <a:pt x="100" y="8"/>
                      <a:pt x="100" y="8"/>
                      <a:pt x="100" y="8"/>
                    </a:cubicBezTo>
                    <a:cubicBezTo>
                      <a:pt x="148" y="8"/>
                      <a:pt x="148" y="8"/>
                      <a:pt x="148" y="8"/>
                    </a:cubicBezTo>
                    <a:cubicBezTo>
                      <a:pt x="148" y="0"/>
                      <a:pt x="148" y="0"/>
                      <a:pt x="148" y="0"/>
                    </a:cubicBezTo>
                    <a:cubicBezTo>
                      <a:pt x="248" y="0"/>
                      <a:pt x="248" y="0"/>
                      <a:pt x="248" y="0"/>
                    </a:cubicBezTo>
                    <a:cubicBezTo>
                      <a:pt x="248" y="0"/>
                      <a:pt x="248" y="0"/>
                      <a:pt x="248" y="0"/>
                    </a:cubicBezTo>
                    <a:cubicBezTo>
                      <a:pt x="248" y="15"/>
                      <a:pt x="235" y="28"/>
                      <a:pt x="220" y="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8">
                <a:extLst>
                  <a:ext uri="{FF2B5EF4-FFF2-40B4-BE49-F238E27FC236}">
                    <a16:creationId xmlns:a16="http://schemas.microsoft.com/office/drawing/2014/main" id="{892A2622-69EC-4E25-86C8-EC9027E2B0D8}"/>
                  </a:ext>
                </a:extLst>
              </p:cNvPr>
              <p:cNvSpPr>
                <a:spLocks/>
              </p:cNvSpPr>
              <p:nvPr/>
            </p:nvSpPr>
            <p:spPr bwMode="auto">
              <a:xfrm>
                <a:off x="-634" y="1703"/>
                <a:ext cx="125" cy="180"/>
              </a:xfrm>
              <a:custGeom>
                <a:avLst/>
                <a:gdLst>
                  <a:gd name="T0" fmla="*/ 0 w 72"/>
                  <a:gd name="T1" fmla="*/ 104 h 104"/>
                  <a:gd name="T2" fmla="*/ 0 w 72"/>
                  <a:gd name="T3" fmla="*/ 73 h 104"/>
                  <a:gd name="T4" fmla="*/ 23 w 72"/>
                  <a:gd name="T5" fmla="*/ 37 h 104"/>
                  <a:gd name="T6" fmla="*/ 68 w 72"/>
                  <a:gd name="T7" fmla="*/ 16 h 104"/>
                  <a:gd name="T8" fmla="*/ 72 w 72"/>
                  <a:gd name="T9" fmla="*/ 0 h 104"/>
                </a:gdLst>
                <a:ahLst/>
                <a:cxnLst>
                  <a:cxn ang="0">
                    <a:pos x="T0" y="T1"/>
                  </a:cxn>
                  <a:cxn ang="0">
                    <a:pos x="T2" y="T3"/>
                  </a:cxn>
                  <a:cxn ang="0">
                    <a:pos x="T4" y="T5"/>
                  </a:cxn>
                  <a:cxn ang="0">
                    <a:pos x="T6" y="T7"/>
                  </a:cxn>
                  <a:cxn ang="0">
                    <a:pos x="T8" y="T9"/>
                  </a:cxn>
                </a:cxnLst>
                <a:rect l="0" t="0" r="r" b="b"/>
                <a:pathLst>
                  <a:path w="72" h="104">
                    <a:moveTo>
                      <a:pt x="0" y="104"/>
                    </a:moveTo>
                    <a:cubicBezTo>
                      <a:pt x="0" y="73"/>
                      <a:pt x="0" y="73"/>
                      <a:pt x="0" y="73"/>
                    </a:cubicBezTo>
                    <a:cubicBezTo>
                      <a:pt x="0" y="58"/>
                      <a:pt x="9" y="44"/>
                      <a:pt x="23" y="37"/>
                    </a:cubicBezTo>
                    <a:cubicBezTo>
                      <a:pt x="68" y="16"/>
                      <a:pt x="68" y="16"/>
                      <a:pt x="68" y="16"/>
                    </a:cubicBezTo>
                    <a:cubicBezTo>
                      <a:pt x="72" y="0"/>
                      <a:pt x="72" y="0"/>
                      <a:pt x="7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
                <a:extLst>
                  <a:ext uri="{FF2B5EF4-FFF2-40B4-BE49-F238E27FC236}">
                    <a16:creationId xmlns:a16="http://schemas.microsoft.com/office/drawing/2014/main" id="{9E944F2E-CB32-4C89-A838-13B242C7BA49}"/>
                  </a:ext>
                </a:extLst>
              </p:cNvPr>
              <p:cNvSpPr>
                <a:spLocks/>
              </p:cNvSpPr>
              <p:nvPr/>
            </p:nvSpPr>
            <p:spPr bwMode="auto">
              <a:xfrm>
                <a:off x="-425" y="1703"/>
                <a:ext cx="125" cy="180"/>
              </a:xfrm>
              <a:custGeom>
                <a:avLst/>
                <a:gdLst>
                  <a:gd name="T0" fmla="*/ 72 w 72"/>
                  <a:gd name="T1" fmla="*/ 104 h 104"/>
                  <a:gd name="T2" fmla="*/ 72 w 72"/>
                  <a:gd name="T3" fmla="*/ 73 h 104"/>
                  <a:gd name="T4" fmla="*/ 49 w 72"/>
                  <a:gd name="T5" fmla="*/ 37 h 104"/>
                  <a:gd name="T6" fmla="*/ 4 w 72"/>
                  <a:gd name="T7" fmla="*/ 16 h 104"/>
                  <a:gd name="T8" fmla="*/ 0 w 72"/>
                  <a:gd name="T9" fmla="*/ 0 h 104"/>
                </a:gdLst>
                <a:ahLst/>
                <a:cxnLst>
                  <a:cxn ang="0">
                    <a:pos x="T0" y="T1"/>
                  </a:cxn>
                  <a:cxn ang="0">
                    <a:pos x="T2" y="T3"/>
                  </a:cxn>
                  <a:cxn ang="0">
                    <a:pos x="T4" y="T5"/>
                  </a:cxn>
                  <a:cxn ang="0">
                    <a:pos x="T6" y="T7"/>
                  </a:cxn>
                  <a:cxn ang="0">
                    <a:pos x="T8" y="T9"/>
                  </a:cxn>
                </a:cxnLst>
                <a:rect l="0" t="0" r="r" b="b"/>
                <a:pathLst>
                  <a:path w="72" h="104">
                    <a:moveTo>
                      <a:pt x="72" y="104"/>
                    </a:moveTo>
                    <a:cubicBezTo>
                      <a:pt x="72" y="73"/>
                      <a:pt x="72" y="73"/>
                      <a:pt x="72" y="73"/>
                    </a:cubicBezTo>
                    <a:cubicBezTo>
                      <a:pt x="72" y="58"/>
                      <a:pt x="63" y="44"/>
                      <a:pt x="49" y="37"/>
                    </a:cubicBezTo>
                    <a:cubicBezTo>
                      <a:pt x="4" y="16"/>
                      <a:pt x="4" y="16"/>
                      <a:pt x="4" y="16"/>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a:extLst>
                  <a:ext uri="{FF2B5EF4-FFF2-40B4-BE49-F238E27FC236}">
                    <a16:creationId xmlns:a16="http://schemas.microsoft.com/office/drawing/2014/main" id="{34FF4F7C-0373-4C8B-B94F-8E50E7EE5570}"/>
                  </a:ext>
                </a:extLst>
              </p:cNvPr>
              <p:cNvSpPr>
                <a:spLocks/>
              </p:cNvSpPr>
              <p:nvPr/>
            </p:nvSpPr>
            <p:spPr bwMode="auto">
              <a:xfrm>
                <a:off x="-542" y="1536"/>
                <a:ext cx="150" cy="174"/>
              </a:xfrm>
              <a:custGeom>
                <a:avLst/>
                <a:gdLst>
                  <a:gd name="T0" fmla="*/ 58 w 86"/>
                  <a:gd name="T1" fmla="*/ 100 h 100"/>
                  <a:gd name="T2" fmla="*/ 85 w 86"/>
                  <a:gd name="T3" fmla="*/ 52 h 100"/>
                  <a:gd name="T4" fmla="*/ 81 w 86"/>
                  <a:gd name="T5" fmla="*/ 21 h 100"/>
                  <a:gd name="T6" fmla="*/ 59 w 86"/>
                  <a:gd name="T7" fmla="*/ 3 h 100"/>
                  <a:gd name="T8" fmla="*/ 43 w 86"/>
                  <a:gd name="T9" fmla="*/ 0 h 100"/>
                  <a:gd name="T10" fmla="*/ 27 w 86"/>
                  <a:gd name="T11" fmla="*/ 3 h 100"/>
                  <a:gd name="T12" fmla="*/ 5 w 86"/>
                  <a:gd name="T13" fmla="*/ 21 h 100"/>
                  <a:gd name="T14" fmla="*/ 1 w 86"/>
                  <a:gd name="T15" fmla="*/ 52 h 100"/>
                  <a:gd name="T16" fmla="*/ 28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58" y="100"/>
                    </a:moveTo>
                    <a:cubicBezTo>
                      <a:pt x="80" y="91"/>
                      <a:pt x="82" y="71"/>
                      <a:pt x="85" y="52"/>
                    </a:cubicBezTo>
                    <a:cubicBezTo>
                      <a:pt x="86" y="41"/>
                      <a:pt x="86" y="30"/>
                      <a:pt x="81" y="21"/>
                    </a:cubicBezTo>
                    <a:cubicBezTo>
                      <a:pt x="77" y="12"/>
                      <a:pt x="68" y="6"/>
                      <a:pt x="59" y="3"/>
                    </a:cubicBezTo>
                    <a:cubicBezTo>
                      <a:pt x="54" y="1"/>
                      <a:pt x="49" y="0"/>
                      <a:pt x="43" y="0"/>
                    </a:cubicBezTo>
                    <a:cubicBezTo>
                      <a:pt x="37" y="0"/>
                      <a:pt x="32" y="1"/>
                      <a:pt x="27" y="3"/>
                    </a:cubicBezTo>
                    <a:cubicBezTo>
                      <a:pt x="18" y="6"/>
                      <a:pt x="9" y="12"/>
                      <a:pt x="5" y="21"/>
                    </a:cubicBezTo>
                    <a:cubicBezTo>
                      <a:pt x="0" y="30"/>
                      <a:pt x="0" y="41"/>
                      <a:pt x="1" y="52"/>
                    </a:cubicBezTo>
                    <a:cubicBezTo>
                      <a:pt x="4" y="71"/>
                      <a:pt x="6" y="91"/>
                      <a:pt x="28" y="10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a:extLst>
                  <a:ext uri="{FF2B5EF4-FFF2-40B4-BE49-F238E27FC236}">
                    <a16:creationId xmlns:a16="http://schemas.microsoft.com/office/drawing/2014/main" id="{2B720723-EA48-449E-9762-1BE517FD79E5}"/>
                  </a:ext>
                </a:extLst>
              </p:cNvPr>
              <p:cNvSpPr>
                <a:spLocks/>
              </p:cNvSpPr>
              <p:nvPr/>
            </p:nvSpPr>
            <p:spPr bwMode="auto">
              <a:xfrm>
                <a:off x="-516" y="1730"/>
                <a:ext cx="98" cy="70"/>
              </a:xfrm>
              <a:custGeom>
                <a:avLst/>
                <a:gdLst>
                  <a:gd name="T0" fmla="*/ 0 w 56"/>
                  <a:gd name="T1" fmla="*/ 0 h 40"/>
                  <a:gd name="T2" fmla="*/ 28 w 56"/>
                  <a:gd name="T3" fmla="*/ 40 h 40"/>
                  <a:gd name="T4" fmla="*/ 56 w 56"/>
                  <a:gd name="T5" fmla="*/ 0 h 40"/>
                </a:gdLst>
                <a:ahLst/>
                <a:cxnLst>
                  <a:cxn ang="0">
                    <a:pos x="T0" y="T1"/>
                  </a:cxn>
                  <a:cxn ang="0">
                    <a:pos x="T2" y="T3"/>
                  </a:cxn>
                  <a:cxn ang="0">
                    <a:pos x="T4" y="T5"/>
                  </a:cxn>
                </a:cxnLst>
                <a:rect l="0" t="0" r="r" b="b"/>
                <a:pathLst>
                  <a:path w="56" h="40">
                    <a:moveTo>
                      <a:pt x="0" y="0"/>
                    </a:moveTo>
                    <a:cubicBezTo>
                      <a:pt x="0" y="20"/>
                      <a:pt x="28" y="40"/>
                      <a:pt x="28" y="40"/>
                    </a:cubicBezTo>
                    <a:cubicBezTo>
                      <a:pt x="28" y="40"/>
                      <a:pt x="56" y="2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22">
                <a:extLst>
                  <a:ext uri="{FF2B5EF4-FFF2-40B4-BE49-F238E27FC236}">
                    <a16:creationId xmlns:a16="http://schemas.microsoft.com/office/drawing/2014/main" id="{55BBABD7-E922-49F0-BDD4-BEDB49B2A138}"/>
                  </a:ext>
                </a:extLst>
              </p:cNvPr>
              <p:cNvSpPr>
                <a:spLocks/>
              </p:cNvSpPr>
              <p:nvPr/>
            </p:nvSpPr>
            <p:spPr bwMode="auto">
              <a:xfrm>
                <a:off x="-557" y="1730"/>
                <a:ext cx="41" cy="70"/>
              </a:xfrm>
              <a:custGeom>
                <a:avLst/>
                <a:gdLst>
                  <a:gd name="T0" fmla="*/ 24 w 24"/>
                  <a:gd name="T1" fmla="*/ 0 h 40"/>
                  <a:gd name="T2" fmla="*/ 4 w 24"/>
                  <a:gd name="T3" fmla="*/ 40 h 40"/>
                </a:gdLst>
                <a:ahLst/>
                <a:cxnLst>
                  <a:cxn ang="0">
                    <a:pos x="T0" y="T1"/>
                  </a:cxn>
                  <a:cxn ang="0">
                    <a:pos x="T2" y="T3"/>
                  </a:cxn>
                </a:cxnLst>
                <a:rect l="0" t="0" r="r" b="b"/>
                <a:pathLst>
                  <a:path w="24" h="40">
                    <a:moveTo>
                      <a:pt x="24" y="0"/>
                    </a:moveTo>
                    <a:cubicBezTo>
                      <a:pt x="0" y="12"/>
                      <a:pt x="4" y="40"/>
                      <a:pt x="4" y="4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a:extLst>
                  <a:ext uri="{FF2B5EF4-FFF2-40B4-BE49-F238E27FC236}">
                    <a16:creationId xmlns:a16="http://schemas.microsoft.com/office/drawing/2014/main" id="{27FCF758-4401-4C80-9533-49A1FD87BA86}"/>
                  </a:ext>
                </a:extLst>
              </p:cNvPr>
              <p:cNvSpPr>
                <a:spLocks/>
              </p:cNvSpPr>
              <p:nvPr/>
            </p:nvSpPr>
            <p:spPr bwMode="auto">
              <a:xfrm>
                <a:off x="-418" y="1730"/>
                <a:ext cx="34" cy="97"/>
              </a:xfrm>
              <a:custGeom>
                <a:avLst/>
                <a:gdLst>
                  <a:gd name="T0" fmla="*/ 0 w 20"/>
                  <a:gd name="T1" fmla="*/ 0 h 56"/>
                  <a:gd name="T2" fmla="*/ 20 w 20"/>
                  <a:gd name="T3" fmla="*/ 40 h 56"/>
                  <a:gd name="T4" fmla="*/ 20 w 20"/>
                  <a:gd name="T5" fmla="*/ 56 h 56"/>
                </a:gdLst>
                <a:ahLst/>
                <a:cxnLst>
                  <a:cxn ang="0">
                    <a:pos x="T0" y="T1"/>
                  </a:cxn>
                  <a:cxn ang="0">
                    <a:pos x="T2" y="T3"/>
                  </a:cxn>
                  <a:cxn ang="0">
                    <a:pos x="T4" y="T5"/>
                  </a:cxn>
                </a:cxnLst>
                <a:rect l="0" t="0" r="r" b="b"/>
                <a:pathLst>
                  <a:path w="20" h="56">
                    <a:moveTo>
                      <a:pt x="0" y="0"/>
                    </a:moveTo>
                    <a:cubicBezTo>
                      <a:pt x="20" y="4"/>
                      <a:pt x="20" y="40"/>
                      <a:pt x="20" y="40"/>
                    </a:cubicBezTo>
                    <a:cubicBezTo>
                      <a:pt x="20" y="56"/>
                      <a:pt x="20" y="56"/>
                      <a:pt x="20" y="5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a:extLst>
                  <a:ext uri="{FF2B5EF4-FFF2-40B4-BE49-F238E27FC236}">
                    <a16:creationId xmlns:a16="http://schemas.microsoft.com/office/drawing/2014/main" id="{4BBA3DFC-E3D6-4A5E-BF3D-C41AD79B4DD2}"/>
                  </a:ext>
                </a:extLst>
              </p:cNvPr>
              <p:cNvSpPr>
                <a:spLocks/>
              </p:cNvSpPr>
              <p:nvPr/>
            </p:nvSpPr>
            <p:spPr bwMode="auto">
              <a:xfrm>
                <a:off x="-592" y="1800"/>
                <a:ext cx="83" cy="83"/>
              </a:xfrm>
              <a:custGeom>
                <a:avLst/>
                <a:gdLst>
                  <a:gd name="T0" fmla="*/ 12 w 48"/>
                  <a:gd name="T1" fmla="*/ 48 h 48"/>
                  <a:gd name="T2" fmla="*/ 0 w 48"/>
                  <a:gd name="T3" fmla="*/ 48 h 48"/>
                  <a:gd name="T4" fmla="*/ 0 w 48"/>
                  <a:gd name="T5" fmla="*/ 32 h 48"/>
                  <a:gd name="T6" fmla="*/ 24 w 48"/>
                  <a:gd name="T7" fmla="*/ 0 h 48"/>
                  <a:gd name="T8" fmla="*/ 24 w 48"/>
                  <a:gd name="T9" fmla="*/ 0 h 48"/>
                  <a:gd name="T10" fmla="*/ 48 w 48"/>
                  <a:gd name="T11" fmla="*/ 32 h 48"/>
                  <a:gd name="T12" fmla="*/ 48 w 48"/>
                  <a:gd name="T13" fmla="*/ 48 h 48"/>
                  <a:gd name="T14" fmla="*/ 36 w 48"/>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8">
                    <a:moveTo>
                      <a:pt x="12" y="48"/>
                    </a:moveTo>
                    <a:cubicBezTo>
                      <a:pt x="0" y="48"/>
                      <a:pt x="0" y="48"/>
                      <a:pt x="0" y="48"/>
                    </a:cubicBezTo>
                    <a:cubicBezTo>
                      <a:pt x="0" y="32"/>
                      <a:pt x="0" y="32"/>
                      <a:pt x="0" y="32"/>
                    </a:cubicBezTo>
                    <a:cubicBezTo>
                      <a:pt x="0" y="14"/>
                      <a:pt x="11" y="0"/>
                      <a:pt x="24" y="0"/>
                    </a:cubicBezTo>
                    <a:cubicBezTo>
                      <a:pt x="24" y="0"/>
                      <a:pt x="24" y="0"/>
                      <a:pt x="24" y="0"/>
                    </a:cubicBezTo>
                    <a:cubicBezTo>
                      <a:pt x="37" y="0"/>
                      <a:pt x="48" y="14"/>
                      <a:pt x="48" y="32"/>
                    </a:cubicBezTo>
                    <a:cubicBezTo>
                      <a:pt x="48" y="48"/>
                      <a:pt x="48" y="48"/>
                      <a:pt x="48" y="48"/>
                    </a:cubicBezTo>
                    <a:cubicBezTo>
                      <a:pt x="36" y="48"/>
                      <a:pt x="36" y="48"/>
                      <a:pt x="36" y="4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25">
                <a:extLst>
                  <a:ext uri="{FF2B5EF4-FFF2-40B4-BE49-F238E27FC236}">
                    <a16:creationId xmlns:a16="http://schemas.microsoft.com/office/drawing/2014/main" id="{67F214A5-C05B-438F-943F-303A8F70A6E8}"/>
                  </a:ext>
                </a:extLst>
              </p:cNvPr>
              <p:cNvSpPr>
                <a:spLocks noChangeArrowheads="1"/>
              </p:cNvSpPr>
              <p:nvPr/>
            </p:nvSpPr>
            <p:spPr bwMode="auto">
              <a:xfrm>
                <a:off x="-404" y="1827"/>
                <a:ext cx="41" cy="42"/>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28">
              <a:extLst>
                <a:ext uri="{FF2B5EF4-FFF2-40B4-BE49-F238E27FC236}">
                  <a16:creationId xmlns:a16="http://schemas.microsoft.com/office/drawing/2014/main" id="{5E096C24-10DB-4C72-B96A-9F5B1FFDA364}"/>
                </a:ext>
              </a:extLst>
            </p:cNvPr>
            <p:cNvGrpSpPr>
              <a:grpSpLocks noChangeAspect="1"/>
            </p:cNvGrpSpPr>
            <p:nvPr/>
          </p:nvGrpSpPr>
          <p:grpSpPr bwMode="auto">
            <a:xfrm>
              <a:off x="5846625" y="4080971"/>
              <a:ext cx="390906" cy="377700"/>
              <a:chOff x="-1061" y="2504"/>
              <a:chExt cx="444" cy="429"/>
            </a:xfrm>
          </p:grpSpPr>
          <p:sp>
            <p:nvSpPr>
              <p:cNvPr id="184" name="Freeform 29">
                <a:extLst>
                  <a:ext uri="{FF2B5EF4-FFF2-40B4-BE49-F238E27FC236}">
                    <a16:creationId xmlns:a16="http://schemas.microsoft.com/office/drawing/2014/main" id="{1882AA66-5BE2-41A7-8322-DF574AB44425}"/>
                  </a:ext>
                </a:extLst>
              </p:cNvPr>
              <p:cNvSpPr>
                <a:spLocks/>
              </p:cNvSpPr>
              <p:nvPr/>
            </p:nvSpPr>
            <p:spPr bwMode="auto">
              <a:xfrm>
                <a:off x="-1061" y="2732"/>
                <a:ext cx="166" cy="201"/>
              </a:xfrm>
              <a:custGeom>
                <a:avLst/>
                <a:gdLst>
                  <a:gd name="T0" fmla="*/ 4 w 96"/>
                  <a:gd name="T1" fmla="*/ 116 h 116"/>
                  <a:gd name="T2" fmla="*/ 36 w 96"/>
                  <a:gd name="T3" fmla="*/ 44 h 116"/>
                  <a:gd name="T4" fmla="*/ 96 w 96"/>
                  <a:gd name="T5" fmla="*/ 24 h 116"/>
                  <a:gd name="T6" fmla="*/ 96 w 96"/>
                  <a:gd name="T7" fmla="*/ 0 h 116"/>
                </a:gdLst>
                <a:ahLst/>
                <a:cxnLst>
                  <a:cxn ang="0">
                    <a:pos x="T0" y="T1"/>
                  </a:cxn>
                  <a:cxn ang="0">
                    <a:pos x="T2" y="T3"/>
                  </a:cxn>
                  <a:cxn ang="0">
                    <a:pos x="T4" y="T5"/>
                  </a:cxn>
                  <a:cxn ang="0">
                    <a:pos x="T6" y="T7"/>
                  </a:cxn>
                </a:cxnLst>
                <a:rect l="0" t="0" r="r" b="b"/>
                <a:pathLst>
                  <a:path w="96" h="116">
                    <a:moveTo>
                      <a:pt x="4" y="116"/>
                    </a:moveTo>
                    <a:cubicBezTo>
                      <a:pt x="4" y="116"/>
                      <a:pt x="0" y="56"/>
                      <a:pt x="36" y="44"/>
                    </a:cubicBezTo>
                    <a:cubicBezTo>
                      <a:pt x="96" y="24"/>
                      <a:pt x="96" y="24"/>
                      <a:pt x="96" y="24"/>
                    </a:cubicBezTo>
                    <a:cubicBezTo>
                      <a:pt x="96" y="0"/>
                      <a:pt x="96" y="0"/>
                      <a:pt x="96"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30">
                <a:extLst>
                  <a:ext uri="{FF2B5EF4-FFF2-40B4-BE49-F238E27FC236}">
                    <a16:creationId xmlns:a16="http://schemas.microsoft.com/office/drawing/2014/main" id="{30D6A2D2-9860-428B-9F96-B8116A01EF7B}"/>
                  </a:ext>
                </a:extLst>
              </p:cNvPr>
              <p:cNvSpPr>
                <a:spLocks/>
              </p:cNvSpPr>
              <p:nvPr/>
            </p:nvSpPr>
            <p:spPr bwMode="auto">
              <a:xfrm>
                <a:off x="-783" y="2732"/>
                <a:ext cx="166" cy="201"/>
              </a:xfrm>
              <a:custGeom>
                <a:avLst/>
                <a:gdLst>
                  <a:gd name="T0" fmla="*/ 0 w 96"/>
                  <a:gd name="T1" fmla="*/ 0 h 116"/>
                  <a:gd name="T2" fmla="*/ 0 w 96"/>
                  <a:gd name="T3" fmla="*/ 24 h 116"/>
                  <a:gd name="T4" fmla="*/ 60 w 96"/>
                  <a:gd name="T5" fmla="*/ 44 h 116"/>
                  <a:gd name="T6" fmla="*/ 92 w 96"/>
                  <a:gd name="T7" fmla="*/ 116 h 116"/>
                </a:gdLst>
                <a:ahLst/>
                <a:cxnLst>
                  <a:cxn ang="0">
                    <a:pos x="T0" y="T1"/>
                  </a:cxn>
                  <a:cxn ang="0">
                    <a:pos x="T2" y="T3"/>
                  </a:cxn>
                  <a:cxn ang="0">
                    <a:pos x="T4" y="T5"/>
                  </a:cxn>
                  <a:cxn ang="0">
                    <a:pos x="T6" y="T7"/>
                  </a:cxn>
                </a:cxnLst>
                <a:rect l="0" t="0" r="r" b="b"/>
                <a:pathLst>
                  <a:path w="96" h="116">
                    <a:moveTo>
                      <a:pt x="0" y="0"/>
                    </a:moveTo>
                    <a:cubicBezTo>
                      <a:pt x="0" y="24"/>
                      <a:pt x="0" y="24"/>
                      <a:pt x="0" y="24"/>
                    </a:cubicBezTo>
                    <a:cubicBezTo>
                      <a:pt x="60" y="44"/>
                      <a:pt x="60" y="44"/>
                      <a:pt x="60" y="44"/>
                    </a:cubicBezTo>
                    <a:cubicBezTo>
                      <a:pt x="96" y="56"/>
                      <a:pt x="92" y="116"/>
                      <a:pt x="92" y="11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31">
                <a:extLst>
                  <a:ext uri="{FF2B5EF4-FFF2-40B4-BE49-F238E27FC236}">
                    <a16:creationId xmlns:a16="http://schemas.microsoft.com/office/drawing/2014/main" id="{98AB7E65-DB4E-41B6-9FBB-E8E14BD7EFE4}"/>
                  </a:ext>
                </a:extLst>
              </p:cNvPr>
              <p:cNvSpPr>
                <a:spLocks/>
              </p:cNvSpPr>
              <p:nvPr/>
            </p:nvSpPr>
            <p:spPr bwMode="auto">
              <a:xfrm>
                <a:off x="-936" y="2504"/>
                <a:ext cx="194" cy="235"/>
              </a:xfrm>
              <a:custGeom>
                <a:avLst/>
                <a:gdLst>
                  <a:gd name="T0" fmla="*/ 76 w 112"/>
                  <a:gd name="T1" fmla="*/ 136 h 136"/>
                  <a:gd name="T2" fmla="*/ 110 w 112"/>
                  <a:gd name="T3" fmla="*/ 67 h 136"/>
                  <a:gd name="T4" fmla="*/ 106 w 112"/>
                  <a:gd name="T5" fmla="*/ 27 h 136"/>
                  <a:gd name="T6" fmla="*/ 77 w 112"/>
                  <a:gd name="T7" fmla="*/ 3 h 136"/>
                  <a:gd name="T8" fmla="*/ 56 w 112"/>
                  <a:gd name="T9" fmla="*/ 0 h 136"/>
                  <a:gd name="T10" fmla="*/ 35 w 112"/>
                  <a:gd name="T11" fmla="*/ 3 h 136"/>
                  <a:gd name="T12" fmla="*/ 6 w 112"/>
                  <a:gd name="T13" fmla="*/ 27 h 136"/>
                  <a:gd name="T14" fmla="*/ 2 w 112"/>
                  <a:gd name="T15" fmla="*/ 67 h 136"/>
                  <a:gd name="T16" fmla="*/ 36 w 112"/>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6">
                    <a:moveTo>
                      <a:pt x="76" y="136"/>
                    </a:moveTo>
                    <a:cubicBezTo>
                      <a:pt x="104" y="124"/>
                      <a:pt x="107" y="92"/>
                      <a:pt x="110" y="67"/>
                    </a:cubicBezTo>
                    <a:cubicBezTo>
                      <a:pt x="112" y="53"/>
                      <a:pt x="112" y="39"/>
                      <a:pt x="106" y="27"/>
                    </a:cubicBezTo>
                    <a:cubicBezTo>
                      <a:pt x="100" y="15"/>
                      <a:pt x="89" y="7"/>
                      <a:pt x="77" y="3"/>
                    </a:cubicBezTo>
                    <a:cubicBezTo>
                      <a:pt x="70" y="1"/>
                      <a:pt x="63" y="0"/>
                      <a:pt x="56" y="0"/>
                    </a:cubicBezTo>
                    <a:cubicBezTo>
                      <a:pt x="49" y="0"/>
                      <a:pt x="42" y="1"/>
                      <a:pt x="35" y="3"/>
                    </a:cubicBezTo>
                    <a:cubicBezTo>
                      <a:pt x="23" y="7"/>
                      <a:pt x="12" y="15"/>
                      <a:pt x="6" y="27"/>
                    </a:cubicBezTo>
                    <a:cubicBezTo>
                      <a:pt x="0" y="39"/>
                      <a:pt x="0" y="53"/>
                      <a:pt x="2" y="67"/>
                    </a:cubicBezTo>
                    <a:cubicBezTo>
                      <a:pt x="5" y="92"/>
                      <a:pt x="8" y="124"/>
                      <a:pt x="36" y="1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2">
                <a:extLst>
                  <a:ext uri="{FF2B5EF4-FFF2-40B4-BE49-F238E27FC236}">
                    <a16:creationId xmlns:a16="http://schemas.microsoft.com/office/drawing/2014/main" id="{ACBB690D-1EA0-46D1-993E-D8640EC6853F}"/>
                  </a:ext>
                </a:extLst>
              </p:cNvPr>
              <p:cNvSpPr>
                <a:spLocks/>
              </p:cNvSpPr>
              <p:nvPr/>
            </p:nvSpPr>
            <p:spPr bwMode="auto">
              <a:xfrm>
                <a:off x="-901" y="2566"/>
                <a:ext cx="125" cy="35"/>
              </a:xfrm>
              <a:custGeom>
                <a:avLst/>
                <a:gdLst>
                  <a:gd name="T0" fmla="*/ 0 w 72"/>
                  <a:gd name="T1" fmla="*/ 20 h 20"/>
                  <a:gd name="T2" fmla="*/ 52 w 72"/>
                  <a:gd name="T3" fmla="*/ 0 h 20"/>
                  <a:gd name="T4" fmla="*/ 72 w 72"/>
                  <a:gd name="T5" fmla="*/ 20 h 20"/>
                </a:gdLst>
                <a:ahLst/>
                <a:cxnLst>
                  <a:cxn ang="0">
                    <a:pos x="T0" y="T1"/>
                  </a:cxn>
                  <a:cxn ang="0">
                    <a:pos x="T2" y="T3"/>
                  </a:cxn>
                  <a:cxn ang="0">
                    <a:pos x="T4" y="T5"/>
                  </a:cxn>
                </a:cxnLst>
                <a:rect l="0" t="0" r="r" b="b"/>
                <a:pathLst>
                  <a:path w="72" h="20">
                    <a:moveTo>
                      <a:pt x="0" y="20"/>
                    </a:moveTo>
                    <a:cubicBezTo>
                      <a:pt x="40" y="20"/>
                      <a:pt x="48" y="12"/>
                      <a:pt x="52" y="0"/>
                    </a:cubicBezTo>
                    <a:cubicBezTo>
                      <a:pt x="52" y="0"/>
                      <a:pt x="52" y="20"/>
                      <a:pt x="72" y="2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33">
                <a:extLst>
                  <a:ext uri="{FF2B5EF4-FFF2-40B4-BE49-F238E27FC236}">
                    <a16:creationId xmlns:a16="http://schemas.microsoft.com/office/drawing/2014/main" id="{08F8F502-FC94-4CBE-A458-29659D271C0B}"/>
                  </a:ext>
                </a:extLst>
              </p:cNvPr>
              <p:cNvSpPr>
                <a:spLocks/>
              </p:cNvSpPr>
              <p:nvPr/>
            </p:nvSpPr>
            <p:spPr bwMode="auto">
              <a:xfrm>
                <a:off x="-895" y="2774"/>
                <a:ext cx="112" cy="76"/>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a:extLst>
                  <a:ext uri="{FF2B5EF4-FFF2-40B4-BE49-F238E27FC236}">
                    <a16:creationId xmlns:a16="http://schemas.microsoft.com/office/drawing/2014/main" id="{2823D07E-D921-4029-B56E-5F557C2D0DC3}"/>
                  </a:ext>
                </a:extLst>
              </p:cNvPr>
              <p:cNvSpPr>
                <a:spLocks/>
              </p:cNvSpPr>
              <p:nvPr/>
            </p:nvSpPr>
            <p:spPr bwMode="auto">
              <a:xfrm>
                <a:off x="-943" y="2781"/>
                <a:ext cx="28" cy="55"/>
              </a:xfrm>
              <a:custGeom>
                <a:avLst/>
                <a:gdLst>
                  <a:gd name="T0" fmla="*/ 16 w 16"/>
                  <a:gd name="T1" fmla="*/ 0 h 32"/>
                  <a:gd name="T2" fmla="*/ 4 w 16"/>
                  <a:gd name="T3" fmla="*/ 32 h 32"/>
                </a:gdLst>
                <a:ahLst/>
                <a:cxnLst>
                  <a:cxn ang="0">
                    <a:pos x="T0" y="T1"/>
                  </a:cxn>
                  <a:cxn ang="0">
                    <a:pos x="T2" y="T3"/>
                  </a:cxn>
                </a:cxnLst>
                <a:rect l="0" t="0" r="r" b="b"/>
                <a:pathLst>
                  <a:path w="16" h="32">
                    <a:moveTo>
                      <a:pt x="16" y="0"/>
                    </a:moveTo>
                    <a:cubicBezTo>
                      <a:pt x="0" y="12"/>
                      <a:pt x="4" y="32"/>
                      <a:pt x="4" y="32"/>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35">
                <a:extLst>
                  <a:ext uri="{FF2B5EF4-FFF2-40B4-BE49-F238E27FC236}">
                    <a16:creationId xmlns:a16="http://schemas.microsoft.com/office/drawing/2014/main" id="{BC255FBA-6A30-46DB-9254-4930C32591CA}"/>
                  </a:ext>
                </a:extLst>
              </p:cNvPr>
              <p:cNvSpPr>
                <a:spLocks/>
              </p:cNvSpPr>
              <p:nvPr/>
            </p:nvSpPr>
            <p:spPr bwMode="auto">
              <a:xfrm>
                <a:off x="-985" y="2836"/>
                <a:ext cx="97" cy="97"/>
              </a:xfrm>
              <a:custGeom>
                <a:avLst/>
                <a:gdLst>
                  <a:gd name="T0" fmla="*/ 44 w 56"/>
                  <a:gd name="T1" fmla="*/ 56 h 56"/>
                  <a:gd name="T2" fmla="*/ 56 w 56"/>
                  <a:gd name="T3" fmla="*/ 56 h 56"/>
                  <a:gd name="T4" fmla="*/ 56 w 56"/>
                  <a:gd name="T5" fmla="*/ 40 h 56"/>
                  <a:gd name="T6" fmla="*/ 28 w 56"/>
                  <a:gd name="T7" fmla="*/ 0 h 56"/>
                  <a:gd name="T8" fmla="*/ 28 w 56"/>
                  <a:gd name="T9" fmla="*/ 0 h 56"/>
                  <a:gd name="T10" fmla="*/ 28 w 56"/>
                  <a:gd name="T11" fmla="*/ 0 h 56"/>
                  <a:gd name="T12" fmla="*/ 0 w 56"/>
                  <a:gd name="T13" fmla="*/ 40 h 56"/>
                  <a:gd name="T14" fmla="*/ 0 w 56"/>
                  <a:gd name="T15" fmla="*/ 56 h 56"/>
                  <a:gd name="T16" fmla="*/ 12 w 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4" y="56"/>
                    </a:moveTo>
                    <a:cubicBezTo>
                      <a:pt x="56" y="56"/>
                      <a:pt x="56" y="56"/>
                      <a:pt x="56" y="56"/>
                    </a:cubicBezTo>
                    <a:cubicBezTo>
                      <a:pt x="56" y="40"/>
                      <a:pt x="56" y="40"/>
                      <a:pt x="56" y="40"/>
                    </a:cubicBezTo>
                    <a:cubicBezTo>
                      <a:pt x="56" y="22"/>
                      <a:pt x="44" y="0"/>
                      <a:pt x="28" y="0"/>
                    </a:cubicBezTo>
                    <a:cubicBezTo>
                      <a:pt x="28" y="0"/>
                      <a:pt x="28" y="0"/>
                      <a:pt x="28" y="0"/>
                    </a:cubicBezTo>
                    <a:cubicBezTo>
                      <a:pt x="28" y="0"/>
                      <a:pt x="28" y="0"/>
                      <a:pt x="28" y="0"/>
                    </a:cubicBezTo>
                    <a:cubicBezTo>
                      <a:pt x="12" y="0"/>
                      <a:pt x="0" y="22"/>
                      <a:pt x="0" y="40"/>
                    </a:cubicBezTo>
                    <a:cubicBezTo>
                      <a:pt x="0" y="56"/>
                      <a:pt x="0" y="56"/>
                      <a:pt x="0" y="56"/>
                    </a:cubicBezTo>
                    <a:cubicBezTo>
                      <a:pt x="12" y="56"/>
                      <a:pt x="12" y="56"/>
                      <a:pt x="12" y="5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36">
                <a:extLst>
                  <a:ext uri="{FF2B5EF4-FFF2-40B4-BE49-F238E27FC236}">
                    <a16:creationId xmlns:a16="http://schemas.microsoft.com/office/drawing/2014/main" id="{42D0B4F1-83D2-48BC-8E98-51F5C871C23C}"/>
                  </a:ext>
                </a:extLst>
              </p:cNvPr>
              <p:cNvSpPr>
                <a:spLocks/>
              </p:cNvSpPr>
              <p:nvPr/>
            </p:nvSpPr>
            <p:spPr bwMode="auto">
              <a:xfrm>
                <a:off x="-763" y="2781"/>
                <a:ext cx="21" cy="83"/>
              </a:xfrm>
              <a:custGeom>
                <a:avLst/>
                <a:gdLst>
                  <a:gd name="T0" fmla="*/ 0 w 12"/>
                  <a:gd name="T1" fmla="*/ 0 h 48"/>
                  <a:gd name="T2" fmla="*/ 12 w 12"/>
                  <a:gd name="T3" fmla="*/ 40 h 48"/>
                  <a:gd name="T4" fmla="*/ 12 w 12"/>
                  <a:gd name="T5" fmla="*/ 48 h 48"/>
                </a:gdLst>
                <a:ahLst/>
                <a:cxnLst>
                  <a:cxn ang="0">
                    <a:pos x="T0" y="T1"/>
                  </a:cxn>
                  <a:cxn ang="0">
                    <a:pos x="T2" y="T3"/>
                  </a:cxn>
                  <a:cxn ang="0">
                    <a:pos x="T4" y="T5"/>
                  </a:cxn>
                </a:cxnLst>
                <a:rect l="0" t="0" r="r" b="b"/>
                <a:pathLst>
                  <a:path w="12" h="48">
                    <a:moveTo>
                      <a:pt x="0" y="0"/>
                    </a:moveTo>
                    <a:cubicBezTo>
                      <a:pt x="12" y="4"/>
                      <a:pt x="12" y="40"/>
                      <a:pt x="12" y="40"/>
                    </a:cubicBezTo>
                    <a:cubicBezTo>
                      <a:pt x="12" y="48"/>
                      <a:pt x="12" y="48"/>
                      <a:pt x="12" y="48"/>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Oval 37">
                <a:extLst>
                  <a:ext uri="{FF2B5EF4-FFF2-40B4-BE49-F238E27FC236}">
                    <a16:creationId xmlns:a16="http://schemas.microsoft.com/office/drawing/2014/main" id="{4527D78A-D46F-4927-B72D-5E9CAF5D0C0A}"/>
                  </a:ext>
                </a:extLst>
              </p:cNvPr>
              <p:cNvSpPr>
                <a:spLocks noChangeArrowheads="1"/>
              </p:cNvSpPr>
              <p:nvPr/>
            </p:nvSpPr>
            <p:spPr bwMode="auto">
              <a:xfrm>
                <a:off x="-776" y="2864"/>
                <a:ext cx="69" cy="69"/>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0">
              <a:extLst>
                <a:ext uri="{FF2B5EF4-FFF2-40B4-BE49-F238E27FC236}">
                  <a16:creationId xmlns:a16="http://schemas.microsoft.com/office/drawing/2014/main" id="{5C1252D2-2BD5-40DF-91BA-3F77253BA2B8}"/>
                </a:ext>
              </a:extLst>
            </p:cNvPr>
            <p:cNvGrpSpPr>
              <a:grpSpLocks noChangeAspect="1"/>
            </p:cNvGrpSpPr>
            <p:nvPr userDrawn="1"/>
          </p:nvGrpSpPr>
          <p:grpSpPr bwMode="auto">
            <a:xfrm>
              <a:off x="2786215" y="5342300"/>
              <a:ext cx="390906" cy="389996"/>
              <a:chOff x="-1363" y="2796"/>
              <a:chExt cx="430" cy="429"/>
            </a:xfrm>
          </p:grpSpPr>
          <p:sp>
            <p:nvSpPr>
              <p:cNvPr id="173" name="Freeform 41">
                <a:extLst>
                  <a:ext uri="{FF2B5EF4-FFF2-40B4-BE49-F238E27FC236}">
                    <a16:creationId xmlns:a16="http://schemas.microsoft.com/office/drawing/2014/main" id="{A8D64119-4557-472C-9AE1-6D864FBF20F3}"/>
                  </a:ext>
                </a:extLst>
              </p:cNvPr>
              <p:cNvSpPr>
                <a:spLocks/>
              </p:cNvSpPr>
              <p:nvPr/>
            </p:nvSpPr>
            <p:spPr bwMode="auto">
              <a:xfrm>
                <a:off x="-1231" y="2983"/>
                <a:ext cx="48" cy="104"/>
              </a:xfrm>
              <a:custGeom>
                <a:avLst/>
                <a:gdLst>
                  <a:gd name="T0" fmla="*/ 28 w 28"/>
                  <a:gd name="T1" fmla="*/ 60 h 60"/>
                  <a:gd name="T2" fmla="*/ 0 w 28"/>
                  <a:gd name="T3" fmla="*/ 16 h 60"/>
                  <a:gd name="T4" fmla="*/ 0 w 28"/>
                  <a:gd name="T5" fmla="*/ 0 h 60"/>
                </a:gdLst>
                <a:ahLst/>
                <a:cxnLst>
                  <a:cxn ang="0">
                    <a:pos x="T0" y="T1"/>
                  </a:cxn>
                  <a:cxn ang="0">
                    <a:pos x="T2" y="T3"/>
                  </a:cxn>
                  <a:cxn ang="0">
                    <a:pos x="T4" y="T5"/>
                  </a:cxn>
                </a:cxnLst>
                <a:rect l="0" t="0" r="r" b="b"/>
                <a:pathLst>
                  <a:path w="28" h="60">
                    <a:moveTo>
                      <a:pt x="28" y="60"/>
                    </a:moveTo>
                    <a:cubicBezTo>
                      <a:pt x="15" y="51"/>
                      <a:pt x="0" y="34"/>
                      <a:pt x="0" y="16"/>
                    </a:cubicBezTo>
                    <a:cubicBezTo>
                      <a:pt x="0" y="0"/>
                      <a:pt x="0" y="0"/>
                      <a:pt x="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05C09734-4C5F-4F49-945C-9D94E12D067A}"/>
                  </a:ext>
                </a:extLst>
              </p:cNvPr>
              <p:cNvSpPr>
                <a:spLocks/>
              </p:cNvSpPr>
              <p:nvPr/>
            </p:nvSpPr>
            <p:spPr bwMode="auto">
              <a:xfrm>
                <a:off x="-1113" y="2983"/>
                <a:ext cx="48" cy="104"/>
              </a:xfrm>
              <a:custGeom>
                <a:avLst/>
                <a:gdLst>
                  <a:gd name="T0" fmla="*/ 28 w 28"/>
                  <a:gd name="T1" fmla="*/ 0 h 60"/>
                  <a:gd name="T2" fmla="*/ 28 w 28"/>
                  <a:gd name="T3" fmla="*/ 16 h 60"/>
                  <a:gd name="T4" fmla="*/ 0 w 28"/>
                  <a:gd name="T5" fmla="*/ 60 h 60"/>
                </a:gdLst>
                <a:ahLst/>
                <a:cxnLst>
                  <a:cxn ang="0">
                    <a:pos x="T0" y="T1"/>
                  </a:cxn>
                  <a:cxn ang="0">
                    <a:pos x="T2" y="T3"/>
                  </a:cxn>
                  <a:cxn ang="0">
                    <a:pos x="T4" y="T5"/>
                  </a:cxn>
                </a:cxnLst>
                <a:rect l="0" t="0" r="r" b="b"/>
                <a:pathLst>
                  <a:path w="28" h="60">
                    <a:moveTo>
                      <a:pt x="28" y="0"/>
                    </a:moveTo>
                    <a:cubicBezTo>
                      <a:pt x="28" y="16"/>
                      <a:pt x="28" y="16"/>
                      <a:pt x="28" y="16"/>
                    </a:cubicBezTo>
                    <a:cubicBezTo>
                      <a:pt x="28" y="34"/>
                      <a:pt x="14" y="51"/>
                      <a:pt x="0" y="6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43">
                <a:extLst>
                  <a:ext uri="{FF2B5EF4-FFF2-40B4-BE49-F238E27FC236}">
                    <a16:creationId xmlns:a16="http://schemas.microsoft.com/office/drawing/2014/main" id="{EF09A24A-5655-4489-8DE8-6C5E69697343}"/>
                  </a:ext>
                </a:extLst>
              </p:cNvPr>
              <p:cNvSpPr>
                <a:spLocks/>
              </p:cNvSpPr>
              <p:nvPr/>
            </p:nvSpPr>
            <p:spPr bwMode="auto">
              <a:xfrm>
                <a:off x="-1231" y="2920"/>
                <a:ext cx="166" cy="28"/>
              </a:xfrm>
              <a:custGeom>
                <a:avLst/>
                <a:gdLst>
                  <a:gd name="T0" fmla="*/ 96 w 96"/>
                  <a:gd name="T1" fmla="*/ 16 h 16"/>
                  <a:gd name="T2" fmla="*/ 48 w 96"/>
                  <a:gd name="T3" fmla="*/ 0 h 16"/>
                  <a:gd name="T4" fmla="*/ 0 w 96"/>
                  <a:gd name="T5" fmla="*/ 16 h 16"/>
                </a:gdLst>
                <a:ahLst/>
                <a:cxnLst>
                  <a:cxn ang="0">
                    <a:pos x="T0" y="T1"/>
                  </a:cxn>
                  <a:cxn ang="0">
                    <a:pos x="T2" y="T3"/>
                  </a:cxn>
                  <a:cxn ang="0">
                    <a:pos x="T4" y="T5"/>
                  </a:cxn>
                </a:cxnLst>
                <a:rect l="0" t="0" r="r" b="b"/>
                <a:pathLst>
                  <a:path w="96" h="16">
                    <a:moveTo>
                      <a:pt x="96" y="16"/>
                    </a:moveTo>
                    <a:cubicBezTo>
                      <a:pt x="56" y="16"/>
                      <a:pt x="48" y="0"/>
                      <a:pt x="48" y="0"/>
                    </a:cubicBezTo>
                    <a:cubicBezTo>
                      <a:pt x="48" y="0"/>
                      <a:pt x="40" y="16"/>
                      <a:pt x="0" y="16"/>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44">
                <a:extLst>
                  <a:ext uri="{FF2B5EF4-FFF2-40B4-BE49-F238E27FC236}">
                    <a16:creationId xmlns:a16="http://schemas.microsoft.com/office/drawing/2014/main" id="{47962A6D-4759-4107-ADBF-F61148511388}"/>
                  </a:ext>
                </a:extLst>
              </p:cNvPr>
              <p:cNvSpPr>
                <a:spLocks/>
              </p:cNvSpPr>
              <p:nvPr/>
            </p:nvSpPr>
            <p:spPr bwMode="auto">
              <a:xfrm>
                <a:off x="-1266" y="2886"/>
                <a:ext cx="17" cy="208"/>
              </a:xfrm>
              <a:custGeom>
                <a:avLst/>
                <a:gdLst>
                  <a:gd name="T0" fmla="*/ 0 w 10"/>
                  <a:gd name="T1" fmla="*/ 120 h 120"/>
                  <a:gd name="T2" fmla="*/ 0 w 10"/>
                  <a:gd name="T3" fmla="*/ 36 h 120"/>
                  <a:gd name="T4" fmla="*/ 10 w 10"/>
                  <a:gd name="T5" fmla="*/ 0 h 120"/>
                </a:gdLst>
                <a:ahLst/>
                <a:cxnLst>
                  <a:cxn ang="0">
                    <a:pos x="T0" y="T1"/>
                  </a:cxn>
                  <a:cxn ang="0">
                    <a:pos x="T2" y="T3"/>
                  </a:cxn>
                  <a:cxn ang="0">
                    <a:pos x="T4" y="T5"/>
                  </a:cxn>
                </a:cxnLst>
                <a:rect l="0" t="0" r="r" b="b"/>
                <a:pathLst>
                  <a:path w="10" h="120">
                    <a:moveTo>
                      <a:pt x="0" y="120"/>
                    </a:moveTo>
                    <a:cubicBezTo>
                      <a:pt x="0" y="36"/>
                      <a:pt x="0" y="36"/>
                      <a:pt x="0" y="36"/>
                    </a:cubicBezTo>
                    <a:cubicBezTo>
                      <a:pt x="0" y="23"/>
                      <a:pt x="4" y="11"/>
                      <a:pt x="1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45">
                <a:extLst>
                  <a:ext uri="{FF2B5EF4-FFF2-40B4-BE49-F238E27FC236}">
                    <a16:creationId xmlns:a16="http://schemas.microsoft.com/office/drawing/2014/main" id="{86B8B6FB-BF23-411C-9F6D-CC4971DE7E94}"/>
                  </a:ext>
                </a:extLst>
              </p:cNvPr>
              <p:cNvSpPr>
                <a:spLocks/>
              </p:cNvSpPr>
              <p:nvPr/>
            </p:nvSpPr>
            <p:spPr bwMode="auto">
              <a:xfrm>
                <a:off x="-1048" y="2886"/>
                <a:ext cx="18" cy="208"/>
              </a:xfrm>
              <a:custGeom>
                <a:avLst/>
                <a:gdLst>
                  <a:gd name="T0" fmla="*/ 0 w 10"/>
                  <a:gd name="T1" fmla="*/ 0 h 120"/>
                  <a:gd name="T2" fmla="*/ 10 w 10"/>
                  <a:gd name="T3" fmla="*/ 36 h 120"/>
                  <a:gd name="T4" fmla="*/ 10 w 10"/>
                  <a:gd name="T5" fmla="*/ 120 h 120"/>
                </a:gdLst>
                <a:ahLst/>
                <a:cxnLst>
                  <a:cxn ang="0">
                    <a:pos x="T0" y="T1"/>
                  </a:cxn>
                  <a:cxn ang="0">
                    <a:pos x="T2" y="T3"/>
                  </a:cxn>
                  <a:cxn ang="0">
                    <a:pos x="T4" y="T5"/>
                  </a:cxn>
                </a:cxnLst>
                <a:rect l="0" t="0" r="r" b="b"/>
                <a:pathLst>
                  <a:path w="10" h="120">
                    <a:moveTo>
                      <a:pt x="0" y="0"/>
                    </a:moveTo>
                    <a:cubicBezTo>
                      <a:pt x="6" y="11"/>
                      <a:pt x="10" y="23"/>
                      <a:pt x="10" y="36"/>
                    </a:cubicBezTo>
                    <a:cubicBezTo>
                      <a:pt x="10" y="120"/>
                      <a:pt x="10" y="120"/>
                      <a:pt x="10" y="12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46">
                <a:extLst>
                  <a:ext uri="{FF2B5EF4-FFF2-40B4-BE49-F238E27FC236}">
                    <a16:creationId xmlns:a16="http://schemas.microsoft.com/office/drawing/2014/main" id="{95613BA0-8CE8-448C-A5D1-537A66781F96}"/>
                  </a:ext>
                </a:extLst>
              </p:cNvPr>
              <p:cNvSpPr>
                <a:spLocks/>
              </p:cNvSpPr>
              <p:nvPr/>
            </p:nvSpPr>
            <p:spPr bwMode="auto">
              <a:xfrm>
                <a:off x="-1093" y="3073"/>
                <a:ext cx="160" cy="152"/>
              </a:xfrm>
              <a:custGeom>
                <a:avLst/>
                <a:gdLst>
                  <a:gd name="T0" fmla="*/ 0 w 92"/>
                  <a:gd name="T1" fmla="*/ 0 h 88"/>
                  <a:gd name="T2" fmla="*/ 0 w 92"/>
                  <a:gd name="T3" fmla="*/ 20 h 88"/>
                  <a:gd name="T4" fmla="*/ 45 w 92"/>
                  <a:gd name="T5" fmla="*/ 36 h 88"/>
                  <a:gd name="T6" fmla="*/ 91 w 92"/>
                  <a:gd name="T7" fmla="*/ 83 h 88"/>
                  <a:gd name="T8" fmla="*/ 92 w 92"/>
                  <a:gd name="T9" fmla="*/ 88 h 88"/>
                </a:gdLst>
                <a:ahLst/>
                <a:cxnLst>
                  <a:cxn ang="0">
                    <a:pos x="T0" y="T1"/>
                  </a:cxn>
                  <a:cxn ang="0">
                    <a:pos x="T2" y="T3"/>
                  </a:cxn>
                  <a:cxn ang="0">
                    <a:pos x="T4" y="T5"/>
                  </a:cxn>
                  <a:cxn ang="0">
                    <a:pos x="T6" y="T7"/>
                  </a:cxn>
                  <a:cxn ang="0">
                    <a:pos x="T8" y="T9"/>
                  </a:cxn>
                </a:cxnLst>
                <a:rect l="0" t="0" r="r" b="b"/>
                <a:pathLst>
                  <a:path w="92" h="88">
                    <a:moveTo>
                      <a:pt x="0" y="0"/>
                    </a:moveTo>
                    <a:cubicBezTo>
                      <a:pt x="0" y="20"/>
                      <a:pt x="0" y="20"/>
                      <a:pt x="0" y="20"/>
                    </a:cubicBezTo>
                    <a:cubicBezTo>
                      <a:pt x="45" y="36"/>
                      <a:pt x="45" y="36"/>
                      <a:pt x="45" y="36"/>
                    </a:cubicBezTo>
                    <a:cubicBezTo>
                      <a:pt x="67" y="43"/>
                      <a:pt x="84" y="61"/>
                      <a:pt x="91" y="83"/>
                    </a:cubicBezTo>
                    <a:cubicBezTo>
                      <a:pt x="92" y="88"/>
                      <a:pt x="92" y="88"/>
                      <a:pt x="92" y="88"/>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47">
                <a:extLst>
                  <a:ext uri="{FF2B5EF4-FFF2-40B4-BE49-F238E27FC236}">
                    <a16:creationId xmlns:a16="http://schemas.microsoft.com/office/drawing/2014/main" id="{4AF9B73B-F3A7-4844-B0D8-1C1066F67BCD}"/>
                  </a:ext>
                </a:extLst>
              </p:cNvPr>
              <p:cNvSpPr>
                <a:spLocks/>
              </p:cNvSpPr>
              <p:nvPr/>
            </p:nvSpPr>
            <p:spPr bwMode="auto">
              <a:xfrm>
                <a:off x="-1363" y="3073"/>
                <a:ext cx="159" cy="152"/>
              </a:xfrm>
              <a:custGeom>
                <a:avLst/>
                <a:gdLst>
                  <a:gd name="T0" fmla="*/ 0 w 92"/>
                  <a:gd name="T1" fmla="*/ 88 h 88"/>
                  <a:gd name="T2" fmla="*/ 1 w 92"/>
                  <a:gd name="T3" fmla="*/ 83 h 88"/>
                  <a:gd name="T4" fmla="*/ 47 w 92"/>
                  <a:gd name="T5" fmla="*/ 36 h 88"/>
                  <a:gd name="T6" fmla="*/ 92 w 92"/>
                  <a:gd name="T7" fmla="*/ 20 h 88"/>
                  <a:gd name="T8" fmla="*/ 92 w 92"/>
                  <a:gd name="T9" fmla="*/ 0 h 88"/>
                </a:gdLst>
                <a:ahLst/>
                <a:cxnLst>
                  <a:cxn ang="0">
                    <a:pos x="T0" y="T1"/>
                  </a:cxn>
                  <a:cxn ang="0">
                    <a:pos x="T2" y="T3"/>
                  </a:cxn>
                  <a:cxn ang="0">
                    <a:pos x="T4" y="T5"/>
                  </a:cxn>
                  <a:cxn ang="0">
                    <a:pos x="T6" y="T7"/>
                  </a:cxn>
                  <a:cxn ang="0">
                    <a:pos x="T8" y="T9"/>
                  </a:cxn>
                </a:cxnLst>
                <a:rect l="0" t="0" r="r" b="b"/>
                <a:pathLst>
                  <a:path w="92" h="88">
                    <a:moveTo>
                      <a:pt x="0" y="88"/>
                    </a:moveTo>
                    <a:cubicBezTo>
                      <a:pt x="1" y="83"/>
                      <a:pt x="1" y="83"/>
                      <a:pt x="1" y="83"/>
                    </a:cubicBezTo>
                    <a:cubicBezTo>
                      <a:pt x="8" y="61"/>
                      <a:pt x="25" y="43"/>
                      <a:pt x="47" y="36"/>
                    </a:cubicBezTo>
                    <a:cubicBezTo>
                      <a:pt x="92" y="20"/>
                      <a:pt x="92" y="20"/>
                      <a:pt x="92" y="20"/>
                    </a:cubicBezTo>
                    <a:cubicBezTo>
                      <a:pt x="92" y="0"/>
                      <a:pt x="92" y="0"/>
                      <a:pt x="92"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48">
                <a:extLst>
                  <a:ext uri="{FF2B5EF4-FFF2-40B4-BE49-F238E27FC236}">
                    <a16:creationId xmlns:a16="http://schemas.microsoft.com/office/drawing/2014/main" id="{A9B3D4F7-113F-42B5-8D2A-D668CE529796}"/>
                  </a:ext>
                </a:extLst>
              </p:cNvPr>
              <p:cNvSpPr>
                <a:spLocks/>
              </p:cNvSpPr>
              <p:nvPr/>
            </p:nvSpPr>
            <p:spPr bwMode="auto">
              <a:xfrm>
                <a:off x="-1204" y="3107"/>
                <a:ext cx="111" cy="77"/>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49">
                <a:extLst>
                  <a:ext uri="{FF2B5EF4-FFF2-40B4-BE49-F238E27FC236}">
                    <a16:creationId xmlns:a16="http://schemas.microsoft.com/office/drawing/2014/main" id="{68A50F60-C5A3-44A5-A49F-F83838D523A7}"/>
                  </a:ext>
                </a:extLst>
              </p:cNvPr>
              <p:cNvSpPr>
                <a:spLocks/>
              </p:cNvSpPr>
              <p:nvPr/>
            </p:nvSpPr>
            <p:spPr bwMode="auto">
              <a:xfrm>
                <a:off x="-1259" y="2796"/>
                <a:ext cx="222" cy="111"/>
              </a:xfrm>
              <a:custGeom>
                <a:avLst/>
                <a:gdLst>
                  <a:gd name="T0" fmla="*/ 112 w 128"/>
                  <a:gd name="T1" fmla="*/ 64 h 64"/>
                  <a:gd name="T2" fmla="*/ 128 w 128"/>
                  <a:gd name="T3" fmla="*/ 28 h 64"/>
                  <a:gd name="T4" fmla="*/ 64 w 128"/>
                  <a:gd name="T5" fmla="*/ 0 h 64"/>
                  <a:gd name="T6" fmla="*/ 0 w 128"/>
                  <a:gd name="T7" fmla="*/ 28 h 64"/>
                  <a:gd name="T8" fmla="*/ 16 w 128"/>
                  <a:gd name="T9" fmla="*/ 64 h 64"/>
                </a:gdLst>
                <a:ahLst/>
                <a:cxnLst>
                  <a:cxn ang="0">
                    <a:pos x="T0" y="T1"/>
                  </a:cxn>
                  <a:cxn ang="0">
                    <a:pos x="T2" y="T3"/>
                  </a:cxn>
                  <a:cxn ang="0">
                    <a:pos x="T4" y="T5"/>
                  </a:cxn>
                  <a:cxn ang="0">
                    <a:pos x="T6" y="T7"/>
                  </a:cxn>
                  <a:cxn ang="0">
                    <a:pos x="T8" y="T9"/>
                  </a:cxn>
                </a:cxnLst>
                <a:rect l="0" t="0" r="r" b="b"/>
                <a:pathLst>
                  <a:path w="128" h="64">
                    <a:moveTo>
                      <a:pt x="112" y="64"/>
                    </a:moveTo>
                    <a:cubicBezTo>
                      <a:pt x="128" y="28"/>
                      <a:pt x="128" y="28"/>
                      <a:pt x="128" y="28"/>
                    </a:cubicBezTo>
                    <a:cubicBezTo>
                      <a:pt x="128" y="28"/>
                      <a:pt x="112" y="0"/>
                      <a:pt x="64" y="0"/>
                    </a:cubicBezTo>
                    <a:cubicBezTo>
                      <a:pt x="16" y="0"/>
                      <a:pt x="0" y="28"/>
                      <a:pt x="0" y="28"/>
                    </a:cubicBezTo>
                    <a:cubicBezTo>
                      <a:pt x="16" y="64"/>
                      <a:pt x="16" y="64"/>
                      <a:pt x="16" y="64"/>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50">
                <a:extLst>
                  <a:ext uri="{FF2B5EF4-FFF2-40B4-BE49-F238E27FC236}">
                    <a16:creationId xmlns:a16="http://schemas.microsoft.com/office/drawing/2014/main" id="{C4DBDDA7-7BE2-4360-A4FA-E800C1430702}"/>
                  </a:ext>
                </a:extLst>
              </p:cNvPr>
              <p:cNvSpPr>
                <a:spLocks noChangeShapeType="1"/>
              </p:cNvSpPr>
              <p:nvPr/>
            </p:nvSpPr>
            <p:spPr bwMode="auto">
              <a:xfrm>
                <a:off x="-1148" y="2830"/>
                <a:ext cx="0" cy="56"/>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51">
                <a:extLst>
                  <a:ext uri="{FF2B5EF4-FFF2-40B4-BE49-F238E27FC236}">
                    <a16:creationId xmlns:a16="http://schemas.microsoft.com/office/drawing/2014/main" id="{3A0F8A56-ED22-4AFA-8D68-7AD954FD3717}"/>
                  </a:ext>
                </a:extLst>
              </p:cNvPr>
              <p:cNvSpPr>
                <a:spLocks noChangeShapeType="1"/>
              </p:cNvSpPr>
              <p:nvPr/>
            </p:nvSpPr>
            <p:spPr bwMode="auto">
              <a:xfrm>
                <a:off x="-1176" y="2858"/>
                <a:ext cx="56"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54">
              <a:extLst>
                <a:ext uri="{FF2B5EF4-FFF2-40B4-BE49-F238E27FC236}">
                  <a16:creationId xmlns:a16="http://schemas.microsoft.com/office/drawing/2014/main" id="{2952722B-6289-4153-ABFE-4E74FB03DCC2}"/>
                </a:ext>
              </a:extLst>
            </p:cNvPr>
            <p:cNvGrpSpPr>
              <a:grpSpLocks noChangeAspect="1"/>
            </p:cNvGrpSpPr>
            <p:nvPr userDrawn="1"/>
          </p:nvGrpSpPr>
          <p:grpSpPr bwMode="auto">
            <a:xfrm>
              <a:off x="5513838" y="3006425"/>
              <a:ext cx="407405" cy="405515"/>
              <a:chOff x="-1472" y="2814"/>
              <a:chExt cx="431" cy="429"/>
            </a:xfrm>
          </p:grpSpPr>
          <p:sp>
            <p:nvSpPr>
              <p:cNvPr id="165" name="Freeform 55">
                <a:extLst>
                  <a:ext uri="{FF2B5EF4-FFF2-40B4-BE49-F238E27FC236}">
                    <a16:creationId xmlns:a16="http://schemas.microsoft.com/office/drawing/2014/main" id="{01CF3D28-8CCB-4745-8ED8-6A29E0B5BD68}"/>
                  </a:ext>
                </a:extLst>
              </p:cNvPr>
              <p:cNvSpPr>
                <a:spLocks/>
              </p:cNvSpPr>
              <p:nvPr/>
            </p:nvSpPr>
            <p:spPr bwMode="auto">
              <a:xfrm>
                <a:off x="-1416" y="2828"/>
                <a:ext cx="250" cy="265"/>
              </a:xfrm>
              <a:custGeom>
                <a:avLst/>
                <a:gdLst>
                  <a:gd name="T0" fmla="*/ 0 w 144"/>
                  <a:gd name="T1" fmla="*/ 112 h 153"/>
                  <a:gd name="T2" fmla="*/ 56 w 144"/>
                  <a:gd name="T3" fmla="*/ 153 h 153"/>
                  <a:gd name="T4" fmla="*/ 144 w 144"/>
                  <a:gd name="T5" fmla="*/ 50 h 153"/>
                  <a:gd name="T6" fmla="*/ 97 w 144"/>
                  <a:gd name="T7" fmla="*/ 0 h 153"/>
                </a:gdLst>
                <a:ahLst/>
                <a:cxnLst>
                  <a:cxn ang="0">
                    <a:pos x="T0" y="T1"/>
                  </a:cxn>
                  <a:cxn ang="0">
                    <a:pos x="T2" y="T3"/>
                  </a:cxn>
                  <a:cxn ang="0">
                    <a:pos x="T4" y="T5"/>
                  </a:cxn>
                  <a:cxn ang="0">
                    <a:pos x="T6" y="T7"/>
                  </a:cxn>
                </a:cxnLst>
                <a:rect l="0" t="0" r="r" b="b"/>
                <a:pathLst>
                  <a:path w="144" h="153">
                    <a:moveTo>
                      <a:pt x="0" y="112"/>
                    </a:moveTo>
                    <a:cubicBezTo>
                      <a:pt x="25" y="137"/>
                      <a:pt x="56" y="153"/>
                      <a:pt x="56" y="153"/>
                    </a:cubicBezTo>
                    <a:cubicBezTo>
                      <a:pt x="56" y="153"/>
                      <a:pt x="144" y="108"/>
                      <a:pt x="144" y="50"/>
                    </a:cubicBezTo>
                    <a:cubicBezTo>
                      <a:pt x="144" y="23"/>
                      <a:pt x="123" y="0"/>
                      <a:pt x="97"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56">
                <a:extLst>
                  <a:ext uri="{FF2B5EF4-FFF2-40B4-BE49-F238E27FC236}">
                    <a16:creationId xmlns:a16="http://schemas.microsoft.com/office/drawing/2014/main" id="{C235857D-F38B-4163-8A80-07F823EAADB3}"/>
                  </a:ext>
                </a:extLst>
              </p:cNvPr>
              <p:cNvSpPr>
                <a:spLocks/>
              </p:cNvSpPr>
              <p:nvPr/>
            </p:nvSpPr>
            <p:spPr bwMode="auto">
              <a:xfrm>
                <a:off x="-1472" y="2828"/>
                <a:ext cx="82" cy="159"/>
              </a:xfrm>
              <a:custGeom>
                <a:avLst/>
                <a:gdLst>
                  <a:gd name="T0" fmla="*/ 47 w 47"/>
                  <a:gd name="T1" fmla="*/ 0 h 92"/>
                  <a:gd name="T2" fmla="*/ 0 w 47"/>
                  <a:gd name="T3" fmla="*/ 50 h 92"/>
                  <a:gd name="T4" fmla="*/ 15 w 47"/>
                  <a:gd name="T5" fmla="*/ 92 h 92"/>
                </a:gdLst>
                <a:ahLst/>
                <a:cxnLst>
                  <a:cxn ang="0">
                    <a:pos x="T0" y="T1"/>
                  </a:cxn>
                  <a:cxn ang="0">
                    <a:pos x="T2" y="T3"/>
                  </a:cxn>
                  <a:cxn ang="0">
                    <a:pos x="T4" y="T5"/>
                  </a:cxn>
                </a:cxnLst>
                <a:rect l="0" t="0" r="r" b="b"/>
                <a:pathLst>
                  <a:path w="47" h="92">
                    <a:moveTo>
                      <a:pt x="47" y="0"/>
                    </a:moveTo>
                    <a:cubicBezTo>
                      <a:pt x="21" y="0"/>
                      <a:pt x="0" y="23"/>
                      <a:pt x="0" y="50"/>
                    </a:cubicBezTo>
                    <a:cubicBezTo>
                      <a:pt x="0" y="65"/>
                      <a:pt x="6" y="79"/>
                      <a:pt x="15"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57">
                <a:extLst>
                  <a:ext uri="{FF2B5EF4-FFF2-40B4-BE49-F238E27FC236}">
                    <a16:creationId xmlns:a16="http://schemas.microsoft.com/office/drawing/2014/main" id="{8AFD26E3-AB30-4023-8724-F8E985EF96B4}"/>
                  </a:ext>
                </a:extLst>
              </p:cNvPr>
              <p:cNvSpPr>
                <a:spLocks noChangeArrowheads="1"/>
              </p:cNvSpPr>
              <p:nvPr/>
            </p:nvSpPr>
            <p:spPr bwMode="auto">
              <a:xfrm>
                <a:off x="-1388" y="2814"/>
                <a:ext cx="41"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58">
                <a:extLst>
                  <a:ext uri="{FF2B5EF4-FFF2-40B4-BE49-F238E27FC236}">
                    <a16:creationId xmlns:a16="http://schemas.microsoft.com/office/drawing/2014/main" id="{24EBDE6B-11D2-4425-8CA1-C4F197CD7637}"/>
                  </a:ext>
                </a:extLst>
              </p:cNvPr>
              <p:cNvSpPr>
                <a:spLocks noChangeArrowheads="1"/>
              </p:cNvSpPr>
              <p:nvPr/>
            </p:nvSpPr>
            <p:spPr bwMode="auto">
              <a:xfrm>
                <a:off x="-1291" y="2814"/>
                <a:ext cx="42"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59">
                <a:extLst>
                  <a:ext uri="{FF2B5EF4-FFF2-40B4-BE49-F238E27FC236}">
                    <a16:creationId xmlns:a16="http://schemas.microsoft.com/office/drawing/2014/main" id="{43502A7A-DA09-46E6-89E0-5CA7E04F3C9C}"/>
                  </a:ext>
                </a:extLst>
              </p:cNvPr>
              <p:cNvSpPr>
                <a:spLocks/>
              </p:cNvSpPr>
              <p:nvPr/>
            </p:nvSpPr>
            <p:spPr bwMode="auto">
              <a:xfrm>
                <a:off x="-1319" y="3098"/>
                <a:ext cx="215" cy="145"/>
              </a:xfrm>
              <a:custGeom>
                <a:avLst/>
                <a:gdLst>
                  <a:gd name="T0" fmla="*/ 124 w 124"/>
                  <a:gd name="T1" fmla="*/ 16 h 84"/>
                  <a:gd name="T2" fmla="*/ 124 w 124"/>
                  <a:gd name="T3" fmla="*/ 22 h 84"/>
                  <a:gd name="T4" fmla="*/ 62 w 124"/>
                  <a:gd name="T5" fmla="*/ 84 h 84"/>
                  <a:gd name="T6" fmla="*/ 62 w 124"/>
                  <a:gd name="T7" fmla="*/ 84 h 84"/>
                  <a:gd name="T8" fmla="*/ 0 w 124"/>
                  <a:gd name="T9" fmla="*/ 22 h 84"/>
                  <a:gd name="T10" fmla="*/ 0 w 124"/>
                  <a:gd name="T11" fmla="*/ 0 h 84"/>
                </a:gdLst>
                <a:ahLst/>
                <a:cxnLst>
                  <a:cxn ang="0">
                    <a:pos x="T0" y="T1"/>
                  </a:cxn>
                  <a:cxn ang="0">
                    <a:pos x="T2" y="T3"/>
                  </a:cxn>
                  <a:cxn ang="0">
                    <a:pos x="T4" y="T5"/>
                  </a:cxn>
                  <a:cxn ang="0">
                    <a:pos x="T6" y="T7"/>
                  </a:cxn>
                  <a:cxn ang="0">
                    <a:pos x="T8" y="T9"/>
                  </a:cxn>
                  <a:cxn ang="0">
                    <a:pos x="T10" y="T11"/>
                  </a:cxn>
                </a:cxnLst>
                <a:rect l="0" t="0" r="r" b="b"/>
                <a:pathLst>
                  <a:path w="124" h="84">
                    <a:moveTo>
                      <a:pt x="124" y="16"/>
                    </a:moveTo>
                    <a:cubicBezTo>
                      <a:pt x="124" y="22"/>
                      <a:pt x="124" y="22"/>
                      <a:pt x="124" y="22"/>
                    </a:cubicBezTo>
                    <a:cubicBezTo>
                      <a:pt x="124" y="56"/>
                      <a:pt x="96" y="84"/>
                      <a:pt x="62" y="84"/>
                    </a:cubicBezTo>
                    <a:cubicBezTo>
                      <a:pt x="62" y="84"/>
                      <a:pt x="62" y="84"/>
                      <a:pt x="62" y="84"/>
                    </a:cubicBezTo>
                    <a:cubicBezTo>
                      <a:pt x="28" y="84"/>
                      <a:pt x="0" y="56"/>
                      <a:pt x="0" y="22"/>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0">
                <a:extLst>
                  <a:ext uri="{FF2B5EF4-FFF2-40B4-BE49-F238E27FC236}">
                    <a16:creationId xmlns:a16="http://schemas.microsoft.com/office/drawing/2014/main" id="{615A8C08-0D2C-4859-8A07-BE5A5FBBA5E4}"/>
                  </a:ext>
                </a:extLst>
              </p:cNvPr>
              <p:cNvSpPr>
                <a:spLocks/>
              </p:cNvSpPr>
              <p:nvPr/>
            </p:nvSpPr>
            <p:spPr bwMode="auto">
              <a:xfrm>
                <a:off x="-1166" y="3028"/>
                <a:ext cx="125" cy="118"/>
              </a:xfrm>
              <a:custGeom>
                <a:avLst/>
                <a:gdLst>
                  <a:gd name="T0" fmla="*/ 20 w 72"/>
                  <a:gd name="T1" fmla="*/ 68 h 68"/>
                  <a:gd name="T2" fmla="*/ 0 w 72"/>
                  <a:gd name="T3" fmla="*/ 36 h 68"/>
                  <a:gd name="T4" fmla="*/ 36 w 72"/>
                  <a:gd name="T5" fmla="*/ 0 h 68"/>
                  <a:gd name="T6" fmla="*/ 72 w 72"/>
                  <a:gd name="T7" fmla="*/ 36 h 68"/>
                  <a:gd name="T8" fmla="*/ 52 w 72"/>
                  <a:gd name="T9" fmla="*/ 68 h 68"/>
                </a:gdLst>
                <a:ahLst/>
                <a:cxnLst>
                  <a:cxn ang="0">
                    <a:pos x="T0" y="T1"/>
                  </a:cxn>
                  <a:cxn ang="0">
                    <a:pos x="T2" y="T3"/>
                  </a:cxn>
                  <a:cxn ang="0">
                    <a:pos x="T4" y="T5"/>
                  </a:cxn>
                  <a:cxn ang="0">
                    <a:pos x="T6" y="T7"/>
                  </a:cxn>
                  <a:cxn ang="0">
                    <a:pos x="T8" y="T9"/>
                  </a:cxn>
                </a:cxnLst>
                <a:rect l="0" t="0" r="r" b="b"/>
                <a:pathLst>
                  <a:path w="72" h="68">
                    <a:moveTo>
                      <a:pt x="20" y="68"/>
                    </a:moveTo>
                    <a:cubicBezTo>
                      <a:pt x="8" y="62"/>
                      <a:pt x="0" y="50"/>
                      <a:pt x="0" y="36"/>
                    </a:cubicBezTo>
                    <a:cubicBezTo>
                      <a:pt x="0" y="16"/>
                      <a:pt x="16" y="0"/>
                      <a:pt x="36" y="0"/>
                    </a:cubicBezTo>
                    <a:cubicBezTo>
                      <a:pt x="56" y="0"/>
                      <a:pt x="72" y="16"/>
                      <a:pt x="72" y="36"/>
                    </a:cubicBezTo>
                    <a:cubicBezTo>
                      <a:pt x="72" y="50"/>
                      <a:pt x="64" y="62"/>
                      <a:pt x="52"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61">
                <a:extLst>
                  <a:ext uri="{FF2B5EF4-FFF2-40B4-BE49-F238E27FC236}">
                    <a16:creationId xmlns:a16="http://schemas.microsoft.com/office/drawing/2014/main" id="{515DD33D-5713-4CE5-A052-A78A9FFDC099}"/>
                  </a:ext>
                </a:extLst>
              </p:cNvPr>
              <p:cNvSpPr>
                <a:spLocks noChangeArrowheads="1"/>
              </p:cNvSpPr>
              <p:nvPr/>
            </p:nvSpPr>
            <p:spPr bwMode="auto">
              <a:xfrm>
                <a:off x="-1131" y="3063"/>
                <a:ext cx="55" cy="56"/>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
                <a:extLst>
                  <a:ext uri="{FF2B5EF4-FFF2-40B4-BE49-F238E27FC236}">
                    <a16:creationId xmlns:a16="http://schemas.microsoft.com/office/drawing/2014/main" id="{1CB2119B-6654-4EA7-9DD2-26166E3831C3}"/>
                  </a:ext>
                </a:extLst>
              </p:cNvPr>
              <p:cNvSpPr>
                <a:spLocks/>
              </p:cNvSpPr>
              <p:nvPr/>
            </p:nvSpPr>
            <p:spPr bwMode="auto">
              <a:xfrm>
                <a:off x="-1472" y="2904"/>
                <a:ext cx="230" cy="118"/>
              </a:xfrm>
              <a:custGeom>
                <a:avLst/>
                <a:gdLst>
                  <a:gd name="T0" fmla="*/ 0 w 230"/>
                  <a:gd name="T1" fmla="*/ 83 h 118"/>
                  <a:gd name="T2" fmla="*/ 63 w 230"/>
                  <a:gd name="T3" fmla="*/ 83 h 118"/>
                  <a:gd name="T4" fmla="*/ 84 w 230"/>
                  <a:gd name="T5" fmla="*/ 48 h 118"/>
                  <a:gd name="T6" fmla="*/ 118 w 230"/>
                  <a:gd name="T7" fmla="*/ 118 h 118"/>
                  <a:gd name="T8" fmla="*/ 160 w 230"/>
                  <a:gd name="T9" fmla="*/ 0 h 118"/>
                  <a:gd name="T10" fmla="*/ 195 w 230"/>
                  <a:gd name="T11" fmla="*/ 83 h 118"/>
                  <a:gd name="T12" fmla="*/ 230 w 230"/>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30" h="118">
                    <a:moveTo>
                      <a:pt x="0" y="83"/>
                    </a:moveTo>
                    <a:lnTo>
                      <a:pt x="63" y="83"/>
                    </a:lnTo>
                    <a:lnTo>
                      <a:pt x="84" y="48"/>
                    </a:lnTo>
                    <a:lnTo>
                      <a:pt x="118" y="118"/>
                    </a:lnTo>
                    <a:lnTo>
                      <a:pt x="160" y="0"/>
                    </a:lnTo>
                    <a:lnTo>
                      <a:pt x="195" y="83"/>
                    </a:lnTo>
                    <a:lnTo>
                      <a:pt x="230" y="83"/>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65">
              <a:extLst>
                <a:ext uri="{FF2B5EF4-FFF2-40B4-BE49-F238E27FC236}">
                  <a16:creationId xmlns:a16="http://schemas.microsoft.com/office/drawing/2014/main" id="{3638B51E-B693-4177-84C0-FC7FC8078547}"/>
                </a:ext>
              </a:extLst>
            </p:cNvPr>
            <p:cNvGrpSpPr>
              <a:grpSpLocks noChangeAspect="1"/>
            </p:cNvGrpSpPr>
            <p:nvPr userDrawn="1"/>
          </p:nvGrpSpPr>
          <p:grpSpPr bwMode="auto">
            <a:xfrm>
              <a:off x="3852763" y="1057912"/>
              <a:ext cx="390906" cy="402155"/>
              <a:chOff x="-1259" y="2778"/>
              <a:chExt cx="417" cy="429"/>
            </a:xfrm>
          </p:grpSpPr>
          <p:sp>
            <p:nvSpPr>
              <p:cNvPr id="155" name="Freeform 66">
                <a:extLst>
                  <a:ext uri="{FF2B5EF4-FFF2-40B4-BE49-F238E27FC236}">
                    <a16:creationId xmlns:a16="http://schemas.microsoft.com/office/drawing/2014/main" id="{DC0C8B21-AB2B-4CA6-A7A6-4461FD1E1F89}"/>
                  </a:ext>
                </a:extLst>
              </p:cNvPr>
              <p:cNvSpPr>
                <a:spLocks/>
              </p:cNvSpPr>
              <p:nvPr/>
            </p:nvSpPr>
            <p:spPr bwMode="auto">
              <a:xfrm>
                <a:off x="-1204" y="3034"/>
                <a:ext cx="279" cy="173"/>
              </a:xfrm>
              <a:custGeom>
                <a:avLst/>
                <a:gdLst>
                  <a:gd name="T0" fmla="*/ 160 w 160"/>
                  <a:gd name="T1" fmla="*/ 48 h 100"/>
                  <a:gd name="T2" fmla="*/ 160 w 160"/>
                  <a:gd name="T3" fmla="*/ 84 h 100"/>
                  <a:gd name="T4" fmla="*/ 144 w 160"/>
                  <a:gd name="T5" fmla="*/ 100 h 100"/>
                  <a:gd name="T6" fmla="*/ 16 w 160"/>
                  <a:gd name="T7" fmla="*/ 100 h 100"/>
                  <a:gd name="T8" fmla="*/ 0 w 160"/>
                  <a:gd name="T9" fmla="*/ 84 h 100"/>
                  <a:gd name="T10" fmla="*/ 0 w 160"/>
                  <a:gd name="T11" fmla="*/ 0 h 100"/>
                </a:gdLst>
                <a:ahLst/>
                <a:cxnLst>
                  <a:cxn ang="0">
                    <a:pos x="T0" y="T1"/>
                  </a:cxn>
                  <a:cxn ang="0">
                    <a:pos x="T2" y="T3"/>
                  </a:cxn>
                  <a:cxn ang="0">
                    <a:pos x="T4" y="T5"/>
                  </a:cxn>
                  <a:cxn ang="0">
                    <a:pos x="T6" y="T7"/>
                  </a:cxn>
                  <a:cxn ang="0">
                    <a:pos x="T8" y="T9"/>
                  </a:cxn>
                  <a:cxn ang="0">
                    <a:pos x="T10" y="T11"/>
                  </a:cxn>
                </a:cxnLst>
                <a:rect l="0" t="0" r="r" b="b"/>
                <a:pathLst>
                  <a:path w="160" h="100">
                    <a:moveTo>
                      <a:pt x="160" y="48"/>
                    </a:moveTo>
                    <a:cubicBezTo>
                      <a:pt x="160" y="84"/>
                      <a:pt x="160" y="84"/>
                      <a:pt x="160" y="84"/>
                    </a:cubicBezTo>
                    <a:cubicBezTo>
                      <a:pt x="160" y="93"/>
                      <a:pt x="153" y="100"/>
                      <a:pt x="144" y="100"/>
                    </a:cubicBezTo>
                    <a:cubicBezTo>
                      <a:pt x="16" y="100"/>
                      <a:pt x="16" y="100"/>
                      <a:pt x="16" y="100"/>
                    </a:cubicBezTo>
                    <a:cubicBezTo>
                      <a:pt x="7" y="100"/>
                      <a:pt x="0" y="93"/>
                      <a:pt x="0" y="84"/>
                    </a:cubicBezTo>
                    <a:cubicBezTo>
                      <a:pt x="0" y="0"/>
                      <a:pt x="0" y="0"/>
                      <a:pt x="0" y="0"/>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7">
                <a:extLst>
                  <a:ext uri="{FF2B5EF4-FFF2-40B4-BE49-F238E27FC236}">
                    <a16:creationId xmlns:a16="http://schemas.microsoft.com/office/drawing/2014/main" id="{4BE35ABA-916F-430F-9881-A1C00B1F9CFC}"/>
                  </a:ext>
                </a:extLst>
              </p:cNvPr>
              <p:cNvSpPr>
                <a:spLocks/>
              </p:cNvSpPr>
              <p:nvPr/>
            </p:nvSpPr>
            <p:spPr bwMode="auto">
              <a:xfrm>
                <a:off x="-1204" y="2778"/>
                <a:ext cx="279" cy="131"/>
              </a:xfrm>
              <a:custGeom>
                <a:avLst/>
                <a:gdLst>
                  <a:gd name="T0" fmla="*/ 0 w 160"/>
                  <a:gd name="T1" fmla="*/ 76 h 76"/>
                  <a:gd name="T2" fmla="*/ 0 w 160"/>
                  <a:gd name="T3" fmla="*/ 16 h 76"/>
                  <a:gd name="T4" fmla="*/ 16 w 160"/>
                  <a:gd name="T5" fmla="*/ 0 h 76"/>
                  <a:gd name="T6" fmla="*/ 144 w 160"/>
                  <a:gd name="T7" fmla="*/ 0 h 76"/>
                  <a:gd name="T8" fmla="*/ 160 w 160"/>
                  <a:gd name="T9" fmla="*/ 16 h 76"/>
                  <a:gd name="T10" fmla="*/ 160 w 160"/>
                  <a:gd name="T11" fmla="*/ 28 h 76"/>
                </a:gdLst>
                <a:ahLst/>
                <a:cxnLst>
                  <a:cxn ang="0">
                    <a:pos x="T0" y="T1"/>
                  </a:cxn>
                  <a:cxn ang="0">
                    <a:pos x="T2" y="T3"/>
                  </a:cxn>
                  <a:cxn ang="0">
                    <a:pos x="T4" y="T5"/>
                  </a:cxn>
                  <a:cxn ang="0">
                    <a:pos x="T6" y="T7"/>
                  </a:cxn>
                  <a:cxn ang="0">
                    <a:pos x="T8" y="T9"/>
                  </a:cxn>
                  <a:cxn ang="0">
                    <a:pos x="T10" y="T11"/>
                  </a:cxn>
                </a:cxnLst>
                <a:rect l="0" t="0" r="r" b="b"/>
                <a:pathLst>
                  <a:path w="160" h="76">
                    <a:moveTo>
                      <a:pt x="0" y="76"/>
                    </a:moveTo>
                    <a:cubicBezTo>
                      <a:pt x="0" y="16"/>
                      <a:pt x="0" y="16"/>
                      <a:pt x="0" y="16"/>
                    </a:cubicBezTo>
                    <a:cubicBezTo>
                      <a:pt x="0" y="7"/>
                      <a:pt x="7" y="0"/>
                      <a:pt x="16" y="0"/>
                    </a:cubicBezTo>
                    <a:cubicBezTo>
                      <a:pt x="144" y="0"/>
                      <a:pt x="144" y="0"/>
                      <a:pt x="144" y="0"/>
                    </a:cubicBezTo>
                    <a:cubicBezTo>
                      <a:pt x="153" y="0"/>
                      <a:pt x="160" y="7"/>
                      <a:pt x="160" y="16"/>
                    </a:cubicBezTo>
                    <a:cubicBezTo>
                      <a:pt x="160" y="28"/>
                      <a:pt x="160" y="28"/>
                      <a:pt x="16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8">
                <a:extLst>
                  <a:ext uri="{FF2B5EF4-FFF2-40B4-BE49-F238E27FC236}">
                    <a16:creationId xmlns:a16="http://schemas.microsoft.com/office/drawing/2014/main" id="{475B0763-E74E-4901-918C-A1C1BCE62625}"/>
                  </a:ext>
                </a:extLst>
              </p:cNvPr>
              <p:cNvSpPr>
                <a:spLocks/>
              </p:cNvSpPr>
              <p:nvPr/>
            </p:nvSpPr>
            <p:spPr bwMode="auto">
              <a:xfrm>
                <a:off x="-1162" y="2819"/>
                <a:ext cx="195" cy="76"/>
              </a:xfrm>
              <a:custGeom>
                <a:avLst/>
                <a:gdLst>
                  <a:gd name="T0" fmla="*/ 195 w 195"/>
                  <a:gd name="T1" fmla="*/ 7 h 76"/>
                  <a:gd name="T2" fmla="*/ 195 w 195"/>
                  <a:gd name="T3" fmla="*/ 0 h 76"/>
                  <a:gd name="T4" fmla="*/ 0 w 195"/>
                  <a:gd name="T5" fmla="*/ 0 h 76"/>
                  <a:gd name="T6" fmla="*/ 0 w 195"/>
                  <a:gd name="T7" fmla="*/ 76 h 76"/>
                </a:gdLst>
                <a:ahLst/>
                <a:cxnLst>
                  <a:cxn ang="0">
                    <a:pos x="T0" y="T1"/>
                  </a:cxn>
                  <a:cxn ang="0">
                    <a:pos x="T2" y="T3"/>
                  </a:cxn>
                  <a:cxn ang="0">
                    <a:pos x="T4" y="T5"/>
                  </a:cxn>
                  <a:cxn ang="0">
                    <a:pos x="T6" y="T7"/>
                  </a:cxn>
                </a:cxnLst>
                <a:rect l="0" t="0" r="r" b="b"/>
                <a:pathLst>
                  <a:path w="195" h="76">
                    <a:moveTo>
                      <a:pt x="195" y="7"/>
                    </a:moveTo>
                    <a:lnTo>
                      <a:pt x="195" y="0"/>
                    </a:lnTo>
                    <a:lnTo>
                      <a:pt x="0" y="0"/>
                    </a:lnTo>
                    <a:lnTo>
                      <a:pt x="0" y="76"/>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9">
                <a:extLst>
                  <a:ext uri="{FF2B5EF4-FFF2-40B4-BE49-F238E27FC236}">
                    <a16:creationId xmlns:a16="http://schemas.microsoft.com/office/drawing/2014/main" id="{FA186D25-6484-4641-945B-145508794054}"/>
                  </a:ext>
                </a:extLst>
              </p:cNvPr>
              <p:cNvSpPr>
                <a:spLocks/>
              </p:cNvSpPr>
              <p:nvPr/>
            </p:nvSpPr>
            <p:spPr bwMode="auto">
              <a:xfrm>
                <a:off x="-1162" y="3048"/>
                <a:ext cx="195" cy="76"/>
              </a:xfrm>
              <a:custGeom>
                <a:avLst/>
                <a:gdLst>
                  <a:gd name="T0" fmla="*/ 0 w 195"/>
                  <a:gd name="T1" fmla="*/ 0 h 76"/>
                  <a:gd name="T2" fmla="*/ 0 w 195"/>
                  <a:gd name="T3" fmla="*/ 76 h 76"/>
                  <a:gd name="T4" fmla="*/ 195 w 195"/>
                  <a:gd name="T5" fmla="*/ 76 h 76"/>
                  <a:gd name="T6" fmla="*/ 195 w 195"/>
                  <a:gd name="T7" fmla="*/ 69 h 76"/>
                </a:gdLst>
                <a:ahLst/>
                <a:cxnLst>
                  <a:cxn ang="0">
                    <a:pos x="T0" y="T1"/>
                  </a:cxn>
                  <a:cxn ang="0">
                    <a:pos x="T2" y="T3"/>
                  </a:cxn>
                  <a:cxn ang="0">
                    <a:pos x="T4" y="T5"/>
                  </a:cxn>
                  <a:cxn ang="0">
                    <a:pos x="T6" y="T7"/>
                  </a:cxn>
                </a:cxnLst>
                <a:rect l="0" t="0" r="r" b="b"/>
                <a:pathLst>
                  <a:path w="195" h="76">
                    <a:moveTo>
                      <a:pt x="0" y="0"/>
                    </a:moveTo>
                    <a:lnTo>
                      <a:pt x="0" y="76"/>
                    </a:lnTo>
                    <a:lnTo>
                      <a:pt x="195" y="76"/>
                    </a:lnTo>
                    <a:lnTo>
                      <a:pt x="195" y="69"/>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70">
                <a:extLst>
                  <a:ext uri="{FF2B5EF4-FFF2-40B4-BE49-F238E27FC236}">
                    <a16:creationId xmlns:a16="http://schemas.microsoft.com/office/drawing/2014/main" id="{D16D8DDE-1938-488D-9AA1-4DC458D9E2C1}"/>
                  </a:ext>
                </a:extLst>
              </p:cNvPr>
              <p:cNvSpPr>
                <a:spLocks noChangeShapeType="1"/>
              </p:cNvSpPr>
              <p:nvPr/>
            </p:nvSpPr>
            <p:spPr bwMode="auto">
              <a:xfrm>
                <a:off x="-1092" y="3166"/>
                <a:ext cx="55"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71">
                <a:extLst>
                  <a:ext uri="{FF2B5EF4-FFF2-40B4-BE49-F238E27FC236}">
                    <a16:creationId xmlns:a16="http://schemas.microsoft.com/office/drawing/2014/main" id="{10EE87D9-09DB-48CB-A348-AE167606BABC}"/>
                  </a:ext>
                </a:extLst>
              </p:cNvPr>
              <p:cNvSpPr>
                <a:spLocks noChangeShapeType="1"/>
              </p:cNvSpPr>
              <p:nvPr/>
            </p:nvSpPr>
            <p:spPr bwMode="auto">
              <a:xfrm>
                <a:off x="-1259" y="2951"/>
                <a:ext cx="21"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72">
                <a:extLst>
                  <a:ext uri="{FF2B5EF4-FFF2-40B4-BE49-F238E27FC236}">
                    <a16:creationId xmlns:a16="http://schemas.microsoft.com/office/drawing/2014/main" id="{E88B362F-5F59-4FC0-8991-9F83E7DC7EA1}"/>
                  </a:ext>
                </a:extLst>
              </p:cNvPr>
              <p:cNvSpPr>
                <a:spLocks noChangeShapeType="1"/>
              </p:cNvSpPr>
              <p:nvPr/>
            </p:nvSpPr>
            <p:spPr bwMode="auto">
              <a:xfrm>
                <a:off x="-1197" y="2951"/>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73">
                <a:extLst>
                  <a:ext uri="{FF2B5EF4-FFF2-40B4-BE49-F238E27FC236}">
                    <a16:creationId xmlns:a16="http://schemas.microsoft.com/office/drawing/2014/main" id="{FD4A43DE-8B7F-4643-B649-1A805035C87F}"/>
                  </a:ext>
                </a:extLst>
              </p:cNvPr>
              <p:cNvSpPr>
                <a:spLocks noChangeShapeType="1"/>
              </p:cNvSpPr>
              <p:nvPr/>
            </p:nvSpPr>
            <p:spPr bwMode="auto">
              <a:xfrm>
                <a:off x="-1238" y="2992"/>
                <a:ext cx="20"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74">
                <a:extLst>
                  <a:ext uri="{FF2B5EF4-FFF2-40B4-BE49-F238E27FC236}">
                    <a16:creationId xmlns:a16="http://schemas.microsoft.com/office/drawing/2014/main" id="{7C5A6161-5711-4C6D-A53D-2A59535A3F88}"/>
                  </a:ext>
                </a:extLst>
              </p:cNvPr>
              <p:cNvSpPr>
                <a:spLocks noChangeShapeType="1"/>
              </p:cNvSpPr>
              <p:nvPr/>
            </p:nvSpPr>
            <p:spPr bwMode="auto">
              <a:xfrm>
                <a:off x="-1176" y="2992"/>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75">
                <a:extLst>
                  <a:ext uri="{FF2B5EF4-FFF2-40B4-BE49-F238E27FC236}">
                    <a16:creationId xmlns:a16="http://schemas.microsoft.com/office/drawing/2014/main" id="{F8181B5F-112E-4954-83BE-A17520CAA37C}"/>
                  </a:ext>
                </a:extLst>
              </p:cNvPr>
              <p:cNvSpPr>
                <a:spLocks/>
              </p:cNvSpPr>
              <p:nvPr/>
            </p:nvSpPr>
            <p:spPr bwMode="auto">
              <a:xfrm>
                <a:off x="-1051" y="2868"/>
                <a:ext cx="209" cy="208"/>
              </a:xfrm>
              <a:custGeom>
                <a:avLst/>
                <a:gdLst>
                  <a:gd name="T0" fmla="*/ 70 w 209"/>
                  <a:gd name="T1" fmla="*/ 0 h 208"/>
                  <a:gd name="T2" fmla="*/ 140 w 209"/>
                  <a:gd name="T3" fmla="*/ 0 h 208"/>
                  <a:gd name="T4" fmla="*/ 140 w 209"/>
                  <a:gd name="T5" fmla="*/ 69 h 208"/>
                  <a:gd name="T6" fmla="*/ 209 w 209"/>
                  <a:gd name="T7" fmla="*/ 69 h 208"/>
                  <a:gd name="T8" fmla="*/ 209 w 209"/>
                  <a:gd name="T9" fmla="*/ 138 h 208"/>
                  <a:gd name="T10" fmla="*/ 140 w 209"/>
                  <a:gd name="T11" fmla="*/ 138 h 208"/>
                  <a:gd name="T12" fmla="*/ 140 w 209"/>
                  <a:gd name="T13" fmla="*/ 208 h 208"/>
                  <a:gd name="T14" fmla="*/ 70 w 209"/>
                  <a:gd name="T15" fmla="*/ 208 h 208"/>
                  <a:gd name="T16" fmla="*/ 70 w 209"/>
                  <a:gd name="T17" fmla="*/ 138 h 208"/>
                  <a:gd name="T18" fmla="*/ 0 w 209"/>
                  <a:gd name="T19" fmla="*/ 138 h 208"/>
                  <a:gd name="T20" fmla="*/ 0 w 209"/>
                  <a:gd name="T21" fmla="*/ 69 h 208"/>
                  <a:gd name="T22" fmla="*/ 70 w 209"/>
                  <a:gd name="T23" fmla="*/ 69 h 208"/>
                  <a:gd name="T24" fmla="*/ 70 w 209"/>
                  <a:gd name="T2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08">
                    <a:moveTo>
                      <a:pt x="70" y="0"/>
                    </a:moveTo>
                    <a:lnTo>
                      <a:pt x="140" y="0"/>
                    </a:lnTo>
                    <a:lnTo>
                      <a:pt x="140" y="69"/>
                    </a:lnTo>
                    <a:lnTo>
                      <a:pt x="209" y="69"/>
                    </a:lnTo>
                    <a:lnTo>
                      <a:pt x="209" y="138"/>
                    </a:lnTo>
                    <a:lnTo>
                      <a:pt x="140" y="138"/>
                    </a:lnTo>
                    <a:lnTo>
                      <a:pt x="140" y="208"/>
                    </a:lnTo>
                    <a:lnTo>
                      <a:pt x="70" y="208"/>
                    </a:lnTo>
                    <a:lnTo>
                      <a:pt x="70" y="138"/>
                    </a:lnTo>
                    <a:lnTo>
                      <a:pt x="0" y="138"/>
                    </a:lnTo>
                    <a:lnTo>
                      <a:pt x="0" y="69"/>
                    </a:lnTo>
                    <a:lnTo>
                      <a:pt x="70" y="69"/>
                    </a:lnTo>
                    <a:lnTo>
                      <a:pt x="70" y="0"/>
                    </a:lnTo>
                    <a:close/>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78">
              <a:extLst>
                <a:ext uri="{FF2B5EF4-FFF2-40B4-BE49-F238E27FC236}">
                  <a16:creationId xmlns:a16="http://schemas.microsoft.com/office/drawing/2014/main" id="{7422FEBE-E4A7-40A8-89F3-9F384B3AD128}"/>
                </a:ext>
              </a:extLst>
            </p:cNvPr>
            <p:cNvGrpSpPr>
              <a:grpSpLocks noChangeAspect="1"/>
            </p:cNvGrpSpPr>
            <p:nvPr/>
          </p:nvGrpSpPr>
          <p:grpSpPr bwMode="auto">
            <a:xfrm>
              <a:off x="1348675" y="1030288"/>
              <a:ext cx="390906" cy="387303"/>
              <a:chOff x="-1160" y="1723"/>
              <a:chExt cx="434" cy="430"/>
            </a:xfrm>
          </p:grpSpPr>
          <p:sp>
            <p:nvSpPr>
              <p:cNvPr id="150" name="Freeform 79">
                <a:extLst>
                  <a:ext uri="{FF2B5EF4-FFF2-40B4-BE49-F238E27FC236}">
                    <a16:creationId xmlns:a16="http://schemas.microsoft.com/office/drawing/2014/main" id="{93E31FFC-86E3-4F57-B5EC-DDFB62B7E41C}"/>
                  </a:ext>
                </a:extLst>
              </p:cNvPr>
              <p:cNvSpPr>
                <a:spLocks/>
              </p:cNvSpPr>
              <p:nvPr/>
            </p:nvSpPr>
            <p:spPr bwMode="auto">
              <a:xfrm>
                <a:off x="-1160" y="2021"/>
                <a:ext cx="111" cy="132"/>
              </a:xfrm>
              <a:custGeom>
                <a:avLst/>
                <a:gdLst>
                  <a:gd name="T0" fmla="*/ 0 w 111"/>
                  <a:gd name="T1" fmla="*/ 21 h 132"/>
                  <a:gd name="T2" fmla="*/ 41 w 111"/>
                  <a:gd name="T3" fmla="*/ 0 h 132"/>
                  <a:gd name="T4" fmla="*/ 111 w 111"/>
                  <a:gd name="T5" fmla="*/ 111 h 132"/>
                  <a:gd name="T6" fmla="*/ 76 w 111"/>
                  <a:gd name="T7" fmla="*/ 132 h 132"/>
                </a:gdLst>
                <a:ahLst/>
                <a:cxnLst>
                  <a:cxn ang="0">
                    <a:pos x="T0" y="T1"/>
                  </a:cxn>
                  <a:cxn ang="0">
                    <a:pos x="T2" y="T3"/>
                  </a:cxn>
                  <a:cxn ang="0">
                    <a:pos x="T4" y="T5"/>
                  </a:cxn>
                  <a:cxn ang="0">
                    <a:pos x="T6" y="T7"/>
                  </a:cxn>
                </a:cxnLst>
                <a:rect l="0" t="0" r="r" b="b"/>
                <a:pathLst>
                  <a:path w="111" h="132">
                    <a:moveTo>
                      <a:pt x="0" y="21"/>
                    </a:moveTo>
                    <a:lnTo>
                      <a:pt x="41" y="0"/>
                    </a:lnTo>
                    <a:lnTo>
                      <a:pt x="111" y="111"/>
                    </a:lnTo>
                    <a:lnTo>
                      <a:pt x="76" y="132"/>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80">
                <a:extLst>
                  <a:ext uri="{FF2B5EF4-FFF2-40B4-BE49-F238E27FC236}">
                    <a16:creationId xmlns:a16="http://schemas.microsoft.com/office/drawing/2014/main" id="{054F9C89-ABC2-46E5-94F8-BE4A19D76F59}"/>
                  </a:ext>
                </a:extLst>
              </p:cNvPr>
              <p:cNvSpPr>
                <a:spLocks/>
              </p:cNvSpPr>
              <p:nvPr/>
            </p:nvSpPr>
            <p:spPr bwMode="auto">
              <a:xfrm>
                <a:off x="-1105" y="1980"/>
                <a:ext cx="236" cy="55"/>
              </a:xfrm>
              <a:custGeom>
                <a:avLst/>
                <a:gdLst>
                  <a:gd name="T0" fmla="*/ 72 w 136"/>
                  <a:gd name="T1" fmla="*/ 32 h 32"/>
                  <a:gd name="T2" fmla="*/ 120 w 136"/>
                  <a:gd name="T3" fmla="*/ 32 h 32"/>
                  <a:gd name="T4" fmla="*/ 136 w 136"/>
                  <a:gd name="T5" fmla="*/ 16 h 32"/>
                  <a:gd name="T6" fmla="*/ 136 w 136"/>
                  <a:gd name="T7" fmla="*/ 16 h 32"/>
                  <a:gd name="T8" fmla="*/ 120 w 136"/>
                  <a:gd name="T9" fmla="*/ 0 h 32"/>
                  <a:gd name="T10" fmla="*/ 59 w 136"/>
                  <a:gd name="T11" fmla="*/ 0 h 32"/>
                  <a:gd name="T12" fmla="*/ 39 w 136"/>
                  <a:gd name="T13" fmla="*/ 5 h 32"/>
                  <a:gd name="T14" fmla="*/ 0 w 136"/>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2">
                    <a:moveTo>
                      <a:pt x="72" y="32"/>
                    </a:moveTo>
                    <a:cubicBezTo>
                      <a:pt x="120" y="32"/>
                      <a:pt x="120" y="32"/>
                      <a:pt x="120" y="32"/>
                    </a:cubicBezTo>
                    <a:cubicBezTo>
                      <a:pt x="129" y="32"/>
                      <a:pt x="136" y="25"/>
                      <a:pt x="136" y="16"/>
                    </a:cubicBezTo>
                    <a:cubicBezTo>
                      <a:pt x="136" y="16"/>
                      <a:pt x="136" y="16"/>
                      <a:pt x="136" y="16"/>
                    </a:cubicBezTo>
                    <a:cubicBezTo>
                      <a:pt x="136" y="7"/>
                      <a:pt x="129" y="0"/>
                      <a:pt x="120" y="0"/>
                    </a:cubicBezTo>
                    <a:cubicBezTo>
                      <a:pt x="59" y="0"/>
                      <a:pt x="59" y="0"/>
                      <a:pt x="59" y="0"/>
                    </a:cubicBezTo>
                    <a:cubicBezTo>
                      <a:pt x="52" y="0"/>
                      <a:pt x="45" y="2"/>
                      <a:pt x="39" y="5"/>
                    </a:cubicBezTo>
                    <a:cubicBezTo>
                      <a:pt x="0" y="28"/>
                      <a:pt x="0" y="28"/>
                      <a:pt x="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81">
                <a:extLst>
                  <a:ext uri="{FF2B5EF4-FFF2-40B4-BE49-F238E27FC236}">
                    <a16:creationId xmlns:a16="http://schemas.microsoft.com/office/drawing/2014/main" id="{82513C58-AD64-4E16-972B-EDE27FE14507}"/>
                  </a:ext>
                </a:extLst>
              </p:cNvPr>
              <p:cNvSpPr>
                <a:spLocks/>
              </p:cNvSpPr>
              <p:nvPr/>
            </p:nvSpPr>
            <p:spPr bwMode="auto">
              <a:xfrm>
                <a:off x="-1053" y="1976"/>
                <a:ext cx="327" cy="142"/>
              </a:xfrm>
              <a:custGeom>
                <a:avLst/>
                <a:gdLst>
                  <a:gd name="T0" fmla="*/ 94 w 188"/>
                  <a:gd name="T1" fmla="*/ 34 h 82"/>
                  <a:gd name="T2" fmla="*/ 164 w 188"/>
                  <a:gd name="T3" fmla="*/ 3 h 82"/>
                  <a:gd name="T4" fmla="*/ 185 w 188"/>
                  <a:gd name="T5" fmla="*/ 12 h 82"/>
                  <a:gd name="T6" fmla="*/ 185 w 188"/>
                  <a:gd name="T7" fmla="*/ 12 h 82"/>
                  <a:gd name="T8" fmla="*/ 176 w 188"/>
                  <a:gd name="T9" fmla="*/ 33 h 82"/>
                  <a:gd name="T10" fmla="*/ 105 w 188"/>
                  <a:gd name="T11" fmla="*/ 67 h 82"/>
                  <a:gd name="T12" fmla="*/ 90 w 188"/>
                  <a:gd name="T13" fmla="*/ 70 h 82"/>
                  <a:gd name="T14" fmla="*/ 27 w 188"/>
                  <a:gd name="T15" fmla="*/ 70 h 82"/>
                  <a:gd name="T16" fmla="*/ 15 w 188"/>
                  <a:gd name="T17" fmla="*/ 73 h 82"/>
                  <a:gd name="T18" fmla="*/ 0 w 188"/>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2">
                    <a:moveTo>
                      <a:pt x="94" y="34"/>
                    </a:moveTo>
                    <a:cubicBezTo>
                      <a:pt x="164" y="3"/>
                      <a:pt x="164" y="3"/>
                      <a:pt x="164" y="3"/>
                    </a:cubicBezTo>
                    <a:cubicBezTo>
                      <a:pt x="172" y="0"/>
                      <a:pt x="181" y="4"/>
                      <a:pt x="185" y="12"/>
                    </a:cubicBezTo>
                    <a:cubicBezTo>
                      <a:pt x="185" y="12"/>
                      <a:pt x="185" y="12"/>
                      <a:pt x="185" y="12"/>
                    </a:cubicBezTo>
                    <a:cubicBezTo>
                      <a:pt x="188" y="20"/>
                      <a:pt x="184" y="30"/>
                      <a:pt x="176" y="33"/>
                    </a:cubicBezTo>
                    <a:cubicBezTo>
                      <a:pt x="105" y="67"/>
                      <a:pt x="105" y="67"/>
                      <a:pt x="105" y="67"/>
                    </a:cubicBezTo>
                    <a:cubicBezTo>
                      <a:pt x="101" y="69"/>
                      <a:pt x="95" y="70"/>
                      <a:pt x="90" y="70"/>
                    </a:cubicBezTo>
                    <a:cubicBezTo>
                      <a:pt x="27" y="70"/>
                      <a:pt x="27" y="70"/>
                      <a:pt x="27" y="70"/>
                    </a:cubicBezTo>
                    <a:cubicBezTo>
                      <a:pt x="23" y="70"/>
                      <a:pt x="18" y="71"/>
                      <a:pt x="15" y="73"/>
                    </a:cubicBezTo>
                    <a:cubicBezTo>
                      <a:pt x="0" y="82"/>
                      <a:pt x="0" y="82"/>
                      <a:pt x="0" y="82"/>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82">
                <a:extLst>
                  <a:ext uri="{FF2B5EF4-FFF2-40B4-BE49-F238E27FC236}">
                    <a16:creationId xmlns:a16="http://schemas.microsoft.com/office/drawing/2014/main" id="{CA8EE7D7-DD24-4561-81B1-8D0FF7ADA64C}"/>
                  </a:ext>
                </a:extLst>
              </p:cNvPr>
              <p:cNvSpPr>
                <a:spLocks/>
              </p:cNvSpPr>
              <p:nvPr/>
            </p:nvSpPr>
            <p:spPr bwMode="auto">
              <a:xfrm>
                <a:off x="-1119" y="1723"/>
                <a:ext cx="389" cy="298"/>
              </a:xfrm>
              <a:custGeom>
                <a:avLst/>
                <a:gdLst>
                  <a:gd name="T0" fmla="*/ 149 w 224"/>
                  <a:gd name="T1" fmla="*/ 172 h 172"/>
                  <a:gd name="T2" fmla="*/ 224 w 224"/>
                  <a:gd name="T3" fmla="*/ 60 h 172"/>
                  <a:gd name="T4" fmla="*/ 164 w 224"/>
                  <a:gd name="T5" fmla="*/ 0 h 172"/>
                  <a:gd name="T6" fmla="*/ 112 w 224"/>
                  <a:gd name="T7" fmla="*/ 30 h 172"/>
                  <a:gd name="T8" fmla="*/ 60 w 224"/>
                  <a:gd name="T9" fmla="*/ 0 h 172"/>
                  <a:gd name="T10" fmla="*/ 0 w 224"/>
                  <a:gd name="T11" fmla="*/ 60 h 172"/>
                  <a:gd name="T12" fmla="*/ 49 w 224"/>
                  <a:gd name="T13" fmla="*/ 148 h 172"/>
                </a:gdLst>
                <a:ahLst/>
                <a:cxnLst>
                  <a:cxn ang="0">
                    <a:pos x="T0" y="T1"/>
                  </a:cxn>
                  <a:cxn ang="0">
                    <a:pos x="T2" y="T3"/>
                  </a:cxn>
                  <a:cxn ang="0">
                    <a:pos x="T4" y="T5"/>
                  </a:cxn>
                  <a:cxn ang="0">
                    <a:pos x="T6" y="T7"/>
                  </a:cxn>
                  <a:cxn ang="0">
                    <a:pos x="T8" y="T9"/>
                  </a:cxn>
                  <a:cxn ang="0">
                    <a:pos x="T10" y="T11"/>
                  </a:cxn>
                  <a:cxn ang="0">
                    <a:pos x="T12" y="T13"/>
                  </a:cxn>
                </a:cxnLst>
                <a:rect l="0" t="0" r="r" b="b"/>
                <a:pathLst>
                  <a:path w="224" h="172">
                    <a:moveTo>
                      <a:pt x="149" y="172"/>
                    </a:moveTo>
                    <a:cubicBezTo>
                      <a:pt x="176" y="152"/>
                      <a:pt x="224" y="97"/>
                      <a:pt x="224" y="60"/>
                    </a:cubicBezTo>
                    <a:cubicBezTo>
                      <a:pt x="224" y="27"/>
                      <a:pt x="197" y="0"/>
                      <a:pt x="164" y="0"/>
                    </a:cubicBezTo>
                    <a:cubicBezTo>
                      <a:pt x="142" y="0"/>
                      <a:pt x="122" y="12"/>
                      <a:pt x="112" y="30"/>
                    </a:cubicBezTo>
                    <a:cubicBezTo>
                      <a:pt x="102" y="12"/>
                      <a:pt x="82" y="0"/>
                      <a:pt x="60" y="0"/>
                    </a:cubicBezTo>
                    <a:cubicBezTo>
                      <a:pt x="27" y="0"/>
                      <a:pt x="0" y="27"/>
                      <a:pt x="0" y="60"/>
                    </a:cubicBezTo>
                    <a:cubicBezTo>
                      <a:pt x="0" y="87"/>
                      <a:pt x="25" y="123"/>
                      <a:pt x="49" y="14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3">
                <a:extLst>
                  <a:ext uri="{FF2B5EF4-FFF2-40B4-BE49-F238E27FC236}">
                    <a16:creationId xmlns:a16="http://schemas.microsoft.com/office/drawing/2014/main" id="{F9FA0703-C9DF-407C-B5AB-6B79E77A5E11}"/>
                  </a:ext>
                </a:extLst>
              </p:cNvPr>
              <p:cNvSpPr>
                <a:spLocks/>
              </p:cNvSpPr>
              <p:nvPr/>
            </p:nvSpPr>
            <p:spPr bwMode="auto">
              <a:xfrm>
                <a:off x="-1035" y="1820"/>
                <a:ext cx="222" cy="118"/>
              </a:xfrm>
              <a:custGeom>
                <a:avLst/>
                <a:gdLst>
                  <a:gd name="T0" fmla="*/ 0 w 222"/>
                  <a:gd name="T1" fmla="*/ 83 h 118"/>
                  <a:gd name="T2" fmla="*/ 48 w 222"/>
                  <a:gd name="T3" fmla="*/ 83 h 118"/>
                  <a:gd name="T4" fmla="*/ 69 w 222"/>
                  <a:gd name="T5" fmla="*/ 49 h 118"/>
                  <a:gd name="T6" fmla="*/ 104 w 222"/>
                  <a:gd name="T7" fmla="*/ 118 h 118"/>
                  <a:gd name="T8" fmla="*/ 146 w 222"/>
                  <a:gd name="T9" fmla="*/ 0 h 118"/>
                  <a:gd name="T10" fmla="*/ 180 w 222"/>
                  <a:gd name="T11" fmla="*/ 83 h 118"/>
                  <a:gd name="T12" fmla="*/ 222 w 222"/>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22" h="118">
                    <a:moveTo>
                      <a:pt x="0" y="83"/>
                    </a:moveTo>
                    <a:lnTo>
                      <a:pt x="48" y="83"/>
                    </a:lnTo>
                    <a:lnTo>
                      <a:pt x="69" y="49"/>
                    </a:lnTo>
                    <a:lnTo>
                      <a:pt x="104" y="118"/>
                    </a:lnTo>
                    <a:lnTo>
                      <a:pt x="146" y="0"/>
                    </a:lnTo>
                    <a:lnTo>
                      <a:pt x="180" y="83"/>
                    </a:lnTo>
                    <a:lnTo>
                      <a:pt x="222" y="83"/>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6">
              <a:extLst>
                <a:ext uri="{FF2B5EF4-FFF2-40B4-BE49-F238E27FC236}">
                  <a16:creationId xmlns:a16="http://schemas.microsoft.com/office/drawing/2014/main" id="{D5665825-4EAB-43F0-BFEE-F5F2FFB47DBC}"/>
                </a:ext>
              </a:extLst>
            </p:cNvPr>
            <p:cNvGrpSpPr>
              <a:grpSpLocks noChangeAspect="1"/>
            </p:cNvGrpSpPr>
            <p:nvPr userDrawn="1"/>
          </p:nvGrpSpPr>
          <p:grpSpPr bwMode="auto">
            <a:xfrm>
              <a:off x="1337828" y="3985548"/>
              <a:ext cx="395438" cy="395438"/>
              <a:chOff x="-859" y="2611"/>
              <a:chExt cx="430" cy="430"/>
            </a:xfrm>
          </p:grpSpPr>
          <p:sp>
            <p:nvSpPr>
              <p:cNvPr id="147" name="Freeform 87">
                <a:extLst>
                  <a:ext uri="{FF2B5EF4-FFF2-40B4-BE49-F238E27FC236}">
                    <a16:creationId xmlns:a16="http://schemas.microsoft.com/office/drawing/2014/main" id="{A9C4C59F-87D8-4DFC-B57C-7114DEC76E97}"/>
                  </a:ext>
                </a:extLst>
              </p:cNvPr>
              <p:cNvSpPr>
                <a:spLocks/>
              </p:cNvSpPr>
              <p:nvPr/>
            </p:nvSpPr>
            <p:spPr bwMode="auto">
              <a:xfrm>
                <a:off x="-859" y="2611"/>
                <a:ext cx="267" cy="430"/>
              </a:xfrm>
              <a:custGeom>
                <a:avLst/>
                <a:gdLst>
                  <a:gd name="T0" fmla="*/ 136 w 154"/>
                  <a:gd name="T1" fmla="*/ 234 h 248"/>
                  <a:gd name="T2" fmla="*/ 88 w 154"/>
                  <a:gd name="T3" fmla="*/ 248 h 248"/>
                  <a:gd name="T4" fmla="*/ 0 w 154"/>
                  <a:gd name="T5" fmla="*/ 160 h 248"/>
                  <a:gd name="T6" fmla="*/ 88 w 154"/>
                  <a:gd name="T7" fmla="*/ 0 h 248"/>
                  <a:gd name="T8" fmla="*/ 154 w 154"/>
                  <a:gd name="T9" fmla="*/ 92 h 248"/>
                </a:gdLst>
                <a:ahLst/>
                <a:cxnLst>
                  <a:cxn ang="0">
                    <a:pos x="T0" y="T1"/>
                  </a:cxn>
                  <a:cxn ang="0">
                    <a:pos x="T2" y="T3"/>
                  </a:cxn>
                  <a:cxn ang="0">
                    <a:pos x="T4" y="T5"/>
                  </a:cxn>
                  <a:cxn ang="0">
                    <a:pos x="T6" y="T7"/>
                  </a:cxn>
                  <a:cxn ang="0">
                    <a:pos x="T8" y="T9"/>
                  </a:cxn>
                </a:cxnLst>
                <a:rect l="0" t="0" r="r" b="b"/>
                <a:pathLst>
                  <a:path w="154" h="248">
                    <a:moveTo>
                      <a:pt x="136" y="234"/>
                    </a:moveTo>
                    <a:cubicBezTo>
                      <a:pt x="122" y="243"/>
                      <a:pt x="106" y="248"/>
                      <a:pt x="88" y="248"/>
                    </a:cubicBezTo>
                    <a:cubicBezTo>
                      <a:pt x="39" y="248"/>
                      <a:pt x="0" y="209"/>
                      <a:pt x="0" y="160"/>
                    </a:cubicBezTo>
                    <a:cubicBezTo>
                      <a:pt x="0" y="96"/>
                      <a:pt x="88" y="0"/>
                      <a:pt x="88" y="0"/>
                    </a:cubicBezTo>
                    <a:cubicBezTo>
                      <a:pt x="88" y="0"/>
                      <a:pt x="128" y="44"/>
                      <a:pt x="154"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60CF352C-6895-44FE-AD3D-042D0F86B6CB}"/>
                  </a:ext>
                </a:extLst>
              </p:cNvPr>
              <p:cNvSpPr>
                <a:spLocks/>
              </p:cNvSpPr>
              <p:nvPr/>
            </p:nvSpPr>
            <p:spPr bwMode="auto">
              <a:xfrm>
                <a:off x="-658" y="2812"/>
                <a:ext cx="229" cy="111"/>
              </a:xfrm>
              <a:custGeom>
                <a:avLst/>
                <a:gdLst>
                  <a:gd name="T0" fmla="*/ 229 w 229"/>
                  <a:gd name="T1" fmla="*/ 76 h 111"/>
                  <a:gd name="T2" fmla="*/ 153 w 229"/>
                  <a:gd name="T3" fmla="*/ 76 h 111"/>
                  <a:gd name="T4" fmla="*/ 153 w 229"/>
                  <a:gd name="T5" fmla="*/ 0 h 111"/>
                  <a:gd name="T6" fmla="*/ 76 w 229"/>
                  <a:gd name="T7" fmla="*/ 0 h 111"/>
                  <a:gd name="T8" fmla="*/ 76 w 229"/>
                  <a:gd name="T9" fmla="*/ 76 h 111"/>
                  <a:gd name="T10" fmla="*/ 0 w 229"/>
                  <a:gd name="T11" fmla="*/ 76 h 111"/>
                  <a:gd name="T12" fmla="*/ 0 w 229"/>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29" h="111">
                    <a:moveTo>
                      <a:pt x="229" y="76"/>
                    </a:moveTo>
                    <a:lnTo>
                      <a:pt x="153" y="76"/>
                    </a:lnTo>
                    <a:lnTo>
                      <a:pt x="153" y="0"/>
                    </a:lnTo>
                    <a:lnTo>
                      <a:pt x="76" y="0"/>
                    </a:lnTo>
                    <a:lnTo>
                      <a:pt x="76" y="76"/>
                    </a:lnTo>
                    <a:lnTo>
                      <a:pt x="0" y="76"/>
                    </a:lnTo>
                    <a:lnTo>
                      <a:pt x="0" y="111"/>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89">
                <a:extLst>
                  <a:ext uri="{FF2B5EF4-FFF2-40B4-BE49-F238E27FC236}">
                    <a16:creationId xmlns:a16="http://schemas.microsoft.com/office/drawing/2014/main" id="{4390C25D-7BEE-40B3-A217-BF88A3B68E4E}"/>
                  </a:ext>
                </a:extLst>
              </p:cNvPr>
              <p:cNvSpPr>
                <a:spLocks/>
              </p:cNvSpPr>
              <p:nvPr/>
            </p:nvSpPr>
            <p:spPr bwMode="auto">
              <a:xfrm>
                <a:off x="-769" y="2888"/>
                <a:ext cx="340" cy="153"/>
              </a:xfrm>
              <a:custGeom>
                <a:avLst/>
                <a:gdLst>
                  <a:gd name="T0" fmla="*/ 0 w 196"/>
                  <a:gd name="T1" fmla="*/ 0 h 88"/>
                  <a:gd name="T2" fmla="*/ 40 w 196"/>
                  <a:gd name="T3" fmla="*/ 44 h 88"/>
                  <a:gd name="T4" fmla="*/ 108 w 196"/>
                  <a:gd name="T5" fmla="*/ 44 h 88"/>
                  <a:gd name="T6" fmla="*/ 108 w 196"/>
                  <a:gd name="T7" fmla="*/ 88 h 88"/>
                  <a:gd name="T8" fmla="*/ 152 w 196"/>
                  <a:gd name="T9" fmla="*/ 88 h 88"/>
                  <a:gd name="T10" fmla="*/ 152 w 196"/>
                  <a:gd name="T11" fmla="*/ 44 h 88"/>
                  <a:gd name="T12" fmla="*/ 196 w 196"/>
                  <a:gd name="T13" fmla="*/ 44 h 88"/>
                  <a:gd name="T14" fmla="*/ 196 w 196"/>
                  <a:gd name="T15" fmla="*/ 2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88">
                    <a:moveTo>
                      <a:pt x="0" y="0"/>
                    </a:moveTo>
                    <a:cubicBezTo>
                      <a:pt x="0" y="24"/>
                      <a:pt x="16" y="44"/>
                      <a:pt x="40" y="44"/>
                    </a:cubicBezTo>
                    <a:cubicBezTo>
                      <a:pt x="108" y="44"/>
                      <a:pt x="108" y="44"/>
                      <a:pt x="108" y="44"/>
                    </a:cubicBezTo>
                    <a:cubicBezTo>
                      <a:pt x="108" y="88"/>
                      <a:pt x="108" y="88"/>
                      <a:pt x="108" y="88"/>
                    </a:cubicBezTo>
                    <a:cubicBezTo>
                      <a:pt x="152" y="88"/>
                      <a:pt x="152" y="88"/>
                      <a:pt x="152" y="88"/>
                    </a:cubicBezTo>
                    <a:cubicBezTo>
                      <a:pt x="152" y="44"/>
                      <a:pt x="152" y="44"/>
                      <a:pt x="152" y="44"/>
                    </a:cubicBezTo>
                    <a:cubicBezTo>
                      <a:pt x="196" y="44"/>
                      <a:pt x="196" y="44"/>
                      <a:pt x="196" y="44"/>
                    </a:cubicBezTo>
                    <a:cubicBezTo>
                      <a:pt x="196" y="24"/>
                      <a:pt x="196" y="24"/>
                      <a:pt x="196" y="24"/>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92">
              <a:extLst>
                <a:ext uri="{FF2B5EF4-FFF2-40B4-BE49-F238E27FC236}">
                  <a16:creationId xmlns:a16="http://schemas.microsoft.com/office/drawing/2014/main" id="{7C76D789-F881-42F1-9EF4-3AA99BEA41E8}"/>
                </a:ext>
              </a:extLst>
            </p:cNvPr>
            <p:cNvGrpSpPr>
              <a:grpSpLocks noChangeAspect="1"/>
            </p:cNvGrpSpPr>
            <p:nvPr userDrawn="1"/>
          </p:nvGrpSpPr>
          <p:grpSpPr bwMode="auto">
            <a:xfrm>
              <a:off x="1970390" y="1333500"/>
              <a:ext cx="390906" cy="383530"/>
              <a:chOff x="-1370" y="2669"/>
              <a:chExt cx="424" cy="416"/>
            </a:xfrm>
          </p:grpSpPr>
          <p:sp>
            <p:nvSpPr>
              <p:cNvPr id="141" name="Oval 93">
                <a:extLst>
                  <a:ext uri="{FF2B5EF4-FFF2-40B4-BE49-F238E27FC236}">
                    <a16:creationId xmlns:a16="http://schemas.microsoft.com/office/drawing/2014/main" id="{9A879E54-1F02-4EC7-8815-FC72D36F9A57}"/>
                  </a:ext>
                </a:extLst>
              </p:cNvPr>
              <p:cNvSpPr>
                <a:spLocks noChangeArrowheads="1"/>
              </p:cNvSpPr>
              <p:nvPr/>
            </p:nvSpPr>
            <p:spPr bwMode="auto">
              <a:xfrm>
                <a:off x="-1172" y="2745"/>
                <a:ext cx="28" cy="28"/>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94">
                <a:extLst>
                  <a:ext uri="{FF2B5EF4-FFF2-40B4-BE49-F238E27FC236}">
                    <a16:creationId xmlns:a16="http://schemas.microsoft.com/office/drawing/2014/main" id="{106A36A1-E3E9-4C46-A28F-5CC049467866}"/>
                  </a:ext>
                </a:extLst>
              </p:cNvPr>
              <p:cNvSpPr>
                <a:spLocks noChangeShapeType="1"/>
              </p:cNvSpPr>
              <p:nvPr/>
            </p:nvSpPr>
            <p:spPr bwMode="auto">
              <a:xfrm>
                <a:off x="-1158" y="2967"/>
                <a:ext cx="0" cy="42"/>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95">
                <a:extLst>
                  <a:ext uri="{FF2B5EF4-FFF2-40B4-BE49-F238E27FC236}">
                    <a16:creationId xmlns:a16="http://schemas.microsoft.com/office/drawing/2014/main" id="{CACBE7B9-2093-492D-9390-88D1A4AE31C5}"/>
                  </a:ext>
                </a:extLst>
              </p:cNvPr>
              <p:cNvSpPr>
                <a:spLocks/>
              </p:cNvSpPr>
              <p:nvPr/>
            </p:nvSpPr>
            <p:spPr bwMode="auto">
              <a:xfrm>
                <a:off x="-1186" y="2884"/>
                <a:ext cx="63" cy="111"/>
              </a:xfrm>
              <a:custGeom>
                <a:avLst/>
                <a:gdLst>
                  <a:gd name="T0" fmla="*/ 33 w 36"/>
                  <a:gd name="T1" fmla="*/ 0 h 64"/>
                  <a:gd name="T2" fmla="*/ 36 w 36"/>
                  <a:gd name="T3" fmla="*/ 10 h 64"/>
                  <a:gd name="T4" fmla="*/ 36 w 36"/>
                  <a:gd name="T5" fmla="*/ 10 h 64"/>
                  <a:gd name="T6" fmla="*/ 23 w 36"/>
                  <a:gd name="T7" fmla="*/ 28 h 64"/>
                  <a:gd name="T8" fmla="*/ 10 w 36"/>
                  <a:gd name="T9" fmla="*/ 33 h 64"/>
                  <a:gd name="T10" fmla="*/ 0 w 36"/>
                  <a:gd name="T11" fmla="*/ 47 h 64"/>
                  <a:gd name="T12" fmla="*/ 0 w 36"/>
                  <a:gd name="T13" fmla="*/ 47 h 64"/>
                  <a:gd name="T14" fmla="*/ 8 w 36"/>
                  <a:gd name="T15" fmla="*/ 60 h 64"/>
                  <a:gd name="T16" fmla="*/ 16 w 36"/>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4">
                    <a:moveTo>
                      <a:pt x="33" y="0"/>
                    </a:moveTo>
                    <a:cubicBezTo>
                      <a:pt x="35" y="3"/>
                      <a:pt x="36" y="7"/>
                      <a:pt x="36" y="10"/>
                    </a:cubicBezTo>
                    <a:cubicBezTo>
                      <a:pt x="36" y="10"/>
                      <a:pt x="36" y="10"/>
                      <a:pt x="36" y="10"/>
                    </a:cubicBezTo>
                    <a:cubicBezTo>
                      <a:pt x="36" y="19"/>
                      <a:pt x="31" y="26"/>
                      <a:pt x="23" y="28"/>
                    </a:cubicBezTo>
                    <a:cubicBezTo>
                      <a:pt x="10" y="33"/>
                      <a:pt x="10" y="33"/>
                      <a:pt x="10" y="33"/>
                    </a:cubicBezTo>
                    <a:cubicBezTo>
                      <a:pt x="4" y="35"/>
                      <a:pt x="0" y="40"/>
                      <a:pt x="0" y="47"/>
                    </a:cubicBezTo>
                    <a:cubicBezTo>
                      <a:pt x="0" y="47"/>
                      <a:pt x="0" y="47"/>
                      <a:pt x="0" y="47"/>
                    </a:cubicBezTo>
                    <a:cubicBezTo>
                      <a:pt x="0" y="52"/>
                      <a:pt x="3" y="58"/>
                      <a:pt x="8" y="60"/>
                    </a:cubicBezTo>
                    <a:cubicBezTo>
                      <a:pt x="16" y="64"/>
                      <a:pt x="16" y="64"/>
                      <a:pt x="16" y="64"/>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96">
                <a:extLst>
                  <a:ext uri="{FF2B5EF4-FFF2-40B4-BE49-F238E27FC236}">
                    <a16:creationId xmlns:a16="http://schemas.microsoft.com/office/drawing/2014/main" id="{289BFBBC-79EB-4494-82AC-931F23BD3684}"/>
                  </a:ext>
                </a:extLst>
              </p:cNvPr>
              <p:cNvSpPr>
                <a:spLocks noChangeShapeType="1"/>
              </p:cNvSpPr>
              <p:nvPr/>
            </p:nvSpPr>
            <p:spPr bwMode="auto">
              <a:xfrm>
                <a:off x="-1158" y="2822"/>
                <a:ext cx="0" cy="111"/>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97">
                <a:extLst>
                  <a:ext uri="{FF2B5EF4-FFF2-40B4-BE49-F238E27FC236}">
                    <a16:creationId xmlns:a16="http://schemas.microsoft.com/office/drawing/2014/main" id="{4A33DCCA-E8CA-4E78-8992-D9BB08235135}"/>
                  </a:ext>
                </a:extLst>
              </p:cNvPr>
              <p:cNvSpPr>
                <a:spLocks/>
              </p:cNvSpPr>
              <p:nvPr/>
            </p:nvSpPr>
            <p:spPr bwMode="auto">
              <a:xfrm>
                <a:off x="-1200" y="2794"/>
                <a:ext cx="63" cy="62"/>
              </a:xfrm>
              <a:custGeom>
                <a:avLst/>
                <a:gdLst>
                  <a:gd name="T0" fmla="*/ 36 w 36"/>
                  <a:gd name="T1" fmla="*/ 0 h 36"/>
                  <a:gd name="T2" fmla="*/ 20 w 36"/>
                  <a:gd name="T3" fmla="*/ 0 h 36"/>
                  <a:gd name="T4" fmla="*/ 0 w 36"/>
                  <a:gd name="T5" fmla="*/ 20 h 36"/>
                  <a:gd name="T6" fmla="*/ 0 w 36"/>
                  <a:gd name="T7" fmla="*/ 20 h 36"/>
                  <a:gd name="T8" fmla="*/ 7 w 36"/>
                  <a:gd name="T9" fmla="*/ 36 h 36"/>
                </a:gdLst>
                <a:ahLst/>
                <a:cxnLst>
                  <a:cxn ang="0">
                    <a:pos x="T0" y="T1"/>
                  </a:cxn>
                  <a:cxn ang="0">
                    <a:pos x="T2" y="T3"/>
                  </a:cxn>
                  <a:cxn ang="0">
                    <a:pos x="T4" y="T5"/>
                  </a:cxn>
                  <a:cxn ang="0">
                    <a:pos x="T6" y="T7"/>
                  </a:cxn>
                  <a:cxn ang="0">
                    <a:pos x="T8" y="T9"/>
                  </a:cxn>
                </a:cxnLst>
                <a:rect l="0" t="0" r="r" b="b"/>
                <a:pathLst>
                  <a:path w="36" h="36">
                    <a:moveTo>
                      <a:pt x="36" y="0"/>
                    </a:moveTo>
                    <a:cubicBezTo>
                      <a:pt x="20" y="0"/>
                      <a:pt x="20" y="0"/>
                      <a:pt x="20" y="0"/>
                    </a:cubicBezTo>
                    <a:cubicBezTo>
                      <a:pt x="9" y="0"/>
                      <a:pt x="0" y="9"/>
                      <a:pt x="0" y="20"/>
                    </a:cubicBezTo>
                    <a:cubicBezTo>
                      <a:pt x="0" y="20"/>
                      <a:pt x="0" y="20"/>
                      <a:pt x="0" y="20"/>
                    </a:cubicBezTo>
                    <a:cubicBezTo>
                      <a:pt x="0" y="27"/>
                      <a:pt x="3" y="32"/>
                      <a:pt x="7" y="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98">
                <a:extLst>
                  <a:ext uri="{FF2B5EF4-FFF2-40B4-BE49-F238E27FC236}">
                    <a16:creationId xmlns:a16="http://schemas.microsoft.com/office/drawing/2014/main" id="{0C9C1505-7696-4749-8819-B66D93DD40B9}"/>
                  </a:ext>
                </a:extLst>
              </p:cNvPr>
              <p:cNvSpPr>
                <a:spLocks/>
              </p:cNvSpPr>
              <p:nvPr/>
            </p:nvSpPr>
            <p:spPr bwMode="auto">
              <a:xfrm>
                <a:off x="-1370" y="2669"/>
                <a:ext cx="424" cy="416"/>
              </a:xfrm>
              <a:custGeom>
                <a:avLst/>
                <a:gdLst>
                  <a:gd name="T0" fmla="*/ 424 w 424"/>
                  <a:gd name="T1" fmla="*/ 158 h 416"/>
                  <a:gd name="T2" fmla="*/ 361 w 424"/>
                  <a:gd name="T3" fmla="*/ 50 h 416"/>
                  <a:gd name="T4" fmla="*/ 275 w 424"/>
                  <a:gd name="T5" fmla="*/ 101 h 416"/>
                  <a:gd name="T6" fmla="*/ 275 w 424"/>
                  <a:gd name="T7" fmla="*/ 0 h 416"/>
                  <a:gd name="T8" fmla="*/ 149 w 424"/>
                  <a:gd name="T9" fmla="*/ 0 h 416"/>
                  <a:gd name="T10" fmla="*/ 149 w 424"/>
                  <a:gd name="T11" fmla="*/ 101 h 416"/>
                  <a:gd name="T12" fmla="*/ 63 w 424"/>
                  <a:gd name="T13" fmla="*/ 50 h 416"/>
                  <a:gd name="T14" fmla="*/ 0 w 424"/>
                  <a:gd name="T15" fmla="*/ 158 h 416"/>
                  <a:gd name="T16" fmla="*/ 87 w 424"/>
                  <a:gd name="T17" fmla="*/ 208 h 416"/>
                  <a:gd name="T18" fmla="*/ 0 w 424"/>
                  <a:gd name="T19" fmla="*/ 258 h 416"/>
                  <a:gd name="T20" fmla="*/ 63 w 424"/>
                  <a:gd name="T21" fmla="*/ 366 h 416"/>
                  <a:gd name="T22" fmla="*/ 149 w 424"/>
                  <a:gd name="T23" fmla="*/ 316 h 416"/>
                  <a:gd name="T24" fmla="*/ 149 w 424"/>
                  <a:gd name="T25" fmla="*/ 416 h 416"/>
                  <a:gd name="T26" fmla="*/ 275 w 424"/>
                  <a:gd name="T27" fmla="*/ 416 h 416"/>
                  <a:gd name="T28" fmla="*/ 275 w 424"/>
                  <a:gd name="T29" fmla="*/ 316 h 416"/>
                  <a:gd name="T30" fmla="*/ 361 w 424"/>
                  <a:gd name="T31" fmla="*/ 366 h 416"/>
                  <a:gd name="T32" fmla="*/ 424 w 424"/>
                  <a:gd name="T33" fmla="*/ 258 h 416"/>
                  <a:gd name="T34" fmla="*/ 337 w 424"/>
                  <a:gd name="T35" fmla="*/ 208 h 416"/>
                  <a:gd name="T36" fmla="*/ 424 w 424"/>
                  <a:gd name="T37" fmla="*/ 15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416">
                    <a:moveTo>
                      <a:pt x="424" y="158"/>
                    </a:moveTo>
                    <a:lnTo>
                      <a:pt x="361" y="50"/>
                    </a:lnTo>
                    <a:lnTo>
                      <a:pt x="275" y="101"/>
                    </a:lnTo>
                    <a:lnTo>
                      <a:pt x="275" y="0"/>
                    </a:lnTo>
                    <a:lnTo>
                      <a:pt x="149" y="0"/>
                    </a:lnTo>
                    <a:lnTo>
                      <a:pt x="149" y="101"/>
                    </a:lnTo>
                    <a:lnTo>
                      <a:pt x="63" y="50"/>
                    </a:lnTo>
                    <a:lnTo>
                      <a:pt x="0" y="158"/>
                    </a:lnTo>
                    <a:lnTo>
                      <a:pt x="87" y="208"/>
                    </a:lnTo>
                    <a:lnTo>
                      <a:pt x="0" y="258"/>
                    </a:lnTo>
                    <a:lnTo>
                      <a:pt x="63" y="366"/>
                    </a:lnTo>
                    <a:lnTo>
                      <a:pt x="149" y="316"/>
                    </a:lnTo>
                    <a:lnTo>
                      <a:pt x="149" y="416"/>
                    </a:lnTo>
                    <a:lnTo>
                      <a:pt x="275" y="416"/>
                    </a:lnTo>
                    <a:lnTo>
                      <a:pt x="275" y="316"/>
                    </a:lnTo>
                    <a:lnTo>
                      <a:pt x="361" y="366"/>
                    </a:lnTo>
                    <a:lnTo>
                      <a:pt x="424" y="258"/>
                    </a:lnTo>
                    <a:lnTo>
                      <a:pt x="337" y="208"/>
                    </a:lnTo>
                    <a:lnTo>
                      <a:pt x="424" y="158"/>
                    </a:lnTo>
                    <a:close/>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55458940-50CD-44C9-B746-29D2C710D459}"/>
                </a:ext>
              </a:extLst>
            </p:cNvPr>
            <p:cNvGrpSpPr>
              <a:grpSpLocks noChangeAspect="1"/>
            </p:cNvGrpSpPr>
            <p:nvPr userDrawn="1"/>
          </p:nvGrpSpPr>
          <p:grpSpPr>
            <a:xfrm>
              <a:off x="3476815" y="5297382"/>
              <a:ext cx="390906" cy="422214"/>
              <a:chOff x="5357813" y="2989263"/>
              <a:chExt cx="354013" cy="361950"/>
            </a:xfrm>
          </p:grpSpPr>
          <p:sp>
            <p:nvSpPr>
              <p:cNvPr id="135" name="Freeform 405">
                <a:extLst>
                  <a:ext uri="{FF2B5EF4-FFF2-40B4-BE49-F238E27FC236}">
                    <a16:creationId xmlns:a16="http://schemas.microsoft.com/office/drawing/2014/main" id="{DCF003D6-535C-4C47-BBB0-549A24AAB626}"/>
                  </a:ext>
                </a:extLst>
              </p:cNvPr>
              <p:cNvSpPr>
                <a:spLocks/>
              </p:cNvSpPr>
              <p:nvPr/>
            </p:nvSpPr>
            <p:spPr bwMode="auto">
              <a:xfrm>
                <a:off x="5357813" y="2989263"/>
                <a:ext cx="354013" cy="209550"/>
              </a:xfrm>
              <a:custGeom>
                <a:avLst/>
                <a:gdLst>
                  <a:gd name="T0" fmla="*/ 110 w 130"/>
                  <a:gd name="T1" fmla="*/ 32 h 77"/>
                  <a:gd name="T2" fmla="*/ 110 w 130"/>
                  <a:gd name="T3" fmla="*/ 32 h 77"/>
                  <a:gd name="T4" fmla="*/ 84 w 130"/>
                  <a:gd name="T5" fmla="*/ 6 h 77"/>
                  <a:gd name="T6" fmla="*/ 73 w 130"/>
                  <a:gd name="T7" fmla="*/ 8 h 77"/>
                  <a:gd name="T8" fmla="*/ 52 w 130"/>
                  <a:gd name="T9" fmla="*/ 0 h 77"/>
                  <a:gd name="T10" fmla="*/ 21 w 130"/>
                  <a:gd name="T11" fmla="*/ 31 h 77"/>
                  <a:gd name="T12" fmla="*/ 22 w 130"/>
                  <a:gd name="T13" fmla="*/ 38 h 77"/>
                  <a:gd name="T14" fmla="*/ 20 w 130"/>
                  <a:gd name="T15" fmla="*/ 38 h 77"/>
                  <a:gd name="T16" fmla="*/ 0 w 130"/>
                  <a:gd name="T17" fmla="*/ 58 h 77"/>
                  <a:gd name="T18" fmla="*/ 20 w 130"/>
                  <a:gd name="T19" fmla="*/ 77 h 77"/>
                  <a:gd name="T20" fmla="*/ 52 w 130"/>
                  <a:gd name="T21" fmla="*/ 77 h 77"/>
                  <a:gd name="T22" fmla="*/ 38 w 130"/>
                  <a:gd name="T23" fmla="*/ 53 h 77"/>
                  <a:gd name="T24" fmla="*/ 66 w 130"/>
                  <a:gd name="T25" fmla="*/ 26 h 77"/>
                  <a:gd name="T26" fmla="*/ 93 w 130"/>
                  <a:gd name="T27" fmla="*/ 53 h 77"/>
                  <a:gd name="T28" fmla="*/ 80 w 130"/>
                  <a:gd name="T29" fmla="*/ 77 h 77"/>
                  <a:gd name="T30" fmla="*/ 89 w 130"/>
                  <a:gd name="T31" fmla="*/ 77 h 77"/>
                  <a:gd name="T32" fmla="*/ 108 w 130"/>
                  <a:gd name="T33" fmla="*/ 77 h 77"/>
                  <a:gd name="T34" fmla="*/ 130 w 130"/>
                  <a:gd name="T35" fmla="*/ 55 h 77"/>
                  <a:gd name="T36" fmla="*/ 110 w 130"/>
                  <a:gd name="T3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77">
                    <a:moveTo>
                      <a:pt x="110" y="32"/>
                    </a:moveTo>
                    <a:cubicBezTo>
                      <a:pt x="110" y="32"/>
                      <a:pt x="110" y="32"/>
                      <a:pt x="110" y="32"/>
                    </a:cubicBezTo>
                    <a:cubicBezTo>
                      <a:pt x="110" y="18"/>
                      <a:pt x="98" y="6"/>
                      <a:pt x="84" y="6"/>
                    </a:cubicBezTo>
                    <a:cubicBezTo>
                      <a:pt x="80" y="6"/>
                      <a:pt x="77" y="7"/>
                      <a:pt x="73" y="8"/>
                    </a:cubicBezTo>
                    <a:cubicBezTo>
                      <a:pt x="68" y="3"/>
                      <a:pt x="60" y="0"/>
                      <a:pt x="52" y="0"/>
                    </a:cubicBezTo>
                    <a:cubicBezTo>
                      <a:pt x="35" y="0"/>
                      <a:pt x="21" y="13"/>
                      <a:pt x="21" y="31"/>
                    </a:cubicBezTo>
                    <a:cubicBezTo>
                      <a:pt x="21" y="33"/>
                      <a:pt x="21" y="36"/>
                      <a:pt x="22" y="38"/>
                    </a:cubicBezTo>
                    <a:cubicBezTo>
                      <a:pt x="21" y="38"/>
                      <a:pt x="20" y="38"/>
                      <a:pt x="20" y="38"/>
                    </a:cubicBezTo>
                    <a:cubicBezTo>
                      <a:pt x="9" y="38"/>
                      <a:pt x="0" y="47"/>
                      <a:pt x="0" y="58"/>
                    </a:cubicBezTo>
                    <a:cubicBezTo>
                      <a:pt x="0" y="68"/>
                      <a:pt x="9" y="77"/>
                      <a:pt x="20" y="77"/>
                    </a:cubicBezTo>
                    <a:cubicBezTo>
                      <a:pt x="52" y="77"/>
                      <a:pt x="52" y="77"/>
                      <a:pt x="52" y="77"/>
                    </a:cubicBezTo>
                    <a:cubicBezTo>
                      <a:pt x="44" y="72"/>
                      <a:pt x="38" y="63"/>
                      <a:pt x="38" y="53"/>
                    </a:cubicBezTo>
                    <a:cubicBezTo>
                      <a:pt x="38" y="38"/>
                      <a:pt x="50" y="26"/>
                      <a:pt x="66" y="26"/>
                    </a:cubicBezTo>
                    <a:cubicBezTo>
                      <a:pt x="81" y="26"/>
                      <a:pt x="93" y="38"/>
                      <a:pt x="93" y="53"/>
                    </a:cubicBezTo>
                    <a:cubicBezTo>
                      <a:pt x="93" y="63"/>
                      <a:pt x="88" y="72"/>
                      <a:pt x="80" y="77"/>
                    </a:cubicBezTo>
                    <a:cubicBezTo>
                      <a:pt x="89" y="77"/>
                      <a:pt x="89" y="77"/>
                      <a:pt x="89" y="77"/>
                    </a:cubicBezTo>
                    <a:cubicBezTo>
                      <a:pt x="108" y="77"/>
                      <a:pt x="108" y="77"/>
                      <a:pt x="108" y="77"/>
                    </a:cubicBezTo>
                    <a:cubicBezTo>
                      <a:pt x="120" y="77"/>
                      <a:pt x="130" y="67"/>
                      <a:pt x="130" y="55"/>
                    </a:cubicBezTo>
                    <a:cubicBezTo>
                      <a:pt x="130" y="43"/>
                      <a:pt x="121" y="33"/>
                      <a:pt x="110" y="3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406">
                <a:extLst>
                  <a:ext uri="{FF2B5EF4-FFF2-40B4-BE49-F238E27FC236}">
                    <a16:creationId xmlns:a16="http://schemas.microsoft.com/office/drawing/2014/main" id="{EEBF41C3-9F9A-4863-A120-EEC7DDC99551}"/>
                  </a:ext>
                </a:extLst>
              </p:cNvPr>
              <p:cNvSpPr>
                <a:spLocks/>
              </p:cNvSpPr>
              <p:nvPr/>
            </p:nvSpPr>
            <p:spPr bwMode="auto">
              <a:xfrm>
                <a:off x="5461000" y="3059113"/>
                <a:ext cx="150813" cy="150813"/>
              </a:xfrm>
              <a:custGeom>
                <a:avLst/>
                <a:gdLst>
                  <a:gd name="T0" fmla="*/ 55 w 55"/>
                  <a:gd name="T1" fmla="*/ 27 h 55"/>
                  <a:gd name="T2" fmla="*/ 28 w 55"/>
                  <a:gd name="T3" fmla="*/ 0 h 55"/>
                  <a:gd name="T4" fmla="*/ 0 w 55"/>
                  <a:gd name="T5" fmla="*/ 27 h 55"/>
                  <a:gd name="T6" fmla="*/ 14 w 55"/>
                  <a:gd name="T7" fmla="*/ 51 h 55"/>
                  <a:gd name="T8" fmla="*/ 28 w 55"/>
                  <a:gd name="T9" fmla="*/ 55 h 55"/>
                  <a:gd name="T10" fmla="*/ 42 w 55"/>
                  <a:gd name="T11" fmla="*/ 51 h 55"/>
                  <a:gd name="T12" fmla="*/ 55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27"/>
                    </a:moveTo>
                    <a:cubicBezTo>
                      <a:pt x="55" y="12"/>
                      <a:pt x="43" y="0"/>
                      <a:pt x="28" y="0"/>
                    </a:cubicBezTo>
                    <a:cubicBezTo>
                      <a:pt x="12" y="0"/>
                      <a:pt x="0" y="12"/>
                      <a:pt x="0" y="27"/>
                    </a:cubicBezTo>
                    <a:cubicBezTo>
                      <a:pt x="0" y="37"/>
                      <a:pt x="6" y="46"/>
                      <a:pt x="14" y="51"/>
                    </a:cubicBezTo>
                    <a:cubicBezTo>
                      <a:pt x="18" y="54"/>
                      <a:pt x="23" y="55"/>
                      <a:pt x="28" y="55"/>
                    </a:cubicBezTo>
                    <a:cubicBezTo>
                      <a:pt x="33" y="55"/>
                      <a:pt x="38" y="54"/>
                      <a:pt x="42" y="51"/>
                    </a:cubicBezTo>
                    <a:cubicBezTo>
                      <a:pt x="50" y="46"/>
                      <a:pt x="55" y="37"/>
                      <a:pt x="55" y="27"/>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407">
                <a:extLst>
                  <a:ext uri="{FF2B5EF4-FFF2-40B4-BE49-F238E27FC236}">
                    <a16:creationId xmlns:a16="http://schemas.microsoft.com/office/drawing/2014/main" id="{AC04C2FE-2FF6-48F7-A7A9-A092482E406A}"/>
                  </a:ext>
                </a:extLst>
              </p:cNvPr>
              <p:cNvSpPr>
                <a:spLocks/>
              </p:cNvSpPr>
              <p:nvPr/>
            </p:nvSpPr>
            <p:spPr bwMode="auto">
              <a:xfrm>
                <a:off x="5545138" y="3084513"/>
                <a:ext cx="41275" cy="61913"/>
              </a:xfrm>
              <a:custGeom>
                <a:avLst/>
                <a:gdLst>
                  <a:gd name="T0" fmla="*/ 15 w 15"/>
                  <a:gd name="T1" fmla="*/ 23 h 23"/>
                  <a:gd name="T2" fmla="*/ 15 w 15"/>
                  <a:gd name="T3" fmla="*/ 16 h 23"/>
                  <a:gd name="T4" fmla="*/ 0 w 15"/>
                  <a:gd name="T5" fmla="*/ 0 h 23"/>
                </a:gdLst>
                <a:ahLst/>
                <a:cxnLst>
                  <a:cxn ang="0">
                    <a:pos x="T0" y="T1"/>
                  </a:cxn>
                  <a:cxn ang="0">
                    <a:pos x="T2" y="T3"/>
                  </a:cxn>
                  <a:cxn ang="0">
                    <a:pos x="T4" y="T5"/>
                  </a:cxn>
                </a:cxnLst>
                <a:rect l="0" t="0" r="r" b="b"/>
                <a:pathLst>
                  <a:path w="15" h="23">
                    <a:moveTo>
                      <a:pt x="15" y="23"/>
                    </a:moveTo>
                    <a:cubicBezTo>
                      <a:pt x="15" y="21"/>
                      <a:pt x="15" y="18"/>
                      <a:pt x="15" y="16"/>
                    </a:cubicBezTo>
                    <a:cubicBezTo>
                      <a:pt x="14" y="8"/>
                      <a:pt x="8" y="1"/>
                      <a:pt x="0" y="0"/>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15CE4102-E8B7-4E87-80F1-44B241DA7A50}"/>
                  </a:ext>
                </a:extLst>
              </p:cNvPr>
              <p:cNvSpPr>
                <a:spLocks noChangeArrowheads="1"/>
              </p:cNvSpPr>
              <p:nvPr/>
            </p:nvSpPr>
            <p:spPr bwMode="auto">
              <a:xfrm>
                <a:off x="5532438" y="3209925"/>
                <a:ext cx="11113" cy="23813"/>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9">
                <a:extLst>
                  <a:ext uri="{FF2B5EF4-FFF2-40B4-BE49-F238E27FC236}">
                    <a16:creationId xmlns:a16="http://schemas.microsoft.com/office/drawing/2014/main" id="{B6395618-FEE0-4B1D-8527-01DF4026907F}"/>
                  </a:ext>
                </a:extLst>
              </p:cNvPr>
              <p:cNvSpPr>
                <a:spLocks/>
              </p:cNvSpPr>
              <p:nvPr/>
            </p:nvSpPr>
            <p:spPr bwMode="auto">
              <a:xfrm>
                <a:off x="5524500" y="3233738"/>
                <a:ext cx="23813" cy="117475"/>
              </a:xfrm>
              <a:custGeom>
                <a:avLst/>
                <a:gdLst>
                  <a:gd name="T0" fmla="*/ 5 w 9"/>
                  <a:gd name="T1" fmla="*/ 43 h 43"/>
                  <a:gd name="T2" fmla="*/ 9 w 9"/>
                  <a:gd name="T3" fmla="*/ 39 h 43"/>
                  <a:gd name="T4" fmla="*/ 9 w 9"/>
                  <a:gd name="T5" fmla="*/ 15 h 43"/>
                  <a:gd name="T6" fmla="*/ 9 w 9"/>
                  <a:gd name="T7" fmla="*/ 0 h 43"/>
                  <a:gd name="T8" fmla="*/ 0 w 9"/>
                  <a:gd name="T9" fmla="*/ 0 h 43"/>
                  <a:gd name="T10" fmla="*/ 0 w 9"/>
                  <a:gd name="T11" fmla="*/ 17 h 43"/>
                  <a:gd name="T12" fmla="*/ 0 w 9"/>
                  <a:gd name="T13" fmla="*/ 39 h 43"/>
                  <a:gd name="T14" fmla="*/ 5 w 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3">
                    <a:moveTo>
                      <a:pt x="5" y="43"/>
                    </a:moveTo>
                    <a:cubicBezTo>
                      <a:pt x="7" y="43"/>
                      <a:pt x="9" y="41"/>
                      <a:pt x="9" y="39"/>
                    </a:cubicBezTo>
                    <a:cubicBezTo>
                      <a:pt x="9" y="15"/>
                      <a:pt x="9" y="15"/>
                      <a:pt x="9" y="15"/>
                    </a:cubicBezTo>
                    <a:cubicBezTo>
                      <a:pt x="9" y="0"/>
                      <a:pt x="9" y="0"/>
                      <a:pt x="9" y="0"/>
                    </a:cubicBezTo>
                    <a:cubicBezTo>
                      <a:pt x="0" y="0"/>
                      <a:pt x="0" y="0"/>
                      <a:pt x="0" y="0"/>
                    </a:cubicBezTo>
                    <a:cubicBezTo>
                      <a:pt x="0" y="17"/>
                      <a:pt x="0" y="17"/>
                      <a:pt x="0" y="17"/>
                    </a:cubicBezTo>
                    <a:cubicBezTo>
                      <a:pt x="0" y="39"/>
                      <a:pt x="0" y="39"/>
                      <a:pt x="0" y="39"/>
                    </a:cubicBezTo>
                    <a:cubicBezTo>
                      <a:pt x="0" y="41"/>
                      <a:pt x="2" y="43"/>
                      <a:pt x="5" y="43"/>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410">
                <a:extLst>
                  <a:ext uri="{FF2B5EF4-FFF2-40B4-BE49-F238E27FC236}">
                    <a16:creationId xmlns:a16="http://schemas.microsoft.com/office/drawing/2014/main" id="{E5263633-C161-42C4-BF2C-DFFE11F0D23D}"/>
                  </a:ext>
                </a:extLst>
              </p:cNvPr>
              <p:cNvSpPr>
                <a:spLocks/>
              </p:cNvSpPr>
              <p:nvPr/>
            </p:nvSpPr>
            <p:spPr bwMode="auto">
              <a:xfrm>
                <a:off x="5484813" y="3149600"/>
                <a:ext cx="30163" cy="33338"/>
              </a:xfrm>
              <a:custGeom>
                <a:avLst/>
                <a:gdLst>
                  <a:gd name="T0" fmla="*/ 0 w 11"/>
                  <a:gd name="T1" fmla="*/ 0 h 12"/>
                  <a:gd name="T2" fmla="*/ 3 w 11"/>
                  <a:gd name="T3" fmla="*/ 5 h 12"/>
                  <a:gd name="T4" fmla="*/ 11 w 11"/>
                  <a:gd name="T5" fmla="*/ 12 h 12"/>
                </a:gdLst>
                <a:ahLst/>
                <a:cxnLst>
                  <a:cxn ang="0">
                    <a:pos x="T0" y="T1"/>
                  </a:cxn>
                  <a:cxn ang="0">
                    <a:pos x="T2" y="T3"/>
                  </a:cxn>
                  <a:cxn ang="0">
                    <a:pos x="T4" y="T5"/>
                  </a:cxn>
                </a:cxnLst>
                <a:rect l="0" t="0" r="r" b="b"/>
                <a:pathLst>
                  <a:path w="11" h="12">
                    <a:moveTo>
                      <a:pt x="0" y="0"/>
                    </a:moveTo>
                    <a:cubicBezTo>
                      <a:pt x="1" y="2"/>
                      <a:pt x="2" y="4"/>
                      <a:pt x="3" y="5"/>
                    </a:cubicBezTo>
                    <a:cubicBezTo>
                      <a:pt x="5" y="8"/>
                      <a:pt x="8" y="10"/>
                      <a:pt x="11" y="12"/>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DEAF380-072B-4240-85F6-3DC5D17C99D2}"/>
                </a:ext>
              </a:extLst>
            </p:cNvPr>
            <p:cNvGrpSpPr>
              <a:grpSpLocks noChangeAspect="1"/>
            </p:cNvGrpSpPr>
            <p:nvPr/>
          </p:nvGrpSpPr>
          <p:grpSpPr>
            <a:xfrm>
              <a:off x="811074" y="4524377"/>
              <a:ext cx="390906" cy="390907"/>
              <a:chOff x="-968376" y="5086351"/>
              <a:chExt cx="682625" cy="682626"/>
            </a:xfrm>
          </p:grpSpPr>
          <p:sp>
            <p:nvSpPr>
              <p:cNvPr id="120" name="Freeform 102">
                <a:extLst>
                  <a:ext uri="{FF2B5EF4-FFF2-40B4-BE49-F238E27FC236}">
                    <a16:creationId xmlns:a16="http://schemas.microsoft.com/office/drawing/2014/main" id="{6920227C-259C-47D5-AB82-9156484E984A}"/>
                  </a:ext>
                </a:extLst>
              </p:cNvPr>
              <p:cNvSpPr>
                <a:spLocks/>
              </p:cNvSpPr>
              <p:nvPr/>
            </p:nvSpPr>
            <p:spPr bwMode="auto">
              <a:xfrm>
                <a:off x="-935039" y="5307014"/>
                <a:ext cx="131763" cy="131763"/>
              </a:xfrm>
              <a:custGeom>
                <a:avLst/>
                <a:gdLst>
                  <a:gd name="T0" fmla="*/ 48 w 48"/>
                  <a:gd name="T1" fmla="*/ 48 h 48"/>
                  <a:gd name="T2" fmla="*/ 42 w 48"/>
                  <a:gd name="T3" fmla="*/ 42 h 48"/>
                  <a:gd name="T4" fmla="*/ 37 w 48"/>
                  <a:gd name="T5" fmla="*/ 40 h 48"/>
                  <a:gd name="T6" fmla="*/ 24 w 48"/>
                  <a:gd name="T7" fmla="*/ 40 h 48"/>
                  <a:gd name="T8" fmla="*/ 9 w 48"/>
                  <a:gd name="T9" fmla="*/ 32 h 48"/>
                  <a:gd name="T10" fmla="*/ 0 w 48"/>
                  <a:gd name="T11" fmla="*/ 18 h 48"/>
                  <a:gd name="T12" fmla="*/ 0 w 48"/>
                  <a:gd name="T13" fmla="*/ 16 h 48"/>
                  <a:gd name="T14" fmla="*/ 16 w 48"/>
                  <a:gd name="T15" fmla="*/ 0 h 48"/>
                  <a:gd name="T16" fmla="*/ 16 w 48"/>
                  <a:gd name="T17" fmla="*/ 0 h 48"/>
                  <a:gd name="T18" fmla="*/ 23 w 48"/>
                  <a:gd name="T19" fmla="*/ 2 h 48"/>
                  <a:gd name="T20" fmla="*/ 36 w 48"/>
                  <a:gd name="T21" fmla="*/ 8 h 48"/>
                  <a:gd name="T22" fmla="*/ 44 w 48"/>
                  <a:gd name="T23" fmla="*/ 20 h 48"/>
                  <a:gd name="T24" fmla="*/ 48 w 4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48" y="48"/>
                    </a:moveTo>
                    <a:cubicBezTo>
                      <a:pt x="42" y="42"/>
                      <a:pt x="42" y="42"/>
                      <a:pt x="42" y="42"/>
                    </a:cubicBezTo>
                    <a:cubicBezTo>
                      <a:pt x="41" y="41"/>
                      <a:pt x="39" y="40"/>
                      <a:pt x="37" y="40"/>
                    </a:cubicBezTo>
                    <a:cubicBezTo>
                      <a:pt x="24" y="40"/>
                      <a:pt x="24" y="40"/>
                      <a:pt x="24" y="40"/>
                    </a:cubicBezTo>
                    <a:cubicBezTo>
                      <a:pt x="9" y="32"/>
                      <a:pt x="9" y="32"/>
                      <a:pt x="9" y="32"/>
                    </a:cubicBezTo>
                    <a:cubicBezTo>
                      <a:pt x="3" y="30"/>
                      <a:pt x="0" y="24"/>
                      <a:pt x="0" y="18"/>
                    </a:cubicBezTo>
                    <a:cubicBezTo>
                      <a:pt x="0" y="16"/>
                      <a:pt x="0" y="16"/>
                      <a:pt x="0" y="16"/>
                    </a:cubicBezTo>
                    <a:cubicBezTo>
                      <a:pt x="0" y="7"/>
                      <a:pt x="7" y="0"/>
                      <a:pt x="16" y="0"/>
                    </a:cubicBezTo>
                    <a:cubicBezTo>
                      <a:pt x="16" y="0"/>
                      <a:pt x="16" y="0"/>
                      <a:pt x="16" y="0"/>
                    </a:cubicBezTo>
                    <a:cubicBezTo>
                      <a:pt x="19" y="0"/>
                      <a:pt x="21" y="1"/>
                      <a:pt x="23" y="2"/>
                    </a:cubicBezTo>
                    <a:cubicBezTo>
                      <a:pt x="36" y="8"/>
                      <a:pt x="36" y="8"/>
                      <a:pt x="36" y="8"/>
                    </a:cubicBezTo>
                    <a:cubicBezTo>
                      <a:pt x="44" y="20"/>
                      <a:pt x="44" y="20"/>
                      <a:pt x="44" y="20"/>
                    </a:cubicBezTo>
                    <a:cubicBezTo>
                      <a:pt x="48" y="20"/>
                      <a:pt x="48" y="20"/>
                      <a:pt x="48" y="20"/>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3">
                <a:extLst>
                  <a:ext uri="{FF2B5EF4-FFF2-40B4-BE49-F238E27FC236}">
                    <a16:creationId xmlns:a16="http://schemas.microsoft.com/office/drawing/2014/main" id="{3A055193-EBA4-4C6B-8299-A094E1D3DB65}"/>
                  </a:ext>
                </a:extLst>
              </p:cNvPr>
              <p:cNvSpPr>
                <a:spLocks/>
              </p:cNvSpPr>
              <p:nvPr/>
            </p:nvSpPr>
            <p:spPr bwMode="auto">
              <a:xfrm>
                <a:off x="-747714" y="5353051"/>
                <a:ext cx="450850" cy="74613"/>
              </a:xfrm>
              <a:custGeom>
                <a:avLst/>
                <a:gdLst>
                  <a:gd name="T0" fmla="*/ 164 w 164"/>
                  <a:gd name="T1" fmla="*/ 27 h 27"/>
                  <a:gd name="T2" fmla="*/ 159 w 164"/>
                  <a:gd name="T3" fmla="*/ 10 h 27"/>
                  <a:gd name="T4" fmla="*/ 145 w 164"/>
                  <a:gd name="T5" fmla="*/ 2 h 27"/>
                  <a:gd name="T6" fmla="*/ 112 w 164"/>
                  <a:gd name="T7" fmla="*/ 11 h 27"/>
                  <a:gd name="T8" fmla="*/ 0 w 164"/>
                  <a:gd name="T9" fmla="*/ 3 h 27"/>
                  <a:gd name="T10" fmla="*/ 0 w 164"/>
                  <a:gd name="T11" fmla="*/ 23 h 27"/>
                </a:gdLst>
                <a:ahLst/>
                <a:cxnLst>
                  <a:cxn ang="0">
                    <a:pos x="T0" y="T1"/>
                  </a:cxn>
                  <a:cxn ang="0">
                    <a:pos x="T2" y="T3"/>
                  </a:cxn>
                  <a:cxn ang="0">
                    <a:pos x="T4" y="T5"/>
                  </a:cxn>
                  <a:cxn ang="0">
                    <a:pos x="T6" y="T7"/>
                  </a:cxn>
                  <a:cxn ang="0">
                    <a:pos x="T8" y="T9"/>
                  </a:cxn>
                  <a:cxn ang="0">
                    <a:pos x="T10" y="T11"/>
                  </a:cxn>
                </a:cxnLst>
                <a:rect l="0" t="0" r="r" b="b"/>
                <a:pathLst>
                  <a:path w="164" h="27">
                    <a:moveTo>
                      <a:pt x="164" y="27"/>
                    </a:moveTo>
                    <a:cubicBezTo>
                      <a:pt x="159" y="10"/>
                      <a:pt x="159" y="10"/>
                      <a:pt x="159" y="10"/>
                    </a:cubicBezTo>
                    <a:cubicBezTo>
                      <a:pt x="157" y="4"/>
                      <a:pt x="151" y="0"/>
                      <a:pt x="145" y="2"/>
                    </a:cubicBezTo>
                    <a:cubicBezTo>
                      <a:pt x="112" y="11"/>
                      <a:pt x="112" y="11"/>
                      <a:pt x="112" y="11"/>
                    </a:cubicBezTo>
                    <a:cubicBezTo>
                      <a:pt x="0" y="3"/>
                      <a:pt x="0" y="3"/>
                      <a:pt x="0" y="3"/>
                    </a:cubicBezTo>
                    <a:cubicBezTo>
                      <a:pt x="0" y="23"/>
                      <a:pt x="0" y="23"/>
                      <a:pt x="0" y="23"/>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4">
                <a:extLst>
                  <a:ext uri="{FF2B5EF4-FFF2-40B4-BE49-F238E27FC236}">
                    <a16:creationId xmlns:a16="http://schemas.microsoft.com/office/drawing/2014/main" id="{143D138D-05E8-4850-B7AD-3629FBB9FFFC}"/>
                  </a:ext>
                </a:extLst>
              </p:cNvPr>
              <p:cNvSpPr>
                <a:spLocks/>
              </p:cNvSpPr>
              <p:nvPr/>
            </p:nvSpPr>
            <p:spPr bwMode="auto">
              <a:xfrm>
                <a:off x="-968376" y="5380039"/>
                <a:ext cx="682625" cy="190500"/>
              </a:xfrm>
              <a:custGeom>
                <a:avLst/>
                <a:gdLst>
                  <a:gd name="T0" fmla="*/ 0 w 248"/>
                  <a:gd name="T1" fmla="*/ 69 h 69"/>
                  <a:gd name="T2" fmla="*/ 248 w 248"/>
                  <a:gd name="T3" fmla="*/ 69 h 69"/>
                  <a:gd name="T4" fmla="*/ 248 w 248"/>
                  <a:gd name="T5" fmla="*/ 45 h 69"/>
                  <a:gd name="T6" fmla="*/ 240 w 248"/>
                  <a:gd name="T7" fmla="*/ 37 h 69"/>
                  <a:gd name="T8" fmla="*/ 95 w 248"/>
                  <a:gd name="T9" fmla="*/ 37 h 69"/>
                  <a:gd name="T10" fmla="*/ 74 w 248"/>
                  <a:gd name="T11" fmla="*/ 32 h 69"/>
                  <a:gd name="T12" fmla="*/ 11 w 248"/>
                  <a:gd name="T13" fmla="*/ 2 h 69"/>
                  <a:gd name="T14" fmla="*/ 0 w 248"/>
                  <a:gd name="T15" fmla="*/ 10 h 69"/>
                  <a:gd name="T16" fmla="*/ 0 w 248"/>
                  <a:gd name="T17" fmla="*/ 20 h 69"/>
                  <a:gd name="T18" fmla="*/ 5 w 248"/>
                  <a:gd name="T19" fmla="*/ 27 h 69"/>
                  <a:gd name="T20" fmla="*/ 36 w 248"/>
                  <a:gd name="T21" fmla="*/ 41 h 69"/>
                  <a:gd name="T22" fmla="*/ 8 w 248"/>
                  <a:gd name="T23" fmla="*/ 41 h 69"/>
                  <a:gd name="T24" fmla="*/ 0 w 248"/>
                  <a:gd name="T25" fmla="*/ 49 h 69"/>
                  <a:gd name="T26" fmla="*/ 0 w 248"/>
                  <a:gd name="T2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69">
                    <a:moveTo>
                      <a:pt x="0" y="69"/>
                    </a:moveTo>
                    <a:cubicBezTo>
                      <a:pt x="248" y="69"/>
                      <a:pt x="248" y="69"/>
                      <a:pt x="248" y="69"/>
                    </a:cubicBezTo>
                    <a:cubicBezTo>
                      <a:pt x="248" y="45"/>
                      <a:pt x="248" y="45"/>
                      <a:pt x="248" y="45"/>
                    </a:cubicBezTo>
                    <a:cubicBezTo>
                      <a:pt x="248" y="41"/>
                      <a:pt x="244" y="37"/>
                      <a:pt x="240" y="37"/>
                    </a:cubicBezTo>
                    <a:cubicBezTo>
                      <a:pt x="95" y="37"/>
                      <a:pt x="95" y="37"/>
                      <a:pt x="95" y="37"/>
                    </a:cubicBezTo>
                    <a:cubicBezTo>
                      <a:pt x="88" y="37"/>
                      <a:pt x="81" y="35"/>
                      <a:pt x="74" y="32"/>
                    </a:cubicBezTo>
                    <a:cubicBezTo>
                      <a:pt x="11" y="2"/>
                      <a:pt x="11" y="2"/>
                      <a:pt x="11" y="2"/>
                    </a:cubicBezTo>
                    <a:cubicBezTo>
                      <a:pt x="6" y="0"/>
                      <a:pt x="0" y="4"/>
                      <a:pt x="0" y="10"/>
                    </a:cubicBezTo>
                    <a:cubicBezTo>
                      <a:pt x="0" y="20"/>
                      <a:pt x="0" y="20"/>
                      <a:pt x="0" y="20"/>
                    </a:cubicBezTo>
                    <a:cubicBezTo>
                      <a:pt x="0" y="23"/>
                      <a:pt x="2" y="26"/>
                      <a:pt x="5" y="27"/>
                    </a:cubicBezTo>
                    <a:cubicBezTo>
                      <a:pt x="36" y="41"/>
                      <a:pt x="36" y="41"/>
                      <a:pt x="36" y="41"/>
                    </a:cubicBezTo>
                    <a:cubicBezTo>
                      <a:pt x="8" y="41"/>
                      <a:pt x="8" y="41"/>
                      <a:pt x="8" y="41"/>
                    </a:cubicBezTo>
                    <a:cubicBezTo>
                      <a:pt x="4" y="41"/>
                      <a:pt x="0" y="45"/>
                      <a:pt x="0" y="49"/>
                    </a:cubicBezTo>
                    <a:lnTo>
                      <a:pt x="0" y="69"/>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Oval 105">
                <a:extLst>
                  <a:ext uri="{FF2B5EF4-FFF2-40B4-BE49-F238E27FC236}">
                    <a16:creationId xmlns:a16="http://schemas.microsoft.com/office/drawing/2014/main" id="{E135FC8B-A934-4FEB-B036-7605A5DCC10A}"/>
                  </a:ext>
                </a:extLst>
              </p:cNvPr>
              <p:cNvSpPr>
                <a:spLocks noChangeArrowheads="1"/>
              </p:cNvSpPr>
              <p:nvPr/>
            </p:nvSpPr>
            <p:spPr bwMode="auto">
              <a:xfrm>
                <a:off x="-450851"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06">
                <a:extLst>
                  <a:ext uri="{FF2B5EF4-FFF2-40B4-BE49-F238E27FC236}">
                    <a16:creationId xmlns:a16="http://schemas.microsoft.com/office/drawing/2014/main" id="{A39987E7-BBE9-489C-B59B-4E498904FEF3}"/>
                  </a:ext>
                </a:extLst>
              </p:cNvPr>
              <p:cNvSpPr>
                <a:spLocks noChangeArrowheads="1"/>
              </p:cNvSpPr>
              <p:nvPr/>
            </p:nvSpPr>
            <p:spPr bwMode="auto">
              <a:xfrm>
                <a:off x="-912814"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7">
                <a:extLst>
                  <a:ext uri="{FF2B5EF4-FFF2-40B4-BE49-F238E27FC236}">
                    <a16:creationId xmlns:a16="http://schemas.microsoft.com/office/drawing/2014/main" id="{278FE039-88D4-4E97-B61F-93A6BB8551F4}"/>
                  </a:ext>
                </a:extLst>
              </p:cNvPr>
              <p:cNvSpPr>
                <a:spLocks/>
              </p:cNvSpPr>
              <p:nvPr/>
            </p:nvSpPr>
            <p:spPr bwMode="auto">
              <a:xfrm>
                <a:off x="-660401" y="5614989"/>
                <a:ext cx="66675" cy="11113"/>
              </a:xfrm>
              <a:custGeom>
                <a:avLst/>
                <a:gdLst>
                  <a:gd name="T0" fmla="*/ 0 w 42"/>
                  <a:gd name="T1" fmla="*/ 0 h 7"/>
                  <a:gd name="T2" fmla="*/ 21 w 42"/>
                  <a:gd name="T3" fmla="*/ 7 h 7"/>
                  <a:gd name="T4" fmla="*/ 42 w 42"/>
                  <a:gd name="T5" fmla="*/ 0 h 7"/>
                </a:gdLst>
                <a:ahLst/>
                <a:cxnLst>
                  <a:cxn ang="0">
                    <a:pos x="T0" y="T1"/>
                  </a:cxn>
                  <a:cxn ang="0">
                    <a:pos x="T2" y="T3"/>
                  </a:cxn>
                  <a:cxn ang="0">
                    <a:pos x="T4" y="T5"/>
                  </a:cxn>
                </a:cxnLst>
                <a:rect l="0" t="0" r="r" b="b"/>
                <a:pathLst>
                  <a:path w="42" h="7">
                    <a:moveTo>
                      <a:pt x="0" y="0"/>
                    </a:moveTo>
                    <a:lnTo>
                      <a:pt x="21" y="7"/>
                    </a:lnTo>
                    <a:lnTo>
                      <a:pt x="42" y="0"/>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8">
                <a:extLst>
                  <a:ext uri="{FF2B5EF4-FFF2-40B4-BE49-F238E27FC236}">
                    <a16:creationId xmlns:a16="http://schemas.microsoft.com/office/drawing/2014/main" id="{107675D5-66F3-469A-A6D3-308645BA5121}"/>
                  </a:ext>
                </a:extLst>
              </p:cNvPr>
              <p:cNvSpPr>
                <a:spLocks/>
              </p:cNvSpPr>
              <p:nvPr/>
            </p:nvSpPr>
            <p:spPr bwMode="auto">
              <a:xfrm>
                <a:off x="-736601" y="5702301"/>
                <a:ext cx="219075" cy="44450"/>
              </a:xfrm>
              <a:custGeom>
                <a:avLst/>
                <a:gdLst>
                  <a:gd name="T0" fmla="*/ 138 w 138"/>
                  <a:gd name="T1" fmla="*/ 28 h 28"/>
                  <a:gd name="T2" fmla="*/ 69 w 138"/>
                  <a:gd name="T3" fmla="*/ 0 h 28"/>
                  <a:gd name="T4" fmla="*/ 0 w 138"/>
                  <a:gd name="T5" fmla="*/ 28 h 28"/>
                </a:gdLst>
                <a:ahLst/>
                <a:cxnLst>
                  <a:cxn ang="0">
                    <a:pos x="T0" y="T1"/>
                  </a:cxn>
                  <a:cxn ang="0">
                    <a:pos x="T2" y="T3"/>
                  </a:cxn>
                  <a:cxn ang="0">
                    <a:pos x="T4" y="T5"/>
                  </a:cxn>
                </a:cxnLst>
                <a:rect l="0" t="0" r="r" b="b"/>
                <a:pathLst>
                  <a:path w="138" h="28">
                    <a:moveTo>
                      <a:pt x="138" y="28"/>
                    </a:moveTo>
                    <a:lnTo>
                      <a:pt x="69" y="0"/>
                    </a:lnTo>
                    <a:lnTo>
                      <a:pt x="0" y="28"/>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9">
                <a:extLst>
                  <a:ext uri="{FF2B5EF4-FFF2-40B4-BE49-F238E27FC236}">
                    <a16:creationId xmlns:a16="http://schemas.microsoft.com/office/drawing/2014/main" id="{A832DD0F-15AD-4023-9BE0-C7AD3042BBD7}"/>
                  </a:ext>
                </a:extLst>
              </p:cNvPr>
              <p:cNvSpPr>
                <a:spLocks noChangeShapeType="1"/>
              </p:cNvSpPr>
              <p:nvPr/>
            </p:nvSpPr>
            <p:spPr bwMode="auto">
              <a:xfrm flipH="1">
                <a:off x="-803276" y="5659439"/>
                <a:ext cx="87313"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0">
                <a:extLst>
                  <a:ext uri="{FF2B5EF4-FFF2-40B4-BE49-F238E27FC236}">
                    <a16:creationId xmlns:a16="http://schemas.microsoft.com/office/drawing/2014/main" id="{E560E629-7530-4B90-AEF8-B41E407D46A2}"/>
                  </a:ext>
                </a:extLst>
              </p:cNvPr>
              <p:cNvSpPr>
                <a:spLocks noChangeShapeType="1"/>
              </p:cNvSpPr>
              <p:nvPr/>
            </p:nvSpPr>
            <p:spPr bwMode="auto">
              <a:xfrm>
                <a:off x="-539751" y="5659439"/>
                <a:ext cx="88900"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1">
                <a:extLst>
                  <a:ext uri="{FF2B5EF4-FFF2-40B4-BE49-F238E27FC236}">
                    <a16:creationId xmlns:a16="http://schemas.microsoft.com/office/drawing/2014/main" id="{0330F245-64C0-44E7-ABD2-882BAF1CFDBD}"/>
                  </a:ext>
                </a:extLst>
              </p:cNvPr>
              <p:cNvSpPr>
                <a:spLocks noChangeShapeType="1"/>
              </p:cNvSpPr>
              <p:nvPr/>
            </p:nvSpPr>
            <p:spPr bwMode="auto">
              <a:xfrm>
                <a:off x="-814389"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2">
                <a:extLst>
                  <a:ext uri="{FF2B5EF4-FFF2-40B4-BE49-F238E27FC236}">
                    <a16:creationId xmlns:a16="http://schemas.microsoft.com/office/drawing/2014/main" id="{498F4233-0A5C-415E-A1FC-D069FCCBBA72}"/>
                  </a:ext>
                </a:extLst>
              </p:cNvPr>
              <p:cNvSpPr>
                <a:spLocks noChangeShapeType="1"/>
              </p:cNvSpPr>
              <p:nvPr/>
            </p:nvSpPr>
            <p:spPr bwMode="auto">
              <a:xfrm flipV="1">
                <a:off x="-571501"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3">
                <a:extLst>
                  <a:ext uri="{FF2B5EF4-FFF2-40B4-BE49-F238E27FC236}">
                    <a16:creationId xmlns:a16="http://schemas.microsoft.com/office/drawing/2014/main" id="{F01697B3-270A-4863-ABE3-090128E08572}"/>
                  </a:ext>
                </a:extLst>
              </p:cNvPr>
              <p:cNvSpPr>
                <a:spLocks/>
              </p:cNvSpPr>
              <p:nvPr/>
            </p:nvSpPr>
            <p:spPr bwMode="auto">
              <a:xfrm>
                <a:off x="-869951" y="5086351"/>
                <a:ext cx="142875" cy="176213"/>
              </a:xfrm>
              <a:custGeom>
                <a:avLst/>
                <a:gdLst>
                  <a:gd name="T0" fmla="*/ 52 w 52"/>
                  <a:gd name="T1" fmla="*/ 0 h 64"/>
                  <a:gd name="T2" fmla="*/ 52 w 52"/>
                  <a:gd name="T3" fmla="*/ 4 h 64"/>
                  <a:gd name="T4" fmla="*/ 44 w 52"/>
                  <a:gd name="T5" fmla="*/ 12 h 64"/>
                  <a:gd name="T6" fmla="*/ 44 w 52"/>
                  <a:gd name="T7" fmla="*/ 12 h 64"/>
                  <a:gd name="T8" fmla="*/ 36 w 52"/>
                  <a:gd name="T9" fmla="*/ 4 h 64"/>
                  <a:gd name="T10" fmla="*/ 36 w 52"/>
                  <a:gd name="T11" fmla="*/ 0 h 64"/>
                  <a:gd name="T12" fmla="*/ 12 w 52"/>
                  <a:gd name="T13" fmla="*/ 0 h 64"/>
                  <a:gd name="T14" fmla="*/ 0 w 52"/>
                  <a:gd name="T15" fmla="*/ 12 h 64"/>
                  <a:gd name="T16" fmla="*/ 0 w 5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4">
                    <a:moveTo>
                      <a:pt x="52" y="0"/>
                    </a:moveTo>
                    <a:cubicBezTo>
                      <a:pt x="52" y="4"/>
                      <a:pt x="52" y="4"/>
                      <a:pt x="52" y="4"/>
                    </a:cubicBezTo>
                    <a:cubicBezTo>
                      <a:pt x="52" y="8"/>
                      <a:pt x="48" y="12"/>
                      <a:pt x="44" y="12"/>
                    </a:cubicBezTo>
                    <a:cubicBezTo>
                      <a:pt x="44" y="12"/>
                      <a:pt x="44" y="12"/>
                      <a:pt x="44" y="12"/>
                    </a:cubicBezTo>
                    <a:cubicBezTo>
                      <a:pt x="40" y="12"/>
                      <a:pt x="36" y="8"/>
                      <a:pt x="36" y="4"/>
                    </a:cubicBezTo>
                    <a:cubicBezTo>
                      <a:pt x="36" y="0"/>
                      <a:pt x="36" y="0"/>
                      <a:pt x="36" y="0"/>
                    </a:cubicBezTo>
                    <a:cubicBezTo>
                      <a:pt x="12" y="0"/>
                      <a:pt x="12" y="0"/>
                      <a:pt x="12" y="0"/>
                    </a:cubicBezTo>
                    <a:cubicBezTo>
                      <a:pt x="5" y="0"/>
                      <a:pt x="0" y="5"/>
                      <a:pt x="0" y="12"/>
                    </a:cubicBezTo>
                    <a:cubicBezTo>
                      <a:pt x="0" y="64"/>
                      <a:pt x="0" y="64"/>
                      <a:pt x="0" y="64"/>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4">
                <a:extLst>
                  <a:ext uri="{FF2B5EF4-FFF2-40B4-BE49-F238E27FC236}">
                    <a16:creationId xmlns:a16="http://schemas.microsoft.com/office/drawing/2014/main" id="{B8D0A68D-7910-4C80-BB3E-A63B24B0CC95}"/>
                  </a:ext>
                </a:extLst>
              </p:cNvPr>
              <p:cNvSpPr>
                <a:spLocks noChangeShapeType="1"/>
              </p:cNvSpPr>
              <p:nvPr/>
            </p:nvSpPr>
            <p:spPr bwMode="auto">
              <a:xfrm flipV="1">
                <a:off x="-747714" y="5119689"/>
                <a:ext cx="0" cy="42863"/>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5">
                <a:extLst>
                  <a:ext uri="{FF2B5EF4-FFF2-40B4-BE49-F238E27FC236}">
                    <a16:creationId xmlns:a16="http://schemas.microsoft.com/office/drawing/2014/main" id="{88EE0C69-1346-43D5-B9F5-4B12A887504C}"/>
                  </a:ext>
                </a:extLst>
              </p:cNvPr>
              <p:cNvSpPr>
                <a:spLocks noChangeShapeType="1"/>
              </p:cNvSpPr>
              <p:nvPr/>
            </p:nvSpPr>
            <p:spPr bwMode="auto">
              <a:xfrm>
                <a:off x="-747714" y="5273676"/>
                <a:ext cx="0" cy="444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6">
                <a:extLst>
                  <a:ext uri="{FF2B5EF4-FFF2-40B4-BE49-F238E27FC236}">
                    <a16:creationId xmlns:a16="http://schemas.microsoft.com/office/drawing/2014/main" id="{BE48B85B-8AA8-4651-827B-BF65C477217C}"/>
                  </a:ext>
                </a:extLst>
              </p:cNvPr>
              <p:cNvSpPr>
                <a:spLocks/>
              </p:cNvSpPr>
              <p:nvPr/>
            </p:nvSpPr>
            <p:spPr bwMode="auto">
              <a:xfrm>
                <a:off x="-792164" y="5162551"/>
                <a:ext cx="87313" cy="111125"/>
              </a:xfrm>
              <a:custGeom>
                <a:avLst/>
                <a:gdLst>
                  <a:gd name="T0" fmla="*/ 20 w 32"/>
                  <a:gd name="T1" fmla="*/ 40 h 40"/>
                  <a:gd name="T2" fmla="*/ 12 w 32"/>
                  <a:gd name="T3" fmla="*/ 40 h 40"/>
                  <a:gd name="T4" fmla="*/ 0 w 32"/>
                  <a:gd name="T5" fmla="*/ 28 h 40"/>
                  <a:gd name="T6" fmla="*/ 0 w 32"/>
                  <a:gd name="T7" fmla="*/ 4 h 40"/>
                  <a:gd name="T8" fmla="*/ 4 w 32"/>
                  <a:gd name="T9" fmla="*/ 0 h 40"/>
                  <a:gd name="T10" fmla="*/ 28 w 32"/>
                  <a:gd name="T11" fmla="*/ 0 h 40"/>
                  <a:gd name="T12" fmla="*/ 32 w 32"/>
                  <a:gd name="T13" fmla="*/ 4 h 40"/>
                  <a:gd name="T14" fmla="*/ 32 w 32"/>
                  <a:gd name="T15" fmla="*/ 28 h 40"/>
                  <a:gd name="T16" fmla="*/ 20 w 3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20" y="40"/>
                    </a:moveTo>
                    <a:cubicBezTo>
                      <a:pt x="12" y="40"/>
                      <a:pt x="12" y="40"/>
                      <a:pt x="12" y="40"/>
                    </a:cubicBezTo>
                    <a:cubicBezTo>
                      <a:pt x="5" y="40"/>
                      <a:pt x="0" y="35"/>
                      <a:pt x="0" y="28"/>
                    </a:cubicBezTo>
                    <a:cubicBezTo>
                      <a:pt x="0" y="4"/>
                      <a:pt x="0" y="4"/>
                      <a:pt x="0" y="4"/>
                    </a:cubicBezTo>
                    <a:cubicBezTo>
                      <a:pt x="0" y="2"/>
                      <a:pt x="2" y="0"/>
                      <a:pt x="4" y="0"/>
                    </a:cubicBezTo>
                    <a:cubicBezTo>
                      <a:pt x="28" y="0"/>
                      <a:pt x="28" y="0"/>
                      <a:pt x="28" y="0"/>
                    </a:cubicBezTo>
                    <a:cubicBezTo>
                      <a:pt x="30" y="0"/>
                      <a:pt x="32" y="2"/>
                      <a:pt x="32" y="4"/>
                    </a:cubicBezTo>
                    <a:cubicBezTo>
                      <a:pt x="32" y="28"/>
                      <a:pt x="32" y="28"/>
                      <a:pt x="32" y="28"/>
                    </a:cubicBezTo>
                    <a:cubicBezTo>
                      <a:pt x="32" y="35"/>
                      <a:pt x="27" y="40"/>
                      <a:pt x="20" y="4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19">
              <a:extLst>
                <a:ext uri="{FF2B5EF4-FFF2-40B4-BE49-F238E27FC236}">
                  <a16:creationId xmlns:a16="http://schemas.microsoft.com/office/drawing/2014/main" id="{56AEA30F-6DC2-4EAC-97D2-8E25334F4FF5}"/>
                </a:ext>
              </a:extLst>
            </p:cNvPr>
            <p:cNvGrpSpPr>
              <a:grpSpLocks noChangeAspect="1"/>
            </p:cNvGrpSpPr>
            <p:nvPr/>
          </p:nvGrpSpPr>
          <p:grpSpPr bwMode="auto">
            <a:xfrm>
              <a:off x="626925" y="3726574"/>
              <a:ext cx="390906" cy="404062"/>
              <a:chOff x="-207" y="3672"/>
              <a:chExt cx="416" cy="430"/>
            </a:xfrm>
          </p:grpSpPr>
          <p:sp>
            <p:nvSpPr>
              <p:cNvPr id="108" name="Freeform 120">
                <a:extLst>
                  <a:ext uri="{FF2B5EF4-FFF2-40B4-BE49-F238E27FC236}">
                    <a16:creationId xmlns:a16="http://schemas.microsoft.com/office/drawing/2014/main" id="{59BD9C51-6D40-4236-B1C9-8109E7807EE4}"/>
                  </a:ext>
                </a:extLst>
              </p:cNvPr>
              <p:cNvSpPr>
                <a:spLocks/>
              </p:cNvSpPr>
              <p:nvPr/>
            </p:nvSpPr>
            <p:spPr bwMode="auto">
              <a:xfrm>
                <a:off x="-27" y="3804"/>
                <a:ext cx="236" cy="298"/>
              </a:xfrm>
              <a:custGeom>
                <a:avLst/>
                <a:gdLst>
                  <a:gd name="T0" fmla="*/ 68 w 136"/>
                  <a:gd name="T1" fmla="*/ 0 h 172"/>
                  <a:gd name="T2" fmla="*/ 0 w 136"/>
                  <a:gd name="T3" fmla="*/ 20 h 172"/>
                  <a:gd name="T4" fmla="*/ 0 w 136"/>
                  <a:gd name="T5" fmla="*/ 82 h 172"/>
                  <a:gd name="T6" fmla="*/ 27 w 136"/>
                  <a:gd name="T7" fmla="*/ 139 h 172"/>
                  <a:gd name="T8" fmla="*/ 68 w 136"/>
                  <a:gd name="T9" fmla="*/ 172 h 172"/>
                  <a:gd name="T10" fmla="*/ 109 w 136"/>
                  <a:gd name="T11" fmla="*/ 139 h 172"/>
                  <a:gd name="T12" fmla="*/ 136 w 136"/>
                  <a:gd name="T13" fmla="*/ 82 h 172"/>
                  <a:gd name="T14" fmla="*/ 136 w 136"/>
                  <a:gd name="T15" fmla="*/ 20 h 172"/>
                  <a:gd name="T16" fmla="*/ 68 w 136"/>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72">
                    <a:moveTo>
                      <a:pt x="68" y="0"/>
                    </a:moveTo>
                    <a:cubicBezTo>
                      <a:pt x="68" y="0"/>
                      <a:pt x="40" y="19"/>
                      <a:pt x="0" y="20"/>
                    </a:cubicBezTo>
                    <a:cubicBezTo>
                      <a:pt x="0" y="82"/>
                      <a:pt x="0" y="82"/>
                      <a:pt x="0" y="82"/>
                    </a:cubicBezTo>
                    <a:cubicBezTo>
                      <a:pt x="0" y="104"/>
                      <a:pt x="10" y="125"/>
                      <a:pt x="27" y="139"/>
                    </a:cubicBezTo>
                    <a:cubicBezTo>
                      <a:pt x="68" y="172"/>
                      <a:pt x="68" y="172"/>
                      <a:pt x="68" y="172"/>
                    </a:cubicBezTo>
                    <a:cubicBezTo>
                      <a:pt x="109" y="139"/>
                      <a:pt x="109" y="139"/>
                      <a:pt x="109" y="139"/>
                    </a:cubicBezTo>
                    <a:cubicBezTo>
                      <a:pt x="126" y="125"/>
                      <a:pt x="136" y="104"/>
                      <a:pt x="136" y="82"/>
                    </a:cubicBezTo>
                    <a:cubicBezTo>
                      <a:pt x="136" y="20"/>
                      <a:pt x="136" y="20"/>
                      <a:pt x="136" y="20"/>
                    </a:cubicBezTo>
                    <a:cubicBezTo>
                      <a:pt x="96" y="19"/>
                      <a:pt x="68" y="0"/>
                      <a:pt x="68" y="0"/>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1">
                <a:extLst>
                  <a:ext uri="{FF2B5EF4-FFF2-40B4-BE49-F238E27FC236}">
                    <a16:creationId xmlns:a16="http://schemas.microsoft.com/office/drawing/2014/main" id="{049C0074-30AB-4599-82AD-918BF627583A}"/>
                  </a:ext>
                </a:extLst>
              </p:cNvPr>
              <p:cNvSpPr>
                <a:spLocks/>
              </p:cNvSpPr>
              <p:nvPr/>
            </p:nvSpPr>
            <p:spPr bwMode="auto">
              <a:xfrm>
                <a:off x="29" y="3873"/>
                <a:ext cx="125" cy="125"/>
              </a:xfrm>
              <a:custGeom>
                <a:avLst/>
                <a:gdLst>
                  <a:gd name="T0" fmla="*/ 83 w 125"/>
                  <a:gd name="T1" fmla="*/ 42 h 125"/>
                  <a:gd name="T2" fmla="*/ 83 w 125"/>
                  <a:gd name="T3" fmla="*/ 0 h 125"/>
                  <a:gd name="T4" fmla="*/ 41 w 125"/>
                  <a:gd name="T5" fmla="*/ 0 h 125"/>
                  <a:gd name="T6" fmla="*/ 41 w 125"/>
                  <a:gd name="T7" fmla="*/ 42 h 125"/>
                  <a:gd name="T8" fmla="*/ 0 w 125"/>
                  <a:gd name="T9" fmla="*/ 42 h 125"/>
                  <a:gd name="T10" fmla="*/ 0 w 125"/>
                  <a:gd name="T11" fmla="*/ 83 h 125"/>
                  <a:gd name="T12" fmla="*/ 41 w 125"/>
                  <a:gd name="T13" fmla="*/ 83 h 125"/>
                  <a:gd name="T14" fmla="*/ 41 w 125"/>
                  <a:gd name="T15" fmla="*/ 125 h 125"/>
                  <a:gd name="T16" fmla="*/ 83 w 125"/>
                  <a:gd name="T17" fmla="*/ 125 h 125"/>
                  <a:gd name="T18" fmla="*/ 83 w 125"/>
                  <a:gd name="T19" fmla="*/ 83 h 125"/>
                  <a:gd name="T20" fmla="*/ 125 w 125"/>
                  <a:gd name="T21" fmla="*/ 83 h 125"/>
                  <a:gd name="T22" fmla="*/ 125 w 125"/>
                  <a:gd name="T23" fmla="*/ 42 h 125"/>
                  <a:gd name="T24" fmla="*/ 83 w 125"/>
                  <a:gd name="T25" fmla="*/ 4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5">
                    <a:moveTo>
                      <a:pt x="83" y="42"/>
                    </a:moveTo>
                    <a:lnTo>
                      <a:pt x="83" y="0"/>
                    </a:lnTo>
                    <a:lnTo>
                      <a:pt x="41" y="0"/>
                    </a:lnTo>
                    <a:lnTo>
                      <a:pt x="41" y="42"/>
                    </a:lnTo>
                    <a:lnTo>
                      <a:pt x="0" y="42"/>
                    </a:lnTo>
                    <a:lnTo>
                      <a:pt x="0" y="83"/>
                    </a:lnTo>
                    <a:lnTo>
                      <a:pt x="41" y="83"/>
                    </a:lnTo>
                    <a:lnTo>
                      <a:pt x="41" y="125"/>
                    </a:lnTo>
                    <a:lnTo>
                      <a:pt x="83" y="125"/>
                    </a:lnTo>
                    <a:lnTo>
                      <a:pt x="83" y="83"/>
                    </a:lnTo>
                    <a:lnTo>
                      <a:pt x="125" y="83"/>
                    </a:lnTo>
                    <a:lnTo>
                      <a:pt x="125" y="42"/>
                    </a:lnTo>
                    <a:lnTo>
                      <a:pt x="83" y="42"/>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2">
                <a:extLst>
                  <a:ext uri="{FF2B5EF4-FFF2-40B4-BE49-F238E27FC236}">
                    <a16:creationId xmlns:a16="http://schemas.microsoft.com/office/drawing/2014/main" id="{125BE6F7-7D64-42C5-B249-D0C3EA859BA3}"/>
                  </a:ext>
                </a:extLst>
              </p:cNvPr>
              <p:cNvSpPr>
                <a:spLocks/>
              </p:cNvSpPr>
              <p:nvPr/>
            </p:nvSpPr>
            <p:spPr bwMode="auto">
              <a:xfrm>
                <a:off x="-145" y="3672"/>
                <a:ext cx="181" cy="83"/>
              </a:xfrm>
              <a:custGeom>
                <a:avLst/>
                <a:gdLst>
                  <a:gd name="T0" fmla="*/ 104 w 104"/>
                  <a:gd name="T1" fmla="*/ 48 h 48"/>
                  <a:gd name="T2" fmla="*/ 104 w 104"/>
                  <a:gd name="T3" fmla="*/ 32 h 48"/>
                  <a:gd name="T4" fmla="*/ 92 w 104"/>
                  <a:gd name="T5" fmla="*/ 20 h 48"/>
                  <a:gd name="T6" fmla="*/ 84 w 104"/>
                  <a:gd name="T7" fmla="*/ 20 h 48"/>
                  <a:gd name="T8" fmla="*/ 84 w 104"/>
                  <a:gd name="T9" fmla="*/ 0 h 48"/>
                  <a:gd name="T10" fmla="*/ 20 w 104"/>
                  <a:gd name="T11" fmla="*/ 0 h 48"/>
                  <a:gd name="T12" fmla="*/ 20 w 104"/>
                  <a:gd name="T13" fmla="*/ 20 h 48"/>
                  <a:gd name="T14" fmla="*/ 12 w 104"/>
                  <a:gd name="T15" fmla="*/ 20 h 48"/>
                  <a:gd name="T16" fmla="*/ 0 w 104"/>
                  <a:gd name="T17" fmla="*/ 32 h 48"/>
                  <a:gd name="T18" fmla="*/ 0 w 104"/>
                  <a:gd name="T19" fmla="*/ 48 h 48"/>
                  <a:gd name="T20" fmla="*/ 104 w 104"/>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48">
                    <a:moveTo>
                      <a:pt x="104" y="48"/>
                    </a:moveTo>
                    <a:cubicBezTo>
                      <a:pt x="104" y="32"/>
                      <a:pt x="104" y="32"/>
                      <a:pt x="104" y="32"/>
                    </a:cubicBezTo>
                    <a:cubicBezTo>
                      <a:pt x="104" y="25"/>
                      <a:pt x="99" y="20"/>
                      <a:pt x="92" y="20"/>
                    </a:cubicBezTo>
                    <a:cubicBezTo>
                      <a:pt x="84" y="20"/>
                      <a:pt x="84" y="20"/>
                      <a:pt x="84" y="20"/>
                    </a:cubicBezTo>
                    <a:cubicBezTo>
                      <a:pt x="84" y="0"/>
                      <a:pt x="84" y="0"/>
                      <a:pt x="84" y="0"/>
                    </a:cubicBezTo>
                    <a:cubicBezTo>
                      <a:pt x="20" y="0"/>
                      <a:pt x="20" y="0"/>
                      <a:pt x="20" y="0"/>
                    </a:cubicBezTo>
                    <a:cubicBezTo>
                      <a:pt x="20" y="20"/>
                      <a:pt x="20" y="20"/>
                      <a:pt x="20" y="20"/>
                    </a:cubicBezTo>
                    <a:cubicBezTo>
                      <a:pt x="12" y="20"/>
                      <a:pt x="12" y="20"/>
                      <a:pt x="12" y="20"/>
                    </a:cubicBezTo>
                    <a:cubicBezTo>
                      <a:pt x="5" y="20"/>
                      <a:pt x="0" y="25"/>
                      <a:pt x="0" y="32"/>
                    </a:cubicBezTo>
                    <a:cubicBezTo>
                      <a:pt x="0" y="48"/>
                      <a:pt x="0" y="48"/>
                      <a:pt x="0" y="48"/>
                    </a:cubicBezTo>
                    <a:lnTo>
                      <a:pt x="104" y="48"/>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3">
                <a:extLst>
                  <a:ext uri="{FF2B5EF4-FFF2-40B4-BE49-F238E27FC236}">
                    <a16:creationId xmlns:a16="http://schemas.microsoft.com/office/drawing/2014/main" id="{96106A20-B749-4BC7-AA72-8E7165C17DE6}"/>
                  </a:ext>
                </a:extLst>
              </p:cNvPr>
              <p:cNvSpPr>
                <a:spLocks/>
              </p:cNvSpPr>
              <p:nvPr/>
            </p:nvSpPr>
            <p:spPr bwMode="auto">
              <a:xfrm>
                <a:off x="-75" y="3707"/>
                <a:ext cx="41" cy="14"/>
              </a:xfrm>
              <a:custGeom>
                <a:avLst/>
                <a:gdLst>
                  <a:gd name="T0" fmla="*/ 0 w 41"/>
                  <a:gd name="T1" fmla="*/ 0 h 14"/>
                  <a:gd name="T2" fmla="*/ 0 w 41"/>
                  <a:gd name="T3" fmla="*/ 14 h 14"/>
                  <a:gd name="T4" fmla="*/ 41 w 41"/>
                  <a:gd name="T5" fmla="*/ 14 h 14"/>
                  <a:gd name="T6" fmla="*/ 41 w 41"/>
                  <a:gd name="T7" fmla="*/ 0 h 14"/>
                </a:gdLst>
                <a:ahLst/>
                <a:cxnLst>
                  <a:cxn ang="0">
                    <a:pos x="T0" y="T1"/>
                  </a:cxn>
                  <a:cxn ang="0">
                    <a:pos x="T2" y="T3"/>
                  </a:cxn>
                  <a:cxn ang="0">
                    <a:pos x="T4" y="T5"/>
                  </a:cxn>
                  <a:cxn ang="0">
                    <a:pos x="T6" y="T7"/>
                  </a:cxn>
                </a:cxnLst>
                <a:rect l="0" t="0" r="r" b="b"/>
                <a:pathLst>
                  <a:path w="41" h="14">
                    <a:moveTo>
                      <a:pt x="0" y="0"/>
                    </a:moveTo>
                    <a:lnTo>
                      <a:pt x="0" y="14"/>
                    </a:lnTo>
                    <a:lnTo>
                      <a:pt x="41" y="14"/>
                    </a:lnTo>
                    <a:lnTo>
                      <a:pt x="41" y="0"/>
                    </a:lnTo>
                  </a:path>
                </a:pathLst>
              </a:custGeom>
              <a:noFill/>
              <a:ln w="15240" cap="sq">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4">
                <a:extLst>
                  <a:ext uri="{FF2B5EF4-FFF2-40B4-BE49-F238E27FC236}">
                    <a16:creationId xmlns:a16="http://schemas.microsoft.com/office/drawing/2014/main" id="{CFCAC2B7-B05C-420C-BEF0-5A0665C177DD}"/>
                  </a:ext>
                </a:extLst>
              </p:cNvPr>
              <p:cNvSpPr>
                <a:spLocks/>
              </p:cNvSpPr>
              <p:nvPr/>
            </p:nvSpPr>
            <p:spPr bwMode="auto">
              <a:xfrm>
                <a:off x="-207" y="3728"/>
                <a:ext cx="243" cy="374"/>
              </a:xfrm>
              <a:custGeom>
                <a:avLst/>
                <a:gdLst>
                  <a:gd name="T0" fmla="*/ 140 w 140"/>
                  <a:gd name="T1" fmla="*/ 216 h 216"/>
                  <a:gd name="T2" fmla="*/ 8 w 140"/>
                  <a:gd name="T3" fmla="*/ 216 h 216"/>
                  <a:gd name="T4" fmla="*/ 0 w 140"/>
                  <a:gd name="T5" fmla="*/ 208 h 216"/>
                  <a:gd name="T6" fmla="*/ 0 w 140"/>
                  <a:gd name="T7" fmla="*/ 8 h 216"/>
                  <a:gd name="T8" fmla="*/ 8 w 140"/>
                  <a:gd name="T9" fmla="*/ 0 h 216"/>
                  <a:gd name="T10" fmla="*/ 20 w 140"/>
                  <a:gd name="T11" fmla="*/ 0 h 216"/>
                </a:gdLst>
                <a:ahLst/>
                <a:cxnLst>
                  <a:cxn ang="0">
                    <a:pos x="T0" y="T1"/>
                  </a:cxn>
                  <a:cxn ang="0">
                    <a:pos x="T2" y="T3"/>
                  </a:cxn>
                  <a:cxn ang="0">
                    <a:pos x="T4" y="T5"/>
                  </a:cxn>
                  <a:cxn ang="0">
                    <a:pos x="T6" y="T7"/>
                  </a:cxn>
                  <a:cxn ang="0">
                    <a:pos x="T8" y="T9"/>
                  </a:cxn>
                  <a:cxn ang="0">
                    <a:pos x="T10" y="T11"/>
                  </a:cxn>
                </a:cxnLst>
                <a:rect l="0" t="0" r="r" b="b"/>
                <a:pathLst>
                  <a:path w="140" h="216">
                    <a:moveTo>
                      <a:pt x="140" y="216"/>
                    </a:moveTo>
                    <a:cubicBezTo>
                      <a:pt x="8" y="216"/>
                      <a:pt x="8" y="216"/>
                      <a:pt x="8" y="216"/>
                    </a:cubicBezTo>
                    <a:cubicBezTo>
                      <a:pt x="4" y="216"/>
                      <a:pt x="0" y="212"/>
                      <a:pt x="0" y="208"/>
                    </a:cubicBezTo>
                    <a:cubicBezTo>
                      <a:pt x="0" y="8"/>
                      <a:pt x="0" y="8"/>
                      <a:pt x="0" y="8"/>
                    </a:cubicBezTo>
                    <a:cubicBezTo>
                      <a:pt x="0" y="4"/>
                      <a:pt x="4" y="0"/>
                      <a:pt x="8" y="0"/>
                    </a:cubicBezTo>
                    <a:cubicBezTo>
                      <a:pt x="20" y="0"/>
                      <a:pt x="20" y="0"/>
                      <a:pt x="20" y="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5">
                <a:extLst>
                  <a:ext uri="{FF2B5EF4-FFF2-40B4-BE49-F238E27FC236}">
                    <a16:creationId xmlns:a16="http://schemas.microsoft.com/office/drawing/2014/main" id="{18D6333F-9D1C-4E31-8499-6FD500447DCB}"/>
                  </a:ext>
                </a:extLst>
              </p:cNvPr>
              <p:cNvSpPr>
                <a:spLocks/>
              </p:cNvSpPr>
              <p:nvPr/>
            </p:nvSpPr>
            <p:spPr bwMode="auto">
              <a:xfrm>
                <a:off x="43" y="3728"/>
                <a:ext cx="48" cy="34"/>
              </a:xfrm>
              <a:custGeom>
                <a:avLst/>
                <a:gdLst>
                  <a:gd name="T0" fmla="*/ 0 w 28"/>
                  <a:gd name="T1" fmla="*/ 0 h 20"/>
                  <a:gd name="T2" fmla="*/ 20 w 28"/>
                  <a:gd name="T3" fmla="*/ 0 h 20"/>
                  <a:gd name="T4" fmla="*/ 28 w 28"/>
                  <a:gd name="T5" fmla="*/ 8 h 20"/>
                  <a:gd name="T6" fmla="*/ 28 w 28"/>
                  <a:gd name="T7" fmla="*/ 20 h 20"/>
                </a:gdLst>
                <a:ahLst/>
                <a:cxnLst>
                  <a:cxn ang="0">
                    <a:pos x="T0" y="T1"/>
                  </a:cxn>
                  <a:cxn ang="0">
                    <a:pos x="T2" y="T3"/>
                  </a:cxn>
                  <a:cxn ang="0">
                    <a:pos x="T4" y="T5"/>
                  </a:cxn>
                  <a:cxn ang="0">
                    <a:pos x="T6" y="T7"/>
                  </a:cxn>
                </a:cxnLst>
                <a:rect l="0" t="0" r="r" b="b"/>
                <a:pathLst>
                  <a:path w="28" h="20">
                    <a:moveTo>
                      <a:pt x="0" y="0"/>
                    </a:moveTo>
                    <a:cubicBezTo>
                      <a:pt x="20" y="0"/>
                      <a:pt x="20" y="0"/>
                      <a:pt x="20" y="0"/>
                    </a:cubicBezTo>
                    <a:cubicBezTo>
                      <a:pt x="24" y="0"/>
                      <a:pt x="28" y="4"/>
                      <a:pt x="28" y="8"/>
                    </a:cubicBezTo>
                    <a:cubicBezTo>
                      <a:pt x="28" y="20"/>
                      <a:pt x="28" y="20"/>
                      <a:pt x="28" y="2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26">
                <a:extLst>
                  <a:ext uri="{FF2B5EF4-FFF2-40B4-BE49-F238E27FC236}">
                    <a16:creationId xmlns:a16="http://schemas.microsoft.com/office/drawing/2014/main" id="{3060CFCA-1C5D-4187-BCE2-DD391FC46400}"/>
                  </a:ext>
                </a:extLst>
              </p:cNvPr>
              <p:cNvSpPr>
                <a:spLocks noChangeShapeType="1"/>
              </p:cNvSpPr>
              <p:nvPr/>
            </p:nvSpPr>
            <p:spPr bwMode="auto">
              <a:xfrm>
                <a:off x="-89" y="3873"/>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27">
                <a:extLst>
                  <a:ext uri="{FF2B5EF4-FFF2-40B4-BE49-F238E27FC236}">
                    <a16:creationId xmlns:a16="http://schemas.microsoft.com/office/drawing/2014/main" id="{5FE6CE3A-C20D-4BFA-80C5-A020D56E5DF2}"/>
                  </a:ext>
                </a:extLst>
              </p:cNvPr>
              <p:cNvSpPr>
                <a:spLocks noChangeShapeType="1"/>
              </p:cNvSpPr>
              <p:nvPr/>
            </p:nvSpPr>
            <p:spPr bwMode="auto">
              <a:xfrm>
                <a:off x="-89" y="3922"/>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28">
                <a:extLst>
                  <a:ext uri="{FF2B5EF4-FFF2-40B4-BE49-F238E27FC236}">
                    <a16:creationId xmlns:a16="http://schemas.microsoft.com/office/drawing/2014/main" id="{E7D87C8C-0994-4721-88F2-1D47A60D35A1}"/>
                  </a:ext>
                </a:extLst>
              </p:cNvPr>
              <p:cNvSpPr>
                <a:spLocks noChangeShapeType="1"/>
              </p:cNvSpPr>
              <p:nvPr/>
            </p:nvSpPr>
            <p:spPr bwMode="auto">
              <a:xfrm>
                <a:off x="-89" y="3970"/>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29">
                <a:extLst>
                  <a:ext uri="{FF2B5EF4-FFF2-40B4-BE49-F238E27FC236}">
                    <a16:creationId xmlns:a16="http://schemas.microsoft.com/office/drawing/2014/main" id="{4F595B93-04E4-450C-B4CC-33117B72013E}"/>
                  </a:ext>
                </a:extLst>
              </p:cNvPr>
              <p:cNvSpPr>
                <a:spLocks noChangeArrowheads="1"/>
              </p:cNvSpPr>
              <p:nvPr/>
            </p:nvSpPr>
            <p:spPr bwMode="auto">
              <a:xfrm>
                <a:off x="-152" y="3859"/>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30">
                <a:extLst>
                  <a:ext uri="{FF2B5EF4-FFF2-40B4-BE49-F238E27FC236}">
                    <a16:creationId xmlns:a16="http://schemas.microsoft.com/office/drawing/2014/main" id="{3878087B-3E2D-4B32-89DB-EFEFD9A6E288}"/>
                  </a:ext>
                </a:extLst>
              </p:cNvPr>
              <p:cNvSpPr>
                <a:spLocks noChangeArrowheads="1"/>
              </p:cNvSpPr>
              <p:nvPr/>
            </p:nvSpPr>
            <p:spPr bwMode="auto">
              <a:xfrm>
                <a:off x="-152" y="3908"/>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31">
                <a:extLst>
                  <a:ext uri="{FF2B5EF4-FFF2-40B4-BE49-F238E27FC236}">
                    <a16:creationId xmlns:a16="http://schemas.microsoft.com/office/drawing/2014/main" id="{E44F0B29-AB0D-4261-91C3-5C5C9F2067EB}"/>
                  </a:ext>
                </a:extLst>
              </p:cNvPr>
              <p:cNvSpPr>
                <a:spLocks noChangeArrowheads="1"/>
              </p:cNvSpPr>
              <p:nvPr/>
            </p:nvSpPr>
            <p:spPr bwMode="auto">
              <a:xfrm>
                <a:off x="-152" y="3956"/>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D86CAB8D-F169-49D4-8A76-2200EBAA1E68}"/>
                </a:ext>
              </a:extLst>
            </p:cNvPr>
            <p:cNvGrpSpPr>
              <a:grpSpLocks noChangeAspect="1"/>
            </p:cNvGrpSpPr>
            <p:nvPr userDrawn="1"/>
          </p:nvGrpSpPr>
          <p:grpSpPr>
            <a:xfrm>
              <a:off x="5169897" y="2113447"/>
              <a:ext cx="390906" cy="378326"/>
              <a:chOff x="6864350" y="2576513"/>
              <a:chExt cx="641351" cy="620713"/>
            </a:xfrm>
          </p:grpSpPr>
          <p:sp>
            <p:nvSpPr>
              <p:cNvPr id="104" name="Freeform 506">
                <a:extLst>
                  <a:ext uri="{FF2B5EF4-FFF2-40B4-BE49-F238E27FC236}">
                    <a16:creationId xmlns:a16="http://schemas.microsoft.com/office/drawing/2014/main" id="{96472799-C507-4601-821A-E3DCF38D88F5}"/>
                  </a:ext>
                </a:extLst>
              </p:cNvPr>
              <p:cNvSpPr>
                <a:spLocks/>
              </p:cNvSpPr>
              <p:nvPr/>
            </p:nvSpPr>
            <p:spPr bwMode="auto">
              <a:xfrm>
                <a:off x="7396163" y="2862263"/>
                <a:ext cx="109538" cy="130175"/>
              </a:xfrm>
              <a:custGeom>
                <a:avLst/>
                <a:gdLst>
                  <a:gd name="T0" fmla="*/ 40 w 40"/>
                  <a:gd name="T1" fmla="*/ 29 h 48"/>
                  <a:gd name="T2" fmla="*/ 20 w 40"/>
                  <a:gd name="T3" fmla="*/ 0 h 48"/>
                  <a:gd name="T4" fmla="*/ 0 w 40"/>
                  <a:gd name="T5" fmla="*/ 29 h 48"/>
                  <a:gd name="T6" fmla="*/ 20 w 40"/>
                  <a:gd name="T7" fmla="*/ 48 h 48"/>
                  <a:gd name="T8" fmla="*/ 40 w 40"/>
                  <a:gd name="T9" fmla="*/ 29 h 48"/>
                </a:gdLst>
                <a:ahLst/>
                <a:cxnLst>
                  <a:cxn ang="0">
                    <a:pos x="T0" y="T1"/>
                  </a:cxn>
                  <a:cxn ang="0">
                    <a:pos x="T2" y="T3"/>
                  </a:cxn>
                  <a:cxn ang="0">
                    <a:pos x="T4" y="T5"/>
                  </a:cxn>
                  <a:cxn ang="0">
                    <a:pos x="T6" y="T7"/>
                  </a:cxn>
                  <a:cxn ang="0">
                    <a:pos x="T8" y="T9"/>
                  </a:cxn>
                </a:cxnLst>
                <a:rect l="0" t="0" r="r" b="b"/>
                <a:pathLst>
                  <a:path w="40" h="48">
                    <a:moveTo>
                      <a:pt x="40" y="29"/>
                    </a:moveTo>
                    <a:cubicBezTo>
                      <a:pt x="40" y="14"/>
                      <a:pt x="20" y="0"/>
                      <a:pt x="20" y="0"/>
                    </a:cubicBezTo>
                    <a:cubicBezTo>
                      <a:pt x="20" y="0"/>
                      <a:pt x="0" y="14"/>
                      <a:pt x="0" y="29"/>
                    </a:cubicBezTo>
                    <a:cubicBezTo>
                      <a:pt x="0" y="39"/>
                      <a:pt x="9" y="48"/>
                      <a:pt x="20" y="48"/>
                    </a:cubicBezTo>
                    <a:cubicBezTo>
                      <a:pt x="31" y="48"/>
                      <a:pt x="40" y="39"/>
                      <a:pt x="40" y="29"/>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7">
                <a:extLst>
                  <a:ext uri="{FF2B5EF4-FFF2-40B4-BE49-F238E27FC236}">
                    <a16:creationId xmlns:a16="http://schemas.microsoft.com/office/drawing/2014/main" id="{1BBC0D6F-C2C0-4169-881A-86D7C3103B3F}"/>
                  </a:ext>
                </a:extLst>
              </p:cNvPr>
              <p:cNvSpPr>
                <a:spLocks/>
              </p:cNvSpPr>
              <p:nvPr/>
            </p:nvSpPr>
            <p:spPr bwMode="auto">
              <a:xfrm>
                <a:off x="6864350" y="2646363"/>
                <a:ext cx="550863" cy="550863"/>
              </a:xfrm>
              <a:custGeom>
                <a:avLst/>
                <a:gdLst>
                  <a:gd name="T0" fmla="*/ 12 w 202"/>
                  <a:gd name="T1" fmla="*/ 190 h 202"/>
                  <a:gd name="T2" fmla="*/ 12 w 202"/>
                  <a:gd name="T3" fmla="*/ 190 h 202"/>
                  <a:gd name="T4" fmla="*/ 12 w 202"/>
                  <a:gd name="T5" fmla="*/ 144 h 202"/>
                  <a:gd name="T6" fmla="*/ 156 w 202"/>
                  <a:gd name="T7" fmla="*/ 0 h 202"/>
                  <a:gd name="T8" fmla="*/ 202 w 202"/>
                  <a:gd name="T9" fmla="*/ 46 h 202"/>
                  <a:gd name="T10" fmla="*/ 58 w 202"/>
                  <a:gd name="T11" fmla="*/ 190 h 202"/>
                  <a:gd name="T12" fmla="*/ 12 w 202"/>
                  <a:gd name="T13" fmla="*/ 190 h 202"/>
                </a:gdLst>
                <a:ahLst/>
                <a:cxnLst>
                  <a:cxn ang="0">
                    <a:pos x="T0" y="T1"/>
                  </a:cxn>
                  <a:cxn ang="0">
                    <a:pos x="T2" y="T3"/>
                  </a:cxn>
                  <a:cxn ang="0">
                    <a:pos x="T4" y="T5"/>
                  </a:cxn>
                  <a:cxn ang="0">
                    <a:pos x="T6" y="T7"/>
                  </a:cxn>
                  <a:cxn ang="0">
                    <a:pos x="T8" y="T9"/>
                  </a:cxn>
                  <a:cxn ang="0">
                    <a:pos x="T10" y="T11"/>
                  </a:cxn>
                  <a:cxn ang="0">
                    <a:pos x="T12" y="T13"/>
                  </a:cxn>
                </a:cxnLst>
                <a:rect l="0" t="0" r="r" b="b"/>
                <a:pathLst>
                  <a:path w="202" h="202">
                    <a:moveTo>
                      <a:pt x="12" y="190"/>
                    </a:moveTo>
                    <a:cubicBezTo>
                      <a:pt x="12" y="190"/>
                      <a:pt x="12" y="190"/>
                      <a:pt x="12" y="190"/>
                    </a:cubicBezTo>
                    <a:cubicBezTo>
                      <a:pt x="0" y="177"/>
                      <a:pt x="0" y="156"/>
                      <a:pt x="12" y="144"/>
                    </a:cubicBezTo>
                    <a:cubicBezTo>
                      <a:pt x="156" y="0"/>
                      <a:pt x="156" y="0"/>
                      <a:pt x="156" y="0"/>
                    </a:cubicBezTo>
                    <a:cubicBezTo>
                      <a:pt x="202" y="46"/>
                      <a:pt x="202" y="46"/>
                      <a:pt x="202" y="46"/>
                    </a:cubicBezTo>
                    <a:cubicBezTo>
                      <a:pt x="58" y="190"/>
                      <a:pt x="58" y="190"/>
                      <a:pt x="58" y="190"/>
                    </a:cubicBezTo>
                    <a:cubicBezTo>
                      <a:pt x="46" y="202"/>
                      <a:pt x="25" y="202"/>
                      <a:pt x="12" y="19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8">
                <a:extLst>
                  <a:ext uri="{FF2B5EF4-FFF2-40B4-BE49-F238E27FC236}">
                    <a16:creationId xmlns:a16="http://schemas.microsoft.com/office/drawing/2014/main" id="{BC01D159-296A-4348-99A5-A3080DC08AD2}"/>
                  </a:ext>
                </a:extLst>
              </p:cNvPr>
              <p:cNvSpPr>
                <a:spLocks/>
              </p:cNvSpPr>
              <p:nvPr/>
            </p:nvSpPr>
            <p:spPr bwMode="auto">
              <a:xfrm>
                <a:off x="7264400" y="2576513"/>
                <a:ext cx="222250" cy="220663"/>
              </a:xfrm>
              <a:custGeom>
                <a:avLst/>
                <a:gdLst>
                  <a:gd name="T0" fmla="*/ 60 w 81"/>
                  <a:gd name="T1" fmla="*/ 78 h 81"/>
                  <a:gd name="T2" fmla="*/ 3 w 81"/>
                  <a:gd name="T3" fmla="*/ 21 h 81"/>
                  <a:gd name="T4" fmla="*/ 3 w 81"/>
                  <a:gd name="T5" fmla="*/ 9 h 81"/>
                  <a:gd name="T6" fmla="*/ 9 w 81"/>
                  <a:gd name="T7" fmla="*/ 3 h 81"/>
                  <a:gd name="T8" fmla="*/ 20 w 81"/>
                  <a:gd name="T9" fmla="*/ 3 h 81"/>
                  <a:gd name="T10" fmla="*/ 78 w 81"/>
                  <a:gd name="T11" fmla="*/ 61 h 81"/>
                  <a:gd name="T12" fmla="*/ 78 w 81"/>
                  <a:gd name="T13" fmla="*/ 72 h 81"/>
                  <a:gd name="T14" fmla="*/ 72 w 81"/>
                  <a:gd name="T15" fmla="*/ 78 h 81"/>
                  <a:gd name="T16" fmla="*/ 60 w 81"/>
                  <a:gd name="T17" fmla="*/ 7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60" y="78"/>
                    </a:moveTo>
                    <a:cubicBezTo>
                      <a:pt x="3" y="21"/>
                      <a:pt x="3" y="21"/>
                      <a:pt x="3" y="21"/>
                    </a:cubicBezTo>
                    <a:cubicBezTo>
                      <a:pt x="0" y="17"/>
                      <a:pt x="0" y="12"/>
                      <a:pt x="3" y="9"/>
                    </a:cubicBezTo>
                    <a:cubicBezTo>
                      <a:pt x="9" y="3"/>
                      <a:pt x="9" y="3"/>
                      <a:pt x="9" y="3"/>
                    </a:cubicBezTo>
                    <a:cubicBezTo>
                      <a:pt x="12" y="0"/>
                      <a:pt x="17" y="0"/>
                      <a:pt x="20" y="3"/>
                    </a:cubicBezTo>
                    <a:cubicBezTo>
                      <a:pt x="78" y="61"/>
                      <a:pt x="78" y="61"/>
                      <a:pt x="78" y="61"/>
                    </a:cubicBezTo>
                    <a:cubicBezTo>
                      <a:pt x="81" y="64"/>
                      <a:pt x="81" y="69"/>
                      <a:pt x="78" y="72"/>
                    </a:cubicBezTo>
                    <a:cubicBezTo>
                      <a:pt x="72" y="78"/>
                      <a:pt x="72" y="78"/>
                      <a:pt x="72" y="78"/>
                    </a:cubicBezTo>
                    <a:cubicBezTo>
                      <a:pt x="69" y="81"/>
                      <a:pt x="64" y="81"/>
                      <a:pt x="60" y="7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9">
                <a:extLst>
                  <a:ext uri="{FF2B5EF4-FFF2-40B4-BE49-F238E27FC236}">
                    <a16:creationId xmlns:a16="http://schemas.microsoft.com/office/drawing/2014/main" id="{262A4429-167F-497E-88E7-74FF9C700C2F}"/>
                  </a:ext>
                </a:extLst>
              </p:cNvPr>
              <p:cNvSpPr>
                <a:spLocks/>
              </p:cNvSpPr>
              <p:nvPr/>
            </p:nvSpPr>
            <p:spPr bwMode="auto">
              <a:xfrm>
                <a:off x="7008813" y="2805113"/>
                <a:ext cx="247650" cy="247650"/>
              </a:xfrm>
              <a:custGeom>
                <a:avLst/>
                <a:gdLst>
                  <a:gd name="T0" fmla="*/ 77 w 156"/>
                  <a:gd name="T1" fmla="*/ 156 h 156"/>
                  <a:gd name="T2" fmla="*/ 0 w 156"/>
                  <a:gd name="T3" fmla="*/ 79 h 156"/>
                  <a:gd name="T4" fmla="*/ 77 w 156"/>
                  <a:gd name="T5" fmla="*/ 0 h 156"/>
                  <a:gd name="T6" fmla="*/ 156 w 156"/>
                  <a:gd name="T7" fmla="*/ 79 h 156"/>
                  <a:gd name="T8" fmla="*/ 77 w 156"/>
                  <a:gd name="T9" fmla="*/ 156 h 156"/>
                </a:gdLst>
                <a:ahLst/>
                <a:cxnLst>
                  <a:cxn ang="0">
                    <a:pos x="T0" y="T1"/>
                  </a:cxn>
                  <a:cxn ang="0">
                    <a:pos x="T2" y="T3"/>
                  </a:cxn>
                  <a:cxn ang="0">
                    <a:pos x="T4" y="T5"/>
                  </a:cxn>
                  <a:cxn ang="0">
                    <a:pos x="T6" y="T7"/>
                  </a:cxn>
                  <a:cxn ang="0">
                    <a:pos x="T8" y="T9"/>
                  </a:cxn>
                </a:cxnLst>
                <a:rect l="0" t="0" r="r" b="b"/>
                <a:pathLst>
                  <a:path w="156" h="156">
                    <a:moveTo>
                      <a:pt x="77" y="156"/>
                    </a:moveTo>
                    <a:lnTo>
                      <a:pt x="0" y="79"/>
                    </a:lnTo>
                    <a:lnTo>
                      <a:pt x="77" y="0"/>
                    </a:lnTo>
                    <a:lnTo>
                      <a:pt x="156" y="79"/>
                    </a:lnTo>
                    <a:lnTo>
                      <a:pt x="77" y="156"/>
                    </a:ln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E412F5DC-3B51-4284-A002-C49F2F42A731}"/>
                </a:ext>
              </a:extLst>
            </p:cNvPr>
            <p:cNvGrpSpPr>
              <a:grpSpLocks noChangeAspect="1"/>
            </p:cNvGrpSpPr>
            <p:nvPr/>
          </p:nvGrpSpPr>
          <p:grpSpPr>
            <a:xfrm>
              <a:off x="4209893" y="1828344"/>
              <a:ext cx="361267" cy="332965"/>
              <a:chOff x="4827588" y="4175125"/>
              <a:chExt cx="344488" cy="317500"/>
            </a:xfrm>
          </p:grpSpPr>
          <p:sp>
            <p:nvSpPr>
              <p:cNvPr id="91" name="Line 340">
                <a:extLst>
                  <a:ext uri="{FF2B5EF4-FFF2-40B4-BE49-F238E27FC236}">
                    <a16:creationId xmlns:a16="http://schemas.microsoft.com/office/drawing/2014/main" id="{A0E688E3-282B-4D79-B2CC-D174B8A87D5F}"/>
                  </a:ext>
                </a:extLst>
              </p:cNvPr>
              <p:cNvSpPr>
                <a:spLocks noChangeShapeType="1"/>
              </p:cNvSpPr>
              <p:nvPr/>
            </p:nvSpPr>
            <p:spPr bwMode="auto">
              <a:xfrm>
                <a:off x="4968875" y="4224338"/>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341">
                <a:extLst>
                  <a:ext uri="{FF2B5EF4-FFF2-40B4-BE49-F238E27FC236}">
                    <a16:creationId xmlns:a16="http://schemas.microsoft.com/office/drawing/2014/main" id="{8CD67331-AAC0-4590-825F-257A255F2D5B}"/>
                  </a:ext>
                </a:extLst>
              </p:cNvPr>
              <p:cNvSpPr>
                <a:spLocks noChangeShapeType="1"/>
              </p:cNvSpPr>
              <p:nvPr/>
            </p:nvSpPr>
            <p:spPr bwMode="auto">
              <a:xfrm>
                <a:off x="4968875" y="4443413"/>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342">
                <a:extLst>
                  <a:ext uri="{FF2B5EF4-FFF2-40B4-BE49-F238E27FC236}">
                    <a16:creationId xmlns:a16="http://schemas.microsoft.com/office/drawing/2014/main" id="{E36ACC2C-35A4-4A77-B43C-AA521FEF8683}"/>
                  </a:ext>
                </a:extLst>
              </p:cNvPr>
              <p:cNvSpPr>
                <a:spLocks noChangeShapeType="1"/>
              </p:cNvSpPr>
              <p:nvPr/>
            </p:nvSpPr>
            <p:spPr bwMode="auto">
              <a:xfrm>
                <a:off x="488156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343">
                <a:extLst>
                  <a:ext uri="{FF2B5EF4-FFF2-40B4-BE49-F238E27FC236}">
                    <a16:creationId xmlns:a16="http://schemas.microsoft.com/office/drawing/2014/main" id="{1D85284A-4762-4629-BB10-9E8E189C50C1}"/>
                  </a:ext>
                </a:extLst>
              </p:cNvPr>
              <p:cNvSpPr>
                <a:spLocks noChangeShapeType="1"/>
              </p:cNvSpPr>
              <p:nvPr/>
            </p:nvSpPr>
            <p:spPr bwMode="auto">
              <a:xfrm>
                <a:off x="511651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344">
                <a:extLst>
                  <a:ext uri="{FF2B5EF4-FFF2-40B4-BE49-F238E27FC236}">
                    <a16:creationId xmlns:a16="http://schemas.microsoft.com/office/drawing/2014/main" id="{E83465AB-4AB7-409D-98AF-5AB4F29944B4}"/>
                  </a:ext>
                </a:extLst>
              </p:cNvPr>
              <p:cNvSpPr>
                <a:spLocks/>
              </p:cNvSpPr>
              <p:nvPr/>
            </p:nvSpPr>
            <p:spPr bwMode="auto">
              <a:xfrm>
                <a:off x="4827588" y="4395788"/>
                <a:ext cx="111125" cy="82550"/>
              </a:xfrm>
              <a:custGeom>
                <a:avLst/>
                <a:gdLst>
                  <a:gd name="T0" fmla="*/ 39 w 41"/>
                  <a:gd name="T1" fmla="*/ 30 h 30"/>
                  <a:gd name="T2" fmla="*/ 2 w 41"/>
                  <a:gd name="T3" fmla="*/ 30 h 30"/>
                  <a:gd name="T4" fmla="*/ 0 w 41"/>
                  <a:gd name="T5" fmla="*/ 28 h 30"/>
                  <a:gd name="T6" fmla="*/ 0 w 41"/>
                  <a:gd name="T7" fmla="*/ 1 h 30"/>
                  <a:gd name="T8" fmla="*/ 2 w 41"/>
                  <a:gd name="T9" fmla="*/ 0 h 30"/>
                  <a:gd name="T10" fmla="*/ 39 w 41"/>
                  <a:gd name="T11" fmla="*/ 0 h 30"/>
                  <a:gd name="T12" fmla="*/ 41 w 41"/>
                  <a:gd name="T13" fmla="*/ 1 h 30"/>
                  <a:gd name="T14" fmla="*/ 41 w 41"/>
                  <a:gd name="T15" fmla="*/ 28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29"/>
                      <a:pt x="0" y="28"/>
                    </a:cubicBezTo>
                    <a:cubicBezTo>
                      <a:pt x="0" y="1"/>
                      <a:pt x="0" y="1"/>
                      <a:pt x="0" y="1"/>
                    </a:cubicBezTo>
                    <a:cubicBezTo>
                      <a:pt x="0" y="0"/>
                      <a:pt x="1" y="0"/>
                      <a:pt x="2" y="0"/>
                    </a:cubicBezTo>
                    <a:cubicBezTo>
                      <a:pt x="39" y="0"/>
                      <a:pt x="39" y="0"/>
                      <a:pt x="39" y="0"/>
                    </a:cubicBezTo>
                    <a:cubicBezTo>
                      <a:pt x="40" y="0"/>
                      <a:pt x="41" y="0"/>
                      <a:pt x="41" y="1"/>
                    </a:cubicBezTo>
                    <a:cubicBezTo>
                      <a:pt x="41" y="28"/>
                      <a:pt x="41" y="28"/>
                      <a:pt x="41" y="28"/>
                    </a:cubicBezTo>
                    <a:cubicBezTo>
                      <a:pt x="41" y="29"/>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45">
                <a:extLst>
                  <a:ext uri="{FF2B5EF4-FFF2-40B4-BE49-F238E27FC236}">
                    <a16:creationId xmlns:a16="http://schemas.microsoft.com/office/drawing/2014/main" id="{4E1CAE68-D0FF-4169-8596-361DE4148E47}"/>
                  </a:ext>
                </a:extLst>
              </p:cNvPr>
              <p:cNvSpPr>
                <a:spLocks noChangeShapeType="1"/>
              </p:cNvSpPr>
              <p:nvPr/>
            </p:nvSpPr>
            <p:spPr bwMode="auto">
              <a:xfrm>
                <a:off x="4851400" y="4492625"/>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346">
                <a:extLst>
                  <a:ext uri="{FF2B5EF4-FFF2-40B4-BE49-F238E27FC236}">
                    <a16:creationId xmlns:a16="http://schemas.microsoft.com/office/drawing/2014/main" id="{32FD0142-A142-4677-BF5F-30482226B93A}"/>
                  </a:ext>
                </a:extLst>
              </p:cNvPr>
              <p:cNvSpPr>
                <a:spLocks/>
              </p:cNvSpPr>
              <p:nvPr/>
            </p:nvSpPr>
            <p:spPr bwMode="auto">
              <a:xfrm>
                <a:off x="5062538" y="4395788"/>
                <a:ext cx="109538" cy="82550"/>
              </a:xfrm>
              <a:custGeom>
                <a:avLst/>
                <a:gdLst>
                  <a:gd name="T0" fmla="*/ 39 w 40"/>
                  <a:gd name="T1" fmla="*/ 30 h 30"/>
                  <a:gd name="T2" fmla="*/ 1 w 40"/>
                  <a:gd name="T3" fmla="*/ 30 h 30"/>
                  <a:gd name="T4" fmla="*/ 0 w 40"/>
                  <a:gd name="T5" fmla="*/ 28 h 30"/>
                  <a:gd name="T6" fmla="*/ 0 w 40"/>
                  <a:gd name="T7" fmla="*/ 1 h 30"/>
                  <a:gd name="T8" fmla="*/ 1 w 40"/>
                  <a:gd name="T9" fmla="*/ 0 h 30"/>
                  <a:gd name="T10" fmla="*/ 39 w 40"/>
                  <a:gd name="T11" fmla="*/ 0 h 30"/>
                  <a:gd name="T12" fmla="*/ 40 w 40"/>
                  <a:gd name="T13" fmla="*/ 1 h 30"/>
                  <a:gd name="T14" fmla="*/ 40 w 40"/>
                  <a:gd name="T15" fmla="*/ 28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29"/>
                      <a:pt x="0" y="28"/>
                    </a:cubicBezTo>
                    <a:cubicBezTo>
                      <a:pt x="0" y="1"/>
                      <a:pt x="0" y="1"/>
                      <a:pt x="0" y="1"/>
                    </a:cubicBezTo>
                    <a:cubicBezTo>
                      <a:pt x="0" y="0"/>
                      <a:pt x="0" y="0"/>
                      <a:pt x="1" y="0"/>
                    </a:cubicBezTo>
                    <a:cubicBezTo>
                      <a:pt x="39" y="0"/>
                      <a:pt x="39" y="0"/>
                      <a:pt x="39" y="0"/>
                    </a:cubicBezTo>
                    <a:cubicBezTo>
                      <a:pt x="39" y="0"/>
                      <a:pt x="40" y="0"/>
                      <a:pt x="40" y="1"/>
                    </a:cubicBezTo>
                    <a:cubicBezTo>
                      <a:pt x="40" y="28"/>
                      <a:pt x="40" y="28"/>
                      <a:pt x="40" y="28"/>
                    </a:cubicBezTo>
                    <a:cubicBezTo>
                      <a:pt x="40" y="29"/>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47">
                <a:extLst>
                  <a:ext uri="{FF2B5EF4-FFF2-40B4-BE49-F238E27FC236}">
                    <a16:creationId xmlns:a16="http://schemas.microsoft.com/office/drawing/2014/main" id="{2E1277B1-CF5E-4968-A15E-ADF3B37F852F}"/>
                  </a:ext>
                </a:extLst>
              </p:cNvPr>
              <p:cNvSpPr>
                <a:spLocks noChangeShapeType="1"/>
              </p:cNvSpPr>
              <p:nvPr/>
            </p:nvSpPr>
            <p:spPr bwMode="auto">
              <a:xfrm>
                <a:off x="5084763" y="4492625"/>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348">
                <a:extLst>
                  <a:ext uri="{FF2B5EF4-FFF2-40B4-BE49-F238E27FC236}">
                    <a16:creationId xmlns:a16="http://schemas.microsoft.com/office/drawing/2014/main" id="{A37EC65D-7A0E-4F98-B863-B5493CED020A}"/>
                  </a:ext>
                </a:extLst>
              </p:cNvPr>
              <p:cNvSpPr>
                <a:spLocks/>
              </p:cNvSpPr>
              <p:nvPr/>
            </p:nvSpPr>
            <p:spPr bwMode="auto">
              <a:xfrm>
                <a:off x="5062538" y="4175125"/>
                <a:ext cx="109538" cy="82550"/>
              </a:xfrm>
              <a:custGeom>
                <a:avLst/>
                <a:gdLst>
                  <a:gd name="T0" fmla="*/ 39 w 40"/>
                  <a:gd name="T1" fmla="*/ 30 h 30"/>
                  <a:gd name="T2" fmla="*/ 1 w 40"/>
                  <a:gd name="T3" fmla="*/ 30 h 30"/>
                  <a:gd name="T4" fmla="*/ 0 w 40"/>
                  <a:gd name="T5" fmla="*/ 29 h 30"/>
                  <a:gd name="T6" fmla="*/ 0 w 40"/>
                  <a:gd name="T7" fmla="*/ 2 h 30"/>
                  <a:gd name="T8" fmla="*/ 1 w 40"/>
                  <a:gd name="T9" fmla="*/ 0 h 30"/>
                  <a:gd name="T10" fmla="*/ 39 w 40"/>
                  <a:gd name="T11" fmla="*/ 0 h 30"/>
                  <a:gd name="T12" fmla="*/ 40 w 40"/>
                  <a:gd name="T13" fmla="*/ 2 h 30"/>
                  <a:gd name="T14" fmla="*/ 40 w 40"/>
                  <a:gd name="T15" fmla="*/ 29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30"/>
                      <a:pt x="0" y="29"/>
                    </a:cubicBezTo>
                    <a:cubicBezTo>
                      <a:pt x="0" y="2"/>
                      <a:pt x="0" y="2"/>
                      <a:pt x="0" y="2"/>
                    </a:cubicBezTo>
                    <a:cubicBezTo>
                      <a:pt x="0" y="1"/>
                      <a:pt x="0" y="0"/>
                      <a:pt x="1" y="0"/>
                    </a:cubicBezTo>
                    <a:cubicBezTo>
                      <a:pt x="39" y="0"/>
                      <a:pt x="39" y="0"/>
                      <a:pt x="39" y="0"/>
                    </a:cubicBezTo>
                    <a:cubicBezTo>
                      <a:pt x="39" y="0"/>
                      <a:pt x="40" y="1"/>
                      <a:pt x="40" y="2"/>
                    </a:cubicBezTo>
                    <a:cubicBezTo>
                      <a:pt x="40" y="29"/>
                      <a:pt x="40" y="29"/>
                      <a:pt x="40" y="29"/>
                    </a:cubicBezTo>
                    <a:cubicBezTo>
                      <a:pt x="40" y="30"/>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349">
                <a:extLst>
                  <a:ext uri="{FF2B5EF4-FFF2-40B4-BE49-F238E27FC236}">
                    <a16:creationId xmlns:a16="http://schemas.microsoft.com/office/drawing/2014/main" id="{FEAC42D3-1194-4E07-8C97-A56A58C6B609}"/>
                  </a:ext>
                </a:extLst>
              </p:cNvPr>
              <p:cNvSpPr>
                <a:spLocks noChangeShapeType="1"/>
              </p:cNvSpPr>
              <p:nvPr/>
            </p:nvSpPr>
            <p:spPr bwMode="auto">
              <a:xfrm>
                <a:off x="5084763" y="4273550"/>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0">
                <a:extLst>
                  <a:ext uri="{FF2B5EF4-FFF2-40B4-BE49-F238E27FC236}">
                    <a16:creationId xmlns:a16="http://schemas.microsoft.com/office/drawing/2014/main" id="{9591068E-0B74-4371-9196-4AB4C592607F}"/>
                  </a:ext>
                </a:extLst>
              </p:cNvPr>
              <p:cNvSpPr>
                <a:spLocks/>
              </p:cNvSpPr>
              <p:nvPr/>
            </p:nvSpPr>
            <p:spPr bwMode="auto">
              <a:xfrm>
                <a:off x="4827588" y="4175125"/>
                <a:ext cx="111125" cy="82550"/>
              </a:xfrm>
              <a:custGeom>
                <a:avLst/>
                <a:gdLst>
                  <a:gd name="T0" fmla="*/ 39 w 41"/>
                  <a:gd name="T1" fmla="*/ 30 h 30"/>
                  <a:gd name="T2" fmla="*/ 2 w 41"/>
                  <a:gd name="T3" fmla="*/ 30 h 30"/>
                  <a:gd name="T4" fmla="*/ 0 w 41"/>
                  <a:gd name="T5" fmla="*/ 29 h 30"/>
                  <a:gd name="T6" fmla="*/ 0 w 41"/>
                  <a:gd name="T7" fmla="*/ 2 h 30"/>
                  <a:gd name="T8" fmla="*/ 2 w 41"/>
                  <a:gd name="T9" fmla="*/ 0 h 30"/>
                  <a:gd name="T10" fmla="*/ 39 w 41"/>
                  <a:gd name="T11" fmla="*/ 0 h 30"/>
                  <a:gd name="T12" fmla="*/ 41 w 41"/>
                  <a:gd name="T13" fmla="*/ 2 h 30"/>
                  <a:gd name="T14" fmla="*/ 41 w 41"/>
                  <a:gd name="T15" fmla="*/ 29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30"/>
                      <a:pt x="0" y="29"/>
                    </a:cubicBezTo>
                    <a:cubicBezTo>
                      <a:pt x="0" y="2"/>
                      <a:pt x="0" y="2"/>
                      <a:pt x="0" y="2"/>
                    </a:cubicBezTo>
                    <a:cubicBezTo>
                      <a:pt x="0" y="1"/>
                      <a:pt x="1" y="0"/>
                      <a:pt x="2" y="0"/>
                    </a:cubicBezTo>
                    <a:cubicBezTo>
                      <a:pt x="39" y="0"/>
                      <a:pt x="39" y="0"/>
                      <a:pt x="39" y="0"/>
                    </a:cubicBezTo>
                    <a:cubicBezTo>
                      <a:pt x="40" y="0"/>
                      <a:pt x="41" y="1"/>
                      <a:pt x="41" y="2"/>
                    </a:cubicBezTo>
                    <a:cubicBezTo>
                      <a:pt x="41" y="29"/>
                      <a:pt x="41" y="29"/>
                      <a:pt x="41" y="29"/>
                    </a:cubicBezTo>
                    <a:cubicBezTo>
                      <a:pt x="41" y="30"/>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51">
                <a:extLst>
                  <a:ext uri="{FF2B5EF4-FFF2-40B4-BE49-F238E27FC236}">
                    <a16:creationId xmlns:a16="http://schemas.microsoft.com/office/drawing/2014/main" id="{4FFE532E-6769-4ABE-AA68-1A8AA86FE276}"/>
                  </a:ext>
                </a:extLst>
              </p:cNvPr>
              <p:cNvSpPr>
                <a:spLocks noChangeShapeType="1"/>
              </p:cNvSpPr>
              <p:nvPr/>
            </p:nvSpPr>
            <p:spPr bwMode="auto">
              <a:xfrm>
                <a:off x="4851400" y="4273550"/>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2">
                <a:extLst>
                  <a:ext uri="{FF2B5EF4-FFF2-40B4-BE49-F238E27FC236}">
                    <a16:creationId xmlns:a16="http://schemas.microsoft.com/office/drawing/2014/main" id="{23E771BC-2F5C-4699-B938-2619E6E4BF23}"/>
                  </a:ext>
                </a:extLst>
              </p:cNvPr>
              <p:cNvSpPr>
                <a:spLocks/>
              </p:cNvSpPr>
              <p:nvPr/>
            </p:nvSpPr>
            <p:spPr bwMode="auto">
              <a:xfrm>
                <a:off x="4926013" y="4279900"/>
                <a:ext cx="149225" cy="88900"/>
              </a:xfrm>
              <a:custGeom>
                <a:avLst/>
                <a:gdLst>
                  <a:gd name="T0" fmla="*/ 46 w 55"/>
                  <a:gd name="T1" fmla="*/ 16 h 33"/>
                  <a:gd name="T2" fmla="*/ 46 w 55"/>
                  <a:gd name="T3" fmla="*/ 16 h 33"/>
                  <a:gd name="T4" fmla="*/ 46 w 55"/>
                  <a:gd name="T5" fmla="*/ 13 h 33"/>
                  <a:gd name="T6" fmla="*/ 33 w 55"/>
                  <a:gd name="T7" fmla="*/ 0 h 33"/>
                  <a:gd name="T8" fmla="*/ 24 w 55"/>
                  <a:gd name="T9" fmla="*/ 3 h 33"/>
                  <a:gd name="T10" fmla="*/ 19 w 55"/>
                  <a:gd name="T11" fmla="*/ 2 h 33"/>
                  <a:gd name="T12" fmla="*/ 8 w 55"/>
                  <a:gd name="T13" fmla="*/ 14 h 33"/>
                  <a:gd name="T14" fmla="*/ 8 w 55"/>
                  <a:gd name="T15" fmla="*/ 14 h 33"/>
                  <a:gd name="T16" fmla="*/ 0 w 55"/>
                  <a:gd name="T17" fmla="*/ 23 h 33"/>
                  <a:gd name="T18" fmla="*/ 9 w 55"/>
                  <a:gd name="T19" fmla="*/ 33 h 33"/>
                  <a:gd name="T20" fmla="*/ 46 w 55"/>
                  <a:gd name="T21" fmla="*/ 33 h 33"/>
                  <a:gd name="T22" fmla="*/ 55 w 55"/>
                  <a:gd name="T23" fmla="*/ 24 h 33"/>
                  <a:gd name="T24" fmla="*/ 46 w 55"/>
                  <a:gd name="T2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3">
                    <a:moveTo>
                      <a:pt x="46" y="16"/>
                    </a:moveTo>
                    <a:cubicBezTo>
                      <a:pt x="46" y="16"/>
                      <a:pt x="46" y="16"/>
                      <a:pt x="46" y="16"/>
                    </a:cubicBezTo>
                    <a:cubicBezTo>
                      <a:pt x="46" y="15"/>
                      <a:pt x="46" y="14"/>
                      <a:pt x="46" y="13"/>
                    </a:cubicBezTo>
                    <a:cubicBezTo>
                      <a:pt x="46" y="6"/>
                      <a:pt x="40" y="0"/>
                      <a:pt x="33" y="0"/>
                    </a:cubicBezTo>
                    <a:cubicBezTo>
                      <a:pt x="29" y="0"/>
                      <a:pt x="26" y="1"/>
                      <a:pt x="24" y="3"/>
                    </a:cubicBezTo>
                    <a:cubicBezTo>
                      <a:pt x="22" y="3"/>
                      <a:pt x="21" y="2"/>
                      <a:pt x="19" y="2"/>
                    </a:cubicBezTo>
                    <a:cubicBezTo>
                      <a:pt x="13" y="2"/>
                      <a:pt x="8" y="7"/>
                      <a:pt x="8" y="14"/>
                    </a:cubicBezTo>
                    <a:cubicBezTo>
                      <a:pt x="8" y="14"/>
                      <a:pt x="8" y="14"/>
                      <a:pt x="8" y="14"/>
                    </a:cubicBezTo>
                    <a:cubicBezTo>
                      <a:pt x="3" y="14"/>
                      <a:pt x="0" y="18"/>
                      <a:pt x="0" y="23"/>
                    </a:cubicBezTo>
                    <a:cubicBezTo>
                      <a:pt x="0" y="28"/>
                      <a:pt x="4" y="33"/>
                      <a:pt x="9" y="33"/>
                    </a:cubicBezTo>
                    <a:cubicBezTo>
                      <a:pt x="46" y="33"/>
                      <a:pt x="46" y="33"/>
                      <a:pt x="46" y="33"/>
                    </a:cubicBezTo>
                    <a:cubicBezTo>
                      <a:pt x="51" y="33"/>
                      <a:pt x="55" y="29"/>
                      <a:pt x="55" y="24"/>
                    </a:cubicBezTo>
                    <a:cubicBezTo>
                      <a:pt x="55" y="20"/>
                      <a:pt x="51" y="16"/>
                      <a:pt x="46" y="16"/>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4">
              <a:extLst>
                <a:ext uri="{FF2B5EF4-FFF2-40B4-BE49-F238E27FC236}">
                  <a16:creationId xmlns:a16="http://schemas.microsoft.com/office/drawing/2014/main" id="{5F763B2F-363F-44E0-BAD8-A7A0EF6A0CF1}"/>
                </a:ext>
              </a:extLst>
            </p:cNvPr>
            <p:cNvGrpSpPr>
              <a:grpSpLocks noChangeAspect="1"/>
            </p:cNvGrpSpPr>
            <p:nvPr userDrawn="1"/>
          </p:nvGrpSpPr>
          <p:grpSpPr bwMode="auto">
            <a:xfrm>
              <a:off x="1851844" y="2588902"/>
              <a:ext cx="3267204" cy="1564898"/>
              <a:chOff x="5557" y="2809"/>
              <a:chExt cx="1712" cy="820"/>
            </a:xfrm>
          </p:grpSpPr>
          <p:sp>
            <p:nvSpPr>
              <p:cNvPr id="609" name="Freeform 5">
                <a:extLst>
                  <a:ext uri="{FF2B5EF4-FFF2-40B4-BE49-F238E27FC236}">
                    <a16:creationId xmlns:a16="http://schemas.microsoft.com/office/drawing/2014/main" id="{0976C4E2-A8D6-4E3F-8E23-22B3CD5A23D0}"/>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6">
                <a:extLst>
                  <a:ext uri="{FF2B5EF4-FFF2-40B4-BE49-F238E27FC236}">
                    <a16:creationId xmlns:a16="http://schemas.microsoft.com/office/drawing/2014/main" id="{8FC5EDAF-9B0B-4330-915F-30A917D3C8E9}"/>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7">
                <a:extLst>
                  <a:ext uri="{FF2B5EF4-FFF2-40B4-BE49-F238E27FC236}">
                    <a16:creationId xmlns:a16="http://schemas.microsoft.com/office/drawing/2014/main" id="{BCEAD407-FD8A-4646-BF04-A3F204A96C7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8">
                <a:extLst>
                  <a:ext uri="{FF2B5EF4-FFF2-40B4-BE49-F238E27FC236}">
                    <a16:creationId xmlns:a16="http://schemas.microsoft.com/office/drawing/2014/main" id="{884974DD-7A33-4823-B5E5-C930B66639A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9">
                <a:extLst>
                  <a:ext uri="{FF2B5EF4-FFF2-40B4-BE49-F238E27FC236}">
                    <a16:creationId xmlns:a16="http://schemas.microsoft.com/office/drawing/2014/main" id="{2A0AD1AB-3DF3-44A9-B9CE-5734093B0419}"/>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10">
                <a:extLst>
                  <a:ext uri="{FF2B5EF4-FFF2-40B4-BE49-F238E27FC236}">
                    <a16:creationId xmlns:a16="http://schemas.microsoft.com/office/drawing/2014/main" id="{9B9E9988-B8E8-4C4D-A66F-1365D55E919E}"/>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11">
                <a:extLst>
                  <a:ext uri="{FF2B5EF4-FFF2-40B4-BE49-F238E27FC236}">
                    <a16:creationId xmlns:a16="http://schemas.microsoft.com/office/drawing/2014/main" id="{AA3BB11D-BA42-49F0-9322-0C88D2D29DD7}"/>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12">
                <a:extLst>
                  <a:ext uri="{FF2B5EF4-FFF2-40B4-BE49-F238E27FC236}">
                    <a16:creationId xmlns:a16="http://schemas.microsoft.com/office/drawing/2014/main" id="{C66D6112-6BFB-46EC-BB51-499951CEAF6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13">
                <a:extLst>
                  <a:ext uri="{FF2B5EF4-FFF2-40B4-BE49-F238E27FC236}">
                    <a16:creationId xmlns:a16="http://schemas.microsoft.com/office/drawing/2014/main" id="{CE7B25FA-9820-49FD-A43F-1C6380B0BC7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14">
                <a:extLst>
                  <a:ext uri="{FF2B5EF4-FFF2-40B4-BE49-F238E27FC236}">
                    <a16:creationId xmlns:a16="http://schemas.microsoft.com/office/drawing/2014/main" id="{94C338EA-C8B6-479C-BD0A-1E188AB0FC0E}"/>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15">
                <a:extLst>
                  <a:ext uri="{FF2B5EF4-FFF2-40B4-BE49-F238E27FC236}">
                    <a16:creationId xmlns:a16="http://schemas.microsoft.com/office/drawing/2014/main" id="{066CA642-3447-46CB-A28B-E06E83DE7753}"/>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16">
                <a:extLst>
                  <a:ext uri="{FF2B5EF4-FFF2-40B4-BE49-F238E27FC236}">
                    <a16:creationId xmlns:a16="http://schemas.microsoft.com/office/drawing/2014/main" id="{460DC83C-5395-4222-8685-A4EC66892F07}"/>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17">
                <a:extLst>
                  <a:ext uri="{FF2B5EF4-FFF2-40B4-BE49-F238E27FC236}">
                    <a16:creationId xmlns:a16="http://schemas.microsoft.com/office/drawing/2014/main" id="{E1FF4F16-A684-4330-AD41-76E3DE81A550}"/>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18">
                <a:extLst>
                  <a:ext uri="{FF2B5EF4-FFF2-40B4-BE49-F238E27FC236}">
                    <a16:creationId xmlns:a16="http://schemas.microsoft.com/office/drawing/2014/main" id="{FE3F4DCF-1E51-4A05-BD50-690568FD5AD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19">
                <a:extLst>
                  <a:ext uri="{FF2B5EF4-FFF2-40B4-BE49-F238E27FC236}">
                    <a16:creationId xmlns:a16="http://schemas.microsoft.com/office/drawing/2014/main" id="{C5BD5387-9AB3-476C-925A-216D36D1DA0A}"/>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0">
                <a:extLst>
                  <a:ext uri="{FF2B5EF4-FFF2-40B4-BE49-F238E27FC236}">
                    <a16:creationId xmlns:a16="http://schemas.microsoft.com/office/drawing/2014/main" id="{A895A22D-9ABA-4640-BC33-5D287E9FEAC2}"/>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1">
                <a:extLst>
                  <a:ext uri="{FF2B5EF4-FFF2-40B4-BE49-F238E27FC236}">
                    <a16:creationId xmlns:a16="http://schemas.microsoft.com/office/drawing/2014/main" id="{11BAEC0A-E4DF-4D7F-9C72-EDFB6577A62C}"/>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2">
                <a:extLst>
                  <a:ext uri="{FF2B5EF4-FFF2-40B4-BE49-F238E27FC236}">
                    <a16:creationId xmlns:a16="http://schemas.microsoft.com/office/drawing/2014/main" id="{064A7A7C-3469-486C-A7AC-2600445A19A8}"/>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3">
                <a:extLst>
                  <a:ext uri="{FF2B5EF4-FFF2-40B4-BE49-F238E27FC236}">
                    <a16:creationId xmlns:a16="http://schemas.microsoft.com/office/drawing/2014/main" id="{61FB0954-671B-43EB-8DCF-F74BFE94D11E}"/>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4">
                <a:extLst>
                  <a:ext uri="{FF2B5EF4-FFF2-40B4-BE49-F238E27FC236}">
                    <a16:creationId xmlns:a16="http://schemas.microsoft.com/office/drawing/2014/main" id="{FABECB93-86EB-4A6A-95EE-B374A5B2B1B6}"/>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5">
                <a:extLst>
                  <a:ext uri="{FF2B5EF4-FFF2-40B4-BE49-F238E27FC236}">
                    <a16:creationId xmlns:a16="http://schemas.microsoft.com/office/drawing/2014/main" id="{3B9A2D7A-D10D-4939-9F86-6478A152E570}"/>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6">
                <a:extLst>
                  <a:ext uri="{FF2B5EF4-FFF2-40B4-BE49-F238E27FC236}">
                    <a16:creationId xmlns:a16="http://schemas.microsoft.com/office/drawing/2014/main" id="{73505847-2FE0-40BB-85CE-8CD7D784DD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7">
                <a:extLst>
                  <a:ext uri="{FF2B5EF4-FFF2-40B4-BE49-F238E27FC236}">
                    <a16:creationId xmlns:a16="http://schemas.microsoft.com/office/drawing/2014/main" id="{CC17B6DE-4B39-4111-87A7-84127F021F7D}"/>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8">
                <a:extLst>
                  <a:ext uri="{FF2B5EF4-FFF2-40B4-BE49-F238E27FC236}">
                    <a16:creationId xmlns:a16="http://schemas.microsoft.com/office/drawing/2014/main" id="{20F24168-B97A-46F9-B27B-96042725FA10}"/>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
                <a:extLst>
                  <a:ext uri="{FF2B5EF4-FFF2-40B4-BE49-F238E27FC236}">
                    <a16:creationId xmlns:a16="http://schemas.microsoft.com/office/drawing/2014/main" id="{1B9DB8E4-D6A2-4B22-96CD-F3E428272EC1}"/>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9022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50AB46-1BD4-4BB5-B824-C900C1CB844B}"/>
              </a:ext>
            </a:extLst>
          </p:cNvPr>
          <p:cNvGrpSpPr/>
          <p:nvPr userDrawn="1"/>
        </p:nvGrpSpPr>
        <p:grpSpPr>
          <a:xfrm>
            <a:off x="2733522" y="1371600"/>
            <a:ext cx="6724956" cy="2560638"/>
            <a:chOff x="706438" y="1352550"/>
            <a:chExt cx="10977563" cy="4179888"/>
          </a:xfrm>
        </p:grpSpPr>
        <p:sp>
          <p:nvSpPr>
            <p:cNvPr id="4" name="Freeform 7">
              <a:extLst>
                <a:ext uri="{FF2B5EF4-FFF2-40B4-BE49-F238E27FC236}">
                  <a16:creationId xmlns:a16="http://schemas.microsoft.com/office/drawing/2014/main" id="{BB1DBA77-2EE8-496B-8D96-5C7FAD28E96B}"/>
                </a:ext>
              </a:extLst>
            </p:cNvPr>
            <p:cNvSpPr>
              <a:spLocks/>
            </p:cNvSpPr>
            <p:nvPr/>
          </p:nvSpPr>
          <p:spPr bwMode="auto">
            <a:xfrm>
              <a:off x="706438" y="4792663"/>
              <a:ext cx="10977563" cy="614363"/>
            </a:xfrm>
            <a:custGeom>
              <a:avLst/>
              <a:gdLst>
                <a:gd name="T0" fmla="*/ 3458 w 6915"/>
                <a:gd name="T1" fmla="*/ 0 h 388"/>
                <a:gd name="T2" fmla="*/ 3154 w 6915"/>
                <a:gd name="T3" fmla="*/ 0 h 388"/>
                <a:gd name="T4" fmla="*/ 3154 w 6915"/>
                <a:gd name="T5" fmla="*/ 89 h 388"/>
                <a:gd name="T6" fmla="*/ 2989 w 6915"/>
                <a:gd name="T7" fmla="*/ 89 h 388"/>
                <a:gd name="T8" fmla="*/ 2935 w 6915"/>
                <a:gd name="T9" fmla="*/ 2 h 388"/>
                <a:gd name="T10" fmla="*/ 2663 w 6915"/>
                <a:gd name="T11" fmla="*/ 5 h 388"/>
                <a:gd name="T12" fmla="*/ 2663 w 6915"/>
                <a:gd name="T13" fmla="*/ 89 h 388"/>
                <a:gd name="T14" fmla="*/ 2472 w 6915"/>
                <a:gd name="T15" fmla="*/ 89 h 388"/>
                <a:gd name="T16" fmla="*/ 2472 w 6915"/>
                <a:gd name="T17" fmla="*/ 8 h 388"/>
                <a:gd name="T18" fmla="*/ 590 w 6915"/>
                <a:gd name="T19" fmla="*/ 85 h 388"/>
                <a:gd name="T20" fmla="*/ 590 w 6915"/>
                <a:gd name="T21" fmla="*/ 89 h 388"/>
                <a:gd name="T22" fmla="*/ 542 w 6915"/>
                <a:gd name="T23" fmla="*/ 89 h 388"/>
                <a:gd name="T24" fmla="*/ 0 w 6915"/>
                <a:gd name="T25" fmla="*/ 194 h 388"/>
                <a:gd name="T26" fmla="*/ 3458 w 6915"/>
                <a:gd name="T27" fmla="*/ 388 h 388"/>
                <a:gd name="T28" fmla="*/ 6915 w 6915"/>
                <a:gd name="T29" fmla="*/ 194 h 388"/>
                <a:gd name="T30" fmla="*/ 5720 w 6915"/>
                <a:gd name="T31" fmla="*/ 47 h 388"/>
                <a:gd name="T32" fmla="*/ 5678 w 6915"/>
                <a:gd name="T33" fmla="*/ 173 h 388"/>
                <a:gd name="T34" fmla="*/ 5392 w 6915"/>
                <a:gd name="T35" fmla="*/ 246 h 388"/>
                <a:gd name="T36" fmla="*/ 5392 w 6915"/>
                <a:gd name="T37" fmla="*/ 246 h 388"/>
                <a:gd name="T38" fmla="*/ 5390 w 6915"/>
                <a:gd name="T39" fmla="*/ 246 h 388"/>
                <a:gd name="T40" fmla="*/ 4917 w 6915"/>
                <a:gd name="T41" fmla="*/ 264 h 388"/>
                <a:gd name="T42" fmla="*/ 4520 w 6915"/>
                <a:gd name="T43" fmla="*/ 255 h 388"/>
                <a:gd name="T44" fmla="*/ 4520 w 6915"/>
                <a:gd name="T45" fmla="*/ 255 h 388"/>
                <a:gd name="T46" fmla="*/ 4520 w 6915"/>
                <a:gd name="T47" fmla="*/ 255 h 388"/>
                <a:gd name="T48" fmla="*/ 4921 w 6915"/>
                <a:gd name="T49" fmla="*/ 18 h 388"/>
                <a:gd name="T50" fmla="*/ 3458 w 6915"/>
                <a:gd name="T51"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15" h="388">
                  <a:moveTo>
                    <a:pt x="3458" y="0"/>
                  </a:moveTo>
                  <a:cubicBezTo>
                    <a:pt x="3355" y="0"/>
                    <a:pt x="3254" y="0"/>
                    <a:pt x="3154" y="0"/>
                  </a:cubicBezTo>
                  <a:cubicBezTo>
                    <a:pt x="3154" y="89"/>
                    <a:pt x="3154" y="89"/>
                    <a:pt x="3154" y="89"/>
                  </a:cubicBezTo>
                  <a:cubicBezTo>
                    <a:pt x="2989" y="89"/>
                    <a:pt x="2989" y="89"/>
                    <a:pt x="2989" y="89"/>
                  </a:cubicBezTo>
                  <a:cubicBezTo>
                    <a:pt x="2935" y="2"/>
                    <a:pt x="2935" y="2"/>
                    <a:pt x="2935" y="2"/>
                  </a:cubicBezTo>
                  <a:cubicBezTo>
                    <a:pt x="2843" y="3"/>
                    <a:pt x="2753" y="3"/>
                    <a:pt x="2663" y="5"/>
                  </a:cubicBezTo>
                  <a:cubicBezTo>
                    <a:pt x="2663" y="89"/>
                    <a:pt x="2663" y="89"/>
                    <a:pt x="2663" y="89"/>
                  </a:cubicBezTo>
                  <a:cubicBezTo>
                    <a:pt x="2472" y="89"/>
                    <a:pt x="2472" y="89"/>
                    <a:pt x="2472" y="89"/>
                  </a:cubicBezTo>
                  <a:cubicBezTo>
                    <a:pt x="2472" y="8"/>
                    <a:pt x="2472" y="8"/>
                    <a:pt x="2472" y="8"/>
                  </a:cubicBezTo>
                  <a:cubicBezTo>
                    <a:pt x="1696" y="20"/>
                    <a:pt x="1033" y="48"/>
                    <a:pt x="590" y="85"/>
                  </a:cubicBezTo>
                  <a:cubicBezTo>
                    <a:pt x="590" y="89"/>
                    <a:pt x="590" y="89"/>
                    <a:pt x="590" y="89"/>
                  </a:cubicBezTo>
                  <a:cubicBezTo>
                    <a:pt x="542" y="89"/>
                    <a:pt x="542" y="89"/>
                    <a:pt x="542" y="89"/>
                  </a:cubicBezTo>
                  <a:cubicBezTo>
                    <a:pt x="199" y="120"/>
                    <a:pt x="0" y="155"/>
                    <a:pt x="0" y="194"/>
                  </a:cubicBezTo>
                  <a:cubicBezTo>
                    <a:pt x="0" y="301"/>
                    <a:pt x="1548" y="388"/>
                    <a:pt x="3458" y="388"/>
                  </a:cubicBezTo>
                  <a:cubicBezTo>
                    <a:pt x="5367" y="388"/>
                    <a:pt x="6915" y="301"/>
                    <a:pt x="6915" y="194"/>
                  </a:cubicBezTo>
                  <a:cubicBezTo>
                    <a:pt x="6915" y="135"/>
                    <a:pt x="6452" y="83"/>
                    <a:pt x="5720" y="47"/>
                  </a:cubicBezTo>
                  <a:cubicBezTo>
                    <a:pt x="5705" y="91"/>
                    <a:pt x="5682" y="157"/>
                    <a:pt x="5678" y="173"/>
                  </a:cubicBezTo>
                  <a:cubicBezTo>
                    <a:pt x="5678" y="173"/>
                    <a:pt x="5412" y="246"/>
                    <a:pt x="5392" y="246"/>
                  </a:cubicBezTo>
                  <a:cubicBezTo>
                    <a:pt x="5392" y="246"/>
                    <a:pt x="5392" y="246"/>
                    <a:pt x="5392" y="246"/>
                  </a:cubicBezTo>
                  <a:cubicBezTo>
                    <a:pt x="5391" y="246"/>
                    <a:pt x="5391" y="246"/>
                    <a:pt x="5390" y="246"/>
                  </a:cubicBezTo>
                  <a:cubicBezTo>
                    <a:pt x="5357" y="246"/>
                    <a:pt x="4917" y="264"/>
                    <a:pt x="4917" y="264"/>
                  </a:cubicBezTo>
                  <a:cubicBezTo>
                    <a:pt x="4520" y="255"/>
                    <a:pt x="4520" y="255"/>
                    <a:pt x="4520" y="255"/>
                  </a:cubicBezTo>
                  <a:cubicBezTo>
                    <a:pt x="4520" y="255"/>
                    <a:pt x="4520" y="255"/>
                    <a:pt x="4520" y="255"/>
                  </a:cubicBezTo>
                  <a:cubicBezTo>
                    <a:pt x="4520" y="255"/>
                    <a:pt x="4520" y="255"/>
                    <a:pt x="4520" y="255"/>
                  </a:cubicBezTo>
                  <a:cubicBezTo>
                    <a:pt x="4500" y="255"/>
                    <a:pt x="4691" y="145"/>
                    <a:pt x="4921" y="18"/>
                  </a:cubicBezTo>
                  <a:cubicBezTo>
                    <a:pt x="4476" y="6"/>
                    <a:pt x="3981" y="0"/>
                    <a:pt x="3458"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 name="Freeform 8">
              <a:extLst>
                <a:ext uri="{FF2B5EF4-FFF2-40B4-BE49-F238E27FC236}">
                  <a16:creationId xmlns:a16="http://schemas.microsoft.com/office/drawing/2014/main" id="{13468C8C-35A3-4A98-8D14-714AD29A2758}"/>
                </a:ext>
              </a:extLst>
            </p:cNvPr>
            <p:cNvSpPr>
              <a:spLocks/>
            </p:cNvSpPr>
            <p:nvPr/>
          </p:nvSpPr>
          <p:spPr bwMode="auto">
            <a:xfrm>
              <a:off x="4440238" y="2101850"/>
              <a:ext cx="1684338" cy="1116013"/>
            </a:xfrm>
            <a:custGeom>
              <a:avLst/>
              <a:gdLst>
                <a:gd name="T0" fmla="*/ 107 w 1061"/>
                <a:gd name="T1" fmla="*/ 476 h 704"/>
                <a:gd name="T2" fmla="*/ 7 w 1061"/>
                <a:gd name="T3" fmla="*/ 585 h 704"/>
                <a:gd name="T4" fmla="*/ 242 w 1061"/>
                <a:gd name="T5" fmla="*/ 663 h 704"/>
                <a:gd name="T6" fmla="*/ 968 w 1061"/>
                <a:gd name="T7" fmla="*/ 633 h 704"/>
                <a:gd name="T8" fmla="*/ 811 w 1061"/>
                <a:gd name="T9" fmla="*/ 392 h 704"/>
                <a:gd name="T10" fmla="*/ 562 w 1061"/>
                <a:gd name="T11" fmla="*/ 49 h 704"/>
                <a:gd name="T12" fmla="*/ 261 w 1061"/>
                <a:gd name="T13" fmla="*/ 232 h 704"/>
                <a:gd name="T14" fmla="*/ 69 w 1061"/>
                <a:gd name="T15" fmla="*/ 337 h 704"/>
                <a:gd name="T16" fmla="*/ 107 w 1061"/>
                <a:gd name="T17" fmla="*/ 4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704">
                  <a:moveTo>
                    <a:pt x="107" y="476"/>
                  </a:moveTo>
                  <a:cubicBezTo>
                    <a:pt x="107" y="476"/>
                    <a:pt x="0" y="486"/>
                    <a:pt x="7" y="585"/>
                  </a:cubicBezTo>
                  <a:cubicBezTo>
                    <a:pt x="14" y="685"/>
                    <a:pt x="152" y="663"/>
                    <a:pt x="242" y="663"/>
                  </a:cubicBezTo>
                  <a:cubicBezTo>
                    <a:pt x="333" y="663"/>
                    <a:pt x="858" y="704"/>
                    <a:pt x="968" y="633"/>
                  </a:cubicBezTo>
                  <a:cubicBezTo>
                    <a:pt x="1061" y="573"/>
                    <a:pt x="1051" y="406"/>
                    <a:pt x="811" y="392"/>
                  </a:cubicBezTo>
                  <a:cubicBezTo>
                    <a:pt x="797" y="391"/>
                    <a:pt x="946" y="118"/>
                    <a:pt x="562" y="49"/>
                  </a:cubicBezTo>
                  <a:cubicBezTo>
                    <a:pt x="294" y="0"/>
                    <a:pt x="261" y="232"/>
                    <a:pt x="261" y="232"/>
                  </a:cubicBezTo>
                  <a:cubicBezTo>
                    <a:pt x="261" y="232"/>
                    <a:pt x="118" y="212"/>
                    <a:pt x="69" y="337"/>
                  </a:cubicBezTo>
                  <a:cubicBezTo>
                    <a:pt x="32" y="432"/>
                    <a:pt x="107" y="476"/>
                    <a:pt x="107" y="476"/>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Freeform 9">
              <a:extLst>
                <a:ext uri="{FF2B5EF4-FFF2-40B4-BE49-F238E27FC236}">
                  <a16:creationId xmlns:a16="http://schemas.microsoft.com/office/drawing/2014/main" id="{753B89A7-6A6A-4E60-BEBF-C1BB2668CE21}"/>
                </a:ext>
              </a:extLst>
            </p:cNvPr>
            <p:cNvSpPr>
              <a:spLocks/>
            </p:cNvSpPr>
            <p:nvPr/>
          </p:nvSpPr>
          <p:spPr bwMode="auto">
            <a:xfrm>
              <a:off x="5300663" y="1952625"/>
              <a:ext cx="955675" cy="633413"/>
            </a:xfrm>
            <a:custGeom>
              <a:avLst/>
              <a:gdLst>
                <a:gd name="T0" fmla="*/ 61 w 602"/>
                <a:gd name="T1" fmla="*/ 270 h 399"/>
                <a:gd name="T2" fmla="*/ 4 w 602"/>
                <a:gd name="T3" fmla="*/ 332 h 399"/>
                <a:gd name="T4" fmla="*/ 137 w 602"/>
                <a:gd name="T5" fmla="*/ 376 h 399"/>
                <a:gd name="T6" fmla="*/ 549 w 602"/>
                <a:gd name="T7" fmla="*/ 359 h 399"/>
                <a:gd name="T8" fmla="*/ 460 w 602"/>
                <a:gd name="T9" fmla="*/ 222 h 399"/>
                <a:gd name="T10" fmla="*/ 319 w 602"/>
                <a:gd name="T11" fmla="*/ 27 h 399"/>
                <a:gd name="T12" fmla="*/ 148 w 602"/>
                <a:gd name="T13" fmla="*/ 131 h 399"/>
                <a:gd name="T14" fmla="*/ 39 w 602"/>
                <a:gd name="T15" fmla="*/ 191 h 399"/>
                <a:gd name="T16" fmla="*/ 61 w 602"/>
                <a:gd name="T17" fmla="*/ 27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399">
                  <a:moveTo>
                    <a:pt x="61" y="270"/>
                  </a:moveTo>
                  <a:cubicBezTo>
                    <a:pt x="61" y="270"/>
                    <a:pt x="0" y="275"/>
                    <a:pt x="4" y="332"/>
                  </a:cubicBezTo>
                  <a:cubicBezTo>
                    <a:pt x="8" y="388"/>
                    <a:pt x="86" y="376"/>
                    <a:pt x="137" y="376"/>
                  </a:cubicBezTo>
                  <a:cubicBezTo>
                    <a:pt x="189" y="376"/>
                    <a:pt x="487" y="399"/>
                    <a:pt x="549" y="359"/>
                  </a:cubicBezTo>
                  <a:cubicBezTo>
                    <a:pt x="602" y="325"/>
                    <a:pt x="596" y="230"/>
                    <a:pt x="460" y="222"/>
                  </a:cubicBezTo>
                  <a:cubicBezTo>
                    <a:pt x="452" y="222"/>
                    <a:pt x="537" y="67"/>
                    <a:pt x="319" y="27"/>
                  </a:cubicBezTo>
                  <a:cubicBezTo>
                    <a:pt x="167" y="0"/>
                    <a:pt x="148" y="131"/>
                    <a:pt x="148" y="131"/>
                  </a:cubicBezTo>
                  <a:cubicBezTo>
                    <a:pt x="148" y="131"/>
                    <a:pt x="67" y="120"/>
                    <a:pt x="39" y="191"/>
                  </a:cubicBezTo>
                  <a:cubicBezTo>
                    <a:pt x="18" y="245"/>
                    <a:pt x="61" y="270"/>
                    <a:pt x="61" y="27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 name="Freeform 10">
              <a:extLst>
                <a:ext uri="{FF2B5EF4-FFF2-40B4-BE49-F238E27FC236}">
                  <a16:creationId xmlns:a16="http://schemas.microsoft.com/office/drawing/2014/main" id="{54DA17E8-52D2-4A9E-AD27-5C61336F60AD}"/>
                </a:ext>
              </a:extLst>
            </p:cNvPr>
            <p:cNvSpPr>
              <a:spLocks/>
            </p:cNvSpPr>
            <p:nvPr/>
          </p:nvSpPr>
          <p:spPr bwMode="auto">
            <a:xfrm>
              <a:off x="9048750" y="2400300"/>
              <a:ext cx="1320800" cy="873125"/>
            </a:xfrm>
            <a:custGeom>
              <a:avLst/>
              <a:gdLst>
                <a:gd name="T0" fmla="*/ 747 w 832"/>
                <a:gd name="T1" fmla="*/ 373 h 551"/>
                <a:gd name="T2" fmla="*/ 826 w 832"/>
                <a:gd name="T3" fmla="*/ 458 h 551"/>
                <a:gd name="T4" fmla="*/ 642 w 832"/>
                <a:gd name="T5" fmla="*/ 519 h 551"/>
                <a:gd name="T6" fmla="*/ 73 w 832"/>
                <a:gd name="T7" fmla="*/ 496 h 551"/>
                <a:gd name="T8" fmla="*/ 196 w 832"/>
                <a:gd name="T9" fmla="*/ 307 h 551"/>
                <a:gd name="T10" fmla="*/ 391 w 832"/>
                <a:gd name="T11" fmla="*/ 38 h 551"/>
                <a:gd name="T12" fmla="*/ 627 w 832"/>
                <a:gd name="T13" fmla="*/ 182 h 551"/>
                <a:gd name="T14" fmla="*/ 777 w 832"/>
                <a:gd name="T15" fmla="*/ 264 h 551"/>
                <a:gd name="T16" fmla="*/ 747 w 832"/>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551">
                  <a:moveTo>
                    <a:pt x="747" y="373"/>
                  </a:moveTo>
                  <a:cubicBezTo>
                    <a:pt x="747" y="373"/>
                    <a:pt x="832" y="380"/>
                    <a:pt x="826" y="458"/>
                  </a:cubicBezTo>
                  <a:cubicBezTo>
                    <a:pt x="820" y="536"/>
                    <a:pt x="713" y="519"/>
                    <a:pt x="642" y="519"/>
                  </a:cubicBezTo>
                  <a:cubicBezTo>
                    <a:pt x="571" y="519"/>
                    <a:pt x="160" y="551"/>
                    <a:pt x="73" y="496"/>
                  </a:cubicBezTo>
                  <a:cubicBezTo>
                    <a:pt x="0" y="449"/>
                    <a:pt x="8" y="318"/>
                    <a:pt x="196" y="307"/>
                  </a:cubicBezTo>
                  <a:cubicBezTo>
                    <a:pt x="207" y="306"/>
                    <a:pt x="91" y="92"/>
                    <a:pt x="391" y="38"/>
                  </a:cubicBezTo>
                  <a:cubicBezTo>
                    <a:pt x="601" y="0"/>
                    <a:pt x="627" y="182"/>
                    <a:pt x="627" y="182"/>
                  </a:cubicBezTo>
                  <a:cubicBezTo>
                    <a:pt x="627" y="182"/>
                    <a:pt x="739" y="166"/>
                    <a:pt x="777" y="264"/>
                  </a:cubicBezTo>
                  <a:cubicBezTo>
                    <a:pt x="806" y="338"/>
                    <a:pt x="747" y="373"/>
                    <a:pt x="747" y="373"/>
                  </a:cubicBezTo>
                  <a:close/>
                </a:path>
              </a:pathLst>
            </a:custGeom>
            <a:solidFill>
              <a:srgbClr val="F4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 name="Freeform 11">
              <a:extLst>
                <a:ext uri="{FF2B5EF4-FFF2-40B4-BE49-F238E27FC236}">
                  <a16:creationId xmlns:a16="http://schemas.microsoft.com/office/drawing/2014/main" id="{A1F90236-0056-4213-A896-3750C5A2D671}"/>
                </a:ext>
              </a:extLst>
            </p:cNvPr>
            <p:cNvSpPr>
              <a:spLocks/>
            </p:cNvSpPr>
            <p:nvPr/>
          </p:nvSpPr>
          <p:spPr bwMode="auto">
            <a:xfrm>
              <a:off x="10455275" y="1893888"/>
              <a:ext cx="511175" cy="339725"/>
            </a:xfrm>
            <a:custGeom>
              <a:avLst/>
              <a:gdLst>
                <a:gd name="T0" fmla="*/ 33 w 322"/>
                <a:gd name="T1" fmla="*/ 145 h 214"/>
                <a:gd name="T2" fmla="*/ 2 w 322"/>
                <a:gd name="T3" fmla="*/ 178 h 214"/>
                <a:gd name="T4" fmla="*/ 74 w 322"/>
                <a:gd name="T5" fmla="*/ 202 h 214"/>
                <a:gd name="T6" fmla="*/ 294 w 322"/>
                <a:gd name="T7" fmla="*/ 193 h 214"/>
                <a:gd name="T8" fmla="*/ 247 w 322"/>
                <a:gd name="T9" fmla="*/ 120 h 214"/>
                <a:gd name="T10" fmla="*/ 171 w 322"/>
                <a:gd name="T11" fmla="*/ 15 h 214"/>
                <a:gd name="T12" fmla="*/ 79 w 322"/>
                <a:gd name="T13" fmla="*/ 71 h 214"/>
                <a:gd name="T14" fmla="*/ 21 w 322"/>
                <a:gd name="T15" fmla="*/ 103 h 214"/>
                <a:gd name="T16" fmla="*/ 33 w 322"/>
                <a:gd name="T17"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214">
                  <a:moveTo>
                    <a:pt x="33" y="145"/>
                  </a:moveTo>
                  <a:cubicBezTo>
                    <a:pt x="33" y="145"/>
                    <a:pt x="0" y="148"/>
                    <a:pt x="2" y="178"/>
                  </a:cubicBezTo>
                  <a:cubicBezTo>
                    <a:pt x="5" y="208"/>
                    <a:pt x="46" y="202"/>
                    <a:pt x="74" y="202"/>
                  </a:cubicBezTo>
                  <a:cubicBezTo>
                    <a:pt x="101" y="202"/>
                    <a:pt x="261" y="214"/>
                    <a:pt x="294" y="193"/>
                  </a:cubicBezTo>
                  <a:cubicBezTo>
                    <a:pt x="322" y="175"/>
                    <a:pt x="319" y="124"/>
                    <a:pt x="247" y="120"/>
                  </a:cubicBezTo>
                  <a:cubicBezTo>
                    <a:pt x="242" y="119"/>
                    <a:pt x="287" y="36"/>
                    <a:pt x="171" y="15"/>
                  </a:cubicBezTo>
                  <a:cubicBezTo>
                    <a:pt x="90" y="0"/>
                    <a:pt x="79" y="71"/>
                    <a:pt x="79" y="71"/>
                  </a:cubicBezTo>
                  <a:cubicBezTo>
                    <a:pt x="79" y="71"/>
                    <a:pt x="36" y="65"/>
                    <a:pt x="21" y="103"/>
                  </a:cubicBezTo>
                  <a:cubicBezTo>
                    <a:pt x="10" y="132"/>
                    <a:pt x="33" y="145"/>
                    <a:pt x="33" y="1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 name="Freeform 12">
              <a:extLst>
                <a:ext uri="{FF2B5EF4-FFF2-40B4-BE49-F238E27FC236}">
                  <a16:creationId xmlns:a16="http://schemas.microsoft.com/office/drawing/2014/main" id="{FE88E2CD-DA5A-40AA-A658-DCDBBF6FA377}"/>
                </a:ext>
              </a:extLst>
            </p:cNvPr>
            <p:cNvSpPr>
              <a:spLocks/>
            </p:cNvSpPr>
            <p:nvPr/>
          </p:nvSpPr>
          <p:spPr bwMode="auto">
            <a:xfrm>
              <a:off x="2197100" y="1441450"/>
              <a:ext cx="1319213" cy="873125"/>
            </a:xfrm>
            <a:custGeom>
              <a:avLst/>
              <a:gdLst>
                <a:gd name="T0" fmla="*/ 747 w 831"/>
                <a:gd name="T1" fmla="*/ 373 h 551"/>
                <a:gd name="T2" fmla="*/ 826 w 831"/>
                <a:gd name="T3" fmla="*/ 458 h 551"/>
                <a:gd name="T4" fmla="*/ 641 w 831"/>
                <a:gd name="T5" fmla="*/ 519 h 551"/>
                <a:gd name="T6" fmla="*/ 73 w 831"/>
                <a:gd name="T7" fmla="*/ 496 h 551"/>
                <a:gd name="T8" fmla="*/ 196 w 831"/>
                <a:gd name="T9" fmla="*/ 307 h 551"/>
                <a:gd name="T10" fmla="*/ 391 w 831"/>
                <a:gd name="T11" fmla="*/ 38 h 551"/>
                <a:gd name="T12" fmla="*/ 627 w 831"/>
                <a:gd name="T13" fmla="*/ 181 h 551"/>
                <a:gd name="T14" fmla="*/ 777 w 831"/>
                <a:gd name="T15" fmla="*/ 264 h 551"/>
                <a:gd name="T16" fmla="*/ 747 w 831"/>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1" h="551">
                  <a:moveTo>
                    <a:pt x="747" y="373"/>
                  </a:moveTo>
                  <a:cubicBezTo>
                    <a:pt x="747" y="373"/>
                    <a:pt x="831" y="380"/>
                    <a:pt x="826" y="458"/>
                  </a:cubicBezTo>
                  <a:cubicBezTo>
                    <a:pt x="820" y="536"/>
                    <a:pt x="712" y="519"/>
                    <a:pt x="641" y="519"/>
                  </a:cubicBezTo>
                  <a:cubicBezTo>
                    <a:pt x="570" y="519"/>
                    <a:pt x="159" y="551"/>
                    <a:pt x="73" y="496"/>
                  </a:cubicBezTo>
                  <a:cubicBezTo>
                    <a:pt x="0" y="449"/>
                    <a:pt x="8" y="318"/>
                    <a:pt x="196" y="307"/>
                  </a:cubicBezTo>
                  <a:cubicBezTo>
                    <a:pt x="207" y="306"/>
                    <a:pt x="91" y="92"/>
                    <a:pt x="391" y="38"/>
                  </a:cubicBezTo>
                  <a:cubicBezTo>
                    <a:pt x="601" y="0"/>
                    <a:pt x="627" y="181"/>
                    <a:pt x="627" y="181"/>
                  </a:cubicBezTo>
                  <a:cubicBezTo>
                    <a:pt x="627" y="181"/>
                    <a:pt x="739" y="166"/>
                    <a:pt x="777" y="264"/>
                  </a:cubicBezTo>
                  <a:cubicBezTo>
                    <a:pt x="806" y="338"/>
                    <a:pt x="747" y="373"/>
                    <a:pt x="747" y="373"/>
                  </a:cubicBezTo>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 name="Freeform 13">
              <a:extLst>
                <a:ext uri="{FF2B5EF4-FFF2-40B4-BE49-F238E27FC236}">
                  <a16:creationId xmlns:a16="http://schemas.microsoft.com/office/drawing/2014/main" id="{CCB6D1BC-7114-45FA-A823-D8C836F54EC4}"/>
                </a:ext>
              </a:extLst>
            </p:cNvPr>
            <p:cNvSpPr>
              <a:spLocks/>
            </p:cNvSpPr>
            <p:nvPr/>
          </p:nvSpPr>
          <p:spPr bwMode="auto">
            <a:xfrm>
              <a:off x="8801100" y="2117725"/>
              <a:ext cx="976313" cy="647700"/>
            </a:xfrm>
            <a:custGeom>
              <a:avLst/>
              <a:gdLst>
                <a:gd name="T0" fmla="*/ 553 w 615"/>
                <a:gd name="T1" fmla="*/ 276 h 408"/>
                <a:gd name="T2" fmla="*/ 611 w 615"/>
                <a:gd name="T3" fmla="*/ 339 h 408"/>
                <a:gd name="T4" fmla="*/ 474 w 615"/>
                <a:gd name="T5" fmla="*/ 384 h 408"/>
                <a:gd name="T6" fmla="*/ 54 w 615"/>
                <a:gd name="T7" fmla="*/ 367 h 408"/>
                <a:gd name="T8" fmla="*/ 145 w 615"/>
                <a:gd name="T9" fmla="*/ 227 h 408"/>
                <a:gd name="T10" fmla="*/ 289 w 615"/>
                <a:gd name="T11" fmla="*/ 28 h 408"/>
                <a:gd name="T12" fmla="*/ 464 w 615"/>
                <a:gd name="T13" fmla="*/ 134 h 408"/>
                <a:gd name="T14" fmla="*/ 575 w 615"/>
                <a:gd name="T15" fmla="*/ 195 h 408"/>
                <a:gd name="T16" fmla="*/ 553 w 615"/>
                <a:gd name="T17" fmla="*/ 2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5" h="408">
                  <a:moveTo>
                    <a:pt x="553" y="276"/>
                  </a:moveTo>
                  <a:cubicBezTo>
                    <a:pt x="553" y="276"/>
                    <a:pt x="615" y="281"/>
                    <a:pt x="611" y="339"/>
                  </a:cubicBezTo>
                  <a:cubicBezTo>
                    <a:pt x="607" y="397"/>
                    <a:pt x="527" y="384"/>
                    <a:pt x="474" y="384"/>
                  </a:cubicBezTo>
                  <a:cubicBezTo>
                    <a:pt x="422" y="384"/>
                    <a:pt x="118" y="408"/>
                    <a:pt x="54" y="367"/>
                  </a:cubicBezTo>
                  <a:cubicBezTo>
                    <a:pt x="0" y="332"/>
                    <a:pt x="5" y="235"/>
                    <a:pt x="145" y="227"/>
                  </a:cubicBezTo>
                  <a:cubicBezTo>
                    <a:pt x="153" y="227"/>
                    <a:pt x="66" y="68"/>
                    <a:pt x="289" y="28"/>
                  </a:cubicBezTo>
                  <a:cubicBezTo>
                    <a:pt x="444" y="0"/>
                    <a:pt x="464" y="134"/>
                    <a:pt x="464" y="134"/>
                  </a:cubicBezTo>
                  <a:cubicBezTo>
                    <a:pt x="464" y="134"/>
                    <a:pt x="546" y="122"/>
                    <a:pt x="575" y="195"/>
                  </a:cubicBezTo>
                  <a:cubicBezTo>
                    <a:pt x="596" y="250"/>
                    <a:pt x="553" y="276"/>
                    <a:pt x="553" y="27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 name="Freeform 14">
              <a:extLst>
                <a:ext uri="{FF2B5EF4-FFF2-40B4-BE49-F238E27FC236}">
                  <a16:creationId xmlns:a16="http://schemas.microsoft.com/office/drawing/2014/main" id="{C90DDE09-4951-4ABF-9966-B801F96E33FC}"/>
                </a:ext>
              </a:extLst>
            </p:cNvPr>
            <p:cNvSpPr>
              <a:spLocks/>
            </p:cNvSpPr>
            <p:nvPr/>
          </p:nvSpPr>
          <p:spPr bwMode="auto">
            <a:xfrm>
              <a:off x="7046913" y="4365625"/>
              <a:ext cx="568325" cy="568325"/>
            </a:xfrm>
            <a:custGeom>
              <a:avLst/>
              <a:gdLst>
                <a:gd name="T0" fmla="*/ 246 w 358"/>
                <a:gd name="T1" fmla="*/ 0 h 358"/>
                <a:gd name="T2" fmla="*/ 246 w 358"/>
                <a:gd name="T3" fmla="*/ 0 h 358"/>
                <a:gd name="T4" fmla="*/ 134 w 358"/>
                <a:gd name="T5" fmla="*/ 112 h 358"/>
                <a:gd name="T6" fmla="*/ 134 w 358"/>
                <a:gd name="T7" fmla="*/ 134 h 358"/>
                <a:gd name="T8" fmla="*/ 112 w 358"/>
                <a:gd name="T9" fmla="*/ 134 h 358"/>
                <a:gd name="T10" fmla="*/ 0 w 358"/>
                <a:gd name="T11" fmla="*/ 246 h 358"/>
                <a:gd name="T12" fmla="*/ 112 w 358"/>
                <a:gd name="T13" fmla="*/ 358 h 358"/>
                <a:gd name="T14" fmla="*/ 134 w 358"/>
                <a:gd name="T15" fmla="*/ 358 h 358"/>
                <a:gd name="T16" fmla="*/ 358 w 358"/>
                <a:gd name="T17" fmla="*/ 358 h 358"/>
                <a:gd name="T18" fmla="*/ 358 w 358"/>
                <a:gd name="T19" fmla="*/ 134 h 358"/>
                <a:gd name="T20" fmla="*/ 358 w 358"/>
                <a:gd name="T21" fmla="*/ 112 h 358"/>
                <a:gd name="T22" fmla="*/ 246 w 358"/>
                <a:gd name="T23"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8">
                  <a:moveTo>
                    <a:pt x="246" y="0"/>
                  </a:moveTo>
                  <a:cubicBezTo>
                    <a:pt x="246" y="0"/>
                    <a:pt x="246" y="0"/>
                    <a:pt x="246" y="0"/>
                  </a:cubicBezTo>
                  <a:cubicBezTo>
                    <a:pt x="184" y="0"/>
                    <a:pt x="134" y="51"/>
                    <a:pt x="134" y="112"/>
                  </a:cubicBezTo>
                  <a:cubicBezTo>
                    <a:pt x="134" y="134"/>
                    <a:pt x="134" y="134"/>
                    <a:pt x="134" y="134"/>
                  </a:cubicBezTo>
                  <a:cubicBezTo>
                    <a:pt x="112" y="134"/>
                    <a:pt x="112" y="134"/>
                    <a:pt x="112" y="134"/>
                  </a:cubicBezTo>
                  <a:cubicBezTo>
                    <a:pt x="50" y="134"/>
                    <a:pt x="0" y="184"/>
                    <a:pt x="0" y="246"/>
                  </a:cubicBezTo>
                  <a:cubicBezTo>
                    <a:pt x="0" y="308"/>
                    <a:pt x="51" y="358"/>
                    <a:pt x="112" y="358"/>
                  </a:cubicBezTo>
                  <a:cubicBezTo>
                    <a:pt x="134" y="358"/>
                    <a:pt x="134" y="358"/>
                    <a:pt x="134" y="358"/>
                  </a:cubicBezTo>
                  <a:cubicBezTo>
                    <a:pt x="358" y="358"/>
                    <a:pt x="358" y="358"/>
                    <a:pt x="358" y="358"/>
                  </a:cubicBezTo>
                  <a:cubicBezTo>
                    <a:pt x="358" y="134"/>
                    <a:pt x="358" y="134"/>
                    <a:pt x="358" y="134"/>
                  </a:cubicBezTo>
                  <a:cubicBezTo>
                    <a:pt x="358" y="112"/>
                    <a:pt x="358" y="112"/>
                    <a:pt x="358" y="112"/>
                  </a:cubicBezTo>
                  <a:cubicBezTo>
                    <a:pt x="358" y="50"/>
                    <a:pt x="308" y="0"/>
                    <a:pt x="24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 name="Freeform 15">
              <a:extLst>
                <a:ext uri="{FF2B5EF4-FFF2-40B4-BE49-F238E27FC236}">
                  <a16:creationId xmlns:a16="http://schemas.microsoft.com/office/drawing/2014/main" id="{997CDB1F-E4A1-4B7A-A4C3-3F56E494A2DB}"/>
                </a:ext>
              </a:extLst>
            </p:cNvPr>
            <p:cNvSpPr>
              <a:spLocks noEditPoints="1"/>
            </p:cNvSpPr>
            <p:nvPr/>
          </p:nvSpPr>
          <p:spPr bwMode="auto">
            <a:xfrm>
              <a:off x="10706100" y="2863850"/>
              <a:ext cx="536575" cy="409575"/>
            </a:xfrm>
            <a:custGeom>
              <a:avLst/>
              <a:gdLst>
                <a:gd name="T0" fmla="*/ 165 w 338"/>
                <a:gd name="T1" fmla="*/ 227 h 258"/>
                <a:gd name="T2" fmla="*/ 203 w 338"/>
                <a:gd name="T3" fmla="*/ 240 h 258"/>
                <a:gd name="T4" fmla="*/ 200 w 338"/>
                <a:gd name="T5" fmla="*/ 248 h 258"/>
                <a:gd name="T6" fmla="*/ 166 w 338"/>
                <a:gd name="T7" fmla="*/ 233 h 258"/>
                <a:gd name="T8" fmla="*/ 232 w 338"/>
                <a:gd name="T9" fmla="*/ 246 h 258"/>
                <a:gd name="T10" fmla="*/ 272 w 338"/>
                <a:gd name="T11" fmla="*/ 254 h 258"/>
                <a:gd name="T12" fmla="*/ 231 w 338"/>
                <a:gd name="T13" fmla="*/ 255 h 258"/>
                <a:gd name="T14" fmla="*/ 227 w 338"/>
                <a:gd name="T15" fmla="*/ 250 h 258"/>
                <a:gd name="T16" fmla="*/ 118 w 338"/>
                <a:gd name="T17" fmla="*/ 185 h 258"/>
                <a:gd name="T18" fmla="*/ 126 w 338"/>
                <a:gd name="T19" fmla="*/ 181 h 258"/>
                <a:gd name="T20" fmla="*/ 148 w 338"/>
                <a:gd name="T21" fmla="*/ 214 h 258"/>
                <a:gd name="T22" fmla="*/ 141 w 338"/>
                <a:gd name="T23" fmla="*/ 215 h 258"/>
                <a:gd name="T24" fmla="*/ 297 w 338"/>
                <a:gd name="T25" fmla="*/ 248 h 258"/>
                <a:gd name="T26" fmla="*/ 338 w 338"/>
                <a:gd name="T27" fmla="*/ 246 h 258"/>
                <a:gd name="T28" fmla="*/ 298 w 338"/>
                <a:gd name="T29" fmla="*/ 257 h 258"/>
                <a:gd name="T30" fmla="*/ 293 w 338"/>
                <a:gd name="T31" fmla="*/ 253 h 258"/>
                <a:gd name="T32" fmla="*/ 101 w 338"/>
                <a:gd name="T33" fmla="*/ 144 h 258"/>
                <a:gd name="T34" fmla="*/ 79 w 338"/>
                <a:gd name="T35" fmla="*/ 118 h 258"/>
                <a:gd name="T36" fmla="*/ 84 w 338"/>
                <a:gd name="T37" fmla="*/ 110 h 258"/>
                <a:gd name="T38" fmla="*/ 100 w 338"/>
                <a:gd name="T39" fmla="*/ 116 h 258"/>
                <a:gd name="T40" fmla="*/ 105 w 338"/>
                <a:gd name="T41" fmla="*/ 123 h 258"/>
                <a:gd name="T42" fmla="*/ 118 w 338"/>
                <a:gd name="T43" fmla="*/ 133 h 258"/>
                <a:gd name="T44" fmla="*/ 108 w 338"/>
                <a:gd name="T45" fmla="*/ 134 h 258"/>
                <a:gd name="T46" fmla="*/ 114 w 338"/>
                <a:gd name="T47" fmla="*/ 154 h 258"/>
                <a:gd name="T48" fmla="*/ 108 w 338"/>
                <a:gd name="T49" fmla="*/ 160 h 258"/>
                <a:gd name="T50" fmla="*/ 138 w 338"/>
                <a:gd name="T51" fmla="*/ 137 h 258"/>
                <a:gd name="T52" fmla="*/ 178 w 338"/>
                <a:gd name="T53" fmla="*/ 131 h 258"/>
                <a:gd name="T54" fmla="*/ 180 w 338"/>
                <a:gd name="T55" fmla="*/ 140 h 258"/>
                <a:gd name="T56" fmla="*/ 141 w 338"/>
                <a:gd name="T57" fmla="*/ 142 h 258"/>
                <a:gd name="T58" fmla="*/ 55 w 338"/>
                <a:gd name="T59" fmla="*/ 98 h 258"/>
                <a:gd name="T60" fmla="*/ 33 w 338"/>
                <a:gd name="T61" fmla="*/ 63 h 258"/>
                <a:gd name="T62" fmla="*/ 62 w 338"/>
                <a:gd name="T63" fmla="*/ 91 h 258"/>
                <a:gd name="T64" fmla="*/ 57 w 338"/>
                <a:gd name="T65" fmla="*/ 99 h 258"/>
                <a:gd name="T66" fmla="*/ 94 w 338"/>
                <a:gd name="T67" fmla="*/ 90 h 258"/>
                <a:gd name="T68" fmla="*/ 103 w 338"/>
                <a:gd name="T69" fmla="*/ 54 h 258"/>
                <a:gd name="T70" fmla="*/ 109 w 338"/>
                <a:gd name="T71" fmla="*/ 51 h 258"/>
                <a:gd name="T72" fmla="*/ 111 w 338"/>
                <a:gd name="T73" fmla="*/ 58 h 258"/>
                <a:gd name="T74" fmla="*/ 99 w 338"/>
                <a:gd name="T75" fmla="*/ 95 h 258"/>
                <a:gd name="T76" fmla="*/ 94 w 338"/>
                <a:gd name="T77" fmla="*/ 90 h 258"/>
                <a:gd name="T78" fmla="*/ 204 w 338"/>
                <a:gd name="T79" fmla="*/ 120 h 258"/>
                <a:gd name="T80" fmla="*/ 234 w 338"/>
                <a:gd name="T81" fmla="*/ 94 h 258"/>
                <a:gd name="T82" fmla="*/ 209 w 338"/>
                <a:gd name="T83" fmla="*/ 127 h 258"/>
                <a:gd name="T84" fmla="*/ 203 w 338"/>
                <a:gd name="T85" fmla="*/ 126 h 258"/>
                <a:gd name="T86" fmla="*/ 1 w 338"/>
                <a:gd name="T87" fmla="*/ 17 h 258"/>
                <a:gd name="T88" fmla="*/ 10 w 338"/>
                <a:gd name="T89" fmla="*/ 13 h 258"/>
                <a:gd name="T90" fmla="*/ 21 w 338"/>
                <a:gd name="T91" fmla="*/ 45 h 258"/>
                <a:gd name="T92" fmla="*/ 15 w 338"/>
                <a:gd name="T93" fmla="*/ 44 h 258"/>
                <a:gd name="T94" fmla="*/ 120 w 338"/>
                <a:gd name="T95" fmla="*/ 27 h 258"/>
                <a:gd name="T96" fmla="*/ 158 w 338"/>
                <a:gd name="T97" fmla="*/ 9 h 258"/>
                <a:gd name="T98" fmla="*/ 127 w 338"/>
                <a:gd name="T99" fmla="*/ 33 h 258"/>
                <a:gd name="T100" fmla="*/ 120 w 338"/>
                <a:gd name="T101" fmla="*/ 34 h 258"/>
                <a:gd name="T102" fmla="*/ 238 w 338"/>
                <a:gd name="T103" fmla="*/ 47 h 258"/>
                <a:gd name="T104" fmla="*/ 237 w 338"/>
                <a:gd name="T105" fmla="*/ 30 h 258"/>
                <a:gd name="T106" fmla="*/ 247 w 338"/>
                <a:gd name="T107" fmla="*/ 45 h 258"/>
                <a:gd name="T108" fmla="*/ 242 w 338"/>
                <a:gd name="T109" fmla="*/ 74 h 258"/>
                <a:gd name="T110" fmla="*/ 238 w 338"/>
                <a:gd name="T111" fmla="*/ 69 h 258"/>
                <a:gd name="T112" fmla="*/ 183 w 338"/>
                <a:gd name="T113" fmla="*/ 0 h 258"/>
                <a:gd name="T114" fmla="*/ 222 w 338"/>
                <a:gd name="T115" fmla="*/ 15 h 258"/>
                <a:gd name="T116" fmla="*/ 183 w 338"/>
                <a:gd name="T117" fmla="*/ 9 h 258"/>
                <a:gd name="T118" fmla="*/ 178 w 338"/>
                <a:gd name="T119" fmla="*/ 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8" h="258">
                  <a:moveTo>
                    <a:pt x="166" y="233"/>
                  </a:moveTo>
                  <a:cubicBezTo>
                    <a:pt x="164" y="232"/>
                    <a:pt x="164" y="229"/>
                    <a:pt x="165" y="227"/>
                  </a:cubicBezTo>
                  <a:cubicBezTo>
                    <a:pt x="166" y="225"/>
                    <a:pt x="169" y="224"/>
                    <a:pt x="171" y="226"/>
                  </a:cubicBezTo>
                  <a:cubicBezTo>
                    <a:pt x="181" y="231"/>
                    <a:pt x="192" y="236"/>
                    <a:pt x="203" y="240"/>
                  </a:cubicBezTo>
                  <a:cubicBezTo>
                    <a:pt x="206" y="241"/>
                    <a:pt x="207" y="243"/>
                    <a:pt x="206" y="245"/>
                  </a:cubicBezTo>
                  <a:cubicBezTo>
                    <a:pt x="205" y="248"/>
                    <a:pt x="203" y="249"/>
                    <a:pt x="200" y="248"/>
                  </a:cubicBezTo>
                  <a:cubicBezTo>
                    <a:pt x="195" y="247"/>
                    <a:pt x="190" y="245"/>
                    <a:pt x="186" y="243"/>
                  </a:cubicBezTo>
                  <a:cubicBezTo>
                    <a:pt x="179" y="240"/>
                    <a:pt x="172" y="237"/>
                    <a:pt x="166" y="233"/>
                  </a:cubicBezTo>
                  <a:close/>
                  <a:moveTo>
                    <a:pt x="227" y="250"/>
                  </a:moveTo>
                  <a:cubicBezTo>
                    <a:pt x="227" y="248"/>
                    <a:pt x="229" y="246"/>
                    <a:pt x="232" y="246"/>
                  </a:cubicBezTo>
                  <a:cubicBezTo>
                    <a:pt x="243" y="248"/>
                    <a:pt x="255" y="249"/>
                    <a:pt x="267" y="249"/>
                  </a:cubicBezTo>
                  <a:cubicBezTo>
                    <a:pt x="270" y="249"/>
                    <a:pt x="272" y="251"/>
                    <a:pt x="272" y="254"/>
                  </a:cubicBezTo>
                  <a:cubicBezTo>
                    <a:pt x="272" y="256"/>
                    <a:pt x="270" y="258"/>
                    <a:pt x="267" y="258"/>
                  </a:cubicBezTo>
                  <a:cubicBezTo>
                    <a:pt x="255" y="258"/>
                    <a:pt x="242" y="257"/>
                    <a:pt x="231" y="255"/>
                  </a:cubicBezTo>
                  <a:cubicBezTo>
                    <a:pt x="230" y="255"/>
                    <a:pt x="230" y="255"/>
                    <a:pt x="229" y="255"/>
                  </a:cubicBezTo>
                  <a:cubicBezTo>
                    <a:pt x="228" y="254"/>
                    <a:pt x="226" y="252"/>
                    <a:pt x="227" y="250"/>
                  </a:cubicBezTo>
                  <a:close/>
                  <a:moveTo>
                    <a:pt x="141" y="215"/>
                  </a:moveTo>
                  <a:cubicBezTo>
                    <a:pt x="132" y="206"/>
                    <a:pt x="125" y="196"/>
                    <a:pt x="118" y="185"/>
                  </a:cubicBezTo>
                  <a:cubicBezTo>
                    <a:pt x="117" y="183"/>
                    <a:pt x="118" y="181"/>
                    <a:pt x="120" y="179"/>
                  </a:cubicBezTo>
                  <a:cubicBezTo>
                    <a:pt x="122" y="178"/>
                    <a:pt x="125" y="179"/>
                    <a:pt x="126" y="181"/>
                  </a:cubicBezTo>
                  <a:cubicBezTo>
                    <a:pt x="132" y="191"/>
                    <a:pt x="139" y="200"/>
                    <a:pt x="148" y="208"/>
                  </a:cubicBezTo>
                  <a:cubicBezTo>
                    <a:pt x="150" y="210"/>
                    <a:pt x="150" y="213"/>
                    <a:pt x="148" y="214"/>
                  </a:cubicBezTo>
                  <a:cubicBezTo>
                    <a:pt x="147" y="216"/>
                    <a:pt x="145" y="216"/>
                    <a:pt x="143" y="216"/>
                  </a:cubicBezTo>
                  <a:cubicBezTo>
                    <a:pt x="142" y="215"/>
                    <a:pt x="142" y="215"/>
                    <a:pt x="141" y="215"/>
                  </a:cubicBezTo>
                  <a:close/>
                  <a:moveTo>
                    <a:pt x="293" y="253"/>
                  </a:moveTo>
                  <a:cubicBezTo>
                    <a:pt x="293" y="251"/>
                    <a:pt x="295" y="248"/>
                    <a:pt x="297" y="248"/>
                  </a:cubicBezTo>
                  <a:cubicBezTo>
                    <a:pt x="318" y="246"/>
                    <a:pt x="332" y="243"/>
                    <a:pt x="332" y="243"/>
                  </a:cubicBezTo>
                  <a:cubicBezTo>
                    <a:pt x="335" y="242"/>
                    <a:pt x="337" y="244"/>
                    <a:pt x="338" y="246"/>
                  </a:cubicBezTo>
                  <a:cubicBezTo>
                    <a:pt x="338" y="249"/>
                    <a:pt x="337" y="251"/>
                    <a:pt x="335" y="252"/>
                  </a:cubicBezTo>
                  <a:cubicBezTo>
                    <a:pt x="334" y="252"/>
                    <a:pt x="320" y="255"/>
                    <a:pt x="298" y="257"/>
                  </a:cubicBezTo>
                  <a:cubicBezTo>
                    <a:pt x="297" y="257"/>
                    <a:pt x="296" y="257"/>
                    <a:pt x="296" y="257"/>
                  </a:cubicBezTo>
                  <a:cubicBezTo>
                    <a:pt x="294" y="256"/>
                    <a:pt x="293" y="255"/>
                    <a:pt x="293" y="253"/>
                  </a:cubicBezTo>
                  <a:close/>
                  <a:moveTo>
                    <a:pt x="105" y="157"/>
                  </a:moveTo>
                  <a:cubicBezTo>
                    <a:pt x="103" y="153"/>
                    <a:pt x="102" y="148"/>
                    <a:pt x="101" y="144"/>
                  </a:cubicBezTo>
                  <a:cubicBezTo>
                    <a:pt x="99" y="139"/>
                    <a:pt x="98" y="134"/>
                    <a:pt x="97" y="129"/>
                  </a:cubicBezTo>
                  <a:cubicBezTo>
                    <a:pt x="91" y="126"/>
                    <a:pt x="85" y="122"/>
                    <a:pt x="79" y="118"/>
                  </a:cubicBezTo>
                  <a:cubicBezTo>
                    <a:pt x="77" y="116"/>
                    <a:pt x="77" y="113"/>
                    <a:pt x="78" y="111"/>
                  </a:cubicBezTo>
                  <a:cubicBezTo>
                    <a:pt x="79" y="109"/>
                    <a:pt x="82" y="109"/>
                    <a:pt x="84" y="110"/>
                  </a:cubicBezTo>
                  <a:cubicBezTo>
                    <a:pt x="88" y="113"/>
                    <a:pt x="92" y="116"/>
                    <a:pt x="97" y="118"/>
                  </a:cubicBezTo>
                  <a:cubicBezTo>
                    <a:pt x="97" y="117"/>
                    <a:pt x="98" y="116"/>
                    <a:pt x="100" y="116"/>
                  </a:cubicBezTo>
                  <a:cubicBezTo>
                    <a:pt x="102" y="116"/>
                    <a:pt x="105" y="118"/>
                    <a:pt x="105" y="120"/>
                  </a:cubicBezTo>
                  <a:cubicBezTo>
                    <a:pt x="105" y="121"/>
                    <a:pt x="105" y="122"/>
                    <a:pt x="105" y="123"/>
                  </a:cubicBezTo>
                  <a:cubicBezTo>
                    <a:pt x="109" y="124"/>
                    <a:pt x="112" y="126"/>
                    <a:pt x="115" y="127"/>
                  </a:cubicBezTo>
                  <a:cubicBezTo>
                    <a:pt x="117" y="128"/>
                    <a:pt x="119" y="130"/>
                    <a:pt x="118" y="133"/>
                  </a:cubicBezTo>
                  <a:cubicBezTo>
                    <a:pt x="117" y="135"/>
                    <a:pt x="114" y="136"/>
                    <a:pt x="112" y="135"/>
                  </a:cubicBezTo>
                  <a:cubicBezTo>
                    <a:pt x="111" y="135"/>
                    <a:pt x="109" y="134"/>
                    <a:pt x="108" y="134"/>
                  </a:cubicBezTo>
                  <a:cubicBezTo>
                    <a:pt x="108" y="136"/>
                    <a:pt x="109" y="139"/>
                    <a:pt x="110" y="141"/>
                  </a:cubicBezTo>
                  <a:cubicBezTo>
                    <a:pt x="111" y="146"/>
                    <a:pt x="112" y="150"/>
                    <a:pt x="114" y="154"/>
                  </a:cubicBezTo>
                  <a:cubicBezTo>
                    <a:pt x="114" y="157"/>
                    <a:pt x="113" y="159"/>
                    <a:pt x="111" y="160"/>
                  </a:cubicBezTo>
                  <a:cubicBezTo>
                    <a:pt x="110" y="160"/>
                    <a:pt x="109" y="160"/>
                    <a:pt x="108" y="160"/>
                  </a:cubicBezTo>
                  <a:cubicBezTo>
                    <a:pt x="106" y="160"/>
                    <a:pt x="105" y="159"/>
                    <a:pt x="105" y="157"/>
                  </a:cubicBezTo>
                  <a:close/>
                  <a:moveTo>
                    <a:pt x="138" y="137"/>
                  </a:moveTo>
                  <a:cubicBezTo>
                    <a:pt x="139" y="135"/>
                    <a:pt x="141" y="133"/>
                    <a:pt x="143" y="133"/>
                  </a:cubicBezTo>
                  <a:cubicBezTo>
                    <a:pt x="155" y="135"/>
                    <a:pt x="167" y="134"/>
                    <a:pt x="178" y="131"/>
                  </a:cubicBezTo>
                  <a:cubicBezTo>
                    <a:pt x="180" y="130"/>
                    <a:pt x="183" y="132"/>
                    <a:pt x="183" y="134"/>
                  </a:cubicBezTo>
                  <a:cubicBezTo>
                    <a:pt x="184" y="137"/>
                    <a:pt x="182" y="139"/>
                    <a:pt x="180" y="140"/>
                  </a:cubicBezTo>
                  <a:cubicBezTo>
                    <a:pt x="168" y="143"/>
                    <a:pt x="155" y="144"/>
                    <a:pt x="142" y="142"/>
                  </a:cubicBezTo>
                  <a:cubicBezTo>
                    <a:pt x="142" y="142"/>
                    <a:pt x="142" y="142"/>
                    <a:pt x="141" y="142"/>
                  </a:cubicBezTo>
                  <a:cubicBezTo>
                    <a:pt x="139" y="141"/>
                    <a:pt x="138" y="139"/>
                    <a:pt x="138" y="137"/>
                  </a:cubicBezTo>
                  <a:close/>
                  <a:moveTo>
                    <a:pt x="55" y="98"/>
                  </a:moveTo>
                  <a:cubicBezTo>
                    <a:pt x="47" y="89"/>
                    <a:pt x="39" y="80"/>
                    <a:pt x="32" y="69"/>
                  </a:cubicBezTo>
                  <a:cubicBezTo>
                    <a:pt x="30" y="67"/>
                    <a:pt x="31" y="65"/>
                    <a:pt x="33" y="63"/>
                  </a:cubicBezTo>
                  <a:cubicBezTo>
                    <a:pt x="35" y="62"/>
                    <a:pt x="38" y="62"/>
                    <a:pt x="39" y="64"/>
                  </a:cubicBezTo>
                  <a:cubicBezTo>
                    <a:pt x="46" y="74"/>
                    <a:pt x="54" y="83"/>
                    <a:pt x="62" y="91"/>
                  </a:cubicBezTo>
                  <a:cubicBezTo>
                    <a:pt x="64" y="93"/>
                    <a:pt x="64" y="96"/>
                    <a:pt x="62" y="98"/>
                  </a:cubicBezTo>
                  <a:cubicBezTo>
                    <a:pt x="60" y="99"/>
                    <a:pt x="59" y="99"/>
                    <a:pt x="57" y="99"/>
                  </a:cubicBezTo>
                  <a:cubicBezTo>
                    <a:pt x="56" y="98"/>
                    <a:pt x="56" y="98"/>
                    <a:pt x="55" y="98"/>
                  </a:cubicBezTo>
                  <a:close/>
                  <a:moveTo>
                    <a:pt x="94" y="90"/>
                  </a:moveTo>
                  <a:cubicBezTo>
                    <a:pt x="95" y="77"/>
                    <a:pt x="98" y="65"/>
                    <a:pt x="102" y="55"/>
                  </a:cubicBezTo>
                  <a:cubicBezTo>
                    <a:pt x="103" y="54"/>
                    <a:pt x="103" y="54"/>
                    <a:pt x="103" y="54"/>
                  </a:cubicBezTo>
                  <a:cubicBezTo>
                    <a:pt x="104" y="51"/>
                    <a:pt x="106" y="50"/>
                    <a:pt x="109" y="51"/>
                  </a:cubicBezTo>
                  <a:cubicBezTo>
                    <a:pt x="109" y="51"/>
                    <a:pt x="109" y="51"/>
                    <a:pt x="109" y="51"/>
                  </a:cubicBezTo>
                  <a:cubicBezTo>
                    <a:pt x="111" y="52"/>
                    <a:pt x="112" y="55"/>
                    <a:pt x="111" y="57"/>
                  </a:cubicBezTo>
                  <a:cubicBezTo>
                    <a:pt x="111" y="58"/>
                    <a:pt x="111" y="58"/>
                    <a:pt x="111" y="58"/>
                  </a:cubicBezTo>
                  <a:cubicBezTo>
                    <a:pt x="107" y="68"/>
                    <a:pt x="104" y="79"/>
                    <a:pt x="103" y="91"/>
                  </a:cubicBezTo>
                  <a:cubicBezTo>
                    <a:pt x="103" y="93"/>
                    <a:pt x="101" y="95"/>
                    <a:pt x="99" y="95"/>
                  </a:cubicBezTo>
                  <a:cubicBezTo>
                    <a:pt x="98" y="95"/>
                    <a:pt x="98" y="95"/>
                    <a:pt x="97" y="95"/>
                  </a:cubicBezTo>
                  <a:cubicBezTo>
                    <a:pt x="95" y="94"/>
                    <a:pt x="94" y="92"/>
                    <a:pt x="94" y="90"/>
                  </a:cubicBezTo>
                  <a:close/>
                  <a:moveTo>
                    <a:pt x="203" y="126"/>
                  </a:moveTo>
                  <a:cubicBezTo>
                    <a:pt x="201" y="124"/>
                    <a:pt x="202" y="121"/>
                    <a:pt x="204" y="120"/>
                  </a:cubicBezTo>
                  <a:cubicBezTo>
                    <a:pt x="214" y="113"/>
                    <a:pt x="222" y="105"/>
                    <a:pt x="228" y="95"/>
                  </a:cubicBezTo>
                  <a:cubicBezTo>
                    <a:pt x="229" y="93"/>
                    <a:pt x="232" y="93"/>
                    <a:pt x="234" y="94"/>
                  </a:cubicBezTo>
                  <a:cubicBezTo>
                    <a:pt x="236" y="95"/>
                    <a:pt x="237" y="98"/>
                    <a:pt x="236" y="100"/>
                  </a:cubicBezTo>
                  <a:cubicBezTo>
                    <a:pt x="229" y="111"/>
                    <a:pt x="220" y="120"/>
                    <a:pt x="209" y="127"/>
                  </a:cubicBezTo>
                  <a:cubicBezTo>
                    <a:pt x="208" y="128"/>
                    <a:pt x="206" y="128"/>
                    <a:pt x="205" y="128"/>
                  </a:cubicBezTo>
                  <a:cubicBezTo>
                    <a:pt x="204" y="127"/>
                    <a:pt x="203" y="127"/>
                    <a:pt x="203" y="126"/>
                  </a:cubicBezTo>
                  <a:close/>
                  <a:moveTo>
                    <a:pt x="15" y="44"/>
                  </a:moveTo>
                  <a:cubicBezTo>
                    <a:pt x="10" y="35"/>
                    <a:pt x="6" y="26"/>
                    <a:pt x="1" y="17"/>
                  </a:cubicBezTo>
                  <a:cubicBezTo>
                    <a:pt x="0" y="14"/>
                    <a:pt x="1" y="12"/>
                    <a:pt x="4" y="11"/>
                  </a:cubicBezTo>
                  <a:cubicBezTo>
                    <a:pt x="6" y="10"/>
                    <a:pt x="9" y="11"/>
                    <a:pt x="10" y="13"/>
                  </a:cubicBezTo>
                  <a:cubicBezTo>
                    <a:pt x="14" y="22"/>
                    <a:pt x="18" y="31"/>
                    <a:pt x="23" y="39"/>
                  </a:cubicBezTo>
                  <a:cubicBezTo>
                    <a:pt x="24" y="41"/>
                    <a:pt x="23" y="44"/>
                    <a:pt x="21" y="45"/>
                  </a:cubicBezTo>
                  <a:cubicBezTo>
                    <a:pt x="20" y="46"/>
                    <a:pt x="19" y="46"/>
                    <a:pt x="17" y="46"/>
                  </a:cubicBezTo>
                  <a:cubicBezTo>
                    <a:pt x="16" y="45"/>
                    <a:pt x="16" y="44"/>
                    <a:pt x="15" y="44"/>
                  </a:cubicBezTo>
                  <a:close/>
                  <a:moveTo>
                    <a:pt x="120" y="34"/>
                  </a:moveTo>
                  <a:cubicBezTo>
                    <a:pt x="119" y="32"/>
                    <a:pt x="118" y="29"/>
                    <a:pt x="120" y="27"/>
                  </a:cubicBezTo>
                  <a:cubicBezTo>
                    <a:pt x="129" y="18"/>
                    <a:pt x="140" y="11"/>
                    <a:pt x="152" y="6"/>
                  </a:cubicBezTo>
                  <a:cubicBezTo>
                    <a:pt x="154" y="5"/>
                    <a:pt x="157" y="7"/>
                    <a:pt x="158" y="9"/>
                  </a:cubicBezTo>
                  <a:cubicBezTo>
                    <a:pt x="159" y="11"/>
                    <a:pt x="157" y="14"/>
                    <a:pt x="155" y="15"/>
                  </a:cubicBezTo>
                  <a:cubicBezTo>
                    <a:pt x="144" y="19"/>
                    <a:pt x="135" y="25"/>
                    <a:pt x="127" y="33"/>
                  </a:cubicBezTo>
                  <a:cubicBezTo>
                    <a:pt x="125" y="35"/>
                    <a:pt x="123" y="35"/>
                    <a:pt x="122" y="35"/>
                  </a:cubicBezTo>
                  <a:cubicBezTo>
                    <a:pt x="121" y="34"/>
                    <a:pt x="121" y="34"/>
                    <a:pt x="120" y="34"/>
                  </a:cubicBezTo>
                  <a:close/>
                  <a:moveTo>
                    <a:pt x="238" y="69"/>
                  </a:moveTo>
                  <a:cubicBezTo>
                    <a:pt x="239" y="62"/>
                    <a:pt x="239" y="54"/>
                    <a:pt x="238" y="47"/>
                  </a:cubicBezTo>
                  <a:cubicBezTo>
                    <a:pt x="237" y="43"/>
                    <a:pt x="236" y="39"/>
                    <a:pt x="234" y="36"/>
                  </a:cubicBezTo>
                  <a:cubicBezTo>
                    <a:pt x="233" y="34"/>
                    <a:pt x="234" y="31"/>
                    <a:pt x="237" y="30"/>
                  </a:cubicBezTo>
                  <a:cubicBezTo>
                    <a:pt x="239" y="29"/>
                    <a:pt x="242" y="30"/>
                    <a:pt x="243" y="32"/>
                  </a:cubicBezTo>
                  <a:cubicBezTo>
                    <a:pt x="245" y="36"/>
                    <a:pt x="246" y="41"/>
                    <a:pt x="247" y="45"/>
                  </a:cubicBezTo>
                  <a:cubicBezTo>
                    <a:pt x="248" y="54"/>
                    <a:pt x="248" y="62"/>
                    <a:pt x="247" y="70"/>
                  </a:cubicBezTo>
                  <a:cubicBezTo>
                    <a:pt x="246" y="73"/>
                    <a:pt x="244" y="75"/>
                    <a:pt x="242" y="74"/>
                  </a:cubicBezTo>
                  <a:cubicBezTo>
                    <a:pt x="241" y="74"/>
                    <a:pt x="241" y="74"/>
                    <a:pt x="241" y="74"/>
                  </a:cubicBezTo>
                  <a:cubicBezTo>
                    <a:pt x="239" y="73"/>
                    <a:pt x="237" y="71"/>
                    <a:pt x="238" y="69"/>
                  </a:cubicBezTo>
                  <a:close/>
                  <a:moveTo>
                    <a:pt x="178" y="5"/>
                  </a:moveTo>
                  <a:cubicBezTo>
                    <a:pt x="178" y="2"/>
                    <a:pt x="180" y="0"/>
                    <a:pt x="183" y="0"/>
                  </a:cubicBezTo>
                  <a:cubicBezTo>
                    <a:pt x="196" y="0"/>
                    <a:pt x="210" y="3"/>
                    <a:pt x="220" y="9"/>
                  </a:cubicBezTo>
                  <a:cubicBezTo>
                    <a:pt x="222" y="10"/>
                    <a:pt x="223" y="13"/>
                    <a:pt x="222" y="15"/>
                  </a:cubicBezTo>
                  <a:cubicBezTo>
                    <a:pt x="221" y="17"/>
                    <a:pt x="218" y="18"/>
                    <a:pt x="216" y="17"/>
                  </a:cubicBezTo>
                  <a:cubicBezTo>
                    <a:pt x="207" y="12"/>
                    <a:pt x="195" y="9"/>
                    <a:pt x="183" y="9"/>
                  </a:cubicBezTo>
                  <a:cubicBezTo>
                    <a:pt x="182" y="9"/>
                    <a:pt x="182" y="9"/>
                    <a:pt x="181" y="9"/>
                  </a:cubicBezTo>
                  <a:cubicBezTo>
                    <a:pt x="180" y="8"/>
                    <a:pt x="178" y="7"/>
                    <a:pt x="178" y="5"/>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 name="Freeform 16">
              <a:extLst>
                <a:ext uri="{FF2B5EF4-FFF2-40B4-BE49-F238E27FC236}">
                  <a16:creationId xmlns:a16="http://schemas.microsoft.com/office/drawing/2014/main" id="{652ACF39-DE43-4220-ABC5-B76B2E87293A}"/>
                </a:ext>
              </a:extLst>
            </p:cNvPr>
            <p:cNvSpPr>
              <a:spLocks noEditPoints="1"/>
            </p:cNvSpPr>
            <p:nvPr/>
          </p:nvSpPr>
          <p:spPr bwMode="auto">
            <a:xfrm>
              <a:off x="7337425" y="1739900"/>
              <a:ext cx="403225" cy="558800"/>
            </a:xfrm>
            <a:custGeom>
              <a:avLst/>
              <a:gdLst>
                <a:gd name="T0" fmla="*/ 25 w 254"/>
                <a:gd name="T1" fmla="*/ 178 h 352"/>
                <a:gd name="T2" fmla="*/ 15 w 254"/>
                <a:gd name="T3" fmla="*/ 217 h 352"/>
                <a:gd name="T4" fmla="*/ 6 w 254"/>
                <a:gd name="T5" fmla="*/ 215 h 352"/>
                <a:gd name="T6" fmla="*/ 19 w 254"/>
                <a:gd name="T7" fmla="*/ 180 h 352"/>
                <a:gd name="T8" fmla="*/ 10 w 254"/>
                <a:gd name="T9" fmla="*/ 246 h 352"/>
                <a:gd name="T10" fmla="*/ 5 w 254"/>
                <a:gd name="T11" fmla="*/ 286 h 352"/>
                <a:gd name="T12" fmla="*/ 1 w 254"/>
                <a:gd name="T13" fmla="*/ 245 h 352"/>
                <a:gd name="T14" fmla="*/ 6 w 254"/>
                <a:gd name="T15" fmla="*/ 241 h 352"/>
                <a:gd name="T16" fmla="*/ 64 w 254"/>
                <a:gd name="T17" fmla="*/ 128 h 352"/>
                <a:gd name="T18" fmla="*/ 69 w 254"/>
                <a:gd name="T19" fmla="*/ 136 h 352"/>
                <a:gd name="T20" fmla="*/ 37 w 254"/>
                <a:gd name="T21" fmla="*/ 160 h 352"/>
                <a:gd name="T22" fmla="*/ 36 w 254"/>
                <a:gd name="T23" fmla="*/ 154 h 352"/>
                <a:gd name="T24" fmla="*/ 13 w 254"/>
                <a:gd name="T25" fmla="*/ 311 h 352"/>
                <a:gd name="T26" fmla="*/ 17 w 254"/>
                <a:gd name="T27" fmla="*/ 352 h 352"/>
                <a:gd name="T28" fmla="*/ 4 w 254"/>
                <a:gd name="T29" fmla="*/ 313 h 352"/>
                <a:gd name="T30" fmla="*/ 8 w 254"/>
                <a:gd name="T31" fmla="*/ 307 h 352"/>
                <a:gd name="T32" fmla="*/ 104 w 254"/>
                <a:gd name="T33" fmla="*/ 108 h 352"/>
                <a:gd name="T34" fmla="*/ 129 w 254"/>
                <a:gd name="T35" fmla="*/ 85 h 352"/>
                <a:gd name="T36" fmla="*/ 136 w 254"/>
                <a:gd name="T37" fmla="*/ 90 h 352"/>
                <a:gd name="T38" fmla="*/ 131 w 254"/>
                <a:gd name="T39" fmla="*/ 106 h 352"/>
                <a:gd name="T40" fmla="*/ 125 w 254"/>
                <a:gd name="T41" fmla="*/ 112 h 352"/>
                <a:gd name="T42" fmla="*/ 116 w 254"/>
                <a:gd name="T43" fmla="*/ 125 h 352"/>
                <a:gd name="T44" fmla="*/ 115 w 254"/>
                <a:gd name="T45" fmla="*/ 115 h 352"/>
                <a:gd name="T46" fmla="*/ 94 w 254"/>
                <a:gd name="T47" fmla="*/ 122 h 352"/>
                <a:gd name="T48" fmla="*/ 88 w 254"/>
                <a:gd name="T49" fmla="*/ 116 h 352"/>
                <a:gd name="T50" fmla="*/ 113 w 254"/>
                <a:gd name="T51" fmla="*/ 146 h 352"/>
                <a:gd name="T52" fmla="*/ 122 w 254"/>
                <a:gd name="T53" fmla="*/ 184 h 352"/>
                <a:gd name="T54" fmla="*/ 113 w 254"/>
                <a:gd name="T55" fmla="*/ 187 h 352"/>
                <a:gd name="T56" fmla="*/ 108 w 254"/>
                <a:gd name="T57" fmla="*/ 149 h 352"/>
                <a:gd name="T58" fmla="*/ 147 w 254"/>
                <a:gd name="T59" fmla="*/ 60 h 352"/>
                <a:gd name="T60" fmla="*/ 180 w 254"/>
                <a:gd name="T61" fmla="*/ 35 h 352"/>
                <a:gd name="T62" fmla="*/ 154 w 254"/>
                <a:gd name="T63" fmla="*/ 66 h 352"/>
                <a:gd name="T64" fmla="*/ 146 w 254"/>
                <a:gd name="T65" fmla="*/ 62 h 352"/>
                <a:gd name="T66" fmla="*/ 157 w 254"/>
                <a:gd name="T67" fmla="*/ 99 h 352"/>
                <a:gd name="T68" fmla="*/ 194 w 254"/>
                <a:gd name="T69" fmla="*/ 104 h 352"/>
                <a:gd name="T70" fmla="*/ 197 w 254"/>
                <a:gd name="T71" fmla="*/ 110 h 352"/>
                <a:gd name="T72" fmla="*/ 190 w 254"/>
                <a:gd name="T73" fmla="*/ 113 h 352"/>
                <a:gd name="T74" fmla="*/ 152 w 254"/>
                <a:gd name="T75" fmla="*/ 103 h 352"/>
                <a:gd name="T76" fmla="*/ 157 w 254"/>
                <a:gd name="T77" fmla="*/ 99 h 352"/>
                <a:gd name="T78" fmla="*/ 135 w 254"/>
                <a:gd name="T79" fmla="*/ 210 h 352"/>
                <a:gd name="T80" fmla="*/ 162 w 254"/>
                <a:gd name="T81" fmla="*/ 238 h 352"/>
                <a:gd name="T82" fmla="*/ 128 w 254"/>
                <a:gd name="T83" fmla="*/ 215 h 352"/>
                <a:gd name="T84" fmla="*/ 129 w 254"/>
                <a:gd name="T85" fmla="*/ 209 h 352"/>
                <a:gd name="T86" fmla="*/ 224 w 254"/>
                <a:gd name="T87" fmla="*/ 1 h 352"/>
                <a:gd name="T88" fmla="*/ 229 w 254"/>
                <a:gd name="T89" fmla="*/ 9 h 352"/>
                <a:gd name="T90" fmla="*/ 197 w 254"/>
                <a:gd name="T91" fmla="*/ 23 h 352"/>
                <a:gd name="T92" fmla="*/ 198 w 254"/>
                <a:gd name="T93" fmla="*/ 16 h 352"/>
                <a:gd name="T94" fmla="*/ 222 w 254"/>
                <a:gd name="T95" fmla="*/ 120 h 352"/>
                <a:gd name="T96" fmla="*/ 242 w 254"/>
                <a:gd name="T97" fmla="*/ 156 h 352"/>
                <a:gd name="T98" fmla="*/ 216 w 254"/>
                <a:gd name="T99" fmla="*/ 127 h 352"/>
                <a:gd name="T100" fmla="*/ 215 w 254"/>
                <a:gd name="T101" fmla="*/ 121 h 352"/>
                <a:gd name="T102" fmla="*/ 210 w 254"/>
                <a:gd name="T103" fmla="*/ 239 h 352"/>
                <a:gd name="T104" fmla="*/ 226 w 254"/>
                <a:gd name="T105" fmla="*/ 237 h 352"/>
                <a:gd name="T106" fmla="*/ 212 w 254"/>
                <a:gd name="T107" fmla="*/ 247 h 352"/>
                <a:gd name="T108" fmla="*/ 183 w 254"/>
                <a:gd name="T109" fmla="*/ 244 h 352"/>
                <a:gd name="T110" fmla="*/ 188 w 254"/>
                <a:gd name="T111" fmla="*/ 240 h 352"/>
                <a:gd name="T112" fmla="*/ 253 w 254"/>
                <a:gd name="T113" fmla="*/ 181 h 352"/>
                <a:gd name="T114" fmla="*/ 241 w 254"/>
                <a:gd name="T115" fmla="*/ 221 h 352"/>
                <a:gd name="T116" fmla="*/ 244 w 254"/>
                <a:gd name="T117" fmla="*/ 182 h 352"/>
                <a:gd name="T118" fmla="*/ 248 w 254"/>
                <a:gd name="T119" fmla="*/ 17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 h="352">
                  <a:moveTo>
                    <a:pt x="19" y="180"/>
                  </a:moveTo>
                  <a:cubicBezTo>
                    <a:pt x="20" y="178"/>
                    <a:pt x="23" y="177"/>
                    <a:pt x="25" y="178"/>
                  </a:cubicBezTo>
                  <a:cubicBezTo>
                    <a:pt x="27" y="179"/>
                    <a:pt x="28" y="182"/>
                    <a:pt x="27" y="184"/>
                  </a:cubicBezTo>
                  <a:cubicBezTo>
                    <a:pt x="22" y="194"/>
                    <a:pt x="18" y="205"/>
                    <a:pt x="15" y="217"/>
                  </a:cubicBezTo>
                  <a:cubicBezTo>
                    <a:pt x="14" y="219"/>
                    <a:pt x="12" y="221"/>
                    <a:pt x="9" y="220"/>
                  </a:cubicBezTo>
                  <a:cubicBezTo>
                    <a:pt x="7" y="220"/>
                    <a:pt x="6" y="217"/>
                    <a:pt x="6" y="215"/>
                  </a:cubicBezTo>
                  <a:cubicBezTo>
                    <a:pt x="7" y="210"/>
                    <a:pt x="9" y="204"/>
                    <a:pt x="11" y="200"/>
                  </a:cubicBezTo>
                  <a:cubicBezTo>
                    <a:pt x="13" y="193"/>
                    <a:pt x="16" y="186"/>
                    <a:pt x="19" y="180"/>
                  </a:cubicBezTo>
                  <a:close/>
                  <a:moveTo>
                    <a:pt x="6" y="241"/>
                  </a:moveTo>
                  <a:cubicBezTo>
                    <a:pt x="9" y="241"/>
                    <a:pt x="10" y="244"/>
                    <a:pt x="10" y="246"/>
                  </a:cubicBezTo>
                  <a:cubicBezTo>
                    <a:pt x="9" y="257"/>
                    <a:pt x="9" y="269"/>
                    <a:pt x="10" y="282"/>
                  </a:cubicBezTo>
                  <a:cubicBezTo>
                    <a:pt x="10" y="284"/>
                    <a:pt x="8" y="286"/>
                    <a:pt x="5" y="286"/>
                  </a:cubicBezTo>
                  <a:cubicBezTo>
                    <a:pt x="3" y="287"/>
                    <a:pt x="1" y="285"/>
                    <a:pt x="1" y="282"/>
                  </a:cubicBezTo>
                  <a:cubicBezTo>
                    <a:pt x="0" y="269"/>
                    <a:pt x="0" y="257"/>
                    <a:pt x="1" y="245"/>
                  </a:cubicBezTo>
                  <a:cubicBezTo>
                    <a:pt x="1" y="245"/>
                    <a:pt x="1" y="244"/>
                    <a:pt x="1" y="244"/>
                  </a:cubicBezTo>
                  <a:cubicBezTo>
                    <a:pt x="2" y="242"/>
                    <a:pt x="4" y="241"/>
                    <a:pt x="6" y="241"/>
                  </a:cubicBezTo>
                  <a:close/>
                  <a:moveTo>
                    <a:pt x="36" y="154"/>
                  </a:moveTo>
                  <a:cubicBezTo>
                    <a:pt x="44" y="144"/>
                    <a:pt x="53" y="136"/>
                    <a:pt x="64" y="128"/>
                  </a:cubicBezTo>
                  <a:cubicBezTo>
                    <a:pt x="66" y="127"/>
                    <a:pt x="68" y="128"/>
                    <a:pt x="70" y="130"/>
                  </a:cubicBezTo>
                  <a:cubicBezTo>
                    <a:pt x="71" y="132"/>
                    <a:pt x="71" y="135"/>
                    <a:pt x="69" y="136"/>
                  </a:cubicBezTo>
                  <a:cubicBezTo>
                    <a:pt x="59" y="143"/>
                    <a:pt x="50" y="151"/>
                    <a:pt x="43" y="159"/>
                  </a:cubicBezTo>
                  <a:cubicBezTo>
                    <a:pt x="41" y="161"/>
                    <a:pt x="38" y="162"/>
                    <a:pt x="37" y="160"/>
                  </a:cubicBezTo>
                  <a:cubicBezTo>
                    <a:pt x="35" y="159"/>
                    <a:pt x="35" y="157"/>
                    <a:pt x="35" y="155"/>
                  </a:cubicBezTo>
                  <a:cubicBezTo>
                    <a:pt x="35" y="155"/>
                    <a:pt x="36" y="154"/>
                    <a:pt x="36" y="154"/>
                  </a:cubicBezTo>
                  <a:close/>
                  <a:moveTo>
                    <a:pt x="8" y="307"/>
                  </a:moveTo>
                  <a:cubicBezTo>
                    <a:pt x="10" y="307"/>
                    <a:pt x="12" y="309"/>
                    <a:pt x="13" y="311"/>
                  </a:cubicBezTo>
                  <a:cubicBezTo>
                    <a:pt x="16" y="332"/>
                    <a:pt x="20" y="346"/>
                    <a:pt x="20" y="346"/>
                  </a:cubicBezTo>
                  <a:cubicBezTo>
                    <a:pt x="21" y="348"/>
                    <a:pt x="20" y="351"/>
                    <a:pt x="17" y="352"/>
                  </a:cubicBezTo>
                  <a:cubicBezTo>
                    <a:pt x="15" y="352"/>
                    <a:pt x="12" y="351"/>
                    <a:pt x="12" y="349"/>
                  </a:cubicBezTo>
                  <a:cubicBezTo>
                    <a:pt x="11" y="348"/>
                    <a:pt x="7" y="334"/>
                    <a:pt x="4" y="313"/>
                  </a:cubicBezTo>
                  <a:cubicBezTo>
                    <a:pt x="4" y="312"/>
                    <a:pt x="4" y="311"/>
                    <a:pt x="4" y="310"/>
                  </a:cubicBezTo>
                  <a:cubicBezTo>
                    <a:pt x="4" y="309"/>
                    <a:pt x="6" y="308"/>
                    <a:pt x="8" y="307"/>
                  </a:cubicBezTo>
                  <a:close/>
                  <a:moveTo>
                    <a:pt x="91" y="114"/>
                  </a:moveTo>
                  <a:cubicBezTo>
                    <a:pt x="95" y="112"/>
                    <a:pt x="99" y="110"/>
                    <a:pt x="104" y="108"/>
                  </a:cubicBezTo>
                  <a:cubicBezTo>
                    <a:pt x="109" y="107"/>
                    <a:pt x="114" y="105"/>
                    <a:pt x="119" y="104"/>
                  </a:cubicBezTo>
                  <a:cubicBezTo>
                    <a:pt x="122" y="98"/>
                    <a:pt x="125" y="91"/>
                    <a:pt x="129" y="85"/>
                  </a:cubicBezTo>
                  <a:cubicBezTo>
                    <a:pt x="130" y="83"/>
                    <a:pt x="133" y="82"/>
                    <a:pt x="135" y="84"/>
                  </a:cubicBezTo>
                  <a:cubicBezTo>
                    <a:pt x="137" y="85"/>
                    <a:pt x="138" y="88"/>
                    <a:pt x="136" y="90"/>
                  </a:cubicBezTo>
                  <a:cubicBezTo>
                    <a:pt x="134" y="94"/>
                    <a:pt x="131" y="98"/>
                    <a:pt x="129" y="103"/>
                  </a:cubicBezTo>
                  <a:cubicBezTo>
                    <a:pt x="130" y="103"/>
                    <a:pt x="131" y="104"/>
                    <a:pt x="131" y="106"/>
                  </a:cubicBezTo>
                  <a:cubicBezTo>
                    <a:pt x="132" y="108"/>
                    <a:pt x="130" y="111"/>
                    <a:pt x="128" y="111"/>
                  </a:cubicBezTo>
                  <a:cubicBezTo>
                    <a:pt x="127" y="111"/>
                    <a:pt x="126" y="111"/>
                    <a:pt x="125" y="112"/>
                  </a:cubicBezTo>
                  <a:cubicBezTo>
                    <a:pt x="124" y="115"/>
                    <a:pt x="123" y="118"/>
                    <a:pt x="122" y="122"/>
                  </a:cubicBezTo>
                  <a:cubicBezTo>
                    <a:pt x="121" y="124"/>
                    <a:pt x="119" y="125"/>
                    <a:pt x="116" y="125"/>
                  </a:cubicBezTo>
                  <a:cubicBezTo>
                    <a:pt x="114" y="124"/>
                    <a:pt x="113" y="121"/>
                    <a:pt x="113" y="119"/>
                  </a:cubicBezTo>
                  <a:cubicBezTo>
                    <a:pt x="114" y="118"/>
                    <a:pt x="114" y="116"/>
                    <a:pt x="115" y="115"/>
                  </a:cubicBezTo>
                  <a:cubicBezTo>
                    <a:pt x="112" y="115"/>
                    <a:pt x="110" y="116"/>
                    <a:pt x="107" y="117"/>
                  </a:cubicBezTo>
                  <a:cubicBezTo>
                    <a:pt x="103" y="118"/>
                    <a:pt x="98" y="120"/>
                    <a:pt x="94" y="122"/>
                  </a:cubicBezTo>
                  <a:cubicBezTo>
                    <a:pt x="92" y="123"/>
                    <a:pt x="89" y="122"/>
                    <a:pt x="88" y="119"/>
                  </a:cubicBezTo>
                  <a:cubicBezTo>
                    <a:pt x="88" y="118"/>
                    <a:pt x="88" y="117"/>
                    <a:pt x="88" y="116"/>
                  </a:cubicBezTo>
                  <a:cubicBezTo>
                    <a:pt x="89" y="115"/>
                    <a:pt x="90" y="114"/>
                    <a:pt x="91" y="114"/>
                  </a:cubicBezTo>
                  <a:close/>
                  <a:moveTo>
                    <a:pt x="113" y="146"/>
                  </a:moveTo>
                  <a:cubicBezTo>
                    <a:pt x="115" y="146"/>
                    <a:pt x="117" y="148"/>
                    <a:pt x="117" y="150"/>
                  </a:cubicBezTo>
                  <a:cubicBezTo>
                    <a:pt x="117" y="162"/>
                    <a:pt x="118" y="174"/>
                    <a:pt x="122" y="184"/>
                  </a:cubicBezTo>
                  <a:cubicBezTo>
                    <a:pt x="123" y="187"/>
                    <a:pt x="121" y="189"/>
                    <a:pt x="119" y="190"/>
                  </a:cubicBezTo>
                  <a:cubicBezTo>
                    <a:pt x="117" y="191"/>
                    <a:pt x="114" y="190"/>
                    <a:pt x="113" y="187"/>
                  </a:cubicBezTo>
                  <a:cubicBezTo>
                    <a:pt x="109" y="175"/>
                    <a:pt x="108" y="163"/>
                    <a:pt x="108" y="150"/>
                  </a:cubicBezTo>
                  <a:cubicBezTo>
                    <a:pt x="108" y="149"/>
                    <a:pt x="108" y="149"/>
                    <a:pt x="108" y="149"/>
                  </a:cubicBezTo>
                  <a:cubicBezTo>
                    <a:pt x="109" y="147"/>
                    <a:pt x="111" y="145"/>
                    <a:pt x="113" y="146"/>
                  </a:cubicBezTo>
                  <a:close/>
                  <a:moveTo>
                    <a:pt x="147" y="60"/>
                  </a:moveTo>
                  <a:cubicBezTo>
                    <a:pt x="155" y="51"/>
                    <a:pt x="164" y="43"/>
                    <a:pt x="174" y="35"/>
                  </a:cubicBezTo>
                  <a:cubicBezTo>
                    <a:pt x="176" y="33"/>
                    <a:pt x="178" y="33"/>
                    <a:pt x="180" y="35"/>
                  </a:cubicBezTo>
                  <a:cubicBezTo>
                    <a:pt x="182" y="37"/>
                    <a:pt x="181" y="40"/>
                    <a:pt x="179" y="42"/>
                  </a:cubicBezTo>
                  <a:cubicBezTo>
                    <a:pt x="170" y="49"/>
                    <a:pt x="161" y="58"/>
                    <a:pt x="154" y="66"/>
                  </a:cubicBezTo>
                  <a:cubicBezTo>
                    <a:pt x="152" y="68"/>
                    <a:pt x="149" y="68"/>
                    <a:pt x="147" y="67"/>
                  </a:cubicBezTo>
                  <a:cubicBezTo>
                    <a:pt x="146" y="65"/>
                    <a:pt x="146" y="63"/>
                    <a:pt x="146" y="62"/>
                  </a:cubicBezTo>
                  <a:cubicBezTo>
                    <a:pt x="146" y="61"/>
                    <a:pt x="147" y="61"/>
                    <a:pt x="147" y="60"/>
                  </a:cubicBezTo>
                  <a:close/>
                  <a:moveTo>
                    <a:pt x="157" y="99"/>
                  </a:moveTo>
                  <a:cubicBezTo>
                    <a:pt x="170" y="98"/>
                    <a:pt x="182" y="100"/>
                    <a:pt x="193" y="104"/>
                  </a:cubicBezTo>
                  <a:cubicBezTo>
                    <a:pt x="194" y="104"/>
                    <a:pt x="194" y="104"/>
                    <a:pt x="194" y="104"/>
                  </a:cubicBezTo>
                  <a:cubicBezTo>
                    <a:pt x="196" y="105"/>
                    <a:pt x="198" y="108"/>
                    <a:pt x="197" y="110"/>
                  </a:cubicBezTo>
                  <a:cubicBezTo>
                    <a:pt x="197" y="110"/>
                    <a:pt x="197" y="110"/>
                    <a:pt x="197" y="110"/>
                  </a:cubicBezTo>
                  <a:cubicBezTo>
                    <a:pt x="196" y="113"/>
                    <a:pt x="193" y="114"/>
                    <a:pt x="191" y="113"/>
                  </a:cubicBezTo>
                  <a:cubicBezTo>
                    <a:pt x="190" y="113"/>
                    <a:pt x="190" y="113"/>
                    <a:pt x="190" y="113"/>
                  </a:cubicBezTo>
                  <a:cubicBezTo>
                    <a:pt x="180" y="109"/>
                    <a:pt x="169" y="107"/>
                    <a:pt x="157" y="108"/>
                  </a:cubicBezTo>
                  <a:cubicBezTo>
                    <a:pt x="155" y="108"/>
                    <a:pt x="152" y="106"/>
                    <a:pt x="152" y="103"/>
                  </a:cubicBezTo>
                  <a:cubicBezTo>
                    <a:pt x="152" y="103"/>
                    <a:pt x="153" y="102"/>
                    <a:pt x="153" y="102"/>
                  </a:cubicBezTo>
                  <a:cubicBezTo>
                    <a:pt x="153" y="100"/>
                    <a:pt x="155" y="99"/>
                    <a:pt x="157" y="99"/>
                  </a:cubicBezTo>
                  <a:close/>
                  <a:moveTo>
                    <a:pt x="129" y="209"/>
                  </a:moveTo>
                  <a:cubicBezTo>
                    <a:pt x="131" y="207"/>
                    <a:pt x="133" y="208"/>
                    <a:pt x="135" y="210"/>
                  </a:cubicBezTo>
                  <a:cubicBezTo>
                    <a:pt x="142" y="219"/>
                    <a:pt x="151" y="227"/>
                    <a:pt x="161" y="232"/>
                  </a:cubicBezTo>
                  <a:cubicBezTo>
                    <a:pt x="163" y="233"/>
                    <a:pt x="164" y="236"/>
                    <a:pt x="162" y="238"/>
                  </a:cubicBezTo>
                  <a:cubicBezTo>
                    <a:pt x="161" y="241"/>
                    <a:pt x="159" y="241"/>
                    <a:pt x="156" y="240"/>
                  </a:cubicBezTo>
                  <a:cubicBezTo>
                    <a:pt x="145" y="234"/>
                    <a:pt x="135" y="226"/>
                    <a:pt x="128" y="215"/>
                  </a:cubicBezTo>
                  <a:cubicBezTo>
                    <a:pt x="127" y="214"/>
                    <a:pt x="127" y="212"/>
                    <a:pt x="127" y="211"/>
                  </a:cubicBezTo>
                  <a:cubicBezTo>
                    <a:pt x="127" y="210"/>
                    <a:pt x="128" y="209"/>
                    <a:pt x="129" y="209"/>
                  </a:cubicBezTo>
                  <a:close/>
                  <a:moveTo>
                    <a:pt x="198" y="16"/>
                  </a:moveTo>
                  <a:cubicBezTo>
                    <a:pt x="206" y="11"/>
                    <a:pt x="215" y="6"/>
                    <a:pt x="224" y="1"/>
                  </a:cubicBezTo>
                  <a:cubicBezTo>
                    <a:pt x="227" y="0"/>
                    <a:pt x="229" y="1"/>
                    <a:pt x="230" y="3"/>
                  </a:cubicBezTo>
                  <a:cubicBezTo>
                    <a:pt x="232" y="5"/>
                    <a:pt x="231" y="8"/>
                    <a:pt x="229" y="9"/>
                  </a:cubicBezTo>
                  <a:cubicBezTo>
                    <a:pt x="220" y="14"/>
                    <a:pt x="211" y="19"/>
                    <a:pt x="203" y="24"/>
                  </a:cubicBezTo>
                  <a:cubicBezTo>
                    <a:pt x="201" y="25"/>
                    <a:pt x="198" y="25"/>
                    <a:pt x="197" y="23"/>
                  </a:cubicBezTo>
                  <a:cubicBezTo>
                    <a:pt x="196" y="21"/>
                    <a:pt x="196" y="20"/>
                    <a:pt x="197" y="19"/>
                  </a:cubicBezTo>
                  <a:cubicBezTo>
                    <a:pt x="197" y="18"/>
                    <a:pt x="198" y="17"/>
                    <a:pt x="198" y="16"/>
                  </a:cubicBezTo>
                  <a:close/>
                  <a:moveTo>
                    <a:pt x="215" y="121"/>
                  </a:moveTo>
                  <a:cubicBezTo>
                    <a:pt x="217" y="119"/>
                    <a:pt x="220" y="119"/>
                    <a:pt x="222" y="120"/>
                  </a:cubicBezTo>
                  <a:cubicBezTo>
                    <a:pt x="231" y="128"/>
                    <a:pt x="239" y="139"/>
                    <a:pt x="245" y="150"/>
                  </a:cubicBezTo>
                  <a:cubicBezTo>
                    <a:pt x="246" y="153"/>
                    <a:pt x="245" y="155"/>
                    <a:pt x="242" y="156"/>
                  </a:cubicBezTo>
                  <a:cubicBezTo>
                    <a:pt x="240" y="157"/>
                    <a:pt x="237" y="156"/>
                    <a:pt x="236" y="154"/>
                  </a:cubicBezTo>
                  <a:cubicBezTo>
                    <a:pt x="231" y="144"/>
                    <a:pt x="224" y="134"/>
                    <a:pt x="216" y="127"/>
                  </a:cubicBezTo>
                  <a:cubicBezTo>
                    <a:pt x="214" y="126"/>
                    <a:pt x="214" y="124"/>
                    <a:pt x="214" y="122"/>
                  </a:cubicBezTo>
                  <a:cubicBezTo>
                    <a:pt x="215" y="122"/>
                    <a:pt x="215" y="121"/>
                    <a:pt x="215" y="121"/>
                  </a:cubicBezTo>
                  <a:close/>
                  <a:moveTo>
                    <a:pt x="188" y="240"/>
                  </a:moveTo>
                  <a:cubicBezTo>
                    <a:pt x="195" y="241"/>
                    <a:pt x="202" y="240"/>
                    <a:pt x="210" y="239"/>
                  </a:cubicBezTo>
                  <a:cubicBezTo>
                    <a:pt x="214" y="238"/>
                    <a:pt x="217" y="236"/>
                    <a:pt x="220" y="235"/>
                  </a:cubicBezTo>
                  <a:cubicBezTo>
                    <a:pt x="223" y="234"/>
                    <a:pt x="225" y="234"/>
                    <a:pt x="226" y="237"/>
                  </a:cubicBezTo>
                  <a:cubicBezTo>
                    <a:pt x="228" y="239"/>
                    <a:pt x="227" y="242"/>
                    <a:pt x="225" y="243"/>
                  </a:cubicBezTo>
                  <a:cubicBezTo>
                    <a:pt x="221" y="245"/>
                    <a:pt x="216" y="246"/>
                    <a:pt x="212" y="247"/>
                  </a:cubicBezTo>
                  <a:cubicBezTo>
                    <a:pt x="204" y="249"/>
                    <a:pt x="195" y="250"/>
                    <a:pt x="187" y="249"/>
                  </a:cubicBezTo>
                  <a:cubicBezTo>
                    <a:pt x="184" y="249"/>
                    <a:pt x="182" y="247"/>
                    <a:pt x="183" y="244"/>
                  </a:cubicBezTo>
                  <a:cubicBezTo>
                    <a:pt x="183" y="244"/>
                    <a:pt x="183" y="244"/>
                    <a:pt x="183" y="243"/>
                  </a:cubicBezTo>
                  <a:cubicBezTo>
                    <a:pt x="184" y="241"/>
                    <a:pt x="185" y="240"/>
                    <a:pt x="188" y="240"/>
                  </a:cubicBezTo>
                  <a:close/>
                  <a:moveTo>
                    <a:pt x="248" y="177"/>
                  </a:moveTo>
                  <a:cubicBezTo>
                    <a:pt x="250" y="177"/>
                    <a:pt x="252" y="178"/>
                    <a:pt x="253" y="181"/>
                  </a:cubicBezTo>
                  <a:cubicBezTo>
                    <a:pt x="254" y="194"/>
                    <a:pt x="252" y="208"/>
                    <a:pt x="247" y="219"/>
                  </a:cubicBezTo>
                  <a:cubicBezTo>
                    <a:pt x="246" y="221"/>
                    <a:pt x="243" y="222"/>
                    <a:pt x="241" y="221"/>
                  </a:cubicBezTo>
                  <a:cubicBezTo>
                    <a:pt x="238" y="220"/>
                    <a:pt x="237" y="217"/>
                    <a:pt x="238" y="215"/>
                  </a:cubicBezTo>
                  <a:cubicBezTo>
                    <a:pt x="243" y="205"/>
                    <a:pt x="245" y="194"/>
                    <a:pt x="244" y="182"/>
                  </a:cubicBezTo>
                  <a:cubicBezTo>
                    <a:pt x="244" y="181"/>
                    <a:pt x="244" y="180"/>
                    <a:pt x="244" y="180"/>
                  </a:cubicBezTo>
                  <a:cubicBezTo>
                    <a:pt x="244" y="178"/>
                    <a:pt x="246" y="177"/>
                    <a:pt x="248" y="177"/>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 name="Freeform 17">
              <a:extLst>
                <a:ext uri="{FF2B5EF4-FFF2-40B4-BE49-F238E27FC236}">
                  <a16:creationId xmlns:a16="http://schemas.microsoft.com/office/drawing/2014/main" id="{5293AB42-DA21-47ED-81E8-F192E9CF2E3F}"/>
                </a:ext>
              </a:extLst>
            </p:cNvPr>
            <p:cNvSpPr>
              <a:spLocks noEditPoints="1"/>
            </p:cNvSpPr>
            <p:nvPr/>
          </p:nvSpPr>
          <p:spPr bwMode="auto">
            <a:xfrm>
              <a:off x="1743075" y="1352550"/>
              <a:ext cx="528638" cy="411163"/>
            </a:xfrm>
            <a:custGeom>
              <a:avLst/>
              <a:gdLst>
                <a:gd name="T0" fmla="*/ 138 w 333"/>
                <a:gd name="T1" fmla="*/ 248 h 260"/>
                <a:gd name="T2" fmla="*/ 135 w 333"/>
                <a:gd name="T3" fmla="*/ 240 h 260"/>
                <a:gd name="T4" fmla="*/ 174 w 333"/>
                <a:gd name="T5" fmla="*/ 226 h 260"/>
                <a:gd name="T6" fmla="*/ 153 w 333"/>
                <a:gd name="T7" fmla="*/ 242 h 260"/>
                <a:gd name="T8" fmla="*/ 108 w 333"/>
                <a:gd name="T9" fmla="*/ 256 h 260"/>
                <a:gd name="T10" fmla="*/ 67 w 333"/>
                <a:gd name="T11" fmla="*/ 255 h 260"/>
                <a:gd name="T12" fmla="*/ 107 w 333"/>
                <a:gd name="T13" fmla="*/ 247 h 260"/>
                <a:gd name="T14" fmla="*/ 109 w 333"/>
                <a:gd name="T15" fmla="*/ 255 h 260"/>
                <a:gd name="T16" fmla="*/ 190 w 333"/>
                <a:gd name="T17" fmla="*/ 213 h 260"/>
                <a:gd name="T18" fmla="*/ 211 w 333"/>
                <a:gd name="T19" fmla="*/ 179 h 260"/>
                <a:gd name="T20" fmla="*/ 219 w 333"/>
                <a:gd name="T21" fmla="*/ 184 h 260"/>
                <a:gd name="T22" fmla="*/ 195 w 333"/>
                <a:gd name="T23" fmla="*/ 214 h 260"/>
                <a:gd name="T24" fmla="*/ 41 w 333"/>
                <a:gd name="T25" fmla="*/ 259 h 260"/>
                <a:gd name="T26" fmla="*/ 1 w 333"/>
                <a:gd name="T27" fmla="*/ 249 h 260"/>
                <a:gd name="T28" fmla="*/ 42 w 333"/>
                <a:gd name="T29" fmla="*/ 250 h 260"/>
                <a:gd name="T30" fmla="*/ 43 w 333"/>
                <a:gd name="T31" fmla="*/ 259 h 260"/>
                <a:gd name="T32" fmla="*/ 226 w 333"/>
                <a:gd name="T33" fmla="*/ 158 h 260"/>
                <a:gd name="T34" fmla="*/ 227 w 333"/>
                <a:gd name="T35" fmla="*/ 139 h 260"/>
                <a:gd name="T36" fmla="*/ 224 w 333"/>
                <a:gd name="T37" fmla="*/ 133 h 260"/>
                <a:gd name="T38" fmla="*/ 221 w 333"/>
                <a:gd name="T39" fmla="*/ 125 h 260"/>
                <a:gd name="T40" fmla="*/ 231 w 333"/>
                <a:gd name="T41" fmla="*/ 118 h 260"/>
                <a:gd name="T42" fmla="*/ 239 w 333"/>
                <a:gd name="T43" fmla="*/ 116 h 260"/>
                <a:gd name="T44" fmla="*/ 258 w 333"/>
                <a:gd name="T45" fmla="*/ 109 h 260"/>
                <a:gd name="T46" fmla="*/ 239 w 333"/>
                <a:gd name="T47" fmla="*/ 126 h 260"/>
                <a:gd name="T48" fmla="*/ 232 w 333"/>
                <a:gd name="T49" fmla="*/ 155 h 260"/>
                <a:gd name="T50" fmla="*/ 195 w 333"/>
                <a:gd name="T51" fmla="*/ 141 h 260"/>
                <a:gd name="T52" fmla="*/ 157 w 333"/>
                <a:gd name="T53" fmla="*/ 139 h 260"/>
                <a:gd name="T54" fmla="*/ 159 w 333"/>
                <a:gd name="T55" fmla="*/ 130 h 260"/>
                <a:gd name="T56" fmla="*/ 198 w 333"/>
                <a:gd name="T57" fmla="*/ 136 h 260"/>
                <a:gd name="T58" fmla="*/ 279 w 333"/>
                <a:gd name="T59" fmla="*/ 96 h 260"/>
                <a:gd name="T60" fmla="*/ 274 w 333"/>
                <a:gd name="T61" fmla="*/ 88 h 260"/>
                <a:gd name="T62" fmla="*/ 302 w 333"/>
                <a:gd name="T63" fmla="*/ 59 h 260"/>
                <a:gd name="T64" fmla="*/ 280 w 333"/>
                <a:gd name="T65" fmla="*/ 95 h 260"/>
                <a:gd name="T66" fmla="*/ 238 w 333"/>
                <a:gd name="T67" fmla="*/ 92 h 260"/>
                <a:gd name="T68" fmla="*/ 232 w 333"/>
                <a:gd name="T69" fmla="*/ 89 h 260"/>
                <a:gd name="T70" fmla="*/ 224 w 333"/>
                <a:gd name="T71" fmla="*/ 55 h 260"/>
                <a:gd name="T72" fmla="*/ 226 w 333"/>
                <a:gd name="T73" fmla="*/ 49 h 260"/>
                <a:gd name="T74" fmla="*/ 233 w 333"/>
                <a:gd name="T75" fmla="*/ 52 h 260"/>
                <a:gd name="T76" fmla="*/ 238 w 333"/>
                <a:gd name="T77" fmla="*/ 92 h 260"/>
                <a:gd name="T78" fmla="*/ 127 w 333"/>
                <a:gd name="T79" fmla="*/ 127 h 260"/>
                <a:gd name="T80" fmla="*/ 101 w 333"/>
                <a:gd name="T81" fmla="*/ 94 h 260"/>
                <a:gd name="T82" fmla="*/ 132 w 333"/>
                <a:gd name="T83" fmla="*/ 119 h 260"/>
                <a:gd name="T84" fmla="*/ 132 w 333"/>
                <a:gd name="T85" fmla="*/ 127 h 260"/>
                <a:gd name="T86" fmla="*/ 313 w 333"/>
                <a:gd name="T87" fmla="*/ 41 h 260"/>
                <a:gd name="T88" fmla="*/ 324 w 333"/>
                <a:gd name="T89" fmla="*/ 9 h 260"/>
                <a:gd name="T90" fmla="*/ 332 w 333"/>
                <a:gd name="T91" fmla="*/ 12 h 260"/>
                <a:gd name="T92" fmla="*/ 317 w 333"/>
                <a:gd name="T93" fmla="*/ 42 h 260"/>
                <a:gd name="T94" fmla="*/ 208 w 333"/>
                <a:gd name="T95" fmla="*/ 32 h 260"/>
                <a:gd name="T96" fmla="*/ 176 w 333"/>
                <a:gd name="T97" fmla="*/ 8 h 260"/>
                <a:gd name="T98" fmla="*/ 214 w 333"/>
                <a:gd name="T99" fmla="*/ 25 h 260"/>
                <a:gd name="T100" fmla="*/ 213 w 333"/>
                <a:gd name="T101" fmla="*/ 33 h 260"/>
                <a:gd name="T102" fmla="*/ 94 w 333"/>
                <a:gd name="T103" fmla="*/ 75 h 260"/>
                <a:gd name="T104" fmla="*/ 88 w 333"/>
                <a:gd name="T105" fmla="*/ 46 h 260"/>
                <a:gd name="T106" fmla="*/ 98 w 333"/>
                <a:gd name="T107" fmla="*/ 31 h 260"/>
                <a:gd name="T108" fmla="*/ 97 w 333"/>
                <a:gd name="T109" fmla="*/ 47 h 260"/>
                <a:gd name="T110" fmla="*/ 95 w 333"/>
                <a:gd name="T111" fmla="*/ 74 h 260"/>
                <a:gd name="T112" fmla="*/ 151 w 333"/>
                <a:gd name="T113" fmla="*/ 9 h 260"/>
                <a:gd name="T114" fmla="*/ 112 w 333"/>
                <a:gd name="T115" fmla="*/ 15 h 260"/>
                <a:gd name="T116" fmla="*/ 151 w 333"/>
                <a:gd name="T117" fmla="*/ 0 h 260"/>
                <a:gd name="T118" fmla="*/ 153 w 333"/>
                <a:gd name="T11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 h="260">
                  <a:moveTo>
                    <a:pt x="153" y="242"/>
                  </a:moveTo>
                  <a:cubicBezTo>
                    <a:pt x="148" y="245"/>
                    <a:pt x="143" y="246"/>
                    <a:pt x="138" y="248"/>
                  </a:cubicBezTo>
                  <a:cubicBezTo>
                    <a:pt x="136" y="249"/>
                    <a:pt x="133" y="248"/>
                    <a:pt x="133" y="245"/>
                  </a:cubicBezTo>
                  <a:cubicBezTo>
                    <a:pt x="132" y="243"/>
                    <a:pt x="133" y="240"/>
                    <a:pt x="135" y="240"/>
                  </a:cubicBezTo>
                  <a:cubicBezTo>
                    <a:pt x="147" y="236"/>
                    <a:pt x="158" y="231"/>
                    <a:pt x="167" y="225"/>
                  </a:cubicBezTo>
                  <a:cubicBezTo>
                    <a:pt x="169" y="223"/>
                    <a:pt x="172" y="224"/>
                    <a:pt x="174" y="226"/>
                  </a:cubicBezTo>
                  <a:cubicBezTo>
                    <a:pt x="175" y="228"/>
                    <a:pt x="174" y="231"/>
                    <a:pt x="172" y="232"/>
                  </a:cubicBezTo>
                  <a:cubicBezTo>
                    <a:pt x="166" y="236"/>
                    <a:pt x="160" y="240"/>
                    <a:pt x="153" y="242"/>
                  </a:cubicBezTo>
                  <a:close/>
                  <a:moveTo>
                    <a:pt x="109" y="255"/>
                  </a:moveTo>
                  <a:cubicBezTo>
                    <a:pt x="109" y="256"/>
                    <a:pt x="109" y="256"/>
                    <a:pt x="108" y="256"/>
                  </a:cubicBezTo>
                  <a:cubicBezTo>
                    <a:pt x="97" y="258"/>
                    <a:pt x="84" y="259"/>
                    <a:pt x="72" y="260"/>
                  </a:cubicBezTo>
                  <a:cubicBezTo>
                    <a:pt x="69" y="260"/>
                    <a:pt x="67" y="258"/>
                    <a:pt x="67" y="255"/>
                  </a:cubicBezTo>
                  <a:cubicBezTo>
                    <a:pt x="67" y="253"/>
                    <a:pt x="69" y="251"/>
                    <a:pt x="71" y="250"/>
                  </a:cubicBezTo>
                  <a:cubicBezTo>
                    <a:pt x="84" y="250"/>
                    <a:pt x="96" y="249"/>
                    <a:pt x="107" y="247"/>
                  </a:cubicBezTo>
                  <a:cubicBezTo>
                    <a:pt x="109" y="246"/>
                    <a:pt x="112" y="248"/>
                    <a:pt x="112" y="251"/>
                  </a:cubicBezTo>
                  <a:cubicBezTo>
                    <a:pt x="112" y="253"/>
                    <a:pt x="111" y="255"/>
                    <a:pt x="109" y="255"/>
                  </a:cubicBezTo>
                  <a:close/>
                  <a:moveTo>
                    <a:pt x="195" y="214"/>
                  </a:moveTo>
                  <a:cubicBezTo>
                    <a:pt x="194" y="215"/>
                    <a:pt x="192" y="215"/>
                    <a:pt x="190" y="213"/>
                  </a:cubicBezTo>
                  <a:cubicBezTo>
                    <a:pt x="188" y="211"/>
                    <a:pt x="188" y="209"/>
                    <a:pt x="190" y="207"/>
                  </a:cubicBezTo>
                  <a:cubicBezTo>
                    <a:pt x="198" y="199"/>
                    <a:pt x="206" y="189"/>
                    <a:pt x="211" y="179"/>
                  </a:cubicBezTo>
                  <a:cubicBezTo>
                    <a:pt x="213" y="177"/>
                    <a:pt x="215" y="176"/>
                    <a:pt x="218" y="177"/>
                  </a:cubicBezTo>
                  <a:cubicBezTo>
                    <a:pt x="220" y="179"/>
                    <a:pt x="221" y="181"/>
                    <a:pt x="219" y="184"/>
                  </a:cubicBezTo>
                  <a:cubicBezTo>
                    <a:pt x="213" y="195"/>
                    <a:pt x="205" y="205"/>
                    <a:pt x="197" y="213"/>
                  </a:cubicBezTo>
                  <a:cubicBezTo>
                    <a:pt x="196" y="214"/>
                    <a:pt x="196" y="214"/>
                    <a:pt x="195" y="214"/>
                  </a:cubicBezTo>
                  <a:close/>
                  <a:moveTo>
                    <a:pt x="43" y="259"/>
                  </a:moveTo>
                  <a:cubicBezTo>
                    <a:pt x="42" y="259"/>
                    <a:pt x="42" y="259"/>
                    <a:pt x="41" y="259"/>
                  </a:cubicBezTo>
                  <a:cubicBezTo>
                    <a:pt x="19" y="258"/>
                    <a:pt x="5" y="254"/>
                    <a:pt x="4" y="254"/>
                  </a:cubicBezTo>
                  <a:cubicBezTo>
                    <a:pt x="2" y="254"/>
                    <a:pt x="0" y="251"/>
                    <a:pt x="1" y="249"/>
                  </a:cubicBezTo>
                  <a:cubicBezTo>
                    <a:pt x="1" y="246"/>
                    <a:pt x="4" y="245"/>
                    <a:pt x="6" y="245"/>
                  </a:cubicBezTo>
                  <a:cubicBezTo>
                    <a:pt x="6" y="245"/>
                    <a:pt x="21" y="249"/>
                    <a:pt x="42" y="250"/>
                  </a:cubicBezTo>
                  <a:cubicBezTo>
                    <a:pt x="44" y="250"/>
                    <a:pt x="46" y="252"/>
                    <a:pt x="46" y="255"/>
                  </a:cubicBezTo>
                  <a:cubicBezTo>
                    <a:pt x="46" y="257"/>
                    <a:pt x="45" y="258"/>
                    <a:pt x="43" y="259"/>
                  </a:cubicBezTo>
                  <a:close/>
                  <a:moveTo>
                    <a:pt x="229" y="158"/>
                  </a:moveTo>
                  <a:cubicBezTo>
                    <a:pt x="228" y="158"/>
                    <a:pt x="227" y="158"/>
                    <a:pt x="226" y="158"/>
                  </a:cubicBezTo>
                  <a:cubicBezTo>
                    <a:pt x="224" y="157"/>
                    <a:pt x="222" y="155"/>
                    <a:pt x="223" y="152"/>
                  </a:cubicBezTo>
                  <a:cubicBezTo>
                    <a:pt x="225" y="148"/>
                    <a:pt x="226" y="144"/>
                    <a:pt x="227" y="139"/>
                  </a:cubicBezTo>
                  <a:cubicBezTo>
                    <a:pt x="228" y="137"/>
                    <a:pt x="228" y="134"/>
                    <a:pt x="229" y="131"/>
                  </a:cubicBezTo>
                  <a:cubicBezTo>
                    <a:pt x="227" y="132"/>
                    <a:pt x="226" y="133"/>
                    <a:pt x="224" y="133"/>
                  </a:cubicBezTo>
                  <a:cubicBezTo>
                    <a:pt x="222" y="134"/>
                    <a:pt x="219" y="133"/>
                    <a:pt x="219" y="131"/>
                  </a:cubicBezTo>
                  <a:cubicBezTo>
                    <a:pt x="218" y="128"/>
                    <a:pt x="219" y="126"/>
                    <a:pt x="221" y="125"/>
                  </a:cubicBezTo>
                  <a:cubicBezTo>
                    <a:pt x="224" y="124"/>
                    <a:pt x="228" y="122"/>
                    <a:pt x="231" y="120"/>
                  </a:cubicBezTo>
                  <a:cubicBezTo>
                    <a:pt x="231" y="120"/>
                    <a:pt x="231" y="119"/>
                    <a:pt x="231" y="118"/>
                  </a:cubicBezTo>
                  <a:cubicBezTo>
                    <a:pt x="231" y="115"/>
                    <a:pt x="234" y="114"/>
                    <a:pt x="236" y="114"/>
                  </a:cubicBezTo>
                  <a:cubicBezTo>
                    <a:pt x="238" y="114"/>
                    <a:pt x="239" y="115"/>
                    <a:pt x="239" y="116"/>
                  </a:cubicBezTo>
                  <a:cubicBezTo>
                    <a:pt x="244" y="113"/>
                    <a:pt x="248" y="111"/>
                    <a:pt x="252" y="108"/>
                  </a:cubicBezTo>
                  <a:cubicBezTo>
                    <a:pt x="254" y="106"/>
                    <a:pt x="256" y="107"/>
                    <a:pt x="258" y="109"/>
                  </a:cubicBezTo>
                  <a:cubicBezTo>
                    <a:pt x="259" y="111"/>
                    <a:pt x="259" y="114"/>
                    <a:pt x="257" y="115"/>
                  </a:cubicBezTo>
                  <a:cubicBezTo>
                    <a:pt x="251" y="119"/>
                    <a:pt x="245" y="123"/>
                    <a:pt x="239" y="126"/>
                  </a:cubicBezTo>
                  <a:cubicBezTo>
                    <a:pt x="238" y="131"/>
                    <a:pt x="237" y="136"/>
                    <a:pt x="236" y="142"/>
                  </a:cubicBezTo>
                  <a:cubicBezTo>
                    <a:pt x="235" y="146"/>
                    <a:pt x="233" y="151"/>
                    <a:pt x="232" y="155"/>
                  </a:cubicBezTo>
                  <a:cubicBezTo>
                    <a:pt x="231" y="156"/>
                    <a:pt x="231" y="157"/>
                    <a:pt x="229" y="158"/>
                  </a:cubicBezTo>
                  <a:close/>
                  <a:moveTo>
                    <a:pt x="195" y="141"/>
                  </a:moveTo>
                  <a:cubicBezTo>
                    <a:pt x="195" y="141"/>
                    <a:pt x="195" y="141"/>
                    <a:pt x="194" y="141"/>
                  </a:cubicBezTo>
                  <a:cubicBezTo>
                    <a:pt x="181" y="143"/>
                    <a:pt x="169" y="142"/>
                    <a:pt x="157" y="139"/>
                  </a:cubicBezTo>
                  <a:cubicBezTo>
                    <a:pt x="154" y="138"/>
                    <a:pt x="153" y="136"/>
                    <a:pt x="153" y="134"/>
                  </a:cubicBezTo>
                  <a:cubicBezTo>
                    <a:pt x="154" y="131"/>
                    <a:pt x="156" y="130"/>
                    <a:pt x="159" y="130"/>
                  </a:cubicBezTo>
                  <a:cubicBezTo>
                    <a:pt x="170" y="133"/>
                    <a:pt x="181" y="133"/>
                    <a:pt x="193" y="132"/>
                  </a:cubicBezTo>
                  <a:cubicBezTo>
                    <a:pt x="196" y="132"/>
                    <a:pt x="198" y="133"/>
                    <a:pt x="198" y="136"/>
                  </a:cubicBezTo>
                  <a:cubicBezTo>
                    <a:pt x="198" y="138"/>
                    <a:pt x="197" y="140"/>
                    <a:pt x="195" y="141"/>
                  </a:cubicBezTo>
                  <a:close/>
                  <a:moveTo>
                    <a:pt x="279" y="96"/>
                  </a:moveTo>
                  <a:cubicBezTo>
                    <a:pt x="277" y="96"/>
                    <a:pt x="275" y="96"/>
                    <a:pt x="274" y="95"/>
                  </a:cubicBezTo>
                  <a:cubicBezTo>
                    <a:pt x="272" y="93"/>
                    <a:pt x="272" y="90"/>
                    <a:pt x="274" y="88"/>
                  </a:cubicBezTo>
                  <a:cubicBezTo>
                    <a:pt x="281" y="80"/>
                    <a:pt x="289" y="71"/>
                    <a:pt x="296" y="61"/>
                  </a:cubicBezTo>
                  <a:cubicBezTo>
                    <a:pt x="297" y="59"/>
                    <a:pt x="300" y="58"/>
                    <a:pt x="302" y="59"/>
                  </a:cubicBezTo>
                  <a:cubicBezTo>
                    <a:pt x="304" y="61"/>
                    <a:pt x="305" y="64"/>
                    <a:pt x="303" y="66"/>
                  </a:cubicBezTo>
                  <a:cubicBezTo>
                    <a:pt x="296" y="76"/>
                    <a:pt x="288" y="86"/>
                    <a:pt x="280" y="95"/>
                  </a:cubicBezTo>
                  <a:cubicBezTo>
                    <a:pt x="280" y="95"/>
                    <a:pt x="279" y="95"/>
                    <a:pt x="279" y="96"/>
                  </a:cubicBezTo>
                  <a:close/>
                  <a:moveTo>
                    <a:pt x="238" y="92"/>
                  </a:moveTo>
                  <a:cubicBezTo>
                    <a:pt x="238" y="93"/>
                    <a:pt x="237" y="93"/>
                    <a:pt x="237" y="93"/>
                  </a:cubicBezTo>
                  <a:cubicBezTo>
                    <a:pt x="234" y="93"/>
                    <a:pt x="232" y="91"/>
                    <a:pt x="232" y="89"/>
                  </a:cubicBezTo>
                  <a:cubicBezTo>
                    <a:pt x="231" y="77"/>
                    <a:pt x="229" y="66"/>
                    <a:pt x="224" y="56"/>
                  </a:cubicBezTo>
                  <a:cubicBezTo>
                    <a:pt x="224" y="55"/>
                    <a:pt x="224" y="55"/>
                    <a:pt x="224" y="55"/>
                  </a:cubicBezTo>
                  <a:cubicBezTo>
                    <a:pt x="223" y="53"/>
                    <a:pt x="224" y="50"/>
                    <a:pt x="226" y="49"/>
                  </a:cubicBezTo>
                  <a:cubicBezTo>
                    <a:pt x="226" y="49"/>
                    <a:pt x="226" y="49"/>
                    <a:pt x="226" y="49"/>
                  </a:cubicBezTo>
                  <a:cubicBezTo>
                    <a:pt x="228" y="48"/>
                    <a:pt x="231" y="49"/>
                    <a:pt x="232" y="51"/>
                  </a:cubicBezTo>
                  <a:cubicBezTo>
                    <a:pt x="233" y="52"/>
                    <a:pt x="233" y="52"/>
                    <a:pt x="233" y="52"/>
                  </a:cubicBezTo>
                  <a:cubicBezTo>
                    <a:pt x="237" y="63"/>
                    <a:pt x="240" y="75"/>
                    <a:pt x="241" y="88"/>
                  </a:cubicBezTo>
                  <a:cubicBezTo>
                    <a:pt x="241" y="90"/>
                    <a:pt x="240" y="92"/>
                    <a:pt x="238" y="92"/>
                  </a:cubicBezTo>
                  <a:close/>
                  <a:moveTo>
                    <a:pt x="132" y="127"/>
                  </a:moveTo>
                  <a:cubicBezTo>
                    <a:pt x="130" y="128"/>
                    <a:pt x="129" y="128"/>
                    <a:pt x="127" y="127"/>
                  </a:cubicBezTo>
                  <a:cubicBezTo>
                    <a:pt x="116" y="120"/>
                    <a:pt x="107" y="111"/>
                    <a:pt x="100" y="101"/>
                  </a:cubicBezTo>
                  <a:cubicBezTo>
                    <a:pt x="99" y="99"/>
                    <a:pt x="99" y="96"/>
                    <a:pt x="101" y="94"/>
                  </a:cubicBezTo>
                  <a:cubicBezTo>
                    <a:pt x="103" y="93"/>
                    <a:pt x="106" y="94"/>
                    <a:pt x="108" y="96"/>
                  </a:cubicBezTo>
                  <a:cubicBezTo>
                    <a:pt x="114" y="105"/>
                    <a:pt x="122" y="113"/>
                    <a:pt x="132" y="119"/>
                  </a:cubicBezTo>
                  <a:cubicBezTo>
                    <a:pt x="134" y="121"/>
                    <a:pt x="135" y="123"/>
                    <a:pt x="134" y="126"/>
                  </a:cubicBezTo>
                  <a:cubicBezTo>
                    <a:pt x="133" y="126"/>
                    <a:pt x="132" y="127"/>
                    <a:pt x="132" y="127"/>
                  </a:cubicBezTo>
                  <a:close/>
                  <a:moveTo>
                    <a:pt x="317" y="42"/>
                  </a:moveTo>
                  <a:cubicBezTo>
                    <a:pt x="316" y="42"/>
                    <a:pt x="315" y="42"/>
                    <a:pt x="313" y="41"/>
                  </a:cubicBezTo>
                  <a:cubicBezTo>
                    <a:pt x="311" y="40"/>
                    <a:pt x="310" y="37"/>
                    <a:pt x="311" y="35"/>
                  </a:cubicBezTo>
                  <a:cubicBezTo>
                    <a:pt x="316" y="27"/>
                    <a:pt x="320" y="18"/>
                    <a:pt x="324" y="9"/>
                  </a:cubicBezTo>
                  <a:cubicBezTo>
                    <a:pt x="325" y="7"/>
                    <a:pt x="328" y="5"/>
                    <a:pt x="330" y="6"/>
                  </a:cubicBezTo>
                  <a:cubicBezTo>
                    <a:pt x="332" y="7"/>
                    <a:pt x="333" y="10"/>
                    <a:pt x="332" y="12"/>
                  </a:cubicBezTo>
                  <a:cubicBezTo>
                    <a:pt x="328" y="22"/>
                    <a:pt x="324" y="31"/>
                    <a:pt x="319" y="40"/>
                  </a:cubicBezTo>
                  <a:cubicBezTo>
                    <a:pt x="319" y="40"/>
                    <a:pt x="318" y="41"/>
                    <a:pt x="317" y="42"/>
                  </a:cubicBezTo>
                  <a:close/>
                  <a:moveTo>
                    <a:pt x="213" y="33"/>
                  </a:moveTo>
                  <a:cubicBezTo>
                    <a:pt x="211" y="33"/>
                    <a:pt x="209" y="33"/>
                    <a:pt x="208" y="32"/>
                  </a:cubicBezTo>
                  <a:cubicBezTo>
                    <a:pt x="200" y="24"/>
                    <a:pt x="190" y="18"/>
                    <a:pt x="179" y="14"/>
                  </a:cubicBezTo>
                  <a:cubicBezTo>
                    <a:pt x="176" y="13"/>
                    <a:pt x="175" y="10"/>
                    <a:pt x="176" y="8"/>
                  </a:cubicBezTo>
                  <a:cubicBezTo>
                    <a:pt x="177" y="5"/>
                    <a:pt x="180" y="4"/>
                    <a:pt x="182" y="5"/>
                  </a:cubicBezTo>
                  <a:cubicBezTo>
                    <a:pt x="194" y="10"/>
                    <a:pt x="205" y="16"/>
                    <a:pt x="214" y="25"/>
                  </a:cubicBezTo>
                  <a:cubicBezTo>
                    <a:pt x="216" y="27"/>
                    <a:pt x="216" y="30"/>
                    <a:pt x="214" y="32"/>
                  </a:cubicBezTo>
                  <a:cubicBezTo>
                    <a:pt x="214" y="32"/>
                    <a:pt x="213" y="32"/>
                    <a:pt x="213" y="33"/>
                  </a:cubicBezTo>
                  <a:close/>
                  <a:moveTo>
                    <a:pt x="95" y="74"/>
                  </a:moveTo>
                  <a:cubicBezTo>
                    <a:pt x="94" y="75"/>
                    <a:pt x="94" y="75"/>
                    <a:pt x="94" y="75"/>
                  </a:cubicBezTo>
                  <a:cubicBezTo>
                    <a:pt x="91" y="75"/>
                    <a:pt x="89" y="74"/>
                    <a:pt x="88" y="71"/>
                  </a:cubicBezTo>
                  <a:cubicBezTo>
                    <a:pt x="87" y="63"/>
                    <a:pt x="87" y="54"/>
                    <a:pt x="88" y="46"/>
                  </a:cubicBezTo>
                  <a:cubicBezTo>
                    <a:pt x="89" y="41"/>
                    <a:pt x="90" y="37"/>
                    <a:pt x="92" y="33"/>
                  </a:cubicBezTo>
                  <a:cubicBezTo>
                    <a:pt x="93" y="31"/>
                    <a:pt x="95" y="30"/>
                    <a:pt x="98" y="31"/>
                  </a:cubicBezTo>
                  <a:cubicBezTo>
                    <a:pt x="100" y="32"/>
                    <a:pt x="101" y="34"/>
                    <a:pt x="100" y="36"/>
                  </a:cubicBezTo>
                  <a:cubicBezTo>
                    <a:pt x="99" y="40"/>
                    <a:pt x="98" y="43"/>
                    <a:pt x="97" y="47"/>
                  </a:cubicBezTo>
                  <a:cubicBezTo>
                    <a:pt x="96" y="55"/>
                    <a:pt x="96" y="62"/>
                    <a:pt x="97" y="70"/>
                  </a:cubicBezTo>
                  <a:cubicBezTo>
                    <a:pt x="98" y="72"/>
                    <a:pt x="97" y="74"/>
                    <a:pt x="95" y="74"/>
                  </a:cubicBezTo>
                  <a:close/>
                  <a:moveTo>
                    <a:pt x="153" y="8"/>
                  </a:moveTo>
                  <a:cubicBezTo>
                    <a:pt x="152" y="9"/>
                    <a:pt x="151" y="9"/>
                    <a:pt x="151" y="9"/>
                  </a:cubicBezTo>
                  <a:cubicBezTo>
                    <a:pt x="139" y="9"/>
                    <a:pt x="127" y="12"/>
                    <a:pt x="118" y="17"/>
                  </a:cubicBezTo>
                  <a:cubicBezTo>
                    <a:pt x="116" y="18"/>
                    <a:pt x="113" y="17"/>
                    <a:pt x="112" y="15"/>
                  </a:cubicBezTo>
                  <a:cubicBezTo>
                    <a:pt x="111" y="13"/>
                    <a:pt x="112" y="10"/>
                    <a:pt x="114" y="9"/>
                  </a:cubicBezTo>
                  <a:cubicBezTo>
                    <a:pt x="124" y="3"/>
                    <a:pt x="137" y="0"/>
                    <a:pt x="151" y="0"/>
                  </a:cubicBezTo>
                  <a:cubicBezTo>
                    <a:pt x="153" y="0"/>
                    <a:pt x="155" y="2"/>
                    <a:pt x="155" y="4"/>
                  </a:cubicBezTo>
                  <a:cubicBezTo>
                    <a:pt x="155" y="6"/>
                    <a:pt x="154" y="8"/>
                    <a:pt x="153" y="8"/>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 name="Freeform 18">
              <a:extLst>
                <a:ext uri="{FF2B5EF4-FFF2-40B4-BE49-F238E27FC236}">
                  <a16:creationId xmlns:a16="http://schemas.microsoft.com/office/drawing/2014/main" id="{65DE6B34-5886-423E-86BB-D784B51BC356}"/>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7" name="Freeform 19">
              <a:extLst>
                <a:ext uri="{FF2B5EF4-FFF2-40B4-BE49-F238E27FC236}">
                  <a16:creationId xmlns:a16="http://schemas.microsoft.com/office/drawing/2014/main" id="{1AABC0B3-8632-4F59-8F72-715347190644}"/>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8" name="Freeform 20">
              <a:extLst>
                <a:ext uri="{FF2B5EF4-FFF2-40B4-BE49-F238E27FC236}">
                  <a16:creationId xmlns:a16="http://schemas.microsoft.com/office/drawing/2014/main" id="{4A3125A2-6A8F-4768-A725-9FACCA7BDDA4}"/>
                </a:ext>
              </a:extLst>
            </p:cNvPr>
            <p:cNvSpPr>
              <a:spLocks/>
            </p:cNvSpPr>
            <p:nvPr/>
          </p:nvSpPr>
          <p:spPr bwMode="auto">
            <a:xfrm>
              <a:off x="2165350" y="3484563"/>
              <a:ext cx="1068388" cy="1449388"/>
            </a:xfrm>
            <a:custGeom>
              <a:avLst/>
              <a:gdLst>
                <a:gd name="T0" fmla="*/ 481 w 673"/>
                <a:gd name="T1" fmla="*/ 364 h 913"/>
                <a:gd name="T2" fmla="*/ 192 w 673"/>
                <a:gd name="T3" fmla="*/ 364 h 913"/>
                <a:gd name="T4" fmla="*/ 192 w 673"/>
                <a:gd name="T5" fmla="*/ 0 h 913"/>
                <a:gd name="T6" fmla="*/ 0 w 673"/>
                <a:gd name="T7" fmla="*/ 0 h 913"/>
                <a:gd name="T8" fmla="*/ 0 w 673"/>
                <a:gd name="T9" fmla="*/ 913 h 913"/>
                <a:gd name="T10" fmla="*/ 192 w 673"/>
                <a:gd name="T11" fmla="*/ 913 h 913"/>
                <a:gd name="T12" fmla="*/ 192 w 673"/>
                <a:gd name="T13" fmla="*/ 536 h 913"/>
                <a:gd name="T14" fmla="*/ 481 w 673"/>
                <a:gd name="T15" fmla="*/ 536 h 913"/>
                <a:gd name="T16" fmla="*/ 481 w 673"/>
                <a:gd name="T17" fmla="*/ 913 h 913"/>
                <a:gd name="T18" fmla="*/ 673 w 673"/>
                <a:gd name="T19" fmla="*/ 913 h 913"/>
                <a:gd name="T20" fmla="*/ 673 w 673"/>
                <a:gd name="T21" fmla="*/ 0 h 913"/>
                <a:gd name="T22" fmla="*/ 481 w 673"/>
                <a:gd name="T23" fmla="*/ 0 h 913"/>
                <a:gd name="T24" fmla="*/ 481 w 673"/>
                <a:gd name="T25" fmla="*/ 364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913">
                  <a:moveTo>
                    <a:pt x="481" y="364"/>
                  </a:moveTo>
                  <a:lnTo>
                    <a:pt x="192" y="364"/>
                  </a:lnTo>
                  <a:lnTo>
                    <a:pt x="192" y="0"/>
                  </a:lnTo>
                  <a:lnTo>
                    <a:pt x="0" y="0"/>
                  </a:lnTo>
                  <a:lnTo>
                    <a:pt x="0" y="913"/>
                  </a:lnTo>
                  <a:lnTo>
                    <a:pt x="192" y="913"/>
                  </a:lnTo>
                  <a:lnTo>
                    <a:pt x="192" y="536"/>
                  </a:lnTo>
                  <a:lnTo>
                    <a:pt x="481" y="536"/>
                  </a:lnTo>
                  <a:lnTo>
                    <a:pt x="481" y="913"/>
                  </a:lnTo>
                  <a:lnTo>
                    <a:pt x="673" y="913"/>
                  </a:lnTo>
                  <a:lnTo>
                    <a:pt x="673" y="0"/>
                  </a:lnTo>
                  <a:lnTo>
                    <a:pt x="481" y="0"/>
                  </a:lnTo>
                  <a:lnTo>
                    <a:pt x="481" y="3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21">
              <a:extLst>
                <a:ext uri="{FF2B5EF4-FFF2-40B4-BE49-F238E27FC236}">
                  <a16:creationId xmlns:a16="http://schemas.microsoft.com/office/drawing/2014/main" id="{31563CE3-7C03-4D25-9796-55E18460D4C8}"/>
                </a:ext>
              </a:extLst>
            </p:cNvPr>
            <p:cNvSpPr>
              <a:spLocks noEditPoints="1"/>
            </p:cNvSpPr>
            <p:nvPr/>
          </p:nvSpPr>
          <p:spPr bwMode="auto">
            <a:xfrm>
              <a:off x="3313113" y="3484563"/>
              <a:ext cx="1233488" cy="1449388"/>
            </a:xfrm>
            <a:custGeom>
              <a:avLst/>
              <a:gdLst>
                <a:gd name="T0" fmla="*/ 313 w 777"/>
                <a:gd name="T1" fmla="*/ 0 h 913"/>
                <a:gd name="T2" fmla="*/ 0 w 777"/>
                <a:gd name="T3" fmla="*/ 913 h 913"/>
                <a:gd name="T4" fmla="*/ 198 w 777"/>
                <a:gd name="T5" fmla="*/ 913 h 913"/>
                <a:gd name="T6" fmla="*/ 285 w 777"/>
                <a:gd name="T7" fmla="*/ 637 h 913"/>
                <a:gd name="T8" fmla="*/ 483 w 777"/>
                <a:gd name="T9" fmla="*/ 637 h 913"/>
                <a:gd name="T10" fmla="*/ 569 w 777"/>
                <a:gd name="T11" fmla="*/ 913 h 913"/>
                <a:gd name="T12" fmla="*/ 777 w 777"/>
                <a:gd name="T13" fmla="*/ 913 h 913"/>
                <a:gd name="T14" fmla="*/ 473 w 777"/>
                <a:gd name="T15" fmla="*/ 0 h 913"/>
                <a:gd name="T16" fmla="*/ 313 w 777"/>
                <a:gd name="T17" fmla="*/ 0 h 913"/>
                <a:gd name="T18" fmla="*/ 337 w 777"/>
                <a:gd name="T19" fmla="*/ 471 h 913"/>
                <a:gd name="T20" fmla="*/ 385 w 777"/>
                <a:gd name="T21" fmla="*/ 323 h 913"/>
                <a:gd name="T22" fmla="*/ 432 w 777"/>
                <a:gd name="T23" fmla="*/ 471 h 913"/>
                <a:gd name="T24" fmla="*/ 337 w 777"/>
                <a:gd name="T25" fmla="*/ 47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 h="913">
                  <a:moveTo>
                    <a:pt x="313" y="0"/>
                  </a:moveTo>
                  <a:lnTo>
                    <a:pt x="0" y="913"/>
                  </a:lnTo>
                  <a:lnTo>
                    <a:pt x="198" y="913"/>
                  </a:lnTo>
                  <a:lnTo>
                    <a:pt x="285" y="637"/>
                  </a:lnTo>
                  <a:lnTo>
                    <a:pt x="483" y="637"/>
                  </a:lnTo>
                  <a:lnTo>
                    <a:pt x="569" y="913"/>
                  </a:lnTo>
                  <a:lnTo>
                    <a:pt x="777" y="913"/>
                  </a:lnTo>
                  <a:lnTo>
                    <a:pt x="473" y="0"/>
                  </a:lnTo>
                  <a:lnTo>
                    <a:pt x="313" y="0"/>
                  </a:lnTo>
                  <a:close/>
                  <a:moveTo>
                    <a:pt x="337" y="471"/>
                  </a:moveTo>
                  <a:lnTo>
                    <a:pt x="385" y="323"/>
                  </a:lnTo>
                  <a:lnTo>
                    <a:pt x="432" y="471"/>
                  </a:lnTo>
                  <a:lnTo>
                    <a:pt x="337" y="4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0" name="Freeform 22">
              <a:extLst>
                <a:ext uri="{FF2B5EF4-FFF2-40B4-BE49-F238E27FC236}">
                  <a16:creationId xmlns:a16="http://schemas.microsoft.com/office/drawing/2014/main" id="{3766BE35-4699-4730-A6A3-8B80FDE3CC46}"/>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23">
              <a:extLst>
                <a:ext uri="{FF2B5EF4-FFF2-40B4-BE49-F238E27FC236}">
                  <a16:creationId xmlns:a16="http://schemas.microsoft.com/office/drawing/2014/main" id="{D0853AB2-11DD-40A2-8CC0-A73307A8849D}"/>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2" name="Freeform 24">
              <a:extLst>
                <a:ext uri="{FF2B5EF4-FFF2-40B4-BE49-F238E27FC236}">
                  <a16:creationId xmlns:a16="http://schemas.microsoft.com/office/drawing/2014/main" id="{901386F6-8431-4FA8-8F93-2AD3E8A15A61}"/>
                </a:ext>
              </a:extLst>
            </p:cNvPr>
            <p:cNvSpPr>
              <a:spLocks/>
            </p:cNvSpPr>
            <p:nvPr/>
          </p:nvSpPr>
          <p:spPr bwMode="auto">
            <a:xfrm>
              <a:off x="5865813" y="3484563"/>
              <a:ext cx="1103313" cy="1449388"/>
            </a:xfrm>
            <a:custGeom>
              <a:avLst/>
              <a:gdLst>
                <a:gd name="T0" fmla="*/ 687 w 695"/>
                <a:gd name="T1" fmla="*/ 0 h 913"/>
                <a:gd name="T2" fmla="*/ 443 w 695"/>
                <a:gd name="T3" fmla="*/ 0 h 913"/>
                <a:gd name="T4" fmla="*/ 192 w 695"/>
                <a:gd name="T5" fmla="*/ 294 h 913"/>
                <a:gd name="T6" fmla="*/ 192 w 695"/>
                <a:gd name="T7" fmla="*/ 0 h 913"/>
                <a:gd name="T8" fmla="*/ 0 w 695"/>
                <a:gd name="T9" fmla="*/ 0 h 913"/>
                <a:gd name="T10" fmla="*/ 0 w 695"/>
                <a:gd name="T11" fmla="*/ 913 h 913"/>
                <a:gd name="T12" fmla="*/ 192 w 695"/>
                <a:gd name="T13" fmla="*/ 913 h 913"/>
                <a:gd name="T14" fmla="*/ 192 w 695"/>
                <a:gd name="T15" fmla="*/ 600 h 913"/>
                <a:gd name="T16" fmla="*/ 444 w 695"/>
                <a:gd name="T17" fmla="*/ 913 h 913"/>
                <a:gd name="T18" fmla="*/ 695 w 695"/>
                <a:gd name="T19" fmla="*/ 913 h 913"/>
                <a:gd name="T20" fmla="*/ 300 w 695"/>
                <a:gd name="T21" fmla="*/ 433 h 913"/>
                <a:gd name="T22" fmla="*/ 687 w 695"/>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5" h="913">
                  <a:moveTo>
                    <a:pt x="687" y="0"/>
                  </a:moveTo>
                  <a:lnTo>
                    <a:pt x="443" y="0"/>
                  </a:lnTo>
                  <a:lnTo>
                    <a:pt x="192" y="294"/>
                  </a:lnTo>
                  <a:lnTo>
                    <a:pt x="192" y="0"/>
                  </a:lnTo>
                  <a:lnTo>
                    <a:pt x="0" y="0"/>
                  </a:lnTo>
                  <a:lnTo>
                    <a:pt x="0" y="913"/>
                  </a:lnTo>
                  <a:lnTo>
                    <a:pt x="192" y="913"/>
                  </a:lnTo>
                  <a:lnTo>
                    <a:pt x="192" y="600"/>
                  </a:lnTo>
                  <a:lnTo>
                    <a:pt x="444" y="913"/>
                  </a:lnTo>
                  <a:lnTo>
                    <a:pt x="695" y="913"/>
                  </a:lnTo>
                  <a:lnTo>
                    <a:pt x="300" y="433"/>
                  </a:lnTo>
                  <a:lnTo>
                    <a:pt x="68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25">
              <a:extLst>
                <a:ext uri="{FF2B5EF4-FFF2-40B4-BE49-F238E27FC236}">
                  <a16:creationId xmlns:a16="http://schemas.microsoft.com/office/drawing/2014/main" id="{CC313FDB-9960-4C9A-8FEE-11972158AAF9}"/>
                </a:ext>
              </a:extLst>
            </p:cNvPr>
            <p:cNvSpPr>
              <a:spLocks/>
            </p:cNvSpPr>
            <p:nvPr/>
          </p:nvSpPr>
          <p:spPr bwMode="auto">
            <a:xfrm>
              <a:off x="7361238" y="3484563"/>
              <a:ext cx="1179513" cy="1449388"/>
            </a:xfrm>
            <a:custGeom>
              <a:avLst/>
              <a:gdLst>
                <a:gd name="T0" fmla="*/ 528 w 743"/>
                <a:gd name="T1" fmla="*/ 0 h 913"/>
                <a:gd name="T2" fmla="*/ 371 w 743"/>
                <a:gd name="T3" fmla="*/ 302 h 913"/>
                <a:gd name="T4" fmla="*/ 214 w 743"/>
                <a:gd name="T5" fmla="*/ 0 h 913"/>
                <a:gd name="T6" fmla="*/ 0 w 743"/>
                <a:gd name="T7" fmla="*/ 0 h 913"/>
                <a:gd name="T8" fmla="*/ 273 w 743"/>
                <a:gd name="T9" fmla="*/ 505 h 913"/>
                <a:gd name="T10" fmla="*/ 273 w 743"/>
                <a:gd name="T11" fmla="*/ 913 h 913"/>
                <a:gd name="T12" fmla="*/ 466 w 743"/>
                <a:gd name="T13" fmla="*/ 913 h 913"/>
                <a:gd name="T14" fmla="*/ 466 w 743"/>
                <a:gd name="T15" fmla="*/ 496 h 913"/>
                <a:gd name="T16" fmla="*/ 743 w 743"/>
                <a:gd name="T17" fmla="*/ 0 h 913"/>
                <a:gd name="T18" fmla="*/ 528 w 743"/>
                <a:gd name="T19"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913">
                  <a:moveTo>
                    <a:pt x="528" y="0"/>
                  </a:moveTo>
                  <a:lnTo>
                    <a:pt x="371" y="302"/>
                  </a:lnTo>
                  <a:lnTo>
                    <a:pt x="214" y="0"/>
                  </a:lnTo>
                  <a:lnTo>
                    <a:pt x="0" y="0"/>
                  </a:lnTo>
                  <a:lnTo>
                    <a:pt x="273" y="505"/>
                  </a:lnTo>
                  <a:lnTo>
                    <a:pt x="273" y="913"/>
                  </a:lnTo>
                  <a:lnTo>
                    <a:pt x="466" y="913"/>
                  </a:lnTo>
                  <a:lnTo>
                    <a:pt x="466" y="496"/>
                  </a:lnTo>
                  <a:lnTo>
                    <a:pt x="743" y="0"/>
                  </a:lnTo>
                  <a:lnTo>
                    <a:pt x="52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26">
              <a:extLst>
                <a:ext uri="{FF2B5EF4-FFF2-40B4-BE49-F238E27FC236}">
                  <a16:creationId xmlns:a16="http://schemas.microsoft.com/office/drawing/2014/main" id="{33D51050-0D51-4492-B548-365FB62B3566}"/>
                </a:ext>
              </a:extLst>
            </p:cNvPr>
            <p:cNvSpPr>
              <a:spLocks noEditPoints="1"/>
            </p:cNvSpPr>
            <p:nvPr/>
          </p:nvSpPr>
          <p:spPr bwMode="auto">
            <a:xfrm>
              <a:off x="8453438" y="3451225"/>
              <a:ext cx="1301750" cy="1503363"/>
            </a:xfrm>
            <a:custGeom>
              <a:avLst/>
              <a:gdLst>
                <a:gd name="T0" fmla="*/ 416 w 820"/>
                <a:gd name="T1" fmla="*/ 0 h 948"/>
                <a:gd name="T2" fmla="*/ 118 w 820"/>
                <a:gd name="T3" fmla="*/ 134 h 948"/>
                <a:gd name="T4" fmla="*/ 0 w 820"/>
                <a:gd name="T5" fmla="*/ 462 h 948"/>
                <a:gd name="T6" fmla="*/ 104 w 820"/>
                <a:gd name="T7" fmla="*/ 809 h 948"/>
                <a:gd name="T8" fmla="*/ 410 w 820"/>
                <a:gd name="T9" fmla="*/ 948 h 948"/>
                <a:gd name="T10" fmla="*/ 706 w 820"/>
                <a:gd name="T11" fmla="*/ 810 h 948"/>
                <a:gd name="T12" fmla="*/ 820 w 820"/>
                <a:gd name="T13" fmla="*/ 477 h 948"/>
                <a:gd name="T14" fmla="*/ 717 w 820"/>
                <a:gd name="T15" fmla="*/ 136 h 948"/>
                <a:gd name="T16" fmla="*/ 416 w 820"/>
                <a:gd name="T17" fmla="*/ 0 h 948"/>
                <a:gd name="T18" fmla="*/ 556 w 820"/>
                <a:gd name="T19" fmla="*/ 695 h 948"/>
                <a:gd name="T20" fmla="*/ 415 w 820"/>
                <a:gd name="T21" fmla="*/ 770 h 948"/>
                <a:gd name="T22" fmla="*/ 262 w 820"/>
                <a:gd name="T23" fmla="*/ 696 h 948"/>
                <a:gd name="T24" fmla="*/ 198 w 820"/>
                <a:gd name="T25" fmla="*/ 463 h 948"/>
                <a:gd name="T26" fmla="*/ 260 w 820"/>
                <a:gd name="T27" fmla="*/ 253 h 948"/>
                <a:gd name="T28" fmla="*/ 418 w 820"/>
                <a:gd name="T29" fmla="*/ 178 h 948"/>
                <a:gd name="T30" fmla="*/ 568 w 820"/>
                <a:gd name="T31" fmla="*/ 259 h 948"/>
                <a:gd name="T32" fmla="*/ 623 w 820"/>
                <a:gd name="T33" fmla="*/ 454 h 948"/>
                <a:gd name="T34" fmla="*/ 556 w 820"/>
                <a:gd name="T35" fmla="*/ 695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0" h="948">
                  <a:moveTo>
                    <a:pt x="416" y="0"/>
                  </a:moveTo>
                  <a:cubicBezTo>
                    <a:pt x="298" y="0"/>
                    <a:pt x="198" y="45"/>
                    <a:pt x="118" y="134"/>
                  </a:cubicBezTo>
                  <a:cubicBezTo>
                    <a:pt x="40" y="221"/>
                    <a:pt x="0" y="332"/>
                    <a:pt x="0" y="462"/>
                  </a:cubicBezTo>
                  <a:cubicBezTo>
                    <a:pt x="0" y="604"/>
                    <a:pt x="35" y="721"/>
                    <a:pt x="104" y="809"/>
                  </a:cubicBezTo>
                  <a:cubicBezTo>
                    <a:pt x="176" y="902"/>
                    <a:pt x="279" y="948"/>
                    <a:pt x="410" y="948"/>
                  </a:cubicBezTo>
                  <a:cubicBezTo>
                    <a:pt x="529" y="948"/>
                    <a:pt x="628" y="902"/>
                    <a:pt x="706" y="810"/>
                  </a:cubicBezTo>
                  <a:cubicBezTo>
                    <a:pt x="782" y="720"/>
                    <a:pt x="820" y="608"/>
                    <a:pt x="820" y="477"/>
                  </a:cubicBezTo>
                  <a:cubicBezTo>
                    <a:pt x="820" y="338"/>
                    <a:pt x="786" y="223"/>
                    <a:pt x="717" y="136"/>
                  </a:cubicBezTo>
                  <a:cubicBezTo>
                    <a:pt x="646" y="46"/>
                    <a:pt x="544" y="0"/>
                    <a:pt x="416" y="0"/>
                  </a:cubicBezTo>
                  <a:moveTo>
                    <a:pt x="556" y="695"/>
                  </a:moveTo>
                  <a:cubicBezTo>
                    <a:pt x="513" y="745"/>
                    <a:pt x="466" y="770"/>
                    <a:pt x="415" y="770"/>
                  </a:cubicBezTo>
                  <a:cubicBezTo>
                    <a:pt x="353" y="770"/>
                    <a:pt x="303" y="746"/>
                    <a:pt x="262" y="696"/>
                  </a:cubicBezTo>
                  <a:cubicBezTo>
                    <a:pt x="219" y="643"/>
                    <a:pt x="198" y="565"/>
                    <a:pt x="198" y="463"/>
                  </a:cubicBezTo>
                  <a:cubicBezTo>
                    <a:pt x="198" y="377"/>
                    <a:pt x="218" y="306"/>
                    <a:pt x="260" y="253"/>
                  </a:cubicBezTo>
                  <a:cubicBezTo>
                    <a:pt x="298" y="202"/>
                    <a:pt x="350" y="178"/>
                    <a:pt x="418" y="178"/>
                  </a:cubicBezTo>
                  <a:cubicBezTo>
                    <a:pt x="488" y="178"/>
                    <a:pt x="535" y="204"/>
                    <a:pt x="568" y="259"/>
                  </a:cubicBezTo>
                  <a:cubicBezTo>
                    <a:pt x="605" y="321"/>
                    <a:pt x="623" y="387"/>
                    <a:pt x="623" y="454"/>
                  </a:cubicBezTo>
                  <a:cubicBezTo>
                    <a:pt x="623" y="562"/>
                    <a:pt x="601" y="643"/>
                    <a:pt x="556" y="69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27">
              <a:extLst>
                <a:ext uri="{FF2B5EF4-FFF2-40B4-BE49-F238E27FC236}">
                  <a16:creationId xmlns:a16="http://schemas.microsoft.com/office/drawing/2014/main" id="{B0F811EC-20FF-48F3-8519-269648A3E220}"/>
                </a:ext>
              </a:extLst>
            </p:cNvPr>
            <p:cNvSpPr>
              <a:spLocks/>
            </p:cNvSpPr>
            <p:nvPr/>
          </p:nvSpPr>
          <p:spPr bwMode="auto">
            <a:xfrm>
              <a:off x="9891713" y="3484563"/>
              <a:ext cx="1127125" cy="1470025"/>
            </a:xfrm>
            <a:custGeom>
              <a:avLst/>
              <a:gdLst>
                <a:gd name="T0" fmla="*/ 519 w 710"/>
                <a:gd name="T1" fmla="*/ 0 h 927"/>
                <a:gd name="T2" fmla="*/ 519 w 710"/>
                <a:gd name="T3" fmla="*/ 547 h 927"/>
                <a:gd name="T4" fmla="*/ 483 w 710"/>
                <a:gd name="T5" fmla="*/ 712 h 927"/>
                <a:gd name="T6" fmla="*/ 351 w 710"/>
                <a:gd name="T7" fmla="*/ 746 h 927"/>
                <a:gd name="T8" fmla="*/ 228 w 710"/>
                <a:gd name="T9" fmla="*/ 712 h 927"/>
                <a:gd name="T10" fmla="*/ 192 w 710"/>
                <a:gd name="T11" fmla="*/ 545 h 927"/>
                <a:gd name="T12" fmla="*/ 192 w 710"/>
                <a:gd name="T13" fmla="*/ 0 h 927"/>
                <a:gd name="T14" fmla="*/ 0 w 710"/>
                <a:gd name="T15" fmla="*/ 0 h 927"/>
                <a:gd name="T16" fmla="*/ 0 w 710"/>
                <a:gd name="T17" fmla="*/ 543 h 927"/>
                <a:gd name="T18" fmla="*/ 88 w 710"/>
                <a:gd name="T19" fmla="*/ 846 h 927"/>
                <a:gd name="T20" fmla="*/ 346 w 710"/>
                <a:gd name="T21" fmla="*/ 927 h 927"/>
                <a:gd name="T22" fmla="*/ 612 w 710"/>
                <a:gd name="T23" fmla="*/ 849 h 927"/>
                <a:gd name="T24" fmla="*/ 710 w 710"/>
                <a:gd name="T25" fmla="*/ 542 h 927"/>
                <a:gd name="T26" fmla="*/ 710 w 710"/>
                <a:gd name="T27" fmla="*/ 0 h 927"/>
                <a:gd name="T28" fmla="*/ 519 w 710"/>
                <a:gd name="T29"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0" h="927">
                  <a:moveTo>
                    <a:pt x="519" y="0"/>
                  </a:moveTo>
                  <a:cubicBezTo>
                    <a:pt x="519" y="547"/>
                    <a:pt x="519" y="547"/>
                    <a:pt x="519" y="547"/>
                  </a:cubicBezTo>
                  <a:cubicBezTo>
                    <a:pt x="519" y="670"/>
                    <a:pt x="494" y="704"/>
                    <a:pt x="483" y="712"/>
                  </a:cubicBezTo>
                  <a:cubicBezTo>
                    <a:pt x="456" y="735"/>
                    <a:pt x="411" y="746"/>
                    <a:pt x="351" y="746"/>
                  </a:cubicBezTo>
                  <a:cubicBezTo>
                    <a:pt x="297" y="746"/>
                    <a:pt x="255" y="734"/>
                    <a:pt x="228" y="712"/>
                  </a:cubicBezTo>
                  <a:cubicBezTo>
                    <a:pt x="219" y="706"/>
                    <a:pt x="192" y="673"/>
                    <a:pt x="192" y="545"/>
                  </a:cubicBezTo>
                  <a:cubicBezTo>
                    <a:pt x="192" y="0"/>
                    <a:pt x="192" y="0"/>
                    <a:pt x="192" y="0"/>
                  </a:cubicBezTo>
                  <a:cubicBezTo>
                    <a:pt x="0" y="0"/>
                    <a:pt x="0" y="0"/>
                    <a:pt x="0" y="0"/>
                  </a:cubicBezTo>
                  <a:cubicBezTo>
                    <a:pt x="0" y="543"/>
                    <a:pt x="0" y="543"/>
                    <a:pt x="0" y="543"/>
                  </a:cubicBezTo>
                  <a:cubicBezTo>
                    <a:pt x="0" y="691"/>
                    <a:pt x="29" y="790"/>
                    <a:pt x="88" y="846"/>
                  </a:cubicBezTo>
                  <a:cubicBezTo>
                    <a:pt x="146" y="900"/>
                    <a:pt x="233" y="927"/>
                    <a:pt x="346" y="927"/>
                  </a:cubicBezTo>
                  <a:cubicBezTo>
                    <a:pt x="460" y="927"/>
                    <a:pt x="550" y="901"/>
                    <a:pt x="612" y="849"/>
                  </a:cubicBezTo>
                  <a:cubicBezTo>
                    <a:pt x="678" y="794"/>
                    <a:pt x="710" y="693"/>
                    <a:pt x="710" y="542"/>
                  </a:cubicBezTo>
                  <a:cubicBezTo>
                    <a:pt x="710" y="0"/>
                    <a:pt x="710" y="0"/>
                    <a:pt x="710" y="0"/>
                  </a:cubicBezTo>
                  <a:lnTo>
                    <a:pt x="51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28">
              <a:extLst>
                <a:ext uri="{FF2B5EF4-FFF2-40B4-BE49-F238E27FC236}">
                  <a16:creationId xmlns:a16="http://schemas.microsoft.com/office/drawing/2014/main" id="{295161C1-E1CB-40E0-B768-E7D28DFB662A}"/>
                </a:ext>
              </a:extLst>
            </p:cNvPr>
            <p:cNvSpPr>
              <a:spLocks/>
            </p:cNvSpPr>
            <p:nvPr/>
          </p:nvSpPr>
          <p:spPr bwMode="auto">
            <a:xfrm>
              <a:off x="9674225" y="1462088"/>
              <a:ext cx="731838" cy="695325"/>
            </a:xfrm>
            <a:custGeom>
              <a:avLst/>
              <a:gdLst>
                <a:gd name="T0" fmla="*/ 321 w 461"/>
                <a:gd name="T1" fmla="*/ 122 h 439"/>
                <a:gd name="T2" fmla="*/ 452 w 461"/>
                <a:gd name="T3" fmla="*/ 161 h 439"/>
                <a:gd name="T4" fmla="*/ 457 w 461"/>
                <a:gd name="T5" fmla="*/ 176 h 439"/>
                <a:gd name="T6" fmla="*/ 374 w 461"/>
                <a:gd name="T7" fmla="*/ 284 h 439"/>
                <a:gd name="T8" fmla="*/ 372 w 461"/>
                <a:gd name="T9" fmla="*/ 290 h 439"/>
                <a:gd name="T10" fmla="*/ 376 w 461"/>
                <a:gd name="T11" fmla="*/ 427 h 439"/>
                <a:gd name="T12" fmla="*/ 363 w 461"/>
                <a:gd name="T13" fmla="*/ 436 h 439"/>
                <a:gd name="T14" fmla="*/ 234 w 461"/>
                <a:gd name="T15" fmla="*/ 391 h 439"/>
                <a:gd name="T16" fmla="*/ 227 w 461"/>
                <a:gd name="T17" fmla="*/ 391 h 439"/>
                <a:gd name="T18" fmla="*/ 99 w 461"/>
                <a:gd name="T19" fmla="*/ 437 h 439"/>
                <a:gd name="T20" fmla="*/ 86 w 461"/>
                <a:gd name="T21" fmla="*/ 427 h 439"/>
                <a:gd name="T22" fmla="*/ 89 w 461"/>
                <a:gd name="T23" fmla="*/ 291 h 439"/>
                <a:gd name="T24" fmla="*/ 87 w 461"/>
                <a:gd name="T25" fmla="*/ 284 h 439"/>
                <a:gd name="T26" fmla="*/ 4 w 461"/>
                <a:gd name="T27" fmla="*/ 176 h 439"/>
                <a:gd name="T28" fmla="*/ 9 w 461"/>
                <a:gd name="T29" fmla="*/ 161 h 439"/>
                <a:gd name="T30" fmla="*/ 140 w 461"/>
                <a:gd name="T31" fmla="*/ 122 h 439"/>
                <a:gd name="T32" fmla="*/ 145 w 461"/>
                <a:gd name="T33" fmla="*/ 118 h 439"/>
                <a:gd name="T34" fmla="*/ 222 w 461"/>
                <a:gd name="T35" fmla="*/ 6 h 439"/>
                <a:gd name="T36" fmla="*/ 239 w 461"/>
                <a:gd name="T37" fmla="*/ 6 h 439"/>
                <a:gd name="T38" fmla="*/ 316 w 461"/>
                <a:gd name="T39" fmla="*/ 118 h 439"/>
                <a:gd name="T40" fmla="*/ 321 w 461"/>
                <a:gd name="T41" fmla="*/ 12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439">
                  <a:moveTo>
                    <a:pt x="321" y="122"/>
                  </a:moveTo>
                  <a:cubicBezTo>
                    <a:pt x="452" y="161"/>
                    <a:pt x="452" y="161"/>
                    <a:pt x="452" y="161"/>
                  </a:cubicBezTo>
                  <a:cubicBezTo>
                    <a:pt x="459" y="162"/>
                    <a:pt x="461" y="171"/>
                    <a:pt x="457" y="176"/>
                  </a:cubicBezTo>
                  <a:cubicBezTo>
                    <a:pt x="374" y="284"/>
                    <a:pt x="374" y="284"/>
                    <a:pt x="374" y="284"/>
                  </a:cubicBezTo>
                  <a:cubicBezTo>
                    <a:pt x="373" y="286"/>
                    <a:pt x="372" y="288"/>
                    <a:pt x="372" y="290"/>
                  </a:cubicBezTo>
                  <a:cubicBezTo>
                    <a:pt x="376" y="427"/>
                    <a:pt x="376" y="427"/>
                    <a:pt x="376" y="427"/>
                  </a:cubicBezTo>
                  <a:cubicBezTo>
                    <a:pt x="376" y="434"/>
                    <a:pt x="369" y="439"/>
                    <a:pt x="363" y="436"/>
                  </a:cubicBezTo>
                  <a:cubicBezTo>
                    <a:pt x="234" y="391"/>
                    <a:pt x="234" y="391"/>
                    <a:pt x="234" y="391"/>
                  </a:cubicBezTo>
                  <a:cubicBezTo>
                    <a:pt x="232" y="390"/>
                    <a:pt x="230" y="390"/>
                    <a:pt x="227" y="391"/>
                  </a:cubicBezTo>
                  <a:cubicBezTo>
                    <a:pt x="99" y="437"/>
                    <a:pt x="99" y="437"/>
                    <a:pt x="99" y="437"/>
                  </a:cubicBezTo>
                  <a:cubicBezTo>
                    <a:pt x="92" y="439"/>
                    <a:pt x="86" y="434"/>
                    <a:pt x="86" y="427"/>
                  </a:cubicBezTo>
                  <a:cubicBezTo>
                    <a:pt x="89" y="291"/>
                    <a:pt x="89" y="291"/>
                    <a:pt x="89" y="291"/>
                  </a:cubicBezTo>
                  <a:cubicBezTo>
                    <a:pt x="89" y="288"/>
                    <a:pt x="89" y="286"/>
                    <a:pt x="87" y="284"/>
                  </a:cubicBezTo>
                  <a:cubicBezTo>
                    <a:pt x="4" y="176"/>
                    <a:pt x="4" y="176"/>
                    <a:pt x="4" y="176"/>
                  </a:cubicBezTo>
                  <a:cubicBezTo>
                    <a:pt x="0" y="171"/>
                    <a:pt x="2" y="163"/>
                    <a:pt x="9" y="161"/>
                  </a:cubicBezTo>
                  <a:cubicBezTo>
                    <a:pt x="140" y="122"/>
                    <a:pt x="140" y="122"/>
                    <a:pt x="140" y="122"/>
                  </a:cubicBezTo>
                  <a:cubicBezTo>
                    <a:pt x="142" y="122"/>
                    <a:pt x="144" y="120"/>
                    <a:pt x="145" y="118"/>
                  </a:cubicBezTo>
                  <a:cubicBezTo>
                    <a:pt x="222" y="6"/>
                    <a:pt x="222" y="6"/>
                    <a:pt x="222" y="6"/>
                  </a:cubicBezTo>
                  <a:cubicBezTo>
                    <a:pt x="226" y="0"/>
                    <a:pt x="235" y="0"/>
                    <a:pt x="239" y="6"/>
                  </a:cubicBezTo>
                  <a:cubicBezTo>
                    <a:pt x="316" y="118"/>
                    <a:pt x="316" y="118"/>
                    <a:pt x="316" y="118"/>
                  </a:cubicBezTo>
                  <a:cubicBezTo>
                    <a:pt x="317" y="120"/>
                    <a:pt x="319" y="121"/>
                    <a:pt x="321" y="1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7" name="Freeform 29">
              <a:extLst>
                <a:ext uri="{FF2B5EF4-FFF2-40B4-BE49-F238E27FC236}">
                  <a16:creationId xmlns:a16="http://schemas.microsoft.com/office/drawing/2014/main" id="{C2500057-DD28-4D65-A753-EE747525F3D1}"/>
                </a:ext>
              </a:extLst>
            </p:cNvPr>
            <p:cNvSpPr>
              <a:spLocks/>
            </p:cNvSpPr>
            <p:nvPr/>
          </p:nvSpPr>
          <p:spPr bwMode="auto">
            <a:xfrm>
              <a:off x="9979025" y="3427413"/>
              <a:ext cx="33338" cy="30163"/>
            </a:xfrm>
            <a:custGeom>
              <a:avLst/>
              <a:gdLst>
                <a:gd name="T0" fmla="*/ 0 w 21"/>
                <a:gd name="T1" fmla="*/ 3 h 19"/>
                <a:gd name="T2" fmla="*/ 4 w 21"/>
                <a:gd name="T3" fmla="*/ 15 h 19"/>
                <a:gd name="T4" fmla="*/ 19 w 21"/>
                <a:gd name="T5" fmla="*/ 16 h 19"/>
                <a:gd name="T6" fmla="*/ 21 w 21"/>
                <a:gd name="T7" fmla="*/ 0 h 19"/>
                <a:gd name="T8" fmla="*/ 0 w 21"/>
                <a:gd name="T9" fmla="*/ 0 h 19"/>
                <a:gd name="T10" fmla="*/ 0 w 21"/>
                <a:gd name="T11" fmla="*/ 3 h 19"/>
              </a:gdLst>
              <a:ahLst/>
              <a:cxnLst>
                <a:cxn ang="0">
                  <a:pos x="T0" y="T1"/>
                </a:cxn>
                <a:cxn ang="0">
                  <a:pos x="T2" y="T3"/>
                </a:cxn>
                <a:cxn ang="0">
                  <a:pos x="T4" y="T5"/>
                </a:cxn>
                <a:cxn ang="0">
                  <a:pos x="T6" y="T7"/>
                </a:cxn>
                <a:cxn ang="0">
                  <a:pos x="T8" y="T9"/>
                </a:cxn>
                <a:cxn ang="0">
                  <a:pos x="T10" y="T11"/>
                </a:cxn>
              </a:cxnLst>
              <a:rect l="0" t="0" r="r" b="b"/>
              <a:pathLst>
                <a:path w="21" h="19">
                  <a:moveTo>
                    <a:pt x="0" y="3"/>
                  </a:moveTo>
                  <a:cubicBezTo>
                    <a:pt x="4" y="15"/>
                    <a:pt x="4" y="15"/>
                    <a:pt x="4" y="15"/>
                  </a:cubicBezTo>
                  <a:cubicBezTo>
                    <a:pt x="4" y="15"/>
                    <a:pt x="8" y="19"/>
                    <a:pt x="19" y="16"/>
                  </a:cubicBezTo>
                  <a:cubicBezTo>
                    <a:pt x="21" y="0"/>
                    <a:pt x="21" y="0"/>
                    <a:pt x="21" y="0"/>
                  </a:cubicBezTo>
                  <a:cubicBezTo>
                    <a:pt x="0" y="0"/>
                    <a:pt x="0" y="0"/>
                    <a:pt x="0" y="0"/>
                  </a:cubicBezTo>
                  <a:lnTo>
                    <a:pt x="0" y="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8" name="Freeform 30">
              <a:extLst>
                <a:ext uri="{FF2B5EF4-FFF2-40B4-BE49-F238E27FC236}">
                  <a16:creationId xmlns:a16="http://schemas.microsoft.com/office/drawing/2014/main" id="{FB992893-B510-4254-B06C-7D40A68D2F4E}"/>
                </a:ext>
              </a:extLst>
            </p:cNvPr>
            <p:cNvSpPr>
              <a:spLocks/>
            </p:cNvSpPr>
            <p:nvPr/>
          </p:nvSpPr>
          <p:spPr bwMode="auto">
            <a:xfrm>
              <a:off x="10067925" y="3424238"/>
              <a:ext cx="26988" cy="28575"/>
            </a:xfrm>
            <a:custGeom>
              <a:avLst/>
              <a:gdLst>
                <a:gd name="T0" fmla="*/ 0 w 17"/>
                <a:gd name="T1" fmla="*/ 2 h 18"/>
                <a:gd name="T2" fmla="*/ 3 w 17"/>
                <a:gd name="T3" fmla="*/ 18 h 18"/>
                <a:gd name="T4" fmla="*/ 17 w 17"/>
                <a:gd name="T5" fmla="*/ 18 h 18"/>
                <a:gd name="T6" fmla="*/ 16 w 17"/>
                <a:gd name="T7" fmla="*/ 0 h 18"/>
                <a:gd name="T8" fmla="*/ 0 w 17"/>
                <a:gd name="T9" fmla="*/ 2 h 18"/>
              </a:gdLst>
              <a:ahLst/>
              <a:cxnLst>
                <a:cxn ang="0">
                  <a:pos x="T0" y="T1"/>
                </a:cxn>
                <a:cxn ang="0">
                  <a:pos x="T2" y="T3"/>
                </a:cxn>
                <a:cxn ang="0">
                  <a:pos x="T4" y="T5"/>
                </a:cxn>
                <a:cxn ang="0">
                  <a:pos x="T6" y="T7"/>
                </a:cxn>
                <a:cxn ang="0">
                  <a:pos x="T8" y="T9"/>
                </a:cxn>
              </a:cxnLst>
              <a:rect l="0" t="0" r="r" b="b"/>
              <a:pathLst>
                <a:path w="17" h="18">
                  <a:moveTo>
                    <a:pt x="0" y="2"/>
                  </a:moveTo>
                  <a:lnTo>
                    <a:pt x="3" y="18"/>
                  </a:lnTo>
                  <a:lnTo>
                    <a:pt x="17" y="18"/>
                  </a:lnTo>
                  <a:lnTo>
                    <a:pt x="16" y="0"/>
                  </a:lnTo>
                  <a:lnTo>
                    <a:pt x="0" y="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9" name="Freeform 31">
              <a:extLst>
                <a:ext uri="{FF2B5EF4-FFF2-40B4-BE49-F238E27FC236}">
                  <a16:creationId xmlns:a16="http://schemas.microsoft.com/office/drawing/2014/main" id="{B560DE2C-EA3A-4EA7-9388-1518565A62F8}"/>
                </a:ext>
              </a:extLst>
            </p:cNvPr>
            <p:cNvSpPr>
              <a:spLocks/>
            </p:cNvSpPr>
            <p:nvPr/>
          </p:nvSpPr>
          <p:spPr bwMode="auto">
            <a:xfrm>
              <a:off x="9891713" y="2743200"/>
              <a:ext cx="141288" cy="704850"/>
            </a:xfrm>
            <a:custGeom>
              <a:avLst/>
              <a:gdLst>
                <a:gd name="T0" fmla="*/ 28 w 89"/>
                <a:gd name="T1" fmla="*/ 0 h 445"/>
                <a:gd name="T2" fmla="*/ 12 w 89"/>
                <a:gd name="T3" fmla="*/ 201 h 445"/>
                <a:gd name="T4" fmla="*/ 52 w 89"/>
                <a:gd name="T5" fmla="*/ 436 h 445"/>
                <a:gd name="T6" fmla="*/ 78 w 89"/>
                <a:gd name="T7" fmla="*/ 436 h 445"/>
                <a:gd name="T8" fmla="*/ 78 w 89"/>
                <a:gd name="T9" fmla="*/ 121 h 445"/>
                <a:gd name="T10" fmla="*/ 78 w 89"/>
                <a:gd name="T11" fmla="*/ 0 h 445"/>
                <a:gd name="T12" fmla="*/ 28 w 89"/>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89" h="445">
                  <a:moveTo>
                    <a:pt x="28" y="0"/>
                  </a:moveTo>
                  <a:cubicBezTo>
                    <a:pt x="21" y="19"/>
                    <a:pt x="0" y="117"/>
                    <a:pt x="12" y="201"/>
                  </a:cubicBezTo>
                  <a:cubicBezTo>
                    <a:pt x="23" y="286"/>
                    <a:pt x="52" y="436"/>
                    <a:pt x="52" y="436"/>
                  </a:cubicBezTo>
                  <a:cubicBezTo>
                    <a:pt x="52" y="436"/>
                    <a:pt x="63" y="445"/>
                    <a:pt x="78" y="436"/>
                  </a:cubicBezTo>
                  <a:cubicBezTo>
                    <a:pt x="78" y="436"/>
                    <a:pt x="67" y="183"/>
                    <a:pt x="78" y="121"/>
                  </a:cubicBezTo>
                  <a:cubicBezTo>
                    <a:pt x="89" y="58"/>
                    <a:pt x="78" y="0"/>
                    <a:pt x="78" y="0"/>
                  </a:cubicBezTo>
                  <a:lnTo>
                    <a:pt x="28"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0" name="Freeform 32">
              <a:extLst>
                <a:ext uri="{FF2B5EF4-FFF2-40B4-BE49-F238E27FC236}">
                  <a16:creationId xmlns:a16="http://schemas.microsoft.com/office/drawing/2014/main" id="{330537F5-2CBC-4D44-9169-BE18CD61541F}"/>
                </a:ext>
              </a:extLst>
            </p:cNvPr>
            <p:cNvSpPr>
              <a:spLocks/>
            </p:cNvSpPr>
            <p:nvPr/>
          </p:nvSpPr>
          <p:spPr bwMode="auto">
            <a:xfrm>
              <a:off x="9991725" y="2701925"/>
              <a:ext cx="141288" cy="744538"/>
            </a:xfrm>
            <a:custGeom>
              <a:avLst/>
              <a:gdLst>
                <a:gd name="T0" fmla="*/ 63 w 89"/>
                <a:gd name="T1" fmla="*/ 32 h 470"/>
                <a:gd name="T2" fmla="*/ 82 w 89"/>
                <a:gd name="T3" fmla="*/ 277 h 470"/>
                <a:gd name="T4" fmla="*/ 70 w 89"/>
                <a:gd name="T5" fmla="*/ 459 h 470"/>
                <a:gd name="T6" fmla="*/ 44 w 89"/>
                <a:gd name="T7" fmla="*/ 462 h 470"/>
                <a:gd name="T8" fmla="*/ 0 w 89"/>
                <a:gd name="T9" fmla="*/ 125 h 470"/>
                <a:gd name="T10" fmla="*/ 23 w 89"/>
                <a:gd name="T11" fmla="*/ 0 h 470"/>
                <a:gd name="T12" fmla="*/ 63 w 89"/>
                <a:gd name="T13" fmla="*/ 32 h 470"/>
              </a:gdLst>
              <a:ahLst/>
              <a:cxnLst>
                <a:cxn ang="0">
                  <a:pos x="T0" y="T1"/>
                </a:cxn>
                <a:cxn ang="0">
                  <a:pos x="T2" y="T3"/>
                </a:cxn>
                <a:cxn ang="0">
                  <a:pos x="T4" y="T5"/>
                </a:cxn>
                <a:cxn ang="0">
                  <a:pos x="T6" y="T7"/>
                </a:cxn>
                <a:cxn ang="0">
                  <a:pos x="T8" y="T9"/>
                </a:cxn>
                <a:cxn ang="0">
                  <a:pos x="T10" y="T11"/>
                </a:cxn>
                <a:cxn ang="0">
                  <a:pos x="T12" y="T13"/>
                </a:cxn>
              </a:cxnLst>
              <a:rect l="0" t="0" r="r" b="b"/>
              <a:pathLst>
                <a:path w="89" h="470">
                  <a:moveTo>
                    <a:pt x="63" y="32"/>
                  </a:moveTo>
                  <a:cubicBezTo>
                    <a:pt x="74" y="81"/>
                    <a:pt x="89" y="174"/>
                    <a:pt x="82" y="277"/>
                  </a:cubicBezTo>
                  <a:cubicBezTo>
                    <a:pt x="75" y="380"/>
                    <a:pt x="70" y="459"/>
                    <a:pt x="70" y="459"/>
                  </a:cubicBezTo>
                  <a:cubicBezTo>
                    <a:pt x="70" y="459"/>
                    <a:pt x="60" y="470"/>
                    <a:pt x="44" y="462"/>
                  </a:cubicBezTo>
                  <a:cubicBezTo>
                    <a:pt x="41" y="460"/>
                    <a:pt x="0" y="181"/>
                    <a:pt x="0" y="125"/>
                  </a:cubicBezTo>
                  <a:cubicBezTo>
                    <a:pt x="1" y="68"/>
                    <a:pt x="23" y="0"/>
                    <a:pt x="23" y="0"/>
                  </a:cubicBezTo>
                  <a:lnTo>
                    <a:pt x="63" y="32"/>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1" name="Freeform 33">
              <a:extLst>
                <a:ext uri="{FF2B5EF4-FFF2-40B4-BE49-F238E27FC236}">
                  <a16:creationId xmlns:a16="http://schemas.microsoft.com/office/drawing/2014/main" id="{12C951F8-48B0-4557-995C-C596EFBACCF8}"/>
                </a:ext>
              </a:extLst>
            </p:cNvPr>
            <p:cNvSpPr>
              <a:spLocks/>
            </p:cNvSpPr>
            <p:nvPr/>
          </p:nvSpPr>
          <p:spPr bwMode="auto">
            <a:xfrm>
              <a:off x="9852025" y="2073275"/>
              <a:ext cx="84138" cy="169863"/>
            </a:xfrm>
            <a:custGeom>
              <a:avLst/>
              <a:gdLst>
                <a:gd name="T0" fmla="*/ 14 w 53"/>
                <a:gd name="T1" fmla="*/ 65 h 107"/>
                <a:gd name="T2" fmla="*/ 46 w 53"/>
                <a:gd name="T3" fmla="*/ 15 h 107"/>
                <a:gd name="T4" fmla="*/ 2 w 53"/>
                <a:gd name="T5" fmla="*/ 64 h 107"/>
                <a:gd name="T6" fmla="*/ 14 w 53"/>
                <a:gd name="T7" fmla="*/ 65 h 107"/>
              </a:gdLst>
              <a:ahLst/>
              <a:cxnLst>
                <a:cxn ang="0">
                  <a:pos x="T0" y="T1"/>
                </a:cxn>
                <a:cxn ang="0">
                  <a:pos x="T2" y="T3"/>
                </a:cxn>
                <a:cxn ang="0">
                  <a:pos x="T4" y="T5"/>
                </a:cxn>
                <a:cxn ang="0">
                  <a:pos x="T6" y="T7"/>
                </a:cxn>
              </a:cxnLst>
              <a:rect l="0" t="0" r="r" b="b"/>
              <a:pathLst>
                <a:path w="53" h="107">
                  <a:moveTo>
                    <a:pt x="14" y="65"/>
                  </a:moveTo>
                  <a:cubicBezTo>
                    <a:pt x="20" y="60"/>
                    <a:pt x="53" y="30"/>
                    <a:pt x="46" y="15"/>
                  </a:cubicBezTo>
                  <a:cubicBezTo>
                    <a:pt x="38" y="0"/>
                    <a:pt x="5" y="21"/>
                    <a:pt x="2" y="64"/>
                  </a:cubicBezTo>
                  <a:cubicBezTo>
                    <a:pt x="0" y="107"/>
                    <a:pt x="14" y="65"/>
                    <a:pt x="14" y="6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2" name="Freeform 34">
              <a:extLst>
                <a:ext uri="{FF2B5EF4-FFF2-40B4-BE49-F238E27FC236}">
                  <a16:creationId xmlns:a16="http://schemas.microsoft.com/office/drawing/2014/main" id="{28E232EF-22DD-45E3-9334-E1327D8D23D4}"/>
                </a:ext>
              </a:extLst>
            </p:cNvPr>
            <p:cNvSpPr>
              <a:spLocks/>
            </p:cNvSpPr>
            <p:nvPr/>
          </p:nvSpPr>
          <p:spPr bwMode="auto">
            <a:xfrm>
              <a:off x="10083800" y="2068513"/>
              <a:ext cx="80963" cy="114300"/>
            </a:xfrm>
            <a:custGeom>
              <a:avLst/>
              <a:gdLst>
                <a:gd name="T0" fmla="*/ 37 w 51"/>
                <a:gd name="T1" fmla="*/ 72 h 72"/>
                <a:gd name="T2" fmla="*/ 26 w 51"/>
                <a:gd name="T3" fmla="*/ 8 h 72"/>
                <a:gd name="T4" fmla="*/ 51 w 51"/>
                <a:gd name="T5" fmla="*/ 71 h 72"/>
                <a:gd name="T6" fmla="*/ 37 w 51"/>
                <a:gd name="T7" fmla="*/ 72 h 72"/>
              </a:gdLst>
              <a:ahLst/>
              <a:cxnLst>
                <a:cxn ang="0">
                  <a:pos x="T0" y="T1"/>
                </a:cxn>
                <a:cxn ang="0">
                  <a:pos x="T2" y="T3"/>
                </a:cxn>
                <a:cxn ang="0">
                  <a:pos x="T4" y="T5"/>
                </a:cxn>
                <a:cxn ang="0">
                  <a:pos x="T6" y="T7"/>
                </a:cxn>
              </a:cxnLst>
              <a:rect l="0" t="0" r="r" b="b"/>
              <a:pathLst>
                <a:path w="51" h="72">
                  <a:moveTo>
                    <a:pt x="37" y="72"/>
                  </a:moveTo>
                  <a:cubicBezTo>
                    <a:pt x="34" y="61"/>
                    <a:pt x="0" y="17"/>
                    <a:pt x="26" y="8"/>
                  </a:cubicBezTo>
                  <a:cubicBezTo>
                    <a:pt x="51" y="0"/>
                    <a:pt x="51" y="71"/>
                    <a:pt x="51" y="71"/>
                  </a:cubicBezTo>
                  <a:lnTo>
                    <a:pt x="37" y="7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3" name="Freeform 35">
              <a:extLst>
                <a:ext uri="{FF2B5EF4-FFF2-40B4-BE49-F238E27FC236}">
                  <a16:creationId xmlns:a16="http://schemas.microsoft.com/office/drawing/2014/main" id="{71EFA440-BE31-47A2-9EB2-10982DE84A61}"/>
                </a:ext>
              </a:extLst>
            </p:cNvPr>
            <p:cNvSpPr>
              <a:spLocks/>
            </p:cNvSpPr>
            <p:nvPr/>
          </p:nvSpPr>
          <p:spPr bwMode="auto">
            <a:xfrm>
              <a:off x="9947275" y="2366963"/>
              <a:ext cx="114300" cy="141288"/>
            </a:xfrm>
            <a:custGeom>
              <a:avLst/>
              <a:gdLst>
                <a:gd name="T0" fmla="*/ 28 w 72"/>
                <a:gd name="T1" fmla="*/ 6 h 89"/>
                <a:gd name="T2" fmla="*/ 11 w 72"/>
                <a:gd name="T3" fmla="*/ 57 h 89"/>
                <a:gd name="T4" fmla="*/ 16 w 72"/>
                <a:gd name="T5" fmla="*/ 85 h 89"/>
                <a:gd name="T6" fmla="*/ 60 w 72"/>
                <a:gd name="T7" fmla="*/ 89 h 89"/>
                <a:gd name="T8" fmla="*/ 68 w 72"/>
                <a:gd name="T9" fmla="*/ 54 h 89"/>
                <a:gd name="T10" fmla="*/ 53 w 72"/>
                <a:gd name="T11" fmla="*/ 0 h 89"/>
                <a:gd name="T12" fmla="*/ 28 w 72"/>
                <a:gd name="T13" fmla="*/ 6 h 89"/>
              </a:gdLst>
              <a:ahLst/>
              <a:cxnLst>
                <a:cxn ang="0">
                  <a:pos x="T0" y="T1"/>
                </a:cxn>
                <a:cxn ang="0">
                  <a:pos x="T2" y="T3"/>
                </a:cxn>
                <a:cxn ang="0">
                  <a:pos x="T4" y="T5"/>
                </a:cxn>
                <a:cxn ang="0">
                  <a:pos x="T6" y="T7"/>
                </a:cxn>
                <a:cxn ang="0">
                  <a:pos x="T8" y="T9"/>
                </a:cxn>
                <a:cxn ang="0">
                  <a:pos x="T10" y="T11"/>
                </a:cxn>
                <a:cxn ang="0">
                  <a:pos x="T12" y="T13"/>
                </a:cxn>
              </a:cxnLst>
              <a:rect l="0" t="0" r="r" b="b"/>
              <a:pathLst>
                <a:path w="72" h="89">
                  <a:moveTo>
                    <a:pt x="28" y="6"/>
                  </a:moveTo>
                  <a:cubicBezTo>
                    <a:pt x="30" y="8"/>
                    <a:pt x="21" y="45"/>
                    <a:pt x="11" y="57"/>
                  </a:cubicBezTo>
                  <a:cubicBezTo>
                    <a:pt x="0" y="69"/>
                    <a:pt x="16" y="85"/>
                    <a:pt x="16" y="85"/>
                  </a:cubicBezTo>
                  <a:cubicBezTo>
                    <a:pt x="60" y="89"/>
                    <a:pt x="60" y="89"/>
                    <a:pt x="60" y="89"/>
                  </a:cubicBezTo>
                  <a:cubicBezTo>
                    <a:pt x="60" y="89"/>
                    <a:pt x="72" y="65"/>
                    <a:pt x="68" y="54"/>
                  </a:cubicBezTo>
                  <a:cubicBezTo>
                    <a:pt x="64" y="42"/>
                    <a:pt x="53" y="0"/>
                    <a:pt x="53" y="0"/>
                  </a:cubicBezTo>
                  <a:cubicBezTo>
                    <a:pt x="28" y="6"/>
                    <a:pt x="28" y="6"/>
                    <a:pt x="28" y="6"/>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4" name="Freeform 36">
              <a:extLst>
                <a:ext uri="{FF2B5EF4-FFF2-40B4-BE49-F238E27FC236}">
                  <a16:creationId xmlns:a16="http://schemas.microsoft.com/office/drawing/2014/main" id="{6C5C1B56-1F33-4586-9323-A09D61081013}"/>
                </a:ext>
              </a:extLst>
            </p:cNvPr>
            <p:cNvSpPr>
              <a:spLocks/>
            </p:cNvSpPr>
            <p:nvPr/>
          </p:nvSpPr>
          <p:spPr bwMode="auto">
            <a:xfrm>
              <a:off x="9775825" y="2163763"/>
              <a:ext cx="487363" cy="654050"/>
            </a:xfrm>
            <a:custGeom>
              <a:avLst/>
              <a:gdLst>
                <a:gd name="T0" fmla="*/ 46 w 307"/>
                <a:gd name="T1" fmla="*/ 0 h 413"/>
                <a:gd name="T2" fmla="*/ 70 w 307"/>
                <a:gd name="T3" fmla="*/ 6 h 413"/>
                <a:gd name="T4" fmla="*/ 119 w 307"/>
                <a:gd name="T5" fmla="*/ 185 h 413"/>
                <a:gd name="T6" fmla="*/ 151 w 307"/>
                <a:gd name="T7" fmla="*/ 192 h 413"/>
                <a:gd name="T8" fmla="*/ 176 w 307"/>
                <a:gd name="T9" fmla="*/ 182 h 413"/>
                <a:gd name="T10" fmla="*/ 226 w 307"/>
                <a:gd name="T11" fmla="*/ 5 h 413"/>
                <a:gd name="T12" fmla="*/ 247 w 307"/>
                <a:gd name="T13" fmla="*/ 3 h 413"/>
                <a:gd name="T14" fmla="*/ 225 w 307"/>
                <a:gd name="T15" fmla="*/ 249 h 413"/>
                <a:gd name="T16" fmla="*/ 208 w 307"/>
                <a:gd name="T17" fmla="*/ 384 h 413"/>
                <a:gd name="T18" fmla="*/ 94 w 307"/>
                <a:gd name="T19" fmla="*/ 384 h 413"/>
                <a:gd name="T20" fmla="*/ 71 w 307"/>
                <a:gd name="T21" fmla="*/ 245 h 413"/>
                <a:gd name="T22" fmla="*/ 46 w 307"/>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413">
                  <a:moveTo>
                    <a:pt x="46" y="0"/>
                  </a:moveTo>
                  <a:cubicBezTo>
                    <a:pt x="46" y="0"/>
                    <a:pt x="72" y="0"/>
                    <a:pt x="70" y="6"/>
                  </a:cubicBezTo>
                  <a:cubicBezTo>
                    <a:pt x="69" y="12"/>
                    <a:pt x="34" y="160"/>
                    <a:pt x="119" y="185"/>
                  </a:cubicBezTo>
                  <a:cubicBezTo>
                    <a:pt x="119" y="185"/>
                    <a:pt x="121" y="194"/>
                    <a:pt x="151" y="192"/>
                  </a:cubicBezTo>
                  <a:cubicBezTo>
                    <a:pt x="180" y="190"/>
                    <a:pt x="173" y="180"/>
                    <a:pt x="176" y="182"/>
                  </a:cubicBezTo>
                  <a:cubicBezTo>
                    <a:pt x="179" y="183"/>
                    <a:pt x="257" y="221"/>
                    <a:pt x="226" y="5"/>
                  </a:cubicBezTo>
                  <a:cubicBezTo>
                    <a:pt x="227" y="2"/>
                    <a:pt x="240" y="1"/>
                    <a:pt x="247" y="3"/>
                  </a:cubicBezTo>
                  <a:cubicBezTo>
                    <a:pt x="247" y="3"/>
                    <a:pt x="307" y="122"/>
                    <a:pt x="225" y="249"/>
                  </a:cubicBezTo>
                  <a:cubicBezTo>
                    <a:pt x="225" y="249"/>
                    <a:pt x="202" y="349"/>
                    <a:pt x="208" y="384"/>
                  </a:cubicBezTo>
                  <a:cubicBezTo>
                    <a:pt x="208" y="384"/>
                    <a:pt x="167" y="413"/>
                    <a:pt x="94" y="384"/>
                  </a:cubicBezTo>
                  <a:cubicBezTo>
                    <a:pt x="94" y="384"/>
                    <a:pt x="104" y="306"/>
                    <a:pt x="71" y="245"/>
                  </a:cubicBezTo>
                  <a:cubicBezTo>
                    <a:pt x="38" y="184"/>
                    <a:pt x="0" y="143"/>
                    <a:pt x="46"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5" name="Freeform 37">
              <a:extLst>
                <a:ext uri="{FF2B5EF4-FFF2-40B4-BE49-F238E27FC236}">
                  <a16:creationId xmlns:a16="http://schemas.microsoft.com/office/drawing/2014/main" id="{A1BDFD86-96B3-4347-B828-0D7A080FC9A2}"/>
                </a:ext>
              </a:extLst>
            </p:cNvPr>
            <p:cNvSpPr>
              <a:spLocks noEditPoints="1"/>
            </p:cNvSpPr>
            <p:nvPr/>
          </p:nvSpPr>
          <p:spPr bwMode="auto">
            <a:xfrm>
              <a:off x="9988550" y="2366963"/>
              <a:ext cx="53975" cy="39688"/>
            </a:xfrm>
            <a:custGeom>
              <a:avLst/>
              <a:gdLst>
                <a:gd name="T0" fmla="*/ 2 w 34"/>
                <a:gd name="T1" fmla="*/ 6 h 25"/>
                <a:gd name="T2" fmla="*/ 0 w 34"/>
                <a:gd name="T3" fmla="*/ 20 h 25"/>
                <a:gd name="T4" fmla="*/ 0 w 34"/>
                <a:gd name="T5" fmla="*/ 20 h 25"/>
                <a:gd name="T6" fmla="*/ 2 w 34"/>
                <a:gd name="T7" fmla="*/ 6 h 25"/>
                <a:gd name="T8" fmla="*/ 2 w 34"/>
                <a:gd name="T9" fmla="*/ 6 h 25"/>
                <a:gd name="T10" fmla="*/ 2 w 34"/>
                <a:gd name="T11" fmla="*/ 6 h 25"/>
                <a:gd name="T12" fmla="*/ 2 w 34"/>
                <a:gd name="T13" fmla="*/ 6 h 25"/>
                <a:gd name="T14" fmla="*/ 2 w 34"/>
                <a:gd name="T15" fmla="*/ 6 h 25"/>
                <a:gd name="T16" fmla="*/ 2 w 34"/>
                <a:gd name="T17" fmla="*/ 6 h 25"/>
                <a:gd name="T18" fmla="*/ 2 w 34"/>
                <a:gd name="T19" fmla="*/ 6 h 25"/>
                <a:gd name="T20" fmla="*/ 27 w 34"/>
                <a:gd name="T21" fmla="*/ 0 h 25"/>
                <a:gd name="T22" fmla="*/ 34 w 34"/>
                <a:gd name="T23" fmla="*/ 25 h 25"/>
                <a:gd name="T24" fmla="*/ 34 w 34"/>
                <a:gd name="T25" fmla="*/ 25 h 25"/>
                <a:gd name="T26" fmla="*/ 27 w 34"/>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5">
                  <a:moveTo>
                    <a:pt x="2" y="6"/>
                  </a:moveTo>
                  <a:cubicBezTo>
                    <a:pt x="3" y="7"/>
                    <a:pt x="2" y="13"/>
                    <a:pt x="0" y="20"/>
                  </a:cubicBezTo>
                  <a:cubicBezTo>
                    <a:pt x="0" y="20"/>
                    <a:pt x="0" y="20"/>
                    <a:pt x="0" y="20"/>
                  </a:cubicBezTo>
                  <a:cubicBezTo>
                    <a:pt x="2" y="13"/>
                    <a:pt x="3" y="7"/>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7" y="0"/>
                  </a:moveTo>
                  <a:cubicBezTo>
                    <a:pt x="27" y="1"/>
                    <a:pt x="30" y="12"/>
                    <a:pt x="34" y="25"/>
                  </a:cubicBezTo>
                  <a:cubicBezTo>
                    <a:pt x="34" y="25"/>
                    <a:pt x="34" y="25"/>
                    <a:pt x="34" y="25"/>
                  </a:cubicBezTo>
                  <a:cubicBezTo>
                    <a:pt x="30" y="12"/>
                    <a:pt x="27" y="1"/>
                    <a:pt x="27"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6" name="Freeform 38">
              <a:extLst>
                <a:ext uri="{FF2B5EF4-FFF2-40B4-BE49-F238E27FC236}">
                  <a16:creationId xmlns:a16="http://schemas.microsoft.com/office/drawing/2014/main" id="{C79AC202-9675-4BA8-9C84-2ADC21DC8539}"/>
                </a:ext>
              </a:extLst>
            </p:cNvPr>
            <p:cNvSpPr>
              <a:spLocks/>
            </p:cNvSpPr>
            <p:nvPr/>
          </p:nvSpPr>
          <p:spPr bwMode="auto">
            <a:xfrm>
              <a:off x="9988550" y="2366963"/>
              <a:ext cx="53975" cy="39688"/>
            </a:xfrm>
            <a:custGeom>
              <a:avLst/>
              <a:gdLst>
                <a:gd name="T0" fmla="*/ 27 w 34"/>
                <a:gd name="T1" fmla="*/ 0 h 25"/>
                <a:gd name="T2" fmla="*/ 2 w 34"/>
                <a:gd name="T3" fmla="*/ 6 h 25"/>
                <a:gd name="T4" fmla="*/ 2 w 34"/>
                <a:gd name="T5" fmla="*/ 6 h 25"/>
                <a:gd name="T6" fmla="*/ 2 w 34"/>
                <a:gd name="T7" fmla="*/ 6 h 25"/>
                <a:gd name="T8" fmla="*/ 2 w 34"/>
                <a:gd name="T9" fmla="*/ 6 h 25"/>
                <a:gd name="T10" fmla="*/ 2 w 34"/>
                <a:gd name="T11" fmla="*/ 6 h 25"/>
                <a:gd name="T12" fmla="*/ 2 w 34"/>
                <a:gd name="T13" fmla="*/ 6 h 25"/>
                <a:gd name="T14" fmla="*/ 0 w 34"/>
                <a:gd name="T15" fmla="*/ 20 h 25"/>
                <a:gd name="T16" fmla="*/ 26 w 34"/>
                <a:gd name="T17" fmla="*/ 25 h 25"/>
                <a:gd name="T18" fmla="*/ 34 w 34"/>
                <a:gd name="T19" fmla="*/ 25 h 25"/>
                <a:gd name="T20" fmla="*/ 27 w 34"/>
                <a:gd name="T21" fmla="*/ 0 h 25"/>
                <a:gd name="T22" fmla="*/ 27 w 34"/>
                <a:gd name="T23" fmla="*/ 0 h 25"/>
                <a:gd name="T24" fmla="*/ 27 w 3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5">
                  <a:moveTo>
                    <a:pt x="27" y="0"/>
                  </a:move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7"/>
                    <a:pt x="2" y="13"/>
                    <a:pt x="0" y="20"/>
                  </a:cubicBezTo>
                  <a:cubicBezTo>
                    <a:pt x="9" y="24"/>
                    <a:pt x="18" y="25"/>
                    <a:pt x="26" y="25"/>
                  </a:cubicBezTo>
                  <a:cubicBezTo>
                    <a:pt x="28" y="25"/>
                    <a:pt x="31" y="25"/>
                    <a:pt x="34" y="25"/>
                  </a:cubicBezTo>
                  <a:cubicBezTo>
                    <a:pt x="30" y="12"/>
                    <a:pt x="27" y="1"/>
                    <a:pt x="27" y="0"/>
                  </a:cubicBezTo>
                  <a:cubicBezTo>
                    <a:pt x="27" y="0"/>
                    <a:pt x="27" y="0"/>
                    <a:pt x="27" y="0"/>
                  </a:cubicBezTo>
                  <a:cubicBezTo>
                    <a:pt x="27" y="0"/>
                    <a:pt x="27" y="0"/>
                    <a:pt x="27"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7" name="Freeform 39">
              <a:extLst>
                <a:ext uri="{FF2B5EF4-FFF2-40B4-BE49-F238E27FC236}">
                  <a16:creationId xmlns:a16="http://schemas.microsoft.com/office/drawing/2014/main" id="{819970E2-0921-4368-AE4B-B3CF2BB26F00}"/>
                </a:ext>
              </a:extLst>
            </p:cNvPr>
            <p:cNvSpPr>
              <a:spLocks/>
            </p:cNvSpPr>
            <p:nvPr/>
          </p:nvSpPr>
          <p:spPr bwMode="auto">
            <a:xfrm>
              <a:off x="10006013" y="2233613"/>
              <a:ext cx="79375" cy="134938"/>
            </a:xfrm>
            <a:custGeom>
              <a:avLst/>
              <a:gdLst>
                <a:gd name="T0" fmla="*/ 36 w 50"/>
                <a:gd name="T1" fmla="*/ 1 h 85"/>
                <a:gd name="T2" fmla="*/ 34 w 50"/>
                <a:gd name="T3" fmla="*/ 72 h 85"/>
                <a:gd name="T4" fmla="*/ 17 w 50"/>
                <a:gd name="T5" fmla="*/ 60 h 85"/>
                <a:gd name="T6" fmla="*/ 0 w 50"/>
                <a:gd name="T7" fmla="*/ 11 h 85"/>
                <a:gd name="T8" fmla="*/ 18 w 50"/>
                <a:gd name="T9" fmla="*/ 1 h 85"/>
                <a:gd name="T10" fmla="*/ 35 w 50"/>
                <a:gd name="T11" fmla="*/ 1 h 85"/>
                <a:gd name="T12" fmla="*/ 36 w 50"/>
                <a:gd name="T13" fmla="*/ 0 h 85"/>
                <a:gd name="T14" fmla="*/ 36 w 50"/>
                <a:gd name="T15" fmla="*/ 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5">
                  <a:moveTo>
                    <a:pt x="36" y="1"/>
                  </a:moveTo>
                  <a:cubicBezTo>
                    <a:pt x="42" y="12"/>
                    <a:pt x="50" y="59"/>
                    <a:pt x="34" y="72"/>
                  </a:cubicBezTo>
                  <a:cubicBezTo>
                    <a:pt x="19" y="85"/>
                    <a:pt x="17" y="61"/>
                    <a:pt x="17" y="60"/>
                  </a:cubicBezTo>
                  <a:cubicBezTo>
                    <a:pt x="17" y="60"/>
                    <a:pt x="0" y="11"/>
                    <a:pt x="0" y="11"/>
                  </a:cubicBezTo>
                  <a:cubicBezTo>
                    <a:pt x="18" y="1"/>
                    <a:pt x="18" y="1"/>
                    <a:pt x="18" y="1"/>
                  </a:cubicBezTo>
                  <a:cubicBezTo>
                    <a:pt x="35" y="1"/>
                    <a:pt x="35" y="1"/>
                    <a:pt x="35" y="1"/>
                  </a:cubicBezTo>
                  <a:cubicBezTo>
                    <a:pt x="36" y="0"/>
                    <a:pt x="36" y="0"/>
                    <a:pt x="36" y="0"/>
                  </a:cubicBezTo>
                  <a:lnTo>
                    <a:pt x="36" y="1"/>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8" name="Freeform 40">
              <a:extLst>
                <a:ext uri="{FF2B5EF4-FFF2-40B4-BE49-F238E27FC236}">
                  <a16:creationId xmlns:a16="http://schemas.microsoft.com/office/drawing/2014/main" id="{E4DC29AB-4F31-44CC-8C38-F37D57ACB8DC}"/>
                </a:ext>
              </a:extLst>
            </p:cNvPr>
            <p:cNvSpPr>
              <a:spLocks/>
            </p:cNvSpPr>
            <p:nvPr/>
          </p:nvSpPr>
          <p:spPr bwMode="auto">
            <a:xfrm>
              <a:off x="9944100" y="2236788"/>
              <a:ext cx="53975" cy="111125"/>
            </a:xfrm>
            <a:custGeom>
              <a:avLst/>
              <a:gdLst>
                <a:gd name="T0" fmla="*/ 12 w 34"/>
                <a:gd name="T1" fmla="*/ 2 h 70"/>
                <a:gd name="T2" fmla="*/ 16 w 34"/>
                <a:gd name="T3" fmla="*/ 69 h 70"/>
                <a:gd name="T4" fmla="*/ 24 w 34"/>
                <a:gd name="T5" fmla="*/ 33 h 70"/>
                <a:gd name="T6" fmla="*/ 33 w 34"/>
                <a:gd name="T7" fmla="*/ 12 h 70"/>
                <a:gd name="T8" fmla="*/ 24 w 34"/>
                <a:gd name="T9" fmla="*/ 1 h 70"/>
                <a:gd name="T10" fmla="*/ 12 w 34"/>
                <a:gd name="T11" fmla="*/ 2 h 70"/>
              </a:gdLst>
              <a:ahLst/>
              <a:cxnLst>
                <a:cxn ang="0">
                  <a:pos x="T0" y="T1"/>
                </a:cxn>
                <a:cxn ang="0">
                  <a:pos x="T2" y="T3"/>
                </a:cxn>
                <a:cxn ang="0">
                  <a:pos x="T4" y="T5"/>
                </a:cxn>
                <a:cxn ang="0">
                  <a:pos x="T6" y="T7"/>
                </a:cxn>
                <a:cxn ang="0">
                  <a:pos x="T8" y="T9"/>
                </a:cxn>
                <a:cxn ang="0">
                  <a:pos x="T10" y="T11"/>
                </a:cxn>
              </a:cxnLst>
              <a:rect l="0" t="0" r="r" b="b"/>
              <a:pathLst>
                <a:path w="34" h="70">
                  <a:moveTo>
                    <a:pt x="12" y="2"/>
                  </a:moveTo>
                  <a:cubicBezTo>
                    <a:pt x="0" y="32"/>
                    <a:pt x="0" y="70"/>
                    <a:pt x="16" y="69"/>
                  </a:cubicBezTo>
                  <a:cubicBezTo>
                    <a:pt x="32" y="67"/>
                    <a:pt x="24" y="33"/>
                    <a:pt x="24" y="33"/>
                  </a:cubicBezTo>
                  <a:cubicBezTo>
                    <a:pt x="24" y="32"/>
                    <a:pt x="32" y="18"/>
                    <a:pt x="33" y="12"/>
                  </a:cubicBezTo>
                  <a:cubicBezTo>
                    <a:pt x="34" y="6"/>
                    <a:pt x="26" y="0"/>
                    <a:pt x="24" y="1"/>
                  </a:cubicBezTo>
                  <a:cubicBezTo>
                    <a:pt x="22" y="1"/>
                    <a:pt x="12" y="2"/>
                    <a:pt x="12" y="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9" name="Freeform 41">
              <a:extLst>
                <a:ext uri="{FF2B5EF4-FFF2-40B4-BE49-F238E27FC236}">
                  <a16:creationId xmlns:a16="http://schemas.microsoft.com/office/drawing/2014/main" id="{B584D65F-5BE5-4B0E-9B66-0B430501C31B}"/>
                </a:ext>
              </a:extLst>
            </p:cNvPr>
            <p:cNvSpPr>
              <a:spLocks/>
            </p:cNvSpPr>
            <p:nvPr/>
          </p:nvSpPr>
          <p:spPr bwMode="auto">
            <a:xfrm>
              <a:off x="9948863" y="2243138"/>
              <a:ext cx="111125" cy="176213"/>
            </a:xfrm>
            <a:custGeom>
              <a:avLst/>
              <a:gdLst>
                <a:gd name="T0" fmla="*/ 22 w 70"/>
                <a:gd name="T1" fmla="*/ 6 h 111"/>
                <a:gd name="T2" fmla="*/ 19 w 70"/>
                <a:gd name="T3" fmla="*/ 83 h 111"/>
                <a:gd name="T4" fmla="*/ 68 w 70"/>
                <a:gd name="T5" fmla="*/ 69 h 111"/>
                <a:gd name="T6" fmla="*/ 52 w 70"/>
                <a:gd name="T7" fmla="*/ 9 h 111"/>
                <a:gd name="T8" fmla="*/ 22 w 70"/>
                <a:gd name="T9" fmla="*/ 6 h 111"/>
              </a:gdLst>
              <a:ahLst/>
              <a:cxnLst>
                <a:cxn ang="0">
                  <a:pos x="T0" y="T1"/>
                </a:cxn>
                <a:cxn ang="0">
                  <a:pos x="T2" y="T3"/>
                </a:cxn>
                <a:cxn ang="0">
                  <a:pos x="T4" y="T5"/>
                </a:cxn>
                <a:cxn ang="0">
                  <a:pos x="T6" y="T7"/>
                </a:cxn>
                <a:cxn ang="0">
                  <a:pos x="T8" y="T9"/>
                </a:cxn>
              </a:cxnLst>
              <a:rect l="0" t="0" r="r" b="b"/>
              <a:pathLst>
                <a:path w="70" h="111">
                  <a:moveTo>
                    <a:pt x="22" y="6"/>
                  </a:moveTo>
                  <a:cubicBezTo>
                    <a:pt x="13" y="16"/>
                    <a:pt x="0" y="54"/>
                    <a:pt x="19" y="83"/>
                  </a:cubicBezTo>
                  <a:cubicBezTo>
                    <a:pt x="38" y="111"/>
                    <a:pt x="67" y="88"/>
                    <a:pt x="68" y="69"/>
                  </a:cubicBezTo>
                  <a:cubicBezTo>
                    <a:pt x="70" y="50"/>
                    <a:pt x="70" y="17"/>
                    <a:pt x="52" y="9"/>
                  </a:cubicBezTo>
                  <a:cubicBezTo>
                    <a:pt x="34" y="0"/>
                    <a:pt x="22" y="6"/>
                    <a:pt x="22" y="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0" name="Freeform 42">
              <a:extLst>
                <a:ext uri="{FF2B5EF4-FFF2-40B4-BE49-F238E27FC236}">
                  <a16:creationId xmlns:a16="http://schemas.microsoft.com/office/drawing/2014/main" id="{2423A77E-CAB8-490C-8CF5-4693F8B3AFDE}"/>
                </a:ext>
              </a:extLst>
            </p:cNvPr>
            <p:cNvSpPr>
              <a:spLocks/>
            </p:cNvSpPr>
            <p:nvPr/>
          </p:nvSpPr>
          <p:spPr bwMode="auto">
            <a:xfrm>
              <a:off x="9926638" y="2181225"/>
              <a:ext cx="149225" cy="93663"/>
            </a:xfrm>
            <a:custGeom>
              <a:avLst/>
              <a:gdLst>
                <a:gd name="T0" fmla="*/ 1 w 94"/>
                <a:gd name="T1" fmla="*/ 31 h 59"/>
                <a:gd name="T2" fmla="*/ 33 w 94"/>
                <a:gd name="T3" fmla="*/ 59 h 59"/>
                <a:gd name="T4" fmla="*/ 90 w 94"/>
                <a:gd name="T5" fmla="*/ 38 h 59"/>
                <a:gd name="T6" fmla="*/ 58 w 94"/>
                <a:gd name="T7" fmla="*/ 9 h 59"/>
                <a:gd name="T8" fmla="*/ 1 w 94"/>
                <a:gd name="T9" fmla="*/ 31 h 59"/>
              </a:gdLst>
              <a:ahLst/>
              <a:cxnLst>
                <a:cxn ang="0">
                  <a:pos x="T0" y="T1"/>
                </a:cxn>
                <a:cxn ang="0">
                  <a:pos x="T2" y="T3"/>
                </a:cxn>
                <a:cxn ang="0">
                  <a:pos x="T4" y="T5"/>
                </a:cxn>
                <a:cxn ang="0">
                  <a:pos x="T6" y="T7"/>
                </a:cxn>
                <a:cxn ang="0">
                  <a:pos x="T8" y="T9"/>
                </a:cxn>
              </a:cxnLst>
              <a:rect l="0" t="0" r="r" b="b"/>
              <a:pathLst>
                <a:path w="94" h="59">
                  <a:moveTo>
                    <a:pt x="1" y="31"/>
                  </a:moveTo>
                  <a:cubicBezTo>
                    <a:pt x="0" y="30"/>
                    <a:pt x="6" y="59"/>
                    <a:pt x="33" y="59"/>
                  </a:cubicBezTo>
                  <a:cubicBezTo>
                    <a:pt x="61" y="59"/>
                    <a:pt x="85" y="52"/>
                    <a:pt x="90" y="38"/>
                  </a:cubicBezTo>
                  <a:cubicBezTo>
                    <a:pt x="94" y="24"/>
                    <a:pt x="82" y="0"/>
                    <a:pt x="58" y="9"/>
                  </a:cubicBezTo>
                  <a:cubicBezTo>
                    <a:pt x="33" y="18"/>
                    <a:pt x="15" y="33"/>
                    <a:pt x="1"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1" name="Freeform 43">
              <a:extLst>
                <a:ext uri="{FF2B5EF4-FFF2-40B4-BE49-F238E27FC236}">
                  <a16:creationId xmlns:a16="http://schemas.microsoft.com/office/drawing/2014/main" id="{5502283E-FFB9-488F-BFB3-3B3EBB031047}"/>
                </a:ext>
              </a:extLst>
            </p:cNvPr>
            <p:cNvSpPr>
              <a:spLocks/>
            </p:cNvSpPr>
            <p:nvPr/>
          </p:nvSpPr>
          <p:spPr bwMode="auto">
            <a:xfrm>
              <a:off x="10033000" y="2297113"/>
              <a:ext cx="46038" cy="49213"/>
            </a:xfrm>
            <a:custGeom>
              <a:avLst/>
              <a:gdLst>
                <a:gd name="T0" fmla="*/ 11 w 29"/>
                <a:gd name="T1" fmla="*/ 13 h 31"/>
                <a:gd name="T2" fmla="*/ 19 w 29"/>
                <a:gd name="T3" fmla="*/ 1 h 31"/>
                <a:gd name="T4" fmla="*/ 11 w 29"/>
                <a:gd name="T5" fmla="*/ 25 h 31"/>
                <a:gd name="T6" fmla="*/ 11 w 29"/>
                <a:gd name="T7" fmla="*/ 13 h 31"/>
              </a:gdLst>
              <a:ahLst/>
              <a:cxnLst>
                <a:cxn ang="0">
                  <a:pos x="T0" y="T1"/>
                </a:cxn>
                <a:cxn ang="0">
                  <a:pos x="T2" y="T3"/>
                </a:cxn>
                <a:cxn ang="0">
                  <a:pos x="T4" y="T5"/>
                </a:cxn>
                <a:cxn ang="0">
                  <a:pos x="T6" y="T7"/>
                </a:cxn>
              </a:cxnLst>
              <a:rect l="0" t="0" r="r" b="b"/>
              <a:pathLst>
                <a:path w="29" h="31">
                  <a:moveTo>
                    <a:pt x="11" y="13"/>
                  </a:moveTo>
                  <a:cubicBezTo>
                    <a:pt x="11" y="12"/>
                    <a:pt x="9" y="0"/>
                    <a:pt x="19" y="1"/>
                  </a:cubicBezTo>
                  <a:cubicBezTo>
                    <a:pt x="29" y="2"/>
                    <a:pt x="21" y="31"/>
                    <a:pt x="11" y="25"/>
                  </a:cubicBezTo>
                  <a:cubicBezTo>
                    <a:pt x="0" y="18"/>
                    <a:pt x="11" y="13"/>
                    <a:pt x="11" y="13"/>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2" name="Freeform 44">
              <a:extLst>
                <a:ext uri="{FF2B5EF4-FFF2-40B4-BE49-F238E27FC236}">
                  <a16:creationId xmlns:a16="http://schemas.microsoft.com/office/drawing/2014/main" id="{93A666D9-981B-45AF-BFCA-966EDBBD77CD}"/>
                </a:ext>
              </a:extLst>
            </p:cNvPr>
            <p:cNvSpPr>
              <a:spLocks/>
            </p:cNvSpPr>
            <p:nvPr/>
          </p:nvSpPr>
          <p:spPr bwMode="auto">
            <a:xfrm>
              <a:off x="9904413" y="3451225"/>
              <a:ext cx="114300" cy="36513"/>
            </a:xfrm>
            <a:custGeom>
              <a:avLst/>
              <a:gdLst>
                <a:gd name="T0" fmla="*/ 67 w 72"/>
                <a:gd name="T1" fmla="*/ 0 h 23"/>
                <a:gd name="T2" fmla="*/ 71 w 72"/>
                <a:gd name="T3" fmla="*/ 23 h 23"/>
                <a:gd name="T4" fmla="*/ 71 w 72"/>
                <a:gd name="T5" fmla="*/ 23 h 23"/>
                <a:gd name="T6" fmla="*/ 0 w 72"/>
                <a:gd name="T7" fmla="*/ 23 h 23"/>
                <a:gd name="T8" fmla="*/ 0 w 72"/>
                <a:gd name="T9" fmla="*/ 23 h 23"/>
                <a:gd name="T10" fmla="*/ 5 w 72"/>
                <a:gd name="T11" fmla="*/ 14 h 23"/>
                <a:gd name="T12" fmla="*/ 51 w 72"/>
                <a:gd name="T13" fmla="*/ 0 h 23"/>
                <a:gd name="T14" fmla="*/ 67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7" y="0"/>
                  </a:moveTo>
                  <a:cubicBezTo>
                    <a:pt x="67" y="0"/>
                    <a:pt x="72" y="10"/>
                    <a:pt x="71" y="23"/>
                  </a:cubicBezTo>
                  <a:cubicBezTo>
                    <a:pt x="71" y="23"/>
                    <a:pt x="71" y="23"/>
                    <a:pt x="71" y="23"/>
                  </a:cubicBezTo>
                  <a:cubicBezTo>
                    <a:pt x="0" y="23"/>
                    <a:pt x="0" y="23"/>
                    <a:pt x="0" y="23"/>
                  </a:cubicBezTo>
                  <a:cubicBezTo>
                    <a:pt x="0" y="23"/>
                    <a:pt x="0" y="23"/>
                    <a:pt x="0" y="23"/>
                  </a:cubicBezTo>
                  <a:cubicBezTo>
                    <a:pt x="0" y="23"/>
                    <a:pt x="0" y="17"/>
                    <a:pt x="5" y="14"/>
                  </a:cubicBezTo>
                  <a:cubicBezTo>
                    <a:pt x="11" y="12"/>
                    <a:pt x="47" y="1"/>
                    <a:pt x="51" y="0"/>
                  </a:cubicBezTo>
                  <a:cubicBezTo>
                    <a:pt x="51" y="0"/>
                    <a:pt x="59" y="1"/>
                    <a:pt x="67"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3" name="Freeform 45">
              <a:extLst>
                <a:ext uri="{FF2B5EF4-FFF2-40B4-BE49-F238E27FC236}">
                  <a16:creationId xmlns:a16="http://schemas.microsoft.com/office/drawing/2014/main" id="{9F4CE81D-4F2C-4812-8E6B-9D85B31E67D1}"/>
                </a:ext>
              </a:extLst>
            </p:cNvPr>
            <p:cNvSpPr>
              <a:spLocks/>
            </p:cNvSpPr>
            <p:nvPr/>
          </p:nvSpPr>
          <p:spPr bwMode="auto">
            <a:xfrm>
              <a:off x="10063163" y="3451225"/>
              <a:ext cx="114300" cy="36513"/>
            </a:xfrm>
            <a:custGeom>
              <a:avLst/>
              <a:gdLst>
                <a:gd name="T0" fmla="*/ 6 w 72"/>
                <a:gd name="T1" fmla="*/ 0 h 23"/>
                <a:gd name="T2" fmla="*/ 1 w 72"/>
                <a:gd name="T3" fmla="*/ 23 h 23"/>
                <a:gd name="T4" fmla="*/ 1 w 72"/>
                <a:gd name="T5" fmla="*/ 23 h 23"/>
                <a:gd name="T6" fmla="*/ 72 w 72"/>
                <a:gd name="T7" fmla="*/ 23 h 23"/>
                <a:gd name="T8" fmla="*/ 72 w 72"/>
                <a:gd name="T9" fmla="*/ 23 h 23"/>
                <a:gd name="T10" fmla="*/ 67 w 72"/>
                <a:gd name="T11" fmla="*/ 14 h 23"/>
                <a:gd name="T12" fmla="*/ 21 w 72"/>
                <a:gd name="T13" fmla="*/ 0 h 23"/>
                <a:gd name="T14" fmla="*/ 6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 y="0"/>
                  </a:moveTo>
                  <a:cubicBezTo>
                    <a:pt x="5" y="0"/>
                    <a:pt x="0" y="10"/>
                    <a:pt x="1" y="23"/>
                  </a:cubicBezTo>
                  <a:cubicBezTo>
                    <a:pt x="1" y="23"/>
                    <a:pt x="1" y="23"/>
                    <a:pt x="1" y="23"/>
                  </a:cubicBezTo>
                  <a:cubicBezTo>
                    <a:pt x="72" y="23"/>
                    <a:pt x="72" y="23"/>
                    <a:pt x="72" y="23"/>
                  </a:cubicBezTo>
                  <a:cubicBezTo>
                    <a:pt x="72" y="23"/>
                    <a:pt x="72" y="23"/>
                    <a:pt x="72" y="23"/>
                  </a:cubicBezTo>
                  <a:cubicBezTo>
                    <a:pt x="72" y="23"/>
                    <a:pt x="72" y="17"/>
                    <a:pt x="67" y="14"/>
                  </a:cubicBezTo>
                  <a:cubicBezTo>
                    <a:pt x="61" y="12"/>
                    <a:pt x="26" y="1"/>
                    <a:pt x="21" y="0"/>
                  </a:cubicBezTo>
                  <a:cubicBezTo>
                    <a:pt x="21" y="0"/>
                    <a:pt x="13" y="1"/>
                    <a:pt x="6"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4" name="Freeform 46">
              <a:extLst>
                <a:ext uri="{FF2B5EF4-FFF2-40B4-BE49-F238E27FC236}">
                  <a16:creationId xmlns:a16="http://schemas.microsoft.com/office/drawing/2014/main" id="{42868268-8D66-4524-88B9-5CF16D43991E}"/>
                </a:ext>
              </a:extLst>
            </p:cNvPr>
            <p:cNvSpPr>
              <a:spLocks/>
            </p:cNvSpPr>
            <p:nvPr/>
          </p:nvSpPr>
          <p:spPr bwMode="auto">
            <a:xfrm>
              <a:off x="9947275" y="2438400"/>
              <a:ext cx="68263" cy="60325"/>
            </a:xfrm>
            <a:custGeom>
              <a:avLst/>
              <a:gdLst>
                <a:gd name="T0" fmla="*/ 18 w 43"/>
                <a:gd name="T1" fmla="*/ 0 h 38"/>
                <a:gd name="T2" fmla="*/ 0 w 43"/>
                <a:gd name="T3" fmla="*/ 8 h 38"/>
                <a:gd name="T4" fmla="*/ 33 w 43"/>
                <a:gd name="T5" fmla="*/ 38 h 38"/>
                <a:gd name="T6" fmla="*/ 43 w 43"/>
                <a:gd name="T7" fmla="*/ 19 h 38"/>
                <a:gd name="T8" fmla="*/ 18 w 43"/>
                <a:gd name="T9" fmla="*/ 0 h 38"/>
              </a:gdLst>
              <a:ahLst/>
              <a:cxnLst>
                <a:cxn ang="0">
                  <a:pos x="T0" y="T1"/>
                </a:cxn>
                <a:cxn ang="0">
                  <a:pos x="T2" y="T3"/>
                </a:cxn>
                <a:cxn ang="0">
                  <a:pos x="T4" y="T5"/>
                </a:cxn>
                <a:cxn ang="0">
                  <a:pos x="T6" y="T7"/>
                </a:cxn>
                <a:cxn ang="0">
                  <a:pos x="T8" y="T9"/>
                </a:cxn>
              </a:cxnLst>
              <a:rect l="0" t="0" r="r" b="b"/>
              <a:pathLst>
                <a:path w="43" h="38">
                  <a:moveTo>
                    <a:pt x="18" y="0"/>
                  </a:moveTo>
                  <a:cubicBezTo>
                    <a:pt x="0" y="8"/>
                    <a:pt x="0" y="8"/>
                    <a:pt x="0" y="8"/>
                  </a:cubicBezTo>
                  <a:cubicBezTo>
                    <a:pt x="0" y="8"/>
                    <a:pt x="14" y="31"/>
                    <a:pt x="33" y="38"/>
                  </a:cubicBezTo>
                  <a:cubicBezTo>
                    <a:pt x="43" y="19"/>
                    <a:pt x="43" y="19"/>
                    <a:pt x="43" y="19"/>
                  </a:cubicBezTo>
                  <a:cubicBezTo>
                    <a:pt x="43" y="19"/>
                    <a:pt x="25" y="6"/>
                    <a:pt x="18"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5" name="Freeform 47">
              <a:extLst>
                <a:ext uri="{FF2B5EF4-FFF2-40B4-BE49-F238E27FC236}">
                  <a16:creationId xmlns:a16="http://schemas.microsoft.com/office/drawing/2014/main" id="{D8B1CBFD-69AB-41F8-A22B-B5AB3A4B3685}"/>
                </a:ext>
              </a:extLst>
            </p:cNvPr>
            <p:cNvSpPr>
              <a:spLocks/>
            </p:cNvSpPr>
            <p:nvPr/>
          </p:nvSpPr>
          <p:spPr bwMode="auto">
            <a:xfrm>
              <a:off x="10015538" y="2433638"/>
              <a:ext cx="60325" cy="65088"/>
            </a:xfrm>
            <a:custGeom>
              <a:avLst/>
              <a:gdLst>
                <a:gd name="T0" fmla="*/ 22 w 38"/>
                <a:gd name="T1" fmla="*/ 0 h 41"/>
                <a:gd name="T2" fmla="*/ 0 w 38"/>
                <a:gd name="T3" fmla="*/ 22 h 41"/>
                <a:gd name="T4" fmla="*/ 9 w 38"/>
                <a:gd name="T5" fmla="*/ 41 h 41"/>
                <a:gd name="T6" fmla="*/ 35 w 38"/>
                <a:gd name="T7" fmla="*/ 15 h 41"/>
                <a:gd name="T8" fmla="*/ 22 w 38"/>
                <a:gd name="T9" fmla="*/ 0 h 41"/>
              </a:gdLst>
              <a:ahLst/>
              <a:cxnLst>
                <a:cxn ang="0">
                  <a:pos x="T0" y="T1"/>
                </a:cxn>
                <a:cxn ang="0">
                  <a:pos x="T2" y="T3"/>
                </a:cxn>
                <a:cxn ang="0">
                  <a:pos x="T4" y="T5"/>
                </a:cxn>
                <a:cxn ang="0">
                  <a:pos x="T6" y="T7"/>
                </a:cxn>
                <a:cxn ang="0">
                  <a:pos x="T8" y="T9"/>
                </a:cxn>
              </a:cxnLst>
              <a:rect l="0" t="0" r="r" b="b"/>
              <a:pathLst>
                <a:path w="38" h="41">
                  <a:moveTo>
                    <a:pt x="22" y="0"/>
                  </a:moveTo>
                  <a:cubicBezTo>
                    <a:pt x="22" y="0"/>
                    <a:pt x="11" y="18"/>
                    <a:pt x="0" y="22"/>
                  </a:cubicBezTo>
                  <a:cubicBezTo>
                    <a:pt x="9" y="41"/>
                    <a:pt x="9" y="41"/>
                    <a:pt x="9" y="41"/>
                  </a:cubicBezTo>
                  <a:cubicBezTo>
                    <a:pt x="9" y="41"/>
                    <a:pt x="38" y="20"/>
                    <a:pt x="35" y="15"/>
                  </a:cubicBezTo>
                  <a:cubicBezTo>
                    <a:pt x="31" y="9"/>
                    <a:pt x="22" y="0"/>
                    <a:pt x="22"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6" name="Freeform 48">
              <a:extLst>
                <a:ext uri="{FF2B5EF4-FFF2-40B4-BE49-F238E27FC236}">
                  <a16:creationId xmlns:a16="http://schemas.microsoft.com/office/drawing/2014/main" id="{EEFBBE27-5CDF-42EE-88E0-16E768E10943}"/>
                </a:ext>
              </a:extLst>
            </p:cNvPr>
            <p:cNvSpPr>
              <a:spLocks/>
            </p:cNvSpPr>
            <p:nvPr/>
          </p:nvSpPr>
          <p:spPr bwMode="auto">
            <a:xfrm>
              <a:off x="10131425" y="2163763"/>
              <a:ext cx="47625" cy="31750"/>
            </a:xfrm>
            <a:custGeom>
              <a:avLst/>
              <a:gdLst>
                <a:gd name="T0" fmla="*/ 0 w 30"/>
                <a:gd name="T1" fmla="*/ 4 h 20"/>
                <a:gd name="T2" fmla="*/ 2 w 30"/>
                <a:gd name="T3" fmla="*/ 18 h 20"/>
                <a:gd name="T4" fmla="*/ 29 w 30"/>
                <a:gd name="T5" fmla="*/ 17 h 20"/>
                <a:gd name="T6" fmla="*/ 24 w 30"/>
                <a:gd name="T7" fmla="*/ 2 h 20"/>
                <a:gd name="T8" fmla="*/ 0 w 30"/>
                <a:gd name="T9" fmla="*/ 4 h 20"/>
              </a:gdLst>
              <a:ahLst/>
              <a:cxnLst>
                <a:cxn ang="0">
                  <a:pos x="T0" y="T1"/>
                </a:cxn>
                <a:cxn ang="0">
                  <a:pos x="T2" y="T3"/>
                </a:cxn>
                <a:cxn ang="0">
                  <a:pos x="T4" y="T5"/>
                </a:cxn>
                <a:cxn ang="0">
                  <a:pos x="T6" y="T7"/>
                </a:cxn>
                <a:cxn ang="0">
                  <a:pos x="T8" y="T9"/>
                </a:cxn>
              </a:cxnLst>
              <a:rect l="0" t="0" r="r" b="b"/>
              <a:pathLst>
                <a:path w="30" h="20">
                  <a:moveTo>
                    <a:pt x="0" y="4"/>
                  </a:moveTo>
                  <a:cubicBezTo>
                    <a:pt x="0" y="4"/>
                    <a:pt x="1" y="17"/>
                    <a:pt x="2" y="18"/>
                  </a:cubicBezTo>
                  <a:cubicBezTo>
                    <a:pt x="4" y="19"/>
                    <a:pt x="28" y="20"/>
                    <a:pt x="29" y="17"/>
                  </a:cubicBezTo>
                  <a:cubicBezTo>
                    <a:pt x="30" y="15"/>
                    <a:pt x="25" y="0"/>
                    <a:pt x="24" y="2"/>
                  </a:cubicBezTo>
                  <a:cubicBezTo>
                    <a:pt x="22" y="3"/>
                    <a:pt x="17" y="0"/>
                    <a:pt x="0" y="4"/>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7" name="Freeform 49">
              <a:extLst>
                <a:ext uri="{FF2B5EF4-FFF2-40B4-BE49-F238E27FC236}">
                  <a16:creationId xmlns:a16="http://schemas.microsoft.com/office/drawing/2014/main" id="{C6CEB69B-8886-42FE-A6CC-C935CA8E926F}"/>
                </a:ext>
              </a:extLst>
            </p:cNvPr>
            <p:cNvSpPr>
              <a:spLocks/>
            </p:cNvSpPr>
            <p:nvPr/>
          </p:nvSpPr>
          <p:spPr bwMode="auto">
            <a:xfrm>
              <a:off x="9840913" y="2162175"/>
              <a:ext cx="49213" cy="25400"/>
            </a:xfrm>
            <a:custGeom>
              <a:avLst/>
              <a:gdLst>
                <a:gd name="T0" fmla="*/ 5 w 31"/>
                <a:gd name="T1" fmla="*/ 0 h 16"/>
                <a:gd name="T2" fmla="*/ 0 w 31"/>
                <a:gd name="T3" fmla="*/ 11 h 16"/>
                <a:gd name="T4" fmla="*/ 28 w 31"/>
                <a:gd name="T5" fmla="*/ 15 h 16"/>
                <a:gd name="T6" fmla="*/ 30 w 31"/>
                <a:gd name="T7" fmla="*/ 5 h 16"/>
                <a:gd name="T8" fmla="*/ 5 w 31"/>
                <a:gd name="T9" fmla="*/ 0 h 16"/>
              </a:gdLst>
              <a:ahLst/>
              <a:cxnLst>
                <a:cxn ang="0">
                  <a:pos x="T0" y="T1"/>
                </a:cxn>
                <a:cxn ang="0">
                  <a:pos x="T2" y="T3"/>
                </a:cxn>
                <a:cxn ang="0">
                  <a:pos x="T4" y="T5"/>
                </a:cxn>
                <a:cxn ang="0">
                  <a:pos x="T6" y="T7"/>
                </a:cxn>
                <a:cxn ang="0">
                  <a:pos x="T8" y="T9"/>
                </a:cxn>
              </a:cxnLst>
              <a:rect l="0" t="0" r="r" b="b"/>
              <a:pathLst>
                <a:path w="31" h="16">
                  <a:moveTo>
                    <a:pt x="5" y="0"/>
                  </a:moveTo>
                  <a:cubicBezTo>
                    <a:pt x="5" y="0"/>
                    <a:pt x="0" y="10"/>
                    <a:pt x="0" y="11"/>
                  </a:cubicBezTo>
                  <a:cubicBezTo>
                    <a:pt x="1" y="13"/>
                    <a:pt x="28" y="16"/>
                    <a:pt x="28" y="15"/>
                  </a:cubicBezTo>
                  <a:cubicBezTo>
                    <a:pt x="28" y="14"/>
                    <a:pt x="31" y="6"/>
                    <a:pt x="30" y="5"/>
                  </a:cubicBezTo>
                  <a:cubicBezTo>
                    <a:pt x="29" y="4"/>
                    <a:pt x="23" y="1"/>
                    <a:pt x="5"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8" name="Freeform 50">
              <a:extLst>
                <a:ext uri="{FF2B5EF4-FFF2-40B4-BE49-F238E27FC236}">
                  <a16:creationId xmlns:a16="http://schemas.microsoft.com/office/drawing/2014/main" id="{1C295403-6EA8-4418-ACE3-289ED34520FC}"/>
                </a:ext>
              </a:extLst>
            </p:cNvPr>
            <p:cNvSpPr>
              <a:spLocks/>
            </p:cNvSpPr>
            <p:nvPr/>
          </p:nvSpPr>
          <p:spPr bwMode="auto">
            <a:xfrm>
              <a:off x="2095500" y="2663825"/>
              <a:ext cx="204788" cy="85725"/>
            </a:xfrm>
            <a:custGeom>
              <a:avLst/>
              <a:gdLst>
                <a:gd name="T0" fmla="*/ 24 w 129"/>
                <a:gd name="T1" fmla="*/ 20 h 54"/>
                <a:gd name="T2" fmla="*/ 80 w 129"/>
                <a:gd name="T3" fmla="*/ 10 h 54"/>
                <a:gd name="T4" fmla="*/ 65 w 129"/>
                <a:gd name="T5" fmla="*/ 43 h 54"/>
                <a:gd name="T6" fmla="*/ 24 w 129"/>
                <a:gd name="T7" fmla="*/ 20 h 54"/>
              </a:gdLst>
              <a:ahLst/>
              <a:cxnLst>
                <a:cxn ang="0">
                  <a:pos x="T0" y="T1"/>
                </a:cxn>
                <a:cxn ang="0">
                  <a:pos x="T2" y="T3"/>
                </a:cxn>
                <a:cxn ang="0">
                  <a:pos x="T4" y="T5"/>
                </a:cxn>
                <a:cxn ang="0">
                  <a:pos x="T6" y="T7"/>
                </a:cxn>
              </a:cxnLst>
              <a:rect l="0" t="0" r="r" b="b"/>
              <a:pathLst>
                <a:path w="129" h="54">
                  <a:moveTo>
                    <a:pt x="24" y="20"/>
                  </a:moveTo>
                  <a:cubicBezTo>
                    <a:pt x="30" y="21"/>
                    <a:pt x="60" y="20"/>
                    <a:pt x="80" y="10"/>
                  </a:cubicBezTo>
                  <a:cubicBezTo>
                    <a:pt x="101" y="0"/>
                    <a:pt x="129" y="33"/>
                    <a:pt x="65" y="43"/>
                  </a:cubicBezTo>
                  <a:cubicBezTo>
                    <a:pt x="0" y="54"/>
                    <a:pt x="24" y="20"/>
                    <a:pt x="24" y="2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9" name="Freeform 51">
              <a:extLst>
                <a:ext uri="{FF2B5EF4-FFF2-40B4-BE49-F238E27FC236}">
                  <a16:creationId xmlns:a16="http://schemas.microsoft.com/office/drawing/2014/main" id="{9E16B1E9-8F93-4C78-A4BC-0B7F86DC1CB6}"/>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0" name="Freeform 52">
              <a:extLst>
                <a:ext uri="{FF2B5EF4-FFF2-40B4-BE49-F238E27FC236}">
                  <a16:creationId xmlns:a16="http://schemas.microsoft.com/office/drawing/2014/main" id="{6733FD65-279E-483D-9263-781FB9730F25}"/>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1" name="Freeform 53">
              <a:extLst>
                <a:ext uri="{FF2B5EF4-FFF2-40B4-BE49-F238E27FC236}">
                  <a16:creationId xmlns:a16="http://schemas.microsoft.com/office/drawing/2014/main" id="{12368C34-BFBD-4EE2-9F8A-000929C7A868}"/>
                </a:ext>
              </a:extLst>
            </p:cNvPr>
            <p:cNvSpPr>
              <a:spLocks/>
            </p:cNvSpPr>
            <p:nvPr/>
          </p:nvSpPr>
          <p:spPr bwMode="auto">
            <a:xfrm>
              <a:off x="1539875" y="3373438"/>
              <a:ext cx="44450" cy="41275"/>
            </a:xfrm>
            <a:custGeom>
              <a:avLst/>
              <a:gdLst>
                <a:gd name="T0" fmla="*/ 8 w 28"/>
                <a:gd name="T1" fmla="*/ 0 h 26"/>
                <a:gd name="T2" fmla="*/ 0 w 28"/>
                <a:gd name="T3" fmla="*/ 16 h 26"/>
                <a:gd name="T4" fmla="*/ 0 w 28"/>
                <a:gd name="T5" fmla="*/ 16 h 26"/>
                <a:gd name="T6" fmla="*/ 3 w 28"/>
                <a:gd name="T7" fmla="*/ 19 h 26"/>
                <a:gd name="T8" fmla="*/ 17 w 28"/>
                <a:gd name="T9" fmla="*/ 26 h 26"/>
                <a:gd name="T10" fmla="*/ 17 w 28"/>
                <a:gd name="T11" fmla="*/ 26 h 26"/>
                <a:gd name="T12" fmla="*/ 28 w 28"/>
                <a:gd name="T13" fmla="*/ 9 h 26"/>
                <a:gd name="T14" fmla="*/ 8 w 28"/>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6">
                  <a:moveTo>
                    <a:pt x="8" y="0"/>
                  </a:moveTo>
                  <a:cubicBezTo>
                    <a:pt x="0" y="16"/>
                    <a:pt x="0" y="16"/>
                    <a:pt x="0" y="16"/>
                  </a:cubicBezTo>
                  <a:cubicBezTo>
                    <a:pt x="0" y="16"/>
                    <a:pt x="0" y="16"/>
                    <a:pt x="0" y="16"/>
                  </a:cubicBezTo>
                  <a:cubicBezTo>
                    <a:pt x="3" y="19"/>
                    <a:pt x="3" y="19"/>
                    <a:pt x="3" y="19"/>
                  </a:cubicBezTo>
                  <a:cubicBezTo>
                    <a:pt x="10" y="25"/>
                    <a:pt x="17" y="26"/>
                    <a:pt x="17" y="26"/>
                  </a:cubicBezTo>
                  <a:cubicBezTo>
                    <a:pt x="17" y="26"/>
                    <a:pt x="17" y="26"/>
                    <a:pt x="17" y="26"/>
                  </a:cubicBezTo>
                  <a:cubicBezTo>
                    <a:pt x="28" y="9"/>
                    <a:pt x="28" y="9"/>
                    <a:pt x="28" y="9"/>
                  </a:cubicBezTo>
                  <a:cubicBezTo>
                    <a:pt x="8" y="0"/>
                    <a:pt x="8" y="0"/>
                    <a:pt x="8"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2" name="Freeform 54">
              <a:extLst>
                <a:ext uri="{FF2B5EF4-FFF2-40B4-BE49-F238E27FC236}">
                  <a16:creationId xmlns:a16="http://schemas.microsoft.com/office/drawing/2014/main" id="{94BD3880-8860-4903-BF14-15D3BB7A857A}"/>
                </a:ext>
              </a:extLst>
            </p:cNvPr>
            <p:cNvSpPr>
              <a:spLocks/>
            </p:cNvSpPr>
            <p:nvPr/>
          </p:nvSpPr>
          <p:spPr bwMode="auto">
            <a:xfrm>
              <a:off x="1516063" y="3398838"/>
              <a:ext cx="150813" cy="103188"/>
            </a:xfrm>
            <a:custGeom>
              <a:avLst/>
              <a:gdLst>
                <a:gd name="T0" fmla="*/ 15 w 95"/>
                <a:gd name="T1" fmla="*/ 0 h 65"/>
                <a:gd name="T2" fmla="*/ 0 w 95"/>
                <a:gd name="T3" fmla="*/ 25 h 65"/>
                <a:gd name="T4" fmla="*/ 43 w 95"/>
                <a:gd name="T5" fmla="*/ 53 h 65"/>
                <a:gd name="T6" fmla="*/ 95 w 95"/>
                <a:gd name="T7" fmla="*/ 57 h 65"/>
                <a:gd name="T8" fmla="*/ 67 w 95"/>
                <a:gd name="T9" fmla="*/ 35 h 65"/>
                <a:gd name="T10" fmla="*/ 32 w 95"/>
                <a:gd name="T11" fmla="*/ 10 h 65"/>
                <a:gd name="T12" fmla="*/ 15 w 95"/>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95" h="65">
                  <a:moveTo>
                    <a:pt x="15" y="0"/>
                  </a:moveTo>
                  <a:cubicBezTo>
                    <a:pt x="15" y="0"/>
                    <a:pt x="5" y="4"/>
                    <a:pt x="0" y="25"/>
                  </a:cubicBezTo>
                  <a:cubicBezTo>
                    <a:pt x="0" y="25"/>
                    <a:pt x="15" y="41"/>
                    <a:pt x="43" y="53"/>
                  </a:cubicBezTo>
                  <a:cubicBezTo>
                    <a:pt x="70" y="65"/>
                    <a:pt x="95" y="62"/>
                    <a:pt x="95" y="57"/>
                  </a:cubicBezTo>
                  <a:cubicBezTo>
                    <a:pt x="95" y="52"/>
                    <a:pt x="94" y="44"/>
                    <a:pt x="67" y="35"/>
                  </a:cubicBezTo>
                  <a:cubicBezTo>
                    <a:pt x="40" y="25"/>
                    <a:pt x="34" y="16"/>
                    <a:pt x="32" y="10"/>
                  </a:cubicBezTo>
                  <a:cubicBezTo>
                    <a:pt x="32" y="10"/>
                    <a:pt x="23" y="9"/>
                    <a:pt x="15" y="0"/>
                  </a:cubicBezTo>
                </a:path>
              </a:pathLst>
            </a:custGeom>
            <a:solidFill>
              <a:srgbClr val="115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3" name="Freeform 55">
              <a:extLst>
                <a:ext uri="{FF2B5EF4-FFF2-40B4-BE49-F238E27FC236}">
                  <a16:creationId xmlns:a16="http://schemas.microsoft.com/office/drawing/2014/main" id="{3ED28024-8418-4D0C-8DE7-9C428CDCDE69}"/>
                </a:ext>
              </a:extLst>
            </p:cNvPr>
            <p:cNvSpPr>
              <a:spLocks/>
            </p:cNvSpPr>
            <p:nvPr/>
          </p:nvSpPr>
          <p:spPr bwMode="auto">
            <a:xfrm>
              <a:off x="1516063" y="3398838"/>
              <a:ext cx="150813" cy="96838"/>
            </a:xfrm>
            <a:custGeom>
              <a:avLst/>
              <a:gdLst>
                <a:gd name="T0" fmla="*/ 15 w 95"/>
                <a:gd name="T1" fmla="*/ 0 h 61"/>
                <a:gd name="T2" fmla="*/ 0 w 95"/>
                <a:gd name="T3" fmla="*/ 25 h 61"/>
                <a:gd name="T4" fmla="*/ 43 w 95"/>
                <a:gd name="T5" fmla="*/ 53 h 61"/>
                <a:gd name="T6" fmla="*/ 79 w 95"/>
                <a:gd name="T7" fmla="*/ 61 h 61"/>
                <a:gd name="T8" fmla="*/ 95 w 95"/>
                <a:gd name="T9" fmla="*/ 57 h 61"/>
                <a:gd name="T10" fmla="*/ 95 w 95"/>
                <a:gd name="T11" fmla="*/ 56 h 61"/>
                <a:gd name="T12" fmla="*/ 95 w 95"/>
                <a:gd name="T13" fmla="*/ 54 h 61"/>
                <a:gd name="T14" fmla="*/ 67 w 95"/>
                <a:gd name="T15" fmla="*/ 35 h 61"/>
                <a:gd name="T16" fmla="*/ 32 w 95"/>
                <a:gd name="T17" fmla="*/ 10 h 61"/>
                <a:gd name="T18" fmla="*/ 32 w 95"/>
                <a:gd name="T19" fmla="*/ 10 h 61"/>
                <a:gd name="T20" fmla="*/ 18 w 95"/>
                <a:gd name="T21" fmla="*/ 3 h 61"/>
                <a:gd name="T22" fmla="*/ 15 w 95"/>
                <a:gd name="T23" fmla="*/ 0 h 61"/>
                <a:gd name="T24" fmla="*/ 15 w 95"/>
                <a:gd name="T25" fmla="*/ 0 h 61"/>
                <a:gd name="T26" fmla="*/ 15 w 95"/>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61">
                  <a:moveTo>
                    <a:pt x="15" y="0"/>
                  </a:moveTo>
                  <a:cubicBezTo>
                    <a:pt x="15" y="0"/>
                    <a:pt x="5" y="4"/>
                    <a:pt x="0" y="25"/>
                  </a:cubicBezTo>
                  <a:cubicBezTo>
                    <a:pt x="0" y="25"/>
                    <a:pt x="15" y="41"/>
                    <a:pt x="43" y="53"/>
                  </a:cubicBezTo>
                  <a:cubicBezTo>
                    <a:pt x="57" y="59"/>
                    <a:pt x="70" y="61"/>
                    <a:pt x="79" y="61"/>
                  </a:cubicBezTo>
                  <a:cubicBezTo>
                    <a:pt x="89" y="61"/>
                    <a:pt x="95" y="59"/>
                    <a:pt x="95" y="57"/>
                  </a:cubicBezTo>
                  <a:cubicBezTo>
                    <a:pt x="95" y="57"/>
                    <a:pt x="95" y="57"/>
                    <a:pt x="95" y="56"/>
                  </a:cubicBezTo>
                  <a:cubicBezTo>
                    <a:pt x="95" y="56"/>
                    <a:pt x="95" y="55"/>
                    <a:pt x="95" y="54"/>
                  </a:cubicBezTo>
                  <a:cubicBezTo>
                    <a:pt x="94" y="49"/>
                    <a:pt x="88" y="42"/>
                    <a:pt x="67" y="35"/>
                  </a:cubicBezTo>
                  <a:cubicBezTo>
                    <a:pt x="40" y="25"/>
                    <a:pt x="34" y="16"/>
                    <a:pt x="32" y="10"/>
                  </a:cubicBezTo>
                  <a:cubicBezTo>
                    <a:pt x="32" y="10"/>
                    <a:pt x="32" y="10"/>
                    <a:pt x="32" y="10"/>
                  </a:cubicBezTo>
                  <a:cubicBezTo>
                    <a:pt x="32" y="10"/>
                    <a:pt x="25" y="9"/>
                    <a:pt x="18" y="3"/>
                  </a:cubicBezTo>
                  <a:cubicBezTo>
                    <a:pt x="17" y="2"/>
                    <a:pt x="16" y="1"/>
                    <a:pt x="15" y="0"/>
                  </a:cubicBezTo>
                  <a:cubicBezTo>
                    <a:pt x="15" y="0"/>
                    <a:pt x="15" y="0"/>
                    <a:pt x="15" y="0"/>
                  </a:cubicBezTo>
                  <a:cubicBezTo>
                    <a:pt x="15" y="0"/>
                    <a:pt x="15" y="0"/>
                    <a:pt x="15" y="0"/>
                  </a:cubicBezTo>
                </a:path>
              </a:pathLst>
            </a:custGeom>
            <a:solidFill>
              <a:srgbClr val="012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4" name="Freeform 56">
              <a:extLst>
                <a:ext uri="{FF2B5EF4-FFF2-40B4-BE49-F238E27FC236}">
                  <a16:creationId xmlns:a16="http://schemas.microsoft.com/office/drawing/2014/main" id="{F7EF03E9-97A1-40EA-81AF-D279A406DBDA}"/>
                </a:ext>
              </a:extLst>
            </p:cNvPr>
            <p:cNvSpPr>
              <a:spLocks/>
            </p:cNvSpPr>
            <p:nvPr/>
          </p:nvSpPr>
          <p:spPr bwMode="auto">
            <a:xfrm>
              <a:off x="1917700" y="3411538"/>
              <a:ext cx="42863" cy="55563"/>
            </a:xfrm>
            <a:custGeom>
              <a:avLst/>
              <a:gdLst>
                <a:gd name="T0" fmla="*/ 0 w 27"/>
                <a:gd name="T1" fmla="*/ 13 h 35"/>
                <a:gd name="T2" fmla="*/ 8 w 27"/>
                <a:gd name="T3" fmla="*/ 35 h 35"/>
                <a:gd name="T4" fmla="*/ 27 w 27"/>
                <a:gd name="T5" fmla="*/ 27 h 35"/>
                <a:gd name="T6" fmla="*/ 17 w 27"/>
                <a:gd name="T7" fmla="*/ 0 h 35"/>
                <a:gd name="T8" fmla="*/ 0 w 27"/>
                <a:gd name="T9" fmla="*/ 13 h 35"/>
              </a:gdLst>
              <a:ahLst/>
              <a:cxnLst>
                <a:cxn ang="0">
                  <a:pos x="T0" y="T1"/>
                </a:cxn>
                <a:cxn ang="0">
                  <a:pos x="T2" y="T3"/>
                </a:cxn>
                <a:cxn ang="0">
                  <a:pos x="T4" y="T5"/>
                </a:cxn>
                <a:cxn ang="0">
                  <a:pos x="T6" y="T7"/>
                </a:cxn>
                <a:cxn ang="0">
                  <a:pos x="T8" y="T9"/>
                </a:cxn>
              </a:cxnLst>
              <a:rect l="0" t="0" r="r" b="b"/>
              <a:pathLst>
                <a:path w="27" h="35">
                  <a:moveTo>
                    <a:pt x="0" y="13"/>
                  </a:moveTo>
                  <a:lnTo>
                    <a:pt x="8" y="35"/>
                  </a:lnTo>
                  <a:lnTo>
                    <a:pt x="27" y="27"/>
                  </a:lnTo>
                  <a:lnTo>
                    <a:pt x="17" y="0"/>
                  </a:lnTo>
                  <a:lnTo>
                    <a:pt x="0" y="1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5" name="Freeform 57">
              <a:extLst>
                <a:ext uri="{FF2B5EF4-FFF2-40B4-BE49-F238E27FC236}">
                  <a16:creationId xmlns:a16="http://schemas.microsoft.com/office/drawing/2014/main" id="{52C925E6-CF28-4F50-BBB3-CFDA12B1FDDB}"/>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3C6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6" name="Freeform 58">
              <a:extLst>
                <a:ext uri="{FF2B5EF4-FFF2-40B4-BE49-F238E27FC236}">
                  <a16:creationId xmlns:a16="http://schemas.microsoft.com/office/drawing/2014/main" id="{3CF25915-6AC1-439B-B932-D7E31AE300B1}"/>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7" name="Freeform 59">
              <a:extLst>
                <a:ext uri="{FF2B5EF4-FFF2-40B4-BE49-F238E27FC236}">
                  <a16:creationId xmlns:a16="http://schemas.microsoft.com/office/drawing/2014/main" id="{E0284D06-3977-4E98-9CE6-F79C1ED555C2}"/>
                </a:ext>
              </a:extLst>
            </p:cNvPr>
            <p:cNvSpPr>
              <a:spLocks/>
            </p:cNvSpPr>
            <p:nvPr/>
          </p:nvSpPr>
          <p:spPr bwMode="auto">
            <a:xfrm>
              <a:off x="1922463" y="3448050"/>
              <a:ext cx="168275" cy="69850"/>
            </a:xfrm>
            <a:custGeom>
              <a:avLst/>
              <a:gdLst>
                <a:gd name="T0" fmla="*/ 22 w 106"/>
                <a:gd name="T1" fmla="*/ 0 h 44"/>
                <a:gd name="T2" fmla="*/ 3 w 106"/>
                <a:gd name="T3" fmla="*/ 5 h 44"/>
                <a:gd name="T4" fmla="*/ 9 w 106"/>
                <a:gd name="T5" fmla="*/ 32 h 44"/>
                <a:gd name="T6" fmla="*/ 102 w 106"/>
                <a:gd name="T7" fmla="*/ 22 h 44"/>
                <a:gd name="T8" fmla="*/ 91 w 106"/>
                <a:gd name="T9" fmla="*/ 3 h 44"/>
                <a:gd name="T10" fmla="*/ 22 w 106"/>
                <a:gd name="T11" fmla="*/ 0 h 44"/>
              </a:gdLst>
              <a:ahLst/>
              <a:cxnLst>
                <a:cxn ang="0">
                  <a:pos x="T0" y="T1"/>
                </a:cxn>
                <a:cxn ang="0">
                  <a:pos x="T2" y="T3"/>
                </a:cxn>
                <a:cxn ang="0">
                  <a:pos x="T4" y="T5"/>
                </a:cxn>
                <a:cxn ang="0">
                  <a:pos x="T6" y="T7"/>
                </a:cxn>
                <a:cxn ang="0">
                  <a:pos x="T8" y="T9"/>
                </a:cxn>
                <a:cxn ang="0">
                  <a:pos x="T10" y="T11"/>
                </a:cxn>
              </a:cxnLst>
              <a:rect l="0" t="0" r="r" b="b"/>
              <a:pathLst>
                <a:path w="106" h="44">
                  <a:moveTo>
                    <a:pt x="22" y="0"/>
                  </a:moveTo>
                  <a:cubicBezTo>
                    <a:pt x="22" y="0"/>
                    <a:pt x="11" y="6"/>
                    <a:pt x="3" y="5"/>
                  </a:cubicBezTo>
                  <a:cubicBezTo>
                    <a:pt x="3" y="5"/>
                    <a:pt x="0" y="20"/>
                    <a:pt x="9" y="32"/>
                  </a:cubicBezTo>
                  <a:cubicBezTo>
                    <a:pt x="9" y="32"/>
                    <a:pt x="48" y="44"/>
                    <a:pt x="102" y="22"/>
                  </a:cubicBezTo>
                  <a:cubicBezTo>
                    <a:pt x="102" y="22"/>
                    <a:pt x="106" y="6"/>
                    <a:pt x="91" y="3"/>
                  </a:cubicBezTo>
                  <a:cubicBezTo>
                    <a:pt x="76" y="0"/>
                    <a:pt x="51" y="17"/>
                    <a:pt x="22" y="0"/>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8" name="Freeform 60">
              <a:extLst>
                <a:ext uri="{FF2B5EF4-FFF2-40B4-BE49-F238E27FC236}">
                  <a16:creationId xmlns:a16="http://schemas.microsoft.com/office/drawing/2014/main" id="{F7E17E38-EEB0-469A-A676-39A8025FB97C}"/>
                </a:ext>
              </a:extLst>
            </p:cNvPr>
            <p:cNvSpPr>
              <a:spLocks/>
            </p:cNvSpPr>
            <p:nvPr/>
          </p:nvSpPr>
          <p:spPr bwMode="auto">
            <a:xfrm>
              <a:off x="1641475" y="2720975"/>
              <a:ext cx="330200" cy="717550"/>
            </a:xfrm>
            <a:custGeom>
              <a:avLst/>
              <a:gdLst>
                <a:gd name="T0" fmla="*/ 15 w 208"/>
                <a:gd name="T1" fmla="*/ 11 h 453"/>
                <a:gd name="T2" fmla="*/ 28 w 208"/>
                <a:gd name="T3" fmla="*/ 131 h 453"/>
                <a:gd name="T4" fmla="*/ 138 w 208"/>
                <a:gd name="T5" fmla="*/ 267 h 453"/>
                <a:gd name="T6" fmla="*/ 170 w 208"/>
                <a:gd name="T7" fmla="*/ 450 h 453"/>
                <a:gd name="T8" fmla="*/ 208 w 208"/>
                <a:gd name="T9" fmla="*/ 440 h 453"/>
                <a:gd name="T10" fmla="*/ 193 w 208"/>
                <a:gd name="T11" fmla="*/ 246 h 453"/>
                <a:gd name="T12" fmla="*/ 108 w 208"/>
                <a:gd name="T13" fmla="*/ 34 h 453"/>
                <a:gd name="T14" fmla="*/ 15 w 208"/>
                <a:gd name="T15" fmla="*/ 11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453">
                  <a:moveTo>
                    <a:pt x="15" y="11"/>
                  </a:moveTo>
                  <a:cubicBezTo>
                    <a:pt x="10" y="19"/>
                    <a:pt x="0" y="75"/>
                    <a:pt x="28" y="131"/>
                  </a:cubicBezTo>
                  <a:cubicBezTo>
                    <a:pt x="57" y="188"/>
                    <a:pt x="136" y="256"/>
                    <a:pt x="138" y="267"/>
                  </a:cubicBezTo>
                  <a:cubicBezTo>
                    <a:pt x="139" y="279"/>
                    <a:pt x="164" y="429"/>
                    <a:pt x="170" y="450"/>
                  </a:cubicBezTo>
                  <a:cubicBezTo>
                    <a:pt x="170" y="450"/>
                    <a:pt x="195" y="453"/>
                    <a:pt x="208" y="440"/>
                  </a:cubicBezTo>
                  <a:cubicBezTo>
                    <a:pt x="208" y="440"/>
                    <a:pt x="195" y="307"/>
                    <a:pt x="193" y="246"/>
                  </a:cubicBezTo>
                  <a:cubicBezTo>
                    <a:pt x="193" y="246"/>
                    <a:pt x="123" y="69"/>
                    <a:pt x="108" y="34"/>
                  </a:cubicBezTo>
                  <a:cubicBezTo>
                    <a:pt x="93" y="0"/>
                    <a:pt x="15" y="11"/>
                    <a:pt x="15" y="1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9" name="Freeform 61">
              <a:extLst>
                <a:ext uri="{FF2B5EF4-FFF2-40B4-BE49-F238E27FC236}">
                  <a16:creationId xmlns:a16="http://schemas.microsoft.com/office/drawing/2014/main" id="{11B6C4CB-ADAF-4ECA-B24D-786F9145C079}"/>
                </a:ext>
              </a:extLst>
            </p:cNvPr>
            <p:cNvSpPr>
              <a:spLocks/>
            </p:cNvSpPr>
            <p:nvPr/>
          </p:nvSpPr>
          <p:spPr bwMode="auto">
            <a:xfrm>
              <a:off x="2146300" y="2514600"/>
              <a:ext cx="1997075" cy="1008063"/>
            </a:xfrm>
            <a:custGeom>
              <a:avLst/>
              <a:gdLst>
                <a:gd name="T0" fmla="*/ 5 w 1258"/>
                <a:gd name="T1" fmla="*/ 0 h 636"/>
                <a:gd name="T2" fmla="*/ 0 w 1258"/>
                <a:gd name="T3" fmla="*/ 626 h 636"/>
                <a:gd name="T4" fmla="*/ 1228 w 1258"/>
                <a:gd name="T5" fmla="*/ 636 h 636"/>
                <a:gd name="T6" fmla="*/ 1233 w 1258"/>
                <a:gd name="T7" fmla="*/ 29 h 636"/>
                <a:gd name="T8" fmla="*/ 5 w 1258"/>
                <a:gd name="T9" fmla="*/ 0 h 636"/>
              </a:gdLst>
              <a:ahLst/>
              <a:cxnLst>
                <a:cxn ang="0">
                  <a:pos x="T0" y="T1"/>
                </a:cxn>
                <a:cxn ang="0">
                  <a:pos x="T2" y="T3"/>
                </a:cxn>
                <a:cxn ang="0">
                  <a:pos x="T4" y="T5"/>
                </a:cxn>
                <a:cxn ang="0">
                  <a:pos x="T6" y="T7"/>
                </a:cxn>
                <a:cxn ang="0">
                  <a:pos x="T8" y="T9"/>
                </a:cxn>
              </a:cxnLst>
              <a:rect l="0" t="0" r="r" b="b"/>
              <a:pathLst>
                <a:path w="1258" h="636">
                  <a:moveTo>
                    <a:pt x="5" y="0"/>
                  </a:moveTo>
                  <a:cubicBezTo>
                    <a:pt x="0" y="626"/>
                    <a:pt x="0" y="626"/>
                    <a:pt x="0" y="626"/>
                  </a:cubicBezTo>
                  <a:cubicBezTo>
                    <a:pt x="1228" y="636"/>
                    <a:pt x="1228" y="636"/>
                    <a:pt x="1228" y="636"/>
                  </a:cubicBezTo>
                  <a:cubicBezTo>
                    <a:pt x="1228" y="636"/>
                    <a:pt x="1258" y="46"/>
                    <a:pt x="1233" y="29"/>
                  </a:cubicBezTo>
                  <a:cubicBezTo>
                    <a:pt x="1208" y="12"/>
                    <a:pt x="43" y="5"/>
                    <a:pt x="5" y="0"/>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0" name="Freeform 62">
              <a:extLst>
                <a:ext uri="{FF2B5EF4-FFF2-40B4-BE49-F238E27FC236}">
                  <a16:creationId xmlns:a16="http://schemas.microsoft.com/office/drawing/2014/main" id="{3A28172F-EE9D-4E8A-8A57-10DC7233A97B}"/>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1" name="Freeform 63">
              <a:extLst>
                <a:ext uri="{FF2B5EF4-FFF2-40B4-BE49-F238E27FC236}">
                  <a16:creationId xmlns:a16="http://schemas.microsoft.com/office/drawing/2014/main" id="{D0BD65DA-4FBA-40A6-B6C1-B2A7F2FA73D3}"/>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FFC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2" name="Freeform 64">
              <a:extLst>
                <a:ext uri="{FF2B5EF4-FFF2-40B4-BE49-F238E27FC236}">
                  <a16:creationId xmlns:a16="http://schemas.microsoft.com/office/drawing/2014/main" id="{6606299E-5583-49BC-A3F5-C6F0D745C4F5}"/>
                </a:ext>
              </a:extLst>
            </p:cNvPr>
            <p:cNvSpPr>
              <a:spLocks/>
            </p:cNvSpPr>
            <p:nvPr/>
          </p:nvSpPr>
          <p:spPr bwMode="auto">
            <a:xfrm>
              <a:off x="2154238" y="2514600"/>
              <a:ext cx="1949450" cy="549275"/>
            </a:xfrm>
            <a:custGeom>
              <a:avLst/>
              <a:gdLst>
                <a:gd name="T0" fmla="*/ 0 w 1228"/>
                <a:gd name="T1" fmla="*/ 0 h 347"/>
                <a:gd name="T2" fmla="*/ 598 w 1228"/>
                <a:gd name="T3" fmla="*/ 347 h 347"/>
                <a:gd name="T4" fmla="*/ 1228 w 1228"/>
                <a:gd name="T5" fmla="*/ 29 h 347"/>
                <a:gd name="T6" fmla="*/ 0 w 1228"/>
                <a:gd name="T7" fmla="*/ 0 h 347"/>
              </a:gdLst>
              <a:ahLst/>
              <a:cxnLst>
                <a:cxn ang="0">
                  <a:pos x="T0" y="T1"/>
                </a:cxn>
                <a:cxn ang="0">
                  <a:pos x="T2" y="T3"/>
                </a:cxn>
                <a:cxn ang="0">
                  <a:pos x="T4" y="T5"/>
                </a:cxn>
                <a:cxn ang="0">
                  <a:pos x="T6" y="T7"/>
                </a:cxn>
              </a:cxnLst>
              <a:rect l="0" t="0" r="r" b="b"/>
              <a:pathLst>
                <a:path w="1228" h="347">
                  <a:moveTo>
                    <a:pt x="0" y="0"/>
                  </a:moveTo>
                  <a:cubicBezTo>
                    <a:pt x="598" y="347"/>
                    <a:pt x="598" y="347"/>
                    <a:pt x="598" y="347"/>
                  </a:cubicBezTo>
                  <a:cubicBezTo>
                    <a:pt x="1228" y="29"/>
                    <a:pt x="1228" y="29"/>
                    <a:pt x="1228" y="29"/>
                  </a:cubicBezTo>
                  <a:cubicBezTo>
                    <a:pt x="1224" y="15"/>
                    <a:pt x="447" y="4"/>
                    <a:pt x="0" y="0"/>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3" name="Freeform 65">
              <a:extLst>
                <a:ext uri="{FF2B5EF4-FFF2-40B4-BE49-F238E27FC236}">
                  <a16:creationId xmlns:a16="http://schemas.microsoft.com/office/drawing/2014/main" id="{1F1980F8-04F1-4BEE-9801-0CF2F2F02F5F}"/>
                </a:ext>
              </a:extLst>
            </p:cNvPr>
            <p:cNvSpPr>
              <a:spLocks/>
            </p:cNvSpPr>
            <p:nvPr/>
          </p:nvSpPr>
          <p:spPr bwMode="auto">
            <a:xfrm>
              <a:off x="2860675" y="2725738"/>
              <a:ext cx="552450" cy="15875"/>
            </a:xfrm>
            <a:custGeom>
              <a:avLst/>
              <a:gdLst>
                <a:gd name="T0" fmla="*/ 345 w 348"/>
                <a:gd name="T1" fmla="*/ 10 h 10"/>
                <a:gd name="T2" fmla="*/ 3 w 348"/>
                <a:gd name="T3" fmla="*/ 7 h 10"/>
                <a:gd name="T4" fmla="*/ 0 w 348"/>
                <a:gd name="T5" fmla="*/ 4 h 10"/>
                <a:gd name="T6" fmla="*/ 3 w 348"/>
                <a:gd name="T7" fmla="*/ 0 h 10"/>
                <a:gd name="T8" fmla="*/ 345 w 348"/>
                <a:gd name="T9" fmla="*/ 3 h 10"/>
                <a:gd name="T10" fmla="*/ 348 w 348"/>
                <a:gd name="T11" fmla="*/ 6 h 10"/>
                <a:gd name="T12" fmla="*/ 345 w 34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48" h="10">
                  <a:moveTo>
                    <a:pt x="345" y="10"/>
                  </a:moveTo>
                  <a:cubicBezTo>
                    <a:pt x="3" y="7"/>
                    <a:pt x="3" y="7"/>
                    <a:pt x="3" y="7"/>
                  </a:cubicBezTo>
                  <a:cubicBezTo>
                    <a:pt x="1" y="7"/>
                    <a:pt x="0" y="5"/>
                    <a:pt x="0" y="4"/>
                  </a:cubicBezTo>
                  <a:cubicBezTo>
                    <a:pt x="0" y="2"/>
                    <a:pt x="1" y="0"/>
                    <a:pt x="3" y="0"/>
                  </a:cubicBezTo>
                  <a:cubicBezTo>
                    <a:pt x="345" y="3"/>
                    <a:pt x="345" y="3"/>
                    <a:pt x="345" y="3"/>
                  </a:cubicBezTo>
                  <a:cubicBezTo>
                    <a:pt x="347" y="3"/>
                    <a:pt x="348" y="5"/>
                    <a:pt x="348" y="6"/>
                  </a:cubicBezTo>
                  <a:cubicBezTo>
                    <a:pt x="348" y="8"/>
                    <a:pt x="346" y="10"/>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4" name="Freeform 66">
              <a:extLst>
                <a:ext uri="{FF2B5EF4-FFF2-40B4-BE49-F238E27FC236}">
                  <a16:creationId xmlns:a16="http://schemas.microsoft.com/office/drawing/2014/main" id="{7F8FBB4E-9A90-4244-AEFC-93A85DE5C09B}"/>
                </a:ext>
              </a:extLst>
            </p:cNvPr>
            <p:cNvSpPr>
              <a:spLocks/>
            </p:cNvSpPr>
            <p:nvPr/>
          </p:nvSpPr>
          <p:spPr bwMode="auto">
            <a:xfrm>
              <a:off x="2871788" y="2820988"/>
              <a:ext cx="520700" cy="14288"/>
            </a:xfrm>
            <a:custGeom>
              <a:avLst/>
              <a:gdLst>
                <a:gd name="T0" fmla="*/ 325 w 328"/>
                <a:gd name="T1" fmla="*/ 9 h 9"/>
                <a:gd name="T2" fmla="*/ 4 w 328"/>
                <a:gd name="T3" fmla="*/ 7 h 9"/>
                <a:gd name="T4" fmla="*/ 0 w 328"/>
                <a:gd name="T5" fmla="*/ 4 h 9"/>
                <a:gd name="T6" fmla="*/ 4 w 328"/>
                <a:gd name="T7" fmla="*/ 0 h 9"/>
                <a:gd name="T8" fmla="*/ 325 w 328"/>
                <a:gd name="T9" fmla="*/ 3 h 9"/>
                <a:gd name="T10" fmla="*/ 328 w 328"/>
                <a:gd name="T11" fmla="*/ 6 h 9"/>
                <a:gd name="T12" fmla="*/ 325 w 3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28" h="9">
                  <a:moveTo>
                    <a:pt x="325" y="9"/>
                  </a:moveTo>
                  <a:cubicBezTo>
                    <a:pt x="4" y="7"/>
                    <a:pt x="4" y="7"/>
                    <a:pt x="4" y="7"/>
                  </a:cubicBezTo>
                  <a:cubicBezTo>
                    <a:pt x="2" y="7"/>
                    <a:pt x="0" y="5"/>
                    <a:pt x="0" y="4"/>
                  </a:cubicBezTo>
                  <a:cubicBezTo>
                    <a:pt x="0" y="2"/>
                    <a:pt x="2" y="0"/>
                    <a:pt x="4" y="0"/>
                  </a:cubicBezTo>
                  <a:cubicBezTo>
                    <a:pt x="325" y="3"/>
                    <a:pt x="325" y="3"/>
                    <a:pt x="325" y="3"/>
                  </a:cubicBezTo>
                  <a:cubicBezTo>
                    <a:pt x="327" y="3"/>
                    <a:pt x="328" y="5"/>
                    <a:pt x="328" y="6"/>
                  </a:cubicBezTo>
                  <a:cubicBezTo>
                    <a:pt x="328" y="8"/>
                    <a:pt x="327" y="9"/>
                    <a:pt x="32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5" name="Freeform 67">
              <a:extLst>
                <a:ext uri="{FF2B5EF4-FFF2-40B4-BE49-F238E27FC236}">
                  <a16:creationId xmlns:a16="http://schemas.microsoft.com/office/drawing/2014/main" id="{4E56FC31-30C3-458C-8AD3-78AD426BD1FC}"/>
                </a:ext>
              </a:extLst>
            </p:cNvPr>
            <p:cNvSpPr>
              <a:spLocks/>
            </p:cNvSpPr>
            <p:nvPr/>
          </p:nvSpPr>
          <p:spPr bwMode="auto">
            <a:xfrm>
              <a:off x="1958975" y="2646363"/>
              <a:ext cx="282575" cy="169863"/>
            </a:xfrm>
            <a:custGeom>
              <a:avLst/>
              <a:gdLst>
                <a:gd name="T0" fmla="*/ 95 w 178"/>
                <a:gd name="T1" fmla="*/ 35 h 108"/>
                <a:gd name="T2" fmla="*/ 142 w 178"/>
                <a:gd name="T3" fmla="*/ 47 h 108"/>
                <a:gd name="T4" fmla="*/ 72 w 178"/>
                <a:gd name="T5" fmla="*/ 54 h 108"/>
                <a:gd name="T6" fmla="*/ 95 w 178"/>
                <a:gd name="T7" fmla="*/ 35 h 108"/>
              </a:gdLst>
              <a:ahLst/>
              <a:cxnLst>
                <a:cxn ang="0">
                  <a:pos x="T0" y="T1"/>
                </a:cxn>
                <a:cxn ang="0">
                  <a:pos x="T2" y="T3"/>
                </a:cxn>
                <a:cxn ang="0">
                  <a:pos x="T4" y="T5"/>
                </a:cxn>
                <a:cxn ang="0">
                  <a:pos x="T6" y="T7"/>
                </a:cxn>
              </a:cxnLst>
              <a:rect l="0" t="0" r="r" b="b"/>
              <a:pathLst>
                <a:path w="178" h="108">
                  <a:moveTo>
                    <a:pt x="95" y="35"/>
                  </a:moveTo>
                  <a:cubicBezTo>
                    <a:pt x="95" y="35"/>
                    <a:pt x="106" y="44"/>
                    <a:pt x="142" y="47"/>
                  </a:cubicBezTo>
                  <a:cubicBezTo>
                    <a:pt x="178" y="50"/>
                    <a:pt x="145" y="108"/>
                    <a:pt x="72" y="54"/>
                  </a:cubicBezTo>
                  <a:cubicBezTo>
                    <a:pt x="0" y="0"/>
                    <a:pt x="95" y="35"/>
                    <a:pt x="95" y="3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6" name="Freeform 68">
              <a:extLst>
                <a:ext uri="{FF2B5EF4-FFF2-40B4-BE49-F238E27FC236}">
                  <a16:creationId xmlns:a16="http://schemas.microsoft.com/office/drawing/2014/main" id="{F35087D8-379A-4C39-ABFB-3A570087CC65}"/>
                </a:ext>
              </a:extLst>
            </p:cNvPr>
            <p:cNvSpPr>
              <a:spLocks/>
            </p:cNvSpPr>
            <p:nvPr/>
          </p:nvSpPr>
          <p:spPr bwMode="auto">
            <a:xfrm>
              <a:off x="1657350" y="2363788"/>
              <a:ext cx="495300" cy="498475"/>
            </a:xfrm>
            <a:custGeom>
              <a:avLst/>
              <a:gdLst>
                <a:gd name="T0" fmla="*/ 111 w 312"/>
                <a:gd name="T1" fmla="*/ 0 h 315"/>
                <a:gd name="T2" fmla="*/ 90 w 312"/>
                <a:gd name="T3" fmla="*/ 35 h 315"/>
                <a:gd name="T4" fmla="*/ 0 w 312"/>
                <a:gd name="T5" fmla="*/ 248 h 315"/>
                <a:gd name="T6" fmla="*/ 121 w 312"/>
                <a:gd name="T7" fmla="*/ 309 h 315"/>
                <a:gd name="T8" fmla="*/ 146 w 312"/>
                <a:gd name="T9" fmla="*/ 199 h 315"/>
                <a:gd name="T10" fmla="*/ 266 w 312"/>
                <a:gd name="T11" fmla="*/ 238 h 315"/>
                <a:gd name="T12" fmla="*/ 285 w 312"/>
                <a:gd name="T13" fmla="*/ 213 h 315"/>
                <a:gd name="T14" fmla="*/ 300 w 312"/>
                <a:gd name="T15" fmla="*/ 224 h 315"/>
                <a:gd name="T16" fmla="*/ 312 w 312"/>
                <a:gd name="T17" fmla="*/ 208 h 315"/>
                <a:gd name="T18" fmla="*/ 120 w 312"/>
                <a:gd name="T19" fmla="*/ 57 h 315"/>
                <a:gd name="T20" fmla="*/ 138 w 312"/>
                <a:gd name="T21" fmla="*/ 25 h 315"/>
                <a:gd name="T22" fmla="*/ 114 w 312"/>
                <a:gd name="T23" fmla="*/ 0 h 315"/>
                <a:gd name="T24" fmla="*/ 111 w 312"/>
                <a:gd name="T2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15">
                  <a:moveTo>
                    <a:pt x="111" y="0"/>
                  </a:moveTo>
                  <a:cubicBezTo>
                    <a:pt x="111" y="0"/>
                    <a:pt x="105" y="25"/>
                    <a:pt x="90" y="35"/>
                  </a:cubicBezTo>
                  <a:cubicBezTo>
                    <a:pt x="76" y="45"/>
                    <a:pt x="5" y="48"/>
                    <a:pt x="0" y="248"/>
                  </a:cubicBezTo>
                  <a:cubicBezTo>
                    <a:pt x="0" y="248"/>
                    <a:pt x="92" y="315"/>
                    <a:pt x="121" y="309"/>
                  </a:cubicBezTo>
                  <a:cubicBezTo>
                    <a:pt x="121" y="309"/>
                    <a:pt x="140" y="246"/>
                    <a:pt x="146" y="199"/>
                  </a:cubicBezTo>
                  <a:cubicBezTo>
                    <a:pt x="146" y="199"/>
                    <a:pt x="219" y="231"/>
                    <a:pt x="266" y="238"/>
                  </a:cubicBezTo>
                  <a:cubicBezTo>
                    <a:pt x="285" y="213"/>
                    <a:pt x="285" y="213"/>
                    <a:pt x="285" y="213"/>
                  </a:cubicBezTo>
                  <a:cubicBezTo>
                    <a:pt x="285" y="213"/>
                    <a:pt x="287" y="219"/>
                    <a:pt x="300" y="224"/>
                  </a:cubicBezTo>
                  <a:cubicBezTo>
                    <a:pt x="300" y="224"/>
                    <a:pt x="308" y="210"/>
                    <a:pt x="312" y="208"/>
                  </a:cubicBezTo>
                  <a:cubicBezTo>
                    <a:pt x="312" y="208"/>
                    <a:pt x="166" y="123"/>
                    <a:pt x="120" y="57"/>
                  </a:cubicBezTo>
                  <a:cubicBezTo>
                    <a:pt x="120" y="57"/>
                    <a:pt x="129" y="37"/>
                    <a:pt x="138" y="25"/>
                  </a:cubicBezTo>
                  <a:cubicBezTo>
                    <a:pt x="147" y="14"/>
                    <a:pt x="114" y="0"/>
                    <a:pt x="114" y="0"/>
                  </a:cubicBezTo>
                  <a:cubicBezTo>
                    <a:pt x="111" y="0"/>
                    <a:pt x="111" y="0"/>
                    <a:pt x="11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7" name="Freeform 69">
              <a:extLst>
                <a:ext uri="{FF2B5EF4-FFF2-40B4-BE49-F238E27FC236}">
                  <a16:creationId xmlns:a16="http://schemas.microsoft.com/office/drawing/2014/main" id="{6096D813-8AAD-4B03-A378-52A7EFEF8D60}"/>
                </a:ext>
              </a:extLst>
            </p:cNvPr>
            <p:cNvSpPr>
              <a:spLocks/>
            </p:cNvSpPr>
            <p:nvPr/>
          </p:nvSpPr>
          <p:spPr bwMode="auto">
            <a:xfrm>
              <a:off x="1801813" y="2363788"/>
              <a:ext cx="88900" cy="98425"/>
            </a:xfrm>
            <a:custGeom>
              <a:avLst/>
              <a:gdLst>
                <a:gd name="T0" fmla="*/ 0 w 56"/>
                <a:gd name="T1" fmla="*/ 34 h 62"/>
                <a:gd name="T2" fmla="*/ 20 w 56"/>
                <a:gd name="T3" fmla="*/ 0 h 62"/>
                <a:gd name="T4" fmla="*/ 23 w 56"/>
                <a:gd name="T5" fmla="*/ 0 h 62"/>
                <a:gd name="T6" fmla="*/ 47 w 56"/>
                <a:gd name="T7" fmla="*/ 25 h 62"/>
                <a:gd name="T8" fmla="*/ 29 w 56"/>
                <a:gd name="T9" fmla="*/ 57 h 62"/>
                <a:gd name="T10" fmla="*/ 0 w 56"/>
                <a:gd name="T11" fmla="*/ 34 h 62"/>
              </a:gdLst>
              <a:ahLst/>
              <a:cxnLst>
                <a:cxn ang="0">
                  <a:pos x="T0" y="T1"/>
                </a:cxn>
                <a:cxn ang="0">
                  <a:pos x="T2" y="T3"/>
                </a:cxn>
                <a:cxn ang="0">
                  <a:pos x="T4" y="T5"/>
                </a:cxn>
                <a:cxn ang="0">
                  <a:pos x="T6" y="T7"/>
                </a:cxn>
                <a:cxn ang="0">
                  <a:pos x="T8" y="T9"/>
                </a:cxn>
                <a:cxn ang="0">
                  <a:pos x="T10" y="T11"/>
                </a:cxn>
              </a:cxnLst>
              <a:rect l="0" t="0" r="r" b="b"/>
              <a:pathLst>
                <a:path w="56" h="62">
                  <a:moveTo>
                    <a:pt x="0" y="34"/>
                  </a:moveTo>
                  <a:cubicBezTo>
                    <a:pt x="14" y="24"/>
                    <a:pt x="20" y="0"/>
                    <a:pt x="20" y="0"/>
                  </a:cubicBezTo>
                  <a:cubicBezTo>
                    <a:pt x="23" y="0"/>
                    <a:pt x="23" y="0"/>
                    <a:pt x="23" y="0"/>
                  </a:cubicBezTo>
                  <a:cubicBezTo>
                    <a:pt x="23" y="0"/>
                    <a:pt x="56" y="14"/>
                    <a:pt x="47" y="25"/>
                  </a:cubicBezTo>
                  <a:cubicBezTo>
                    <a:pt x="38" y="37"/>
                    <a:pt x="29" y="57"/>
                    <a:pt x="29" y="57"/>
                  </a:cubicBezTo>
                  <a:cubicBezTo>
                    <a:pt x="20" y="62"/>
                    <a:pt x="7" y="53"/>
                    <a:pt x="0" y="34"/>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8" name="Freeform 70">
              <a:extLst>
                <a:ext uri="{FF2B5EF4-FFF2-40B4-BE49-F238E27FC236}">
                  <a16:creationId xmlns:a16="http://schemas.microsoft.com/office/drawing/2014/main" id="{8D099307-19D6-47D7-95AB-3DABE93CA8DA}"/>
                </a:ext>
              </a:extLst>
            </p:cNvPr>
            <p:cNvSpPr>
              <a:spLocks noEditPoints="1"/>
            </p:cNvSpPr>
            <p:nvPr/>
          </p:nvSpPr>
          <p:spPr bwMode="auto">
            <a:xfrm>
              <a:off x="1828800" y="2363788"/>
              <a:ext cx="44450" cy="60325"/>
            </a:xfrm>
            <a:custGeom>
              <a:avLst/>
              <a:gdLst>
                <a:gd name="T0" fmla="*/ 28 w 28"/>
                <a:gd name="T1" fmla="*/ 28 h 38"/>
                <a:gd name="T2" fmla="*/ 22 w 28"/>
                <a:gd name="T3" fmla="*/ 38 h 38"/>
                <a:gd name="T4" fmla="*/ 22 w 28"/>
                <a:gd name="T5" fmla="*/ 38 h 38"/>
                <a:gd name="T6" fmla="*/ 28 w 28"/>
                <a:gd name="T7" fmla="*/ 28 h 38"/>
                <a:gd name="T8" fmla="*/ 28 w 28"/>
                <a:gd name="T9" fmla="*/ 28 h 38"/>
                <a:gd name="T10" fmla="*/ 8 w 28"/>
                <a:gd name="T11" fmla="*/ 1 h 38"/>
                <a:gd name="T12" fmla="*/ 16 w 28"/>
                <a:gd name="T13" fmla="*/ 5 h 38"/>
                <a:gd name="T14" fmla="*/ 16 w 28"/>
                <a:gd name="T15" fmla="*/ 5 h 38"/>
                <a:gd name="T16" fmla="*/ 8 w 28"/>
                <a:gd name="T17" fmla="*/ 1 h 38"/>
                <a:gd name="T18" fmla="*/ 7 w 28"/>
                <a:gd name="T19" fmla="*/ 1 h 38"/>
                <a:gd name="T20" fmla="*/ 8 w 28"/>
                <a:gd name="T21" fmla="*/ 1 h 38"/>
                <a:gd name="T22" fmla="*/ 7 w 28"/>
                <a:gd name="T23" fmla="*/ 1 h 38"/>
                <a:gd name="T24" fmla="*/ 7 w 28"/>
                <a:gd name="T25" fmla="*/ 0 h 38"/>
                <a:gd name="T26" fmla="*/ 7 w 28"/>
                <a:gd name="T27" fmla="*/ 1 h 38"/>
                <a:gd name="T28" fmla="*/ 7 w 28"/>
                <a:gd name="T29" fmla="*/ 0 h 38"/>
                <a:gd name="T30" fmla="*/ 7 w 28"/>
                <a:gd name="T31" fmla="*/ 0 h 38"/>
                <a:gd name="T32" fmla="*/ 7 w 28"/>
                <a:gd name="T33" fmla="*/ 0 h 38"/>
                <a:gd name="T34" fmla="*/ 7 w 28"/>
                <a:gd name="T35" fmla="*/ 0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7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6 w 28"/>
                <a:gd name="T75" fmla="*/ 0 h 38"/>
                <a:gd name="T76" fmla="*/ 6 w 28"/>
                <a:gd name="T77" fmla="*/ 0 h 38"/>
                <a:gd name="T78" fmla="*/ 3 w 28"/>
                <a:gd name="T79" fmla="*/ 0 h 38"/>
                <a:gd name="T80" fmla="*/ 0 w 28"/>
                <a:gd name="T81" fmla="*/ 9 h 38"/>
                <a:gd name="T82" fmla="*/ 0 w 28"/>
                <a:gd name="T83" fmla="*/ 9 h 38"/>
                <a:gd name="T84" fmla="*/ 3 w 28"/>
                <a:gd name="T85" fmla="*/ 0 h 38"/>
                <a:gd name="T86" fmla="*/ 3 w 28"/>
                <a:gd name="T87" fmla="*/ 0 h 38"/>
                <a:gd name="T88" fmla="*/ 3 w 28"/>
                <a:gd name="T89" fmla="*/ 0 h 38"/>
                <a:gd name="T90" fmla="*/ 3 w 28"/>
                <a:gd name="T91" fmla="*/ 0 h 38"/>
                <a:gd name="T92" fmla="*/ 3 w 28"/>
                <a:gd name="T93" fmla="*/ 0 h 38"/>
                <a:gd name="T94" fmla="*/ 3 w 28"/>
                <a:gd name="T95" fmla="*/ 0 h 38"/>
                <a:gd name="T96" fmla="*/ 3 w 28"/>
                <a:gd name="T97" fmla="*/ 0 h 38"/>
                <a:gd name="T98" fmla="*/ 3 w 28"/>
                <a:gd name="T99" fmla="*/ 0 h 38"/>
                <a:gd name="T100" fmla="*/ 3 w 28"/>
                <a:gd name="T101" fmla="*/ 0 h 38"/>
                <a:gd name="T102" fmla="*/ 3 w 28"/>
                <a:gd name="T103" fmla="*/ 0 h 38"/>
                <a:gd name="T104" fmla="*/ 3 w 28"/>
                <a:gd name="T105" fmla="*/ 0 h 38"/>
                <a:gd name="T106" fmla="*/ 3 w 28"/>
                <a:gd name="T107" fmla="*/ 0 h 38"/>
                <a:gd name="T108" fmla="*/ 3 w 28"/>
                <a:gd name="T109" fmla="*/ 0 h 38"/>
                <a:gd name="T110" fmla="*/ 6 w 28"/>
                <a:gd name="T111" fmla="*/ 0 h 38"/>
                <a:gd name="T112" fmla="*/ 6 w 28"/>
                <a:gd name="T113" fmla="*/ 0 h 38"/>
                <a:gd name="T114" fmla="*/ 6 w 28"/>
                <a:gd name="T115" fmla="*/ 0 h 38"/>
                <a:gd name="T116" fmla="*/ 3 w 28"/>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38">
                  <a:moveTo>
                    <a:pt x="28" y="28"/>
                  </a:moveTo>
                  <a:cubicBezTo>
                    <a:pt x="26" y="31"/>
                    <a:pt x="24" y="35"/>
                    <a:pt x="22" y="38"/>
                  </a:cubicBezTo>
                  <a:cubicBezTo>
                    <a:pt x="22" y="38"/>
                    <a:pt x="22" y="38"/>
                    <a:pt x="22" y="38"/>
                  </a:cubicBezTo>
                  <a:cubicBezTo>
                    <a:pt x="24" y="35"/>
                    <a:pt x="26" y="31"/>
                    <a:pt x="28" y="28"/>
                  </a:cubicBezTo>
                  <a:cubicBezTo>
                    <a:pt x="28" y="28"/>
                    <a:pt x="28" y="28"/>
                    <a:pt x="28" y="28"/>
                  </a:cubicBezTo>
                  <a:moveTo>
                    <a:pt x="8" y="1"/>
                  </a:moveTo>
                  <a:cubicBezTo>
                    <a:pt x="9" y="2"/>
                    <a:pt x="13" y="3"/>
                    <a:pt x="16" y="5"/>
                  </a:cubicBezTo>
                  <a:cubicBezTo>
                    <a:pt x="16" y="5"/>
                    <a:pt x="16" y="5"/>
                    <a:pt x="16" y="5"/>
                  </a:cubicBezTo>
                  <a:cubicBezTo>
                    <a:pt x="13" y="3"/>
                    <a:pt x="9" y="2"/>
                    <a:pt x="8" y="1"/>
                  </a:cubicBezTo>
                  <a:moveTo>
                    <a:pt x="7" y="1"/>
                  </a:moveTo>
                  <a:cubicBezTo>
                    <a:pt x="8" y="1"/>
                    <a:pt x="8" y="1"/>
                    <a:pt x="8" y="1"/>
                  </a:cubicBezTo>
                  <a:cubicBezTo>
                    <a:pt x="8" y="1"/>
                    <a:pt x="8" y="1"/>
                    <a:pt x="7" y="1"/>
                  </a:cubicBezTo>
                  <a:moveTo>
                    <a:pt x="7" y="0"/>
                  </a:moveTo>
                  <a:cubicBezTo>
                    <a:pt x="7" y="0"/>
                    <a:pt x="7" y="1"/>
                    <a:pt x="7" y="1"/>
                  </a:cubicBezTo>
                  <a:cubicBezTo>
                    <a:pt x="7" y="1"/>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3" y="0"/>
                  </a:moveTo>
                  <a:cubicBezTo>
                    <a:pt x="3" y="0"/>
                    <a:pt x="2" y="4"/>
                    <a:pt x="0" y="9"/>
                  </a:cubicBezTo>
                  <a:cubicBezTo>
                    <a:pt x="0" y="9"/>
                    <a:pt x="0" y="9"/>
                    <a:pt x="0" y="9"/>
                  </a:cubicBezTo>
                  <a:cubicBezTo>
                    <a:pt x="2" y="4"/>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9" name="Freeform 71">
              <a:extLst>
                <a:ext uri="{FF2B5EF4-FFF2-40B4-BE49-F238E27FC236}">
                  <a16:creationId xmlns:a16="http://schemas.microsoft.com/office/drawing/2014/main" id="{B85ACB89-1415-4396-B676-4523033217BA}"/>
                </a:ext>
              </a:extLst>
            </p:cNvPr>
            <p:cNvSpPr>
              <a:spLocks/>
            </p:cNvSpPr>
            <p:nvPr/>
          </p:nvSpPr>
          <p:spPr bwMode="auto">
            <a:xfrm>
              <a:off x="1828800" y="2363788"/>
              <a:ext cx="44450" cy="60325"/>
            </a:xfrm>
            <a:custGeom>
              <a:avLst/>
              <a:gdLst>
                <a:gd name="T0" fmla="*/ 3 w 28"/>
                <a:gd name="T1" fmla="*/ 0 h 38"/>
                <a:gd name="T2" fmla="*/ 3 w 28"/>
                <a:gd name="T3" fmla="*/ 0 h 38"/>
                <a:gd name="T4" fmla="*/ 3 w 28"/>
                <a:gd name="T5" fmla="*/ 0 h 38"/>
                <a:gd name="T6" fmla="*/ 3 w 28"/>
                <a:gd name="T7" fmla="*/ 0 h 38"/>
                <a:gd name="T8" fmla="*/ 3 w 28"/>
                <a:gd name="T9" fmla="*/ 0 h 38"/>
                <a:gd name="T10" fmla="*/ 3 w 28"/>
                <a:gd name="T11" fmla="*/ 0 h 38"/>
                <a:gd name="T12" fmla="*/ 3 w 28"/>
                <a:gd name="T13" fmla="*/ 0 h 38"/>
                <a:gd name="T14" fmla="*/ 3 w 28"/>
                <a:gd name="T15" fmla="*/ 0 h 38"/>
                <a:gd name="T16" fmla="*/ 3 w 28"/>
                <a:gd name="T17" fmla="*/ 0 h 38"/>
                <a:gd name="T18" fmla="*/ 0 w 28"/>
                <a:gd name="T19" fmla="*/ 9 h 38"/>
                <a:gd name="T20" fmla="*/ 22 w 28"/>
                <a:gd name="T21" fmla="*/ 38 h 38"/>
                <a:gd name="T22" fmla="*/ 28 w 28"/>
                <a:gd name="T23" fmla="*/ 28 h 38"/>
                <a:gd name="T24" fmla="*/ 18 w 28"/>
                <a:gd name="T25" fmla="*/ 11 h 38"/>
                <a:gd name="T26" fmla="*/ 16 w 28"/>
                <a:gd name="T27" fmla="*/ 5 h 38"/>
                <a:gd name="T28" fmla="*/ 8 w 28"/>
                <a:gd name="T29" fmla="*/ 1 h 38"/>
                <a:gd name="T30" fmla="*/ 8 w 28"/>
                <a:gd name="T31" fmla="*/ 1 h 38"/>
                <a:gd name="T32" fmla="*/ 7 w 28"/>
                <a:gd name="T33" fmla="*/ 1 h 38"/>
                <a:gd name="T34" fmla="*/ 7 w 28"/>
                <a:gd name="T35" fmla="*/ 1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6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3 w 2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38">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4"/>
                    <a:pt x="0" y="9"/>
                  </a:cubicBezTo>
                  <a:cubicBezTo>
                    <a:pt x="4" y="22"/>
                    <a:pt x="13" y="33"/>
                    <a:pt x="22" y="38"/>
                  </a:cubicBezTo>
                  <a:cubicBezTo>
                    <a:pt x="24" y="35"/>
                    <a:pt x="26" y="31"/>
                    <a:pt x="28" y="28"/>
                  </a:cubicBezTo>
                  <a:cubicBezTo>
                    <a:pt x="18" y="11"/>
                    <a:pt x="18" y="11"/>
                    <a:pt x="18" y="11"/>
                  </a:cubicBezTo>
                  <a:cubicBezTo>
                    <a:pt x="16" y="5"/>
                    <a:pt x="16" y="5"/>
                    <a:pt x="16" y="5"/>
                  </a:cubicBezTo>
                  <a:cubicBezTo>
                    <a:pt x="13" y="3"/>
                    <a:pt x="9" y="2"/>
                    <a:pt x="8" y="1"/>
                  </a:cubicBezTo>
                  <a:cubicBezTo>
                    <a:pt x="8" y="1"/>
                    <a:pt x="8" y="1"/>
                    <a:pt x="8" y="1"/>
                  </a:cubicBezTo>
                  <a:cubicBezTo>
                    <a:pt x="8" y="1"/>
                    <a:pt x="8" y="1"/>
                    <a:pt x="7" y="1"/>
                  </a:cubicBezTo>
                  <a:cubicBezTo>
                    <a:pt x="7" y="1"/>
                    <a:pt x="7" y="1"/>
                    <a:pt x="7" y="1"/>
                  </a:cubicBezTo>
                  <a:cubicBezTo>
                    <a:pt x="7" y="1"/>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0" name="Freeform 72">
              <a:extLst>
                <a:ext uri="{FF2B5EF4-FFF2-40B4-BE49-F238E27FC236}">
                  <a16:creationId xmlns:a16="http://schemas.microsoft.com/office/drawing/2014/main" id="{5C9967D9-4CE4-4EFA-9265-3537A9BCDD62}"/>
                </a:ext>
              </a:extLst>
            </p:cNvPr>
            <p:cNvSpPr>
              <a:spLocks/>
            </p:cNvSpPr>
            <p:nvPr/>
          </p:nvSpPr>
          <p:spPr bwMode="auto">
            <a:xfrm>
              <a:off x="1781175" y="2182813"/>
              <a:ext cx="192088" cy="325438"/>
            </a:xfrm>
            <a:custGeom>
              <a:avLst/>
              <a:gdLst>
                <a:gd name="T0" fmla="*/ 112 w 121"/>
                <a:gd name="T1" fmla="*/ 43 h 205"/>
                <a:gd name="T2" fmla="*/ 113 w 121"/>
                <a:gd name="T3" fmla="*/ 123 h 205"/>
                <a:gd name="T4" fmla="*/ 101 w 121"/>
                <a:gd name="T5" fmla="*/ 119 h 205"/>
                <a:gd name="T6" fmla="*/ 29 w 121"/>
                <a:gd name="T7" fmla="*/ 102 h 205"/>
                <a:gd name="T8" fmla="*/ 89 w 121"/>
                <a:gd name="T9" fmla="*/ 36 h 205"/>
                <a:gd name="T10" fmla="*/ 112 w 121"/>
                <a:gd name="T11" fmla="*/ 43 h 205"/>
              </a:gdLst>
              <a:ahLst/>
              <a:cxnLst>
                <a:cxn ang="0">
                  <a:pos x="T0" y="T1"/>
                </a:cxn>
                <a:cxn ang="0">
                  <a:pos x="T2" y="T3"/>
                </a:cxn>
                <a:cxn ang="0">
                  <a:pos x="T4" y="T5"/>
                </a:cxn>
                <a:cxn ang="0">
                  <a:pos x="T6" y="T7"/>
                </a:cxn>
                <a:cxn ang="0">
                  <a:pos x="T8" y="T9"/>
                </a:cxn>
                <a:cxn ang="0">
                  <a:pos x="T10" y="T11"/>
                </a:cxn>
              </a:cxnLst>
              <a:rect l="0" t="0" r="r" b="b"/>
              <a:pathLst>
                <a:path w="121" h="205">
                  <a:moveTo>
                    <a:pt x="112" y="43"/>
                  </a:moveTo>
                  <a:cubicBezTo>
                    <a:pt x="111" y="50"/>
                    <a:pt x="121" y="84"/>
                    <a:pt x="113" y="123"/>
                  </a:cubicBezTo>
                  <a:cubicBezTo>
                    <a:pt x="101" y="119"/>
                    <a:pt x="101" y="119"/>
                    <a:pt x="101" y="119"/>
                  </a:cubicBezTo>
                  <a:cubicBezTo>
                    <a:pt x="101" y="119"/>
                    <a:pt x="58" y="205"/>
                    <a:pt x="29" y="102"/>
                  </a:cubicBezTo>
                  <a:cubicBezTo>
                    <a:pt x="0" y="0"/>
                    <a:pt x="89" y="36"/>
                    <a:pt x="89" y="36"/>
                  </a:cubicBezTo>
                  <a:lnTo>
                    <a:pt x="112" y="4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1" name="Freeform 73">
              <a:extLst>
                <a:ext uri="{FF2B5EF4-FFF2-40B4-BE49-F238E27FC236}">
                  <a16:creationId xmlns:a16="http://schemas.microsoft.com/office/drawing/2014/main" id="{EA57E6D8-9303-40DB-BDE7-9ED3DCC970CF}"/>
                </a:ext>
              </a:extLst>
            </p:cNvPr>
            <p:cNvSpPr>
              <a:spLocks/>
            </p:cNvSpPr>
            <p:nvPr/>
          </p:nvSpPr>
          <p:spPr bwMode="auto">
            <a:xfrm>
              <a:off x="1797050" y="2184400"/>
              <a:ext cx="220663" cy="182563"/>
            </a:xfrm>
            <a:custGeom>
              <a:avLst/>
              <a:gdLst>
                <a:gd name="T0" fmla="*/ 80 w 139"/>
                <a:gd name="T1" fmla="*/ 20 h 115"/>
                <a:gd name="T2" fmla="*/ 129 w 139"/>
                <a:gd name="T3" fmla="*/ 19 h 115"/>
                <a:gd name="T4" fmla="*/ 81 w 139"/>
                <a:gd name="T5" fmla="*/ 64 h 115"/>
                <a:gd name="T6" fmla="*/ 22 w 139"/>
                <a:gd name="T7" fmla="*/ 111 h 115"/>
                <a:gd name="T8" fmla="*/ 6 w 139"/>
                <a:gd name="T9" fmla="*/ 62 h 115"/>
                <a:gd name="T10" fmla="*/ 80 w 139"/>
                <a:gd name="T11" fmla="*/ 20 h 115"/>
              </a:gdLst>
              <a:ahLst/>
              <a:cxnLst>
                <a:cxn ang="0">
                  <a:pos x="T0" y="T1"/>
                </a:cxn>
                <a:cxn ang="0">
                  <a:pos x="T2" y="T3"/>
                </a:cxn>
                <a:cxn ang="0">
                  <a:pos x="T4" y="T5"/>
                </a:cxn>
                <a:cxn ang="0">
                  <a:pos x="T6" y="T7"/>
                </a:cxn>
                <a:cxn ang="0">
                  <a:pos x="T8" y="T9"/>
                </a:cxn>
                <a:cxn ang="0">
                  <a:pos x="T10" y="T11"/>
                </a:cxn>
              </a:cxnLst>
              <a:rect l="0" t="0" r="r" b="b"/>
              <a:pathLst>
                <a:path w="139" h="115">
                  <a:moveTo>
                    <a:pt x="80" y="20"/>
                  </a:moveTo>
                  <a:cubicBezTo>
                    <a:pt x="87" y="23"/>
                    <a:pt x="120" y="0"/>
                    <a:pt x="129" y="19"/>
                  </a:cubicBezTo>
                  <a:cubicBezTo>
                    <a:pt x="139" y="39"/>
                    <a:pt x="132" y="84"/>
                    <a:pt x="81" y="64"/>
                  </a:cubicBezTo>
                  <a:cubicBezTo>
                    <a:pt x="30" y="45"/>
                    <a:pt x="23" y="115"/>
                    <a:pt x="22" y="111"/>
                  </a:cubicBezTo>
                  <a:cubicBezTo>
                    <a:pt x="22" y="111"/>
                    <a:pt x="0" y="110"/>
                    <a:pt x="6" y="62"/>
                  </a:cubicBezTo>
                  <a:cubicBezTo>
                    <a:pt x="11" y="14"/>
                    <a:pt x="37" y="6"/>
                    <a:pt x="80" y="2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2" name="Freeform 74">
              <a:extLst>
                <a:ext uri="{FF2B5EF4-FFF2-40B4-BE49-F238E27FC236}">
                  <a16:creationId xmlns:a16="http://schemas.microsoft.com/office/drawing/2014/main" id="{4FC76284-2618-4970-A435-EE385A5059EB}"/>
                </a:ext>
              </a:extLst>
            </p:cNvPr>
            <p:cNvSpPr>
              <a:spLocks/>
            </p:cNvSpPr>
            <p:nvPr/>
          </p:nvSpPr>
          <p:spPr bwMode="auto">
            <a:xfrm>
              <a:off x="1820863" y="2287588"/>
              <a:ext cx="47625" cy="60325"/>
            </a:xfrm>
            <a:custGeom>
              <a:avLst/>
              <a:gdLst>
                <a:gd name="T0" fmla="*/ 30 w 30"/>
                <a:gd name="T1" fmla="*/ 16 h 38"/>
                <a:gd name="T2" fmla="*/ 9 w 30"/>
                <a:gd name="T3" fmla="*/ 9 h 38"/>
                <a:gd name="T4" fmla="*/ 20 w 30"/>
                <a:gd name="T5" fmla="*/ 34 h 38"/>
                <a:gd name="T6" fmla="*/ 30 w 30"/>
                <a:gd name="T7" fmla="*/ 16 h 38"/>
              </a:gdLst>
              <a:ahLst/>
              <a:cxnLst>
                <a:cxn ang="0">
                  <a:pos x="T0" y="T1"/>
                </a:cxn>
                <a:cxn ang="0">
                  <a:pos x="T2" y="T3"/>
                </a:cxn>
                <a:cxn ang="0">
                  <a:pos x="T4" y="T5"/>
                </a:cxn>
                <a:cxn ang="0">
                  <a:pos x="T6" y="T7"/>
                </a:cxn>
              </a:cxnLst>
              <a:rect l="0" t="0" r="r" b="b"/>
              <a:pathLst>
                <a:path w="30" h="38">
                  <a:moveTo>
                    <a:pt x="30" y="16"/>
                  </a:moveTo>
                  <a:cubicBezTo>
                    <a:pt x="24" y="9"/>
                    <a:pt x="19" y="0"/>
                    <a:pt x="9" y="9"/>
                  </a:cubicBezTo>
                  <a:cubicBezTo>
                    <a:pt x="0" y="18"/>
                    <a:pt x="13" y="38"/>
                    <a:pt x="20" y="34"/>
                  </a:cubicBezTo>
                  <a:cubicBezTo>
                    <a:pt x="27" y="30"/>
                    <a:pt x="30" y="16"/>
                    <a:pt x="30"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3" name="Freeform 75">
              <a:extLst>
                <a:ext uri="{FF2B5EF4-FFF2-40B4-BE49-F238E27FC236}">
                  <a16:creationId xmlns:a16="http://schemas.microsoft.com/office/drawing/2014/main" id="{3C8501C5-90A8-463F-A171-F004DBA9F68D}"/>
                </a:ext>
              </a:extLst>
            </p:cNvPr>
            <p:cNvSpPr>
              <a:spLocks/>
            </p:cNvSpPr>
            <p:nvPr/>
          </p:nvSpPr>
          <p:spPr bwMode="auto">
            <a:xfrm>
              <a:off x="1790700" y="2411413"/>
              <a:ext cx="65088" cy="71438"/>
            </a:xfrm>
            <a:custGeom>
              <a:avLst/>
              <a:gdLst>
                <a:gd name="T0" fmla="*/ 12 w 41"/>
                <a:gd name="T1" fmla="*/ 0 h 45"/>
                <a:gd name="T2" fmla="*/ 36 w 41"/>
                <a:gd name="T3" fmla="*/ 27 h 45"/>
                <a:gd name="T4" fmla="*/ 41 w 41"/>
                <a:gd name="T5" fmla="*/ 45 h 45"/>
                <a:gd name="T6" fmla="*/ 0 w 41"/>
                <a:gd name="T7" fmla="*/ 8 h 45"/>
                <a:gd name="T8" fmla="*/ 12 w 41"/>
                <a:gd name="T9" fmla="*/ 0 h 45"/>
              </a:gdLst>
              <a:ahLst/>
              <a:cxnLst>
                <a:cxn ang="0">
                  <a:pos x="T0" y="T1"/>
                </a:cxn>
                <a:cxn ang="0">
                  <a:pos x="T2" y="T3"/>
                </a:cxn>
                <a:cxn ang="0">
                  <a:pos x="T4" y="T5"/>
                </a:cxn>
                <a:cxn ang="0">
                  <a:pos x="T6" y="T7"/>
                </a:cxn>
                <a:cxn ang="0">
                  <a:pos x="T8" y="T9"/>
                </a:cxn>
              </a:cxnLst>
              <a:rect l="0" t="0" r="r" b="b"/>
              <a:pathLst>
                <a:path w="41" h="45">
                  <a:moveTo>
                    <a:pt x="12" y="0"/>
                  </a:moveTo>
                  <a:cubicBezTo>
                    <a:pt x="12" y="0"/>
                    <a:pt x="11" y="14"/>
                    <a:pt x="36" y="27"/>
                  </a:cubicBezTo>
                  <a:cubicBezTo>
                    <a:pt x="41" y="45"/>
                    <a:pt x="41" y="45"/>
                    <a:pt x="41" y="45"/>
                  </a:cubicBezTo>
                  <a:cubicBezTo>
                    <a:pt x="41" y="45"/>
                    <a:pt x="16" y="43"/>
                    <a:pt x="0" y="8"/>
                  </a:cubicBezTo>
                  <a:lnTo>
                    <a:pt x="12"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4" name="Freeform 76">
              <a:extLst>
                <a:ext uri="{FF2B5EF4-FFF2-40B4-BE49-F238E27FC236}">
                  <a16:creationId xmlns:a16="http://schemas.microsoft.com/office/drawing/2014/main" id="{E68A0DD8-4BE6-431A-8805-88691C0E63AE}"/>
                </a:ext>
              </a:extLst>
            </p:cNvPr>
            <p:cNvSpPr>
              <a:spLocks/>
            </p:cNvSpPr>
            <p:nvPr/>
          </p:nvSpPr>
          <p:spPr bwMode="auto">
            <a:xfrm>
              <a:off x="1847850" y="2444750"/>
              <a:ext cx="20638" cy="36513"/>
            </a:xfrm>
            <a:custGeom>
              <a:avLst/>
              <a:gdLst>
                <a:gd name="T0" fmla="*/ 3 w 13"/>
                <a:gd name="T1" fmla="*/ 0 h 23"/>
                <a:gd name="T2" fmla="*/ 13 w 13"/>
                <a:gd name="T3" fmla="*/ 23 h 23"/>
                <a:gd name="T4" fmla="*/ 0 w 13"/>
                <a:gd name="T5" fmla="*/ 6 h 23"/>
                <a:gd name="T6" fmla="*/ 3 w 13"/>
                <a:gd name="T7" fmla="*/ 0 h 23"/>
              </a:gdLst>
              <a:ahLst/>
              <a:cxnLst>
                <a:cxn ang="0">
                  <a:pos x="T0" y="T1"/>
                </a:cxn>
                <a:cxn ang="0">
                  <a:pos x="T2" y="T3"/>
                </a:cxn>
                <a:cxn ang="0">
                  <a:pos x="T4" y="T5"/>
                </a:cxn>
                <a:cxn ang="0">
                  <a:pos x="T6" y="T7"/>
                </a:cxn>
              </a:cxnLst>
              <a:rect l="0" t="0" r="r" b="b"/>
              <a:pathLst>
                <a:path w="13" h="23">
                  <a:moveTo>
                    <a:pt x="3" y="0"/>
                  </a:moveTo>
                  <a:lnTo>
                    <a:pt x="13" y="23"/>
                  </a:lnTo>
                  <a:lnTo>
                    <a:pt x="0" y="6"/>
                  </a:lnTo>
                  <a:lnTo>
                    <a:pt x="3"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5" name="Freeform 77">
              <a:extLst>
                <a:ext uri="{FF2B5EF4-FFF2-40B4-BE49-F238E27FC236}">
                  <a16:creationId xmlns:a16="http://schemas.microsoft.com/office/drawing/2014/main" id="{CAB05212-FF8A-48E6-AE52-E245E5EAD0AA}"/>
                </a:ext>
              </a:extLst>
            </p:cNvPr>
            <p:cNvSpPr>
              <a:spLocks/>
            </p:cNvSpPr>
            <p:nvPr/>
          </p:nvSpPr>
          <p:spPr bwMode="auto">
            <a:xfrm>
              <a:off x="3338513" y="2439988"/>
              <a:ext cx="336550" cy="82550"/>
            </a:xfrm>
            <a:custGeom>
              <a:avLst/>
              <a:gdLst>
                <a:gd name="T0" fmla="*/ 130 w 212"/>
                <a:gd name="T1" fmla="*/ 0 h 52"/>
                <a:gd name="T2" fmla="*/ 212 w 212"/>
                <a:gd name="T3" fmla="*/ 23 h 52"/>
                <a:gd name="T4" fmla="*/ 192 w 212"/>
                <a:gd name="T5" fmla="*/ 52 h 52"/>
                <a:gd name="T6" fmla="*/ 108 w 212"/>
                <a:gd name="T7" fmla="*/ 50 h 52"/>
                <a:gd name="T8" fmla="*/ 37 w 212"/>
                <a:gd name="T9" fmla="*/ 47 h 52"/>
                <a:gd name="T10" fmla="*/ 0 w 212"/>
                <a:gd name="T11" fmla="*/ 47 h 52"/>
                <a:gd name="T12" fmla="*/ 75 w 212"/>
                <a:gd name="T13" fmla="*/ 0 h 52"/>
                <a:gd name="T14" fmla="*/ 130 w 21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2">
                  <a:moveTo>
                    <a:pt x="130" y="0"/>
                  </a:moveTo>
                  <a:cubicBezTo>
                    <a:pt x="130" y="0"/>
                    <a:pt x="181" y="21"/>
                    <a:pt x="212" y="23"/>
                  </a:cubicBezTo>
                  <a:cubicBezTo>
                    <a:pt x="192" y="52"/>
                    <a:pt x="192" y="52"/>
                    <a:pt x="192" y="52"/>
                  </a:cubicBezTo>
                  <a:cubicBezTo>
                    <a:pt x="108" y="50"/>
                    <a:pt x="108" y="50"/>
                    <a:pt x="108" y="50"/>
                  </a:cubicBezTo>
                  <a:cubicBezTo>
                    <a:pt x="37" y="47"/>
                    <a:pt x="37" y="47"/>
                    <a:pt x="37" y="47"/>
                  </a:cubicBezTo>
                  <a:cubicBezTo>
                    <a:pt x="37" y="47"/>
                    <a:pt x="0" y="51"/>
                    <a:pt x="0" y="47"/>
                  </a:cubicBezTo>
                  <a:cubicBezTo>
                    <a:pt x="0" y="43"/>
                    <a:pt x="75" y="0"/>
                    <a:pt x="75" y="0"/>
                  </a:cubicBezTo>
                  <a:cubicBezTo>
                    <a:pt x="130" y="0"/>
                    <a:pt x="130" y="0"/>
                    <a:pt x="13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6" name="Freeform 78">
              <a:extLst>
                <a:ext uri="{FF2B5EF4-FFF2-40B4-BE49-F238E27FC236}">
                  <a16:creationId xmlns:a16="http://schemas.microsoft.com/office/drawing/2014/main" id="{3CE2B026-BC9D-4D1C-931B-C5F48EE8024C}"/>
                </a:ext>
              </a:extLst>
            </p:cNvPr>
            <p:cNvSpPr>
              <a:spLocks/>
            </p:cNvSpPr>
            <p:nvPr/>
          </p:nvSpPr>
          <p:spPr bwMode="auto">
            <a:xfrm>
              <a:off x="3338513" y="2439988"/>
              <a:ext cx="336550" cy="82550"/>
            </a:xfrm>
            <a:custGeom>
              <a:avLst/>
              <a:gdLst>
                <a:gd name="T0" fmla="*/ 75 w 212"/>
                <a:gd name="T1" fmla="*/ 0 h 52"/>
                <a:gd name="T2" fmla="*/ 0 w 212"/>
                <a:gd name="T3" fmla="*/ 47 h 52"/>
                <a:gd name="T4" fmla="*/ 0 w 212"/>
                <a:gd name="T5" fmla="*/ 47 h 52"/>
                <a:gd name="T6" fmla="*/ 10 w 212"/>
                <a:gd name="T7" fmla="*/ 49 h 52"/>
                <a:gd name="T8" fmla="*/ 37 w 212"/>
                <a:gd name="T9" fmla="*/ 47 h 52"/>
                <a:gd name="T10" fmla="*/ 108 w 212"/>
                <a:gd name="T11" fmla="*/ 50 h 52"/>
                <a:gd name="T12" fmla="*/ 192 w 212"/>
                <a:gd name="T13" fmla="*/ 52 h 52"/>
                <a:gd name="T14" fmla="*/ 212 w 212"/>
                <a:gd name="T15" fmla="*/ 23 h 52"/>
                <a:gd name="T16" fmla="*/ 130 w 212"/>
                <a:gd name="T17" fmla="*/ 0 h 52"/>
                <a:gd name="T18" fmla="*/ 75 w 21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52">
                  <a:moveTo>
                    <a:pt x="75" y="0"/>
                  </a:moveTo>
                  <a:cubicBezTo>
                    <a:pt x="75" y="0"/>
                    <a:pt x="0" y="43"/>
                    <a:pt x="0" y="47"/>
                  </a:cubicBezTo>
                  <a:cubicBezTo>
                    <a:pt x="0" y="47"/>
                    <a:pt x="0" y="47"/>
                    <a:pt x="0" y="47"/>
                  </a:cubicBezTo>
                  <a:cubicBezTo>
                    <a:pt x="0" y="48"/>
                    <a:pt x="4" y="49"/>
                    <a:pt x="10" y="49"/>
                  </a:cubicBezTo>
                  <a:cubicBezTo>
                    <a:pt x="21" y="49"/>
                    <a:pt x="37" y="47"/>
                    <a:pt x="37" y="47"/>
                  </a:cubicBezTo>
                  <a:cubicBezTo>
                    <a:pt x="108" y="50"/>
                    <a:pt x="108" y="50"/>
                    <a:pt x="108" y="50"/>
                  </a:cubicBezTo>
                  <a:cubicBezTo>
                    <a:pt x="192" y="52"/>
                    <a:pt x="192" y="52"/>
                    <a:pt x="192" y="52"/>
                  </a:cubicBezTo>
                  <a:cubicBezTo>
                    <a:pt x="212" y="23"/>
                    <a:pt x="212" y="23"/>
                    <a:pt x="212" y="23"/>
                  </a:cubicBezTo>
                  <a:cubicBezTo>
                    <a:pt x="181" y="21"/>
                    <a:pt x="130" y="0"/>
                    <a:pt x="130" y="0"/>
                  </a:cubicBezTo>
                  <a:cubicBezTo>
                    <a:pt x="75" y="0"/>
                    <a:pt x="75" y="0"/>
                    <a:pt x="7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7" name="Freeform 79">
              <a:extLst>
                <a:ext uri="{FF2B5EF4-FFF2-40B4-BE49-F238E27FC236}">
                  <a16:creationId xmlns:a16="http://schemas.microsoft.com/office/drawing/2014/main" id="{D12761A1-4E11-4DE9-B579-9CCC01174253}"/>
                </a:ext>
              </a:extLst>
            </p:cNvPr>
            <p:cNvSpPr>
              <a:spLocks/>
            </p:cNvSpPr>
            <p:nvPr/>
          </p:nvSpPr>
          <p:spPr bwMode="auto">
            <a:xfrm>
              <a:off x="3660775" y="2468563"/>
              <a:ext cx="95250" cy="65088"/>
            </a:xfrm>
            <a:custGeom>
              <a:avLst/>
              <a:gdLst>
                <a:gd name="T0" fmla="*/ 0 w 60"/>
                <a:gd name="T1" fmla="*/ 15 h 41"/>
                <a:gd name="T2" fmla="*/ 8 w 60"/>
                <a:gd name="T3" fmla="*/ 2 h 41"/>
                <a:gd name="T4" fmla="*/ 36 w 60"/>
                <a:gd name="T5" fmla="*/ 21 h 41"/>
                <a:gd name="T6" fmla="*/ 59 w 60"/>
                <a:gd name="T7" fmla="*/ 32 h 41"/>
                <a:gd name="T8" fmla="*/ 31 w 60"/>
                <a:gd name="T9" fmla="*/ 37 h 41"/>
                <a:gd name="T10" fmla="*/ 2 w 60"/>
                <a:gd name="T11" fmla="*/ 23 h 41"/>
                <a:gd name="T12" fmla="*/ 0 w 60"/>
                <a:gd name="T13" fmla="*/ 15 h 41"/>
              </a:gdLst>
              <a:ahLst/>
              <a:cxnLst>
                <a:cxn ang="0">
                  <a:pos x="T0" y="T1"/>
                </a:cxn>
                <a:cxn ang="0">
                  <a:pos x="T2" y="T3"/>
                </a:cxn>
                <a:cxn ang="0">
                  <a:pos x="T4" y="T5"/>
                </a:cxn>
                <a:cxn ang="0">
                  <a:pos x="T6" y="T7"/>
                </a:cxn>
                <a:cxn ang="0">
                  <a:pos x="T8" y="T9"/>
                </a:cxn>
                <a:cxn ang="0">
                  <a:pos x="T10" y="T11"/>
                </a:cxn>
                <a:cxn ang="0">
                  <a:pos x="T12" y="T13"/>
                </a:cxn>
              </a:cxnLst>
              <a:rect l="0" t="0" r="r" b="b"/>
              <a:pathLst>
                <a:path w="60" h="41">
                  <a:moveTo>
                    <a:pt x="0" y="15"/>
                  </a:moveTo>
                  <a:cubicBezTo>
                    <a:pt x="0" y="14"/>
                    <a:pt x="0" y="3"/>
                    <a:pt x="8" y="2"/>
                  </a:cubicBezTo>
                  <a:cubicBezTo>
                    <a:pt x="22" y="0"/>
                    <a:pt x="17" y="16"/>
                    <a:pt x="36" y="21"/>
                  </a:cubicBezTo>
                  <a:cubicBezTo>
                    <a:pt x="56" y="26"/>
                    <a:pt x="58" y="22"/>
                    <a:pt x="59" y="32"/>
                  </a:cubicBezTo>
                  <a:cubicBezTo>
                    <a:pt x="60" y="39"/>
                    <a:pt x="45" y="41"/>
                    <a:pt x="31" y="37"/>
                  </a:cubicBezTo>
                  <a:cubicBezTo>
                    <a:pt x="17" y="33"/>
                    <a:pt x="2" y="24"/>
                    <a:pt x="2" y="23"/>
                  </a:cubicBezTo>
                  <a:cubicBezTo>
                    <a:pt x="2" y="23"/>
                    <a:pt x="0" y="15"/>
                    <a:pt x="0" y="15"/>
                  </a:cubicBezTo>
                  <a:close/>
                </a:path>
              </a:pathLst>
            </a:custGeom>
            <a:solidFill>
              <a:srgbClr val="1E3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80">
              <a:extLst>
                <a:ext uri="{FF2B5EF4-FFF2-40B4-BE49-F238E27FC236}">
                  <a16:creationId xmlns:a16="http://schemas.microsoft.com/office/drawing/2014/main" id="{A1E1BA23-E850-4EF8-87E8-44DDA900ACDB}"/>
                </a:ext>
              </a:extLst>
            </p:cNvPr>
            <p:cNvSpPr>
              <a:spLocks/>
            </p:cNvSpPr>
            <p:nvPr/>
          </p:nvSpPr>
          <p:spPr bwMode="auto">
            <a:xfrm>
              <a:off x="3194050" y="2306638"/>
              <a:ext cx="473075" cy="336550"/>
            </a:xfrm>
            <a:custGeom>
              <a:avLst/>
              <a:gdLst>
                <a:gd name="T0" fmla="*/ 245 w 298"/>
                <a:gd name="T1" fmla="*/ 0 h 212"/>
                <a:gd name="T2" fmla="*/ 252 w 298"/>
                <a:gd name="T3" fmla="*/ 72 h 212"/>
                <a:gd name="T4" fmla="*/ 110 w 298"/>
                <a:gd name="T5" fmla="*/ 129 h 212"/>
                <a:gd name="T6" fmla="*/ 293 w 298"/>
                <a:gd name="T7" fmla="*/ 120 h 212"/>
                <a:gd name="T8" fmla="*/ 298 w 298"/>
                <a:gd name="T9" fmla="*/ 142 h 212"/>
                <a:gd name="T10" fmla="*/ 30 w 298"/>
                <a:gd name="T11" fmla="*/ 130 h 212"/>
                <a:gd name="T12" fmla="*/ 183 w 298"/>
                <a:gd name="T13" fmla="*/ 62 h 212"/>
                <a:gd name="T14" fmla="*/ 241 w 298"/>
                <a:gd name="T15" fmla="*/ 21 h 212"/>
                <a:gd name="T16" fmla="*/ 245 w 298"/>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212">
                  <a:moveTo>
                    <a:pt x="245" y="0"/>
                  </a:moveTo>
                  <a:cubicBezTo>
                    <a:pt x="245" y="0"/>
                    <a:pt x="271" y="30"/>
                    <a:pt x="252" y="72"/>
                  </a:cubicBezTo>
                  <a:cubicBezTo>
                    <a:pt x="232" y="114"/>
                    <a:pt x="110" y="129"/>
                    <a:pt x="110" y="129"/>
                  </a:cubicBezTo>
                  <a:cubicBezTo>
                    <a:pt x="110" y="129"/>
                    <a:pt x="221" y="113"/>
                    <a:pt x="293" y="120"/>
                  </a:cubicBezTo>
                  <a:cubicBezTo>
                    <a:pt x="298" y="142"/>
                    <a:pt x="298" y="142"/>
                    <a:pt x="298" y="142"/>
                  </a:cubicBezTo>
                  <a:cubicBezTo>
                    <a:pt x="298" y="142"/>
                    <a:pt x="60" y="212"/>
                    <a:pt x="30" y="130"/>
                  </a:cubicBezTo>
                  <a:cubicBezTo>
                    <a:pt x="0" y="48"/>
                    <a:pt x="183" y="62"/>
                    <a:pt x="183" y="62"/>
                  </a:cubicBezTo>
                  <a:cubicBezTo>
                    <a:pt x="241" y="21"/>
                    <a:pt x="241" y="21"/>
                    <a:pt x="241" y="21"/>
                  </a:cubicBezTo>
                  <a:lnTo>
                    <a:pt x="245"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9" name="Freeform 81">
              <a:extLst>
                <a:ext uri="{FF2B5EF4-FFF2-40B4-BE49-F238E27FC236}">
                  <a16:creationId xmlns:a16="http://schemas.microsoft.com/office/drawing/2014/main" id="{CA370A23-6C01-409E-8FB8-2D752BA56F56}"/>
                </a:ext>
              </a:extLst>
            </p:cNvPr>
            <p:cNvSpPr>
              <a:spLocks/>
            </p:cNvSpPr>
            <p:nvPr/>
          </p:nvSpPr>
          <p:spPr bwMode="auto">
            <a:xfrm>
              <a:off x="3281363" y="2300288"/>
              <a:ext cx="339725" cy="223838"/>
            </a:xfrm>
            <a:custGeom>
              <a:avLst/>
              <a:gdLst>
                <a:gd name="T0" fmla="*/ 188 w 214"/>
                <a:gd name="T1" fmla="*/ 0 h 141"/>
                <a:gd name="T2" fmla="*/ 205 w 214"/>
                <a:gd name="T3" fmla="*/ 66 h 141"/>
                <a:gd name="T4" fmla="*/ 49 w 214"/>
                <a:gd name="T5" fmla="*/ 128 h 141"/>
                <a:gd name="T6" fmla="*/ 13 w 214"/>
                <a:gd name="T7" fmla="*/ 74 h 141"/>
                <a:gd name="T8" fmla="*/ 128 w 214"/>
                <a:gd name="T9" fmla="*/ 30 h 141"/>
                <a:gd name="T10" fmla="*/ 188 w 214"/>
                <a:gd name="T11" fmla="*/ 0 h 141"/>
              </a:gdLst>
              <a:ahLst/>
              <a:cxnLst>
                <a:cxn ang="0">
                  <a:pos x="T0" y="T1"/>
                </a:cxn>
                <a:cxn ang="0">
                  <a:pos x="T2" y="T3"/>
                </a:cxn>
                <a:cxn ang="0">
                  <a:pos x="T4" y="T5"/>
                </a:cxn>
                <a:cxn ang="0">
                  <a:pos x="T6" y="T7"/>
                </a:cxn>
                <a:cxn ang="0">
                  <a:pos x="T8" y="T9"/>
                </a:cxn>
                <a:cxn ang="0">
                  <a:pos x="T10" y="T11"/>
                </a:cxn>
              </a:cxnLst>
              <a:rect l="0" t="0" r="r" b="b"/>
              <a:pathLst>
                <a:path w="214" h="141">
                  <a:moveTo>
                    <a:pt x="188" y="0"/>
                  </a:moveTo>
                  <a:cubicBezTo>
                    <a:pt x="188" y="0"/>
                    <a:pt x="214" y="20"/>
                    <a:pt x="205" y="66"/>
                  </a:cubicBezTo>
                  <a:cubicBezTo>
                    <a:pt x="190" y="141"/>
                    <a:pt x="80" y="131"/>
                    <a:pt x="49" y="128"/>
                  </a:cubicBezTo>
                  <a:cubicBezTo>
                    <a:pt x="49" y="128"/>
                    <a:pt x="0" y="110"/>
                    <a:pt x="13" y="74"/>
                  </a:cubicBezTo>
                  <a:cubicBezTo>
                    <a:pt x="13" y="74"/>
                    <a:pt x="81" y="39"/>
                    <a:pt x="128" y="30"/>
                  </a:cubicBezTo>
                  <a:cubicBezTo>
                    <a:pt x="155" y="25"/>
                    <a:pt x="188" y="0"/>
                    <a:pt x="188" y="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0" name="Freeform 82">
              <a:extLst>
                <a:ext uri="{FF2B5EF4-FFF2-40B4-BE49-F238E27FC236}">
                  <a16:creationId xmlns:a16="http://schemas.microsoft.com/office/drawing/2014/main" id="{63134A64-BC13-491D-B665-4FCC6BAD7B8B}"/>
                </a:ext>
              </a:extLst>
            </p:cNvPr>
            <p:cNvSpPr>
              <a:spLocks/>
            </p:cNvSpPr>
            <p:nvPr/>
          </p:nvSpPr>
          <p:spPr bwMode="auto">
            <a:xfrm>
              <a:off x="3638550" y="2474913"/>
              <a:ext cx="123825" cy="80963"/>
            </a:xfrm>
            <a:custGeom>
              <a:avLst/>
              <a:gdLst>
                <a:gd name="T0" fmla="*/ 32 w 78"/>
                <a:gd name="T1" fmla="*/ 23 h 51"/>
                <a:gd name="T2" fmla="*/ 6 w 78"/>
                <a:gd name="T3" fmla="*/ 10 h 51"/>
                <a:gd name="T4" fmla="*/ 27 w 78"/>
                <a:gd name="T5" fmla="*/ 43 h 51"/>
                <a:gd name="T6" fmla="*/ 73 w 78"/>
                <a:gd name="T7" fmla="*/ 32 h 51"/>
                <a:gd name="T8" fmla="*/ 32 w 78"/>
                <a:gd name="T9" fmla="*/ 23 h 51"/>
              </a:gdLst>
              <a:ahLst/>
              <a:cxnLst>
                <a:cxn ang="0">
                  <a:pos x="T0" y="T1"/>
                </a:cxn>
                <a:cxn ang="0">
                  <a:pos x="T2" y="T3"/>
                </a:cxn>
                <a:cxn ang="0">
                  <a:pos x="T4" y="T5"/>
                </a:cxn>
                <a:cxn ang="0">
                  <a:pos x="T6" y="T7"/>
                </a:cxn>
                <a:cxn ang="0">
                  <a:pos x="T8" y="T9"/>
                </a:cxn>
              </a:cxnLst>
              <a:rect l="0" t="0" r="r" b="b"/>
              <a:pathLst>
                <a:path w="78" h="51">
                  <a:moveTo>
                    <a:pt x="32" y="23"/>
                  </a:moveTo>
                  <a:cubicBezTo>
                    <a:pt x="24" y="19"/>
                    <a:pt x="18" y="0"/>
                    <a:pt x="6" y="10"/>
                  </a:cubicBezTo>
                  <a:cubicBezTo>
                    <a:pt x="0" y="16"/>
                    <a:pt x="6" y="35"/>
                    <a:pt x="27" y="43"/>
                  </a:cubicBezTo>
                  <a:cubicBezTo>
                    <a:pt x="48" y="51"/>
                    <a:pt x="78" y="43"/>
                    <a:pt x="73" y="32"/>
                  </a:cubicBezTo>
                  <a:cubicBezTo>
                    <a:pt x="66" y="15"/>
                    <a:pt x="51" y="32"/>
                    <a:pt x="32" y="2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83">
              <a:extLst>
                <a:ext uri="{FF2B5EF4-FFF2-40B4-BE49-F238E27FC236}">
                  <a16:creationId xmlns:a16="http://schemas.microsoft.com/office/drawing/2014/main" id="{256167CD-CB5B-4794-9701-C728E2D17C52}"/>
                </a:ext>
              </a:extLst>
            </p:cNvPr>
            <p:cNvSpPr>
              <a:spLocks/>
            </p:cNvSpPr>
            <p:nvPr/>
          </p:nvSpPr>
          <p:spPr bwMode="auto">
            <a:xfrm>
              <a:off x="3079750" y="2130425"/>
              <a:ext cx="352425" cy="122238"/>
            </a:xfrm>
            <a:custGeom>
              <a:avLst/>
              <a:gdLst>
                <a:gd name="T0" fmla="*/ 217 w 222"/>
                <a:gd name="T1" fmla="*/ 0 h 77"/>
                <a:gd name="T2" fmla="*/ 60 w 222"/>
                <a:gd name="T3" fmla="*/ 35 h 77"/>
                <a:gd name="T4" fmla="*/ 4 w 222"/>
                <a:gd name="T5" fmla="*/ 59 h 77"/>
                <a:gd name="T6" fmla="*/ 22 w 222"/>
                <a:gd name="T7" fmla="*/ 77 h 77"/>
                <a:gd name="T8" fmla="*/ 201 w 222"/>
                <a:gd name="T9" fmla="*/ 59 h 77"/>
                <a:gd name="T10" fmla="*/ 217 w 222"/>
                <a:gd name="T11" fmla="*/ 0 h 77"/>
              </a:gdLst>
              <a:ahLst/>
              <a:cxnLst>
                <a:cxn ang="0">
                  <a:pos x="T0" y="T1"/>
                </a:cxn>
                <a:cxn ang="0">
                  <a:pos x="T2" y="T3"/>
                </a:cxn>
                <a:cxn ang="0">
                  <a:pos x="T4" y="T5"/>
                </a:cxn>
                <a:cxn ang="0">
                  <a:pos x="T6" y="T7"/>
                </a:cxn>
                <a:cxn ang="0">
                  <a:pos x="T8" y="T9"/>
                </a:cxn>
                <a:cxn ang="0">
                  <a:pos x="T10" y="T11"/>
                </a:cxn>
              </a:cxnLst>
              <a:rect l="0" t="0" r="r" b="b"/>
              <a:pathLst>
                <a:path w="222" h="77">
                  <a:moveTo>
                    <a:pt x="217" y="0"/>
                  </a:moveTo>
                  <a:cubicBezTo>
                    <a:pt x="217" y="0"/>
                    <a:pt x="119" y="22"/>
                    <a:pt x="60" y="35"/>
                  </a:cubicBezTo>
                  <a:cubicBezTo>
                    <a:pt x="0" y="48"/>
                    <a:pt x="4" y="59"/>
                    <a:pt x="4" y="59"/>
                  </a:cubicBezTo>
                  <a:cubicBezTo>
                    <a:pt x="4" y="59"/>
                    <a:pt x="2" y="76"/>
                    <a:pt x="22" y="77"/>
                  </a:cubicBezTo>
                  <a:cubicBezTo>
                    <a:pt x="22" y="77"/>
                    <a:pt x="131" y="46"/>
                    <a:pt x="201" y="59"/>
                  </a:cubicBezTo>
                  <a:cubicBezTo>
                    <a:pt x="201" y="59"/>
                    <a:pt x="222" y="11"/>
                    <a:pt x="217"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84">
              <a:extLst>
                <a:ext uri="{FF2B5EF4-FFF2-40B4-BE49-F238E27FC236}">
                  <a16:creationId xmlns:a16="http://schemas.microsoft.com/office/drawing/2014/main" id="{A137C580-1700-4CE9-BD60-079B41234481}"/>
                </a:ext>
              </a:extLst>
            </p:cNvPr>
            <p:cNvSpPr>
              <a:spLocks/>
            </p:cNvSpPr>
            <p:nvPr/>
          </p:nvSpPr>
          <p:spPr bwMode="auto">
            <a:xfrm>
              <a:off x="3360738" y="2027238"/>
              <a:ext cx="122238" cy="261938"/>
            </a:xfrm>
            <a:custGeom>
              <a:avLst/>
              <a:gdLst>
                <a:gd name="T0" fmla="*/ 22 w 77"/>
                <a:gd name="T1" fmla="*/ 30 h 165"/>
                <a:gd name="T2" fmla="*/ 24 w 77"/>
                <a:gd name="T3" fmla="*/ 96 h 165"/>
                <a:gd name="T4" fmla="*/ 29 w 77"/>
                <a:gd name="T5" fmla="*/ 154 h 165"/>
                <a:gd name="T6" fmla="*/ 76 w 77"/>
                <a:gd name="T7" fmla="*/ 115 h 165"/>
                <a:gd name="T8" fmla="*/ 71 w 77"/>
                <a:gd name="T9" fmla="*/ 56 h 165"/>
                <a:gd name="T10" fmla="*/ 39 w 77"/>
                <a:gd name="T11" fmla="*/ 0 h 165"/>
                <a:gd name="T12" fmla="*/ 22 w 77"/>
                <a:gd name="T13" fmla="*/ 30 h 165"/>
              </a:gdLst>
              <a:ahLst/>
              <a:cxnLst>
                <a:cxn ang="0">
                  <a:pos x="T0" y="T1"/>
                </a:cxn>
                <a:cxn ang="0">
                  <a:pos x="T2" y="T3"/>
                </a:cxn>
                <a:cxn ang="0">
                  <a:pos x="T4" y="T5"/>
                </a:cxn>
                <a:cxn ang="0">
                  <a:pos x="T6" y="T7"/>
                </a:cxn>
                <a:cxn ang="0">
                  <a:pos x="T8" y="T9"/>
                </a:cxn>
                <a:cxn ang="0">
                  <a:pos x="T10" y="T11"/>
                </a:cxn>
                <a:cxn ang="0">
                  <a:pos x="T12" y="T13"/>
                </a:cxn>
              </a:cxnLst>
              <a:rect l="0" t="0" r="r" b="b"/>
              <a:pathLst>
                <a:path w="77" h="165">
                  <a:moveTo>
                    <a:pt x="22" y="30"/>
                  </a:moveTo>
                  <a:cubicBezTo>
                    <a:pt x="25" y="30"/>
                    <a:pt x="38" y="70"/>
                    <a:pt x="24" y="96"/>
                  </a:cubicBezTo>
                  <a:cubicBezTo>
                    <a:pt x="11" y="122"/>
                    <a:pt x="0" y="142"/>
                    <a:pt x="29" y="154"/>
                  </a:cubicBezTo>
                  <a:cubicBezTo>
                    <a:pt x="57" y="165"/>
                    <a:pt x="75" y="116"/>
                    <a:pt x="76" y="115"/>
                  </a:cubicBezTo>
                  <a:cubicBezTo>
                    <a:pt x="77" y="114"/>
                    <a:pt x="71" y="56"/>
                    <a:pt x="71" y="56"/>
                  </a:cubicBezTo>
                  <a:cubicBezTo>
                    <a:pt x="39" y="0"/>
                    <a:pt x="39" y="0"/>
                    <a:pt x="39" y="0"/>
                  </a:cubicBezTo>
                  <a:cubicBezTo>
                    <a:pt x="22" y="30"/>
                    <a:pt x="22" y="30"/>
                    <a:pt x="22" y="3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3" name="Freeform 85">
              <a:extLst>
                <a:ext uri="{FF2B5EF4-FFF2-40B4-BE49-F238E27FC236}">
                  <a16:creationId xmlns:a16="http://schemas.microsoft.com/office/drawing/2014/main" id="{E217A119-255D-44C4-8DAE-7EC44D30DBC4}"/>
                </a:ext>
              </a:extLst>
            </p:cNvPr>
            <p:cNvSpPr>
              <a:spLocks/>
            </p:cNvSpPr>
            <p:nvPr/>
          </p:nvSpPr>
          <p:spPr bwMode="auto">
            <a:xfrm>
              <a:off x="3367088" y="2066925"/>
              <a:ext cx="233363" cy="292100"/>
            </a:xfrm>
            <a:custGeom>
              <a:avLst/>
              <a:gdLst>
                <a:gd name="T0" fmla="*/ 58 w 147"/>
                <a:gd name="T1" fmla="*/ 137 h 184"/>
                <a:gd name="T2" fmla="*/ 70 w 147"/>
                <a:gd name="T3" fmla="*/ 178 h 184"/>
                <a:gd name="T4" fmla="*/ 143 w 147"/>
                <a:gd name="T5" fmla="*/ 157 h 184"/>
                <a:gd name="T6" fmla="*/ 55 w 147"/>
                <a:gd name="T7" fmla="*/ 26 h 184"/>
                <a:gd name="T8" fmla="*/ 32 w 147"/>
                <a:gd name="T9" fmla="*/ 79 h 184"/>
                <a:gd name="T10" fmla="*/ 26 w 147"/>
                <a:gd name="T11" fmla="*/ 46 h 184"/>
                <a:gd name="T12" fmla="*/ 4 w 147"/>
                <a:gd name="T13" fmla="*/ 100 h 184"/>
                <a:gd name="T14" fmla="*/ 36 w 147"/>
                <a:gd name="T15" fmla="*/ 136 h 184"/>
                <a:gd name="T16" fmla="*/ 58 w 147"/>
                <a:gd name="T17"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84">
                  <a:moveTo>
                    <a:pt x="58" y="137"/>
                  </a:moveTo>
                  <a:cubicBezTo>
                    <a:pt x="58" y="139"/>
                    <a:pt x="72" y="160"/>
                    <a:pt x="70" y="178"/>
                  </a:cubicBezTo>
                  <a:cubicBezTo>
                    <a:pt x="70" y="178"/>
                    <a:pt x="123" y="184"/>
                    <a:pt x="143" y="157"/>
                  </a:cubicBezTo>
                  <a:cubicBezTo>
                    <a:pt x="143" y="157"/>
                    <a:pt x="147" y="0"/>
                    <a:pt x="55" y="26"/>
                  </a:cubicBezTo>
                  <a:cubicBezTo>
                    <a:pt x="55" y="26"/>
                    <a:pt x="44" y="83"/>
                    <a:pt x="32" y="79"/>
                  </a:cubicBezTo>
                  <a:cubicBezTo>
                    <a:pt x="23" y="76"/>
                    <a:pt x="26" y="46"/>
                    <a:pt x="26" y="46"/>
                  </a:cubicBezTo>
                  <a:cubicBezTo>
                    <a:pt x="26" y="46"/>
                    <a:pt x="7" y="84"/>
                    <a:pt x="4" y="100"/>
                  </a:cubicBezTo>
                  <a:cubicBezTo>
                    <a:pt x="0" y="117"/>
                    <a:pt x="11" y="132"/>
                    <a:pt x="36" y="136"/>
                  </a:cubicBezTo>
                  <a:cubicBezTo>
                    <a:pt x="61" y="140"/>
                    <a:pt x="58" y="137"/>
                    <a:pt x="58" y="1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4" name="Freeform 86">
              <a:extLst>
                <a:ext uri="{FF2B5EF4-FFF2-40B4-BE49-F238E27FC236}">
                  <a16:creationId xmlns:a16="http://schemas.microsoft.com/office/drawing/2014/main" id="{09C3C8E9-78C7-46D9-B3C0-7381D7619BEC}"/>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close/>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5" name="Freeform 87">
              <a:extLst>
                <a:ext uri="{FF2B5EF4-FFF2-40B4-BE49-F238E27FC236}">
                  <a16:creationId xmlns:a16="http://schemas.microsoft.com/office/drawing/2014/main" id="{D5025DE9-6A65-4F76-B1FE-912B635766E3}"/>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6" name="Freeform 88">
              <a:extLst>
                <a:ext uri="{FF2B5EF4-FFF2-40B4-BE49-F238E27FC236}">
                  <a16:creationId xmlns:a16="http://schemas.microsoft.com/office/drawing/2014/main" id="{979211C6-C55A-41D9-B4AA-753CCC319A21}"/>
                </a:ext>
              </a:extLst>
            </p:cNvPr>
            <p:cNvSpPr>
              <a:spLocks noEditPoints="1"/>
            </p:cNvSpPr>
            <p:nvPr/>
          </p:nvSpPr>
          <p:spPr bwMode="auto">
            <a:xfrm>
              <a:off x="3395663" y="2038350"/>
              <a:ext cx="20638" cy="63500"/>
            </a:xfrm>
            <a:custGeom>
              <a:avLst/>
              <a:gdLst>
                <a:gd name="T0" fmla="*/ 0 w 13"/>
                <a:gd name="T1" fmla="*/ 23 h 40"/>
                <a:gd name="T2" fmla="*/ 6 w 13"/>
                <a:gd name="T3" fmla="*/ 40 h 40"/>
                <a:gd name="T4" fmla="*/ 6 w 13"/>
                <a:gd name="T5" fmla="*/ 40 h 40"/>
                <a:gd name="T6" fmla="*/ 0 w 13"/>
                <a:gd name="T7" fmla="*/ 23 h 40"/>
                <a:gd name="T8" fmla="*/ 0 w 13"/>
                <a:gd name="T9" fmla="*/ 23 h 40"/>
                <a:gd name="T10" fmla="*/ 0 w 13"/>
                <a:gd name="T11" fmla="*/ 23 h 40"/>
                <a:gd name="T12" fmla="*/ 0 w 13"/>
                <a:gd name="T13" fmla="*/ 23 h 40"/>
                <a:gd name="T14" fmla="*/ 0 w 13"/>
                <a:gd name="T15" fmla="*/ 23 h 40"/>
                <a:gd name="T16" fmla="*/ 0 w 13"/>
                <a:gd name="T17" fmla="*/ 23 h 40"/>
                <a:gd name="T18" fmla="*/ 0 w 13"/>
                <a:gd name="T19" fmla="*/ 23 h 40"/>
                <a:gd name="T20" fmla="*/ 0 w 13"/>
                <a:gd name="T21" fmla="*/ 23 h 40"/>
                <a:gd name="T22" fmla="*/ 0 w 13"/>
                <a:gd name="T23" fmla="*/ 23 h 40"/>
                <a:gd name="T24" fmla="*/ 0 w 13"/>
                <a:gd name="T25" fmla="*/ 23 h 40"/>
                <a:gd name="T26" fmla="*/ 0 w 13"/>
                <a:gd name="T27" fmla="*/ 23 h 40"/>
                <a:gd name="T28" fmla="*/ 0 w 13"/>
                <a:gd name="T29" fmla="*/ 23 h 40"/>
                <a:gd name="T30" fmla="*/ 0 w 13"/>
                <a:gd name="T31" fmla="*/ 23 h 40"/>
                <a:gd name="T32" fmla="*/ 0 w 13"/>
                <a:gd name="T33" fmla="*/ 23 h 40"/>
                <a:gd name="T34" fmla="*/ 0 w 13"/>
                <a:gd name="T35" fmla="*/ 23 h 40"/>
                <a:gd name="T36" fmla="*/ 0 w 13"/>
                <a:gd name="T37" fmla="*/ 23 h 40"/>
                <a:gd name="T38" fmla="*/ 0 w 13"/>
                <a:gd name="T39" fmla="*/ 23 h 40"/>
                <a:gd name="T40" fmla="*/ 0 w 13"/>
                <a:gd name="T41" fmla="*/ 23 h 40"/>
                <a:gd name="T42" fmla="*/ 0 w 13"/>
                <a:gd name="T43" fmla="*/ 23 h 40"/>
                <a:gd name="T44" fmla="*/ 0 w 13"/>
                <a:gd name="T45" fmla="*/ 23 h 40"/>
                <a:gd name="T46" fmla="*/ 0 w 13"/>
                <a:gd name="T47" fmla="*/ 23 h 40"/>
                <a:gd name="T48" fmla="*/ 0 w 13"/>
                <a:gd name="T49" fmla="*/ 23 h 40"/>
                <a:gd name="T50" fmla="*/ 0 w 13"/>
                <a:gd name="T51" fmla="*/ 23 h 40"/>
                <a:gd name="T52" fmla="*/ 0 w 13"/>
                <a:gd name="T53" fmla="*/ 23 h 40"/>
                <a:gd name="T54" fmla="*/ 0 w 13"/>
                <a:gd name="T55" fmla="*/ 23 h 40"/>
                <a:gd name="T56" fmla="*/ 0 w 13"/>
                <a:gd name="T57" fmla="*/ 23 h 40"/>
                <a:gd name="T58" fmla="*/ 0 w 13"/>
                <a:gd name="T59" fmla="*/ 23 h 40"/>
                <a:gd name="T60" fmla="*/ 0 w 13"/>
                <a:gd name="T61" fmla="*/ 23 h 40"/>
                <a:gd name="T62" fmla="*/ 0 w 13"/>
                <a:gd name="T63" fmla="*/ 23 h 40"/>
                <a:gd name="T64" fmla="*/ 0 w 13"/>
                <a:gd name="T65" fmla="*/ 23 h 40"/>
                <a:gd name="T66" fmla="*/ 0 w 13"/>
                <a:gd name="T67" fmla="*/ 23 h 40"/>
                <a:gd name="T68" fmla="*/ 13 w 13"/>
                <a:gd name="T69" fmla="*/ 0 h 40"/>
                <a:gd name="T70" fmla="*/ 0 w 13"/>
                <a:gd name="T71" fmla="*/ 23 h 40"/>
                <a:gd name="T72" fmla="*/ 0 w 13"/>
                <a:gd name="T73" fmla="*/ 23 h 40"/>
                <a:gd name="T74" fmla="*/ 13 w 13"/>
                <a:gd name="T75" fmla="*/ 0 h 40"/>
                <a:gd name="T76" fmla="*/ 13 w 13"/>
                <a:gd name="T7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40">
                  <a:moveTo>
                    <a:pt x="0" y="23"/>
                  </a:moveTo>
                  <a:cubicBezTo>
                    <a:pt x="2" y="24"/>
                    <a:pt x="4" y="31"/>
                    <a:pt x="6" y="40"/>
                  </a:cubicBezTo>
                  <a:cubicBezTo>
                    <a:pt x="6" y="40"/>
                    <a:pt x="6" y="40"/>
                    <a:pt x="6" y="40"/>
                  </a:cubicBezTo>
                  <a:cubicBezTo>
                    <a:pt x="4" y="31"/>
                    <a:pt x="2" y="24"/>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13" y="0"/>
                  </a:moveTo>
                  <a:cubicBezTo>
                    <a:pt x="0" y="23"/>
                    <a:pt x="0" y="23"/>
                    <a:pt x="0" y="23"/>
                  </a:cubicBezTo>
                  <a:cubicBezTo>
                    <a:pt x="0" y="23"/>
                    <a:pt x="0" y="23"/>
                    <a:pt x="0" y="23"/>
                  </a:cubicBezTo>
                  <a:cubicBezTo>
                    <a:pt x="13" y="0"/>
                    <a:pt x="13" y="0"/>
                    <a:pt x="13" y="0"/>
                  </a:cubicBezTo>
                  <a:cubicBezTo>
                    <a:pt x="13" y="0"/>
                    <a:pt x="13" y="0"/>
                    <a:pt x="13" y="0"/>
                  </a:cubicBezTo>
                </a:path>
              </a:pathLst>
            </a:custGeom>
            <a:solidFill>
              <a:srgbClr val="E9CA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7" name="Freeform 89">
              <a:extLst>
                <a:ext uri="{FF2B5EF4-FFF2-40B4-BE49-F238E27FC236}">
                  <a16:creationId xmlns:a16="http://schemas.microsoft.com/office/drawing/2014/main" id="{8C141AEF-508F-42A7-ABD5-C1755BC73151}"/>
                </a:ext>
              </a:extLst>
            </p:cNvPr>
            <p:cNvSpPr>
              <a:spLocks/>
            </p:cNvSpPr>
            <p:nvPr/>
          </p:nvSpPr>
          <p:spPr bwMode="auto">
            <a:xfrm>
              <a:off x="3395663" y="2032000"/>
              <a:ext cx="46038" cy="69850"/>
            </a:xfrm>
            <a:custGeom>
              <a:avLst/>
              <a:gdLst>
                <a:gd name="T0" fmla="*/ 19 w 29"/>
                <a:gd name="T1" fmla="*/ 0 h 44"/>
                <a:gd name="T2" fmla="*/ 14 w 29"/>
                <a:gd name="T3" fmla="*/ 3 h 44"/>
                <a:gd name="T4" fmla="*/ 13 w 29"/>
                <a:gd name="T5" fmla="*/ 4 h 44"/>
                <a:gd name="T6" fmla="*/ 0 w 29"/>
                <a:gd name="T7" fmla="*/ 27 h 44"/>
                <a:gd name="T8" fmla="*/ 0 w 29"/>
                <a:gd name="T9" fmla="*/ 27 h 44"/>
                <a:gd name="T10" fmla="*/ 0 w 29"/>
                <a:gd name="T11" fmla="*/ 27 h 44"/>
                <a:gd name="T12" fmla="*/ 0 w 29"/>
                <a:gd name="T13" fmla="*/ 27 h 44"/>
                <a:gd name="T14" fmla="*/ 0 w 29"/>
                <a:gd name="T15" fmla="*/ 27 h 44"/>
                <a:gd name="T16" fmla="*/ 0 w 29"/>
                <a:gd name="T17" fmla="*/ 27 h 44"/>
                <a:gd name="T18" fmla="*/ 0 w 29"/>
                <a:gd name="T19" fmla="*/ 27 h 44"/>
                <a:gd name="T20" fmla="*/ 0 w 29"/>
                <a:gd name="T21" fmla="*/ 27 h 44"/>
                <a:gd name="T22" fmla="*/ 0 w 29"/>
                <a:gd name="T23" fmla="*/ 27 h 44"/>
                <a:gd name="T24" fmla="*/ 0 w 29"/>
                <a:gd name="T25" fmla="*/ 27 h 44"/>
                <a:gd name="T26" fmla="*/ 0 w 29"/>
                <a:gd name="T27" fmla="*/ 27 h 44"/>
                <a:gd name="T28" fmla="*/ 0 w 29"/>
                <a:gd name="T29" fmla="*/ 27 h 44"/>
                <a:gd name="T30" fmla="*/ 0 w 29"/>
                <a:gd name="T31" fmla="*/ 27 h 44"/>
                <a:gd name="T32" fmla="*/ 0 w 29"/>
                <a:gd name="T33" fmla="*/ 27 h 44"/>
                <a:gd name="T34" fmla="*/ 0 w 29"/>
                <a:gd name="T35" fmla="*/ 27 h 44"/>
                <a:gd name="T36" fmla="*/ 0 w 29"/>
                <a:gd name="T37" fmla="*/ 27 h 44"/>
                <a:gd name="T38" fmla="*/ 0 w 29"/>
                <a:gd name="T39" fmla="*/ 27 h 44"/>
                <a:gd name="T40" fmla="*/ 0 w 29"/>
                <a:gd name="T41" fmla="*/ 27 h 44"/>
                <a:gd name="T42" fmla="*/ 0 w 29"/>
                <a:gd name="T43" fmla="*/ 27 h 44"/>
                <a:gd name="T44" fmla="*/ 0 w 29"/>
                <a:gd name="T45" fmla="*/ 27 h 44"/>
                <a:gd name="T46" fmla="*/ 0 w 29"/>
                <a:gd name="T47" fmla="*/ 27 h 44"/>
                <a:gd name="T48" fmla="*/ 0 w 29"/>
                <a:gd name="T49" fmla="*/ 27 h 44"/>
                <a:gd name="T50" fmla="*/ 6 w 29"/>
                <a:gd name="T51" fmla="*/ 44 h 44"/>
                <a:gd name="T52" fmla="*/ 29 w 29"/>
                <a:gd name="T53" fmla="*/ 18 h 44"/>
                <a:gd name="T54" fmla="*/ 19 w 29"/>
                <a:gd name="T5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44">
                  <a:moveTo>
                    <a:pt x="19" y="0"/>
                  </a:moveTo>
                  <a:cubicBezTo>
                    <a:pt x="16" y="2"/>
                    <a:pt x="14" y="3"/>
                    <a:pt x="14" y="3"/>
                  </a:cubicBezTo>
                  <a:cubicBezTo>
                    <a:pt x="13" y="4"/>
                    <a:pt x="13" y="4"/>
                    <a:pt x="13" y="4"/>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2" y="28"/>
                    <a:pt x="4" y="35"/>
                    <a:pt x="6" y="44"/>
                  </a:cubicBezTo>
                  <a:cubicBezTo>
                    <a:pt x="12" y="42"/>
                    <a:pt x="24" y="35"/>
                    <a:pt x="29" y="18"/>
                  </a:cubicBezTo>
                  <a:cubicBezTo>
                    <a:pt x="19" y="0"/>
                    <a:pt x="19" y="0"/>
                    <a:pt x="19"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8" name="Freeform 90">
              <a:extLst>
                <a:ext uri="{FF2B5EF4-FFF2-40B4-BE49-F238E27FC236}">
                  <a16:creationId xmlns:a16="http://schemas.microsoft.com/office/drawing/2014/main" id="{6EAFC0C1-B02A-497B-946F-1A7614167B07}"/>
                </a:ext>
              </a:extLst>
            </p:cNvPr>
            <p:cNvSpPr>
              <a:spLocks/>
            </p:cNvSpPr>
            <p:nvPr/>
          </p:nvSpPr>
          <p:spPr bwMode="auto">
            <a:xfrm>
              <a:off x="3287713" y="1939925"/>
              <a:ext cx="207963" cy="212725"/>
            </a:xfrm>
            <a:custGeom>
              <a:avLst/>
              <a:gdLst>
                <a:gd name="T0" fmla="*/ 26 w 131"/>
                <a:gd name="T1" fmla="*/ 9 h 134"/>
                <a:gd name="T2" fmla="*/ 20 w 131"/>
                <a:gd name="T3" fmla="*/ 82 h 134"/>
                <a:gd name="T4" fmla="*/ 32 w 131"/>
                <a:gd name="T5" fmla="*/ 79 h 134"/>
                <a:gd name="T6" fmla="*/ 91 w 131"/>
                <a:gd name="T7" fmla="*/ 73 h 134"/>
                <a:gd name="T8" fmla="*/ 84 w 131"/>
                <a:gd name="T9" fmla="*/ 11 h 134"/>
                <a:gd name="T10" fmla="*/ 66 w 131"/>
                <a:gd name="T11" fmla="*/ 1 h 134"/>
                <a:gd name="T12" fmla="*/ 26 w 131"/>
                <a:gd name="T13" fmla="*/ 9 h 134"/>
              </a:gdLst>
              <a:ahLst/>
              <a:cxnLst>
                <a:cxn ang="0">
                  <a:pos x="T0" y="T1"/>
                </a:cxn>
                <a:cxn ang="0">
                  <a:pos x="T2" y="T3"/>
                </a:cxn>
                <a:cxn ang="0">
                  <a:pos x="T4" y="T5"/>
                </a:cxn>
                <a:cxn ang="0">
                  <a:pos x="T6" y="T7"/>
                </a:cxn>
                <a:cxn ang="0">
                  <a:pos x="T8" y="T9"/>
                </a:cxn>
                <a:cxn ang="0">
                  <a:pos x="T10" y="T11"/>
                </a:cxn>
                <a:cxn ang="0">
                  <a:pos x="T12" y="T13"/>
                </a:cxn>
              </a:cxnLst>
              <a:rect l="0" t="0" r="r" b="b"/>
              <a:pathLst>
                <a:path w="131" h="134">
                  <a:moveTo>
                    <a:pt x="26" y="9"/>
                  </a:moveTo>
                  <a:cubicBezTo>
                    <a:pt x="26" y="9"/>
                    <a:pt x="0" y="45"/>
                    <a:pt x="20" y="82"/>
                  </a:cubicBezTo>
                  <a:cubicBezTo>
                    <a:pt x="32" y="79"/>
                    <a:pt x="32" y="79"/>
                    <a:pt x="32" y="79"/>
                  </a:cubicBezTo>
                  <a:cubicBezTo>
                    <a:pt x="32" y="79"/>
                    <a:pt x="52" y="134"/>
                    <a:pt x="91" y="73"/>
                  </a:cubicBezTo>
                  <a:cubicBezTo>
                    <a:pt x="131" y="12"/>
                    <a:pt x="84" y="11"/>
                    <a:pt x="84" y="11"/>
                  </a:cubicBezTo>
                  <a:cubicBezTo>
                    <a:pt x="84" y="11"/>
                    <a:pt x="70" y="2"/>
                    <a:pt x="66" y="1"/>
                  </a:cubicBezTo>
                  <a:cubicBezTo>
                    <a:pt x="62" y="0"/>
                    <a:pt x="26" y="9"/>
                    <a:pt x="26" y="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9" name="Freeform 91">
              <a:extLst>
                <a:ext uri="{FF2B5EF4-FFF2-40B4-BE49-F238E27FC236}">
                  <a16:creationId xmlns:a16="http://schemas.microsoft.com/office/drawing/2014/main" id="{62C8208D-4014-43D2-98B1-908FD01CEEAA}"/>
                </a:ext>
              </a:extLst>
            </p:cNvPr>
            <p:cNvSpPr>
              <a:spLocks/>
            </p:cNvSpPr>
            <p:nvPr/>
          </p:nvSpPr>
          <p:spPr bwMode="auto">
            <a:xfrm>
              <a:off x="3230563" y="1865313"/>
              <a:ext cx="439738" cy="328613"/>
            </a:xfrm>
            <a:custGeom>
              <a:avLst/>
              <a:gdLst>
                <a:gd name="T0" fmla="*/ 39 w 277"/>
                <a:gd name="T1" fmla="*/ 31 h 207"/>
                <a:gd name="T2" fmla="*/ 56 w 277"/>
                <a:gd name="T3" fmla="*/ 87 h 207"/>
                <a:gd name="T4" fmla="*/ 113 w 277"/>
                <a:gd name="T5" fmla="*/ 75 h 207"/>
                <a:gd name="T6" fmla="*/ 153 w 277"/>
                <a:gd name="T7" fmla="*/ 158 h 207"/>
                <a:gd name="T8" fmla="*/ 217 w 277"/>
                <a:gd name="T9" fmla="*/ 207 h 207"/>
                <a:gd name="T10" fmla="*/ 263 w 277"/>
                <a:gd name="T11" fmla="*/ 119 h 207"/>
                <a:gd name="T12" fmla="*/ 166 w 277"/>
                <a:gd name="T13" fmla="*/ 81 h 207"/>
                <a:gd name="T14" fmla="*/ 132 w 277"/>
                <a:gd name="T15" fmla="*/ 19 h 207"/>
                <a:gd name="T16" fmla="*/ 39 w 277"/>
                <a:gd name="T17" fmla="*/ 3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07">
                  <a:moveTo>
                    <a:pt x="39" y="31"/>
                  </a:moveTo>
                  <a:cubicBezTo>
                    <a:pt x="22" y="32"/>
                    <a:pt x="0" y="75"/>
                    <a:pt x="56" y="87"/>
                  </a:cubicBezTo>
                  <a:cubicBezTo>
                    <a:pt x="111" y="99"/>
                    <a:pt x="113" y="75"/>
                    <a:pt x="113" y="75"/>
                  </a:cubicBezTo>
                  <a:cubicBezTo>
                    <a:pt x="113" y="75"/>
                    <a:pt x="110" y="157"/>
                    <a:pt x="153" y="158"/>
                  </a:cubicBezTo>
                  <a:cubicBezTo>
                    <a:pt x="195" y="158"/>
                    <a:pt x="217" y="207"/>
                    <a:pt x="217" y="207"/>
                  </a:cubicBezTo>
                  <a:cubicBezTo>
                    <a:pt x="217" y="207"/>
                    <a:pt x="277" y="171"/>
                    <a:pt x="263" y="119"/>
                  </a:cubicBezTo>
                  <a:cubicBezTo>
                    <a:pt x="248" y="67"/>
                    <a:pt x="195" y="108"/>
                    <a:pt x="166" y="81"/>
                  </a:cubicBezTo>
                  <a:cubicBezTo>
                    <a:pt x="136" y="54"/>
                    <a:pt x="165" y="38"/>
                    <a:pt x="132" y="19"/>
                  </a:cubicBezTo>
                  <a:cubicBezTo>
                    <a:pt x="99" y="0"/>
                    <a:pt x="119" y="31"/>
                    <a:pt x="39"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0" name="Freeform 92">
              <a:extLst>
                <a:ext uri="{FF2B5EF4-FFF2-40B4-BE49-F238E27FC236}">
                  <a16:creationId xmlns:a16="http://schemas.microsoft.com/office/drawing/2014/main" id="{AFBC7C29-CD06-4ED5-9765-34025C6B87B1}"/>
                </a:ext>
              </a:extLst>
            </p:cNvPr>
            <p:cNvSpPr>
              <a:spLocks/>
            </p:cNvSpPr>
            <p:nvPr/>
          </p:nvSpPr>
          <p:spPr bwMode="auto">
            <a:xfrm>
              <a:off x="3386138" y="1976438"/>
              <a:ext cx="41275" cy="50800"/>
            </a:xfrm>
            <a:custGeom>
              <a:avLst/>
              <a:gdLst>
                <a:gd name="T0" fmla="*/ 6 w 26"/>
                <a:gd name="T1" fmla="*/ 18 h 32"/>
                <a:gd name="T2" fmla="*/ 15 w 26"/>
                <a:gd name="T3" fmla="*/ 3 h 32"/>
                <a:gd name="T4" fmla="*/ 13 w 26"/>
                <a:gd name="T5" fmla="*/ 31 h 32"/>
                <a:gd name="T6" fmla="*/ 6 w 26"/>
                <a:gd name="T7" fmla="*/ 18 h 32"/>
              </a:gdLst>
              <a:ahLst/>
              <a:cxnLst>
                <a:cxn ang="0">
                  <a:pos x="T0" y="T1"/>
                </a:cxn>
                <a:cxn ang="0">
                  <a:pos x="T2" y="T3"/>
                </a:cxn>
                <a:cxn ang="0">
                  <a:pos x="T4" y="T5"/>
                </a:cxn>
                <a:cxn ang="0">
                  <a:pos x="T6" y="T7"/>
                </a:cxn>
              </a:cxnLst>
              <a:rect l="0" t="0" r="r" b="b"/>
              <a:pathLst>
                <a:path w="26" h="32">
                  <a:moveTo>
                    <a:pt x="6" y="18"/>
                  </a:moveTo>
                  <a:cubicBezTo>
                    <a:pt x="6" y="18"/>
                    <a:pt x="3" y="0"/>
                    <a:pt x="15" y="3"/>
                  </a:cubicBezTo>
                  <a:cubicBezTo>
                    <a:pt x="26" y="6"/>
                    <a:pt x="25" y="30"/>
                    <a:pt x="13" y="31"/>
                  </a:cubicBezTo>
                  <a:cubicBezTo>
                    <a:pt x="0" y="32"/>
                    <a:pt x="6" y="18"/>
                    <a:pt x="6" y="1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1" name="Freeform 93">
              <a:extLst>
                <a:ext uri="{FF2B5EF4-FFF2-40B4-BE49-F238E27FC236}">
                  <a16:creationId xmlns:a16="http://schemas.microsoft.com/office/drawing/2014/main" id="{B0AF0CDF-12A2-477E-B937-C9C44747CCB2}"/>
                </a:ext>
              </a:extLst>
            </p:cNvPr>
            <p:cNvSpPr>
              <a:spLocks/>
            </p:cNvSpPr>
            <p:nvPr/>
          </p:nvSpPr>
          <p:spPr bwMode="auto">
            <a:xfrm>
              <a:off x="3027363" y="2205038"/>
              <a:ext cx="109538" cy="73025"/>
            </a:xfrm>
            <a:custGeom>
              <a:avLst/>
              <a:gdLst>
                <a:gd name="T0" fmla="*/ 45 w 69"/>
                <a:gd name="T1" fmla="*/ 1 h 46"/>
                <a:gd name="T2" fmla="*/ 10 w 69"/>
                <a:gd name="T3" fmla="*/ 6 h 46"/>
                <a:gd name="T4" fmla="*/ 34 w 69"/>
                <a:gd name="T5" fmla="*/ 30 h 46"/>
                <a:gd name="T6" fmla="*/ 69 w 69"/>
                <a:gd name="T7" fmla="*/ 4 h 46"/>
                <a:gd name="T8" fmla="*/ 45 w 69"/>
                <a:gd name="T9" fmla="*/ 1 h 46"/>
              </a:gdLst>
              <a:ahLst/>
              <a:cxnLst>
                <a:cxn ang="0">
                  <a:pos x="T0" y="T1"/>
                </a:cxn>
                <a:cxn ang="0">
                  <a:pos x="T2" y="T3"/>
                </a:cxn>
                <a:cxn ang="0">
                  <a:pos x="T4" y="T5"/>
                </a:cxn>
                <a:cxn ang="0">
                  <a:pos x="T6" y="T7"/>
                </a:cxn>
                <a:cxn ang="0">
                  <a:pos x="T8" y="T9"/>
                </a:cxn>
              </a:cxnLst>
              <a:rect l="0" t="0" r="r" b="b"/>
              <a:pathLst>
                <a:path w="69" h="46">
                  <a:moveTo>
                    <a:pt x="45" y="1"/>
                  </a:moveTo>
                  <a:cubicBezTo>
                    <a:pt x="42" y="0"/>
                    <a:pt x="20" y="0"/>
                    <a:pt x="10" y="6"/>
                  </a:cubicBezTo>
                  <a:cubicBezTo>
                    <a:pt x="0" y="12"/>
                    <a:pt x="1" y="46"/>
                    <a:pt x="34" y="30"/>
                  </a:cubicBezTo>
                  <a:cubicBezTo>
                    <a:pt x="67" y="14"/>
                    <a:pt x="69" y="4"/>
                    <a:pt x="69" y="4"/>
                  </a:cubicBezTo>
                  <a:lnTo>
                    <a:pt x="45" y="1"/>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2" name="Freeform 94">
              <a:extLst>
                <a:ext uri="{FF2B5EF4-FFF2-40B4-BE49-F238E27FC236}">
                  <a16:creationId xmlns:a16="http://schemas.microsoft.com/office/drawing/2014/main" id="{0F5C1BE8-F057-4F53-934C-03E244D6301B}"/>
                </a:ext>
              </a:extLst>
            </p:cNvPr>
            <p:cNvSpPr>
              <a:spLocks/>
            </p:cNvSpPr>
            <p:nvPr/>
          </p:nvSpPr>
          <p:spPr bwMode="auto">
            <a:xfrm>
              <a:off x="3022600" y="1662113"/>
              <a:ext cx="196850" cy="1049338"/>
            </a:xfrm>
            <a:custGeom>
              <a:avLst/>
              <a:gdLst>
                <a:gd name="T0" fmla="*/ 0 w 124"/>
                <a:gd name="T1" fmla="*/ 572 h 662"/>
                <a:gd name="T2" fmla="*/ 19 w 124"/>
                <a:gd name="T3" fmla="*/ 662 h 662"/>
                <a:gd name="T4" fmla="*/ 65 w 124"/>
                <a:gd name="T5" fmla="*/ 579 h 662"/>
                <a:gd name="T6" fmla="*/ 124 w 124"/>
                <a:gd name="T7" fmla="*/ 26 h 662"/>
                <a:gd name="T8" fmla="*/ 56 w 124"/>
                <a:gd name="T9" fmla="*/ 25 h 662"/>
                <a:gd name="T10" fmla="*/ 0 w 124"/>
                <a:gd name="T11" fmla="*/ 572 h 662"/>
              </a:gdLst>
              <a:ahLst/>
              <a:cxnLst>
                <a:cxn ang="0">
                  <a:pos x="T0" y="T1"/>
                </a:cxn>
                <a:cxn ang="0">
                  <a:pos x="T2" y="T3"/>
                </a:cxn>
                <a:cxn ang="0">
                  <a:pos x="T4" y="T5"/>
                </a:cxn>
                <a:cxn ang="0">
                  <a:pos x="T6" y="T7"/>
                </a:cxn>
                <a:cxn ang="0">
                  <a:pos x="T8" y="T9"/>
                </a:cxn>
                <a:cxn ang="0">
                  <a:pos x="T10" y="T11"/>
                </a:cxn>
              </a:cxnLst>
              <a:rect l="0" t="0" r="r" b="b"/>
              <a:pathLst>
                <a:path w="124" h="662">
                  <a:moveTo>
                    <a:pt x="0" y="572"/>
                  </a:moveTo>
                  <a:cubicBezTo>
                    <a:pt x="19" y="662"/>
                    <a:pt x="19" y="662"/>
                    <a:pt x="19" y="662"/>
                  </a:cubicBezTo>
                  <a:cubicBezTo>
                    <a:pt x="65" y="579"/>
                    <a:pt x="65" y="579"/>
                    <a:pt x="65" y="579"/>
                  </a:cubicBezTo>
                  <a:cubicBezTo>
                    <a:pt x="65" y="579"/>
                    <a:pt x="124" y="36"/>
                    <a:pt x="124" y="26"/>
                  </a:cubicBezTo>
                  <a:cubicBezTo>
                    <a:pt x="123" y="16"/>
                    <a:pt x="65" y="0"/>
                    <a:pt x="56" y="25"/>
                  </a:cubicBezTo>
                  <a:cubicBezTo>
                    <a:pt x="46" y="50"/>
                    <a:pt x="0" y="572"/>
                    <a:pt x="0" y="572"/>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3" name="Freeform 95">
              <a:extLst>
                <a:ext uri="{FF2B5EF4-FFF2-40B4-BE49-F238E27FC236}">
                  <a16:creationId xmlns:a16="http://schemas.microsoft.com/office/drawing/2014/main" id="{72E3CBA7-F22C-4ACA-9DC5-0599A78D985E}"/>
                </a:ext>
              </a:extLst>
            </p:cNvPr>
            <p:cNvSpPr>
              <a:spLocks/>
            </p:cNvSpPr>
            <p:nvPr/>
          </p:nvSpPr>
          <p:spPr bwMode="auto">
            <a:xfrm>
              <a:off x="3022600" y="2474913"/>
              <a:ext cx="112713" cy="212725"/>
            </a:xfrm>
            <a:custGeom>
              <a:avLst/>
              <a:gdLst>
                <a:gd name="T0" fmla="*/ 27 w 71"/>
                <a:gd name="T1" fmla="*/ 134 h 134"/>
                <a:gd name="T2" fmla="*/ 15 w 71"/>
                <a:gd name="T3" fmla="*/ 132 h 134"/>
                <a:gd name="T4" fmla="*/ 0 w 71"/>
                <a:gd name="T5" fmla="*/ 59 h 134"/>
                <a:gd name="T6" fmla="*/ 6 w 71"/>
                <a:gd name="T7" fmla="*/ 0 h 134"/>
                <a:gd name="T8" fmla="*/ 71 w 71"/>
                <a:gd name="T9" fmla="*/ 16 h 134"/>
                <a:gd name="T10" fmla="*/ 65 w 71"/>
                <a:gd name="T11" fmla="*/ 66 h 134"/>
                <a:gd name="T12" fmla="*/ 27 w 7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71" h="134">
                  <a:moveTo>
                    <a:pt x="27" y="134"/>
                  </a:moveTo>
                  <a:cubicBezTo>
                    <a:pt x="15" y="132"/>
                    <a:pt x="15" y="132"/>
                    <a:pt x="15" y="132"/>
                  </a:cubicBezTo>
                  <a:cubicBezTo>
                    <a:pt x="0" y="59"/>
                    <a:pt x="0" y="59"/>
                    <a:pt x="0" y="59"/>
                  </a:cubicBezTo>
                  <a:cubicBezTo>
                    <a:pt x="0" y="59"/>
                    <a:pt x="2" y="36"/>
                    <a:pt x="6" y="0"/>
                  </a:cubicBezTo>
                  <a:cubicBezTo>
                    <a:pt x="71" y="16"/>
                    <a:pt x="71" y="16"/>
                    <a:pt x="71" y="16"/>
                  </a:cubicBezTo>
                  <a:cubicBezTo>
                    <a:pt x="67" y="47"/>
                    <a:pt x="65" y="66"/>
                    <a:pt x="65" y="66"/>
                  </a:cubicBezTo>
                  <a:cubicBezTo>
                    <a:pt x="27" y="134"/>
                    <a:pt x="27" y="134"/>
                    <a:pt x="27" y="134"/>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4" name="Freeform 96">
              <a:extLst>
                <a:ext uri="{FF2B5EF4-FFF2-40B4-BE49-F238E27FC236}">
                  <a16:creationId xmlns:a16="http://schemas.microsoft.com/office/drawing/2014/main" id="{8E9D9862-0278-4AAD-8ADD-5012B93F7DA2}"/>
                </a:ext>
              </a:extLst>
            </p:cNvPr>
            <p:cNvSpPr>
              <a:spLocks/>
            </p:cNvSpPr>
            <p:nvPr/>
          </p:nvSpPr>
          <p:spPr bwMode="auto">
            <a:xfrm>
              <a:off x="3038475" y="2643188"/>
              <a:ext cx="47625" cy="68263"/>
            </a:xfrm>
            <a:custGeom>
              <a:avLst/>
              <a:gdLst>
                <a:gd name="T0" fmla="*/ 30 w 30"/>
                <a:gd name="T1" fmla="*/ 5 h 43"/>
                <a:gd name="T2" fmla="*/ 9 w 30"/>
                <a:gd name="T3" fmla="*/ 43 h 43"/>
                <a:gd name="T4" fmla="*/ 0 w 30"/>
                <a:gd name="T5" fmla="*/ 0 h 43"/>
                <a:gd name="T6" fmla="*/ 30 w 30"/>
                <a:gd name="T7" fmla="*/ 5 h 43"/>
              </a:gdLst>
              <a:ahLst/>
              <a:cxnLst>
                <a:cxn ang="0">
                  <a:pos x="T0" y="T1"/>
                </a:cxn>
                <a:cxn ang="0">
                  <a:pos x="T2" y="T3"/>
                </a:cxn>
                <a:cxn ang="0">
                  <a:pos x="T4" y="T5"/>
                </a:cxn>
                <a:cxn ang="0">
                  <a:pos x="T6" y="T7"/>
                </a:cxn>
              </a:cxnLst>
              <a:rect l="0" t="0" r="r" b="b"/>
              <a:pathLst>
                <a:path w="30" h="43">
                  <a:moveTo>
                    <a:pt x="30" y="5"/>
                  </a:moveTo>
                  <a:lnTo>
                    <a:pt x="9" y="43"/>
                  </a:lnTo>
                  <a:lnTo>
                    <a:pt x="0" y="0"/>
                  </a:ln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5" name="Freeform 97">
              <a:extLst>
                <a:ext uri="{FF2B5EF4-FFF2-40B4-BE49-F238E27FC236}">
                  <a16:creationId xmlns:a16="http://schemas.microsoft.com/office/drawing/2014/main" id="{B97B873D-E16D-4A71-9F4A-4441502DBFF5}"/>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6" name="Freeform 98">
              <a:extLst>
                <a:ext uri="{FF2B5EF4-FFF2-40B4-BE49-F238E27FC236}">
                  <a16:creationId xmlns:a16="http://schemas.microsoft.com/office/drawing/2014/main" id="{9B4BFCC7-17EB-40AB-8461-9CA201302ABB}"/>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2A9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7" name="Freeform 99">
              <a:extLst>
                <a:ext uri="{FF2B5EF4-FFF2-40B4-BE49-F238E27FC236}">
                  <a16:creationId xmlns:a16="http://schemas.microsoft.com/office/drawing/2014/main" id="{51AD161D-5470-46ED-BB7A-AFD09BED0625}"/>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close/>
                </a:path>
              </a:pathLst>
            </a:custGeom>
            <a:solidFill>
              <a:srgbClr val="66C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8" name="Freeform 100">
              <a:extLst>
                <a:ext uri="{FF2B5EF4-FFF2-40B4-BE49-F238E27FC236}">
                  <a16:creationId xmlns:a16="http://schemas.microsoft.com/office/drawing/2014/main" id="{EE967AD5-CA87-4283-866A-553C8B47A349}"/>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9" name="Freeform 101">
              <a:extLst>
                <a:ext uri="{FF2B5EF4-FFF2-40B4-BE49-F238E27FC236}">
                  <a16:creationId xmlns:a16="http://schemas.microsoft.com/office/drawing/2014/main" id="{45B63A7F-02B0-41B8-A393-256A9C4A9BAE}"/>
                </a:ext>
              </a:extLst>
            </p:cNvPr>
            <p:cNvSpPr>
              <a:spLocks/>
            </p:cNvSpPr>
            <p:nvPr/>
          </p:nvSpPr>
          <p:spPr bwMode="auto">
            <a:xfrm>
              <a:off x="3108325" y="1784350"/>
              <a:ext cx="103188" cy="795338"/>
            </a:xfrm>
            <a:custGeom>
              <a:avLst/>
              <a:gdLst>
                <a:gd name="T0" fmla="*/ 0 w 65"/>
                <a:gd name="T1" fmla="*/ 483 h 501"/>
                <a:gd name="T2" fmla="*/ 49 w 65"/>
                <a:gd name="T3" fmla="*/ 0 h 501"/>
                <a:gd name="T4" fmla="*/ 64 w 65"/>
                <a:gd name="T5" fmla="*/ 7 h 501"/>
                <a:gd name="T6" fmla="*/ 11 w 65"/>
                <a:gd name="T7" fmla="*/ 501 h 501"/>
                <a:gd name="T8" fmla="*/ 0 w 65"/>
                <a:gd name="T9" fmla="*/ 483 h 501"/>
              </a:gdLst>
              <a:ahLst/>
              <a:cxnLst>
                <a:cxn ang="0">
                  <a:pos x="T0" y="T1"/>
                </a:cxn>
                <a:cxn ang="0">
                  <a:pos x="T2" y="T3"/>
                </a:cxn>
                <a:cxn ang="0">
                  <a:pos x="T4" y="T5"/>
                </a:cxn>
                <a:cxn ang="0">
                  <a:pos x="T6" y="T7"/>
                </a:cxn>
                <a:cxn ang="0">
                  <a:pos x="T8" y="T9"/>
                </a:cxn>
              </a:cxnLst>
              <a:rect l="0" t="0" r="r" b="b"/>
              <a:pathLst>
                <a:path w="65" h="501">
                  <a:moveTo>
                    <a:pt x="0" y="483"/>
                  </a:moveTo>
                  <a:cubicBezTo>
                    <a:pt x="49" y="0"/>
                    <a:pt x="49" y="0"/>
                    <a:pt x="49" y="0"/>
                  </a:cubicBezTo>
                  <a:cubicBezTo>
                    <a:pt x="57" y="3"/>
                    <a:pt x="64" y="4"/>
                    <a:pt x="64" y="7"/>
                  </a:cubicBezTo>
                  <a:cubicBezTo>
                    <a:pt x="65" y="16"/>
                    <a:pt x="11" y="501"/>
                    <a:pt x="11" y="501"/>
                  </a:cubicBezTo>
                  <a:cubicBezTo>
                    <a:pt x="0" y="483"/>
                    <a:pt x="0" y="483"/>
                    <a:pt x="0" y="48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0" name="Freeform 102">
              <a:extLst>
                <a:ext uri="{FF2B5EF4-FFF2-40B4-BE49-F238E27FC236}">
                  <a16:creationId xmlns:a16="http://schemas.microsoft.com/office/drawing/2014/main" id="{03D7E9E3-A4C2-4515-9398-9D2600DCEE81}"/>
                </a:ext>
              </a:extLst>
            </p:cNvPr>
            <p:cNvSpPr>
              <a:spLocks/>
            </p:cNvSpPr>
            <p:nvPr/>
          </p:nvSpPr>
          <p:spPr bwMode="auto">
            <a:xfrm>
              <a:off x="3108325" y="1784350"/>
              <a:ext cx="101600" cy="795338"/>
            </a:xfrm>
            <a:custGeom>
              <a:avLst/>
              <a:gdLst>
                <a:gd name="T0" fmla="*/ 49 w 64"/>
                <a:gd name="T1" fmla="*/ 0 h 501"/>
                <a:gd name="T2" fmla="*/ 48 w 64"/>
                <a:gd name="T3" fmla="*/ 11 h 501"/>
                <a:gd name="T4" fmla="*/ 0 w 64"/>
                <a:gd name="T5" fmla="*/ 483 h 501"/>
                <a:gd name="T6" fmla="*/ 11 w 64"/>
                <a:gd name="T7" fmla="*/ 501 h 501"/>
                <a:gd name="T8" fmla="*/ 64 w 64"/>
                <a:gd name="T9" fmla="*/ 7 h 501"/>
                <a:gd name="T10" fmla="*/ 64 w 64"/>
                <a:gd name="T11" fmla="*/ 7 h 501"/>
                <a:gd name="T12" fmla="*/ 49 w 64"/>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64" h="501">
                  <a:moveTo>
                    <a:pt x="49" y="0"/>
                  </a:moveTo>
                  <a:cubicBezTo>
                    <a:pt x="48" y="11"/>
                    <a:pt x="48" y="11"/>
                    <a:pt x="48" y="11"/>
                  </a:cubicBezTo>
                  <a:cubicBezTo>
                    <a:pt x="0" y="483"/>
                    <a:pt x="0" y="483"/>
                    <a:pt x="0" y="483"/>
                  </a:cubicBezTo>
                  <a:cubicBezTo>
                    <a:pt x="11" y="501"/>
                    <a:pt x="11" y="501"/>
                    <a:pt x="11" y="501"/>
                  </a:cubicBezTo>
                  <a:cubicBezTo>
                    <a:pt x="11" y="501"/>
                    <a:pt x="64" y="22"/>
                    <a:pt x="64" y="7"/>
                  </a:cubicBezTo>
                  <a:cubicBezTo>
                    <a:pt x="64" y="7"/>
                    <a:pt x="64" y="7"/>
                    <a:pt x="64" y="7"/>
                  </a:cubicBezTo>
                  <a:cubicBezTo>
                    <a:pt x="64" y="4"/>
                    <a:pt x="57" y="3"/>
                    <a:pt x="49" y="0"/>
                  </a:cubicBezTo>
                </a:path>
              </a:pathLst>
            </a:custGeom>
            <a:solidFill>
              <a:srgbClr val="64A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1" name="Freeform 103">
              <a:extLst>
                <a:ext uri="{FF2B5EF4-FFF2-40B4-BE49-F238E27FC236}">
                  <a16:creationId xmlns:a16="http://schemas.microsoft.com/office/drawing/2014/main" id="{CE98EB75-694F-4E2D-BEA1-0CDBF63C4F9F}"/>
                </a:ext>
              </a:extLst>
            </p:cNvPr>
            <p:cNvSpPr>
              <a:spLocks/>
            </p:cNvSpPr>
            <p:nvPr/>
          </p:nvSpPr>
          <p:spPr bwMode="auto">
            <a:xfrm>
              <a:off x="3094038" y="1762125"/>
              <a:ext cx="119063" cy="61913"/>
            </a:xfrm>
            <a:custGeom>
              <a:avLst/>
              <a:gdLst>
                <a:gd name="T0" fmla="*/ 75 w 75"/>
                <a:gd name="T1" fmla="*/ 6 h 39"/>
                <a:gd name="T2" fmla="*/ 71 w 75"/>
                <a:gd name="T3" fmla="*/ 39 h 39"/>
                <a:gd name="T4" fmla="*/ 0 w 75"/>
                <a:gd name="T5" fmla="*/ 35 h 39"/>
                <a:gd name="T6" fmla="*/ 4 w 75"/>
                <a:gd name="T7" fmla="*/ 3 h 39"/>
                <a:gd name="T8" fmla="*/ 75 w 75"/>
                <a:gd name="T9" fmla="*/ 6 h 39"/>
              </a:gdLst>
              <a:ahLst/>
              <a:cxnLst>
                <a:cxn ang="0">
                  <a:pos x="T0" y="T1"/>
                </a:cxn>
                <a:cxn ang="0">
                  <a:pos x="T2" y="T3"/>
                </a:cxn>
                <a:cxn ang="0">
                  <a:pos x="T4" y="T5"/>
                </a:cxn>
                <a:cxn ang="0">
                  <a:pos x="T6" y="T7"/>
                </a:cxn>
                <a:cxn ang="0">
                  <a:pos x="T8" y="T9"/>
                </a:cxn>
              </a:cxnLst>
              <a:rect l="0" t="0" r="r" b="b"/>
              <a:pathLst>
                <a:path w="75" h="39">
                  <a:moveTo>
                    <a:pt x="75" y="6"/>
                  </a:moveTo>
                  <a:cubicBezTo>
                    <a:pt x="74" y="16"/>
                    <a:pt x="72" y="27"/>
                    <a:pt x="71" y="39"/>
                  </a:cubicBezTo>
                  <a:cubicBezTo>
                    <a:pt x="55" y="37"/>
                    <a:pt x="21" y="33"/>
                    <a:pt x="0" y="35"/>
                  </a:cubicBezTo>
                  <a:cubicBezTo>
                    <a:pt x="2" y="23"/>
                    <a:pt x="3" y="12"/>
                    <a:pt x="4" y="3"/>
                  </a:cubicBezTo>
                  <a:cubicBezTo>
                    <a:pt x="21" y="1"/>
                    <a:pt x="52" y="0"/>
                    <a:pt x="75" y="6"/>
                  </a:cubicBezTo>
                  <a:close/>
                </a:path>
              </a:pathLst>
            </a:custGeom>
            <a:solidFill>
              <a:srgbClr val="4F8D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2" name="Freeform 104">
              <a:extLst>
                <a:ext uri="{FF2B5EF4-FFF2-40B4-BE49-F238E27FC236}">
                  <a16:creationId xmlns:a16="http://schemas.microsoft.com/office/drawing/2014/main" id="{A9C024F6-607C-49CA-A17B-D97F5D9A4C75}"/>
                </a:ext>
              </a:extLst>
            </p:cNvPr>
            <p:cNvSpPr>
              <a:spLocks/>
            </p:cNvSpPr>
            <p:nvPr/>
          </p:nvSpPr>
          <p:spPr bwMode="auto">
            <a:xfrm>
              <a:off x="3065463" y="2254250"/>
              <a:ext cx="111125" cy="66675"/>
            </a:xfrm>
            <a:custGeom>
              <a:avLst/>
              <a:gdLst>
                <a:gd name="T0" fmla="*/ 62 w 70"/>
                <a:gd name="T1" fmla="*/ 24 h 42"/>
                <a:gd name="T2" fmla="*/ 52 w 70"/>
                <a:gd name="T3" fmla="*/ 4 h 42"/>
                <a:gd name="T4" fmla="*/ 17 w 70"/>
                <a:gd name="T5" fmla="*/ 38 h 42"/>
                <a:gd name="T6" fmla="*/ 60 w 70"/>
                <a:gd name="T7" fmla="*/ 32 h 42"/>
                <a:gd name="T8" fmla="*/ 62 w 70"/>
                <a:gd name="T9" fmla="*/ 24 h 42"/>
              </a:gdLst>
              <a:ahLst/>
              <a:cxnLst>
                <a:cxn ang="0">
                  <a:pos x="T0" y="T1"/>
                </a:cxn>
                <a:cxn ang="0">
                  <a:pos x="T2" y="T3"/>
                </a:cxn>
                <a:cxn ang="0">
                  <a:pos x="T4" y="T5"/>
                </a:cxn>
                <a:cxn ang="0">
                  <a:pos x="T6" y="T7"/>
                </a:cxn>
                <a:cxn ang="0">
                  <a:pos x="T8" y="T9"/>
                </a:cxn>
              </a:cxnLst>
              <a:rect l="0" t="0" r="r" b="b"/>
              <a:pathLst>
                <a:path w="70" h="42">
                  <a:moveTo>
                    <a:pt x="62" y="24"/>
                  </a:moveTo>
                  <a:cubicBezTo>
                    <a:pt x="63" y="22"/>
                    <a:pt x="64" y="7"/>
                    <a:pt x="52" y="4"/>
                  </a:cubicBezTo>
                  <a:cubicBezTo>
                    <a:pt x="39" y="0"/>
                    <a:pt x="0" y="35"/>
                    <a:pt x="17" y="38"/>
                  </a:cubicBezTo>
                  <a:cubicBezTo>
                    <a:pt x="34" y="42"/>
                    <a:pt x="50" y="29"/>
                    <a:pt x="60" y="32"/>
                  </a:cubicBezTo>
                  <a:cubicBezTo>
                    <a:pt x="70" y="35"/>
                    <a:pt x="62" y="24"/>
                    <a:pt x="62" y="24"/>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3" name="Freeform 105">
              <a:extLst>
                <a:ext uri="{FF2B5EF4-FFF2-40B4-BE49-F238E27FC236}">
                  <a16:creationId xmlns:a16="http://schemas.microsoft.com/office/drawing/2014/main" id="{C6AC77BA-90E6-4145-AE63-4532D4EB6D21}"/>
                </a:ext>
              </a:extLst>
            </p:cNvPr>
            <p:cNvSpPr>
              <a:spLocks/>
            </p:cNvSpPr>
            <p:nvPr/>
          </p:nvSpPr>
          <p:spPr bwMode="auto">
            <a:xfrm>
              <a:off x="3148013" y="2112963"/>
              <a:ext cx="398463" cy="293688"/>
            </a:xfrm>
            <a:custGeom>
              <a:avLst/>
              <a:gdLst>
                <a:gd name="T0" fmla="*/ 193 w 251"/>
                <a:gd name="T1" fmla="*/ 0 h 185"/>
                <a:gd name="T2" fmla="*/ 106 w 251"/>
                <a:gd name="T3" fmla="*/ 119 h 185"/>
                <a:gd name="T4" fmla="*/ 12 w 251"/>
                <a:gd name="T5" fmla="*/ 100 h 185"/>
                <a:gd name="T6" fmla="*/ 3 w 251"/>
                <a:gd name="T7" fmla="*/ 124 h 185"/>
                <a:gd name="T8" fmla="*/ 168 w 251"/>
                <a:gd name="T9" fmla="*/ 144 h 185"/>
                <a:gd name="T10" fmla="*/ 244 w 251"/>
                <a:gd name="T11" fmla="*/ 64 h 185"/>
                <a:gd name="T12" fmla="*/ 193 w 251"/>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251" h="185">
                  <a:moveTo>
                    <a:pt x="193" y="0"/>
                  </a:moveTo>
                  <a:cubicBezTo>
                    <a:pt x="193" y="0"/>
                    <a:pt x="192" y="120"/>
                    <a:pt x="106" y="119"/>
                  </a:cubicBezTo>
                  <a:cubicBezTo>
                    <a:pt x="21" y="118"/>
                    <a:pt x="12" y="100"/>
                    <a:pt x="12" y="100"/>
                  </a:cubicBezTo>
                  <a:cubicBezTo>
                    <a:pt x="12" y="100"/>
                    <a:pt x="0" y="114"/>
                    <a:pt x="3" y="124"/>
                  </a:cubicBezTo>
                  <a:cubicBezTo>
                    <a:pt x="3" y="124"/>
                    <a:pt x="85" y="185"/>
                    <a:pt x="168" y="144"/>
                  </a:cubicBezTo>
                  <a:cubicBezTo>
                    <a:pt x="251" y="103"/>
                    <a:pt x="244" y="64"/>
                    <a:pt x="244" y="64"/>
                  </a:cubicBezTo>
                  <a:lnTo>
                    <a:pt x="193"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4" name="Freeform 106">
              <a:extLst>
                <a:ext uri="{FF2B5EF4-FFF2-40B4-BE49-F238E27FC236}">
                  <a16:creationId xmlns:a16="http://schemas.microsoft.com/office/drawing/2014/main" id="{6132A710-1916-4E6B-A74D-79D5BB5F26DF}"/>
                </a:ext>
              </a:extLst>
            </p:cNvPr>
            <p:cNvSpPr>
              <a:spLocks/>
            </p:cNvSpPr>
            <p:nvPr/>
          </p:nvSpPr>
          <p:spPr bwMode="auto">
            <a:xfrm>
              <a:off x="7881938" y="4764088"/>
              <a:ext cx="1927225" cy="446088"/>
            </a:xfrm>
            <a:custGeom>
              <a:avLst/>
              <a:gdLst>
                <a:gd name="T0" fmla="*/ 1158 w 1214"/>
                <a:gd name="T1" fmla="*/ 191 h 282"/>
                <a:gd name="T2" fmla="*/ 1212 w 1214"/>
                <a:gd name="T3" fmla="*/ 23 h 282"/>
                <a:gd name="T4" fmla="*/ 771 w 1214"/>
                <a:gd name="T5" fmla="*/ 0 h 282"/>
                <a:gd name="T6" fmla="*/ 94 w 1214"/>
                <a:gd name="T7" fmla="*/ 231 h 282"/>
                <a:gd name="T8" fmla="*/ 0 w 1214"/>
                <a:gd name="T9" fmla="*/ 273 h 282"/>
                <a:gd name="T10" fmla="*/ 397 w 1214"/>
                <a:gd name="T11" fmla="*/ 282 h 282"/>
                <a:gd name="T12" fmla="*/ 872 w 1214"/>
                <a:gd name="T13" fmla="*/ 264 h 282"/>
                <a:gd name="T14" fmla="*/ 1158 w 1214"/>
                <a:gd name="T15" fmla="*/ 191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4" h="282">
                  <a:moveTo>
                    <a:pt x="1158" y="191"/>
                  </a:moveTo>
                  <a:cubicBezTo>
                    <a:pt x="1164" y="167"/>
                    <a:pt x="1211" y="35"/>
                    <a:pt x="1212" y="23"/>
                  </a:cubicBezTo>
                  <a:cubicBezTo>
                    <a:pt x="1214" y="10"/>
                    <a:pt x="771" y="0"/>
                    <a:pt x="771" y="0"/>
                  </a:cubicBezTo>
                  <a:cubicBezTo>
                    <a:pt x="94" y="231"/>
                    <a:pt x="94" y="231"/>
                    <a:pt x="94" y="231"/>
                  </a:cubicBezTo>
                  <a:cubicBezTo>
                    <a:pt x="0" y="273"/>
                    <a:pt x="0" y="273"/>
                    <a:pt x="0" y="273"/>
                  </a:cubicBezTo>
                  <a:cubicBezTo>
                    <a:pt x="397" y="282"/>
                    <a:pt x="397" y="282"/>
                    <a:pt x="397" y="282"/>
                  </a:cubicBezTo>
                  <a:cubicBezTo>
                    <a:pt x="397" y="282"/>
                    <a:pt x="854" y="263"/>
                    <a:pt x="872" y="264"/>
                  </a:cubicBezTo>
                  <a:cubicBezTo>
                    <a:pt x="889" y="265"/>
                    <a:pt x="1158" y="191"/>
                    <a:pt x="1158" y="191"/>
                  </a:cubicBezTo>
                </a:path>
              </a:pathLst>
            </a:custGeom>
            <a:solidFill>
              <a:srgbClr val="FF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5" name="Freeform 107">
              <a:extLst>
                <a:ext uri="{FF2B5EF4-FFF2-40B4-BE49-F238E27FC236}">
                  <a16:creationId xmlns:a16="http://schemas.microsoft.com/office/drawing/2014/main" id="{A815D7B6-AB60-4DE4-93B2-473807890A46}"/>
                </a:ext>
              </a:extLst>
            </p:cNvPr>
            <p:cNvSpPr>
              <a:spLocks/>
            </p:cNvSpPr>
            <p:nvPr/>
          </p:nvSpPr>
          <p:spPr bwMode="auto">
            <a:xfrm>
              <a:off x="7881938" y="4800600"/>
              <a:ext cx="1924050" cy="409575"/>
            </a:xfrm>
            <a:custGeom>
              <a:avLst/>
              <a:gdLst>
                <a:gd name="T0" fmla="*/ 1212 w 1212"/>
                <a:gd name="T1" fmla="*/ 0 h 259"/>
                <a:gd name="T2" fmla="*/ 1212 w 1212"/>
                <a:gd name="T3" fmla="*/ 0 h 259"/>
                <a:gd name="T4" fmla="*/ 0 w 1212"/>
                <a:gd name="T5" fmla="*/ 250 h 259"/>
                <a:gd name="T6" fmla="*/ 0 w 1212"/>
                <a:gd name="T7" fmla="*/ 250 h 259"/>
                <a:gd name="T8" fmla="*/ 397 w 1212"/>
                <a:gd name="T9" fmla="*/ 259 h 259"/>
                <a:gd name="T10" fmla="*/ 870 w 1212"/>
                <a:gd name="T11" fmla="*/ 241 h 259"/>
                <a:gd name="T12" fmla="*/ 872 w 1212"/>
                <a:gd name="T13" fmla="*/ 241 h 259"/>
                <a:gd name="T14" fmla="*/ 872 w 1212"/>
                <a:gd name="T15" fmla="*/ 241 h 259"/>
                <a:gd name="T16" fmla="*/ 1158 w 1212"/>
                <a:gd name="T17" fmla="*/ 168 h 259"/>
                <a:gd name="T18" fmla="*/ 1212 w 1212"/>
                <a:gd name="T19" fmla="*/ 0 h 259"/>
                <a:gd name="T20" fmla="*/ 1212 w 1212"/>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259">
                  <a:moveTo>
                    <a:pt x="1212" y="0"/>
                  </a:moveTo>
                  <a:cubicBezTo>
                    <a:pt x="1212" y="0"/>
                    <a:pt x="1212" y="0"/>
                    <a:pt x="1212" y="0"/>
                  </a:cubicBezTo>
                  <a:cubicBezTo>
                    <a:pt x="1195" y="8"/>
                    <a:pt x="61" y="243"/>
                    <a:pt x="0" y="250"/>
                  </a:cubicBezTo>
                  <a:cubicBezTo>
                    <a:pt x="0" y="250"/>
                    <a:pt x="0" y="250"/>
                    <a:pt x="0" y="250"/>
                  </a:cubicBezTo>
                  <a:cubicBezTo>
                    <a:pt x="397" y="259"/>
                    <a:pt x="397" y="259"/>
                    <a:pt x="397" y="259"/>
                  </a:cubicBezTo>
                  <a:cubicBezTo>
                    <a:pt x="397" y="259"/>
                    <a:pt x="837" y="241"/>
                    <a:pt x="870" y="241"/>
                  </a:cubicBezTo>
                  <a:cubicBezTo>
                    <a:pt x="871" y="241"/>
                    <a:pt x="871" y="241"/>
                    <a:pt x="872" y="241"/>
                  </a:cubicBezTo>
                  <a:cubicBezTo>
                    <a:pt x="872" y="241"/>
                    <a:pt x="872" y="241"/>
                    <a:pt x="872" y="241"/>
                  </a:cubicBezTo>
                  <a:cubicBezTo>
                    <a:pt x="892" y="241"/>
                    <a:pt x="1158" y="168"/>
                    <a:pt x="1158" y="168"/>
                  </a:cubicBezTo>
                  <a:cubicBezTo>
                    <a:pt x="1164" y="144"/>
                    <a:pt x="1211" y="12"/>
                    <a:pt x="1212" y="0"/>
                  </a:cubicBezTo>
                  <a:cubicBezTo>
                    <a:pt x="1212" y="0"/>
                    <a:pt x="1212" y="0"/>
                    <a:pt x="1212"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6" name="Freeform 108">
              <a:extLst>
                <a:ext uri="{FF2B5EF4-FFF2-40B4-BE49-F238E27FC236}">
                  <a16:creationId xmlns:a16="http://schemas.microsoft.com/office/drawing/2014/main" id="{DBABC86F-3E38-48CC-B67F-B41B3B5A77FC}"/>
                </a:ext>
              </a:extLst>
            </p:cNvPr>
            <p:cNvSpPr>
              <a:spLocks/>
            </p:cNvSpPr>
            <p:nvPr/>
          </p:nvSpPr>
          <p:spPr bwMode="auto">
            <a:xfrm>
              <a:off x="7834313" y="4206875"/>
              <a:ext cx="1990725" cy="995363"/>
            </a:xfrm>
            <a:custGeom>
              <a:avLst/>
              <a:gdLst>
                <a:gd name="T0" fmla="*/ 1242 w 1254"/>
                <a:gd name="T1" fmla="*/ 374 h 628"/>
                <a:gd name="T2" fmla="*/ 1160 w 1254"/>
                <a:gd name="T3" fmla="*/ 3 h 628"/>
                <a:gd name="T4" fmla="*/ 564 w 1254"/>
                <a:gd name="T5" fmla="*/ 314 h 628"/>
                <a:gd name="T6" fmla="*/ 30 w 1254"/>
                <a:gd name="T7" fmla="*/ 624 h 628"/>
                <a:gd name="T8" fmla="*/ 1242 w 1254"/>
                <a:gd name="T9" fmla="*/ 374 h 628"/>
              </a:gdLst>
              <a:ahLst/>
              <a:cxnLst>
                <a:cxn ang="0">
                  <a:pos x="T0" y="T1"/>
                </a:cxn>
                <a:cxn ang="0">
                  <a:pos x="T2" y="T3"/>
                </a:cxn>
                <a:cxn ang="0">
                  <a:pos x="T4" y="T5"/>
                </a:cxn>
                <a:cxn ang="0">
                  <a:pos x="T6" y="T7"/>
                </a:cxn>
                <a:cxn ang="0">
                  <a:pos x="T8" y="T9"/>
                </a:cxn>
              </a:cxnLst>
              <a:rect l="0" t="0" r="r" b="b"/>
              <a:pathLst>
                <a:path w="1254" h="628">
                  <a:moveTo>
                    <a:pt x="1242" y="374"/>
                  </a:moveTo>
                  <a:cubicBezTo>
                    <a:pt x="1254" y="369"/>
                    <a:pt x="1187" y="7"/>
                    <a:pt x="1160" y="3"/>
                  </a:cubicBezTo>
                  <a:cubicBezTo>
                    <a:pt x="1146" y="0"/>
                    <a:pt x="850" y="157"/>
                    <a:pt x="564" y="314"/>
                  </a:cubicBezTo>
                  <a:cubicBezTo>
                    <a:pt x="277" y="471"/>
                    <a:pt x="0" y="628"/>
                    <a:pt x="30" y="624"/>
                  </a:cubicBezTo>
                  <a:cubicBezTo>
                    <a:pt x="91" y="617"/>
                    <a:pt x="1225" y="382"/>
                    <a:pt x="1242" y="37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7" name="Freeform 109">
              <a:extLst>
                <a:ext uri="{FF2B5EF4-FFF2-40B4-BE49-F238E27FC236}">
                  <a16:creationId xmlns:a16="http://schemas.microsoft.com/office/drawing/2014/main" id="{4DDB41F0-D1B5-47A4-81AC-BBEFE28F13A3}"/>
                </a:ext>
              </a:extLst>
            </p:cNvPr>
            <p:cNvSpPr>
              <a:spLocks/>
            </p:cNvSpPr>
            <p:nvPr/>
          </p:nvSpPr>
          <p:spPr bwMode="auto">
            <a:xfrm>
              <a:off x="9048750" y="4479925"/>
              <a:ext cx="182563" cy="249238"/>
            </a:xfrm>
            <a:custGeom>
              <a:avLst/>
              <a:gdLst>
                <a:gd name="T0" fmla="*/ 29 w 115"/>
                <a:gd name="T1" fmla="*/ 63 h 157"/>
                <a:gd name="T2" fmla="*/ 32 w 115"/>
                <a:gd name="T3" fmla="*/ 104 h 157"/>
                <a:gd name="T4" fmla="*/ 0 w 115"/>
                <a:gd name="T5" fmla="*/ 122 h 157"/>
                <a:gd name="T6" fmla="*/ 33 w 115"/>
                <a:gd name="T7" fmla="*/ 157 h 157"/>
                <a:gd name="T8" fmla="*/ 94 w 115"/>
                <a:gd name="T9" fmla="*/ 152 h 157"/>
                <a:gd name="T10" fmla="*/ 115 w 115"/>
                <a:gd name="T11" fmla="*/ 121 h 157"/>
                <a:gd name="T12" fmla="*/ 103 w 115"/>
                <a:gd name="T13" fmla="*/ 112 h 157"/>
                <a:gd name="T14" fmla="*/ 75 w 115"/>
                <a:gd name="T15" fmla="*/ 59 h 157"/>
                <a:gd name="T16" fmla="*/ 29 w 115"/>
                <a:gd name="T17" fmla="*/ 6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57">
                  <a:moveTo>
                    <a:pt x="29" y="63"/>
                  </a:moveTo>
                  <a:cubicBezTo>
                    <a:pt x="30" y="70"/>
                    <a:pt x="37" y="94"/>
                    <a:pt x="32" y="104"/>
                  </a:cubicBezTo>
                  <a:cubicBezTo>
                    <a:pt x="27" y="114"/>
                    <a:pt x="0" y="122"/>
                    <a:pt x="0" y="122"/>
                  </a:cubicBezTo>
                  <a:cubicBezTo>
                    <a:pt x="33" y="157"/>
                    <a:pt x="33" y="157"/>
                    <a:pt x="33" y="157"/>
                  </a:cubicBezTo>
                  <a:cubicBezTo>
                    <a:pt x="94" y="152"/>
                    <a:pt x="94" y="152"/>
                    <a:pt x="94" y="152"/>
                  </a:cubicBezTo>
                  <a:cubicBezTo>
                    <a:pt x="115" y="121"/>
                    <a:pt x="115" y="121"/>
                    <a:pt x="115" y="121"/>
                  </a:cubicBezTo>
                  <a:cubicBezTo>
                    <a:pt x="103" y="112"/>
                    <a:pt x="103" y="112"/>
                    <a:pt x="103" y="112"/>
                  </a:cubicBezTo>
                  <a:cubicBezTo>
                    <a:pt x="103" y="112"/>
                    <a:pt x="73" y="118"/>
                    <a:pt x="75" y="59"/>
                  </a:cubicBezTo>
                  <a:cubicBezTo>
                    <a:pt x="77" y="0"/>
                    <a:pt x="29" y="63"/>
                    <a:pt x="29" y="63"/>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8" name="Freeform 110">
              <a:extLst>
                <a:ext uri="{FF2B5EF4-FFF2-40B4-BE49-F238E27FC236}">
                  <a16:creationId xmlns:a16="http://schemas.microsoft.com/office/drawing/2014/main" id="{A37F0EB4-AE35-4EDA-A2A1-0609A0771328}"/>
                </a:ext>
              </a:extLst>
            </p:cNvPr>
            <p:cNvSpPr>
              <a:spLocks/>
            </p:cNvSpPr>
            <p:nvPr/>
          </p:nvSpPr>
          <p:spPr bwMode="auto">
            <a:xfrm>
              <a:off x="8788400" y="4652963"/>
              <a:ext cx="627063" cy="382588"/>
            </a:xfrm>
            <a:custGeom>
              <a:avLst/>
              <a:gdLst>
                <a:gd name="T0" fmla="*/ 176 w 395"/>
                <a:gd name="T1" fmla="*/ 5 h 241"/>
                <a:gd name="T2" fmla="*/ 85 w 395"/>
                <a:gd name="T3" fmla="*/ 66 h 241"/>
                <a:gd name="T4" fmla="*/ 149 w 395"/>
                <a:gd name="T5" fmla="*/ 159 h 241"/>
                <a:gd name="T6" fmla="*/ 158 w 395"/>
                <a:gd name="T7" fmla="*/ 139 h 241"/>
                <a:gd name="T8" fmla="*/ 159 w 395"/>
                <a:gd name="T9" fmla="*/ 113 h 241"/>
                <a:gd name="T10" fmla="*/ 278 w 395"/>
                <a:gd name="T11" fmla="*/ 128 h 241"/>
                <a:gd name="T12" fmla="*/ 314 w 395"/>
                <a:gd name="T13" fmla="*/ 158 h 241"/>
                <a:gd name="T14" fmla="*/ 331 w 395"/>
                <a:gd name="T15" fmla="*/ 156 h 241"/>
                <a:gd name="T16" fmla="*/ 391 w 395"/>
                <a:gd name="T17" fmla="*/ 104 h 241"/>
                <a:gd name="T18" fmla="*/ 267 w 395"/>
                <a:gd name="T19" fmla="*/ 0 h 241"/>
                <a:gd name="T20" fmla="*/ 219 w 395"/>
                <a:gd name="T21" fmla="*/ 12 h 241"/>
                <a:gd name="T22" fmla="*/ 176 w 395"/>
                <a:gd name="T23" fmla="*/ 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241">
                  <a:moveTo>
                    <a:pt x="176" y="5"/>
                  </a:moveTo>
                  <a:cubicBezTo>
                    <a:pt x="176" y="5"/>
                    <a:pt x="129" y="20"/>
                    <a:pt x="85" y="66"/>
                  </a:cubicBezTo>
                  <a:cubicBezTo>
                    <a:pt x="42" y="112"/>
                    <a:pt x="0" y="241"/>
                    <a:pt x="149" y="159"/>
                  </a:cubicBezTo>
                  <a:cubicBezTo>
                    <a:pt x="158" y="139"/>
                    <a:pt x="158" y="139"/>
                    <a:pt x="158" y="139"/>
                  </a:cubicBezTo>
                  <a:cubicBezTo>
                    <a:pt x="159" y="113"/>
                    <a:pt x="159" y="113"/>
                    <a:pt x="159" y="113"/>
                  </a:cubicBezTo>
                  <a:cubicBezTo>
                    <a:pt x="278" y="128"/>
                    <a:pt x="278" y="128"/>
                    <a:pt x="278" y="128"/>
                  </a:cubicBezTo>
                  <a:cubicBezTo>
                    <a:pt x="314" y="158"/>
                    <a:pt x="314" y="158"/>
                    <a:pt x="314" y="158"/>
                  </a:cubicBezTo>
                  <a:cubicBezTo>
                    <a:pt x="331" y="156"/>
                    <a:pt x="331" y="156"/>
                    <a:pt x="331" y="156"/>
                  </a:cubicBezTo>
                  <a:cubicBezTo>
                    <a:pt x="331" y="156"/>
                    <a:pt x="387" y="140"/>
                    <a:pt x="391" y="104"/>
                  </a:cubicBezTo>
                  <a:cubicBezTo>
                    <a:pt x="395" y="68"/>
                    <a:pt x="286" y="3"/>
                    <a:pt x="267" y="0"/>
                  </a:cubicBezTo>
                  <a:cubicBezTo>
                    <a:pt x="267" y="0"/>
                    <a:pt x="250" y="8"/>
                    <a:pt x="219" y="12"/>
                  </a:cubicBezTo>
                  <a:cubicBezTo>
                    <a:pt x="188" y="15"/>
                    <a:pt x="176" y="5"/>
                    <a:pt x="176" y="5"/>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9" name="Freeform 111">
              <a:extLst>
                <a:ext uri="{FF2B5EF4-FFF2-40B4-BE49-F238E27FC236}">
                  <a16:creationId xmlns:a16="http://schemas.microsoft.com/office/drawing/2014/main" id="{557B6786-F175-4BB4-9024-4311DB3800BF}"/>
                </a:ext>
              </a:extLst>
            </p:cNvPr>
            <p:cNvSpPr>
              <a:spLocks/>
            </p:cNvSpPr>
            <p:nvPr/>
          </p:nvSpPr>
          <p:spPr bwMode="auto">
            <a:xfrm>
              <a:off x="9007475" y="4854575"/>
              <a:ext cx="276225" cy="187325"/>
            </a:xfrm>
            <a:custGeom>
              <a:avLst/>
              <a:gdLst>
                <a:gd name="T0" fmla="*/ 166 w 174"/>
                <a:gd name="T1" fmla="*/ 40 h 118"/>
                <a:gd name="T2" fmla="*/ 174 w 174"/>
                <a:gd name="T3" fmla="*/ 76 h 118"/>
                <a:gd name="T4" fmla="*/ 111 w 174"/>
                <a:gd name="T5" fmla="*/ 116 h 118"/>
                <a:gd name="T6" fmla="*/ 50 w 174"/>
                <a:gd name="T7" fmla="*/ 118 h 118"/>
                <a:gd name="T8" fmla="*/ 0 w 174"/>
                <a:gd name="T9" fmla="*/ 99 h 118"/>
                <a:gd name="T10" fmla="*/ 22 w 174"/>
                <a:gd name="T11" fmla="*/ 38 h 118"/>
                <a:gd name="T12" fmla="*/ 166 w 174"/>
                <a:gd name="T13" fmla="*/ 40 h 118"/>
              </a:gdLst>
              <a:ahLst/>
              <a:cxnLst>
                <a:cxn ang="0">
                  <a:pos x="T0" y="T1"/>
                </a:cxn>
                <a:cxn ang="0">
                  <a:pos x="T2" y="T3"/>
                </a:cxn>
                <a:cxn ang="0">
                  <a:pos x="T4" y="T5"/>
                </a:cxn>
                <a:cxn ang="0">
                  <a:pos x="T6" y="T7"/>
                </a:cxn>
                <a:cxn ang="0">
                  <a:pos x="T8" y="T9"/>
                </a:cxn>
                <a:cxn ang="0">
                  <a:pos x="T10" y="T11"/>
                </a:cxn>
                <a:cxn ang="0">
                  <a:pos x="T12" y="T13"/>
                </a:cxn>
              </a:cxnLst>
              <a:rect l="0" t="0" r="r" b="b"/>
              <a:pathLst>
                <a:path w="174" h="118">
                  <a:moveTo>
                    <a:pt x="166" y="40"/>
                  </a:moveTo>
                  <a:cubicBezTo>
                    <a:pt x="174" y="76"/>
                    <a:pt x="174" y="76"/>
                    <a:pt x="174" y="76"/>
                  </a:cubicBezTo>
                  <a:cubicBezTo>
                    <a:pt x="111" y="116"/>
                    <a:pt x="111" y="116"/>
                    <a:pt x="111" y="116"/>
                  </a:cubicBezTo>
                  <a:cubicBezTo>
                    <a:pt x="50" y="118"/>
                    <a:pt x="50" y="118"/>
                    <a:pt x="50" y="118"/>
                  </a:cubicBezTo>
                  <a:cubicBezTo>
                    <a:pt x="0" y="99"/>
                    <a:pt x="0" y="99"/>
                    <a:pt x="0" y="99"/>
                  </a:cubicBezTo>
                  <a:cubicBezTo>
                    <a:pt x="0" y="99"/>
                    <a:pt x="17" y="75"/>
                    <a:pt x="22" y="38"/>
                  </a:cubicBezTo>
                  <a:cubicBezTo>
                    <a:pt x="26" y="0"/>
                    <a:pt x="166" y="40"/>
                    <a:pt x="166" y="40"/>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0" name="Freeform 112">
              <a:extLst>
                <a:ext uri="{FF2B5EF4-FFF2-40B4-BE49-F238E27FC236}">
                  <a16:creationId xmlns:a16="http://schemas.microsoft.com/office/drawing/2014/main" id="{42BCCE18-A01A-48C6-B055-79AF3294D8A9}"/>
                </a:ext>
              </a:extLst>
            </p:cNvPr>
            <p:cNvSpPr>
              <a:spLocks noEditPoints="1"/>
            </p:cNvSpPr>
            <p:nvPr/>
          </p:nvSpPr>
          <p:spPr bwMode="auto">
            <a:xfrm>
              <a:off x="9096375" y="4572000"/>
              <a:ext cx="76200" cy="47625"/>
            </a:xfrm>
            <a:custGeom>
              <a:avLst/>
              <a:gdLst>
                <a:gd name="T0" fmla="*/ 0 w 48"/>
                <a:gd name="T1" fmla="*/ 13 h 30"/>
                <a:gd name="T2" fmla="*/ 3 w 48"/>
                <a:gd name="T3" fmla="*/ 28 h 30"/>
                <a:gd name="T4" fmla="*/ 3 w 48"/>
                <a:gd name="T5" fmla="*/ 28 h 30"/>
                <a:gd name="T6" fmla="*/ 0 w 48"/>
                <a:gd name="T7" fmla="*/ 13 h 30"/>
                <a:gd name="T8" fmla="*/ 45 w 48"/>
                <a:gd name="T9" fmla="*/ 1 h 30"/>
                <a:gd name="T10" fmla="*/ 48 w 48"/>
                <a:gd name="T11" fmla="*/ 30 h 30"/>
                <a:gd name="T12" fmla="*/ 48 w 48"/>
                <a:gd name="T13" fmla="*/ 30 h 30"/>
                <a:gd name="T14" fmla="*/ 45 w 48"/>
                <a:gd name="T15" fmla="*/ 1 h 30"/>
                <a:gd name="T16" fmla="*/ 45 w 48"/>
                <a:gd name="T17" fmla="*/ 1 h 30"/>
                <a:gd name="T18" fmla="*/ 45 w 48"/>
                <a:gd name="T19" fmla="*/ 1 h 30"/>
                <a:gd name="T20" fmla="*/ 45 w 48"/>
                <a:gd name="T21" fmla="*/ 1 h 30"/>
                <a:gd name="T22" fmla="*/ 45 w 48"/>
                <a:gd name="T23" fmla="*/ 0 h 30"/>
                <a:gd name="T24" fmla="*/ 45 w 48"/>
                <a:gd name="T25" fmla="*/ 1 h 30"/>
                <a:gd name="T26" fmla="*/ 45 w 48"/>
                <a:gd name="T27" fmla="*/ 0 h 30"/>
                <a:gd name="T28" fmla="*/ 45 w 48"/>
                <a:gd name="T29" fmla="*/ 0 h 30"/>
                <a:gd name="T30" fmla="*/ 45 w 48"/>
                <a:gd name="T31" fmla="*/ 0 h 30"/>
                <a:gd name="T32" fmla="*/ 45 w 4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30">
                  <a:moveTo>
                    <a:pt x="0" y="13"/>
                  </a:moveTo>
                  <a:cubicBezTo>
                    <a:pt x="1" y="17"/>
                    <a:pt x="2" y="23"/>
                    <a:pt x="3" y="28"/>
                  </a:cubicBezTo>
                  <a:cubicBezTo>
                    <a:pt x="3" y="28"/>
                    <a:pt x="3" y="28"/>
                    <a:pt x="3" y="28"/>
                  </a:cubicBezTo>
                  <a:cubicBezTo>
                    <a:pt x="2" y="23"/>
                    <a:pt x="1" y="17"/>
                    <a:pt x="0" y="13"/>
                  </a:cubicBezTo>
                  <a:moveTo>
                    <a:pt x="45" y="1"/>
                  </a:moveTo>
                  <a:cubicBezTo>
                    <a:pt x="45" y="13"/>
                    <a:pt x="46" y="22"/>
                    <a:pt x="48" y="30"/>
                  </a:cubicBezTo>
                  <a:cubicBezTo>
                    <a:pt x="48" y="30"/>
                    <a:pt x="48" y="30"/>
                    <a:pt x="48" y="30"/>
                  </a:cubicBezTo>
                  <a:cubicBezTo>
                    <a:pt x="46" y="22"/>
                    <a:pt x="45" y="13"/>
                    <a:pt x="45" y="1"/>
                  </a:cubicBezTo>
                  <a:moveTo>
                    <a:pt x="45" y="1"/>
                  </a:moveTo>
                  <a:cubicBezTo>
                    <a:pt x="45" y="1"/>
                    <a:pt x="45" y="1"/>
                    <a:pt x="45" y="1"/>
                  </a:cubicBezTo>
                  <a:cubicBezTo>
                    <a:pt x="45" y="1"/>
                    <a:pt x="45" y="1"/>
                    <a:pt x="45" y="1"/>
                  </a:cubicBezTo>
                  <a:moveTo>
                    <a:pt x="45" y="0"/>
                  </a:moveTo>
                  <a:cubicBezTo>
                    <a:pt x="45" y="0"/>
                    <a:pt x="45" y="1"/>
                    <a:pt x="45" y="1"/>
                  </a:cubicBezTo>
                  <a:cubicBezTo>
                    <a:pt x="45" y="1"/>
                    <a:pt x="45" y="0"/>
                    <a:pt x="45" y="0"/>
                  </a:cubicBezTo>
                  <a:moveTo>
                    <a:pt x="45" y="0"/>
                  </a:moveTo>
                  <a:cubicBezTo>
                    <a:pt x="45" y="0"/>
                    <a:pt x="45" y="0"/>
                    <a:pt x="45" y="0"/>
                  </a:cubicBezTo>
                  <a:cubicBezTo>
                    <a:pt x="45" y="0"/>
                    <a:pt x="45" y="0"/>
                    <a:pt x="45" y="0"/>
                  </a:cubicBezTo>
                </a:path>
              </a:pathLst>
            </a:custGeom>
            <a:solidFill>
              <a:srgbClr val="F79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1" name="Freeform 113">
              <a:extLst>
                <a:ext uri="{FF2B5EF4-FFF2-40B4-BE49-F238E27FC236}">
                  <a16:creationId xmlns:a16="http://schemas.microsoft.com/office/drawing/2014/main" id="{BF573918-4516-423A-8B8C-9C26B8F22335}"/>
                </a:ext>
              </a:extLst>
            </p:cNvPr>
            <p:cNvSpPr>
              <a:spLocks/>
            </p:cNvSpPr>
            <p:nvPr/>
          </p:nvSpPr>
          <p:spPr bwMode="auto">
            <a:xfrm>
              <a:off x="9096375" y="4559300"/>
              <a:ext cx="76200" cy="61913"/>
            </a:xfrm>
            <a:custGeom>
              <a:avLst/>
              <a:gdLst>
                <a:gd name="T0" fmla="*/ 45 w 48"/>
                <a:gd name="T1" fmla="*/ 0 h 39"/>
                <a:gd name="T2" fmla="*/ 4 w 48"/>
                <a:gd name="T3" fmla="*/ 12 h 39"/>
                <a:gd name="T4" fmla="*/ 0 w 48"/>
                <a:gd name="T5" fmla="*/ 17 h 39"/>
                <a:gd name="T6" fmla="*/ 0 w 48"/>
                <a:gd name="T7" fmla="*/ 21 h 39"/>
                <a:gd name="T8" fmla="*/ 3 w 48"/>
                <a:gd name="T9" fmla="*/ 36 h 39"/>
                <a:gd name="T10" fmla="*/ 28 w 48"/>
                <a:gd name="T11" fmla="*/ 39 h 39"/>
                <a:gd name="T12" fmla="*/ 48 w 48"/>
                <a:gd name="T13" fmla="*/ 38 h 39"/>
                <a:gd name="T14" fmla="*/ 45 w 48"/>
                <a:gd name="T15" fmla="*/ 9 h 39"/>
                <a:gd name="T16" fmla="*/ 45 w 48"/>
                <a:gd name="T17" fmla="*/ 9 h 39"/>
                <a:gd name="T18" fmla="*/ 45 w 48"/>
                <a:gd name="T19" fmla="*/ 9 h 39"/>
                <a:gd name="T20" fmla="*/ 45 w 48"/>
                <a:gd name="T21" fmla="*/ 9 h 39"/>
                <a:gd name="T22" fmla="*/ 45 w 48"/>
                <a:gd name="T23" fmla="*/ 9 h 39"/>
                <a:gd name="T24" fmla="*/ 45 w 48"/>
                <a:gd name="T25" fmla="*/ 8 h 39"/>
                <a:gd name="T26" fmla="*/ 45 w 48"/>
                <a:gd name="T27" fmla="*/ 8 h 39"/>
                <a:gd name="T28" fmla="*/ 45 w 48"/>
                <a:gd name="T29" fmla="*/ 8 h 39"/>
                <a:gd name="T30" fmla="*/ 45 w 48"/>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9">
                  <a:moveTo>
                    <a:pt x="45" y="0"/>
                  </a:moveTo>
                  <a:cubicBezTo>
                    <a:pt x="4" y="12"/>
                    <a:pt x="4" y="12"/>
                    <a:pt x="4" y="12"/>
                  </a:cubicBezTo>
                  <a:cubicBezTo>
                    <a:pt x="0" y="17"/>
                    <a:pt x="0" y="17"/>
                    <a:pt x="0" y="17"/>
                  </a:cubicBezTo>
                  <a:cubicBezTo>
                    <a:pt x="0" y="18"/>
                    <a:pt x="0" y="20"/>
                    <a:pt x="0" y="21"/>
                  </a:cubicBezTo>
                  <a:cubicBezTo>
                    <a:pt x="1" y="25"/>
                    <a:pt x="2" y="31"/>
                    <a:pt x="3" y="36"/>
                  </a:cubicBezTo>
                  <a:cubicBezTo>
                    <a:pt x="11" y="38"/>
                    <a:pt x="20" y="39"/>
                    <a:pt x="28" y="39"/>
                  </a:cubicBezTo>
                  <a:cubicBezTo>
                    <a:pt x="35" y="39"/>
                    <a:pt x="41" y="39"/>
                    <a:pt x="48" y="38"/>
                  </a:cubicBezTo>
                  <a:cubicBezTo>
                    <a:pt x="46" y="30"/>
                    <a:pt x="45" y="21"/>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8"/>
                    <a:pt x="45" y="8"/>
                  </a:cubicBezTo>
                  <a:cubicBezTo>
                    <a:pt x="45" y="8"/>
                    <a:pt x="45" y="8"/>
                    <a:pt x="45" y="8"/>
                  </a:cubicBezTo>
                  <a:cubicBezTo>
                    <a:pt x="45" y="8"/>
                    <a:pt x="45" y="8"/>
                    <a:pt x="45" y="8"/>
                  </a:cubicBezTo>
                  <a:cubicBezTo>
                    <a:pt x="45" y="5"/>
                    <a:pt x="45" y="2"/>
                    <a:pt x="4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2" name="Freeform 114">
              <a:extLst>
                <a:ext uri="{FF2B5EF4-FFF2-40B4-BE49-F238E27FC236}">
                  <a16:creationId xmlns:a16="http://schemas.microsoft.com/office/drawing/2014/main" id="{DC3612D6-E8BC-411A-B18D-99E683330D12}"/>
                </a:ext>
              </a:extLst>
            </p:cNvPr>
            <p:cNvSpPr>
              <a:spLocks/>
            </p:cNvSpPr>
            <p:nvPr/>
          </p:nvSpPr>
          <p:spPr bwMode="auto">
            <a:xfrm>
              <a:off x="9002713" y="4376738"/>
              <a:ext cx="223838" cy="200025"/>
            </a:xfrm>
            <a:custGeom>
              <a:avLst/>
              <a:gdLst>
                <a:gd name="T0" fmla="*/ 113 w 141"/>
                <a:gd name="T1" fmla="*/ 125 h 126"/>
                <a:gd name="T2" fmla="*/ 139 w 141"/>
                <a:gd name="T3" fmla="*/ 48 h 126"/>
                <a:gd name="T4" fmla="*/ 101 w 141"/>
                <a:gd name="T5" fmla="*/ 6 h 126"/>
                <a:gd name="T6" fmla="*/ 69 w 141"/>
                <a:gd name="T7" fmla="*/ 2 h 126"/>
                <a:gd name="T8" fmla="*/ 21 w 141"/>
                <a:gd name="T9" fmla="*/ 18 h 126"/>
                <a:gd name="T10" fmla="*/ 58 w 141"/>
                <a:gd name="T11" fmla="*/ 122 h 126"/>
                <a:gd name="T12" fmla="*/ 65 w 141"/>
                <a:gd name="T13" fmla="*/ 81 h 126"/>
                <a:gd name="T14" fmla="*/ 111 w 141"/>
                <a:gd name="T15" fmla="*/ 56 h 126"/>
                <a:gd name="T16" fmla="*/ 112 w 141"/>
                <a:gd name="T17" fmla="*/ 123 h 126"/>
                <a:gd name="T18" fmla="*/ 113 w 141"/>
                <a:gd name="T19"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26">
                  <a:moveTo>
                    <a:pt x="113" y="125"/>
                  </a:moveTo>
                  <a:cubicBezTo>
                    <a:pt x="118" y="126"/>
                    <a:pt x="141" y="95"/>
                    <a:pt x="139" y="48"/>
                  </a:cubicBezTo>
                  <a:cubicBezTo>
                    <a:pt x="136" y="0"/>
                    <a:pt x="101" y="6"/>
                    <a:pt x="101" y="6"/>
                  </a:cubicBezTo>
                  <a:cubicBezTo>
                    <a:pt x="101" y="6"/>
                    <a:pt x="70" y="1"/>
                    <a:pt x="69" y="2"/>
                  </a:cubicBezTo>
                  <a:cubicBezTo>
                    <a:pt x="68" y="2"/>
                    <a:pt x="21" y="18"/>
                    <a:pt x="21" y="18"/>
                  </a:cubicBezTo>
                  <a:cubicBezTo>
                    <a:pt x="21" y="18"/>
                    <a:pt x="0" y="113"/>
                    <a:pt x="58" y="122"/>
                  </a:cubicBezTo>
                  <a:cubicBezTo>
                    <a:pt x="65" y="81"/>
                    <a:pt x="65" y="81"/>
                    <a:pt x="65" y="81"/>
                  </a:cubicBezTo>
                  <a:cubicBezTo>
                    <a:pt x="111" y="56"/>
                    <a:pt x="111" y="56"/>
                    <a:pt x="111" y="56"/>
                  </a:cubicBezTo>
                  <a:cubicBezTo>
                    <a:pt x="111" y="56"/>
                    <a:pt x="111" y="121"/>
                    <a:pt x="112" y="123"/>
                  </a:cubicBezTo>
                  <a:cubicBezTo>
                    <a:pt x="113" y="125"/>
                    <a:pt x="113" y="125"/>
                    <a:pt x="113" y="125"/>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3" name="Freeform 115">
              <a:extLst>
                <a:ext uri="{FF2B5EF4-FFF2-40B4-BE49-F238E27FC236}">
                  <a16:creationId xmlns:a16="http://schemas.microsoft.com/office/drawing/2014/main" id="{237187EB-D615-404A-8C86-DBD6AB9CBDDD}"/>
                </a:ext>
              </a:extLst>
            </p:cNvPr>
            <p:cNvSpPr>
              <a:spLocks/>
            </p:cNvSpPr>
            <p:nvPr/>
          </p:nvSpPr>
          <p:spPr bwMode="auto">
            <a:xfrm>
              <a:off x="9040813" y="4391025"/>
              <a:ext cx="179388" cy="225425"/>
            </a:xfrm>
            <a:custGeom>
              <a:avLst/>
              <a:gdLst>
                <a:gd name="T0" fmla="*/ 16 w 113"/>
                <a:gd name="T1" fmla="*/ 29 h 142"/>
                <a:gd name="T2" fmla="*/ 1 w 113"/>
                <a:gd name="T3" fmla="*/ 76 h 142"/>
                <a:gd name="T4" fmla="*/ 59 w 113"/>
                <a:gd name="T5" fmla="*/ 138 h 142"/>
                <a:gd name="T6" fmla="*/ 105 w 113"/>
                <a:gd name="T7" fmla="*/ 47 h 142"/>
                <a:gd name="T8" fmla="*/ 62 w 113"/>
                <a:gd name="T9" fmla="*/ 14 h 142"/>
                <a:gd name="T10" fmla="*/ 16 w 113"/>
                <a:gd name="T11" fmla="*/ 29 h 142"/>
              </a:gdLst>
              <a:ahLst/>
              <a:cxnLst>
                <a:cxn ang="0">
                  <a:pos x="T0" y="T1"/>
                </a:cxn>
                <a:cxn ang="0">
                  <a:pos x="T2" y="T3"/>
                </a:cxn>
                <a:cxn ang="0">
                  <a:pos x="T4" y="T5"/>
                </a:cxn>
                <a:cxn ang="0">
                  <a:pos x="T6" y="T7"/>
                </a:cxn>
                <a:cxn ang="0">
                  <a:pos x="T8" y="T9"/>
                </a:cxn>
                <a:cxn ang="0">
                  <a:pos x="T10" y="T11"/>
                </a:cxn>
              </a:cxnLst>
              <a:rect l="0" t="0" r="r" b="b"/>
              <a:pathLst>
                <a:path w="113" h="142">
                  <a:moveTo>
                    <a:pt x="16" y="29"/>
                  </a:moveTo>
                  <a:cubicBezTo>
                    <a:pt x="13" y="31"/>
                    <a:pt x="0" y="45"/>
                    <a:pt x="1" y="76"/>
                  </a:cubicBezTo>
                  <a:cubicBezTo>
                    <a:pt x="2" y="106"/>
                    <a:pt x="25" y="142"/>
                    <a:pt x="59" y="138"/>
                  </a:cubicBezTo>
                  <a:cubicBezTo>
                    <a:pt x="93" y="134"/>
                    <a:pt x="113" y="93"/>
                    <a:pt x="105" y="47"/>
                  </a:cubicBezTo>
                  <a:cubicBezTo>
                    <a:pt x="98" y="0"/>
                    <a:pt x="62" y="14"/>
                    <a:pt x="62" y="14"/>
                  </a:cubicBezTo>
                  <a:lnTo>
                    <a:pt x="16" y="29"/>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4" name="Freeform 116">
              <a:extLst>
                <a:ext uri="{FF2B5EF4-FFF2-40B4-BE49-F238E27FC236}">
                  <a16:creationId xmlns:a16="http://schemas.microsoft.com/office/drawing/2014/main" id="{24505B96-26C1-4850-BB22-4FFF0052FC8F}"/>
                </a:ext>
              </a:extLst>
            </p:cNvPr>
            <p:cNvSpPr>
              <a:spLocks/>
            </p:cNvSpPr>
            <p:nvPr/>
          </p:nvSpPr>
          <p:spPr bwMode="auto">
            <a:xfrm>
              <a:off x="9180513" y="4500563"/>
              <a:ext cx="58738" cy="53975"/>
            </a:xfrm>
            <a:custGeom>
              <a:avLst/>
              <a:gdLst>
                <a:gd name="T0" fmla="*/ 13 w 37"/>
                <a:gd name="T1" fmla="*/ 2 h 34"/>
                <a:gd name="T2" fmla="*/ 14 w 37"/>
                <a:gd name="T3" fmla="*/ 2 h 34"/>
                <a:gd name="T4" fmla="*/ 29 w 37"/>
                <a:gd name="T5" fmla="*/ 1 h 34"/>
                <a:gd name="T6" fmla="*/ 12 w 37"/>
                <a:gd name="T7" fmla="*/ 23 h 34"/>
                <a:gd name="T8" fmla="*/ 13 w 37"/>
                <a:gd name="T9" fmla="*/ 2 h 34"/>
              </a:gdLst>
              <a:ahLst/>
              <a:cxnLst>
                <a:cxn ang="0">
                  <a:pos x="T0" y="T1"/>
                </a:cxn>
                <a:cxn ang="0">
                  <a:pos x="T2" y="T3"/>
                </a:cxn>
                <a:cxn ang="0">
                  <a:pos x="T4" y="T5"/>
                </a:cxn>
                <a:cxn ang="0">
                  <a:pos x="T6" y="T7"/>
                </a:cxn>
                <a:cxn ang="0">
                  <a:pos x="T8" y="T9"/>
                </a:cxn>
              </a:cxnLst>
              <a:rect l="0" t="0" r="r" b="b"/>
              <a:pathLst>
                <a:path w="37" h="34">
                  <a:moveTo>
                    <a:pt x="13" y="2"/>
                  </a:moveTo>
                  <a:cubicBezTo>
                    <a:pt x="13" y="2"/>
                    <a:pt x="13" y="2"/>
                    <a:pt x="14" y="2"/>
                  </a:cubicBezTo>
                  <a:cubicBezTo>
                    <a:pt x="17" y="1"/>
                    <a:pt x="23" y="0"/>
                    <a:pt x="29" y="1"/>
                  </a:cubicBezTo>
                  <a:cubicBezTo>
                    <a:pt x="37" y="3"/>
                    <a:pt x="24" y="34"/>
                    <a:pt x="12" y="23"/>
                  </a:cubicBezTo>
                  <a:cubicBezTo>
                    <a:pt x="0" y="13"/>
                    <a:pt x="13" y="2"/>
                    <a:pt x="13"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5" name="Freeform 117">
              <a:extLst>
                <a:ext uri="{FF2B5EF4-FFF2-40B4-BE49-F238E27FC236}">
                  <a16:creationId xmlns:a16="http://schemas.microsoft.com/office/drawing/2014/main" id="{5D889B01-8208-4794-9C77-2416622EA1E7}"/>
                </a:ext>
              </a:extLst>
            </p:cNvPr>
            <p:cNvSpPr>
              <a:spLocks/>
            </p:cNvSpPr>
            <p:nvPr/>
          </p:nvSpPr>
          <p:spPr bwMode="auto">
            <a:xfrm>
              <a:off x="9013825" y="4506913"/>
              <a:ext cx="60325" cy="53975"/>
            </a:xfrm>
            <a:custGeom>
              <a:avLst/>
              <a:gdLst>
                <a:gd name="T0" fmla="*/ 25 w 38"/>
                <a:gd name="T1" fmla="*/ 2 h 34"/>
                <a:gd name="T2" fmla="*/ 23 w 38"/>
                <a:gd name="T3" fmla="*/ 1 h 34"/>
                <a:gd name="T4" fmla="*/ 8 w 38"/>
                <a:gd name="T5" fmla="*/ 2 h 34"/>
                <a:gd name="T6" fmla="*/ 27 w 38"/>
                <a:gd name="T7" fmla="*/ 23 h 34"/>
                <a:gd name="T8" fmla="*/ 25 w 38"/>
                <a:gd name="T9" fmla="*/ 2 h 34"/>
              </a:gdLst>
              <a:ahLst/>
              <a:cxnLst>
                <a:cxn ang="0">
                  <a:pos x="T0" y="T1"/>
                </a:cxn>
                <a:cxn ang="0">
                  <a:pos x="T2" y="T3"/>
                </a:cxn>
                <a:cxn ang="0">
                  <a:pos x="T4" y="T5"/>
                </a:cxn>
                <a:cxn ang="0">
                  <a:pos x="T6" y="T7"/>
                </a:cxn>
                <a:cxn ang="0">
                  <a:pos x="T8" y="T9"/>
                </a:cxn>
              </a:cxnLst>
              <a:rect l="0" t="0" r="r" b="b"/>
              <a:pathLst>
                <a:path w="38" h="34">
                  <a:moveTo>
                    <a:pt x="25" y="2"/>
                  </a:moveTo>
                  <a:cubicBezTo>
                    <a:pt x="25" y="2"/>
                    <a:pt x="24" y="2"/>
                    <a:pt x="23" y="1"/>
                  </a:cubicBezTo>
                  <a:cubicBezTo>
                    <a:pt x="20" y="1"/>
                    <a:pt x="14" y="0"/>
                    <a:pt x="8" y="2"/>
                  </a:cubicBezTo>
                  <a:cubicBezTo>
                    <a:pt x="0" y="5"/>
                    <a:pt x="16" y="34"/>
                    <a:pt x="27" y="23"/>
                  </a:cubicBezTo>
                  <a:cubicBezTo>
                    <a:pt x="38" y="11"/>
                    <a:pt x="25" y="2"/>
                    <a:pt x="25"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6" name="Freeform 118">
              <a:extLst>
                <a:ext uri="{FF2B5EF4-FFF2-40B4-BE49-F238E27FC236}">
                  <a16:creationId xmlns:a16="http://schemas.microsoft.com/office/drawing/2014/main" id="{A69ECDFD-AAE1-4468-B0A9-AAD5F3D1230F}"/>
                </a:ext>
              </a:extLst>
            </p:cNvPr>
            <p:cNvSpPr>
              <a:spLocks/>
            </p:cNvSpPr>
            <p:nvPr/>
          </p:nvSpPr>
          <p:spPr bwMode="auto">
            <a:xfrm>
              <a:off x="9020175" y="4354513"/>
              <a:ext cx="219075" cy="123825"/>
            </a:xfrm>
            <a:custGeom>
              <a:avLst/>
              <a:gdLst>
                <a:gd name="T0" fmla="*/ 46 w 138"/>
                <a:gd name="T1" fmla="*/ 3 h 78"/>
                <a:gd name="T2" fmla="*/ 12 w 138"/>
                <a:gd name="T3" fmla="*/ 45 h 78"/>
                <a:gd name="T4" fmla="*/ 116 w 138"/>
                <a:gd name="T5" fmla="*/ 56 h 78"/>
                <a:gd name="T6" fmla="*/ 119 w 138"/>
                <a:gd name="T7" fmla="*/ 16 h 78"/>
                <a:gd name="T8" fmla="*/ 83 w 138"/>
                <a:gd name="T9" fmla="*/ 15 h 78"/>
                <a:gd name="T10" fmla="*/ 46 w 138"/>
                <a:gd name="T11" fmla="*/ 3 h 78"/>
              </a:gdLst>
              <a:ahLst/>
              <a:cxnLst>
                <a:cxn ang="0">
                  <a:pos x="T0" y="T1"/>
                </a:cxn>
                <a:cxn ang="0">
                  <a:pos x="T2" y="T3"/>
                </a:cxn>
                <a:cxn ang="0">
                  <a:pos x="T4" y="T5"/>
                </a:cxn>
                <a:cxn ang="0">
                  <a:pos x="T6" y="T7"/>
                </a:cxn>
                <a:cxn ang="0">
                  <a:pos x="T8" y="T9"/>
                </a:cxn>
                <a:cxn ang="0">
                  <a:pos x="T10" y="T11"/>
                </a:cxn>
              </a:cxnLst>
              <a:rect l="0" t="0" r="r" b="b"/>
              <a:pathLst>
                <a:path w="138" h="78">
                  <a:moveTo>
                    <a:pt x="46" y="3"/>
                  </a:moveTo>
                  <a:cubicBezTo>
                    <a:pt x="30" y="0"/>
                    <a:pt x="0" y="15"/>
                    <a:pt x="12" y="45"/>
                  </a:cubicBezTo>
                  <a:cubicBezTo>
                    <a:pt x="25" y="78"/>
                    <a:pt x="94" y="76"/>
                    <a:pt x="116" y="56"/>
                  </a:cubicBezTo>
                  <a:cubicBezTo>
                    <a:pt x="138" y="36"/>
                    <a:pt x="129" y="18"/>
                    <a:pt x="119" y="16"/>
                  </a:cubicBezTo>
                  <a:cubicBezTo>
                    <a:pt x="110" y="14"/>
                    <a:pt x="95" y="18"/>
                    <a:pt x="83" y="15"/>
                  </a:cubicBezTo>
                  <a:cubicBezTo>
                    <a:pt x="71" y="12"/>
                    <a:pt x="56" y="4"/>
                    <a:pt x="46" y="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7" name="Freeform 119">
              <a:extLst>
                <a:ext uri="{FF2B5EF4-FFF2-40B4-BE49-F238E27FC236}">
                  <a16:creationId xmlns:a16="http://schemas.microsoft.com/office/drawing/2014/main" id="{CE81541A-14CD-4375-9B32-6174447DF7E3}"/>
                </a:ext>
              </a:extLst>
            </p:cNvPr>
            <p:cNvSpPr>
              <a:spLocks/>
            </p:cNvSpPr>
            <p:nvPr/>
          </p:nvSpPr>
          <p:spPr bwMode="auto">
            <a:xfrm>
              <a:off x="8959850" y="4732338"/>
              <a:ext cx="377825" cy="263525"/>
            </a:xfrm>
            <a:custGeom>
              <a:avLst/>
              <a:gdLst>
                <a:gd name="T0" fmla="*/ 3 w 238"/>
                <a:gd name="T1" fmla="*/ 11 h 166"/>
                <a:gd name="T2" fmla="*/ 236 w 238"/>
                <a:gd name="T3" fmla="*/ 2 h 166"/>
                <a:gd name="T4" fmla="*/ 225 w 238"/>
                <a:gd name="T5" fmla="*/ 156 h 166"/>
                <a:gd name="T6" fmla="*/ 24 w 238"/>
                <a:gd name="T7" fmla="*/ 165 h 166"/>
                <a:gd name="T8" fmla="*/ 3 w 238"/>
                <a:gd name="T9" fmla="*/ 11 h 166"/>
              </a:gdLst>
              <a:ahLst/>
              <a:cxnLst>
                <a:cxn ang="0">
                  <a:pos x="T0" y="T1"/>
                </a:cxn>
                <a:cxn ang="0">
                  <a:pos x="T2" y="T3"/>
                </a:cxn>
                <a:cxn ang="0">
                  <a:pos x="T4" y="T5"/>
                </a:cxn>
                <a:cxn ang="0">
                  <a:pos x="T6" y="T7"/>
                </a:cxn>
                <a:cxn ang="0">
                  <a:pos x="T8" y="T9"/>
                </a:cxn>
              </a:cxnLst>
              <a:rect l="0" t="0" r="r" b="b"/>
              <a:pathLst>
                <a:path w="238" h="166">
                  <a:moveTo>
                    <a:pt x="3" y="11"/>
                  </a:moveTo>
                  <a:cubicBezTo>
                    <a:pt x="3" y="11"/>
                    <a:pt x="235" y="0"/>
                    <a:pt x="236" y="2"/>
                  </a:cubicBezTo>
                  <a:cubicBezTo>
                    <a:pt x="238" y="7"/>
                    <a:pt x="226" y="156"/>
                    <a:pt x="225" y="156"/>
                  </a:cubicBezTo>
                  <a:cubicBezTo>
                    <a:pt x="224" y="157"/>
                    <a:pt x="26" y="166"/>
                    <a:pt x="24" y="165"/>
                  </a:cubicBezTo>
                  <a:cubicBezTo>
                    <a:pt x="20" y="163"/>
                    <a:pt x="0" y="13"/>
                    <a:pt x="3" y="11"/>
                  </a:cubicBezTo>
                  <a:close/>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8" name="Freeform 120">
              <a:extLst>
                <a:ext uri="{FF2B5EF4-FFF2-40B4-BE49-F238E27FC236}">
                  <a16:creationId xmlns:a16="http://schemas.microsoft.com/office/drawing/2014/main" id="{502BB273-2A1D-470B-861E-022D3D90A286}"/>
                </a:ext>
              </a:extLst>
            </p:cNvPr>
            <p:cNvSpPr>
              <a:spLocks/>
            </p:cNvSpPr>
            <p:nvPr/>
          </p:nvSpPr>
          <p:spPr bwMode="auto">
            <a:xfrm>
              <a:off x="9121775" y="4841875"/>
              <a:ext cx="46038" cy="46038"/>
            </a:xfrm>
            <a:custGeom>
              <a:avLst/>
              <a:gdLst>
                <a:gd name="T0" fmla="*/ 29 w 29"/>
                <a:gd name="T1" fmla="*/ 14 h 29"/>
                <a:gd name="T2" fmla="*/ 14 w 29"/>
                <a:gd name="T3" fmla="*/ 1 h 29"/>
                <a:gd name="T4" fmla="*/ 0 w 29"/>
                <a:gd name="T5" fmla="*/ 15 h 29"/>
                <a:gd name="T6" fmla="*/ 15 w 29"/>
                <a:gd name="T7" fmla="*/ 29 h 29"/>
                <a:gd name="T8" fmla="*/ 29 w 29"/>
                <a:gd name="T9" fmla="*/ 14 h 29"/>
              </a:gdLst>
              <a:ahLst/>
              <a:cxnLst>
                <a:cxn ang="0">
                  <a:pos x="T0" y="T1"/>
                </a:cxn>
                <a:cxn ang="0">
                  <a:pos x="T2" y="T3"/>
                </a:cxn>
                <a:cxn ang="0">
                  <a:pos x="T4" y="T5"/>
                </a:cxn>
                <a:cxn ang="0">
                  <a:pos x="T6" y="T7"/>
                </a:cxn>
                <a:cxn ang="0">
                  <a:pos x="T8" y="T9"/>
                </a:cxn>
              </a:cxnLst>
              <a:rect l="0" t="0" r="r" b="b"/>
              <a:pathLst>
                <a:path w="29" h="29">
                  <a:moveTo>
                    <a:pt x="29" y="14"/>
                  </a:moveTo>
                  <a:cubicBezTo>
                    <a:pt x="29" y="6"/>
                    <a:pt x="22" y="0"/>
                    <a:pt x="14" y="1"/>
                  </a:cubicBezTo>
                  <a:cubicBezTo>
                    <a:pt x="6" y="1"/>
                    <a:pt x="0" y="7"/>
                    <a:pt x="0" y="15"/>
                  </a:cubicBezTo>
                  <a:cubicBezTo>
                    <a:pt x="1" y="23"/>
                    <a:pt x="7" y="29"/>
                    <a:pt x="15" y="29"/>
                  </a:cubicBezTo>
                  <a:cubicBezTo>
                    <a:pt x="23" y="29"/>
                    <a:pt x="29" y="22"/>
                    <a:pt x="2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9" name="Freeform 121">
              <a:extLst>
                <a:ext uri="{FF2B5EF4-FFF2-40B4-BE49-F238E27FC236}">
                  <a16:creationId xmlns:a16="http://schemas.microsoft.com/office/drawing/2014/main" id="{3B51BCFC-558B-4196-87E2-F079121CC272}"/>
                </a:ext>
              </a:extLst>
            </p:cNvPr>
            <p:cNvSpPr>
              <a:spLocks/>
            </p:cNvSpPr>
            <p:nvPr/>
          </p:nvSpPr>
          <p:spPr bwMode="auto">
            <a:xfrm>
              <a:off x="8982075" y="4972050"/>
              <a:ext cx="350838" cy="28575"/>
            </a:xfrm>
            <a:custGeom>
              <a:avLst/>
              <a:gdLst>
                <a:gd name="T0" fmla="*/ 215 w 221"/>
                <a:gd name="T1" fmla="*/ 0 h 18"/>
                <a:gd name="T2" fmla="*/ 5 w 221"/>
                <a:gd name="T3" fmla="*/ 8 h 18"/>
                <a:gd name="T4" fmla="*/ 0 w 221"/>
                <a:gd name="T5" fmla="*/ 13 h 18"/>
                <a:gd name="T6" fmla="*/ 5 w 221"/>
                <a:gd name="T7" fmla="*/ 18 h 18"/>
                <a:gd name="T8" fmla="*/ 215 w 221"/>
                <a:gd name="T9" fmla="*/ 10 h 18"/>
                <a:gd name="T10" fmla="*/ 220 w 221"/>
                <a:gd name="T11" fmla="*/ 5 h 18"/>
                <a:gd name="T12" fmla="*/ 215 w 22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21" h="18">
                  <a:moveTo>
                    <a:pt x="215" y="0"/>
                  </a:moveTo>
                  <a:cubicBezTo>
                    <a:pt x="5" y="8"/>
                    <a:pt x="5" y="8"/>
                    <a:pt x="5" y="8"/>
                  </a:cubicBezTo>
                  <a:cubicBezTo>
                    <a:pt x="2" y="8"/>
                    <a:pt x="0" y="10"/>
                    <a:pt x="0" y="13"/>
                  </a:cubicBezTo>
                  <a:cubicBezTo>
                    <a:pt x="0" y="16"/>
                    <a:pt x="2" y="18"/>
                    <a:pt x="5" y="18"/>
                  </a:cubicBezTo>
                  <a:cubicBezTo>
                    <a:pt x="215" y="10"/>
                    <a:pt x="215" y="10"/>
                    <a:pt x="215" y="10"/>
                  </a:cubicBezTo>
                  <a:cubicBezTo>
                    <a:pt x="218" y="10"/>
                    <a:pt x="221" y="8"/>
                    <a:pt x="220" y="5"/>
                  </a:cubicBezTo>
                  <a:cubicBezTo>
                    <a:pt x="220" y="2"/>
                    <a:pt x="218" y="0"/>
                    <a:pt x="215" y="0"/>
                  </a:cubicBezTo>
                  <a:close/>
                </a:path>
              </a:pathLst>
            </a:custGeom>
            <a:solidFill>
              <a:srgbClr val="FF7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0" name="Freeform 122">
              <a:extLst>
                <a:ext uri="{FF2B5EF4-FFF2-40B4-BE49-F238E27FC236}">
                  <a16:creationId xmlns:a16="http://schemas.microsoft.com/office/drawing/2014/main" id="{159B5898-6570-49E8-B5AD-2558F36908C3}"/>
                </a:ext>
              </a:extLst>
            </p:cNvPr>
            <p:cNvSpPr>
              <a:spLocks/>
            </p:cNvSpPr>
            <p:nvPr/>
          </p:nvSpPr>
          <p:spPr bwMode="auto">
            <a:xfrm>
              <a:off x="9063038" y="5006975"/>
              <a:ext cx="112713" cy="114300"/>
            </a:xfrm>
            <a:custGeom>
              <a:avLst/>
              <a:gdLst>
                <a:gd name="T0" fmla="*/ 13 w 71"/>
                <a:gd name="T1" fmla="*/ 38 h 73"/>
                <a:gd name="T2" fmla="*/ 5 w 71"/>
                <a:gd name="T3" fmla="*/ 59 h 73"/>
                <a:gd name="T4" fmla="*/ 59 w 71"/>
                <a:gd name="T5" fmla="*/ 33 h 73"/>
                <a:gd name="T6" fmla="*/ 13 w 71"/>
                <a:gd name="T7" fmla="*/ 38 h 73"/>
              </a:gdLst>
              <a:ahLst/>
              <a:cxnLst>
                <a:cxn ang="0">
                  <a:pos x="T0" y="T1"/>
                </a:cxn>
                <a:cxn ang="0">
                  <a:pos x="T2" y="T3"/>
                </a:cxn>
                <a:cxn ang="0">
                  <a:pos x="T4" y="T5"/>
                </a:cxn>
                <a:cxn ang="0">
                  <a:pos x="T6" y="T7"/>
                </a:cxn>
              </a:cxnLst>
              <a:rect l="0" t="0" r="r" b="b"/>
              <a:pathLst>
                <a:path w="71" h="73">
                  <a:moveTo>
                    <a:pt x="13" y="38"/>
                  </a:moveTo>
                  <a:cubicBezTo>
                    <a:pt x="13" y="38"/>
                    <a:pt x="0" y="46"/>
                    <a:pt x="5" y="59"/>
                  </a:cubicBezTo>
                  <a:cubicBezTo>
                    <a:pt x="11" y="73"/>
                    <a:pt x="47" y="66"/>
                    <a:pt x="59" y="33"/>
                  </a:cubicBezTo>
                  <a:cubicBezTo>
                    <a:pt x="71" y="0"/>
                    <a:pt x="13" y="38"/>
                    <a:pt x="13" y="38"/>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1" name="Freeform 123">
              <a:extLst>
                <a:ext uri="{FF2B5EF4-FFF2-40B4-BE49-F238E27FC236}">
                  <a16:creationId xmlns:a16="http://schemas.microsoft.com/office/drawing/2014/main" id="{76BE5A9E-D55A-497D-9154-BB864D257105}"/>
                </a:ext>
              </a:extLst>
            </p:cNvPr>
            <p:cNvSpPr>
              <a:spLocks/>
            </p:cNvSpPr>
            <p:nvPr/>
          </p:nvSpPr>
          <p:spPr bwMode="auto">
            <a:xfrm>
              <a:off x="9069388" y="5065713"/>
              <a:ext cx="84138" cy="53975"/>
            </a:xfrm>
            <a:custGeom>
              <a:avLst/>
              <a:gdLst>
                <a:gd name="T0" fmla="*/ 53 w 53"/>
                <a:gd name="T1" fmla="*/ 0 h 35"/>
                <a:gd name="T2" fmla="*/ 50 w 53"/>
                <a:gd name="T3" fmla="*/ 0 h 35"/>
                <a:gd name="T4" fmla="*/ 23 w 53"/>
                <a:gd name="T5" fmla="*/ 24 h 35"/>
                <a:gd name="T6" fmla="*/ 0 w 53"/>
                <a:gd name="T7" fmla="*/ 15 h 35"/>
                <a:gd name="T8" fmla="*/ 1 w 53"/>
                <a:gd name="T9" fmla="*/ 22 h 35"/>
                <a:gd name="T10" fmla="*/ 53 w 53"/>
                <a:gd name="T11" fmla="*/ 0 h 35"/>
              </a:gdLst>
              <a:ahLst/>
              <a:cxnLst>
                <a:cxn ang="0">
                  <a:pos x="T0" y="T1"/>
                </a:cxn>
                <a:cxn ang="0">
                  <a:pos x="T2" y="T3"/>
                </a:cxn>
                <a:cxn ang="0">
                  <a:pos x="T4" y="T5"/>
                </a:cxn>
                <a:cxn ang="0">
                  <a:pos x="T6" y="T7"/>
                </a:cxn>
                <a:cxn ang="0">
                  <a:pos x="T8" y="T9"/>
                </a:cxn>
                <a:cxn ang="0">
                  <a:pos x="T10" y="T11"/>
                </a:cxn>
              </a:cxnLst>
              <a:rect l="0" t="0" r="r" b="b"/>
              <a:pathLst>
                <a:path w="53" h="35">
                  <a:moveTo>
                    <a:pt x="53" y="0"/>
                  </a:moveTo>
                  <a:cubicBezTo>
                    <a:pt x="50" y="0"/>
                    <a:pt x="50" y="0"/>
                    <a:pt x="50" y="0"/>
                  </a:cubicBezTo>
                  <a:cubicBezTo>
                    <a:pt x="50" y="0"/>
                    <a:pt x="34" y="21"/>
                    <a:pt x="23" y="24"/>
                  </a:cubicBezTo>
                  <a:cubicBezTo>
                    <a:pt x="14" y="27"/>
                    <a:pt x="4" y="22"/>
                    <a:pt x="0" y="15"/>
                  </a:cubicBezTo>
                  <a:cubicBezTo>
                    <a:pt x="0" y="17"/>
                    <a:pt x="0" y="20"/>
                    <a:pt x="1" y="22"/>
                  </a:cubicBezTo>
                  <a:cubicBezTo>
                    <a:pt x="7" y="35"/>
                    <a:pt x="40" y="30"/>
                    <a:pt x="53"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2" name="Freeform 124">
              <a:extLst>
                <a:ext uri="{FF2B5EF4-FFF2-40B4-BE49-F238E27FC236}">
                  <a16:creationId xmlns:a16="http://schemas.microsoft.com/office/drawing/2014/main" id="{2DFF70D6-2B61-4A9C-A1BC-B72907C1A64E}"/>
                </a:ext>
              </a:extLst>
            </p:cNvPr>
            <p:cNvSpPr>
              <a:spLocks/>
            </p:cNvSpPr>
            <p:nvPr/>
          </p:nvSpPr>
          <p:spPr bwMode="auto">
            <a:xfrm>
              <a:off x="9147175" y="4852988"/>
              <a:ext cx="411163" cy="227013"/>
            </a:xfrm>
            <a:custGeom>
              <a:avLst/>
              <a:gdLst>
                <a:gd name="T0" fmla="*/ 167 w 259"/>
                <a:gd name="T1" fmla="*/ 136 h 143"/>
                <a:gd name="T2" fmla="*/ 220 w 259"/>
                <a:gd name="T3" fmla="*/ 51 h 143"/>
                <a:gd name="T4" fmla="*/ 0 w 259"/>
                <a:gd name="T5" fmla="*/ 107 h 143"/>
                <a:gd name="T6" fmla="*/ 67 w 259"/>
                <a:gd name="T7" fmla="*/ 143 h 143"/>
                <a:gd name="T8" fmla="*/ 131 w 259"/>
                <a:gd name="T9" fmla="*/ 143 h 143"/>
                <a:gd name="T10" fmla="*/ 167 w 259"/>
                <a:gd name="T11" fmla="*/ 136 h 143"/>
              </a:gdLst>
              <a:ahLst/>
              <a:cxnLst>
                <a:cxn ang="0">
                  <a:pos x="T0" y="T1"/>
                </a:cxn>
                <a:cxn ang="0">
                  <a:pos x="T2" y="T3"/>
                </a:cxn>
                <a:cxn ang="0">
                  <a:pos x="T4" y="T5"/>
                </a:cxn>
                <a:cxn ang="0">
                  <a:pos x="T6" y="T7"/>
                </a:cxn>
                <a:cxn ang="0">
                  <a:pos x="T8" y="T9"/>
                </a:cxn>
                <a:cxn ang="0">
                  <a:pos x="T10" y="T11"/>
                </a:cxn>
              </a:cxnLst>
              <a:rect l="0" t="0" r="r" b="b"/>
              <a:pathLst>
                <a:path w="259" h="143">
                  <a:moveTo>
                    <a:pt x="167" y="136"/>
                  </a:moveTo>
                  <a:cubicBezTo>
                    <a:pt x="167" y="136"/>
                    <a:pt x="259" y="101"/>
                    <a:pt x="220" y="51"/>
                  </a:cubicBezTo>
                  <a:cubicBezTo>
                    <a:pt x="181" y="0"/>
                    <a:pt x="0" y="107"/>
                    <a:pt x="0" y="107"/>
                  </a:cubicBezTo>
                  <a:cubicBezTo>
                    <a:pt x="67" y="143"/>
                    <a:pt x="67" y="143"/>
                    <a:pt x="67" y="143"/>
                  </a:cubicBezTo>
                  <a:cubicBezTo>
                    <a:pt x="131" y="143"/>
                    <a:pt x="131" y="143"/>
                    <a:pt x="131" y="143"/>
                  </a:cubicBezTo>
                  <a:lnTo>
                    <a:pt x="167" y="136"/>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3" name="Freeform 125">
              <a:extLst>
                <a:ext uri="{FF2B5EF4-FFF2-40B4-BE49-F238E27FC236}">
                  <a16:creationId xmlns:a16="http://schemas.microsoft.com/office/drawing/2014/main" id="{5C10CFEB-F8E8-4664-AA48-B9E721033622}"/>
                </a:ext>
              </a:extLst>
            </p:cNvPr>
            <p:cNvSpPr>
              <a:spLocks/>
            </p:cNvSpPr>
            <p:nvPr/>
          </p:nvSpPr>
          <p:spPr bwMode="auto">
            <a:xfrm>
              <a:off x="9183688" y="5033963"/>
              <a:ext cx="36513" cy="41275"/>
            </a:xfrm>
            <a:custGeom>
              <a:avLst/>
              <a:gdLst>
                <a:gd name="T0" fmla="*/ 4 w 23"/>
                <a:gd name="T1" fmla="*/ 0 h 26"/>
                <a:gd name="T2" fmla="*/ 22 w 23"/>
                <a:gd name="T3" fmla="*/ 10 h 26"/>
                <a:gd name="T4" fmla="*/ 23 w 23"/>
                <a:gd name="T5" fmla="*/ 26 h 26"/>
                <a:gd name="T6" fmla="*/ 0 w 23"/>
                <a:gd name="T7" fmla="*/ 22 h 26"/>
                <a:gd name="T8" fmla="*/ 4 w 23"/>
                <a:gd name="T9" fmla="*/ 0 h 26"/>
              </a:gdLst>
              <a:ahLst/>
              <a:cxnLst>
                <a:cxn ang="0">
                  <a:pos x="T0" y="T1"/>
                </a:cxn>
                <a:cxn ang="0">
                  <a:pos x="T2" y="T3"/>
                </a:cxn>
                <a:cxn ang="0">
                  <a:pos x="T4" y="T5"/>
                </a:cxn>
                <a:cxn ang="0">
                  <a:pos x="T6" y="T7"/>
                </a:cxn>
                <a:cxn ang="0">
                  <a:pos x="T8" y="T9"/>
                </a:cxn>
              </a:cxnLst>
              <a:rect l="0" t="0" r="r" b="b"/>
              <a:pathLst>
                <a:path w="23" h="26">
                  <a:moveTo>
                    <a:pt x="4" y="0"/>
                  </a:moveTo>
                  <a:lnTo>
                    <a:pt x="22" y="10"/>
                  </a:lnTo>
                  <a:lnTo>
                    <a:pt x="23" y="26"/>
                  </a:lnTo>
                  <a:lnTo>
                    <a:pt x="0" y="22"/>
                  </a:ln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4" name="Freeform 126">
              <a:extLst>
                <a:ext uri="{FF2B5EF4-FFF2-40B4-BE49-F238E27FC236}">
                  <a16:creationId xmlns:a16="http://schemas.microsoft.com/office/drawing/2014/main" id="{62C67600-9D75-4949-9F1A-2C03A3AD2C91}"/>
                </a:ext>
              </a:extLst>
            </p:cNvPr>
            <p:cNvSpPr>
              <a:spLocks/>
            </p:cNvSpPr>
            <p:nvPr/>
          </p:nvSpPr>
          <p:spPr bwMode="auto">
            <a:xfrm>
              <a:off x="8816975" y="4959350"/>
              <a:ext cx="377825" cy="157163"/>
            </a:xfrm>
            <a:custGeom>
              <a:avLst/>
              <a:gdLst>
                <a:gd name="T0" fmla="*/ 238 w 238"/>
                <a:gd name="T1" fmla="*/ 45 h 100"/>
                <a:gd name="T2" fmla="*/ 78 w 238"/>
                <a:gd name="T3" fmla="*/ 3 h 100"/>
                <a:gd name="T4" fmla="*/ 2 w 238"/>
                <a:gd name="T5" fmla="*/ 53 h 100"/>
                <a:gd name="T6" fmla="*/ 90 w 238"/>
                <a:gd name="T7" fmla="*/ 94 h 100"/>
                <a:gd name="T8" fmla="*/ 235 w 238"/>
                <a:gd name="T9" fmla="*/ 71 h 100"/>
                <a:gd name="T10" fmla="*/ 238 w 238"/>
                <a:gd name="T11" fmla="*/ 45 h 100"/>
              </a:gdLst>
              <a:ahLst/>
              <a:cxnLst>
                <a:cxn ang="0">
                  <a:pos x="T0" y="T1"/>
                </a:cxn>
                <a:cxn ang="0">
                  <a:pos x="T2" y="T3"/>
                </a:cxn>
                <a:cxn ang="0">
                  <a:pos x="T4" y="T5"/>
                </a:cxn>
                <a:cxn ang="0">
                  <a:pos x="T6" y="T7"/>
                </a:cxn>
                <a:cxn ang="0">
                  <a:pos x="T8" y="T9"/>
                </a:cxn>
                <a:cxn ang="0">
                  <a:pos x="T10" y="T11"/>
                </a:cxn>
              </a:cxnLst>
              <a:rect l="0" t="0" r="r" b="b"/>
              <a:pathLst>
                <a:path w="238" h="100">
                  <a:moveTo>
                    <a:pt x="238" y="45"/>
                  </a:moveTo>
                  <a:cubicBezTo>
                    <a:pt x="238" y="45"/>
                    <a:pt x="144" y="0"/>
                    <a:pt x="78" y="3"/>
                  </a:cubicBezTo>
                  <a:cubicBezTo>
                    <a:pt x="11" y="6"/>
                    <a:pt x="5" y="37"/>
                    <a:pt x="2" y="53"/>
                  </a:cubicBezTo>
                  <a:cubicBezTo>
                    <a:pt x="0" y="69"/>
                    <a:pt x="25" y="100"/>
                    <a:pt x="90" y="94"/>
                  </a:cubicBezTo>
                  <a:cubicBezTo>
                    <a:pt x="155" y="87"/>
                    <a:pt x="235" y="71"/>
                    <a:pt x="235" y="71"/>
                  </a:cubicBezTo>
                  <a:lnTo>
                    <a:pt x="238" y="45"/>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5" name="Freeform 127">
              <a:extLst>
                <a:ext uri="{FF2B5EF4-FFF2-40B4-BE49-F238E27FC236}">
                  <a16:creationId xmlns:a16="http://schemas.microsoft.com/office/drawing/2014/main" id="{A042A67E-042F-4254-87B3-13C35C706A05}"/>
                </a:ext>
              </a:extLst>
            </p:cNvPr>
            <p:cNvSpPr>
              <a:spLocks/>
            </p:cNvSpPr>
            <p:nvPr/>
          </p:nvSpPr>
          <p:spPr bwMode="auto">
            <a:xfrm>
              <a:off x="9217025" y="5038725"/>
              <a:ext cx="138113" cy="63500"/>
            </a:xfrm>
            <a:custGeom>
              <a:avLst/>
              <a:gdLst>
                <a:gd name="T0" fmla="*/ 1 w 87"/>
                <a:gd name="T1" fmla="*/ 7 h 41"/>
                <a:gd name="T2" fmla="*/ 0 w 87"/>
                <a:gd name="T3" fmla="*/ 23 h 41"/>
                <a:gd name="T4" fmla="*/ 50 w 87"/>
                <a:gd name="T5" fmla="*/ 41 h 41"/>
                <a:gd name="T6" fmla="*/ 55 w 87"/>
                <a:gd name="T7" fmla="*/ 4 h 41"/>
                <a:gd name="T8" fmla="*/ 1 w 87"/>
                <a:gd name="T9" fmla="*/ 7 h 41"/>
              </a:gdLst>
              <a:ahLst/>
              <a:cxnLst>
                <a:cxn ang="0">
                  <a:pos x="T0" y="T1"/>
                </a:cxn>
                <a:cxn ang="0">
                  <a:pos x="T2" y="T3"/>
                </a:cxn>
                <a:cxn ang="0">
                  <a:pos x="T4" y="T5"/>
                </a:cxn>
                <a:cxn ang="0">
                  <a:pos x="T6" y="T7"/>
                </a:cxn>
                <a:cxn ang="0">
                  <a:pos x="T8" y="T9"/>
                </a:cxn>
              </a:cxnLst>
              <a:rect l="0" t="0" r="r" b="b"/>
              <a:pathLst>
                <a:path w="87" h="41">
                  <a:moveTo>
                    <a:pt x="1" y="7"/>
                  </a:moveTo>
                  <a:cubicBezTo>
                    <a:pt x="1" y="7"/>
                    <a:pt x="2" y="15"/>
                    <a:pt x="0" y="23"/>
                  </a:cubicBezTo>
                  <a:cubicBezTo>
                    <a:pt x="0" y="23"/>
                    <a:pt x="26" y="41"/>
                    <a:pt x="50" y="41"/>
                  </a:cubicBezTo>
                  <a:cubicBezTo>
                    <a:pt x="75" y="41"/>
                    <a:pt x="87" y="8"/>
                    <a:pt x="55" y="4"/>
                  </a:cubicBezTo>
                  <a:cubicBezTo>
                    <a:pt x="23" y="0"/>
                    <a:pt x="1" y="7"/>
                    <a:pt x="1" y="7"/>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6" name="Freeform 128">
              <a:extLst>
                <a:ext uri="{FF2B5EF4-FFF2-40B4-BE49-F238E27FC236}">
                  <a16:creationId xmlns:a16="http://schemas.microsoft.com/office/drawing/2014/main" id="{43C4E7E6-4633-424B-A5ED-4A19837BF2C1}"/>
                </a:ext>
              </a:extLst>
            </p:cNvPr>
            <p:cNvSpPr>
              <a:spLocks/>
            </p:cNvSpPr>
            <p:nvPr/>
          </p:nvSpPr>
          <p:spPr bwMode="auto">
            <a:xfrm>
              <a:off x="9282113" y="5045075"/>
              <a:ext cx="73025" cy="57150"/>
            </a:xfrm>
            <a:custGeom>
              <a:avLst/>
              <a:gdLst>
                <a:gd name="T0" fmla="*/ 16 w 46"/>
                <a:gd name="T1" fmla="*/ 0 h 37"/>
                <a:gd name="T2" fmla="*/ 26 w 46"/>
                <a:gd name="T3" fmla="*/ 23 h 37"/>
                <a:gd name="T4" fmla="*/ 0 w 46"/>
                <a:gd name="T5" fmla="*/ 36 h 37"/>
                <a:gd name="T6" fmla="*/ 9 w 46"/>
                <a:gd name="T7" fmla="*/ 37 h 37"/>
                <a:gd name="T8" fmla="*/ 16 w 46"/>
                <a:gd name="T9" fmla="*/ 0 h 37"/>
              </a:gdLst>
              <a:ahLst/>
              <a:cxnLst>
                <a:cxn ang="0">
                  <a:pos x="T0" y="T1"/>
                </a:cxn>
                <a:cxn ang="0">
                  <a:pos x="T2" y="T3"/>
                </a:cxn>
                <a:cxn ang="0">
                  <a:pos x="T4" y="T5"/>
                </a:cxn>
                <a:cxn ang="0">
                  <a:pos x="T6" y="T7"/>
                </a:cxn>
                <a:cxn ang="0">
                  <a:pos x="T8" y="T9"/>
                </a:cxn>
              </a:cxnLst>
              <a:rect l="0" t="0" r="r" b="b"/>
              <a:pathLst>
                <a:path w="46" h="37">
                  <a:moveTo>
                    <a:pt x="16" y="0"/>
                  </a:moveTo>
                  <a:cubicBezTo>
                    <a:pt x="17" y="1"/>
                    <a:pt x="34" y="6"/>
                    <a:pt x="26" y="23"/>
                  </a:cubicBezTo>
                  <a:cubicBezTo>
                    <a:pt x="22" y="33"/>
                    <a:pt x="9" y="36"/>
                    <a:pt x="0" y="36"/>
                  </a:cubicBezTo>
                  <a:cubicBezTo>
                    <a:pt x="3" y="37"/>
                    <a:pt x="6" y="37"/>
                    <a:pt x="9" y="37"/>
                  </a:cubicBezTo>
                  <a:cubicBezTo>
                    <a:pt x="34" y="37"/>
                    <a:pt x="46" y="5"/>
                    <a:pt x="16"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7" name="Freeform 129">
              <a:extLst>
                <a:ext uri="{FF2B5EF4-FFF2-40B4-BE49-F238E27FC236}">
                  <a16:creationId xmlns:a16="http://schemas.microsoft.com/office/drawing/2014/main" id="{333BD670-907B-44EF-A4AD-541F45FD9EAE}"/>
                </a:ext>
              </a:extLst>
            </p:cNvPr>
            <p:cNvSpPr>
              <a:spLocks/>
            </p:cNvSpPr>
            <p:nvPr/>
          </p:nvSpPr>
          <p:spPr bwMode="auto">
            <a:xfrm>
              <a:off x="9053513" y="4635500"/>
              <a:ext cx="82550" cy="77788"/>
            </a:xfrm>
            <a:custGeom>
              <a:avLst/>
              <a:gdLst>
                <a:gd name="T0" fmla="*/ 0 w 52"/>
                <a:gd name="T1" fmla="*/ 19 h 49"/>
                <a:gd name="T2" fmla="*/ 30 w 52"/>
                <a:gd name="T3" fmla="*/ 2 h 49"/>
                <a:gd name="T4" fmla="*/ 52 w 52"/>
                <a:gd name="T5" fmla="*/ 23 h 49"/>
                <a:gd name="T6" fmla="*/ 36 w 52"/>
                <a:gd name="T7" fmla="*/ 49 h 49"/>
                <a:gd name="T8" fmla="*/ 0 w 52"/>
                <a:gd name="T9" fmla="*/ 19 h 49"/>
              </a:gdLst>
              <a:ahLst/>
              <a:cxnLst>
                <a:cxn ang="0">
                  <a:pos x="T0" y="T1"/>
                </a:cxn>
                <a:cxn ang="0">
                  <a:pos x="T2" y="T3"/>
                </a:cxn>
                <a:cxn ang="0">
                  <a:pos x="T4" y="T5"/>
                </a:cxn>
                <a:cxn ang="0">
                  <a:pos x="T6" y="T7"/>
                </a:cxn>
                <a:cxn ang="0">
                  <a:pos x="T8" y="T9"/>
                </a:cxn>
              </a:cxnLst>
              <a:rect l="0" t="0" r="r" b="b"/>
              <a:pathLst>
                <a:path w="52" h="49">
                  <a:moveTo>
                    <a:pt x="0" y="19"/>
                  </a:moveTo>
                  <a:cubicBezTo>
                    <a:pt x="0" y="19"/>
                    <a:pt x="27" y="0"/>
                    <a:pt x="30" y="2"/>
                  </a:cubicBezTo>
                  <a:cubicBezTo>
                    <a:pt x="33" y="4"/>
                    <a:pt x="52" y="23"/>
                    <a:pt x="52" y="23"/>
                  </a:cubicBezTo>
                  <a:cubicBezTo>
                    <a:pt x="52" y="23"/>
                    <a:pt x="41" y="43"/>
                    <a:pt x="36" y="49"/>
                  </a:cubicBezTo>
                  <a:cubicBezTo>
                    <a:pt x="36" y="49"/>
                    <a:pt x="11" y="29"/>
                    <a:pt x="0" y="19"/>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8" name="Freeform 130">
              <a:extLst>
                <a:ext uri="{FF2B5EF4-FFF2-40B4-BE49-F238E27FC236}">
                  <a16:creationId xmlns:a16="http://schemas.microsoft.com/office/drawing/2014/main" id="{F33DA2C6-5949-4C05-91F2-635ED0D729F3}"/>
                </a:ext>
              </a:extLst>
            </p:cNvPr>
            <p:cNvSpPr>
              <a:spLocks/>
            </p:cNvSpPr>
            <p:nvPr/>
          </p:nvSpPr>
          <p:spPr bwMode="auto">
            <a:xfrm>
              <a:off x="9136063" y="4635500"/>
              <a:ext cx="76200" cy="74613"/>
            </a:xfrm>
            <a:custGeom>
              <a:avLst/>
              <a:gdLst>
                <a:gd name="T0" fmla="*/ 26 w 48"/>
                <a:gd name="T1" fmla="*/ 0 h 47"/>
                <a:gd name="T2" fmla="*/ 0 w 48"/>
                <a:gd name="T3" fmla="*/ 23 h 47"/>
                <a:gd name="T4" fmla="*/ 18 w 48"/>
                <a:gd name="T5" fmla="*/ 47 h 47"/>
                <a:gd name="T6" fmla="*/ 48 w 48"/>
                <a:gd name="T7" fmla="*/ 11 h 47"/>
                <a:gd name="T8" fmla="*/ 26 w 48"/>
                <a:gd name="T9" fmla="*/ 0 h 47"/>
              </a:gdLst>
              <a:ahLst/>
              <a:cxnLst>
                <a:cxn ang="0">
                  <a:pos x="T0" y="T1"/>
                </a:cxn>
                <a:cxn ang="0">
                  <a:pos x="T2" y="T3"/>
                </a:cxn>
                <a:cxn ang="0">
                  <a:pos x="T4" y="T5"/>
                </a:cxn>
                <a:cxn ang="0">
                  <a:pos x="T6" y="T7"/>
                </a:cxn>
                <a:cxn ang="0">
                  <a:pos x="T8" y="T9"/>
                </a:cxn>
              </a:cxnLst>
              <a:rect l="0" t="0" r="r" b="b"/>
              <a:pathLst>
                <a:path w="48" h="47">
                  <a:moveTo>
                    <a:pt x="26" y="0"/>
                  </a:moveTo>
                  <a:cubicBezTo>
                    <a:pt x="0" y="23"/>
                    <a:pt x="0" y="23"/>
                    <a:pt x="0" y="23"/>
                  </a:cubicBezTo>
                  <a:cubicBezTo>
                    <a:pt x="18" y="47"/>
                    <a:pt x="18" y="47"/>
                    <a:pt x="18" y="47"/>
                  </a:cubicBezTo>
                  <a:cubicBezTo>
                    <a:pt x="18" y="47"/>
                    <a:pt x="42" y="30"/>
                    <a:pt x="48" y="11"/>
                  </a:cubicBezTo>
                  <a:lnTo>
                    <a:pt x="26"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9" name="Freeform 131">
              <a:extLst>
                <a:ext uri="{FF2B5EF4-FFF2-40B4-BE49-F238E27FC236}">
                  <a16:creationId xmlns:a16="http://schemas.microsoft.com/office/drawing/2014/main" id="{A52050F9-18A2-48CF-9CBF-BE7E7146D229}"/>
                </a:ext>
              </a:extLst>
            </p:cNvPr>
            <p:cNvSpPr>
              <a:spLocks/>
            </p:cNvSpPr>
            <p:nvPr/>
          </p:nvSpPr>
          <p:spPr bwMode="auto">
            <a:xfrm>
              <a:off x="7840663" y="4954588"/>
              <a:ext cx="2476500" cy="577850"/>
            </a:xfrm>
            <a:custGeom>
              <a:avLst/>
              <a:gdLst>
                <a:gd name="T0" fmla="*/ 1560 w 1560"/>
                <a:gd name="T1" fmla="*/ 365 h 365"/>
                <a:gd name="T2" fmla="*/ 1283 w 1560"/>
                <a:gd name="T3" fmla="*/ 7 h 365"/>
                <a:gd name="T4" fmla="*/ 26 w 1560"/>
                <a:gd name="T5" fmla="*/ 153 h 365"/>
                <a:gd name="T6" fmla="*/ 1560 w 1560"/>
                <a:gd name="T7" fmla="*/ 365 h 365"/>
              </a:gdLst>
              <a:ahLst/>
              <a:cxnLst>
                <a:cxn ang="0">
                  <a:pos x="T0" y="T1"/>
                </a:cxn>
                <a:cxn ang="0">
                  <a:pos x="T2" y="T3"/>
                </a:cxn>
                <a:cxn ang="0">
                  <a:pos x="T4" y="T5"/>
                </a:cxn>
                <a:cxn ang="0">
                  <a:pos x="T6" y="T7"/>
                </a:cxn>
              </a:cxnLst>
              <a:rect l="0" t="0" r="r" b="b"/>
              <a:pathLst>
                <a:path w="1560" h="365">
                  <a:moveTo>
                    <a:pt x="1560" y="365"/>
                  </a:moveTo>
                  <a:cubicBezTo>
                    <a:pt x="1560" y="365"/>
                    <a:pt x="1310" y="14"/>
                    <a:pt x="1283" y="7"/>
                  </a:cubicBezTo>
                  <a:cubicBezTo>
                    <a:pt x="1257" y="0"/>
                    <a:pt x="52" y="152"/>
                    <a:pt x="26" y="153"/>
                  </a:cubicBezTo>
                  <a:cubicBezTo>
                    <a:pt x="0" y="154"/>
                    <a:pt x="1560" y="365"/>
                    <a:pt x="1560" y="36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0" name="Freeform 132">
              <a:extLst>
                <a:ext uri="{FF2B5EF4-FFF2-40B4-BE49-F238E27FC236}">
                  <a16:creationId xmlns:a16="http://schemas.microsoft.com/office/drawing/2014/main" id="{FFAD95F2-215E-4570-A823-8C31C684939D}"/>
                </a:ext>
              </a:extLst>
            </p:cNvPr>
            <p:cNvSpPr>
              <a:spLocks/>
            </p:cNvSpPr>
            <p:nvPr/>
          </p:nvSpPr>
          <p:spPr bwMode="auto">
            <a:xfrm>
              <a:off x="4521200" y="4440238"/>
              <a:ext cx="868363" cy="636588"/>
            </a:xfrm>
            <a:custGeom>
              <a:avLst/>
              <a:gdLst>
                <a:gd name="T0" fmla="*/ 484 w 547"/>
                <a:gd name="T1" fmla="*/ 53 h 401"/>
                <a:gd name="T2" fmla="*/ 46 w 547"/>
                <a:gd name="T3" fmla="*/ 52 h 401"/>
                <a:gd name="T4" fmla="*/ 38 w 547"/>
                <a:gd name="T5" fmla="*/ 280 h 401"/>
                <a:gd name="T6" fmla="*/ 205 w 547"/>
                <a:gd name="T7" fmla="*/ 341 h 401"/>
                <a:gd name="T8" fmla="*/ 156 w 547"/>
                <a:gd name="T9" fmla="*/ 383 h 401"/>
                <a:gd name="T10" fmla="*/ 290 w 547"/>
                <a:gd name="T11" fmla="*/ 349 h 401"/>
                <a:gd name="T12" fmla="*/ 418 w 547"/>
                <a:gd name="T13" fmla="*/ 338 h 401"/>
                <a:gd name="T14" fmla="*/ 484 w 547"/>
                <a:gd name="T15" fmla="*/ 53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401">
                  <a:moveTo>
                    <a:pt x="484" y="53"/>
                  </a:moveTo>
                  <a:cubicBezTo>
                    <a:pt x="421" y="13"/>
                    <a:pt x="106" y="0"/>
                    <a:pt x="46" y="52"/>
                  </a:cubicBezTo>
                  <a:cubicBezTo>
                    <a:pt x="0" y="93"/>
                    <a:pt x="21" y="215"/>
                    <a:pt x="38" y="280"/>
                  </a:cubicBezTo>
                  <a:cubicBezTo>
                    <a:pt x="48" y="315"/>
                    <a:pt x="114" y="329"/>
                    <a:pt x="205" y="341"/>
                  </a:cubicBezTo>
                  <a:cubicBezTo>
                    <a:pt x="187" y="373"/>
                    <a:pt x="164" y="376"/>
                    <a:pt x="156" y="383"/>
                  </a:cubicBezTo>
                  <a:cubicBezTo>
                    <a:pt x="136" y="401"/>
                    <a:pt x="244" y="382"/>
                    <a:pt x="290" y="349"/>
                  </a:cubicBezTo>
                  <a:cubicBezTo>
                    <a:pt x="358" y="353"/>
                    <a:pt x="400" y="344"/>
                    <a:pt x="418" y="338"/>
                  </a:cubicBezTo>
                  <a:cubicBezTo>
                    <a:pt x="467" y="322"/>
                    <a:pt x="547" y="93"/>
                    <a:pt x="48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1" name="Freeform 133">
              <a:extLst>
                <a:ext uri="{FF2B5EF4-FFF2-40B4-BE49-F238E27FC236}">
                  <a16:creationId xmlns:a16="http://schemas.microsoft.com/office/drawing/2014/main" id="{1A6CC2DC-47D4-45E8-BE67-5CB9E59C3B3C}"/>
                </a:ext>
              </a:extLst>
            </p:cNvPr>
            <p:cNvSpPr>
              <a:spLocks/>
            </p:cNvSpPr>
            <p:nvPr/>
          </p:nvSpPr>
          <p:spPr bwMode="auto">
            <a:xfrm>
              <a:off x="4572000" y="3949700"/>
              <a:ext cx="65088" cy="71438"/>
            </a:xfrm>
            <a:custGeom>
              <a:avLst/>
              <a:gdLst>
                <a:gd name="T0" fmla="*/ 29 w 41"/>
                <a:gd name="T1" fmla="*/ 22 h 45"/>
                <a:gd name="T2" fmla="*/ 12 w 41"/>
                <a:gd name="T3" fmla="*/ 9 h 45"/>
                <a:gd name="T4" fmla="*/ 26 w 41"/>
                <a:gd name="T5" fmla="*/ 41 h 45"/>
                <a:gd name="T6" fmla="*/ 29 w 41"/>
                <a:gd name="T7" fmla="*/ 22 h 45"/>
              </a:gdLst>
              <a:ahLst/>
              <a:cxnLst>
                <a:cxn ang="0">
                  <a:pos x="T0" y="T1"/>
                </a:cxn>
                <a:cxn ang="0">
                  <a:pos x="T2" y="T3"/>
                </a:cxn>
                <a:cxn ang="0">
                  <a:pos x="T4" y="T5"/>
                </a:cxn>
                <a:cxn ang="0">
                  <a:pos x="T6" y="T7"/>
                </a:cxn>
              </a:cxnLst>
              <a:rect l="0" t="0" r="r" b="b"/>
              <a:pathLst>
                <a:path w="41" h="45">
                  <a:moveTo>
                    <a:pt x="29" y="22"/>
                  </a:moveTo>
                  <a:cubicBezTo>
                    <a:pt x="29" y="22"/>
                    <a:pt x="24" y="0"/>
                    <a:pt x="12" y="9"/>
                  </a:cubicBezTo>
                  <a:cubicBezTo>
                    <a:pt x="0" y="17"/>
                    <a:pt x="11" y="45"/>
                    <a:pt x="26" y="41"/>
                  </a:cubicBezTo>
                  <a:cubicBezTo>
                    <a:pt x="41" y="37"/>
                    <a:pt x="29" y="22"/>
                    <a:pt x="29" y="2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Freeform 134">
              <a:extLst>
                <a:ext uri="{FF2B5EF4-FFF2-40B4-BE49-F238E27FC236}">
                  <a16:creationId xmlns:a16="http://schemas.microsoft.com/office/drawing/2014/main" id="{F8EFCAB4-1BC2-4E19-8E11-5796546B4C36}"/>
                </a:ext>
              </a:extLst>
            </p:cNvPr>
            <p:cNvSpPr>
              <a:spLocks/>
            </p:cNvSpPr>
            <p:nvPr/>
          </p:nvSpPr>
          <p:spPr bwMode="auto">
            <a:xfrm>
              <a:off x="1714500" y="4410075"/>
              <a:ext cx="700088" cy="666750"/>
            </a:xfrm>
            <a:custGeom>
              <a:avLst/>
              <a:gdLst>
                <a:gd name="T0" fmla="*/ 294 w 441"/>
                <a:gd name="T1" fmla="*/ 135 h 420"/>
                <a:gd name="T2" fmla="*/ 433 w 441"/>
                <a:gd name="T3" fmla="*/ 156 h 420"/>
                <a:gd name="T4" fmla="*/ 437 w 441"/>
                <a:gd name="T5" fmla="*/ 168 h 420"/>
                <a:gd name="T6" fmla="*/ 336 w 441"/>
                <a:gd name="T7" fmla="*/ 266 h 420"/>
                <a:gd name="T8" fmla="*/ 334 w 441"/>
                <a:gd name="T9" fmla="*/ 272 h 420"/>
                <a:gd name="T10" fmla="*/ 358 w 441"/>
                <a:gd name="T11" fmla="*/ 410 h 420"/>
                <a:gd name="T12" fmla="*/ 348 w 441"/>
                <a:gd name="T13" fmla="*/ 418 h 420"/>
                <a:gd name="T14" fmla="*/ 224 w 441"/>
                <a:gd name="T15" fmla="*/ 352 h 420"/>
                <a:gd name="T16" fmla="*/ 217 w 441"/>
                <a:gd name="T17" fmla="*/ 352 h 420"/>
                <a:gd name="T18" fmla="*/ 93 w 441"/>
                <a:gd name="T19" fmla="*/ 417 h 420"/>
                <a:gd name="T20" fmla="*/ 82 w 441"/>
                <a:gd name="T21" fmla="*/ 410 h 420"/>
                <a:gd name="T22" fmla="*/ 106 w 441"/>
                <a:gd name="T23" fmla="*/ 271 h 420"/>
                <a:gd name="T24" fmla="*/ 104 w 441"/>
                <a:gd name="T25" fmla="*/ 265 h 420"/>
                <a:gd name="T26" fmla="*/ 4 w 441"/>
                <a:gd name="T27" fmla="*/ 167 h 420"/>
                <a:gd name="T28" fmla="*/ 8 w 441"/>
                <a:gd name="T29" fmla="*/ 155 h 420"/>
                <a:gd name="T30" fmla="*/ 147 w 441"/>
                <a:gd name="T31" fmla="*/ 135 h 420"/>
                <a:gd name="T32" fmla="*/ 152 w 441"/>
                <a:gd name="T33" fmla="*/ 131 h 420"/>
                <a:gd name="T34" fmla="*/ 214 w 441"/>
                <a:gd name="T35" fmla="*/ 5 h 420"/>
                <a:gd name="T36" fmla="*/ 227 w 441"/>
                <a:gd name="T37" fmla="*/ 5 h 420"/>
                <a:gd name="T38" fmla="*/ 289 w 441"/>
                <a:gd name="T39" fmla="*/ 131 h 420"/>
                <a:gd name="T40" fmla="*/ 294 w 441"/>
                <a:gd name="T41" fmla="*/ 13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1" h="420">
                  <a:moveTo>
                    <a:pt x="294" y="135"/>
                  </a:moveTo>
                  <a:cubicBezTo>
                    <a:pt x="433" y="156"/>
                    <a:pt x="433" y="156"/>
                    <a:pt x="433" y="156"/>
                  </a:cubicBezTo>
                  <a:cubicBezTo>
                    <a:pt x="439" y="156"/>
                    <a:pt x="441" y="164"/>
                    <a:pt x="437" y="168"/>
                  </a:cubicBezTo>
                  <a:cubicBezTo>
                    <a:pt x="336" y="266"/>
                    <a:pt x="336" y="266"/>
                    <a:pt x="336" y="266"/>
                  </a:cubicBezTo>
                  <a:cubicBezTo>
                    <a:pt x="335" y="267"/>
                    <a:pt x="334" y="269"/>
                    <a:pt x="334" y="272"/>
                  </a:cubicBezTo>
                  <a:cubicBezTo>
                    <a:pt x="358" y="410"/>
                    <a:pt x="358" y="410"/>
                    <a:pt x="358" y="410"/>
                  </a:cubicBezTo>
                  <a:cubicBezTo>
                    <a:pt x="359" y="416"/>
                    <a:pt x="353" y="420"/>
                    <a:pt x="348" y="418"/>
                  </a:cubicBezTo>
                  <a:cubicBezTo>
                    <a:pt x="224" y="352"/>
                    <a:pt x="224" y="352"/>
                    <a:pt x="224" y="352"/>
                  </a:cubicBezTo>
                  <a:cubicBezTo>
                    <a:pt x="221" y="351"/>
                    <a:pt x="219" y="351"/>
                    <a:pt x="217" y="352"/>
                  </a:cubicBezTo>
                  <a:cubicBezTo>
                    <a:pt x="93" y="417"/>
                    <a:pt x="93" y="417"/>
                    <a:pt x="93" y="417"/>
                  </a:cubicBezTo>
                  <a:cubicBezTo>
                    <a:pt x="87" y="420"/>
                    <a:pt x="81" y="416"/>
                    <a:pt x="82" y="410"/>
                  </a:cubicBezTo>
                  <a:cubicBezTo>
                    <a:pt x="106" y="271"/>
                    <a:pt x="106" y="271"/>
                    <a:pt x="106" y="271"/>
                  </a:cubicBezTo>
                  <a:cubicBezTo>
                    <a:pt x="107" y="269"/>
                    <a:pt x="106" y="267"/>
                    <a:pt x="104" y="265"/>
                  </a:cubicBezTo>
                  <a:cubicBezTo>
                    <a:pt x="4" y="167"/>
                    <a:pt x="4" y="167"/>
                    <a:pt x="4" y="167"/>
                  </a:cubicBezTo>
                  <a:cubicBezTo>
                    <a:pt x="0" y="163"/>
                    <a:pt x="2" y="156"/>
                    <a:pt x="8" y="155"/>
                  </a:cubicBezTo>
                  <a:cubicBezTo>
                    <a:pt x="147" y="135"/>
                    <a:pt x="147" y="135"/>
                    <a:pt x="147" y="135"/>
                  </a:cubicBezTo>
                  <a:cubicBezTo>
                    <a:pt x="149" y="135"/>
                    <a:pt x="151" y="133"/>
                    <a:pt x="152" y="131"/>
                  </a:cubicBezTo>
                  <a:cubicBezTo>
                    <a:pt x="214" y="5"/>
                    <a:pt x="214" y="5"/>
                    <a:pt x="214" y="5"/>
                  </a:cubicBezTo>
                  <a:cubicBezTo>
                    <a:pt x="217" y="0"/>
                    <a:pt x="224" y="0"/>
                    <a:pt x="227" y="5"/>
                  </a:cubicBezTo>
                  <a:cubicBezTo>
                    <a:pt x="289" y="131"/>
                    <a:pt x="289" y="131"/>
                    <a:pt x="289" y="131"/>
                  </a:cubicBezTo>
                  <a:cubicBezTo>
                    <a:pt x="290" y="134"/>
                    <a:pt x="292" y="135"/>
                    <a:pt x="294" y="13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Freeform 135">
              <a:extLst>
                <a:ext uri="{FF2B5EF4-FFF2-40B4-BE49-F238E27FC236}">
                  <a16:creationId xmlns:a16="http://schemas.microsoft.com/office/drawing/2014/main" id="{057CC5A4-2A85-4127-AF78-9D85027CBF4D}"/>
                </a:ext>
              </a:extLst>
            </p:cNvPr>
            <p:cNvSpPr>
              <a:spLocks/>
            </p:cNvSpPr>
            <p:nvPr/>
          </p:nvSpPr>
          <p:spPr bwMode="auto">
            <a:xfrm>
              <a:off x="7885113" y="1974850"/>
              <a:ext cx="873125" cy="1077913"/>
            </a:xfrm>
            <a:custGeom>
              <a:avLst/>
              <a:gdLst>
                <a:gd name="T0" fmla="*/ 192 w 550"/>
                <a:gd name="T1" fmla="*/ 643 h 680"/>
                <a:gd name="T2" fmla="*/ 361 w 550"/>
                <a:gd name="T3" fmla="*/ 650 h 680"/>
                <a:gd name="T4" fmla="*/ 413 w 550"/>
                <a:gd name="T5" fmla="*/ 491 h 680"/>
                <a:gd name="T6" fmla="*/ 539 w 550"/>
                <a:gd name="T7" fmla="*/ 238 h 680"/>
                <a:gd name="T8" fmla="*/ 262 w 550"/>
                <a:gd name="T9" fmla="*/ 0 h 680"/>
                <a:gd name="T10" fmla="*/ 0 w 550"/>
                <a:gd name="T11" fmla="*/ 268 h 680"/>
                <a:gd name="T12" fmla="*/ 149 w 550"/>
                <a:gd name="T13" fmla="*/ 493 h 680"/>
                <a:gd name="T14" fmla="*/ 192 w 550"/>
                <a:gd name="T15" fmla="*/ 643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680">
                  <a:moveTo>
                    <a:pt x="192" y="643"/>
                  </a:moveTo>
                  <a:cubicBezTo>
                    <a:pt x="215" y="674"/>
                    <a:pt x="328" y="680"/>
                    <a:pt x="361" y="650"/>
                  </a:cubicBezTo>
                  <a:cubicBezTo>
                    <a:pt x="394" y="620"/>
                    <a:pt x="358" y="581"/>
                    <a:pt x="413" y="491"/>
                  </a:cubicBezTo>
                  <a:cubicBezTo>
                    <a:pt x="468" y="400"/>
                    <a:pt x="529" y="420"/>
                    <a:pt x="539" y="238"/>
                  </a:cubicBezTo>
                  <a:cubicBezTo>
                    <a:pt x="550" y="55"/>
                    <a:pt x="343" y="0"/>
                    <a:pt x="262" y="0"/>
                  </a:cubicBezTo>
                  <a:cubicBezTo>
                    <a:pt x="182" y="0"/>
                    <a:pt x="0" y="65"/>
                    <a:pt x="0" y="268"/>
                  </a:cubicBezTo>
                  <a:cubicBezTo>
                    <a:pt x="0" y="415"/>
                    <a:pt x="102" y="423"/>
                    <a:pt x="149" y="493"/>
                  </a:cubicBezTo>
                  <a:cubicBezTo>
                    <a:pt x="196" y="564"/>
                    <a:pt x="167" y="607"/>
                    <a:pt x="192" y="64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Freeform 136">
              <a:extLst>
                <a:ext uri="{FF2B5EF4-FFF2-40B4-BE49-F238E27FC236}">
                  <a16:creationId xmlns:a16="http://schemas.microsoft.com/office/drawing/2014/main" id="{7B4A4C47-B932-49A8-99F5-74E9B0985F0B}"/>
                </a:ext>
              </a:extLst>
            </p:cNvPr>
            <p:cNvSpPr>
              <a:spLocks/>
            </p:cNvSpPr>
            <p:nvPr/>
          </p:nvSpPr>
          <p:spPr bwMode="auto">
            <a:xfrm>
              <a:off x="8178800" y="3027363"/>
              <a:ext cx="327025" cy="306388"/>
            </a:xfrm>
            <a:custGeom>
              <a:avLst/>
              <a:gdLst>
                <a:gd name="T0" fmla="*/ 0 w 206"/>
                <a:gd name="T1" fmla="*/ 0 h 193"/>
                <a:gd name="T2" fmla="*/ 187 w 206"/>
                <a:gd name="T3" fmla="*/ 3 h 193"/>
                <a:gd name="T4" fmla="*/ 142 w 206"/>
                <a:gd name="T5" fmla="*/ 178 h 193"/>
                <a:gd name="T6" fmla="*/ 9 w 206"/>
                <a:gd name="T7" fmla="*/ 149 h 193"/>
                <a:gd name="T8" fmla="*/ 0 w 206"/>
                <a:gd name="T9" fmla="*/ 0 h 193"/>
              </a:gdLst>
              <a:ahLst/>
              <a:cxnLst>
                <a:cxn ang="0">
                  <a:pos x="T0" y="T1"/>
                </a:cxn>
                <a:cxn ang="0">
                  <a:pos x="T2" y="T3"/>
                </a:cxn>
                <a:cxn ang="0">
                  <a:pos x="T4" y="T5"/>
                </a:cxn>
                <a:cxn ang="0">
                  <a:pos x="T6" y="T7"/>
                </a:cxn>
                <a:cxn ang="0">
                  <a:pos x="T8" y="T9"/>
                </a:cxn>
              </a:cxnLst>
              <a:rect l="0" t="0" r="r" b="b"/>
              <a:pathLst>
                <a:path w="206" h="193">
                  <a:moveTo>
                    <a:pt x="0" y="0"/>
                  </a:moveTo>
                  <a:cubicBezTo>
                    <a:pt x="0" y="3"/>
                    <a:pt x="114" y="33"/>
                    <a:pt x="187" y="3"/>
                  </a:cubicBezTo>
                  <a:cubicBezTo>
                    <a:pt x="187" y="3"/>
                    <a:pt x="206" y="162"/>
                    <a:pt x="142" y="178"/>
                  </a:cubicBezTo>
                  <a:cubicBezTo>
                    <a:pt x="78" y="193"/>
                    <a:pt x="15" y="180"/>
                    <a:pt x="9" y="149"/>
                  </a:cubicBezTo>
                  <a:cubicBezTo>
                    <a:pt x="3" y="118"/>
                    <a:pt x="0" y="0"/>
                    <a:pt x="0" y="0"/>
                  </a:cubicBezTo>
                  <a:close/>
                </a:path>
              </a:pathLst>
            </a:custGeom>
            <a:solidFill>
              <a:srgbClr val="96B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5" name="Freeform 137">
              <a:extLst>
                <a:ext uri="{FF2B5EF4-FFF2-40B4-BE49-F238E27FC236}">
                  <a16:creationId xmlns:a16="http://schemas.microsoft.com/office/drawing/2014/main" id="{B2B22720-B66B-4977-856A-24E576087E70}"/>
                </a:ext>
              </a:extLst>
            </p:cNvPr>
            <p:cNvSpPr>
              <a:spLocks noEditPoints="1"/>
            </p:cNvSpPr>
            <p:nvPr/>
          </p:nvSpPr>
          <p:spPr bwMode="auto">
            <a:xfrm>
              <a:off x="8104188" y="2176463"/>
              <a:ext cx="425450" cy="858838"/>
            </a:xfrm>
            <a:custGeom>
              <a:avLst/>
              <a:gdLst>
                <a:gd name="T0" fmla="*/ 241 w 268"/>
                <a:gd name="T1" fmla="*/ 154 h 542"/>
                <a:gd name="T2" fmla="*/ 191 w 268"/>
                <a:gd name="T3" fmla="*/ 257 h 542"/>
                <a:gd name="T4" fmla="*/ 146 w 268"/>
                <a:gd name="T5" fmla="*/ 232 h 542"/>
                <a:gd name="T6" fmla="*/ 190 w 268"/>
                <a:gd name="T7" fmla="*/ 28 h 542"/>
                <a:gd name="T8" fmla="*/ 162 w 268"/>
                <a:gd name="T9" fmla="*/ 1 h 542"/>
                <a:gd name="T10" fmla="*/ 109 w 268"/>
                <a:gd name="T11" fmla="*/ 153 h 542"/>
                <a:gd name="T12" fmla="*/ 127 w 268"/>
                <a:gd name="T13" fmla="*/ 230 h 542"/>
                <a:gd name="T14" fmla="*/ 107 w 268"/>
                <a:gd name="T15" fmla="*/ 245 h 542"/>
                <a:gd name="T16" fmla="*/ 103 w 268"/>
                <a:gd name="T17" fmla="*/ 247 h 542"/>
                <a:gd name="T18" fmla="*/ 61 w 268"/>
                <a:gd name="T19" fmla="*/ 96 h 542"/>
                <a:gd name="T20" fmla="*/ 38 w 268"/>
                <a:gd name="T21" fmla="*/ 88 h 542"/>
                <a:gd name="T22" fmla="*/ 11 w 268"/>
                <a:gd name="T23" fmla="*/ 113 h 542"/>
                <a:gd name="T24" fmla="*/ 62 w 268"/>
                <a:gd name="T25" fmla="*/ 251 h 542"/>
                <a:gd name="T26" fmla="*/ 90 w 268"/>
                <a:gd name="T27" fmla="*/ 263 h 542"/>
                <a:gd name="T28" fmla="*/ 96 w 268"/>
                <a:gd name="T29" fmla="*/ 538 h 542"/>
                <a:gd name="T30" fmla="*/ 104 w 268"/>
                <a:gd name="T31" fmla="*/ 539 h 542"/>
                <a:gd name="T32" fmla="*/ 111 w 268"/>
                <a:gd name="T33" fmla="*/ 539 h 542"/>
                <a:gd name="T34" fmla="*/ 105 w 268"/>
                <a:gd name="T35" fmla="*/ 262 h 542"/>
                <a:gd name="T36" fmla="*/ 115 w 268"/>
                <a:gd name="T37" fmla="*/ 257 h 542"/>
                <a:gd name="T38" fmla="*/ 135 w 268"/>
                <a:gd name="T39" fmla="*/ 243 h 542"/>
                <a:gd name="T40" fmla="*/ 187 w 268"/>
                <a:gd name="T41" fmla="*/ 272 h 542"/>
                <a:gd name="T42" fmla="*/ 179 w 268"/>
                <a:gd name="T43" fmla="*/ 304 h 542"/>
                <a:gd name="T44" fmla="*/ 164 w 268"/>
                <a:gd name="T45" fmla="*/ 542 h 542"/>
                <a:gd name="T46" fmla="*/ 178 w 268"/>
                <a:gd name="T47" fmla="*/ 540 h 542"/>
                <a:gd name="T48" fmla="*/ 193 w 268"/>
                <a:gd name="T49" fmla="*/ 307 h 542"/>
                <a:gd name="T50" fmla="*/ 202 w 268"/>
                <a:gd name="T51" fmla="*/ 270 h 542"/>
                <a:gd name="T52" fmla="*/ 251 w 268"/>
                <a:gd name="T53" fmla="*/ 217 h 542"/>
                <a:gd name="T54" fmla="*/ 258 w 268"/>
                <a:gd name="T55" fmla="*/ 157 h 542"/>
                <a:gd name="T56" fmla="*/ 241 w 268"/>
                <a:gd name="T57" fmla="*/ 154 h 542"/>
                <a:gd name="T58" fmla="*/ 71 w 268"/>
                <a:gd name="T59" fmla="*/ 239 h 542"/>
                <a:gd name="T60" fmla="*/ 25 w 268"/>
                <a:gd name="T61" fmla="*/ 117 h 542"/>
                <a:gd name="T62" fmla="*/ 39 w 268"/>
                <a:gd name="T63" fmla="*/ 102 h 542"/>
                <a:gd name="T64" fmla="*/ 41 w 268"/>
                <a:gd name="T65" fmla="*/ 102 h 542"/>
                <a:gd name="T66" fmla="*/ 51 w 268"/>
                <a:gd name="T67" fmla="*/ 107 h 542"/>
                <a:gd name="T68" fmla="*/ 88 w 268"/>
                <a:gd name="T69" fmla="*/ 248 h 542"/>
                <a:gd name="T70" fmla="*/ 71 w 268"/>
                <a:gd name="T71" fmla="*/ 239 h 542"/>
                <a:gd name="T72" fmla="*/ 138 w 268"/>
                <a:gd name="T73" fmla="*/ 219 h 542"/>
                <a:gd name="T74" fmla="*/ 123 w 268"/>
                <a:gd name="T75" fmla="*/ 153 h 542"/>
                <a:gd name="T76" fmla="*/ 164 w 268"/>
                <a:gd name="T77" fmla="*/ 15 h 542"/>
                <a:gd name="T78" fmla="*/ 164 w 268"/>
                <a:gd name="T79" fmla="*/ 15 h 542"/>
                <a:gd name="T80" fmla="*/ 176 w 268"/>
                <a:gd name="T81" fmla="*/ 32 h 542"/>
                <a:gd name="T82" fmla="*/ 138 w 268"/>
                <a:gd name="T83" fmla="*/ 219 h 542"/>
                <a:gd name="T84" fmla="*/ 235 w 268"/>
                <a:gd name="T85" fmla="*/ 217 h 542"/>
                <a:gd name="T86" fmla="*/ 208 w 268"/>
                <a:gd name="T87" fmla="*/ 251 h 542"/>
                <a:gd name="T88" fmla="*/ 246 w 268"/>
                <a:gd name="T89" fmla="*/ 168 h 542"/>
                <a:gd name="T90" fmla="*/ 248 w 268"/>
                <a:gd name="T91" fmla="*/ 168 h 542"/>
                <a:gd name="T92" fmla="*/ 235 w 268"/>
                <a:gd name="T93" fmla="*/ 21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 h="542">
                  <a:moveTo>
                    <a:pt x="241" y="154"/>
                  </a:moveTo>
                  <a:cubicBezTo>
                    <a:pt x="223" y="161"/>
                    <a:pt x="204" y="211"/>
                    <a:pt x="191" y="257"/>
                  </a:cubicBezTo>
                  <a:cubicBezTo>
                    <a:pt x="170" y="256"/>
                    <a:pt x="156" y="246"/>
                    <a:pt x="146" y="232"/>
                  </a:cubicBezTo>
                  <a:cubicBezTo>
                    <a:pt x="200" y="175"/>
                    <a:pt x="205" y="73"/>
                    <a:pt x="190" y="28"/>
                  </a:cubicBezTo>
                  <a:cubicBezTo>
                    <a:pt x="181" y="2"/>
                    <a:pt x="169" y="0"/>
                    <a:pt x="162" y="1"/>
                  </a:cubicBezTo>
                  <a:cubicBezTo>
                    <a:pt x="128" y="5"/>
                    <a:pt x="106" y="85"/>
                    <a:pt x="109" y="153"/>
                  </a:cubicBezTo>
                  <a:cubicBezTo>
                    <a:pt x="110" y="185"/>
                    <a:pt x="116" y="211"/>
                    <a:pt x="127" y="230"/>
                  </a:cubicBezTo>
                  <a:cubicBezTo>
                    <a:pt x="121" y="236"/>
                    <a:pt x="114" y="240"/>
                    <a:pt x="107" y="245"/>
                  </a:cubicBezTo>
                  <a:cubicBezTo>
                    <a:pt x="106" y="245"/>
                    <a:pt x="105" y="246"/>
                    <a:pt x="103" y="247"/>
                  </a:cubicBezTo>
                  <a:cubicBezTo>
                    <a:pt x="96" y="176"/>
                    <a:pt x="83" y="116"/>
                    <a:pt x="61" y="96"/>
                  </a:cubicBezTo>
                  <a:cubicBezTo>
                    <a:pt x="54" y="90"/>
                    <a:pt x="46" y="87"/>
                    <a:pt x="38" y="88"/>
                  </a:cubicBezTo>
                  <a:cubicBezTo>
                    <a:pt x="24" y="90"/>
                    <a:pt x="15" y="99"/>
                    <a:pt x="11" y="113"/>
                  </a:cubicBezTo>
                  <a:cubicBezTo>
                    <a:pt x="0" y="152"/>
                    <a:pt x="27" y="224"/>
                    <a:pt x="62" y="251"/>
                  </a:cubicBezTo>
                  <a:cubicBezTo>
                    <a:pt x="72" y="258"/>
                    <a:pt x="81" y="262"/>
                    <a:pt x="90" y="263"/>
                  </a:cubicBezTo>
                  <a:cubicBezTo>
                    <a:pt x="99" y="360"/>
                    <a:pt x="98" y="477"/>
                    <a:pt x="96" y="538"/>
                  </a:cubicBezTo>
                  <a:cubicBezTo>
                    <a:pt x="99" y="538"/>
                    <a:pt x="101" y="539"/>
                    <a:pt x="104" y="539"/>
                  </a:cubicBezTo>
                  <a:cubicBezTo>
                    <a:pt x="111" y="539"/>
                    <a:pt x="111" y="539"/>
                    <a:pt x="111" y="539"/>
                  </a:cubicBezTo>
                  <a:cubicBezTo>
                    <a:pt x="111" y="530"/>
                    <a:pt x="116" y="384"/>
                    <a:pt x="105" y="262"/>
                  </a:cubicBezTo>
                  <a:cubicBezTo>
                    <a:pt x="108" y="261"/>
                    <a:pt x="111" y="259"/>
                    <a:pt x="115" y="257"/>
                  </a:cubicBezTo>
                  <a:cubicBezTo>
                    <a:pt x="122" y="253"/>
                    <a:pt x="129" y="248"/>
                    <a:pt x="135" y="243"/>
                  </a:cubicBezTo>
                  <a:cubicBezTo>
                    <a:pt x="148" y="260"/>
                    <a:pt x="165" y="270"/>
                    <a:pt x="187" y="272"/>
                  </a:cubicBezTo>
                  <a:cubicBezTo>
                    <a:pt x="184" y="283"/>
                    <a:pt x="181" y="294"/>
                    <a:pt x="179" y="304"/>
                  </a:cubicBezTo>
                  <a:cubicBezTo>
                    <a:pt x="169" y="347"/>
                    <a:pt x="148" y="456"/>
                    <a:pt x="164" y="542"/>
                  </a:cubicBezTo>
                  <a:cubicBezTo>
                    <a:pt x="169" y="542"/>
                    <a:pt x="174" y="541"/>
                    <a:pt x="178" y="540"/>
                  </a:cubicBezTo>
                  <a:cubicBezTo>
                    <a:pt x="168" y="482"/>
                    <a:pt x="173" y="397"/>
                    <a:pt x="193" y="307"/>
                  </a:cubicBezTo>
                  <a:cubicBezTo>
                    <a:pt x="196" y="294"/>
                    <a:pt x="199" y="282"/>
                    <a:pt x="202" y="270"/>
                  </a:cubicBezTo>
                  <a:cubicBezTo>
                    <a:pt x="228" y="263"/>
                    <a:pt x="246" y="229"/>
                    <a:pt x="251" y="217"/>
                  </a:cubicBezTo>
                  <a:cubicBezTo>
                    <a:pt x="260" y="196"/>
                    <a:pt x="268" y="168"/>
                    <a:pt x="258" y="157"/>
                  </a:cubicBezTo>
                  <a:cubicBezTo>
                    <a:pt x="256" y="155"/>
                    <a:pt x="251" y="151"/>
                    <a:pt x="241" y="154"/>
                  </a:cubicBezTo>
                  <a:close/>
                  <a:moveTo>
                    <a:pt x="71" y="239"/>
                  </a:moveTo>
                  <a:cubicBezTo>
                    <a:pt x="41" y="216"/>
                    <a:pt x="16" y="150"/>
                    <a:pt x="25" y="117"/>
                  </a:cubicBezTo>
                  <a:cubicBezTo>
                    <a:pt x="29" y="104"/>
                    <a:pt x="37" y="103"/>
                    <a:pt x="39" y="102"/>
                  </a:cubicBezTo>
                  <a:cubicBezTo>
                    <a:pt x="40" y="102"/>
                    <a:pt x="41" y="102"/>
                    <a:pt x="41" y="102"/>
                  </a:cubicBezTo>
                  <a:cubicBezTo>
                    <a:pt x="45" y="102"/>
                    <a:pt x="48" y="104"/>
                    <a:pt x="51" y="107"/>
                  </a:cubicBezTo>
                  <a:cubicBezTo>
                    <a:pt x="70" y="124"/>
                    <a:pt x="82" y="180"/>
                    <a:pt x="88" y="248"/>
                  </a:cubicBezTo>
                  <a:cubicBezTo>
                    <a:pt x="83" y="247"/>
                    <a:pt x="77" y="244"/>
                    <a:pt x="71" y="239"/>
                  </a:cubicBezTo>
                  <a:close/>
                  <a:moveTo>
                    <a:pt x="138" y="219"/>
                  </a:moveTo>
                  <a:cubicBezTo>
                    <a:pt x="127" y="196"/>
                    <a:pt x="124" y="169"/>
                    <a:pt x="123" y="153"/>
                  </a:cubicBezTo>
                  <a:cubicBezTo>
                    <a:pt x="121" y="85"/>
                    <a:pt x="144" y="18"/>
                    <a:pt x="164" y="15"/>
                  </a:cubicBezTo>
                  <a:cubicBezTo>
                    <a:pt x="164" y="15"/>
                    <a:pt x="164" y="15"/>
                    <a:pt x="164" y="15"/>
                  </a:cubicBezTo>
                  <a:cubicBezTo>
                    <a:pt x="167" y="15"/>
                    <a:pt x="172" y="21"/>
                    <a:pt x="176" y="32"/>
                  </a:cubicBezTo>
                  <a:cubicBezTo>
                    <a:pt x="190" y="74"/>
                    <a:pt x="185" y="166"/>
                    <a:pt x="138" y="219"/>
                  </a:cubicBezTo>
                  <a:close/>
                  <a:moveTo>
                    <a:pt x="235" y="217"/>
                  </a:moveTo>
                  <a:cubicBezTo>
                    <a:pt x="228" y="230"/>
                    <a:pt x="218" y="244"/>
                    <a:pt x="208" y="251"/>
                  </a:cubicBezTo>
                  <a:cubicBezTo>
                    <a:pt x="223" y="200"/>
                    <a:pt x="239" y="171"/>
                    <a:pt x="246" y="168"/>
                  </a:cubicBezTo>
                  <a:cubicBezTo>
                    <a:pt x="247" y="168"/>
                    <a:pt x="247" y="168"/>
                    <a:pt x="248" y="168"/>
                  </a:cubicBezTo>
                  <a:cubicBezTo>
                    <a:pt x="250" y="172"/>
                    <a:pt x="247" y="192"/>
                    <a:pt x="235" y="2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6" name="Freeform 138">
              <a:extLst>
                <a:ext uri="{FF2B5EF4-FFF2-40B4-BE49-F238E27FC236}">
                  <a16:creationId xmlns:a16="http://schemas.microsoft.com/office/drawing/2014/main" id="{0BE6C6D8-BB1D-4633-8F9F-7476C2020779}"/>
                </a:ext>
              </a:extLst>
            </p:cNvPr>
            <p:cNvSpPr>
              <a:spLocks/>
            </p:cNvSpPr>
            <p:nvPr/>
          </p:nvSpPr>
          <p:spPr bwMode="auto">
            <a:xfrm>
              <a:off x="8132763" y="3097213"/>
              <a:ext cx="371475" cy="71438"/>
            </a:xfrm>
            <a:custGeom>
              <a:avLst/>
              <a:gdLst>
                <a:gd name="T0" fmla="*/ 144 w 234"/>
                <a:gd name="T1" fmla="*/ 43 h 45"/>
                <a:gd name="T2" fmla="*/ 5 w 234"/>
                <a:gd name="T3" fmla="*/ 15 h 45"/>
                <a:gd name="T4" fmla="*/ 2 w 234"/>
                <a:gd name="T5" fmla="*/ 5 h 45"/>
                <a:gd name="T6" fmla="*/ 12 w 234"/>
                <a:gd name="T7" fmla="*/ 2 h 45"/>
                <a:gd name="T8" fmla="*/ 224 w 234"/>
                <a:gd name="T9" fmla="*/ 20 h 45"/>
                <a:gd name="T10" fmla="*/ 233 w 234"/>
                <a:gd name="T11" fmla="*/ 25 h 45"/>
                <a:gd name="T12" fmla="*/ 227 w 234"/>
                <a:gd name="T13" fmla="*/ 34 h 45"/>
                <a:gd name="T14" fmla="*/ 144 w 234"/>
                <a:gd name="T15" fmla="*/ 4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45">
                  <a:moveTo>
                    <a:pt x="144" y="43"/>
                  </a:moveTo>
                  <a:cubicBezTo>
                    <a:pt x="60" y="43"/>
                    <a:pt x="8" y="17"/>
                    <a:pt x="5" y="15"/>
                  </a:cubicBezTo>
                  <a:cubicBezTo>
                    <a:pt x="2" y="13"/>
                    <a:pt x="0" y="9"/>
                    <a:pt x="2" y="5"/>
                  </a:cubicBezTo>
                  <a:cubicBezTo>
                    <a:pt x="4" y="2"/>
                    <a:pt x="8" y="0"/>
                    <a:pt x="12" y="2"/>
                  </a:cubicBezTo>
                  <a:cubicBezTo>
                    <a:pt x="13" y="3"/>
                    <a:pt x="99" y="45"/>
                    <a:pt x="224" y="20"/>
                  </a:cubicBezTo>
                  <a:cubicBezTo>
                    <a:pt x="228" y="19"/>
                    <a:pt x="232" y="22"/>
                    <a:pt x="233" y="25"/>
                  </a:cubicBezTo>
                  <a:cubicBezTo>
                    <a:pt x="234" y="29"/>
                    <a:pt x="231" y="33"/>
                    <a:pt x="227" y="34"/>
                  </a:cubicBezTo>
                  <a:cubicBezTo>
                    <a:pt x="197" y="40"/>
                    <a:pt x="169" y="43"/>
                    <a:pt x="144" y="4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7" name="Freeform 139">
              <a:extLst>
                <a:ext uri="{FF2B5EF4-FFF2-40B4-BE49-F238E27FC236}">
                  <a16:creationId xmlns:a16="http://schemas.microsoft.com/office/drawing/2014/main" id="{C5EB8947-E19E-4632-8BD6-AA3211282A9F}"/>
                </a:ext>
              </a:extLst>
            </p:cNvPr>
            <p:cNvSpPr>
              <a:spLocks/>
            </p:cNvSpPr>
            <p:nvPr/>
          </p:nvSpPr>
          <p:spPr bwMode="auto">
            <a:xfrm>
              <a:off x="8150225" y="3198813"/>
              <a:ext cx="352425" cy="50800"/>
            </a:xfrm>
            <a:custGeom>
              <a:avLst/>
              <a:gdLst>
                <a:gd name="T0" fmla="*/ 141 w 222"/>
                <a:gd name="T1" fmla="*/ 32 h 32"/>
                <a:gd name="T2" fmla="*/ 7 w 222"/>
                <a:gd name="T3" fmla="*/ 15 h 32"/>
                <a:gd name="T4" fmla="*/ 2 w 222"/>
                <a:gd name="T5" fmla="*/ 6 h 32"/>
                <a:gd name="T6" fmla="*/ 11 w 222"/>
                <a:gd name="T7" fmla="*/ 1 h 32"/>
                <a:gd name="T8" fmla="*/ 214 w 222"/>
                <a:gd name="T9" fmla="*/ 12 h 32"/>
                <a:gd name="T10" fmla="*/ 222 w 222"/>
                <a:gd name="T11" fmla="*/ 19 h 32"/>
                <a:gd name="T12" fmla="*/ 215 w 222"/>
                <a:gd name="T13" fmla="*/ 27 h 32"/>
                <a:gd name="T14" fmla="*/ 141 w 22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32">
                  <a:moveTo>
                    <a:pt x="141" y="32"/>
                  </a:moveTo>
                  <a:cubicBezTo>
                    <a:pt x="61" y="32"/>
                    <a:pt x="9" y="16"/>
                    <a:pt x="7" y="15"/>
                  </a:cubicBezTo>
                  <a:cubicBezTo>
                    <a:pt x="3" y="14"/>
                    <a:pt x="0" y="10"/>
                    <a:pt x="2" y="6"/>
                  </a:cubicBezTo>
                  <a:cubicBezTo>
                    <a:pt x="3" y="2"/>
                    <a:pt x="7" y="0"/>
                    <a:pt x="11" y="1"/>
                  </a:cubicBezTo>
                  <a:cubicBezTo>
                    <a:pt x="12" y="1"/>
                    <a:pt x="96" y="27"/>
                    <a:pt x="214" y="12"/>
                  </a:cubicBezTo>
                  <a:cubicBezTo>
                    <a:pt x="218" y="12"/>
                    <a:pt x="221" y="15"/>
                    <a:pt x="222" y="19"/>
                  </a:cubicBezTo>
                  <a:cubicBezTo>
                    <a:pt x="222" y="23"/>
                    <a:pt x="219" y="27"/>
                    <a:pt x="215" y="27"/>
                  </a:cubicBezTo>
                  <a:cubicBezTo>
                    <a:pt x="189" y="30"/>
                    <a:pt x="164" y="32"/>
                    <a:pt x="141" y="3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140">
              <a:extLst>
                <a:ext uri="{FF2B5EF4-FFF2-40B4-BE49-F238E27FC236}">
                  <a16:creationId xmlns:a16="http://schemas.microsoft.com/office/drawing/2014/main" id="{E7700E6D-C0A0-4439-B08C-1D19CF8F44B0}"/>
                </a:ext>
              </a:extLst>
            </p:cNvPr>
            <p:cNvSpPr>
              <a:spLocks/>
            </p:cNvSpPr>
            <p:nvPr/>
          </p:nvSpPr>
          <p:spPr bwMode="auto">
            <a:xfrm>
              <a:off x="3971925" y="1922463"/>
              <a:ext cx="762000" cy="415925"/>
            </a:xfrm>
            <a:custGeom>
              <a:avLst/>
              <a:gdLst>
                <a:gd name="T0" fmla="*/ 0 w 480"/>
                <a:gd name="T1" fmla="*/ 3 h 262"/>
                <a:gd name="T2" fmla="*/ 242 w 480"/>
                <a:gd name="T3" fmla="*/ 262 h 262"/>
                <a:gd name="T4" fmla="*/ 480 w 480"/>
                <a:gd name="T5" fmla="*/ 0 h 262"/>
                <a:gd name="T6" fmla="*/ 0 w 480"/>
                <a:gd name="T7" fmla="*/ 3 h 262"/>
              </a:gdLst>
              <a:ahLst/>
              <a:cxnLst>
                <a:cxn ang="0">
                  <a:pos x="T0" y="T1"/>
                </a:cxn>
                <a:cxn ang="0">
                  <a:pos x="T2" y="T3"/>
                </a:cxn>
                <a:cxn ang="0">
                  <a:pos x="T4" y="T5"/>
                </a:cxn>
                <a:cxn ang="0">
                  <a:pos x="T6" y="T7"/>
                </a:cxn>
              </a:cxnLst>
              <a:rect l="0" t="0" r="r" b="b"/>
              <a:pathLst>
                <a:path w="480" h="262">
                  <a:moveTo>
                    <a:pt x="0" y="3"/>
                  </a:moveTo>
                  <a:lnTo>
                    <a:pt x="242" y="262"/>
                  </a:lnTo>
                  <a:lnTo>
                    <a:pt x="480" y="0"/>
                  </a:lnTo>
                  <a:lnTo>
                    <a:pt x="0" y="3"/>
                  </a:lnTo>
                  <a:close/>
                </a:path>
              </a:pathLst>
            </a:custGeom>
            <a:solidFill>
              <a:srgbClr val="69C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141">
              <a:extLst>
                <a:ext uri="{FF2B5EF4-FFF2-40B4-BE49-F238E27FC236}">
                  <a16:creationId xmlns:a16="http://schemas.microsoft.com/office/drawing/2014/main" id="{F17F50E0-24FF-403B-A0AB-803EC70DD888}"/>
                </a:ext>
              </a:extLst>
            </p:cNvPr>
            <p:cNvSpPr>
              <a:spLocks/>
            </p:cNvSpPr>
            <p:nvPr/>
          </p:nvSpPr>
          <p:spPr bwMode="auto">
            <a:xfrm>
              <a:off x="4175125" y="1924050"/>
              <a:ext cx="354013" cy="414338"/>
            </a:xfrm>
            <a:custGeom>
              <a:avLst/>
              <a:gdLst>
                <a:gd name="T0" fmla="*/ 0 w 223"/>
                <a:gd name="T1" fmla="*/ 1 h 261"/>
                <a:gd name="T2" fmla="*/ 114 w 223"/>
                <a:gd name="T3" fmla="*/ 261 h 261"/>
                <a:gd name="T4" fmla="*/ 223 w 223"/>
                <a:gd name="T5" fmla="*/ 0 h 261"/>
                <a:gd name="T6" fmla="*/ 0 w 223"/>
                <a:gd name="T7" fmla="*/ 1 h 261"/>
              </a:gdLst>
              <a:ahLst/>
              <a:cxnLst>
                <a:cxn ang="0">
                  <a:pos x="T0" y="T1"/>
                </a:cxn>
                <a:cxn ang="0">
                  <a:pos x="T2" y="T3"/>
                </a:cxn>
                <a:cxn ang="0">
                  <a:pos x="T4" y="T5"/>
                </a:cxn>
                <a:cxn ang="0">
                  <a:pos x="T6" y="T7"/>
                </a:cxn>
              </a:cxnLst>
              <a:rect l="0" t="0" r="r" b="b"/>
              <a:pathLst>
                <a:path w="223" h="261">
                  <a:moveTo>
                    <a:pt x="0" y="1"/>
                  </a:moveTo>
                  <a:lnTo>
                    <a:pt x="114" y="261"/>
                  </a:lnTo>
                  <a:lnTo>
                    <a:pt x="223" y="0"/>
                  </a:lnTo>
                  <a:lnTo>
                    <a:pt x="0" y="1"/>
                  </a:lnTo>
                  <a:close/>
                </a:path>
              </a:pathLst>
            </a:custGeom>
            <a:solidFill>
              <a:srgbClr val="BD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0" name="Freeform 142">
              <a:extLst>
                <a:ext uri="{FF2B5EF4-FFF2-40B4-BE49-F238E27FC236}">
                  <a16:creationId xmlns:a16="http://schemas.microsoft.com/office/drawing/2014/main" id="{3CC9C246-7159-4EDD-81E7-24476E8BAAEC}"/>
                </a:ext>
              </a:extLst>
            </p:cNvPr>
            <p:cNvSpPr>
              <a:spLocks/>
            </p:cNvSpPr>
            <p:nvPr/>
          </p:nvSpPr>
          <p:spPr bwMode="auto">
            <a:xfrm>
              <a:off x="3971925" y="1749425"/>
              <a:ext cx="762000" cy="177800"/>
            </a:xfrm>
            <a:custGeom>
              <a:avLst/>
              <a:gdLst>
                <a:gd name="T0" fmla="*/ 480 w 480"/>
                <a:gd name="T1" fmla="*/ 109 h 112"/>
                <a:gd name="T2" fmla="*/ 0 w 480"/>
                <a:gd name="T3" fmla="*/ 112 h 112"/>
                <a:gd name="T4" fmla="*/ 112 w 480"/>
                <a:gd name="T5" fmla="*/ 2 h 112"/>
                <a:gd name="T6" fmla="*/ 366 w 480"/>
                <a:gd name="T7" fmla="*/ 0 h 112"/>
                <a:gd name="T8" fmla="*/ 480 w 480"/>
                <a:gd name="T9" fmla="*/ 109 h 112"/>
              </a:gdLst>
              <a:ahLst/>
              <a:cxnLst>
                <a:cxn ang="0">
                  <a:pos x="T0" y="T1"/>
                </a:cxn>
                <a:cxn ang="0">
                  <a:pos x="T2" y="T3"/>
                </a:cxn>
                <a:cxn ang="0">
                  <a:pos x="T4" y="T5"/>
                </a:cxn>
                <a:cxn ang="0">
                  <a:pos x="T6" y="T7"/>
                </a:cxn>
                <a:cxn ang="0">
                  <a:pos x="T8" y="T9"/>
                </a:cxn>
              </a:cxnLst>
              <a:rect l="0" t="0" r="r" b="b"/>
              <a:pathLst>
                <a:path w="480" h="112">
                  <a:moveTo>
                    <a:pt x="480" y="109"/>
                  </a:moveTo>
                  <a:lnTo>
                    <a:pt x="0" y="112"/>
                  </a:lnTo>
                  <a:lnTo>
                    <a:pt x="112" y="2"/>
                  </a:lnTo>
                  <a:lnTo>
                    <a:pt x="366" y="0"/>
                  </a:lnTo>
                  <a:lnTo>
                    <a:pt x="480" y="109"/>
                  </a:lnTo>
                  <a:close/>
                </a:path>
              </a:pathLst>
            </a:custGeom>
            <a:solidFill>
              <a:srgbClr val="8CD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1" name="Freeform 143">
              <a:extLst>
                <a:ext uri="{FF2B5EF4-FFF2-40B4-BE49-F238E27FC236}">
                  <a16:creationId xmlns:a16="http://schemas.microsoft.com/office/drawing/2014/main" id="{0E70DEDB-A1A3-40FF-8A4F-83D073033DD5}"/>
                </a:ext>
              </a:extLst>
            </p:cNvPr>
            <p:cNvSpPr>
              <a:spLocks/>
            </p:cNvSpPr>
            <p:nvPr/>
          </p:nvSpPr>
          <p:spPr bwMode="auto">
            <a:xfrm>
              <a:off x="4529138" y="1749425"/>
              <a:ext cx="204788" cy="174625"/>
            </a:xfrm>
            <a:custGeom>
              <a:avLst/>
              <a:gdLst>
                <a:gd name="T0" fmla="*/ 15 w 129"/>
                <a:gd name="T1" fmla="*/ 0 h 110"/>
                <a:gd name="T2" fmla="*/ 0 w 129"/>
                <a:gd name="T3" fmla="*/ 110 h 110"/>
                <a:gd name="T4" fmla="*/ 129 w 129"/>
                <a:gd name="T5" fmla="*/ 109 h 110"/>
                <a:gd name="T6" fmla="*/ 15 w 129"/>
                <a:gd name="T7" fmla="*/ 0 h 110"/>
              </a:gdLst>
              <a:ahLst/>
              <a:cxnLst>
                <a:cxn ang="0">
                  <a:pos x="T0" y="T1"/>
                </a:cxn>
                <a:cxn ang="0">
                  <a:pos x="T2" y="T3"/>
                </a:cxn>
                <a:cxn ang="0">
                  <a:pos x="T4" y="T5"/>
                </a:cxn>
                <a:cxn ang="0">
                  <a:pos x="T6" y="T7"/>
                </a:cxn>
              </a:cxnLst>
              <a:rect l="0" t="0" r="r" b="b"/>
              <a:pathLst>
                <a:path w="129" h="110">
                  <a:moveTo>
                    <a:pt x="15" y="0"/>
                  </a:moveTo>
                  <a:lnTo>
                    <a:pt x="0" y="110"/>
                  </a:lnTo>
                  <a:lnTo>
                    <a:pt x="129" y="109"/>
                  </a:lnTo>
                  <a:lnTo>
                    <a:pt x="15"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2" name="Freeform 144">
              <a:extLst>
                <a:ext uri="{FF2B5EF4-FFF2-40B4-BE49-F238E27FC236}">
                  <a16:creationId xmlns:a16="http://schemas.microsoft.com/office/drawing/2014/main" id="{1B0C799E-66BB-4B1E-B241-9EC2A60AA403}"/>
                </a:ext>
              </a:extLst>
            </p:cNvPr>
            <p:cNvSpPr>
              <a:spLocks/>
            </p:cNvSpPr>
            <p:nvPr/>
          </p:nvSpPr>
          <p:spPr bwMode="auto">
            <a:xfrm>
              <a:off x="3971925" y="1752600"/>
              <a:ext cx="203200" cy="174625"/>
            </a:xfrm>
            <a:custGeom>
              <a:avLst/>
              <a:gdLst>
                <a:gd name="T0" fmla="*/ 112 w 128"/>
                <a:gd name="T1" fmla="*/ 0 h 110"/>
                <a:gd name="T2" fmla="*/ 128 w 128"/>
                <a:gd name="T3" fmla="*/ 109 h 110"/>
                <a:gd name="T4" fmla="*/ 0 w 128"/>
                <a:gd name="T5" fmla="*/ 110 h 110"/>
                <a:gd name="T6" fmla="*/ 112 w 128"/>
                <a:gd name="T7" fmla="*/ 0 h 110"/>
              </a:gdLst>
              <a:ahLst/>
              <a:cxnLst>
                <a:cxn ang="0">
                  <a:pos x="T0" y="T1"/>
                </a:cxn>
                <a:cxn ang="0">
                  <a:pos x="T2" y="T3"/>
                </a:cxn>
                <a:cxn ang="0">
                  <a:pos x="T4" y="T5"/>
                </a:cxn>
                <a:cxn ang="0">
                  <a:pos x="T6" y="T7"/>
                </a:cxn>
              </a:cxnLst>
              <a:rect l="0" t="0" r="r" b="b"/>
              <a:pathLst>
                <a:path w="128" h="110">
                  <a:moveTo>
                    <a:pt x="112" y="0"/>
                  </a:moveTo>
                  <a:lnTo>
                    <a:pt x="128" y="109"/>
                  </a:lnTo>
                  <a:lnTo>
                    <a:pt x="0" y="110"/>
                  </a:lnTo>
                  <a:lnTo>
                    <a:pt x="112"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3" name="Freeform 145">
              <a:extLst>
                <a:ext uri="{FF2B5EF4-FFF2-40B4-BE49-F238E27FC236}">
                  <a16:creationId xmlns:a16="http://schemas.microsoft.com/office/drawing/2014/main" id="{3F48EC9B-A1C4-4AA4-ACD0-F960C3D9A190}"/>
                </a:ext>
              </a:extLst>
            </p:cNvPr>
            <p:cNvSpPr>
              <a:spLocks/>
            </p:cNvSpPr>
            <p:nvPr/>
          </p:nvSpPr>
          <p:spPr bwMode="auto">
            <a:xfrm>
              <a:off x="4175125" y="1751013"/>
              <a:ext cx="354013" cy="174625"/>
            </a:xfrm>
            <a:custGeom>
              <a:avLst/>
              <a:gdLst>
                <a:gd name="T0" fmla="*/ 0 w 223"/>
                <a:gd name="T1" fmla="*/ 110 h 110"/>
                <a:gd name="T2" fmla="*/ 111 w 223"/>
                <a:gd name="T3" fmla="*/ 0 h 110"/>
                <a:gd name="T4" fmla="*/ 223 w 223"/>
                <a:gd name="T5" fmla="*/ 109 h 110"/>
                <a:gd name="T6" fmla="*/ 0 w 223"/>
                <a:gd name="T7" fmla="*/ 110 h 110"/>
              </a:gdLst>
              <a:ahLst/>
              <a:cxnLst>
                <a:cxn ang="0">
                  <a:pos x="T0" y="T1"/>
                </a:cxn>
                <a:cxn ang="0">
                  <a:pos x="T2" y="T3"/>
                </a:cxn>
                <a:cxn ang="0">
                  <a:pos x="T4" y="T5"/>
                </a:cxn>
                <a:cxn ang="0">
                  <a:pos x="T6" y="T7"/>
                </a:cxn>
              </a:cxnLst>
              <a:rect l="0" t="0" r="r" b="b"/>
              <a:pathLst>
                <a:path w="223" h="110">
                  <a:moveTo>
                    <a:pt x="0" y="110"/>
                  </a:moveTo>
                  <a:lnTo>
                    <a:pt x="111" y="0"/>
                  </a:lnTo>
                  <a:lnTo>
                    <a:pt x="223" y="109"/>
                  </a:lnTo>
                  <a:lnTo>
                    <a:pt x="0" y="110"/>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4" name="Freeform 146">
              <a:extLst>
                <a:ext uri="{FF2B5EF4-FFF2-40B4-BE49-F238E27FC236}">
                  <a16:creationId xmlns:a16="http://schemas.microsoft.com/office/drawing/2014/main" id="{48353F90-A510-4DD5-8826-45642CAE6BFE}"/>
                </a:ext>
              </a:extLst>
            </p:cNvPr>
            <p:cNvSpPr>
              <a:spLocks/>
            </p:cNvSpPr>
            <p:nvPr/>
          </p:nvSpPr>
          <p:spPr bwMode="auto">
            <a:xfrm>
              <a:off x="6662738" y="2857500"/>
              <a:ext cx="777875" cy="392113"/>
            </a:xfrm>
            <a:custGeom>
              <a:avLst/>
              <a:gdLst>
                <a:gd name="T0" fmla="*/ 1 w 490"/>
                <a:gd name="T1" fmla="*/ 0 h 247"/>
                <a:gd name="T2" fmla="*/ 0 w 490"/>
                <a:gd name="T3" fmla="*/ 245 h 247"/>
                <a:gd name="T4" fmla="*/ 479 w 490"/>
                <a:gd name="T5" fmla="*/ 247 h 247"/>
                <a:gd name="T6" fmla="*/ 481 w 490"/>
                <a:gd name="T7" fmla="*/ 10 h 247"/>
                <a:gd name="T8" fmla="*/ 1 w 490"/>
                <a:gd name="T9" fmla="*/ 0 h 247"/>
              </a:gdLst>
              <a:ahLst/>
              <a:cxnLst>
                <a:cxn ang="0">
                  <a:pos x="T0" y="T1"/>
                </a:cxn>
                <a:cxn ang="0">
                  <a:pos x="T2" y="T3"/>
                </a:cxn>
                <a:cxn ang="0">
                  <a:pos x="T4" y="T5"/>
                </a:cxn>
                <a:cxn ang="0">
                  <a:pos x="T6" y="T7"/>
                </a:cxn>
                <a:cxn ang="0">
                  <a:pos x="T8" y="T9"/>
                </a:cxn>
              </a:cxnLst>
              <a:rect l="0" t="0" r="r" b="b"/>
              <a:pathLst>
                <a:path w="490" h="247">
                  <a:moveTo>
                    <a:pt x="1" y="0"/>
                  </a:moveTo>
                  <a:cubicBezTo>
                    <a:pt x="0" y="245"/>
                    <a:pt x="0" y="245"/>
                    <a:pt x="0" y="245"/>
                  </a:cubicBezTo>
                  <a:cubicBezTo>
                    <a:pt x="479" y="247"/>
                    <a:pt x="479" y="247"/>
                    <a:pt x="479" y="247"/>
                  </a:cubicBezTo>
                  <a:cubicBezTo>
                    <a:pt x="479" y="247"/>
                    <a:pt x="490" y="17"/>
                    <a:pt x="481" y="10"/>
                  </a:cubicBezTo>
                  <a:cubicBezTo>
                    <a:pt x="471" y="4"/>
                    <a:pt x="16" y="2"/>
                    <a:pt x="1" y="0"/>
                  </a:cubicBez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5" name="Freeform 147">
              <a:extLst>
                <a:ext uri="{FF2B5EF4-FFF2-40B4-BE49-F238E27FC236}">
                  <a16:creationId xmlns:a16="http://schemas.microsoft.com/office/drawing/2014/main" id="{6C8F4A55-2221-4357-9C80-4869F0195547}"/>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6" name="Freeform 148">
              <a:extLst>
                <a:ext uri="{FF2B5EF4-FFF2-40B4-BE49-F238E27FC236}">
                  <a16:creationId xmlns:a16="http://schemas.microsoft.com/office/drawing/2014/main" id="{EB21C6CB-64D8-49DF-96CD-46C9963C9017}"/>
                </a:ext>
              </a:extLst>
            </p:cNvPr>
            <p:cNvSpPr>
              <a:spLocks/>
            </p:cNvSpPr>
            <p:nvPr/>
          </p:nvSpPr>
          <p:spPr bwMode="auto">
            <a:xfrm>
              <a:off x="6667500" y="2659063"/>
              <a:ext cx="758825" cy="214313"/>
            </a:xfrm>
            <a:custGeom>
              <a:avLst/>
              <a:gdLst>
                <a:gd name="T0" fmla="*/ 478 w 478"/>
                <a:gd name="T1" fmla="*/ 136 h 136"/>
                <a:gd name="T2" fmla="*/ 245 w 478"/>
                <a:gd name="T3" fmla="*/ 0 h 136"/>
                <a:gd name="T4" fmla="*/ 0 w 478"/>
                <a:gd name="T5" fmla="*/ 125 h 136"/>
                <a:gd name="T6" fmla="*/ 478 w 478"/>
                <a:gd name="T7" fmla="*/ 136 h 136"/>
              </a:gdLst>
              <a:ahLst/>
              <a:cxnLst>
                <a:cxn ang="0">
                  <a:pos x="T0" y="T1"/>
                </a:cxn>
                <a:cxn ang="0">
                  <a:pos x="T2" y="T3"/>
                </a:cxn>
                <a:cxn ang="0">
                  <a:pos x="T4" y="T5"/>
                </a:cxn>
                <a:cxn ang="0">
                  <a:pos x="T6" y="T7"/>
                </a:cxn>
              </a:cxnLst>
              <a:rect l="0" t="0" r="r" b="b"/>
              <a:pathLst>
                <a:path w="478" h="136">
                  <a:moveTo>
                    <a:pt x="478" y="136"/>
                  </a:moveTo>
                  <a:cubicBezTo>
                    <a:pt x="245" y="0"/>
                    <a:pt x="245" y="0"/>
                    <a:pt x="245" y="0"/>
                  </a:cubicBezTo>
                  <a:cubicBezTo>
                    <a:pt x="0" y="125"/>
                    <a:pt x="0" y="125"/>
                    <a:pt x="0" y="125"/>
                  </a:cubicBezTo>
                  <a:cubicBezTo>
                    <a:pt x="1" y="130"/>
                    <a:pt x="303" y="135"/>
                    <a:pt x="478" y="136"/>
                  </a:cubicBezTo>
                  <a:close/>
                </a:path>
              </a:pathLst>
            </a:custGeom>
            <a:solidFill>
              <a:srgbClr val="345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7" name="Rectangle 149">
              <a:extLst>
                <a:ext uri="{FF2B5EF4-FFF2-40B4-BE49-F238E27FC236}">
                  <a16:creationId xmlns:a16="http://schemas.microsoft.com/office/drawing/2014/main" id="{9E344A0B-2E00-4A0B-89FA-8D23F70A4449}"/>
                </a:ext>
              </a:extLst>
            </p:cNvPr>
            <p:cNvSpPr>
              <a:spLocks noChangeArrowheads="1"/>
            </p:cNvSpPr>
            <p:nvPr/>
          </p:nvSpPr>
          <p:spPr bwMode="auto">
            <a:xfrm>
              <a:off x="6784975" y="2581275"/>
              <a:ext cx="525463" cy="5699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8" name="Freeform 150">
              <a:extLst>
                <a:ext uri="{FF2B5EF4-FFF2-40B4-BE49-F238E27FC236}">
                  <a16:creationId xmlns:a16="http://schemas.microsoft.com/office/drawing/2014/main" id="{BD3CA141-13B9-4851-8F5F-FF85953177B3}"/>
                </a:ext>
              </a:extLst>
            </p:cNvPr>
            <p:cNvSpPr>
              <a:spLocks/>
            </p:cNvSpPr>
            <p:nvPr/>
          </p:nvSpPr>
          <p:spPr bwMode="auto">
            <a:xfrm>
              <a:off x="6657975" y="2855913"/>
              <a:ext cx="369888" cy="390525"/>
            </a:xfrm>
            <a:custGeom>
              <a:avLst/>
              <a:gdLst>
                <a:gd name="T0" fmla="*/ 6 w 233"/>
                <a:gd name="T1" fmla="*/ 0 h 246"/>
                <a:gd name="T2" fmla="*/ 233 w 233"/>
                <a:gd name="T3" fmla="*/ 114 h 246"/>
                <a:gd name="T4" fmla="*/ 3 w 233"/>
                <a:gd name="T5" fmla="*/ 246 h 246"/>
                <a:gd name="T6" fmla="*/ 6 w 233"/>
                <a:gd name="T7" fmla="*/ 0 h 246"/>
              </a:gdLst>
              <a:ahLst/>
              <a:cxnLst>
                <a:cxn ang="0">
                  <a:pos x="T0" y="T1"/>
                </a:cxn>
                <a:cxn ang="0">
                  <a:pos x="T2" y="T3"/>
                </a:cxn>
                <a:cxn ang="0">
                  <a:pos x="T4" y="T5"/>
                </a:cxn>
                <a:cxn ang="0">
                  <a:pos x="T6" y="T7"/>
                </a:cxn>
              </a:cxnLst>
              <a:rect l="0" t="0" r="r" b="b"/>
              <a:pathLst>
                <a:path w="233" h="246">
                  <a:moveTo>
                    <a:pt x="6" y="0"/>
                  </a:moveTo>
                  <a:cubicBezTo>
                    <a:pt x="233" y="114"/>
                    <a:pt x="233" y="114"/>
                    <a:pt x="233" y="114"/>
                  </a:cubicBezTo>
                  <a:cubicBezTo>
                    <a:pt x="3" y="246"/>
                    <a:pt x="3" y="246"/>
                    <a:pt x="3" y="246"/>
                  </a:cubicBezTo>
                  <a:cubicBezTo>
                    <a:pt x="3" y="246"/>
                    <a:pt x="0" y="39"/>
                    <a:pt x="6"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9" name="Freeform 151">
              <a:extLst>
                <a:ext uri="{FF2B5EF4-FFF2-40B4-BE49-F238E27FC236}">
                  <a16:creationId xmlns:a16="http://schemas.microsoft.com/office/drawing/2014/main" id="{97755B6B-9A7E-4776-A988-E09D9B65BB69}"/>
                </a:ext>
              </a:extLst>
            </p:cNvPr>
            <p:cNvSpPr>
              <a:spLocks/>
            </p:cNvSpPr>
            <p:nvPr/>
          </p:nvSpPr>
          <p:spPr bwMode="auto">
            <a:xfrm>
              <a:off x="7058025" y="2873375"/>
              <a:ext cx="385763" cy="376238"/>
            </a:xfrm>
            <a:custGeom>
              <a:avLst/>
              <a:gdLst>
                <a:gd name="T0" fmla="*/ 232 w 243"/>
                <a:gd name="T1" fmla="*/ 0 h 237"/>
                <a:gd name="T2" fmla="*/ 0 w 243"/>
                <a:gd name="T3" fmla="*/ 105 h 237"/>
                <a:gd name="T4" fmla="*/ 230 w 243"/>
                <a:gd name="T5" fmla="*/ 237 h 237"/>
                <a:gd name="T6" fmla="*/ 232 w 243"/>
                <a:gd name="T7" fmla="*/ 0 h 237"/>
              </a:gdLst>
              <a:ahLst/>
              <a:cxnLst>
                <a:cxn ang="0">
                  <a:pos x="T0" y="T1"/>
                </a:cxn>
                <a:cxn ang="0">
                  <a:pos x="T2" y="T3"/>
                </a:cxn>
                <a:cxn ang="0">
                  <a:pos x="T4" y="T5"/>
                </a:cxn>
                <a:cxn ang="0">
                  <a:pos x="T6" y="T7"/>
                </a:cxn>
              </a:cxnLst>
              <a:rect l="0" t="0" r="r" b="b"/>
              <a:pathLst>
                <a:path w="243" h="237">
                  <a:moveTo>
                    <a:pt x="232" y="0"/>
                  </a:moveTo>
                  <a:cubicBezTo>
                    <a:pt x="0" y="105"/>
                    <a:pt x="0" y="105"/>
                    <a:pt x="0" y="105"/>
                  </a:cubicBezTo>
                  <a:cubicBezTo>
                    <a:pt x="230" y="237"/>
                    <a:pt x="230" y="237"/>
                    <a:pt x="230" y="237"/>
                  </a:cubicBezTo>
                  <a:cubicBezTo>
                    <a:pt x="230" y="237"/>
                    <a:pt x="243" y="0"/>
                    <a:pt x="232"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0" name="Freeform 152">
              <a:extLst>
                <a:ext uri="{FF2B5EF4-FFF2-40B4-BE49-F238E27FC236}">
                  <a16:creationId xmlns:a16="http://schemas.microsoft.com/office/drawing/2014/main" id="{7B72B625-C233-461E-BE6A-0F497A05C140}"/>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9CD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1" name="Rectangle 153">
              <a:extLst>
                <a:ext uri="{FF2B5EF4-FFF2-40B4-BE49-F238E27FC236}">
                  <a16:creationId xmlns:a16="http://schemas.microsoft.com/office/drawing/2014/main" id="{CC439D26-02F4-4E77-946D-6524DDC64C3B}"/>
                </a:ext>
              </a:extLst>
            </p:cNvPr>
            <p:cNvSpPr>
              <a:spLocks noChangeArrowheads="1"/>
            </p:cNvSpPr>
            <p:nvPr/>
          </p:nvSpPr>
          <p:spPr bwMode="auto">
            <a:xfrm>
              <a:off x="6843713" y="268605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2" name="Rectangle 154">
              <a:extLst>
                <a:ext uri="{FF2B5EF4-FFF2-40B4-BE49-F238E27FC236}">
                  <a16:creationId xmlns:a16="http://schemas.microsoft.com/office/drawing/2014/main" id="{94E8A3C2-7CF3-4968-B7C0-E1BDA79C2A27}"/>
                </a:ext>
              </a:extLst>
            </p:cNvPr>
            <p:cNvSpPr>
              <a:spLocks noChangeArrowheads="1"/>
            </p:cNvSpPr>
            <p:nvPr/>
          </p:nvSpPr>
          <p:spPr bwMode="auto">
            <a:xfrm>
              <a:off x="6843713" y="27527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3" name="Rectangle 155">
              <a:extLst>
                <a:ext uri="{FF2B5EF4-FFF2-40B4-BE49-F238E27FC236}">
                  <a16:creationId xmlns:a16="http://schemas.microsoft.com/office/drawing/2014/main" id="{9AD7FF98-88CA-4C3B-943C-DFFB066405C2}"/>
                </a:ext>
              </a:extLst>
            </p:cNvPr>
            <p:cNvSpPr>
              <a:spLocks noChangeArrowheads="1"/>
            </p:cNvSpPr>
            <p:nvPr/>
          </p:nvSpPr>
          <p:spPr bwMode="auto">
            <a:xfrm>
              <a:off x="6843713" y="28162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4" name="Rectangle 156">
              <a:extLst>
                <a:ext uri="{FF2B5EF4-FFF2-40B4-BE49-F238E27FC236}">
                  <a16:creationId xmlns:a16="http://schemas.microsoft.com/office/drawing/2014/main" id="{F458FEEC-7328-4680-A7EE-D9B1F2882556}"/>
                </a:ext>
              </a:extLst>
            </p:cNvPr>
            <p:cNvSpPr>
              <a:spLocks noChangeArrowheads="1"/>
            </p:cNvSpPr>
            <p:nvPr/>
          </p:nvSpPr>
          <p:spPr bwMode="auto">
            <a:xfrm>
              <a:off x="6843713" y="288290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5" name="Freeform 157">
              <a:extLst>
                <a:ext uri="{FF2B5EF4-FFF2-40B4-BE49-F238E27FC236}">
                  <a16:creationId xmlns:a16="http://schemas.microsoft.com/office/drawing/2014/main" id="{DE84304E-4B9A-4CDE-9499-5317D9BC9E33}"/>
                </a:ext>
              </a:extLst>
            </p:cNvPr>
            <p:cNvSpPr>
              <a:spLocks noEditPoints="1"/>
            </p:cNvSpPr>
            <p:nvPr/>
          </p:nvSpPr>
          <p:spPr bwMode="auto">
            <a:xfrm>
              <a:off x="4989513" y="1406525"/>
              <a:ext cx="709613" cy="517525"/>
            </a:xfrm>
            <a:custGeom>
              <a:avLst/>
              <a:gdLst>
                <a:gd name="T0" fmla="*/ 154 w 447"/>
                <a:gd name="T1" fmla="*/ 327 h 327"/>
                <a:gd name="T2" fmla="*/ 141 w 447"/>
                <a:gd name="T3" fmla="*/ 322 h 327"/>
                <a:gd name="T4" fmla="*/ 144 w 447"/>
                <a:gd name="T5" fmla="*/ 312 h 327"/>
                <a:gd name="T6" fmla="*/ 153 w 447"/>
                <a:gd name="T7" fmla="*/ 307 h 327"/>
                <a:gd name="T8" fmla="*/ 179 w 447"/>
                <a:gd name="T9" fmla="*/ 284 h 327"/>
                <a:gd name="T10" fmla="*/ 41 w 447"/>
                <a:gd name="T11" fmla="*/ 233 h 327"/>
                <a:gd name="T12" fmla="*/ 45 w 447"/>
                <a:gd name="T13" fmla="*/ 35 h 327"/>
                <a:gd name="T14" fmla="*/ 214 w 447"/>
                <a:gd name="T15" fmla="*/ 1 h 327"/>
                <a:gd name="T16" fmla="*/ 420 w 447"/>
                <a:gd name="T17" fmla="*/ 27 h 327"/>
                <a:gd name="T18" fmla="*/ 442 w 447"/>
                <a:gd name="T19" fmla="*/ 111 h 327"/>
                <a:gd name="T20" fmla="*/ 370 w 447"/>
                <a:gd name="T21" fmla="*/ 278 h 327"/>
                <a:gd name="T22" fmla="*/ 289 w 447"/>
                <a:gd name="T23" fmla="*/ 290 h 327"/>
                <a:gd name="T24" fmla="*/ 289 w 447"/>
                <a:gd name="T25" fmla="*/ 290 h 327"/>
                <a:gd name="T26" fmla="*/ 261 w 447"/>
                <a:gd name="T27" fmla="*/ 290 h 327"/>
                <a:gd name="T28" fmla="*/ 154 w 447"/>
                <a:gd name="T29" fmla="*/ 327 h 327"/>
                <a:gd name="T30" fmla="*/ 214 w 447"/>
                <a:gd name="T31" fmla="*/ 12 h 327"/>
                <a:gd name="T32" fmla="*/ 53 w 447"/>
                <a:gd name="T33" fmla="*/ 43 h 327"/>
                <a:gd name="T34" fmla="*/ 52 w 447"/>
                <a:gd name="T35" fmla="*/ 230 h 327"/>
                <a:gd name="T36" fmla="*/ 189 w 447"/>
                <a:gd name="T37" fmla="*/ 274 h 327"/>
                <a:gd name="T38" fmla="*/ 197 w 447"/>
                <a:gd name="T39" fmla="*/ 275 h 327"/>
                <a:gd name="T40" fmla="*/ 193 w 447"/>
                <a:gd name="T41" fmla="*/ 282 h 327"/>
                <a:gd name="T42" fmla="*/ 158 w 447"/>
                <a:gd name="T43" fmla="*/ 316 h 327"/>
                <a:gd name="T44" fmla="*/ 158 w 447"/>
                <a:gd name="T45" fmla="*/ 316 h 327"/>
                <a:gd name="T46" fmla="*/ 256 w 447"/>
                <a:gd name="T47" fmla="*/ 280 h 327"/>
                <a:gd name="T48" fmla="*/ 258 w 447"/>
                <a:gd name="T49" fmla="*/ 279 h 327"/>
                <a:gd name="T50" fmla="*/ 260 w 447"/>
                <a:gd name="T51" fmla="*/ 279 h 327"/>
                <a:gd name="T52" fmla="*/ 288 w 447"/>
                <a:gd name="T53" fmla="*/ 279 h 327"/>
                <a:gd name="T54" fmla="*/ 366 w 447"/>
                <a:gd name="T55" fmla="*/ 268 h 327"/>
                <a:gd name="T56" fmla="*/ 432 w 447"/>
                <a:gd name="T57" fmla="*/ 109 h 327"/>
                <a:gd name="T58" fmla="*/ 415 w 447"/>
                <a:gd name="T59" fmla="*/ 36 h 327"/>
                <a:gd name="T60" fmla="*/ 214 w 447"/>
                <a:gd name="T61" fmla="*/ 1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7" h="327">
                  <a:moveTo>
                    <a:pt x="154" y="327"/>
                  </a:moveTo>
                  <a:cubicBezTo>
                    <a:pt x="149" y="327"/>
                    <a:pt x="143" y="327"/>
                    <a:pt x="141" y="322"/>
                  </a:cubicBezTo>
                  <a:cubicBezTo>
                    <a:pt x="140" y="320"/>
                    <a:pt x="140" y="316"/>
                    <a:pt x="144" y="312"/>
                  </a:cubicBezTo>
                  <a:cubicBezTo>
                    <a:pt x="146" y="310"/>
                    <a:pt x="150" y="308"/>
                    <a:pt x="153" y="307"/>
                  </a:cubicBezTo>
                  <a:cubicBezTo>
                    <a:pt x="160" y="303"/>
                    <a:pt x="170" y="297"/>
                    <a:pt x="179" y="284"/>
                  </a:cubicBezTo>
                  <a:cubicBezTo>
                    <a:pt x="99" y="275"/>
                    <a:pt x="50" y="264"/>
                    <a:pt x="41" y="233"/>
                  </a:cubicBezTo>
                  <a:cubicBezTo>
                    <a:pt x="31" y="197"/>
                    <a:pt x="0" y="77"/>
                    <a:pt x="45" y="35"/>
                  </a:cubicBezTo>
                  <a:cubicBezTo>
                    <a:pt x="76" y="8"/>
                    <a:pt x="173" y="2"/>
                    <a:pt x="214" y="1"/>
                  </a:cubicBezTo>
                  <a:cubicBezTo>
                    <a:pt x="292" y="0"/>
                    <a:pt x="388" y="8"/>
                    <a:pt x="420" y="27"/>
                  </a:cubicBezTo>
                  <a:cubicBezTo>
                    <a:pt x="439" y="39"/>
                    <a:pt x="447" y="67"/>
                    <a:pt x="442" y="111"/>
                  </a:cubicBezTo>
                  <a:cubicBezTo>
                    <a:pt x="436" y="175"/>
                    <a:pt x="400" y="267"/>
                    <a:pt x="370" y="278"/>
                  </a:cubicBezTo>
                  <a:cubicBezTo>
                    <a:pt x="358" y="282"/>
                    <a:pt x="332" y="289"/>
                    <a:pt x="289" y="290"/>
                  </a:cubicBezTo>
                  <a:cubicBezTo>
                    <a:pt x="289" y="290"/>
                    <a:pt x="289" y="290"/>
                    <a:pt x="289" y="290"/>
                  </a:cubicBezTo>
                  <a:cubicBezTo>
                    <a:pt x="280" y="290"/>
                    <a:pt x="271" y="290"/>
                    <a:pt x="261" y="290"/>
                  </a:cubicBezTo>
                  <a:cubicBezTo>
                    <a:pt x="233" y="310"/>
                    <a:pt x="177" y="327"/>
                    <a:pt x="154" y="327"/>
                  </a:cubicBezTo>
                  <a:close/>
                  <a:moveTo>
                    <a:pt x="214" y="12"/>
                  </a:moveTo>
                  <a:cubicBezTo>
                    <a:pt x="132" y="14"/>
                    <a:pt x="72" y="26"/>
                    <a:pt x="53" y="43"/>
                  </a:cubicBezTo>
                  <a:cubicBezTo>
                    <a:pt x="20" y="73"/>
                    <a:pt x="31" y="159"/>
                    <a:pt x="52" y="230"/>
                  </a:cubicBezTo>
                  <a:cubicBezTo>
                    <a:pt x="59" y="256"/>
                    <a:pt x="110" y="266"/>
                    <a:pt x="189" y="274"/>
                  </a:cubicBezTo>
                  <a:cubicBezTo>
                    <a:pt x="197" y="275"/>
                    <a:pt x="197" y="275"/>
                    <a:pt x="197" y="275"/>
                  </a:cubicBezTo>
                  <a:cubicBezTo>
                    <a:pt x="193" y="282"/>
                    <a:pt x="193" y="282"/>
                    <a:pt x="193" y="282"/>
                  </a:cubicBezTo>
                  <a:cubicBezTo>
                    <a:pt x="181" y="304"/>
                    <a:pt x="167" y="311"/>
                    <a:pt x="158" y="316"/>
                  </a:cubicBezTo>
                  <a:cubicBezTo>
                    <a:pt x="158" y="316"/>
                    <a:pt x="158" y="316"/>
                    <a:pt x="158" y="316"/>
                  </a:cubicBezTo>
                  <a:cubicBezTo>
                    <a:pt x="180" y="314"/>
                    <a:pt x="231" y="300"/>
                    <a:pt x="256" y="280"/>
                  </a:cubicBezTo>
                  <a:cubicBezTo>
                    <a:pt x="258" y="279"/>
                    <a:pt x="258" y="279"/>
                    <a:pt x="258" y="279"/>
                  </a:cubicBezTo>
                  <a:cubicBezTo>
                    <a:pt x="260" y="279"/>
                    <a:pt x="260" y="279"/>
                    <a:pt x="260" y="279"/>
                  </a:cubicBezTo>
                  <a:cubicBezTo>
                    <a:pt x="270" y="280"/>
                    <a:pt x="279" y="280"/>
                    <a:pt x="288" y="279"/>
                  </a:cubicBezTo>
                  <a:cubicBezTo>
                    <a:pt x="332" y="278"/>
                    <a:pt x="357" y="271"/>
                    <a:pt x="366" y="268"/>
                  </a:cubicBezTo>
                  <a:cubicBezTo>
                    <a:pt x="388" y="260"/>
                    <a:pt x="425" y="180"/>
                    <a:pt x="432" y="109"/>
                  </a:cubicBezTo>
                  <a:cubicBezTo>
                    <a:pt x="436" y="71"/>
                    <a:pt x="429" y="45"/>
                    <a:pt x="415" y="36"/>
                  </a:cubicBezTo>
                  <a:cubicBezTo>
                    <a:pt x="388" y="21"/>
                    <a:pt x="302" y="10"/>
                    <a:pt x="214"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6" name="Freeform 158">
              <a:extLst>
                <a:ext uri="{FF2B5EF4-FFF2-40B4-BE49-F238E27FC236}">
                  <a16:creationId xmlns:a16="http://schemas.microsoft.com/office/drawing/2014/main" id="{2290A10E-D6A3-4439-B954-94FCF30EBCD6}"/>
                </a:ext>
              </a:extLst>
            </p:cNvPr>
            <p:cNvSpPr>
              <a:spLocks noEditPoints="1"/>
            </p:cNvSpPr>
            <p:nvPr/>
          </p:nvSpPr>
          <p:spPr bwMode="auto">
            <a:xfrm>
              <a:off x="5191125" y="1473200"/>
              <a:ext cx="334963" cy="266700"/>
            </a:xfrm>
            <a:custGeom>
              <a:avLst/>
              <a:gdLst>
                <a:gd name="T0" fmla="*/ 157 w 211"/>
                <a:gd name="T1" fmla="*/ 169 h 169"/>
                <a:gd name="T2" fmla="*/ 134 w 211"/>
                <a:gd name="T3" fmla="*/ 167 h 169"/>
                <a:gd name="T4" fmla="*/ 79 w 211"/>
                <a:gd name="T5" fmla="*/ 161 h 169"/>
                <a:gd name="T6" fmla="*/ 17 w 211"/>
                <a:gd name="T7" fmla="*/ 150 h 169"/>
                <a:gd name="T8" fmla="*/ 35 w 211"/>
                <a:gd name="T9" fmla="*/ 65 h 169"/>
                <a:gd name="T10" fmla="*/ 76 w 211"/>
                <a:gd name="T11" fmla="*/ 68 h 169"/>
                <a:gd name="T12" fmla="*/ 83 w 211"/>
                <a:gd name="T13" fmla="*/ 74 h 169"/>
                <a:gd name="T14" fmla="*/ 127 w 211"/>
                <a:gd name="T15" fmla="*/ 19 h 169"/>
                <a:gd name="T16" fmla="*/ 148 w 211"/>
                <a:gd name="T17" fmla="*/ 1 h 169"/>
                <a:gd name="T18" fmla="*/ 152 w 211"/>
                <a:gd name="T19" fmla="*/ 77 h 169"/>
                <a:gd name="T20" fmla="*/ 203 w 211"/>
                <a:gd name="T21" fmla="*/ 88 h 169"/>
                <a:gd name="T22" fmla="*/ 202 w 211"/>
                <a:gd name="T23" fmla="*/ 118 h 169"/>
                <a:gd name="T24" fmla="*/ 206 w 211"/>
                <a:gd name="T25" fmla="*/ 129 h 169"/>
                <a:gd name="T26" fmla="*/ 193 w 211"/>
                <a:gd name="T27" fmla="*/ 142 h 169"/>
                <a:gd name="T28" fmla="*/ 193 w 211"/>
                <a:gd name="T29" fmla="*/ 153 h 169"/>
                <a:gd name="T30" fmla="*/ 85 w 211"/>
                <a:gd name="T31" fmla="*/ 142 h 169"/>
                <a:gd name="T32" fmla="*/ 134 w 211"/>
                <a:gd name="T33" fmla="*/ 157 h 169"/>
                <a:gd name="T34" fmla="*/ 157 w 211"/>
                <a:gd name="T35" fmla="*/ 158 h 169"/>
                <a:gd name="T36" fmla="*/ 155 w 211"/>
                <a:gd name="T37" fmla="*/ 146 h 169"/>
                <a:gd name="T38" fmla="*/ 147 w 211"/>
                <a:gd name="T39" fmla="*/ 133 h 169"/>
                <a:gd name="T40" fmla="*/ 192 w 211"/>
                <a:gd name="T41" fmla="*/ 131 h 169"/>
                <a:gd name="T42" fmla="*/ 195 w 211"/>
                <a:gd name="T43" fmla="*/ 127 h 169"/>
                <a:gd name="T44" fmla="*/ 151 w 211"/>
                <a:gd name="T45" fmla="*/ 117 h 169"/>
                <a:gd name="T46" fmla="*/ 162 w 211"/>
                <a:gd name="T47" fmla="*/ 106 h 169"/>
                <a:gd name="T48" fmla="*/ 200 w 211"/>
                <a:gd name="T49" fmla="*/ 108 h 169"/>
                <a:gd name="T50" fmla="*/ 157 w 211"/>
                <a:gd name="T51" fmla="*/ 88 h 169"/>
                <a:gd name="T52" fmla="*/ 139 w 211"/>
                <a:gd name="T53" fmla="*/ 87 h 169"/>
                <a:gd name="T54" fmla="*/ 137 w 211"/>
                <a:gd name="T55" fmla="*/ 78 h 169"/>
                <a:gd name="T56" fmla="*/ 143 w 211"/>
                <a:gd name="T57" fmla="*/ 10 h 169"/>
                <a:gd name="T58" fmla="*/ 115 w 211"/>
                <a:gd name="T59" fmla="*/ 60 h 169"/>
                <a:gd name="T60" fmla="*/ 76 w 211"/>
                <a:gd name="T61" fmla="*/ 90 h 169"/>
                <a:gd name="T62" fmla="*/ 74 w 211"/>
                <a:gd name="T63" fmla="*/ 80 h 169"/>
                <a:gd name="T64" fmla="*/ 35 w 211"/>
                <a:gd name="T65" fmla="*/ 76 h 169"/>
                <a:gd name="T66" fmla="*/ 27 w 211"/>
                <a:gd name="T67" fmla="*/ 146 h 169"/>
                <a:gd name="T68" fmla="*/ 79 w 211"/>
                <a:gd name="T69" fmla="*/ 150 h 169"/>
                <a:gd name="T70" fmla="*/ 79 w 211"/>
                <a:gd name="T71" fmla="*/ 149 h 169"/>
                <a:gd name="T72" fmla="*/ 81 w 211"/>
                <a:gd name="T73" fmla="*/ 144 h 169"/>
                <a:gd name="T74" fmla="*/ 85 w 211"/>
                <a:gd name="T75" fmla="*/ 1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169">
                  <a:moveTo>
                    <a:pt x="157" y="169"/>
                  </a:moveTo>
                  <a:cubicBezTo>
                    <a:pt x="157" y="169"/>
                    <a:pt x="157" y="169"/>
                    <a:pt x="157" y="169"/>
                  </a:cubicBezTo>
                  <a:cubicBezTo>
                    <a:pt x="152" y="169"/>
                    <a:pt x="146" y="168"/>
                    <a:pt x="140" y="168"/>
                  </a:cubicBezTo>
                  <a:cubicBezTo>
                    <a:pt x="138" y="168"/>
                    <a:pt x="136" y="168"/>
                    <a:pt x="134" y="167"/>
                  </a:cubicBezTo>
                  <a:cubicBezTo>
                    <a:pt x="110" y="166"/>
                    <a:pt x="96" y="160"/>
                    <a:pt x="89" y="156"/>
                  </a:cubicBezTo>
                  <a:cubicBezTo>
                    <a:pt x="88" y="158"/>
                    <a:pt x="85" y="161"/>
                    <a:pt x="79" y="161"/>
                  </a:cubicBezTo>
                  <a:cubicBezTo>
                    <a:pt x="78" y="161"/>
                    <a:pt x="77" y="161"/>
                    <a:pt x="75" y="161"/>
                  </a:cubicBezTo>
                  <a:cubicBezTo>
                    <a:pt x="50" y="162"/>
                    <a:pt x="20" y="160"/>
                    <a:pt x="17" y="150"/>
                  </a:cubicBezTo>
                  <a:cubicBezTo>
                    <a:pt x="14" y="140"/>
                    <a:pt x="0" y="88"/>
                    <a:pt x="7" y="73"/>
                  </a:cubicBezTo>
                  <a:cubicBezTo>
                    <a:pt x="9" y="69"/>
                    <a:pt x="13" y="65"/>
                    <a:pt x="35" y="65"/>
                  </a:cubicBezTo>
                  <a:cubicBezTo>
                    <a:pt x="49" y="65"/>
                    <a:pt x="66" y="66"/>
                    <a:pt x="75" y="68"/>
                  </a:cubicBezTo>
                  <a:cubicBezTo>
                    <a:pt x="76" y="68"/>
                    <a:pt x="76" y="68"/>
                    <a:pt x="76" y="68"/>
                  </a:cubicBezTo>
                  <a:cubicBezTo>
                    <a:pt x="78" y="69"/>
                    <a:pt x="78" y="69"/>
                    <a:pt x="78" y="69"/>
                  </a:cubicBezTo>
                  <a:cubicBezTo>
                    <a:pt x="80" y="71"/>
                    <a:pt x="82" y="72"/>
                    <a:pt x="83" y="74"/>
                  </a:cubicBezTo>
                  <a:cubicBezTo>
                    <a:pt x="88" y="70"/>
                    <a:pt x="97" y="63"/>
                    <a:pt x="108" y="52"/>
                  </a:cubicBezTo>
                  <a:cubicBezTo>
                    <a:pt x="117" y="42"/>
                    <a:pt x="123" y="29"/>
                    <a:pt x="127" y="19"/>
                  </a:cubicBezTo>
                  <a:cubicBezTo>
                    <a:pt x="131" y="8"/>
                    <a:pt x="135" y="0"/>
                    <a:pt x="143" y="0"/>
                  </a:cubicBezTo>
                  <a:cubicBezTo>
                    <a:pt x="145" y="0"/>
                    <a:pt x="146" y="0"/>
                    <a:pt x="148" y="1"/>
                  </a:cubicBezTo>
                  <a:cubicBezTo>
                    <a:pt x="161" y="7"/>
                    <a:pt x="168" y="17"/>
                    <a:pt x="170" y="28"/>
                  </a:cubicBezTo>
                  <a:cubicBezTo>
                    <a:pt x="173" y="46"/>
                    <a:pt x="160" y="66"/>
                    <a:pt x="152" y="77"/>
                  </a:cubicBezTo>
                  <a:cubicBezTo>
                    <a:pt x="157" y="77"/>
                    <a:pt x="157" y="77"/>
                    <a:pt x="157" y="77"/>
                  </a:cubicBezTo>
                  <a:cubicBezTo>
                    <a:pt x="175" y="77"/>
                    <a:pt x="192" y="78"/>
                    <a:pt x="203" y="88"/>
                  </a:cubicBezTo>
                  <a:cubicBezTo>
                    <a:pt x="208" y="93"/>
                    <a:pt x="211" y="99"/>
                    <a:pt x="211" y="108"/>
                  </a:cubicBezTo>
                  <a:cubicBezTo>
                    <a:pt x="211" y="112"/>
                    <a:pt x="207" y="117"/>
                    <a:pt x="202" y="118"/>
                  </a:cubicBezTo>
                  <a:cubicBezTo>
                    <a:pt x="203" y="119"/>
                    <a:pt x="204" y="120"/>
                    <a:pt x="205" y="121"/>
                  </a:cubicBezTo>
                  <a:cubicBezTo>
                    <a:pt x="207" y="124"/>
                    <a:pt x="207" y="126"/>
                    <a:pt x="206" y="129"/>
                  </a:cubicBezTo>
                  <a:cubicBezTo>
                    <a:pt x="205" y="131"/>
                    <a:pt x="204" y="133"/>
                    <a:pt x="203" y="135"/>
                  </a:cubicBezTo>
                  <a:cubicBezTo>
                    <a:pt x="202" y="139"/>
                    <a:pt x="198" y="141"/>
                    <a:pt x="193" y="142"/>
                  </a:cubicBezTo>
                  <a:cubicBezTo>
                    <a:pt x="194" y="143"/>
                    <a:pt x="194" y="143"/>
                    <a:pt x="194" y="144"/>
                  </a:cubicBezTo>
                  <a:cubicBezTo>
                    <a:pt x="196" y="147"/>
                    <a:pt x="195" y="150"/>
                    <a:pt x="193" y="153"/>
                  </a:cubicBezTo>
                  <a:cubicBezTo>
                    <a:pt x="181" y="167"/>
                    <a:pt x="167" y="168"/>
                    <a:pt x="157" y="169"/>
                  </a:cubicBezTo>
                  <a:close/>
                  <a:moveTo>
                    <a:pt x="85" y="142"/>
                  </a:moveTo>
                  <a:cubicBezTo>
                    <a:pt x="87" y="142"/>
                    <a:pt x="89" y="143"/>
                    <a:pt x="91" y="144"/>
                  </a:cubicBezTo>
                  <a:cubicBezTo>
                    <a:pt x="96" y="148"/>
                    <a:pt x="108" y="155"/>
                    <a:pt x="134" y="157"/>
                  </a:cubicBezTo>
                  <a:cubicBezTo>
                    <a:pt x="137" y="157"/>
                    <a:pt x="139" y="157"/>
                    <a:pt x="141" y="157"/>
                  </a:cubicBezTo>
                  <a:cubicBezTo>
                    <a:pt x="146" y="158"/>
                    <a:pt x="152" y="158"/>
                    <a:pt x="157" y="158"/>
                  </a:cubicBezTo>
                  <a:cubicBezTo>
                    <a:pt x="168" y="158"/>
                    <a:pt x="176" y="155"/>
                    <a:pt x="183" y="148"/>
                  </a:cubicBezTo>
                  <a:cubicBezTo>
                    <a:pt x="155" y="146"/>
                    <a:pt x="155" y="146"/>
                    <a:pt x="155" y="146"/>
                  </a:cubicBezTo>
                  <a:cubicBezTo>
                    <a:pt x="151" y="146"/>
                    <a:pt x="148" y="144"/>
                    <a:pt x="147" y="141"/>
                  </a:cubicBezTo>
                  <a:cubicBezTo>
                    <a:pt x="146" y="139"/>
                    <a:pt x="146" y="136"/>
                    <a:pt x="147" y="133"/>
                  </a:cubicBezTo>
                  <a:cubicBezTo>
                    <a:pt x="149" y="130"/>
                    <a:pt x="153" y="129"/>
                    <a:pt x="158" y="129"/>
                  </a:cubicBezTo>
                  <a:cubicBezTo>
                    <a:pt x="192" y="131"/>
                    <a:pt x="192" y="131"/>
                    <a:pt x="192" y="131"/>
                  </a:cubicBezTo>
                  <a:cubicBezTo>
                    <a:pt x="193" y="131"/>
                    <a:pt x="194" y="131"/>
                    <a:pt x="194" y="131"/>
                  </a:cubicBezTo>
                  <a:cubicBezTo>
                    <a:pt x="194" y="130"/>
                    <a:pt x="195" y="128"/>
                    <a:pt x="195" y="127"/>
                  </a:cubicBezTo>
                  <a:cubicBezTo>
                    <a:pt x="160" y="125"/>
                    <a:pt x="160" y="125"/>
                    <a:pt x="160" y="125"/>
                  </a:cubicBezTo>
                  <a:cubicBezTo>
                    <a:pt x="155" y="124"/>
                    <a:pt x="152" y="121"/>
                    <a:pt x="151" y="117"/>
                  </a:cubicBezTo>
                  <a:cubicBezTo>
                    <a:pt x="150" y="115"/>
                    <a:pt x="151" y="112"/>
                    <a:pt x="152" y="110"/>
                  </a:cubicBezTo>
                  <a:cubicBezTo>
                    <a:pt x="155" y="107"/>
                    <a:pt x="158" y="106"/>
                    <a:pt x="162" y="106"/>
                  </a:cubicBezTo>
                  <a:cubicBezTo>
                    <a:pt x="197" y="109"/>
                    <a:pt x="197" y="109"/>
                    <a:pt x="197" y="109"/>
                  </a:cubicBezTo>
                  <a:cubicBezTo>
                    <a:pt x="199" y="109"/>
                    <a:pt x="200" y="108"/>
                    <a:pt x="200" y="108"/>
                  </a:cubicBezTo>
                  <a:cubicBezTo>
                    <a:pt x="200" y="102"/>
                    <a:pt x="198" y="98"/>
                    <a:pt x="195" y="95"/>
                  </a:cubicBezTo>
                  <a:cubicBezTo>
                    <a:pt x="187" y="87"/>
                    <a:pt x="168" y="88"/>
                    <a:pt x="157" y="88"/>
                  </a:cubicBezTo>
                  <a:cubicBezTo>
                    <a:pt x="151" y="88"/>
                    <a:pt x="151" y="88"/>
                    <a:pt x="151" y="88"/>
                  </a:cubicBezTo>
                  <a:cubicBezTo>
                    <a:pt x="146" y="88"/>
                    <a:pt x="142" y="88"/>
                    <a:pt x="139" y="87"/>
                  </a:cubicBezTo>
                  <a:cubicBezTo>
                    <a:pt x="130" y="86"/>
                    <a:pt x="130" y="86"/>
                    <a:pt x="130" y="86"/>
                  </a:cubicBezTo>
                  <a:cubicBezTo>
                    <a:pt x="137" y="78"/>
                    <a:pt x="137" y="78"/>
                    <a:pt x="137" y="78"/>
                  </a:cubicBezTo>
                  <a:cubicBezTo>
                    <a:pt x="137" y="78"/>
                    <a:pt x="163" y="51"/>
                    <a:pt x="159" y="30"/>
                  </a:cubicBezTo>
                  <a:cubicBezTo>
                    <a:pt x="158" y="22"/>
                    <a:pt x="153" y="15"/>
                    <a:pt x="143" y="10"/>
                  </a:cubicBezTo>
                  <a:cubicBezTo>
                    <a:pt x="142" y="12"/>
                    <a:pt x="139" y="18"/>
                    <a:pt x="137" y="23"/>
                  </a:cubicBezTo>
                  <a:cubicBezTo>
                    <a:pt x="132" y="34"/>
                    <a:pt x="127" y="48"/>
                    <a:pt x="115" y="60"/>
                  </a:cubicBezTo>
                  <a:cubicBezTo>
                    <a:pt x="96" y="80"/>
                    <a:pt x="83" y="87"/>
                    <a:pt x="82" y="87"/>
                  </a:cubicBezTo>
                  <a:cubicBezTo>
                    <a:pt x="76" y="90"/>
                    <a:pt x="76" y="90"/>
                    <a:pt x="76" y="90"/>
                  </a:cubicBezTo>
                  <a:cubicBezTo>
                    <a:pt x="75" y="83"/>
                    <a:pt x="75" y="83"/>
                    <a:pt x="75" y="83"/>
                  </a:cubicBezTo>
                  <a:cubicBezTo>
                    <a:pt x="75" y="82"/>
                    <a:pt x="74" y="81"/>
                    <a:pt x="74" y="80"/>
                  </a:cubicBezTo>
                  <a:cubicBezTo>
                    <a:pt x="74" y="80"/>
                    <a:pt x="73" y="79"/>
                    <a:pt x="72" y="78"/>
                  </a:cubicBezTo>
                  <a:cubicBezTo>
                    <a:pt x="65" y="77"/>
                    <a:pt x="49" y="75"/>
                    <a:pt x="35" y="76"/>
                  </a:cubicBezTo>
                  <a:cubicBezTo>
                    <a:pt x="22" y="76"/>
                    <a:pt x="17" y="78"/>
                    <a:pt x="16" y="78"/>
                  </a:cubicBezTo>
                  <a:cubicBezTo>
                    <a:pt x="13" y="87"/>
                    <a:pt x="21" y="123"/>
                    <a:pt x="27" y="146"/>
                  </a:cubicBezTo>
                  <a:cubicBezTo>
                    <a:pt x="32" y="149"/>
                    <a:pt x="53" y="151"/>
                    <a:pt x="75" y="150"/>
                  </a:cubicBezTo>
                  <a:cubicBezTo>
                    <a:pt x="76" y="150"/>
                    <a:pt x="78" y="150"/>
                    <a:pt x="79" y="150"/>
                  </a:cubicBezTo>
                  <a:cubicBezTo>
                    <a:pt x="79" y="150"/>
                    <a:pt x="79" y="150"/>
                    <a:pt x="79" y="150"/>
                  </a:cubicBezTo>
                  <a:cubicBezTo>
                    <a:pt x="79" y="150"/>
                    <a:pt x="79" y="149"/>
                    <a:pt x="79" y="149"/>
                  </a:cubicBezTo>
                  <a:cubicBezTo>
                    <a:pt x="79" y="148"/>
                    <a:pt x="79" y="148"/>
                    <a:pt x="79" y="148"/>
                  </a:cubicBezTo>
                  <a:cubicBezTo>
                    <a:pt x="79" y="146"/>
                    <a:pt x="80" y="144"/>
                    <a:pt x="81" y="144"/>
                  </a:cubicBezTo>
                  <a:cubicBezTo>
                    <a:pt x="82" y="142"/>
                    <a:pt x="82" y="142"/>
                    <a:pt x="82" y="142"/>
                  </a:cubicBezTo>
                  <a:lnTo>
                    <a:pt x="85"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7" name="Oval 159">
              <a:extLst>
                <a:ext uri="{FF2B5EF4-FFF2-40B4-BE49-F238E27FC236}">
                  <a16:creationId xmlns:a16="http://schemas.microsoft.com/office/drawing/2014/main" id="{895C34AB-1AED-4017-B82A-4702E597E180}"/>
                </a:ext>
              </a:extLst>
            </p:cNvPr>
            <p:cNvSpPr>
              <a:spLocks noChangeArrowheads="1"/>
            </p:cNvSpPr>
            <p:nvPr/>
          </p:nvSpPr>
          <p:spPr bwMode="auto">
            <a:xfrm>
              <a:off x="4654550"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8" name="Oval 160">
              <a:extLst>
                <a:ext uri="{FF2B5EF4-FFF2-40B4-BE49-F238E27FC236}">
                  <a16:creationId xmlns:a16="http://schemas.microsoft.com/office/drawing/2014/main" id="{F6C42D7B-4F81-4EBB-8414-C80E2707FD50}"/>
                </a:ext>
              </a:extLst>
            </p:cNvPr>
            <p:cNvSpPr>
              <a:spLocks noChangeArrowheads="1"/>
            </p:cNvSpPr>
            <p:nvPr/>
          </p:nvSpPr>
          <p:spPr bwMode="auto">
            <a:xfrm>
              <a:off x="4862513"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9" name="Oval 161">
              <a:extLst>
                <a:ext uri="{FF2B5EF4-FFF2-40B4-BE49-F238E27FC236}">
                  <a16:creationId xmlns:a16="http://schemas.microsoft.com/office/drawing/2014/main" id="{EA3A5517-DE7C-454B-B30F-1D7365BE5E26}"/>
                </a:ext>
              </a:extLst>
            </p:cNvPr>
            <p:cNvSpPr>
              <a:spLocks noChangeArrowheads="1"/>
            </p:cNvSpPr>
            <p:nvPr/>
          </p:nvSpPr>
          <p:spPr bwMode="auto">
            <a:xfrm>
              <a:off x="5070475"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0" name="Freeform 162">
              <a:extLst>
                <a:ext uri="{FF2B5EF4-FFF2-40B4-BE49-F238E27FC236}">
                  <a16:creationId xmlns:a16="http://schemas.microsoft.com/office/drawing/2014/main" id="{44453807-453B-4C8E-AF20-CB525A04E0EF}"/>
                </a:ext>
              </a:extLst>
            </p:cNvPr>
            <p:cNvSpPr>
              <a:spLocks/>
            </p:cNvSpPr>
            <p:nvPr/>
          </p:nvSpPr>
          <p:spPr bwMode="auto">
            <a:xfrm>
              <a:off x="4705350" y="5083175"/>
              <a:ext cx="26988" cy="30163"/>
            </a:xfrm>
            <a:custGeom>
              <a:avLst/>
              <a:gdLst>
                <a:gd name="T0" fmla="*/ 4 w 17"/>
                <a:gd name="T1" fmla="*/ 0 h 20"/>
                <a:gd name="T2" fmla="*/ 0 w 17"/>
                <a:gd name="T3" fmla="*/ 14 h 20"/>
                <a:gd name="T4" fmla="*/ 15 w 17"/>
                <a:gd name="T5" fmla="*/ 17 h 20"/>
                <a:gd name="T6" fmla="*/ 16 w 17"/>
                <a:gd name="T7" fmla="*/ 0 h 20"/>
                <a:gd name="T8" fmla="*/ 4 w 17"/>
                <a:gd name="T9" fmla="*/ 0 h 20"/>
              </a:gdLst>
              <a:ahLst/>
              <a:cxnLst>
                <a:cxn ang="0">
                  <a:pos x="T0" y="T1"/>
                </a:cxn>
                <a:cxn ang="0">
                  <a:pos x="T2" y="T3"/>
                </a:cxn>
                <a:cxn ang="0">
                  <a:pos x="T4" y="T5"/>
                </a:cxn>
                <a:cxn ang="0">
                  <a:pos x="T6" y="T7"/>
                </a:cxn>
                <a:cxn ang="0">
                  <a:pos x="T8" y="T9"/>
                </a:cxn>
              </a:cxnLst>
              <a:rect l="0" t="0" r="r" b="b"/>
              <a:pathLst>
                <a:path w="17" h="20">
                  <a:moveTo>
                    <a:pt x="4" y="0"/>
                  </a:moveTo>
                  <a:cubicBezTo>
                    <a:pt x="4" y="0"/>
                    <a:pt x="2" y="11"/>
                    <a:pt x="0" y="14"/>
                  </a:cubicBezTo>
                  <a:cubicBezTo>
                    <a:pt x="0" y="14"/>
                    <a:pt x="12" y="20"/>
                    <a:pt x="15" y="17"/>
                  </a:cubicBezTo>
                  <a:cubicBezTo>
                    <a:pt x="17" y="13"/>
                    <a:pt x="16" y="0"/>
                    <a:pt x="16" y="0"/>
                  </a:cubicBez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1" name="Freeform 163">
              <a:extLst>
                <a:ext uri="{FF2B5EF4-FFF2-40B4-BE49-F238E27FC236}">
                  <a16:creationId xmlns:a16="http://schemas.microsoft.com/office/drawing/2014/main" id="{395E7ABF-3E4D-44B4-B2BC-CF1E0334B9F0}"/>
                </a:ext>
              </a:extLst>
            </p:cNvPr>
            <p:cNvSpPr>
              <a:spLocks/>
            </p:cNvSpPr>
            <p:nvPr/>
          </p:nvSpPr>
          <p:spPr bwMode="auto">
            <a:xfrm>
              <a:off x="4673600" y="5097463"/>
              <a:ext cx="114300" cy="142875"/>
            </a:xfrm>
            <a:custGeom>
              <a:avLst/>
              <a:gdLst>
                <a:gd name="T0" fmla="*/ 1 w 72"/>
                <a:gd name="T1" fmla="*/ 21 h 90"/>
                <a:gd name="T2" fmla="*/ 19 w 72"/>
                <a:gd name="T3" fmla="*/ 0 h 90"/>
                <a:gd name="T4" fmla="*/ 40 w 72"/>
                <a:gd name="T5" fmla="*/ 5 h 90"/>
                <a:gd name="T6" fmla="*/ 72 w 72"/>
                <a:gd name="T7" fmla="*/ 82 h 90"/>
                <a:gd name="T8" fmla="*/ 61 w 72"/>
                <a:gd name="T9" fmla="*/ 88 h 90"/>
                <a:gd name="T10" fmla="*/ 1 w 72"/>
                <a:gd name="T11" fmla="*/ 21 h 90"/>
              </a:gdLst>
              <a:ahLst/>
              <a:cxnLst>
                <a:cxn ang="0">
                  <a:pos x="T0" y="T1"/>
                </a:cxn>
                <a:cxn ang="0">
                  <a:pos x="T2" y="T3"/>
                </a:cxn>
                <a:cxn ang="0">
                  <a:pos x="T4" y="T5"/>
                </a:cxn>
                <a:cxn ang="0">
                  <a:pos x="T6" y="T7"/>
                </a:cxn>
                <a:cxn ang="0">
                  <a:pos x="T8" y="T9"/>
                </a:cxn>
                <a:cxn ang="0">
                  <a:pos x="T10" y="T11"/>
                </a:cxn>
              </a:cxnLst>
              <a:rect l="0" t="0" r="r" b="b"/>
              <a:pathLst>
                <a:path w="72" h="90">
                  <a:moveTo>
                    <a:pt x="1" y="21"/>
                  </a:moveTo>
                  <a:cubicBezTo>
                    <a:pt x="0" y="19"/>
                    <a:pt x="11" y="1"/>
                    <a:pt x="19" y="0"/>
                  </a:cubicBezTo>
                  <a:cubicBezTo>
                    <a:pt x="19" y="0"/>
                    <a:pt x="30" y="9"/>
                    <a:pt x="40" y="5"/>
                  </a:cubicBezTo>
                  <a:cubicBezTo>
                    <a:pt x="40" y="5"/>
                    <a:pt x="72" y="71"/>
                    <a:pt x="72" y="82"/>
                  </a:cubicBezTo>
                  <a:cubicBezTo>
                    <a:pt x="72" y="82"/>
                    <a:pt x="70" y="90"/>
                    <a:pt x="61" y="88"/>
                  </a:cubicBezTo>
                  <a:cubicBezTo>
                    <a:pt x="52" y="85"/>
                    <a:pt x="5" y="31"/>
                    <a:pt x="1" y="21"/>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2" name="Freeform 164">
              <a:extLst>
                <a:ext uri="{FF2B5EF4-FFF2-40B4-BE49-F238E27FC236}">
                  <a16:creationId xmlns:a16="http://schemas.microsoft.com/office/drawing/2014/main" id="{BDFDA719-34DE-4355-B3A4-931BDFFF2012}"/>
                </a:ext>
              </a:extLst>
            </p:cNvPr>
            <p:cNvSpPr>
              <a:spLocks/>
            </p:cNvSpPr>
            <p:nvPr/>
          </p:nvSpPr>
          <p:spPr bwMode="auto">
            <a:xfrm>
              <a:off x="4479925" y="4378325"/>
              <a:ext cx="220663" cy="873125"/>
            </a:xfrm>
            <a:custGeom>
              <a:avLst/>
              <a:gdLst>
                <a:gd name="T0" fmla="*/ 42 w 139"/>
                <a:gd name="T1" fmla="*/ 39 h 551"/>
                <a:gd name="T2" fmla="*/ 36 w 139"/>
                <a:gd name="T3" fmla="*/ 132 h 551"/>
                <a:gd name="T4" fmla="*/ 34 w 139"/>
                <a:gd name="T5" fmla="*/ 272 h 551"/>
                <a:gd name="T6" fmla="*/ 48 w 139"/>
                <a:gd name="T7" fmla="*/ 500 h 551"/>
                <a:gd name="T8" fmla="*/ 45 w 139"/>
                <a:gd name="T9" fmla="*/ 539 h 551"/>
                <a:gd name="T10" fmla="*/ 139 w 139"/>
                <a:gd name="T11" fmla="*/ 538 h 551"/>
                <a:gd name="T12" fmla="*/ 123 w 139"/>
                <a:gd name="T13" fmla="*/ 525 h 551"/>
                <a:gd name="T14" fmla="*/ 64 w 139"/>
                <a:gd name="T15" fmla="*/ 495 h 551"/>
                <a:gd name="T16" fmla="*/ 84 w 139"/>
                <a:gd name="T17" fmla="*/ 271 h 551"/>
                <a:gd name="T18" fmla="*/ 133 w 139"/>
                <a:gd name="T19" fmla="*/ 45 h 551"/>
                <a:gd name="T20" fmla="*/ 42 w 139"/>
                <a:gd name="T21" fmla="*/ 3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551">
                  <a:moveTo>
                    <a:pt x="42" y="39"/>
                  </a:moveTo>
                  <a:cubicBezTo>
                    <a:pt x="42" y="39"/>
                    <a:pt x="0" y="83"/>
                    <a:pt x="36" y="132"/>
                  </a:cubicBezTo>
                  <a:cubicBezTo>
                    <a:pt x="36" y="132"/>
                    <a:pt x="25" y="220"/>
                    <a:pt x="34" y="272"/>
                  </a:cubicBezTo>
                  <a:cubicBezTo>
                    <a:pt x="34" y="272"/>
                    <a:pt x="9" y="387"/>
                    <a:pt x="48" y="500"/>
                  </a:cubicBezTo>
                  <a:cubicBezTo>
                    <a:pt x="48" y="500"/>
                    <a:pt x="42" y="525"/>
                    <a:pt x="45" y="539"/>
                  </a:cubicBezTo>
                  <a:cubicBezTo>
                    <a:pt x="45" y="539"/>
                    <a:pt x="107" y="551"/>
                    <a:pt x="139" y="538"/>
                  </a:cubicBezTo>
                  <a:cubicBezTo>
                    <a:pt x="139" y="538"/>
                    <a:pt x="139" y="531"/>
                    <a:pt x="123" y="525"/>
                  </a:cubicBezTo>
                  <a:cubicBezTo>
                    <a:pt x="107" y="519"/>
                    <a:pt x="68" y="514"/>
                    <a:pt x="64" y="495"/>
                  </a:cubicBezTo>
                  <a:cubicBezTo>
                    <a:pt x="61" y="476"/>
                    <a:pt x="73" y="315"/>
                    <a:pt x="84" y="271"/>
                  </a:cubicBezTo>
                  <a:cubicBezTo>
                    <a:pt x="94" y="226"/>
                    <a:pt x="136" y="91"/>
                    <a:pt x="133" y="45"/>
                  </a:cubicBezTo>
                  <a:cubicBezTo>
                    <a:pt x="130" y="0"/>
                    <a:pt x="42" y="39"/>
                    <a:pt x="42" y="3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3" name="Freeform 165">
              <a:extLst>
                <a:ext uri="{FF2B5EF4-FFF2-40B4-BE49-F238E27FC236}">
                  <a16:creationId xmlns:a16="http://schemas.microsoft.com/office/drawing/2014/main" id="{BD165BB3-BF59-4FCF-883B-38EAFF478E64}"/>
                </a:ext>
              </a:extLst>
            </p:cNvPr>
            <p:cNvSpPr>
              <a:spLocks/>
            </p:cNvSpPr>
            <p:nvPr/>
          </p:nvSpPr>
          <p:spPr bwMode="auto">
            <a:xfrm>
              <a:off x="4619625" y="4437063"/>
              <a:ext cx="217488" cy="657225"/>
            </a:xfrm>
            <a:custGeom>
              <a:avLst/>
              <a:gdLst>
                <a:gd name="T0" fmla="*/ 43 w 137"/>
                <a:gd name="T1" fmla="*/ 0 h 415"/>
                <a:gd name="T2" fmla="*/ 134 w 137"/>
                <a:gd name="T3" fmla="*/ 202 h 415"/>
                <a:gd name="T4" fmla="*/ 71 w 137"/>
                <a:gd name="T5" fmla="*/ 415 h 415"/>
                <a:gd name="T6" fmla="*/ 56 w 137"/>
                <a:gd name="T7" fmla="*/ 412 h 415"/>
                <a:gd name="T8" fmla="*/ 88 w 137"/>
                <a:gd name="T9" fmla="*/ 215 h 415"/>
                <a:gd name="T10" fmla="*/ 8 w 137"/>
                <a:gd name="T11" fmla="*/ 112 h 415"/>
                <a:gd name="T12" fmla="*/ 20 w 137"/>
                <a:gd name="T13" fmla="*/ 43 h 415"/>
                <a:gd name="T14" fmla="*/ 43 w 137"/>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415">
                  <a:moveTo>
                    <a:pt x="43" y="0"/>
                  </a:moveTo>
                  <a:cubicBezTo>
                    <a:pt x="53" y="3"/>
                    <a:pt x="137" y="191"/>
                    <a:pt x="134" y="202"/>
                  </a:cubicBezTo>
                  <a:cubicBezTo>
                    <a:pt x="128" y="220"/>
                    <a:pt x="71" y="415"/>
                    <a:pt x="71" y="415"/>
                  </a:cubicBezTo>
                  <a:cubicBezTo>
                    <a:pt x="71" y="415"/>
                    <a:pt x="56" y="414"/>
                    <a:pt x="56" y="412"/>
                  </a:cubicBezTo>
                  <a:cubicBezTo>
                    <a:pt x="55" y="410"/>
                    <a:pt x="25" y="259"/>
                    <a:pt x="88" y="215"/>
                  </a:cubicBezTo>
                  <a:cubicBezTo>
                    <a:pt x="88" y="215"/>
                    <a:pt x="17" y="150"/>
                    <a:pt x="8" y="112"/>
                  </a:cubicBezTo>
                  <a:cubicBezTo>
                    <a:pt x="0" y="73"/>
                    <a:pt x="20" y="43"/>
                    <a:pt x="20" y="43"/>
                  </a:cubicBezTo>
                  <a:lnTo>
                    <a:pt x="43"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4" name="Freeform 166">
              <a:extLst>
                <a:ext uri="{FF2B5EF4-FFF2-40B4-BE49-F238E27FC236}">
                  <a16:creationId xmlns:a16="http://schemas.microsoft.com/office/drawing/2014/main" id="{53E169E5-F30E-4518-A791-45D42687B228}"/>
                </a:ext>
              </a:extLst>
            </p:cNvPr>
            <p:cNvSpPr>
              <a:spLocks/>
            </p:cNvSpPr>
            <p:nvPr/>
          </p:nvSpPr>
          <p:spPr bwMode="auto">
            <a:xfrm>
              <a:off x="4545013" y="5176838"/>
              <a:ext cx="168275" cy="66675"/>
            </a:xfrm>
            <a:custGeom>
              <a:avLst/>
              <a:gdLst>
                <a:gd name="T0" fmla="*/ 3 w 106"/>
                <a:gd name="T1" fmla="*/ 38 h 42"/>
                <a:gd name="T2" fmla="*/ 4 w 106"/>
                <a:gd name="T3" fmla="*/ 3 h 42"/>
                <a:gd name="T4" fmla="*/ 28 w 106"/>
                <a:gd name="T5" fmla="*/ 0 h 42"/>
                <a:gd name="T6" fmla="*/ 101 w 106"/>
                <a:gd name="T7" fmla="*/ 25 h 42"/>
                <a:gd name="T8" fmla="*/ 98 w 106"/>
                <a:gd name="T9" fmla="*/ 37 h 42"/>
                <a:gd name="T10" fmla="*/ 3 w 106"/>
                <a:gd name="T11" fmla="*/ 38 h 42"/>
              </a:gdLst>
              <a:ahLst/>
              <a:cxnLst>
                <a:cxn ang="0">
                  <a:pos x="T0" y="T1"/>
                </a:cxn>
                <a:cxn ang="0">
                  <a:pos x="T2" y="T3"/>
                </a:cxn>
                <a:cxn ang="0">
                  <a:pos x="T4" y="T5"/>
                </a:cxn>
                <a:cxn ang="0">
                  <a:pos x="T6" y="T7"/>
                </a:cxn>
                <a:cxn ang="0">
                  <a:pos x="T8" y="T9"/>
                </a:cxn>
                <a:cxn ang="0">
                  <a:pos x="T10" y="T11"/>
                </a:cxn>
              </a:cxnLst>
              <a:rect l="0" t="0" r="r" b="b"/>
              <a:pathLst>
                <a:path w="106" h="42">
                  <a:moveTo>
                    <a:pt x="3" y="38"/>
                  </a:moveTo>
                  <a:cubicBezTo>
                    <a:pt x="1" y="38"/>
                    <a:pt x="0" y="10"/>
                    <a:pt x="4" y="3"/>
                  </a:cubicBezTo>
                  <a:cubicBezTo>
                    <a:pt x="4" y="3"/>
                    <a:pt x="25" y="10"/>
                    <a:pt x="28" y="0"/>
                  </a:cubicBezTo>
                  <a:cubicBezTo>
                    <a:pt x="28" y="0"/>
                    <a:pt x="92" y="18"/>
                    <a:pt x="101" y="25"/>
                  </a:cubicBezTo>
                  <a:cubicBezTo>
                    <a:pt x="101" y="25"/>
                    <a:pt x="106" y="32"/>
                    <a:pt x="98" y="37"/>
                  </a:cubicBezTo>
                  <a:cubicBezTo>
                    <a:pt x="91" y="42"/>
                    <a:pt x="13" y="41"/>
                    <a:pt x="3" y="38"/>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5" name="Freeform 167">
              <a:extLst>
                <a:ext uri="{FF2B5EF4-FFF2-40B4-BE49-F238E27FC236}">
                  <a16:creationId xmlns:a16="http://schemas.microsoft.com/office/drawing/2014/main" id="{6BBE557E-A5EB-427C-B571-5CCA0C28F87F}"/>
                </a:ext>
              </a:extLst>
            </p:cNvPr>
            <p:cNvSpPr>
              <a:spLocks/>
            </p:cNvSpPr>
            <p:nvPr/>
          </p:nvSpPr>
          <p:spPr bwMode="auto">
            <a:xfrm>
              <a:off x="4475163" y="4441825"/>
              <a:ext cx="230188" cy="712788"/>
            </a:xfrm>
            <a:custGeom>
              <a:avLst/>
              <a:gdLst>
                <a:gd name="T0" fmla="*/ 45 w 145"/>
                <a:gd name="T1" fmla="*/ 448 h 450"/>
                <a:gd name="T2" fmla="*/ 71 w 145"/>
                <a:gd name="T3" fmla="*/ 448 h 450"/>
                <a:gd name="T4" fmla="*/ 88 w 145"/>
                <a:gd name="T5" fmla="*/ 249 h 450"/>
                <a:gd name="T6" fmla="*/ 138 w 145"/>
                <a:gd name="T7" fmla="*/ 2 h 450"/>
                <a:gd name="T8" fmla="*/ 42 w 145"/>
                <a:gd name="T9" fmla="*/ 0 h 450"/>
                <a:gd name="T10" fmla="*/ 37 w 145"/>
                <a:gd name="T11" fmla="*/ 93 h 450"/>
                <a:gd name="T12" fmla="*/ 34 w 145"/>
                <a:gd name="T13" fmla="*/ 232 h 450"/>
                <a:gd name="T14" fmla="*/ 45 w 145"/>
                <a:gd name="T15" fmla="*/ 448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50">
                  <a:moveTo>
                    <a:pt x="45" y="448"/>
                  </a:moveTo>
                  <a:cubicBezTo>
                    <a:pt x="46" y="450"/>
                    <a:pt x="58" y="450"/>
                    <a:pt x="71" y="448"/>
                  </a:cubicBezTo>
                  <a:cubicBezTo>
                    <a:pt x="71" y="448"/>
                    <a:pt x="80" y="298"/>
                    <a:pt x="88" y="249"/>
                  </a:cubicBezTo>
                  <a:cubicBezTo>
                    <a:pt x="95" y="199"/>
                    <a:pt x="145" y="72"/>
                    <a:pt x="138" y="2"/>
                  </a:cubicBezTo>
                  <a:cubicBezTo>
                    <a:pt x="42" y="0"/>
                    <a:pt x="42" y="0"/>
                    <a:pt x="42" y="0"/>
                  </a:cubicBezTo>
                  <a:cubicBezTo>
                    <a:pt x="42" y="0"/>
                    <a:pt x="0" y="43"/>
                    <a:pt x="37" y="93"/>
                  </a:cubicBezTo>
                  <a:cubicBezTo>
                    <a:pt x="37" y="93"/>
                    <a:pt x="22" y="167"/>
                    <a:pt x="34" y="232"/>
                  </a:cubicBezTo>
                  <a:cubicBezTo>
                    <a:pt x="34" y="232"/>
                    <a:pt x="4" y="325"/>
                    <a:pt x="45" y="448"/>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6" name="Freeform 168">
              <a:extLst>
                <a:ext uri="{FF2B5EF4-FFF2-40B4-BE49-F238E27FC236}">
                  <a16:creationId xmlns:a16="http://schemas.microsoft.com/office/drawing/2014/main" id="{2B73AC1D-D664-4182-A010-88583481B41F}"/>
                </a:ext>
              </a:extLst>
            </p:cNvPr>
            <p:cNvSpPr>
              <a:spLocks/>
            </p:cNvSpPr>
            <p:nvPr/>
          </p:nvSpPr>
          <p:spPr bwMode="auto">
            <a:xfrm>
              <a:off x="4800600" y="4392613"/>
              <a:ext cx="193675" cy="119063"/>
            </a:xfrm>
            <a:custGeom>
              <a:avLst/>
              <a:gdLst>
                <a:gd name="T0" fmla="*/ 26 w 122"/>
                <a:gd name="T1" fmla="*/ 16 h 75"/>
                <a:gd name="T2" fmla="*/ 92 w 122"/>
                <a:gd name="T3" fmla="*/ 44 h 75"/>
                <a:gd name="T4" fmla="*/ 26 w 122"/>
                <a:gd name="T5" fmla="*/ 28 h 75"/>
                <a:gd name="T6" fmla="*/ 26 w 122"/>
                <a:gd name="T7" fmla="*/ 16 h 75"/>
              </a:gdLst>
              <a:ahLst/>
              <a:cxnLst>
                <a:cxn ang="0">
                  <a:pos x="T0" y="T1"/>
                </a:cxn>
                <a:cxn ang="0">
                  <a:pos x="T2" y="T3"/>
                </a:cxn>
                <a:cxn ang="0">
                  <a:pos x="T4" y="T5"/>
                </a:cxn>
                <a:cxn ang="0">
                  <a:pos x="T6" y="T7"/>
                </a:cxn>
              </a:cxnLst>
              <a:rect l="0" t="0" r="r" b="b"/>
              <a:pathLst>
                <a:path w="122" h="75">
                  <a:moveTo>
                    <a:pt x="26" y="16"/>
                  </a:moveTo>
                  <a:cubicBezTo>
                    <a:pt x="33" y="17"/>
                    <a:pt x="62" y="13"/>
                    <a:pt x="92" y="44"/>
                  </a:cubicBezTo>
                  <a:cubicBezTo>
                    <a:pt x="122" y="75"/>
                    <a:pt x="51" y="56"/>
                    <a:pt x="26" y="28"/>
                  </a:cubicBezTo>
                  <a:cubicBezTo>
                    <a:pt x="0" y="0"/>
                    <a:pt x="26" y="16"/>
                    <a:pt x="26"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7" name="Freeform 169">
              <a:extLst>
                <a:ext uri="{FF2B5EF4-FFF2-40B4-BE49-F238E27FC236}">
                  <a16:creationId xmlns:a16="http://schemas.microsoft.com/office/drawing/2014/main" id="{77CA4B34-7807-4517-B825-BE17AFD76938}"/>
                </a:ext>
              </a:extLst>
            </p:cNvPr>
            <p:cNvSpPr>
              <a:spLocks/>
            </p:cNvSpPr>
            <p:nvPr/>
          </p:nvSpPr>
          <p:spPr bwMode="auto">
            <a:xfrm>
              <a:off x="4578350" y="4117975"/>
              <a:ext cx="296863" cy="342900"/>
            </a:xfrm>
            <a:custGeom>
              <a:avLst/>
              <a:gdLst>
                <a:gd name="T0" fmla="*/ 59 w 187"/>
                <a:gd name="T1" fmla="*/ 0 h 216"/>
                <a:gd name="T2" fmla="*/ 187 w 187"/>
                <a:gd name="T3" fmla="*/ 187 h 216"/>
                <a:gd name="T4" fmla="*/ 169 w 187"/>
                <a:gd name="T5" fmla="*/ 211 h 216"/>
                <a:gd name="T6" fmla="*/ 13 w 187"/>
                <a:gd name="T7" fmla="*/ 71 h 216"/>
                <a:gd name="T8" fmla="*/ 41 w 187"/>
                <a:gd name="T9" fmla="*/ 41 h 216"/>
                <a:gd name="T10" fmla="*/ 59 w 187"/>
                <a:gd name="T11" fmla="*/ 0 h 216"/>
              </a:gdLst>
              <a:ahLst/>
              <a:cxnLst>
                <a:cxn ang="0">
                  <a:pos x="T0" y="T1"/>
                </a:cxn>
                <a:cxn ang="0">
                  <a:pos x="T2" y="T3"/>
                </a:cxn>
                <a:cxn ang="0">
                  <a:pos x="T4" y="T5"/>
                </a:cxn>
                <a:cxn ang="0">
                  <a:pos x="T6" y="T7"/>
                </a:cxn>
                <a:cxn ang="0">
                  <a:pos x="T8" y="T9"/>
                </a:cxn>
                <a:cxn ang="0">
                  <a:pos x="T10" y="T11"/>
                </a:cxn>
              </a:cxnLst>
              <a:rect l="0" t="0" r="r" b="b"/>
              <a:pathLst>
                <a:path w="187" h="216">
                  <a:moveTo>
                    <a:pt x="59" y="0"/>
                  </a:moveTo>
                  <a:cubicBezTo>
                    <a:pt x="59" y="0"/>
                    <a:pt x="62" y="100"/>
                    <a:pt x="187" y="187"/>
                  </a:cubicBezTo>
                  <a:cubicBezTo>
                    <a:pt x="187" y="187"/>
                    <a:pt x="176" y="216"/>
                    <a:pt x="169" y="211"/>
                  </a:cubicBezTo>
                  <a:cubicBezTo>
                    <a:pt x="162" y="205"/>
                    <a:pt x="26" y="114"/>
                    <a:pt x="13" y="71"/>
                  </a:cubicBezTo>
                  <a:cubicBezTo>
                    <a:pt x="0" y="28"/>
                    <a:pt x="41" y="41"/>
                    <a:pt x="41" y="41"/>
                  </a:cubicBezTo>
                  <a:lnTo>
                    <a:pt x="59" y="0"/>
                  </a:lnTo>
                  <a:close/>
                </a:path>
              </a:pathLst>
            </a:custGeom>
            <a:solidFill>
              <a:srgbClr val="5A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8" name="Freeform 170">
              <a:extLst>
                <a:ext uri="{FF2B5EF4-FFF2-40B4-BE49-F238E27FC236}">
                  <a16:creationId xmlns:a16="http://schemas.microsoft.com/office/drawing/2014/main" id="{2B044913-B724-4BCF-93A5-2DD75BF9080C}"/>
                </a:ext>
              </a:extLst>
            </p:cNvPr>
            <p:cNvSpPr>
              <a:spLocks/>
            </p:cNvSpPr>
            <p:nvPr/>
          </p:nvSpPr>
          <p:spPr bwMode="auto">
            <a:xfrm>
              <a:off x="4376738" y="4049713"/>
              <a:ext cx="377825" cy="465138"/>
            </a:xfrm>
            <a:custGeom>
              <a:avLst/>
              <a:gdLst>
                <a:gd name="T0" fmla="*/ 173 w 238"/>
                <a:gd name="T1" fmla="*/ 0 h 293"/>
                <a:gd name="T2" fmla="*/ 179 w 238"/>
                <a:gd name="T3" fmla="*/ 42 h 293"/>
                <a:gd name="T4" fmla="*/ 235 w 238"/>
                <a:gd name="T5" fmla="*/ 124 h 293"/>
                <a:gd name="T6" fmla="*/ 210 w 238"/>
                <a:gd name="T7" fmla="*/ 156 h 293"/>
                <a:gd name="T8" fmla="*/ 203 w 238"/>
                <a:gd name="T9" fmla="*/ 253 h 293"/>
                <a:gd name="T10" fmla="*/ 101 w 238"/>
                <a:gd name="T11" fmla="*/ 250 h 293"/>
                <a:gd name="T12" fmla="*/ 124 w 238"/>
                <a:gd name="T13" fmla="*/ 208 h 293"/>
                <a:gd name="T14" fmla="*/ 104 w 238"/>
                <a:gd name="T15" fmla="*/ 133 h 293"/>
                <a:gd name="T16" fmla="*/ 64 w 238"/>
                <a:gd name="T17" fmla="*/ 181 h 293"/>
                <a:gd name="T18" fmla="*/ 19 w 238"/>
                <a:gd name="T19" fmla="*/ 291 h 293"/>
                <a:gd name="T20" fmla="*/ 0 w 238"/>
                <a:gd name="T21" fmla="*/ 283 h 293"/>
                <a:gd name="T22" fmla="*/ 22 w 238"/>
                <a:gd name="T23" fmla="*/ 166 h 293"/>
                <a:gd name="T24" fmla="*/ 134 w 238"/>
                <a:gd name="T25" fmla="*/ 40 h 293"/>
                <a:gd name="T26" fmla="*/ 156 w 238"/>
                <a:gd name="T27" fmla="*/ 27 h 293"/>
                <a:gd name="T28" fmla="*/ 173 w 238"/>
                <a:gd name="T2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93">
                  <a:moveTo>
                    <a:pt x="173" y="0"/>
                  </a:moveTo>
                  <a:cubicBezTo>
                    <a:pt x="173" y="10"/>
                    <a:pt x="167" y="23"/>
                    <a:pt x="179" y="42"/>
                  </a:cubicBezTo>
                  <a:cubicBezTo>
                    <a:pt x="190" y="60"/>
                    <a:pt x="238" y="110"/>
                    <a:pt x="235" y="124"/>
                  </a:cubicBezTo>
                  <a:cubicBezTo>
                    <a:pt x="232" y="138"/>
                    <a:pt x="221" y="150"/>
                    <a:pt x="210" y="156"/>
                  </a:cubicBezTo>
                  <a:cubicBezTo>
                    <a:pt x="210" y="156"/>
                    <a:pt x="197" y="214"/>
                    <a:pt x="203" y="253"/>
                  </a:cubicBezTo>
                  <a:cubicBezTo>
                    <a:pt x="203" y="253"/>
                    <a:pt x="153" y="284"/>
                    <a:pt x="101" y="250"/>
                  </a:cubicBezTo>
                  <a:cubicBezTo>
                    <a:pt x="101" y="250"/>
                    <a:pt x="127" y="221"/>
                    <a:pt x="124" y="208"/>
                  </a:cubicBezTo>
                  <a:cubicBezTo>
                    <a:pt x="121" y="196"/>
                    <a:pt x="104" y="133"/>
                    <a:pt x="104" y="133"/>
                  </a:cubicBezTo>
                  <a:cubicBezTo>
                    <a:pt x="107" y="126"/>
                    <a:pt x="76" y="157"/>
                    <a:pt x="64" y="181"/>
                  </a:cubicBezTo>
                  <a:cubicBezTo>
                    <a:pt x="56" y="198"/>
                    <a:pt x="32" y="262"/>
                    <a:pt x="19" y="291"/>
                  </a:cubicBezTo>
                  <a:cubicBezTo>
                    <a:pt x="19" y="291"/>
                    <a:pt x="6" y="293"/>
                    <a:pt x="0" y="283"/>
                  </a:cubicBezTo>
                  <a:cubicBezTo>
                    <a:pt x="0" y="283"/>
                    <a:pt x="10" y="204"/>
                    <a:pt x="22" y="166"/>
                  </a:cubicBezTo>
                  <a:cubicBezTo>
                    <a:pt x="37" y="122"/>
                    <a:pt x="94" y="62"/>
                    <a:pt x="134" y="40"/>
                  </a:cubicBezTo>
                  <a:cubicBezTo>
                    <a:pt x="134" y="40"/>
                    <a:pt x="156" y="32"/>
                    <a:pt x="156" y="27"/>
                  </a:cubicBezTo>
                  <a:cubicBezTo>
                    <a:pt x="156" y="22"/>
                    <a:pt x="173" y="0"/>
                    <a:pt x="173"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9" name="Freeform 171">
              <a:extLst>
                <a:ext uri="{FF2B5EF4-FFF2-40B4-BE49-F238E27FC236}">
                  <a16:creationId xmlns:a16="http://schemas.microsoft.com/office/drawing/2014/main" id="{E5D9ADE9-E53F-42E1-A258-04F608713710}"/>
                </a:ext>
              </a:extLst>
            </p:cNvPr>
            <p:cNvSpPr>
              <a:spLocks/>
            </p:cNvSpPr>
            <p:nvPr/>
          </p:nvSpPr>
          <p:spPr bwMode="auto">
            <a:xfrm>
              <a:off x="4587875" y="4006850"/>
              <a:ext cx="123825" cy="185738"/>
            </a:xfrm>
            <a:custGeom>
              <a:avLst/>
              <a:gdLst>
                <a:gd name="T0" fmla="*/ 40 w 78"/>
                <a:gd name="T1" fmla="*/ 27 h 117"/>
                <a:gd name="T2" fmla="*/ 10 w 78"/>
                <a:gd name="T3" fmla="*/ 5 h 117"/>
                <a:gd name="T4" fmla="*/ 1 w 78"/>
                <a:gd name="T5" fmla="*/ 67 h 117"/>
                <a:gd name="T6" fmla="*/ 0 w 78"/>
                <a:gd name="T7" fmla="*/ 68 h 117"/>
                <a:gd name="T8" fmla="*/ 55 w 78"/>
                <a:gd name="T9" fmla="*/ 81 h 117"/>
                <a:gd name="T10" fmla="*/ 55 w 78"/>
                <a:gd name="T11" fmla="*/ 81 h 117"/>
                <a:gd name="T12" fmla="*/ 46 w 78"/>
                <a:gd name="T13" fmla="*/ 69 h 117"/>
                <a:gd name="T14" fmla="*/ 40 w 78"/>
                <a:gd name="T15" fmla="*/ 2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7">
                  <a:moveTo>
                    <a:pt x="40" y="27"/>
                  </a:moveTo>
                  <a:cubicBezTo>
                    <a:pt x="40" y="27"/>
                    <a:pt x="9" y="0"/>
                    <a:pt x="10" y="5"/>
                  </a:cubicBezTo>
                  <a:cubicBezTo>
                    <a:pt x="22" y="58"/>
                    <a:pt x="1" y="67"/>
                    <a:pt x="1" y="67"/>
                  </a:cubicBezTo>
                  <a:cubicBezTo>
                    <a:pt x="0" y="68"/>
                    <a:pt x="0" y="68"/>
                    <a:pt x="0" y="68"/>
                  </a:cubicBezTo>
                  <a:cubicBezTo>
                    <a:pt x="13" y="78"/>
                    <a:pt x="78" y="117"/>
                    <a:pt x="55" y="81"/>
                  </a:cubicBezTo>
                  <a:cubicBezTo>
                    <a:pt x="55" y="81"/>
                    <a:pt x="55" y="81"/>
                    <a:pt x="55" y="81"/>
                  </a:cubicBezTo>
                  <a:cubicBezTo>
                    <a:pt x="51" y="76"/>
                    <a:pt x="48" y="72"/>
                    <a:pt x="46" y="69"/>
                  </a:cubicBezTo>
                  <a:cubicBezTo>
                    <a:pt x="34" y="50"/>
                    <a:pt x="40" y="37"/>
                    <a:pt x="40" y="27"/>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0" name="Freeform 172">
              <a:extLst>
                <a:ext uri="{FF2B5EF4-FFF2-40B4-BE49-F238E27FC236}">
                  <a16:creationId xmlns:a16="http://schemas.microsoft.com/office/drawing/2014/main" id="{EDF33D83-8CAE-4728-8517-BE56D35BB570}"/>
                </a:ext>
              </a:extLst>
            </p:cNvPr>
            <p:cNvSpPr>
              <a:spLocks/>
            </p:cNvSpPr>
            <p:nvPr/>
          </p:nvSpPr>
          <p:spPr bwMode="auto">
            <a:xfrm>
              <a:off x="4608513" y="4043363"/>
              <a:ext cx="1588" cy="31750"/>
            </a:xfrm>
            <a:custGeom>
              <a:avLst/>
              <a:gdLst>
                <a:gd name="T0" fmla="*/ 0 w 1"/>
                <a:gd name="T1" fmla="*/ 0 h 20"/>
                <a:gd name="T2" fmla="*/ 0 w 1"/>
                <a:gd name="T3" fmla="*/ 20 h 20"/>
                <a:gd name="T4" fmla="*/ 0 w 1"/>
                <a:gd name="T5" fmla="*/ 20 h 20"/>
                <a:gd name="T6" fmla="*/ 0 w 1"/>
                <a:gd name="T7" fmla="*/ 0 h 20"/>
                <a:gd name="T8" fmla="*/ 0 w 1"/>
                <a:gd name="T9" fmla="*/ 0 h 20"/>
              </a:gdLst>
              <a:ahLst/>
              <a:cxnLst>
                <a:cxn ang="0">
                  <a:pos x="T0" y="T1"/>
                </a:cxn>
                <a:cxn ang="0">
                  <a:pos x="T2" y="T3"/>
                </a:cxn>
                <a:cxn ang="0">
                  <a:pos x="T4" y="T5"/>
                </a:cxn>
                <a:cxn ang="0">
                  <a:pos x="T6" y="T7"/>
                </a:cxn>
                <a:cxn ang="0">
                  <a:pos x="T8" y="T9"/>
                </a:cxn>
              </a:cxnLst>
              <a:rect l="0" t="0" r="r" b="b"/>
              <a:pathLst>
                <a:path w="1" h="20">
                  <a:moveTo>
                    <a:pt x="0" y="0"/>
                  </a:moveTo>
                  <a:cubicBezTo>
                    <a:pt x="1" y="8"/>
                    <a:pt x="1" y="14"/>
                    <a:pt x="0" y="20"/>
                  </a:cubicBezTo>
                  <a:cubicBezTo>
                    <a:pt x="0" y="20"/>
                    <a:pt x="0" y="20"/>
                    <a:pt x="0" y="20"/>
                  </a:cubicBezTo>
                  <a:cubicBezTo>
                    <a:pt x="1" y="14"/>
                    <a:pt x="1" y="8"/>
                    <a:pt x="0" y="0"/>
                  </a:cubicBezTo>
                  <a:cubicBezTo>
                    <a:pt x="0" y="0"/>
                    <a:pt x="0" y="0"/>
                    <a:pt x="0"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1" name="Freeform 173">
              <a:extLst>
                <a:ext uri="{FF2B5EF4-FFF2-40B4-BE49-F238E27FC236}">
                  <a16:creationId xmlns:a16="http://schemas.microsoft.com/office/drawing/2014/main" id="{5A19D3AC-9B5E-413A-954A-B40B0D12D565}"/>
                </a:ext>
              </a:extLst>
            </p:cNvPr>
            <p:cNvSpPr>
              <a:spLocks/>
            </p:cNvSpPr>
            <p:nvPr/>
          </p:nvSpPr>
          <p:spPr bwMode="auto">
            <a:xfrm>
              <a:off x="4651375" y="4049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2" name="Freeform 174">
              <a:extLst>
                <a:ext uri="{FF2B5EF4-FFF2-40B4-BE49-F238E27FC236}">
                  <a16:creationId xmlns:a16="http://schemas.microsoft.com/office/drawing/2014/main" id="{7BFDF62B-7796-4EF9-AB16-862B3C2121B9}"/>
                </a:ext>
              </a:extLst>
            </p:cNvPr>
            <p:cNvSpPr>
              <a:spLocks/>
            </p:cNvSpPr>
            <p:nvPr/>
          </p:nvSpPr>
          <p:spPr bwMode="auto">
            <a:xfrm>
              <a:off x="4651375" y="4049713"/>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3" name="Freeform 175">
              <a:extLst>
                <a:ext uri="{FF2B5EF4-FFF2-40B4-BE49-F238E27FC236}">
                  <a16:creationId xmlns:a16="http://schemas.microsoft.com/office/drawing/2014/main" id="{9B27A386-B21D-41A5-B75C-8212FE730572}"/>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4" name="Freeform 176">
              <a:extLst>
                <a:ext uri="{FF2B5EF4-FFF2-40B4-BE49-F238E27FC236}">
                  <a16:creationId xmlns:a16="http://schemas.microsoft.com/office/drawing/2014/main" id="{1BF6F808-8D7A-4DC1-9ED3-E9FA21D8359C}"/>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5" name="Freeform 177">
              <a:extLst>
                <a:ext uri="{FF2B5EF4-FFF2-40B4-BE49-F238E27FC236}">
                  <a16:creationId xmlns:a16="http://schemas.microsoft.com/office/drawing/2014/main" id="{F8CE1283-1544-417A-87F9-ED770DB941BF}"/>
                </a:ext>
              </a:extLst>
            </p:cNvPr>
            <p:cNvSpPr>
              <a:spLocks/>
            </p:cNvSpPr>
            <p:nvPr/>
          </p:nvSpPr>
          <p:spPr bwMode="auto">
            <a:xfrm>
              <a:off x="4645025" y="4051300"/>
              <a:ext cx="9525" cy="52388"/>
            </a:xfrm>
            <a:custGeom>
              <a:avLst/>
              <a:gdLst>
                <a:gd name="T0" fmla="*/ 4 w 6"/>
                <a:gd name="T1" fmla="*/ 0 h 33"/>
                <a:gd name="T2" fmla="*/ 2 w 6"/>
                <a:gd name="T3" fmla="*/ 16 h 33"/>
                <a:gd name="T4" fmla="*/ 6 w 6"/>
                <a:gd name="T5" fmla="*/ 33 h 33"/>
                <a:gd name="T6" fmla="*/ 6 w 6"/>
                <a:gd name="T7" fmla="*/ 33 h 33"/>
                <a:gd name="T8" fmla="*/ 4 w 6"/>
                <a:gd name="T9" fmla="*/ 0 h 33"/>
              </a:gdLst>
              <a:ahLst/>
              <a:cxnLst>
                <a:cxn ang="0">
                  <a:pos x="T0" y="T1"/>
                </a:cxn>
                <a:cxn ang="0">
                  <a:pos x="T2" y="T3"/>
                </a:cxn>
                <a:cxn ang="0">
                  <a:pos x="T4" y="T5"/>
                </a:cxn>
                <a:cxn ang="0">
                  <a:pos x="T6" y="T7"/>
                </a:cxn>
                <a:cxn ang="0">
                  <a:pos x="T8" y="T9"/>
                </a:cxn>
              </a:cxnLst>
              <a:rect l="0" t="0" r="r" b="b"/>
              <a:pathLst>
                <a:path w="6" h="33">
                  <a:moveTo>
                    <a:pt x="4" y="0"/>
                  </a:moveTo>
                  <a:cubicBezTo>
                    <a:pt x="3" y="4"/>
                    <a:pt x="2" y="10"/>
                    <a:pt x="2" y="16"/>
                  </a:cubicBezTo>
                  <a:cubicBezTo>
                    <a:pt x="2" y="21"/>
                    <a:pt x="3" y="27"/>
                    <a:pt x="6" y="33"/>
                  </a:cubicBezTo>
                  <a:cubicBezTo>
                    <a:pt x="6" y="33"/>
                    <a:pt x="6" y="33"/>
                    <a:pt x="6" y="33"/>
                  </a:cubicBezTo>
                  <a:cubicBezTo>
                    <a:pt x="0" y="19"/>
                    <a:pt x="3" y="8"/>
                    <a:pt x="4"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6" name="Freeform 178">
              <a:extLst>
                <a:ext uri="{FF2B5EF4-FFF2-40B4-BE49-F238E27FC236}">
                  <a16:creationId xmlns:a16="http://schemas.microsoft.com/office/drawing/2014/main" id="{A5CC5EEB-086E-4693-979C-61424DD67566}"/>
                </a:ext>
              </a:extLst>
            </p:cNvPr>
            <p:cNvSpPr>
              <a:spLocks/>
            </p:cNvSpPr>
            <p:nvPr/>
          </p:nvSpPr>
          <p:spPr bwMode="auto">
            <a:xfrm>
              <a:off x="4608513" y="4043363"/>
              <a:ext cx="46038" cy="60325"/>
            </a:xfrm>
            <a:custGeom>
              <a:avLst/>
              <a:gdLst>
                <a:gd name="T0" fmla="*/ 0 w 29"/>
                <a:gd name="T1" fmla="*/ 0 h 38"/>
                <a:gd name="T2" fmla="*/ 0 w 29"/>
                <a:gd name="T3" fmla="*/ 20 h 38"/>
                <a:gd name="T4" fmla="*/ 29 w 29"/>
                <a:gd name="T5" fmla="*/ 38 h 38"/>
                <a:gd name="T6" fmla="*/ 25 w 29"/>
                <a:gd name="T7" fmla="*/ 21 h 38"/>
                <a:gd name="T8" fmla="*/ 27 w 29"/>
                <a:gd name="T9" fmla="*/ 5 h 38"/>
                <a:gd name="T10" fmla="*/ 27 w 29"/>
                <a:gd name="T11" fmla="*/ 5 h 38"/>
                <a:gd name="T12" fmla="*/ 27 w 29"/>
                <a:gd name="T13" fmla="*/ 5 h 38"/>
                <a:gd name="T14" fmla="*/ 27 w 29"/>
                <a:gd name="T15" fmla="*/ 5 h 38"/>
                <a:gd name="T16" fmla="*/ 27 w 29"/>
                <a:gd name="T17" fmla="*/ 5 h 38"/>
                <a:gd name="T18" fmla="*/ 27 w 29"/>
                <a:gd name="T19" fmla="*/ 5 h 38"/>
                <a:gd name="T20" fmla="*/ 27 w 29"/>
                <a:gd name="T21" fmla="*/ 4 h 38"/>
                <a:gd name="T22" fmla="*/ 27 w 29"/>
                <a:gd name="T23" fmla="*/ 4 h 38"/>
                <a:gd name="T24" fmla="*/ 27 w 29"/>
                <a:gd name="T25" fmla="*/ 4 h 38"/>
                <a:gd name="T26" fmla="*/ 27 w 29"/>
                <a:gd name="T27" fmla="*/ 4 h 38"/>
                <a:gd name="T28" fmla="*/ 27 w 29"/>
                <a:gd name="T29" fmla="*/ 4 h 38"/>
                <a:gd name="T30" fmla="*/ 0 w 29"/>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0" y="0"/>
                  </a:moveTo>
                  <a:cubicBezTo>
                    <a:pt x="1" y="8"/>
                    <a:pt x="1" y="14"/>
                    <a:pt x="0" y="20"/>
                  </a:cubicBezTo>
                  <a:cubicBezTo>
                    <a:pt x="4" y="25"/>
                    <a:pt x="12" y="33"/>
                    <a:pt x="29" y="38"/>
                  </a:cubicBezTo>
                  <a:cubicBezTo>
                    <a:pt x="26" y="32"/>
                    <a:pt x="25" y="26"/>
                    <a:pt x="25" y="21"/>
                  </a:cubicBezTo>
                  <a:cubicBezTo>
                    <a:pt x="25" y="15"/>
                    <a:pt x="26" y="9"/>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4"/>
                  </a:cubicBezTo>
                  <a:cubicBezTo>
                    <a:pt x="27" y="4"/>
                    <a:pt x="27" y="4"/>
                    <a:pt x="27" y="4"/>
                  </a:cubicBezTo>
                  <a:cubicBezTo>
                    <a:pt x="27" y="4"/>
                    <a:pt x="27" y="4"/>
                    <a:pt x="27" y="4"/>
                  </a:cubicBezTo>
                  <a:cubicBezTo>
                    <a:pt x="27" y="4"/>
                    <a:pt x="27" y="4"/>
                    <a:pt x="27" y="4"/>
                  </a:cubicBezTo>
                  <a:cubicBezTo>
                    <a:pt x="27" y="4"/>
                    <a:pt x="27" y="4"/>
                    <a:pt x="27" y="4"/>
                  </a:cubicBezTo>
                  <a:cubicBezTo>
                    <a:pt x="0" y="0"/>
                    <a:pt x="0" y="0"/>
                    <a:pt x="0"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7" name="Freeform 179">
              <a:extLst>
                <a:ext uri="{FF2B5EF4-FFF2-40B4-BE49-F238E27FC236}">
                  <a16:creationId xmlns:a16="http://schemas.microsoft.com/office/drawing/2014/main" id="{AF6B1784-2E66-45C4-ACED-5AE80BC9412E}"/>
                </a:ext>
              </a:extLst>
            </p:cNvPr>
            <p:cNvSpPr>
              <a:spLocks/>
            </p:cNvSpPr>
            <p:nvPr/>
          </p:nvSpPr>
          <p:spPr bwMode="auto">
            <a:xfrm>
              <a:off x="4476750" y="3895725"/>
              <a:ext cx="265113" cy="247650"/>
            </a:xfrm>
            <a:custGeom>
              <a:avLst/>
              <a:gdLst>
                <a:gd name="T0" fmla="*/ 122 w 167"/>
                <a:gd name="T1" fmla="*/ 0 h 157"/>
                <a:gd name="T2" fmla="*/ 159 w 167"/>
                <a:gd name="T3" fmla="*/ 84 h 157"/>
                <a:gd name="T4" fmla="*/ 144 w 167"/>
                <a:gd name="T5" fmla="*/ 84 h 157"/>
                <a:gd name="T6" fmla="*/ 71 w 167"/>
                <a:gd name="T7" fmla="*/ 102 h 157"/>
                <a:gd name="T8" fmla="*/ 55 w 167"/>
                <a:gd name="T9" fmla="*/ 26 h 157"/>
                <a:gd name="T10" fmla="*/ 72 w 167"/>
                <a:gd name="T11" fmla="*/ 7 h 157"/>
                <a:gd name="T12" fmla="*/ 122 w 167"/>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167" h="157">
                  <a:moveTo>
                    <a:pt x="122" y="0"/>
                  </a:moveTo>
                  <a:cubicBezTo>
                    <a:pt x="122" y="0"/>
                    <a:pt x="167" y="32"/>
                    <a:pt x="159" y="84"/>
                  </a:cubicBezTo>
                  <a:cubicBezTo>
                    <a:pt x="144" y="84"/>
                    <a:pt x="144" y="84"/>
                    <a:pt x="144" y="84"/>
                  </a:cubicBezTo>
                  <a:cubicBezTo>
                    <a:pt x="144" y="84"/>
                    <a:pt x="143" y="157"/>
                    <a:pt x="71" y="102"/>
                  </a:cubicBezTo>
                  <a:cubicBezTo>
                    <a:pt x="0" y="47"/>
                    <a:pt x="55" y="26"/>
                    <a:pt x="55" y="26"/>
                  </a:cubicBezTo>
                  <a:cubicBezTo>
                    <a:pt x="55" y="26"/>
                    <a:pt x="68" y="9"/>
                    <a:pt x="72" y="7"/>
                  </a:cubicBezTo>
                  <a:cubicBezTo>
                    <a:pt x="76" y="5"/>
                    <a:pt x="122" y="0"/>
                    <a:pt x="122" y="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8" name="Freeform 180">
              <a:extLst>
                <a:ext uri="{FF2B5EF4-FFF2-40B4-BE49-F238E27FC236}">
                  <a16:creationId xmlns:a16="http://schemas.microsoft.com/office/drawing/2014/main" id="{C77F8619-9810-42FA-A4CB-DF1880F27445}"/>
                </a:ext>
              </a:extLst>
            </p:cNvPr>
            <p:cNvSpPr>
              <a:spLocks/>
            </p:cNvSpPr>
            <p:nvPr/>
          </p:nvSpPr>
          <p:spPr bwMode="auto">
            <a:xfrm>
              <a:off x="4335463" y="3825875"/>
              <a:ext cx="461963" cy="434975"/>
            </a:xfrm>
            <a:custGeom>
              <a:avLst/>
              <a:gdLst>
                <a:gd name="T0" fmla="*/ 228 w 291"/>
                <a:gd name="T1" fmla="*/ 6 h 275"/>
                <a:gd name="T2" fmla="*/ 231 w 291"/>
                <a:gd name="T3" fmla="*/ 77 h 275"/>
                <a:gd name="T4" fmla="*/ 159 w 291"/>
                <a:gd name="T5" fmla="*/ 87 h 275"/>
                <a:gd name="T6" fmla="*/ 146 w 291"/>
                <a:gd name="T7" fmla="*/ 200 h 275"/>
                <a:gd name="T8" fmla="*/ 86 w 291"/>
                <a:gd name="T9" fmla="*/ 256 h 275"/>
                <a:gd name="T10" fmla="*/ 12 w 291"/>
                <a:gd name="T11" fmla="*/ 200 h 275"/>
                <a:gd name="T12" fmla="*/ 100 w 291"/>
                <a:gd name="T13" fmla="*/ 116 h 275"/>
                <a:gd name="T14" fmla="*/ 114 w 291"/>
                <a:gd name="T15" fmla="*/ 29 h 275"/>
                <a:gd name="T16" fmla="*/ 228 w 291"/>
                <a:gd name="T1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75">
                  <a:moveTo>
                    <a:pt x="228" y="6"/>
                  </a:moveTo>
                  <a:cubicBezTo>
                    <a:pt x="247" y="0"/>
                    <a:pt x="291" y="41"/>
                    <a:pt x="231" y="77"/>
                  </a:cubicBezTo>
                  <a:cubicBezTo>
                    <a:pt x="171" y="114"/>
                    <a:pt x="159" y="87"/>
                    <a:pt x="159" y="87"/>
                  </a:cubicBezTo>
                  <a:cubicBezTo>
                    <a:pt x="159" y="87"/>
                    <a:pt x="196" y="182"/>
                    <a:pt x="146" y="200"/>
                  </a:cubicBezTo>
                  <a:cubicBezTo>
                    <a:pt x="96" y="218"/>
                    <a:pt x="106" y="241"/>
                    <a:pt x="86" y="256"/>
                  </a:cubicBezTo>
                  <a:cubicBezTo>
                    <a:pt x="61" y="275"/>
                    <a:pt x="0" y="266"/>
                    <a:pt x="12" y="200"/>
                  </a:cubicBezTo>
                  <a:cubicBezTo>
                    <a:pt x="25" y="135"/>
                    <a:pt x="85" y="145"/>
                    <a:pt x="100" y="116"/>
                  </a:cubicBezTo>
                  <a:cubicBezTo>
                    <a:pt x="122" y="72"/>
                    <a:pt x="97" y="50"/>
                    <a:pt x="114" y="29"/>
                  </a:cubicBezTo>
                  <a:cubicBezTo>
                    <a:pt x="137" y="0"/>
                    <a:pt x="164" y="26"/>
                    <a:pt x="228" y="6"/>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9" name="Freeform 181">
              <a:extLst>
                <a:ext uri="{FF2B5EF4-FFF2-40B4-BE49-F238E27FC236}">
                  <a16:creationId xmlns:a16="http://schemas.microsoft.com/office/drawing/2014/main" id="{321D7ACA-DDA1-44B1-835E-28234643E750}"/>
                </a:ext>
              </a:extLst>
            </p:cNvPr>
            <p:cNvSpPr>
              <a:spLocks/>
            </p:cNvSpPr>
            <p:nvPr/>
          </p:nvSpPr>
          <p:spPr bwMode="auto">
            <a:xfrm>
              <a:off x="4329113" y="4498975"/>
              <a:ext cx="95250" cy="104775"/>
            </a:xfrm>
            <a:custGeom>
              <a:avLst/>
              <a:gdLst>
                <a:gd name="T0" fmla="*/ 49 w 60"/>
                <a:gd name="T1" fmla="*/ 8 h 66"/>
                <a:gd name="T2" fmla="*/ 58 w 60"/>
                <a:gd name="T3" fmla="*/ 28 h 66"/>
                <a:gd name="T4" fmla="*/ 46 w 60"/>
                <a:gd name="T5" fmla="*/ 18 h 66"/>
                <a:gd name="T6" fmla="*/ 36 w 60"/>
                <a:gd name="T7" fmla="*/ 50 h 66"/>
                <a:gd name="T8" fmla="*/ 2 w 60"/>
                <a:gd name="T9" fmla="*/ 40 h 66"/>
                <a:gd name="T10" fmla="*/ 31 w 60"/>
                <a:gd name="T11" fmla="*/ 0 h 66"/>
                <a:gd name="T12" fmla="*/ 49 w 60"/>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60" h="66">
                  <a:moveTo>
                    <a:pt x="49" y="8"/>
                  </a:moveTo>
                  <a:cubicBezTo>
                    <a:pt x="49" y="8"/>
                    <a:pt x="60" y="20"/>
                    <a:pt x="58" y="28"/>
                  </a:cubicBezTo>
                  <a:cubicBezTo>
                    <a:pt x="56" y="37"/>
                    <a:pt x="46" y="18"/>
                    <a:pt x="46" y="18"/>
                  </a:cubicBezTo>
                  <a:cubicBezTo>
                    <a:pt x="46" y="18"/>
                    <a:pt x="46" y="34"/>
                    <a:pt x="36" y="50"/>
                  </a:cubicBezTo>
                  <a:cubicBezTo>
                    <a:pt x="25" y="66"/>
                    <a:pt x="0" y="53"/>
                    <a:pt x="2" y="40"/>
                  </a:cubicBezTo>
                  <a:cubicBezTo>
                    <a:pt x="5" y="28"/>
                    <a:pt x="24" y="9"/>
                    <a:pt x="31" y="0"/>
                  </a:cubicBezTo>
                  <a:cubicBezTo>
                    <a:pt x="35" y="4"/>
                    <a:pt x="43" y="8"/>
                    <a:pt x="49" y="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80" name="Rectangle 179">
            <a:extLst>
              <a:ext uri="{FF2B5EF4-FFF2-40B4-BE49-F238E27FC236}">
                <a16:creationId xmlns:a16="http://schemas.microsoft.com/office/drawing/2014/main" id="{0B8CE3DD-F0CA-4D9A-8CE3-5AB82DE4AD29}"/>
              </a:ext>
            </a:extLst>
          </p:cNvPr>
          <p:cNvSpPr/>
          <p:nvPr userDrawn="1"/>
        </p:nvSpPr>
        <p:spPr>
          <a:xfrm>
            <a:off x="4324350" y="4544016"/>
            <a:ext cx="3543300" cy="398681"/>
          </a:xfrm>
          <a:prstGeom prst="rect">
            <a:avLst/>
          </a:prstGeom>
          <a:noFill/>
          <a:ln>
            <a:noFill/>
          </a:ln>
        </p:spPr>
        <p:txBody>
          <a:bodyPr wrap="square">
            <a:spAutoFit/>
          </a:bodyPr>
          <a:lstStyle/>
          <a:p>
            <a:pPr algn="ctr"/>
            <a:r>
              <a:rPr lang="en-US" sz="2000">
                <a:latin typeface="Franklin Gothic Book" panose="020B0503020102020204" pitchFamily="34" charset="0"/>
                <a:cs typeface="Arial" panose="020B0604020202020204" pitchFamily="34" charset="0"/>
              </a:rPr>
              <a:t>Do you have a question for us?</a:t>
            </a:r>
          </a:p>
        </p:txBody>
      </p:sp>
      <p:grpSp>
        <p:nvGrpSpPr>
          <p:cNvPr id="181" name="Group 4">
            <a:extLst>
              <a:ext uri="{FF2B5EF4-FFF2-40B4-BE49-F238E27FC236}">
                <a16:creationId xmlns:a16="http://schemas.microsoft.com/office/drawing/2014/main" id="{71CAB6BF-CD9E-49EC-9738-4307995C1C40}"/>
              </a:ext>
            </a:extLst>
          </p:cNvPr>
          <p:cNvGrpSpPr>
            <a:grpSpLocks/>
          </p:cNvGrpSpPr>
          <p:nvPr userDrawn="1"/>
        </p:nvGrpSpPr>
        <p:grpSpPr bwMode="auto">
          <a:xfrm>
            <a:off x="4495800" y="4998187"/>
            <a:ext cx="3200400" cy="54864"/>
            <a:chOff x="4427" y="3199"/>
            <a:chExt cx="1196" cy="66"/>
          </a:xfrm>
        </p:grpSpPr>
        <p:sp>
          <p:nvSpPr>
            <p:cNvPr id="182" name="AutoShape 3">
              <a:extLst>
                <a:ext uri="{FF2B5EF4-FFF2-40B4-BE49-F238E27FC236}">
                  <a16:creationId xmlns:a16="http://schemas.microsoft.com/office/drawing/2014/main" id="{EA9ED945-7E5C-49B5-887F-B6F70A7B292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5">
              <a:extLst>
                <a:ext uri="{FF2B5EF4-FFF2-40B4-BE49-F238E27FC236}">
                  <a16:creationId xmlns:a16="http://schemas.microsoft.com/office/drawing/2014/main" id="{8E2CFDCA-09B4-4F04-8BD3-EEDCB5004644}"/>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2D0390E4-0822-4E4A-8B0F-4CD0F21F1DD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4D51B940-4FF0-46CD-AE79-F1E88B7A173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3B9E99F6-4324-4CAD-BEAC-EEB7C90DEBEA}"/>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
              <a:extLst>
                <a:ext uri="{FF2B5EF4-FFF2-40B4-BE49-F238E27FC236}">
                  <a16:creationId xmlns:a16="http://schemas.microsoft.com/office/drawing/2014/main" id="{9E7F8C0B-CFBE-48A7-BAE4-4BBC1921B52D}"/>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
              <a:extLst>
                <a:ext uri="{FF2B5EF4-FFF2-40B4-BE49-F238E27FC236}">
                  <a16:creationId xmlns:a16="http://schemas.microsoft.com/office/drawing/2014/main" id="{5C581538-0C8B-45E4-B645-564BD36AEE63}"/>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4">
            <a:extLst>
              <a:ext uri="{FF2B5EF4-FFF2-40B4-BE49-F238E27FC236}">
                <a16:creationId xmlns:a16="http://schemas.microsoft.com/office/drawing/2014/main" id="{CC512B8B-6FED-4714-9BB4-0D7DE9DA34A1}"/>
              </a:ext>
            </a:extLst>
          </p:cNvPr>
          <p:cNvGrpSpPr>
            <a:grpSpLocks noChangeAspect="1"/>
          </p:cNvGrpSpPr>
          <p:nvPr userDrawn="1"/>
        </p:nvGrpSpPr>
        <p:grpSpPr bwMode="auto">
          <a:xfrm>
            <a:off x="4962665" y="5372279"/>
            <a:ext cx="2266670" cy="1085672"/>
            <a:chOff x="5557" y="2809"/>
            <a:chExt cx="1712" cy="820"/>
          </a:xfrm>
        </p:grpSpPr>
        <p:sp>
          <p:nvSpPr>
            <p:cNvPr id="190" name="Freeform 5">
              <a:extLst>
                <a:ext uri="{FF2B5EF4-FFF2-40B4-BE49-F238E27FC236}">
                  <a16:creationId xmlns:a16="http://schemas.microsoft.com/office/drawing/2014/main" id="{5627234E-0357-422C-8BE7-C378303A6AA5}"/>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a:extLst>
                <a:ext uri="{FF2B5EF4-FFF2-40B4-BE49-F238E27FC236}">
                  <a16:creationId xmlns:a16="http://schemas.microsoft.com/office/drawing/2014/main" id="{92B1F7A3-304E-449A-88BB-552DE543134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B5F7D9A7-CEAD-424E-8296-49862A9AA879}"/>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8">
              <a:extLst>
                <a:ext uri="{FF2B5EF4-FFF2-40B4-BE49-F238E27FC236}">
                  <a16:creationId xmlns:a16="http://schemas.microsoft.com/office/drawing/2014/main" id="{611E2776-1FF1-4774-BA40-218903F004FC}"/>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
              <a:extLst>
                <a:ext uri="{FF2B5EF4-FFF2-40B4-BE49-F238E27FC236}">
                  <a16:creationId xmlns:a16="http://schemas.microsoft.com/office/drawing/2014/main" id="{C22F64FD-CF82-46DA-B3A0-E9EB1D74B193}"/>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a:extLst>
                <a:ext uri="{FF2B5EF4-FFF2-40B4-BE49-F238E27FC236}">
                  <a16:creationId xmlns:a16="http://schemas.microsoft.com/office/drawing/2014/main" id="{433DBFA7-8AC2-4075-99AA-050EA5587DAC}"/>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a:extLst>
                <a:ext uri="{FF2B5EF4-FFF2-40B4-BE49-F238E27FC236}">
                  <a16:creationId xmlns:a16="http://schemas.microsoft.com/office/drawing/2014/main" id="{1A3214BD-AD5A-4F3D-97DC-8DD8CED665A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a:extLst>
                <a:ext uri="{FF2B5EF4-FFF2-40B4-BE49-F238E27FC236}">
                  <a16:creationId xmlns:a16="http://schemas.microsoft.com/office/drawing/2014/main" id="{89B97AB9-0CE6-46A9-8E29-A212D63EC484}"/>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
              <a:extLst>
                <a:ext uri="{FF2B5EF4-FFF2-40B4-BE49-F238E27FC236}">
                  <a16:creationId xmlns:a16="http://schemas.microsoft.com/office/drawing/2014/main" id="{808DD966-42AE-4357-A9FA-DE89F7156F30}"/>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
              <a:extLst>
                <a:ext uri="{FF2B5EF4-FFF2-40B4-BE49-F238E27FC236}">
                  <a16:creationId xmlns:a16="http://schemas.microsoft.com/office/drawing/2014/main" id="{430CA745-9951-453A-8516-C4BC427B9D13}"/>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717BB593-D322-4CAC-9B21-DDAEC81A7A26}"/>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4DBFFD0A-0D99-4B5E-BCD9-A3B732B474FA}"/>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
              <a:extLst>
                <a:ext uri="{FF2B5EF4-FFF2-40B4-BE49-F238E27FC236}">
                  <a16:creationId xmlns:a16="http://schemas.microsoft.com/office/drawing/2014/main" id="{0F983689-5310-491F-B3A0-990263C0257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
              <a:extLst>
                <a:ext uri="{FF2B5EF4-FFF2-40B4-BE49-F238E27FC236}">
                  <a16:creationId xmlns:a16="http://schemas.microsoft.com/office/drawing/2014/main" id="{F9932AAE-AD3C-4E9D-ADFD-77331BF0CFC2}"/>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
              <a:extLst>
                <a:ext uri="{FF2B5EF4-FFF2-40B4-BE49-F238E27FC236}">
                  <a16:creationId xmlns:a16="http://schemas.microsoft.com/office/drawing/2014/main" id="{D29FD763-5052-4E30-A80D-818103FC7C90}"/>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
              <a:extLst>
                <a:ext uri="{FF2B5EF4-FFF2-40B4-BE49-F238E27FC236}">
                  <a16:creationId xmlns:a16="http://schemas.microsoft.com/office/drawing/2014/main" id="{08D72458-989B-46E4-87A5-2CFBEAECFF03}"/>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1">
              <a:extLst>
                <a:ext uri="{FF2B5EF4-FFF2-40B4-BE49-F238E27FC236}">
                  <a16:creationId xmlns:a16="http://schemas.microsoft.com/office/drawing/2014/main" id="{FBC4B940-904F-4779-9A9F-3FA68880DC93}"/>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
              <a:extLst>
                <a:ext uri="{FF2B5EF4-FFF2-40B4-BE49-F238E27FC236}">
                  <a16:creationId xmlns:a16="http://schemas.microsoft.com/office/drawing/2014/main" id="{F89A21FD-097B-41DD-9050-82CF59C88627}"/>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3">
              <a:extLst>
                <a:ext uri="{FF2B5EF4-FFF2-40B4-BE49-F238E27FC236}">
                  <a16:creationId xmlns:a16="http://schemas.microsoft.com/office/drawing/2014/main" id="{37CFBDE6-2D52-4C6B-964E-03228805E3B7}"/>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934D6200-C501-449D-8B35-0DC4AA6BECB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5">
              <a:extLst>
                <a:ext uri="{FF2B5EF4-FFF2-40B4-BE49-F238E27FC236}">
                  <a16:creationId xmlns:a16="http://schemas.microsoft.com/office/drawing/2014/main" id="{E1CE7115-A7EC-428E-BCBC-617271EC681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6">
              <a:extLst>
                <a:ext uri="{FF2B5EF4-FFF2-40B4-BE49-F238E27FC236}">
                  <a16:creationId xmlns:a16="http://schemas.microsoft.com/office/drawing/2014/main" id="{35E0BC33-CA95-413C-B83D-C721C604274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7">
              <a:extLst>
                <a:ext uri="{FF2B5EF4-FFF2-40B4-BE49-F238E27FC236}">
                  <a16:creationId xmlns:a16="http://schemas.microsoft.com/office/drawing/2014/main" id="{0BE1C130-353B-4942-9A01-DAE4268B8F4F}"/>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
              <a:extLst>
                <a:ext uri="{FF2B5EF4-FFF2-40B4-BE49-F238E27FC236}">
                  <a16:creationId xmlns:a16="http://schemas.microsoft.com/office/drawing/2014/main" id="{5A8502B1-A6CB-4E37-819A-2458A370102F}"/>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60AD7844-4C69-4589-AD6F-B891546DAF39}"/>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44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p:cNvCxnSpPr/>
          <p:nvPr userDrawn="1"/>
        </p:nvCxnSpPr>
        <p:spPr bwMode="ltGray">
          <a:xfrm>
            <a:off x="531811" y="63246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812" y="6400800"/>
            <a:ext cx="1149724" cy="381000"/>
          </a:xfrm>
          <a:prstGeom prst="rect">
            <a:avLst/>
          </a:prstGeom>
        </p:spPr>
      </p:pic>
      <p:sp>
        <p:nvSpPr>
          <p:cNvPr id="21" name="Title 1"/>
          <p:cNvSpPr>
            <a:spLocks noGrp="1"/>
          </p:cNvSpPr>
          <p:nvPr>
            <p:ph type="title" hasCustomPrompt="1"/>
          </p:nvPr>
        </p:nvSpPr>
        <p:spPr>
          <a:xfrm>
            <a:off x="790892" y="143843"/>
            <a:ext cx="10950601" cy="584775"/>
          </a:xfrm>
        </p:spPr>
        <p:txBody>
          <a:bodyPr lIns="0" rIns="0">
            <a:noAutofit/>
          </a:bodyPr>
          <a:lstStyle>
            <a:lvl1pPr>
              <a:defRPr sz="3200">
                <a:solidFill>
                  <a:schemeClr val="tx1"/>
                </a:solidFill>
                <a:latin typeface="Franklin Gothic Book" panose="020B0503020102020204" pitchFamily="34" charset="0"/>
              </a:defRPr>
            </a:lvl1pPr>
          </a:lstStyle>
          <a:p>
            <a:r>
              <a:rPr lang="en-US"/>
              <a:t>Click To Edit Master Title Style</a:t>
            </a:r>
          </a:p>
        </p:txBody>
      </p:sp>
      <p:sp>
        <p:nvSpPr>
          <p:cNvPr id="22" name="Rectangle 21"/>
          <p:cNvSpPr/>
          <p:nvPr userDrawn="1"/>
        </p:nvSpPr>
        <p:spPr>
          <a:xfrm>
            <a:off x="531811"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3" name="Rectangle 22"/>
          <p:cNvSpPr/>
          <p:nvPr userDrawn="1"/>
        </p:nvSpPr>
        <p:spPr>
          <a:xfrm>
            <a:off x="661352"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4" name="Subtitle 2"/>
          <p:cNvSpPr>
            <a:spLocks noGrp="1"/>
          </p:cNvSpPr>
          <p:nvPr>
            <p:ph type="subTitle" idx="13" hasCustomPrompt="1"/>
          </p:nvPr>
        </p:nvSpPr>
        <p:spPr>
          <a:xfrm>
            <a:off x="790891" y="808102"/>
            <a:ext cx="10950601" cy="299801"/>
          </a:xfrm>
        </p:spPr>
        <p:txBody>
          <a:bodyPr lIns="0" tIns="45720" rIns="0" bIns="45720">
            <a:noAutofit/>
          </a:bodyPr>
          <a:lstStyle>
            <a:lvl1pPr marL="0" indent="0" algn="l">
              <a:buNone/>
              <a:defRPr sz="1700">
                <a:solidFill>
                  <a:schemeClr val="tx1"/>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5" name="Straight Connector 24"/>
          <p:cNvCxnSpPr/>
          <p:nvPr userDrawn="1"/>
        </p:nvCxnSpPr>
        <p:spPr bwMode="ltGray">
          <a:xfrm rot="16200000">
            <a:off x="3000694" y="-1016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4" name="Slide Number Placeholder 4"/>
          <p:cNvSpPr txBox="1">
            <a:spLocks/>
          </p:cNvSpPr>
          <p:nvPr userDrawn="1"/>
        </p:nvSpPr>
        <p:spPr>
          <a:xfrm>
            <a:off x="11517314" y="6444198"/>
            <a:ext cx="422274"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1000" smtClean="0"/>
              <a:pPr/>
              <a:t>‹#›</a:t>
            </a:fld>
            <a:endParaRPr lang="en-US" sz="1000"/>
          </a:p>
        </p:txBody>
      </p:sp>
      <p:sp>
        <p:nvSpPr>
          <p:cNvPr id="15" name="TextBox 14"/>
          <p:cNvSpPr txBox="1"/>
          <p:nvPr userDrawn="1"/>
        </p:nvSpPr>
        <p:spPr>
          <a:xfrm>
            <a:off x="7563394" y="6487522"/>
            <a:ext cx="3790404" cy="215444"/>
          </a:xfrm>
          <a:prstGeom prst="rect">
            <a:avLst/>
          </a:prstGeom>
          <a:noFill/>
        </p:spPr>
        <p:txBody>
          <a:bodyPr wrap="square" rtlCol="0">
            <a:spAutoFit/>
          </a:bodyPr>
          <a:lstStyle/>
          <a:p>
            <a:r>
              <a:rPr lang="en-US" sz="800">
                <a:solidFill>
                  <a:schemeClr val="bg1">
                    <a:lumMod val="50000"/>
                  </a:schemeClr>
                </a:solidFill>
              </a:rPr>
              <a:t>Copyright © 2019 Axtria and/or its affiliates. All rights reserved.  |  Axtria Confidential</a:t>
            </a:r>
          </a:p>
        </p:txBody>
      </p:sp>
    </p:spTree>
    <p:extLst>
      <p:ext uri="{BB962C8B-B14F-4D97-AF65-F5344CB8AC3E}">
        <p14:creationId xmlns:p14="http://schemas.microsoft.com/office/powerpoint/2010/main" val="75389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 Main Cover">
    <p:spTree>
      <p:nvGrpSpPr>
        <p:cNvPr id="1" name=""/>
        <p:cNvGrpSpPr/>
        <p:nvPr/>
      </p:nvGrpSpPr>
      <p:grpSpPr>
        <a:xfrm>
          <a:off x="0" y="0"/>
          <a:ext cx="0" cy="0"/>
          <a:chOff x="0" y="0"/>
          <a:chExt cx="0" cy="0"/>
        </a:xfrm>
      </p:grpSpPr>
      <p:sp>
        <p:nvSpPr>
          <p:cNvPr id="6" name="Picture Placeholder 7"/>
          <p:cNvSpPr>
            <a:spLocks noGrp="1"/>
          </p:cNvSpPr>
          <p:nvPr>
            <p:ph type="pic" sz="quarter" idx="53" hasCustomPrompt="1"/>
          </p:nvPr>
        </p:nvSpPr>
        <p:spPr>
          <a:xfrm>
            <a:off x="1" y="-5262"/>
            <a:ext cx="12103894" cy="6863261"/>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a:t>Click Icon To Add Image</a:t>
            </a:r>
          </a:p>
        </p:txBody>
      </p:sp>
      <p:cxnSp>
        <p:nvCxnSpPr>
          <p:cNvPr id="8" name="Straight Connector 7"/>
          <p:cNvCxnSpPr/>
          <p:nvPr userDrawn="1"/>
        </p:nvCxnSpPr>
        <p:spPr bwMode="ltGray">
          <a:xfrm>
            <a:off x="531811" y="63246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557666" y="1694996"/>
            <a:ext cx="9791020" cy="1353004"/>
          </a:xfrm>
        </p:spPr>
        <p:txBody>
          <a:bodyPr lIns="0" rIns="0" anchor="t"/>
          <a:lstStyle>
            <a:lvl1pPr>
              <a:defRPr>
                <a:solidFill>
                  <a:schemeClr val="bg1"/>
                </a:solidFill>
              </a:defRPr>
            </a:lvl1pPr>
          </a:lstStyle>
          <a:p>
            <a:r>
              <a:rPr lang="en-US"/>
              <a:t>Click to edit Master title style</a:t>
            </a:r>
          </a:p>
        </p:txBody>
      </p:sp>
      <p:sp>
        <p:nvSpPr>
          <p:cNvPr id="11" name="Subtitle 10"/>
          <p:cNvSpPr>
            <a:spLocks noGrp="1"/>
          </p:cNvSpPr>
          <p:nvPr>
            <p:ph type="subTitle" idx="13" hasCustomPrompt="1"/>
          </p:nvPr>
        </p:nvSpPr>
        <p:spPr>
          <a:xfrm>
            <a:off x="557666" y="3097731"/>
            <a:ext cx="9791020" cy="2028248"/>
          </a:xfrm>
        </p:spPr>
        <p:txBody>
          <a:bodyPr lIns="0" rIns="0">
            <a:spAutoFit/>
          </a:bodyPr>
          <a:lstStyle>
            <a:lvl1pPr marL="0" indent="0">
              <a:buNone/>
              <a:defRPr>
                <a:solidFill>
                  <a:schemeClr val="bg1"/>
                </a:solidFill>
              </a:defRPr>
            </a:lvl1pPr>
          </a:lstStyle>
          <a:p>
            <a:r>
              <a:rPr lang="en-US"/>
              <a:t>Presenter’s Name</a:t>
            </a:r>
          </a:p>
          <a:p>
            <a:r>
              <a:rPr lang="en-US"/>
              <a:t>Presenter’s Title</a:t>
            </a:r>
          </a:p>
          <a:p>
            <a:r>
              <a:rPr lang="en-US"/>
              <a:t>Organization, Division Or Business Unit</a:t>
            </a:r>
          </a:p>
          <a:p>
            <a:r>
              <a:rPr lang="en-US"/>
              <a:t>Month 00, 2014</a:t>
            </a:r>
          </a:p>
        </p:txBody>
      </p:sp>
    </p:spTree>
    <p:extLst>
      <p:ext uri="{BB962C8B-B14F-4D97-AF65-F5344CB8AC3E}">
        <p14:creationId xmlns:p14="http://schemas.microsoft.com/office/powerpoint/2010/main" val="274349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ace Cov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7553" y="1179739"/>
            <a:ext cx="5364160" cy="1618634"/>
          </a:xfrm>
        </p:spPr>
        <p:txBody>
          <a:bodyPr lIns="0" rIns="0" anchor="t"/>
          <a:lstStyle>
            <a:lvl1pPr>
              <a:defRPr>
                <a:solidFill>
                  <a:schemeClr val="tx1"/>
                </a:solidFill>
              </a:defRPr>
            </a:lvl1pPr>
          </a:lstStyle>
          <a:p>
            <a:r>
              <a:rPr lang="en-US"/>
              <a:t>Click To Edit Master Title Style</a:t>
            </a:r>
          </a:p>
        </p:txBody>
      </p:sp>
      <p:sp>
        <p:nvSpPr>
          <p:cNvPr id="6" name="Picture Placeholder 7"/>
          <p:cNvSpPr>
            <a:spLocks noGrp="1"/>
          </p:cNvSpPr>
          <p:nvPr>
            <p:ph type="pic" sz="quarter" idx="53" hasCustomPrompt="1"/>
          </p:nvPr>
        </p:nvSpPr>
        <p:spPr>
          <a:xfrm>
            <a:off x="-1" y="0"/>
            <a:ext cx="6299201" cy="6858000"/>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a:t>Click Icon To Add Image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2737" y="189083"/>
            <a:ext cx="1246404" cy="558049"/>
          </a:xfrm>
          <a:prstGeom prst="rect">
            <a:avLst/>
          </a:prstGeom>
        </p:spPr>
      </p:pic>
      <p:sp>
        <p:nvSpPr>
          <p:cNvPr id="9" name="Text Placeholder 3"/>
          <p:cNvSpPr>
            <a:spLocks noGrp="1"/>
          </p:cNvSpPr>
          <p:nvPr>
            <p:ph type="body" sz="half" idx="2" hasCustomPrompt="1"/>
          </p:nvPr>
        </p:nvSpPr>
        <p:spPr>
          <a:xfrm>
            <a:off x="6537553" y="479556"/>
            <a:ext cx="1806347" cy="58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LOGO PLACEHOLDER</a:t>
            </a:r>
          </a:p>
        </p:txBody>
      </p:sp>
      <p:sp>
        <p:nvSpPr>
          <p:cNvPr id="7" name="Subtitle 8"/>
          <p:cNvSpPr>
            <a:spLocks noGrp="1"/>
          </p:cNvSpPr>
          <p:nvPr>
            <p:ph type="subTitle" idx="13" hasCustomPrompt="1"/>
          </p:nvPr>
        </p:nvSpPr>
        <p:spPr>
          <a:xfrm>
            <a:off x="6903076" y="2836473"/>
            <a:ext cx="4998638" cy="719171"/>
          </a:xfrm>
        </p:spPr>
        <p:txBody>
          <a:bodyPr wrap="square">
            <a:spAutoFit/>
          </a:bodyPr>
          <a:lstStyle>
            <a:lvl1pPr marL="0" indent="0">
              <a:buNone/>
              <a:defRPr sz="2000">
                <a:solidFill>
                  <a:schemeClr val="bg1">
                    <a:lumMod val="50000"/>
                  </a:schemeClr>
                </a:solidFill>
              </a:defRPr>
            </a:lvl1pPr>
          </a:lstStyle>
          <a:p>
            <a:r>
              <a:rPr lang="en-US" sz="1800"/>
              <a:t>Section 1: </a:t>
            </a:r>
          </a:p>
          <a:p>
            <a:r>
              <a:rPr lang="en-US" sz="1800"/>
              <a:t>Section 2: </a:t>
            </a:r>
          </a:p>
        </p:txBody>
      </p:sp>
    </p:spTree>
    <p:extLst>
      <p:ext uri="{BB962C8B-B14F-4D97-AF65-F5344CB8AC3E}">
        <p14:creationId xmlns:p14="http://schemas.microsoft.com/office/powerpoint/2010/main" val="76898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cxnSp>
        <p:nvCxnSpPr>
          <p:cNvPr id="10" name="Straight Connector 9"/>
          <p:cNvCxnSpPr/>
          <p:nvPr userDrawn="1"/>
        </p:nvCxnSpPr>
        <p:spPr bwMode="ltGray">
          <a:xfrm>
            <a:off x="531811" y="63246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812" y="6400800"/>
            <a:ext cx="1149724" cy="381000"/>
          </a:xfrm>
          <a:prstGeom prst="rect">
            <a:avLst/>
          </a:prstGeom>
        </p:spPr>
      </p:pic>
      <p:sp>
        <p:nvSpPr>
          <p:cNvPr id="16" name="Slide Number Placeholder 4"/>
          <p:cNvSpPr txBox="1">
            <a:spLocks/>
          </p:cNvSpPr>
          <p:nvPr userDrawn="1"/>
        </p:nvSpPr>
        <p:spPr>
          <a:xfrm>
            <a:off x="11517314" y="6444198"/>
            <a:ext cx="422274"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1000" smtClean="0"/>
              <a:pPr/>
              <a:t>‹#›</a:t>
            </a:fld>
            <a:endParaRPr lang="en-US" sz="1000"/>
          </a:p>
        </p:txBody>
      </p:sp>
      <p:sp>
        <p:nvSpPr>
          <p:cNvPr id="18" name="TextBox 17"/>
          <p:cNvSpPr txBox="1"/>
          <p:nvPr userDrawn="1"/>
        </p:nvSpPr>
        <p:spPr>
          <a:xfrm>
            <a:off x="5989637" y="6487523"/>
            <a:ext cx="5364161" cy="215444"/>
          </a:xfrm>
          <a:prstGeom prst="rect">
            <a:avLst/>
          </a:prstGeom>
          <a:noFill/>
        </p:spPr>
        <p:txBody>
          <a:bodyPr wrap="square" rtlCol="0">
            <a:spAutoFit/>
          </a:bodyPr>
          <a:lstStyle/>
          <a:p>
            <a:r>
              <a:rPr lang="en-US" sz="800">
                <a:solidFill>
                  <a:schemeClr val="bg1">
                    <a:lumMod val="50000"/>
                  </a:schemeClr>
                </a:solidFill>
              </a:rPr>
              <a:t>Copyright © 2016 Axtria and/or its affiliates. All rights reserved.  |  Axtria Confidential – Internal</a:t>
            </a:r>
          </a:p>
        </p:txBody>
      </p:sp>
      <p:sp>
        <p:nvSpPr>
          <p:cNvPr id="20" name="Title 1"/>
          <p:cNvSpPr>
            <a:spLocks noGrp="1"/>
          </p:cNvSpPr>
          <p:nvPr>
            <p:ph type="title"/>
          </p:nvPr>
        </p:nvSpPr>
        <p:spPr>
          <a:xfrm>
            <a:off x="854911" y="248291"/>
            <a:ext cx="10950601" cy="399409"/>
          </a:xfrm>
        </p:spPr>
        <p:txBody>
          <a:bodyPr lIns="0" rIns="0">
            <a:noAutofit/>
          </a:bodyPr>
          <a:lstStyle>
            <a:lvl1pPr>
              <a:defRPr sz="3200">
                <a:solidFill>
                  <a:schemeClr val="tx1"/>
                </a:solidFill>
                <a:latin typeface="Franklin Gothic Book" panose="020B0503020102020204" pitchFamily="34" charset="0"/>
              </a:defRPr>
            </a:lvl1pPr>
          </a:lstStyle>
          <a:p>
            <a:r>
              <a:rPr lang="en-US"/>
              <a:t>Click to edit Master title style</a:t>
            </a:r>
          </a:p>
        </p:txBody>
      </p:sp>
      <p:sp>
        <p:nvSpPr>
          <p:cNvPr id="21" name="Rectangle 20"/>
          <p:cNvSpPr/>
          <p:nvPr userDrawn="1"/>
        </p:nvSpPr>
        <p:spPr>
          <a:xfrm>
            <a:off x="531811"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2" name="Rectangle 21"/>
          <p:cNvSpPr/>
          <p:nvPr userDrawn="1"/>
        </p:nvSpPr>
        <p:spPr>
          <a:xfrm>
            <a:off x="661352"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3" name="Subtitle 2"/>
          <p:cNvSpPr>
            <a:spLocks noGrp="1"/>
          </p:cNvSpPr>
          <p:nvPr>
            <p:ph type="subTitle" idx="13"/>
          </p:nvPr>
        </p:nvSpPr>
        <p:spPr>
          <a:xfrm>
            <a:off x="854910" y="672768"/>
            <a:ext cx="10950601" cy="299801"/>
          </a:xfrm>
        </p:spPr>
        <p:txBody>
          <a:bodyPr lIns="0" tIns="45720" rIns="0" bIns="45720">
            <a:noAutofit/>
          </a:bodyPr>
          <a:lstStyle>
            <a:lvl1pPr marL="0" indent="0" algn="l">
              <a:buNone/>
              <a:defRPr sz="1800">
                <a:solidFill>
                  <a:schemeClr val="tx1"/>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4" name="Straight Connector 23"/>
          <p:cNvCxnSpPr/>
          <p:nvPr userDrawn="1"/>
        </p:nvCxnSpPr>
        <p:spPr bwMode="ltGray">
          <a:xfrm rot="16200000">
            <a:off x="3048000" y="-1143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14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 Main Cover">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9E3E04CA-BFC0-4916-9573-B282F0C07B6C}"/>
              </a:ext>
            </a:extLst>
          </p:cNvPr>
          <p:cNvGrpSpPr>
            <a:grpSpLocks/>
          </p:cNvGrpSpPr>
          <p:nvPr userDrawn="1"/>
        </p:nvGrpSpPr>
        <p:grpSpPr bwMode="auto">
          <a:xfrm>
            <a:off x="939306" y="2772861"/>
            <a:ext cx="4480560" cy="54864"/>
            <a:chOff x="4427" y="3199"/>
            <a:chExt cx="1196" cy="66"/>
          </a:xfrm>
        </p:grpSpPr>
        <p:sp>
          <p:nvSpPr>
            <p:cNvPr id="8" name="AutoShape 3">
              <a:extLst>
                <a:ext uri="{FF2B5EF4-FFF2-40B4-BE49-F238E27FC236}">
                  <a16:creationId xmlns:a16="http://schemas.microsoft.com/office/drawing/2014/main" id="{BB937BC5-3BC0-4126-95FF-10C27538623A}"/>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6E8602A-FDB5-46F0-9D3D-DB980779B63E}"/>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F33B8951-8B9D-4BE0-942B-F7D46118031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175F94E-6281-4904-BEBB-D70D76244CC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8ECE3DD-1845-4A9D-9DEC-D54C5A2EB79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981111BF-594C-483A-BFD9-87EFA84467DB}"/>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67D84E-97DE-4959-84D5-2C750B70052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4">
            <a:extLst>
              <a:ext uri="{FF2B5EF4-FFF2-40B4-BE49-F238E27FC236}">
                <a16:creationId xmlns:a16="http://schemas.microsoft.com/office/drawing/2014/main" id="{64D3B448-5F63-4459-B2BF-934FCD5AB8C8}"/>
              </a:ext>
            </a:extLst>
          </p:cNvPr>
          <p:cNvGrpSpPr>
            <a:grpSpLocks noChangeAspect="1"/>
          </p:cNvGrpSpPr>
          <p:nvPr userDrawn="1"/>
        </p:nvGrpSpPr>
        <p:grpSpPr bwMode="auto">
          <a:xfrm>
            <a:off x="847772" y="631825"/>
            <a:ext cx="1809656" cy="866775"/>
            <a:chOff x="5557" y="2809"/>
            <a:chExt cx="1712" cy="820"/>
          </a:xfrm>
        </p:grpSpPr>
        <p:sp>
          <p:nvSpPr>
            <p:cNvPr id="21" name="Freeform 5">
              <a:extLst>
                <a:ext uri="{FF2B5EF4-FFF2-40B4-BE49-F238E27FC236}">
                  <a16:creationId xmlns:a16="http://schemas.microsoft.com/office/drawing/2014/main" id="{495B06FB-B3C7-41E6-A02B-B19DD4D4A037}"/>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6C5FF0-9522-41A3-A733-7B2B874633C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BF482B7A-E105-445D-A493-ED1584C876E2}"/>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C1CAD9F9-D04F-4A6B-9E0C-0E74C16BDB14}"/>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708FE198-DFE4-4ED3-8ADB-9F36266A98DC}"/>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A362435-6BB4-4D44-852B-E0B056ABBDE8}"/>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E1DCC5-C99D-4138-A2C3-B9F6EAA05D5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CDCB694E-779B-4ACA-AA7D-8599DB499EC3}"/>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9362835-F9A6-49F8-A0B8-4F05CE1A0D6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FB76F9B8-DF78-4B1D-B26E-14A368219B3B}"/>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1EC756B9-2BB5-4054-A04B-130E90680E9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F2D8FDD-587E-4337-A28F-AC8BC17DC3D2}"/>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650F7F78-7B83-4878-9E96-B4FB4FC03AC8}"/>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F0969A77-BB27-4C92-8055-B9C899C8B7FC}"/>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453C136C-CD41-49A0-8679-D62B90666C83}"/>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0D651A20-2DBC-4469-97F4-E661ED212C8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EFF59A6F-88EC-453E-994F-D169B85815E5}"/>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8819D743-2EEA-40D8-9AA6-D97B81382F8E}"/>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EBAAA470-1436-4C69-A647-D529C837AAC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4F2E7461-7DD4-45D5-9451-79FBC05D882C}"/>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A1109594-2B16-4571-80D8-86A74B1D6E5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E4378C8E-9B82-439B-9AAB-CC0BFBFADE3E}"/>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C2C7FA52-C010-4A8C-B7C3-B885C9D0D3D7}"/>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8">
              <a:extLst>
                <a:ext uri="{FF2B5EF4-FFF2-40B4-BE49-F238E27FC236}">
                  <a16:creationId xmlns:a16="http://schemas.microsoft.com/office/drawing/2014/main" id="{2F6310F6-B9EC-41DE-943D-B93AC9F9954B}"/>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
              <a:extLst>
                <a:ext uri="{FF2B5EF4-FFF2-40B4-BE49-F238E27FC236}">
                  <a16:creationId xmlns:a16="http://schemas.microsoft.com/office/drawing/2014/main" id="{CA1CE62A-3026-40C1-AF07-D743B5682717}"/>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Picture Placeholder 7">
            <a:extLst>
              <a:ext uri="{FF2B5EF4-FFF2-40B4-BE49-F238E27FC236}">
                <a16:creationId xmlns:a16="http://schemas.microsoft.com/office/drawing/2014/main" id="{4D8A649D-2D1A-4B5E-BE22-14CFD9EA0EEB}"/>
              </a:ext>
            </a:extLst>
          </p:cNvPr>
          <p:cNvSpPr>
            <a:spLocks noGrp="1"/>
          </p:cNvSpPr>
          <p:nvPr>
            <p:ph type="pic" sz="quarter" idx="10" hasCustomPrompt="1"/>
          </p:nvPr>
        </p:nvSpPr>
        <p:spPr>
          <a:xfrm>
            <a:off x="945408" y="3935268"/>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sp>
        <p:nvSpPr>
          <p:cNvPr id="47" name="Title 1">
            <a:extLst>
              <a:ext uri="{FF2B5EF4-FFF2-40B4-BE49-F238E27FC236}">
                <a16:creationId xmlns:a16="http://schemas.microsoft.com/office/drawing/2014/main" id="{9AAB86EC-D172-4E21-8004-EC122206F049}"/>
              </a:ext>
            </a:extLst>
          </p:cNvPr>
          <p:cNvSpPr>
            <a:spLocks noGrp="1"/>
          </p:cNvSpPr>
          <p:nvPr>
            <p:ph type="title" hasCustomPrompt="1"/>
          </p:nvPr>
        </p:nvSpPr>
        <p:spPr>
          <a:xfrm>
            <a:off x="856386" y="1468582"/>
            <a:ext cx="7276232" cy="1268989"/>
          </a:xfrm>
        </p:spPr>
        <p:txBody>
          <a:bodyPr anchor="b">
            <a:normAutofit/>
          </a:bodyPr>
          <a:lstStyle>
            <a:lvl1pPr marL="0" algn="l" defTabSz="914400" rtl="0" eaLnBrk="1" latinLnBrk="0" hangingPunct="1">
              <a:lnSpc>
                <a:spcPct val="100000"/>
              </a:lnSpc>
              <a:defRPr lang="en-US" sz="4400" kern="1200" cap="all"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48" name="Graphic 553">
            <a:extLst>
              <a:ext uri="{FF2B5EF4-FFF2-40B4-BE49-F238E27FC236}">
                <a16:creationId xmlns:a16="http://schemas.microsoft.com/office/drawing/2014/main" id="{D073A7FA-0863-409F-BC39-432E55CF48D6}"/>
              </a:ext>
            </a:extLst>
          </p:cNvPr>
          <p:cNvGrpSpPr/>
          <p:nvPr userDrawn="1"/>
        </p:nvGrpSpPr>
        <p:grpSpPr>
          <a:xfrm>
            <a:off x="5059001" y="94491"/>
            <a:ext cx="7155112" cy="6820799"/>
            <a:chOff x="5000945" y="36435"/>
            <a:chExt cx="7155112" cy="6820799"/>
          </a:xfrm>
        </p:grpSpPr>
        <p:sp>
          <p:nvSpPr>
            <p:cNvPr id="49" name="Freeform: Shape 48">
              <a:extLst>
                <a:ext uri="{FF2B5EF4-FFF2-40B4-BE49-F238E27FC236}">
                  <a16:creationId xmlns:a16="http://schemas.microsoft.com/office/drawing/2014/main" id="{BD733F6E-734A-488A-A8BB-A6D3CA76A172}"/>
                </a:ext>
              </a:extLst>
            </p:cNvPr>
            <p:cNvSpPr/>
            <p:nvPr/>
          </p:nvSpPr>
          <p:spPr>
            <a:xfrm>
              <a:off x="11318513" y="5808205"/>
              <a:ext cx="832319" cy="770950"/>
            </a:xfrm>
            <a:custGeom>
              <a:avLst/>
              <a:gdLst>
                <a:gd name="connsiteX0" fmla="*/ 0 w 832318"/>
                <a:gd name="connsiteY0" fmla="*/ 571116 h 770949"/>
                <a:gd name="connsiteX1" fmla="*/ 806620 w 832318"/>
                <a:gd name="connsiteY1" fmla="*/ 771333 h 770949"/>
                <a:gd name="connsiteX2" fmla="*/ 835770 w 832318"/>
                <a:gd name="connsiteY2" fmla="*/ 0 h 770949"/>
              </a:gdLst>
              <a:ahLst/>
              <a:cxnLst>
                <a:cxn ang="0">
                  <a:pos x="connsiteX0" y="connsiteY0"/>
                </a:cxn>
                <a:cxn ang="0">
                  <a:pos x="connsiteX1" y="connsiteY1"/>
                </a:cxn>
                <a:cxn ang="0">
                  <a:pos x="connsiteX2" y="connsiteY2"/>
                </a:cxn>
              </a:cxnLst>
              <a:rect l="l" t="t" r="r" b="b"/>
              <a:pathLst>
                <a:path w="832318" h="770949">
                  <a:moveTo>
                    <a:pt x="0" y="571116"/>
                  </a:moveTo>
                  <a:lnTo>
                    <a:pt x="806620" y="771333"/>
                  </a:lnTo>
                  <a:lnTo>
                    <a:pt x="835770" y="0"/>
                  </a:lnTo>
                  <a:close/>
                </a:path>
              </a:pathLst>
            </a:custGeom>
            <a:solidFill>
              <a:srgbClr val="F1F2F2"/>
            </a:solidFill>
            <a:ln w="383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8D1BF0F-37F2-4176-8739-976317EBCDB6}"/>
                </a:ext>
              </a:extLst>
            </p:cNvPr>
            <p:cNvSpPr/>
            <p:nvPr/>
          </p:nvSpPr>
          <p:spPr>
            <a:xfrm>
              <a:off x="7565790" y="4883065"/>
              <a:ext cx="1238889" cy="951221"/>
            </a:xfrm>
            <a:custGeom>
              <a:avLst/>
              <a:gdLst>
                <a:gd name="connsiteX0" fmla="*/ 0 w 1238889"/>
                <a:gd name="connsiteY0" fmla="*/ 380872 h 951221"/>
                <a:gd name="connsiteX1" fmla="*/ 207505 w 1238889"/>
                <a:gd name="connsiteY1" fmla="*/ 0 h 951221"/>
                <a:gd name="connsiteX2" fmla="*/ 1239656 w 1238889"/>
                <a:gd name="connsiteY2" fmla="*/ 953139 h 951221"/>
              </a:gdLst>
              <a:ahLst/>
              <a:cxnLst>
                <a:cxn ang="0">
                  <a:pos x="connsiteX0" y="connsiteY0"/>
                </a:cxn>
                <a:cxn ang="0">
                  <a:pos x="connsiteX1" y="connsiteY1"/>
                </a:cxn>
                <a:cxn ang="0">
                  <a:pos x="connsiteX2" y="connsiteY2"/>
                </a:cxn>
              </a:cxnLst>
              <a:rect l="l" t="t" r="r" b="b"/>
              <a:pathLst>
                <a:path w="1238889" h="951221">
                  <a:moveTo>
                    <a:pt x="0" y="380872"/>
                  </a:moveTo>
                  <a:lnTo>
                    <a:pt x="207505" y="0"/>
                  </a:lnTo>
                  <a:lnTo>
                    <a:pt x="1239656" y="953139"/>
                  </a:lnTo>
                  <a:close/>
                </a:path>
              </a:pathLst>
            </a:custGeom>
            <a:solidFill>
              <a:srgbClr val="F1F2F2"/>
            </a:solidFill>
            <a:ln w="383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A59B621-C835-4283-82DC-7FF39C126FD4}"/>
                </a:ext>
              </a:extLst>
            </p:cNvPr>
            <p:cNvSpPr/>
            <p:nvPr/>
          </p:nvSpPr>
          <p:spPr>
            <a:xfrm>
              <a:off x="9151416" y="1874827"/>
              <a:ext cx="839990" cy="820812"/>
            </a:xfrm>
            <a:custGeom>
              <a:avLst/>
              <a:gdLst>
                <a:gd name="connsiteX0" fmla="*/ 0 w 839989"/>
                <a:gd name="connsiteY0" fmla="*/ 820812 h 820812"/>
                <a:gd name="connsiteX1" fmla="*/ 6136 w 839989"/>
                <a:gd name="connsiteY1" fmla="*/ 0 h 820812"/>
                <a:gd name="connsiteX2" fmla="*/ 841140 w 839989"/>
                <a:gd name="connsiteY2" fmla="*/ 442625 h 820812"/>
              </a:gdLst>
              <a:ahLst/>
              <a:cxnLst>
                <a:cxn ang="0">
                  <a:pos x="connsiteX0" y="connsiteY0"/>
                </a:cxn>
                <a:cxn ang="0">
                  <a:pos x="connsiteX1" y="connsiteY1"/>
                </a:cxn>
                <a:cxn ang="0">
                  <a:pos x="connsiteX2" y="connsiteY2"/>
                </a:cxn>
              </a:cxnLst>
              <a:rect l="l" t="t" r="r" b="b"/>
              <a:pathLst>
                <a:path w="839989" h="820812">
                  <a:moveTo>
                    <a:pt x="0" y="820812"/>
                  </a:moveTo>
                  <a:lnTo>
                    <a:pt x="6136" y="0"/>
                  </a:lnTo>
                  <a:lnTo>
                    <a:pt x="841140" y="442625"/>
                  </a:lnTo>
                  <a:close/>
                </a:path>
              </a:pathLst>
            </a:custGeom>
            <a:solidFill>
              <a:srgbClr val="F1F2F2"/>
            </a:solidFill>
            <a:ln w="383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AF2AE6B-B421-499F-A5D7-88914E48FE34}"/>
                </a:ext>
              </a:extLst>
            </p:cNvPr>
            <p:cNvSpPr/>
            <p:nvPr/>
          </p:nvSpPr>
          <p:spPr>
            <a:xfrm>
              <a:off x="9116512" y="4081047"/>
              <a:ext cx="1733678" cy="613691"/>
            </a:xfrm>
            <a:custGeom>
              <a:avLst/>
              <a:gdLst>
                <a:gd name="connsiteX0" fmla="*/ 0 w 1733677"/>
                <a:gd name="connsiteY0" fmla="*/ 534679 h 613691"/>
                <a:gd name="connsiteX1" fmla="*/ 1734829 w 1733677"/>
                <a:gd name="connsiteY1" fmla="*/ 615993 h 613691"/>
                <a:gd name="connsiteX2" fmla="*/ 214408 w 1733677"/>
                <a:gd name="connsiteY2" fmla="*/ 0 h 613691"/>
              </a:gdLst>
              <a:ahLst/>
              <a:cxnLst>
                <a:cxn ang="0">
                  <a:pos x="connsiteX0" y="connsiteY0"/>
                </a:cxn>
                <a:cxn ang="0">
                  <a:pos x="connsiteX1" y="connsiteY1"/>
                </a:cxn>
                <a:cxn ang="0">
                  <a:pos x="connsiteX2" y="connsiteY2"/>
                </a:cxn>
              </a:cxnLst>
              <a:rect l="l" t="t" r="r" b="b"/>
              <a:pathLst>
                <a:path w="1733677" h="613691">
                  <a:moveTo>
                    <a:pt x="0" y="534679"/>
                  </a:moveTo>
                  <a:lnTo>
                    <a:pt x="1734829" y="615993"/>
                  </a:lnTo>
                  <a:lnTo>
                    <a:pt x="214408" y="0"/>
                  </a:lnTo>
                  <a:close/>
                </a:path>
              </a:pathLst>
            </a:custGeom>
            <a:solidFill>
              <a:srgbClr val="F1F2F2"/>
            </a:solidFill>
            <a:ln w="383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00A3910-C408-412F-8275-34C6792C3E18}"/>
                </a:ext>
              </a:extLst>
            </p:cNvPr>
            <p:cNvSpPr/>
            <p:nvPr/>
          </p:nvSpPr>
          <p:spPr>
            <a:xfrm>
              <a:off x="11274787" y="108619"/>
              <a:ext cx="878346" cy="705745"/>
            </a:xfrm>
            <a:custGeom>
              <a:avLst/>
              <a:gdLst>
                <a:gd name="connsiteX0" fmla="*/ 879880 w 878345"/>
                <a:gd name="connsiteY0" fmla="*/ 699152 h 705744"/>
                <a:gd name="connsiteX1" fmla="*/ 9589 w 878345"/>
                <a:gd name="connsiteY1" fmla="*/ 218172 h 705744"/>
                <a:gd name="connsiteX2" fmla="*/ 244326 w 878345"/>
                <a:gd name="connsiteY2" fmla="*/ 7982 h 705744"/>
                <a:gd name="connsiteX3" fmla="*/ 880647 w 878345"/>
                <a:gd name="connsiteY3" fmla="*/ 475922 h 705744"/>
                <a:gd name="connsiteX4" fmla="*/ 880647 w 878345"/>
                <a:gd name="connsiteY4" fmla="*/ 467100 h 705744"/>
                <a:gd name="connsiteX5" fmla="*/ 246243 w 878345"/>
                <a:gd name="connsiteY5" fmla="*/ 695 h 705744"/>
                <a:gd name="connsiteX6" fmla="*/ 241641 w 878345"/>
                <a:gd name="connsiteY6" fmla="*/ 1078 h 705744"/>
                <a:gd name="connsiteX7" fmla="*/ 1151 w 878345"/>
                <a:gd name="connsiteY7" fmla="*/ 216637 h 705744"/>
                <a:gd name="connsiteX8" fmla="*/ 0 w 878345"/>
                <a:gd name="connsiteY8" fmla="*/ 219706 h 705744"/>
                <a:gd name="connsiteX9" fmla="*/ 1918 w 878345"/>
                <a:gd name="connsiteY9" fmla="*/ 222391 h 705744"/>
                <a:gd name="connsiteX10" fmla="*/ 879880 w 878345"/>
                <a:gd name="connsiteY10" fmla="*/ 707590 h 705744"/>
                <a:gd name="connsiteX11" fmla="*/ 879880 w 878345"/>
                <a:gd name="connsiteY11" fmla="*/ 699152 h 7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345" h="705744">
                  <a:moveTo>
                    <a:pt x="879880" y="699152"/>
                  </a:moveTo>
                  <a:lnTo>
                    <a:pt x="9589" y="218172"/>
                  </a:lnTo>
                  <a:lnTo>
                    <a:pt x="244326" y="7982"/>
                  </a:lnTo>
                  <a:lnTo>
                    <a:pt x="880647" y="475922"/>
                  </a:lnTo>
                  <a:lnTo>
                    <a:pt x="880647" y="467100"/>
                  </a:lnTo>
                  <a:lnTo>
                    <a:pt x="246243" y="695"/>
                  </a:lnTo>
                  <a:cubicBezTo>
                    <a:pt x="244710" y="-456"/>
                    <a:pt x="242792" y="-72"/>
                    <a:pt x="241641" y="1078"/>
                  </a:cubicBezTo>
                  <a:lnTo>
                    <a:pt x="1151" y="216637"/>
                  </a:lnTo>
                  <a:cubicBezTo>
                    <a:pt x="384" y="217405"/>
                    <a:pt x="0" y="218555"/>
                    <a:pt x="0" y="219706"/>
                  </a:cubicBezTo>
                  <a:cubicBezTo>
                    <a:pt x="0" y="220857"/>
                    <a:pt x="767" y="222007"/>
                    <a:pt x="1918" y="222391"/>
                  </a:cubicBezTo>
                  <a:lnTo>
                    <a:pt x="879880" y="707590"/>
                  </a:lnTo>
                  <a:lnTo>
                    <a:pt x="879880" y="699152"/>
                  </a:lnTo>
                  <a:close/>
                </a:path>
              </a:pathLst>
            </a:custGeom>
            <a:solidFill>
              <a:srgbClr val="C4C4C4"/>
            </a:solidFill>
            <a:ln w="383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8C22E2B-CFFB-4BB1-BA70-DE18B45E00C4}"/>
                </a:ext>
              </a:extLst>
            </p:cNvPr>
            <p:cNvSpPr/>
            <p:nvPr/>
          </p:nvSpPr>
          <p:spPr>
            <a:xfrm>
              <a:off x="11274308" y="323707"/>
              <a:ext cx="878346" cy="1150671"/>
            </a:xfrm>
            <a:custGeom>
              <a:avLst/>
              <a:gdLst>
                <a:gd name="connsiteX0" fmla="*/ 876907 w 878345"/>
                <a:gd name="connsiteY0" fmla="*/ 1141865 h 1150671"/>
                <a:gd name="connsiteX1" fmla="*/ 17356 w 878345"/>
                <a:gd name="connsiteY1" fmla="*/ 15358 h 1150671"/>
                <a:gd name="connsiteX2" fmla="*/ 879976 w 878345"/>
                <a:gd name="connsiteY2" fmla="*/ 492119 h 1150671"/>
                <a:gd name="connsiteX3" fmla="*/ 879976 w 878345"/>
                <a:gd name="connsiteY3" fmla="*/ 483681 h 1150671"/>
                <a:gd name="connsiteX4" fmla="*/ 5466 w 878345"/>
                <a:gd name="connsiteY4" fmla="*/ 399 h 1150671"/>
                <a:gd name="connsiteX5" fmla="*/ 863 w 878345"/>
                <a:gd name="connsiteY5" fmla="*/ 1166 h 1150671"/>
                <a:gd name="connsiteX6" fmla="*/ 863 w 878345"/>
                <a:gd name="connsiteY6" fmla="*/ 5769 h 1150671"/>
                <a:gd name="connsiteX7" fmla="*/ 876524 w 878345"/>
                <a:gd name="connsiteY7" fmla="*/ 1153372 h 1150671"/>
                <a:gd name="connsiteX8" fmla="*/ 876907 w 878345"/>
                <a:gd name="connsiteY8" fmla="*/ 1141865 h 11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345" h="1150671">
                  <a:moveTo>
                    <a:pt x="876907" y="1141865"/>
                  </a:moveTo>
                  <a:lnTo>
                    <a:pt x="17356" y="15358"/>
                  </a:lnTo>
                  <a:lnTo>
                    <a:pt x="879976" y="492119"/>
                  </a:lnTo>
                  <a:lnTo>
                    <a:pt x="879976" y="483681"/>
                  </a:lnTo>
                  <a:lnTo>
                    <a:pt x="5466" y="399"/>
                  </a:lnTo>
                  <a:cubicBezTo>
                    <a:pt x="3932" y="-368"/>
                    <a:pt x="2014" y="16"/>
                    <a:pt x="863" y="1166"/>
                  </a:cubicBezTo>
                  <a:cubicBezTo>
                    <a:pt x="-288" y="2317"/>
                    <a:pt x="-288" y="4235"/>
                    <a:pt x="863" y="5769"/>
                  </a:cubicBezTo>
                  <a:lnTo>
                    <a:pt x="876524" y="1153372"/>
                  </a:lnTo>
                  <a:lnTo>
                    <a:pt x="876907" y="1141865"/>
                  </a:lnTo>
                  <a:close/>
                </a:path>
              </a:pathLst>
            </a:custGeom>
            <a:solidFill>
              <a:srgbClr val="C4C4C4"/>
            </a:solidFill>
            <a:ln w="383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7346FB5-AFB7-42FF-8EBB-9E0C6BB346E9}"/>
                </a:ext>
              </a:extLst>
            </p:cNvPr>
            <p:cNvSpPr/>
            <p:nvPr/>
          </p:nvSpPr>
          <p:spPr>
            <a:xfrm>
              <a:off x="8586436" y="6306925"/>
              <a:ext cx="1307930" cy="540815"/>
            </a:xfrm>
            <a:custGeom>
              <a:avLst/>
              <a:gdLst>
                <a:gd name="connsiteX0" fmla="*/ 17643 w 1307929"/>
                <a:gd name="connsiteY0" fmla="*/ 536117 h 540815"/>
                <a:gd name="connsiteX1" fmla="*/ 1187876 w 1307929"/>
                <a:gd name="connsiteY1" fmla="*/ 8342 h 540815"/>
                <a:gd name="connsiteX2" fmla="*/ 1302559 w 1307929"/>
                <a:gd name="connsiteY2" fmla="*/ 542637 h 540815"/>
                <a:gd name="connsiteX3" fmla="*/ 1309847 w 1307929"/>
                <a:gd name="connsiteY3" fmla="*/ 542637 h 540815"/>
                <a:gd name="connsiteX4" fmla="*/ 1194013 w 1307929"/>
                <a:gd name="connsiteY4" fmla="*/ 2589 h 540815"/>
                <a:gd name="connsiteX5" fmla="*/ 1192096 w 1307929"/>
                <a:gd name="connsiteY5" fmla="*/ 288 h 540815"/>
                <a:gd name="connsiteX6" fmla="*/ 1189027 w 1307929"/>
                <a:gd name="connsiteY6" fmla="*/ 288 h 540815"/>
                <a:gd name="connsiteX7" fmla="*/ 0 w 1307929"/>
                <a:gd name="connsiteY7" fmla="*/ 536500 h 540815"/>
                <a:gd name="connsiteX8" fmla="*/ 17643 w 1307929"/>
                <a:gd name="connsiteY8" fmla="*/ 536117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9" h="540815">
                  <a:moveTo>
                    <a:pt x="17643" y="536117"/>
                  </a:moveTo>
                  <a:lnTo>
                    <a:pt x="1187876" y="8342"/>
                  </a:lnTo>
                  <a:lnTo>
                    <a:pt x="1302559" y="542637"/>
                  </a:lnTo>
                  <a:lnTo>
                    <a:pt x="1309847" y="542637"/>
                  </a:lnTo>
                  <a:lnTo>
                    <a:pt x="1194013" y="2589"/>
                  </a:lnTo>
                  <a:cubicBezTo>
                    <a:pt x="1193629" y="1438"/>
                    <a:pt x="1193245" y="671"/>
                    <a:pt x="1192096" y="288"/>
                  </a:cubicBezTo>
                  <a:cubicBezTo>
                    <a:pt x="1190945" y="-96"/>
                    <a:pt x="1189794" y="-96"/>
                    <a:pt x="1189027" y="288"/>
                  </a:cubicBezTo>
                  <a:lnTo>
                    <a:pt x="0" y="536500"/>
                  </a:lnTo>
                  <a:lnTo>
                    <a:pt x="17643" y="536117"/>
                  </a:lnTo>
                  <a:close/>
                </a:path>
              </a:pathLst>
            </a:custGeom>
            <a:solidFill>
              <a:srgbClr val="C4C4C4"/>
            </a:solidFill>
            <a:ln w="383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F667A59-4B60-426C-B2D2-D4DBD13E57A2}"/>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0EB95A-3233-4F72-9724-3B493228CDC0}"/>
                </a:ext>
              </a:extLst>
            </p:cNvPr>
            <p:cNvSpPr/>
            <p:nvPr/>
          </p:nvSpPr>
          <p:spPr>
            <a:xfrm>
              <a:off x="11515517" y="87451"/>
              <a:ext cx="640540" cy="494789"/>
            </a:xfrm>
            <a:custGeom>
              <a:avLst/>
              <a:gdLst>
                <a:gd name="connsiteX0" fmla="*/ 640300 w 640540"/>
                <a:gd name="connsiteY0" fmla="*/ 488268 h 494788"/>
                <a:gd name="connsiteX1" fmla="*/ 14335 w 640540"/>
                <a:gd name="connsiteY1" fmla="*/ 28000 h 494788"/>
                <a:gd name="connsiteX2" fmla="*/ 642986 w 640540"/>
                <a:gd name="connsiteY2" fmla="*/ 7288 h 494788"/>
                <a:gd name="connsiteX3" fmla="*/ 642986 w 640540"/>
                <a:gd name="connsiteY3" fmla="*/ 0 h 494788"/>
                <a:gd name="connsiteX4" fmla="*/ 3596 w 640540"/>
                <a:gd name="connsiteY4" fmla="*/ 21096 h 494788"/>
                <a:gd name="connsiteX5" fmla="*/ 144 w 640540"/>
                <a:gd name="connsiteY5" fmla="*/ 23781 h 494788"/>
                <a:gd name="connsiteX6" fmla="*/ 1295 w 640540"/>
                <a:gd name="connsiteY6" fmla="*/ 27616 h 494788"/>
                <a:gd name="connsiteX7" fmla="*/ 640300 w 640540"/>
                <a:gd name="connsiteY7" fmla="*/ 497474 h 494788"/>
                <a:gd name="connsiteX8" fmla="*/ 640300 w 640540"/>
                <a:gd name="connsiteY8" fmla="*/ 488268 h 49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540" h="494788">
                  <a:moveTo>
                    <a:pt x="640300" y="488268"/>
                  </a:moveTo>
                  <a:lnTo>
                    <a:pt x="14335" y="28000"/>
                  </a:lnTo>
                  <a:lnTo>
                    <a:pt x="642986" y="7288"/>
                  </a:lnTo>
                  <a:lnTo>
                    <a:pt x="642986" y="0"/>
                  </a:lnTo>
                  <a:lnTo>
                    <a:pt x="3596" y="21096"/>
                  </a:lnTo>
                  <a:cubicBezTo>
                    <a:pt x="2062" y="21096"/>
                    <a:pt x="528" y="22246"/>
                    <a:pt x="144" y="23781"/>
                  </a:cubicBezTo>
                  <a:cubicBezTo>
                    <a:pt x="-240" y="25315"/>
                    <a:pt x="144" y="26849"/>
                    <a:pt x="1295" y="27616"/>
                  </a:cubicBezTo>
                  <a:lnTo>
                    <a:pt x="640300" y="497474"/>
                  </a:lnTo>
                  <a:lnTo>
                    <a:pt x="640300" y="488268"/>
                  </a:lnTo>
                  <a:close/>
                </a:path>
              </a:pathLst>
            </a:custGeom>
            <a:solidFill>
              <a:srgbClr val="C4C4C4"/>
            </a:solidFill>
            <a:ln w="383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373FC72-0E92-409C-BA8C-B076F4D1DE43}"/>
                </a:ext>
              </a:extLst>
            </p:cNvPr>
            <p:cNvSpPr/>
            <p:nvPr/>
          </p:nvSpPr>
          <p:spPr>
            <a:xfrm>
              <a:off x="11279635" y="2725138"/>
              <a:ext cx="863003" cy="479446"/>
            </a:xfrm>
            <a:custGeom>
              <a:avLst/>
              <a:gdLst>
                <a:gd name="connsiteX0" fmla="*/ 862758 w 863003"/>
                <a:gd name="connsiteY0" fmla="*/ 472960 h 479446"/>
                <a:gd name="connsiteX1" fmla="*/ 15481 w 863003"/>
                <a:gd name="connsiteY1" fmla="*/ 423098 h 479446"/>
                <a:gd name="connsiteX2" fmla="*/ 700130 w 863003"/>
                <a:gd name="connsiteY2" fmla="*/ 8089 h 479446"/>
                <a:gd name="connsiteX3" fmla="*/ 864676 w 863003"/>
                <a:gd name="connsiteY3" fmla="*/ 136197 h 479446"/>
                <a:gd name="connsiteX4" fmla="*/ 864676 w 863003"/>
                <a:gd name="connsiteY4" fmla="*/ 126992 h 479446"/>
                <a:gd name="connsiteX5" fmla="*/ 702815 w 863003"/>
                <a:gd name="connsiteY5" fmla="*/ 802 h 479446"/>
                <a:gd name="connsiteX6" fmla="*/ 698596 w 863003"/>
                <a:gd name="connsiteY6" fmla="*/ 418 h 479446"/>
                <a:gd name="connsiteX7" fmla="*/ 1672 w 863003"/>
                <a:gd name="connsiteY7" fmla="*/ 423098 h 479446"/>
                <a:gd name="connsiteX8" fmla="*/ 139 w 863003"/>
                <a:gd name="connsiteY8" fmla="*/ 426934 h 479446"/>
                <a:gd name="connsiteX9" fmla="*/ 3590 w 863003"/>
                <a:gd name="connsiteY9" fmla="*/ 429618 h 479446"/>
                <a:gd name="connsiteX10" fmla="*/ 863142 w 863003"/>
                <a:gd name="connsiteY10" fmla="*/ 480248 h 479446"/>
                <a:gd name="connsiteX11" fmla="*/ 862758 w 863003"/>
                <a:gd name="connsiteY11" fmla="*/ 472960 h 4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003" h="479446">
                  <a:moveTo>
                    <a:pt x="862758" y="472960"/>
                  </a:moveTo>
                  <a:lnTo>
                    <a:pt x="15481" y="423098"/>
                  </a:lnTo>
                  <a:lnTo>
                    <a:pt x="700130" y="8089"/>
                  </a:lnTo>
                  <a:lnTo>
                    <a:pt x="864676" y="136197"/>
                  </a:lnTo>
                  <a:lnTo>
                    <a:pt x="864676" y="126992"/>
                  </a:lnTo>
                  <a:lnTo>
                    <a:pt x="702815" y="802"/>
                  </a:lnTo>
                  <a:cubicBezTo>
                    <a:pt x="701664" y="35"/>
                    <a:pt x="700130" y="-349"/>
                    <a:pt x="698596" y="418"/>
                  </a:cubicBezTo>
                  <a:lnTo>
                    <a:pt x="1672" y="423098"/>
                  </a:lnTo>
                  <a:cubicBezTo>
                    <a:pt x="139" y="423865"/>
                    <a:pt x="-245" y="425399"/>
                    <a:pt x="139" y="426934"/>
                  </a:cubicBezTo>
                  <a:cubicBezTo>
                    <a:pt x="522" y="428468"/>
                    <a:pt x="2056" y="429618"/>
                    <a:pt x="3590" y="429618"/>
                  </a:cubicBezTo>
                  <a:lnTo>
                    <a:pt x="863142" y="480248"/>
                  </a:lnTo>
                  <a:lnTo>
                    <a:pt x="862758" y="472960"/>
                  </a:lnTo>
                  <a:close/>
                </a:path>
              </a:pathLst>
            </a:custGeom>
            <a:solidFill>
              <a:srgbClr val="C4C4C4"/>
            </a:solidFill>
            <a:ln w="383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B4C121F-10A2-4646-826A-065682A4092C}"/>
                </a:ext>
              </a:extLst>
            </p:cNvPr>
            <p:cNvSpPr/>
            <p:nvPr/>
          </p:nvSpPr>
          <p:spPr>
            <a:xfrm>
              <a:off x="5845537" y="6575986"/>
              <a:ext cx="180272" cy="253148"/>
            </a:xfrm>
            <a:custGeom>
              <a:avLst/>
              <a:gdLst>
                <a:gd name="connsiteX0" fmla="*/ 8439 w 180271"/>
                <a:gd name="connsiteY0" fmla="*/ 252864 h 253147"/>
                <a:gd name="connsiteX1" fmla="*/ 148053 w 180271"/>
                <a:gd name="connsiteY1" fmla="*/ 14675 h 253147"/>
                <a:gd name="connsiteX2" fmla="*/ 176053 w 180271"/>
                <a:gd name="connsiteY2" fmla="*/ 253631 h 253147"/>
                <a:gd name="connsiteX3" fmla="*/ 183340 w 180271"/>
                <a:gd name="connsiteY3" fmla="*/ 253631 h 253147"/>
                <a:gd name="connsiteX4" fmla="*/ 153807 w 180271"/>
                <a:gd name="connsiteY4" fmla="*/ 3168 h 253147"/>
                <a:gd name="connsiteX5" fmla="*/ 151122 w 180271"/>
                <a:gd name="connsiteY5" fmla="*/ 100 h 253147"/>
                <a:gd name="connsiteX6" fmla="*/ 147286 w 180271"/>
                <a:gd name="connsiteY6" fmla="*/ 1634 h 253147"/>
                <a:gd name="connsiteX7" fmla="*/ 0 w 180271"/>
                <a:gd name="connsiteY7" fmla="*/ 252864 h 253147"/>
                <a:gd name="connsiteX8" fmla="*/ 8439 w 180271"/>
                <a:gd name="connsiteY8" fmla="*/ 252864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1" h="253147">
                  <a:moveTo>
                    <a:pt x="8439" y="252864"/>
                  </a:moveTo>
                  <a:lnTo>
                    <a:pt x="148053" y="14675"/>
                  </a:lnTo>
                  <a:lnTo>
                    <a:pt x="176053" y="253631"/>
                  </a:lnTo>
                  <a:lnTo>
                    <a:pt x="183340" y="253631"/>
                  </a:lnTo>
                  <a:lnTo>
                    <a:pt x="153807" y="3168"/>
                  </a:lnTo>
                  <a:cubicBezTo>
                    <a:pt x="153807" y="1634"/>
                    <a:pt x="152656" y="483"/>
                    <a:pt x="151122" y="100"/>
                  </a:cubicBezTo>
                  <a:cubicBezTo>
                    <a:pt x="149587" y="-284"/>
                    <a:pt x="148053" y="483"/>
                    <a:pt x="147286" y="1634"/>
                  </a:cubicBezTo>
                  <a:lnTo>
                    <a:pt x="0" y="252864"/>
                  </a:lnTo>
                  <a:lnTo>
                    <a:pt x="8439" y="252864"/>
                  </a:lnTo>
                  <a:close/>
                </a:path>
              </a:pathLst>
            </a:custGeom>
            <a:solidFill>
              <a:srgbClr val="C4C4C4"/>
            </a:solidFill>
            <a:ln w="38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3EAFB4F-995D-4083-A7AB-6C5FC23BA8BD}"/>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6AE34D-C3B8-4677-9132-AA85925F3B8E}"/>
                </a:ext>
              </a:extLst>
            </p:cNvPr>
            <p:cNvSpPr/>
            <p:nvPr/>
          </p:nvSpPr>
          <p:spPr>
            <a:xfrm>
              <a:off x="11193857" y="6372343"/>
              <a:ext cx="928208" cy="483282"/>
            </a:xfrm>
            <a:custGeom>
              <a:avLst/>
              <a:gdLst>
                <a:gd name="connsiteX0" fmla="*/ 931276 w 928208"/>
                <a:gd name="connsiteY0" fmla="*/ 199907 h 483281"/>
                <a:gd name="connsiteX1" fmla="*/ 126190 w 928208"/>
                <a:gd name="connsiteY1" fmla="*/ 73 h 483281"/>
                <a:gd name="connsiteX2" fmla="*/ 121970 w 928208"/>
                <a:gd name="connsiteY2" fmla="*/ 2758 h 483281"/>
                <a:gd name="connsiteX3" fmla="*/ 0 w 928208"/>
                <a:gd name="connsiteY3" fmla="*/ 484122 h 483281"/>
                <a:gd name="connsiteX4" fmla="*/ 7671 w 928208"/>
                <a:gd name="connsiteY4" fmla="*/ 484122 h 483281"/>
                <a:gd name="connsiteX5" fmla="*/ 128108 w 928208"/>
                <a:gd name="connsiteY5" fmla="*/ 8128 h 483281"/>
                <a:gd name="connsiteX6" fmla="*/ 931276 w 928208"/>
                <a:gd name="connsiteY6" fmla="*/ 207578 h 483281"/>
                <a:gd name="connsiteX7" fmla="*/ 931276 w 928208"/>
                <a:gd name="connsiteY7" fmla="*/ 199907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208" h="483281">
                  <a:moveTo>
                    <a:pt x="931276" y="199907"/>
                  </a:moveTo>
                  <a:lnTo>
                    <a:pt x="126190" y="73"/>
                  </a:lnTo>
                  <a:cubicBezTo>
                    <a:pt x="124272" y="-310"/>
                    <a:pt x="122354" y="840"/>
                    <a:pt x="121970" y="2758"/>
                  </a:cubicBezTo>
                  <a:lnTo>
                    <a:pt x="0" y="484122"/>
                  </a:lnTo>
                  <a:lnTo>
                    <a:pt x="7671" y="484122"/>
                  </a:lnTo>
                  <a:lnTo>
                    <a:pt x="128108" y="8128"/>
                  </a:lnTo>
                  <a:lnTo>
                    <a:pt x="931276" y="207578"/>
                  </a:lnTo>
                  <a:lnTo>
                    <a:pt x="931276" y="199907"/>
                  </a:lnTo>
                  <a:close/>
                </a:path>
              </a:pathLst>
            </a:custGeom>
            <a:solidFill>
              <a:srgbClr val="C4C4C4"/>
            </a:solidFill>
            <a:ln w="383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7B785A-EDEF-410E-BFA4-280CB0F33A74}"/>
                </a:ext>
              </a:extLst>
            </p:cNvPr>
            <p:cNvSpPr/>
            <p:nvPr/>
          </p:nvSpPr>
          <p:spPr>
            <a:xfrm>
              <a:off x="11346129" y="4764929"/>
              <a:ext cx="786292" cy="398899"/>
            </a:xfrm>
            <a:custGeom>
              <a:avLst/>
              <a:gdLst>
                <a:gd name="connsiteX0" fmla="*/ 787443 w 786291"/>
                <a:gd name="connsiteY0" fmla="*/ 139614 h 398899"/>
                <a:gd name="connsiteX1" fmla="*/ 347502 w 786291"/>
                <a:gd name="connsiteY1" fmla="*/ 391995 h 398899"/>
                <a:gd name="connsiteX2" fmla="*/ 15342 w 786291"/>
                <a:gd name="connsiteY2" fmla="*/ 303394 h 398899"/>
                <a:gd name="connsiteX3" fmla="*/ 787826 w 786291"/>
                <a:gd name="connsiteY3" fmla="*/ 7671 h 398899"/>
                <a:gd name="connsiteX4" fmla="*/ 787826 w 786291"/>
                <a:gd name="connsiteY4" fmla="*/ 0 h 398899"/>
                <a:gd name="connsiteX5" fmla="*/ 2301 w 786291"/>
                <a:gd name="connsiteY5" fmla="*/ 300708 h 398899"/>
                <a:gd name="connsiteX6" fmla="*/ 0 w 786291"/>
                <a:gd name="connsiteY6" fmla="*/ 304160 h 398899"/>
                <a:gd name="connsiteX7" fmla="*/ 2685 w 786291"/>
                <a:gd name="connsiteY7" fmla="*/ 307613 h 398899"/>
                <a:gd name="connsiteX8" fmla="*/ 347119 w 786291"/>
                <a:gd name="connsiteY8" fmla="*/ 399666 h 398899"/>
                <a:gd name="connsiteX9" fmla="*/ 347886 w 786291"/>
                <a:gd name="connsiteY9" fmla="*/ 399666 h 398899"/>
                <a:gd name="connsiteX10" fmla="*/ 349804 w 786291"/>
                <a:gd name="connsiteY10" fmla="*/ 399283 h 398899"/>
                <a:gd name="connsiteX11" fmla="*/ 787059 w 786291"/>
                <a:gd name="connsiteY11" fmla="*/ 148436 h 398899"/>
                <a:gd name="connsiteX12" fmla="*/ 787443 w 786291"/>
                <a:gd name="connsiteY12" fmla="*/ 139614 h 39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6291" h="398899">
                  <a:moveTo>
                    <a:pt x="787443" y="139614"/>
                  </a:moveTo>
                  <a:lnTo>
                    <a:pt x="347502" y="391995"/>
                  </a:lnTo>
                  <a:lnTo>
                    <a:pt x="15342" y="303394"/>
                  </a:lnTo>
                  <a:lnTo>
                    <a:pt x="787826" y="7671"/>
                  </a:lnTo>
                  <a:lnTo>
                    <a:pt x="787826" y="0"/>
                  </a:lnTo>
                  <a:lnTo>
                    <a:pt x="2301" y="300708"/>
                  </a:lnTo>
                  <a:cubicBezTo>
                    <a:pt x="767" y="301092"/>
                    <a:pt x="0" y="302626"/>
                    <a:pt x="0" y="304160"/>
                  </a:cubicBezTo>
                  <a:cubicBezTo>
                    <a:pt x="0" y="305695"/>
                    <a:pt x="1151" y="307229"/>
                    <a:pt x="2685" y="307613"/>
                  </a:cubicBezTo>
                  <a:lnTo>
                    <a:pt x="347119" y="399666"/>
                  </a:lnTo>
                  <a:cubicBezTo>
                    <a:pt x="347502" y="399666"/>
                    <a:pt x="347886" y="399666"/>
                    <a:pt x="347886" y="399666"/>
                  </a:cubicBezTo>
                  <a:cubicBezTo>
                    <a:pt x="348653" y="399666"/>
                    <a:pt x="349037" y="399666"/>
                    <a:pt x="349804" y="399283"/>
                  </a:cubicBezTo>
                  <a:lnTo>
                    <a:pt x="787059" y="148436"/>
                  </a:lnTo>
                  <a:lnTo>
                    <a:pt x="787443" y="139614"/>
                  </a:lnTo>
                  <a:close/>
                </a:path>
              </a:pathLst>
            </a:custGeom>
            <a:solidFill>
              <a:srgbClr val="C4C4C4"/>
            </a:solidFill>
            <a:ln w="383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CB4C153-F1A4-46EA-AA06-E1C88F7E2C46}"/>
                </a:ext>
              </a:extLst>
            </p:cNvPr>
            <p:cNvSpPr/>
            <p:nvPr/>
          </p:nvSpPr>
          <p:spPr>
            <a:xfrm>
              <a:off x="9773401" y="6306678"/>
              <a:ext cx="460268" cy="540815"/>
            </a:xfrm>
            <a:custGeom>
              <a:avLst/>
              <a:gdLst>
                <a:gd name="connsiteX0" fmla="*/ 123265 w 460268"/>
                <a:gd name="connsiteY0" fmla="*/ 542884 h 540815"/>
                <a:gd name="connsiteX1" fmla="*/ 8582 w 460268"/>
                <a:gd name="connsiteY1" fmla="*/ 8972 h 540815"/>
                <a:gd name="connsiteX2" fmla="*/ 452741 w 460268"/>
                <a:gd name="connsiteY2" fmla="*/ 166614 h 540815"/>
                <a:gd name="connsiteX3" fmla="*/ 260963 w 460268"/>
                <a:gd name="connsiteY3" fmla="*/ 543651 h 540815"/>
                <a:gd name="connsiteX4" fmla="*/ 269017 w 460268"/>
                <a:gd name="connsiteY4" fmla="*/ 543651 h 540815"/>
                <a:gd name="connsiteX5" fmla="*/ 461179 w 460268"/>
                <a:gd name="connsiteY5" fmla="*/ 166231 h 540815"/>
                <a:gd name="connsiteX6" fmla="*/ 461179 w 460268"/>
                <a:gd name="connsiteY6" fmla="*/ 163162 h 540815"/>
                <a:gd name="connsiteX7" fmla="*/ 458878 w 460268"/>
                <a:gd name="connsiteY7" fmla="*/ 161245 h 540815"/>
                <a:gd name="connsiteX8" fmla="*/ 4746 w 460268"/>
                <a:gd name="connsiteY8" fmla="*/ 151 h 540815"/>
                <a:gd name="connsiteX9" fmla="*/ 1295 w 460268"/>
                <a:gd name="connsiteY9" fmla="*/ 918 h 540815"/>
                <a:gd name="connsiteX10" fmla="*/ 144 w 460268"/>
                <a:gd name="connsiteY10" fmla="*/ 4370 h 540815"/>
                <a:gd name="connsiteX11" fmla="*/ 115978 w 460268"/>
                <a:gd name="connsiteY11" fmla="*/ 542884 h 540815"/>
                <a:gd name="connsiteX12" fmla="*/ 123265 w 460268"/>
                <a:gd name="connsiteY12" fmla="*/ 542884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268" h="540815">
                  <a:moveTo>
                    <a:pt x="123265" y="542884"/>
                  </a:moveTo>
                  <a:lnTo>
                    <a:pt x="8582" y="8972"/>
                  </a:lnTo>
                  <a:lnTo>
                    <a:pt x="452741" y="166614"/>
                  </a:lnTo>
                  <a:lnTo>
                    <a:pt x="260963" y="543651"/>
                  </a:lnTo>
                  <a:lnTo>
                    <a:pt x="269017" y="543651"/>
                  </a:lnTo>
                  <a:lnTo>
                    <a:pt x="461179" y="166231"/>
                  </a:lnTo>
                  <a:cubicBezTo>
                    <a:pt x="461563" y="165464"/>
                    <a:pt x="461563" y="164313"/>
                    <a:pt x="461179" y="163162"/>
                  </a:cubicBezTo>
                  <a:cubicBezTo>
                    <a:pt x="460795" y="162012"/>
                    <a:pt x="460029" y="161245"/>
                    <a:pt x="458878" y="161245"/>
                  </a:cubicBezTo>
                  <a:lnTo>
                    <a:pt x="4746" y="151"/>
                  </a:lnTo>
                  <a:cubicBezTo>
                    <a:pt x="3596" y="-233"/>
                    <a:pt x="2062" y="151"/>
                    <a:pt x="1295" y="918"/>
                  </a:cubicBezTo>
                  <a:cubicBezTo>
                    <a:pt x="144" y="1684"/>
                    <a:pt x="-240" y="3219"/>
                    <a:pt x="144" y="4370"/>
                  </a:cubicBezTo>
                  <a:lnTo>
                    <a:pt x="115978" y="542884"/>
                  </a:lnTo>
                  <a:lnTo>
                    <a:pt x="123265" y="542884"/>
                  </a:lnTo>
                  <a:close/>
                </a:path>
              </a:pathLst>
            </a:custGeom>
            <a:solidFill>
              <a:srgbClr val="C4C4C4"/>
            </a:solidFill>
            <a:ln w="383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880AC6A-3FA7-4D8B-85E4-E7A610B10F75}"/>
                </a:ext>
              </a:extLst>
            </p:cNvPr>
            <p:cNvSpPr/>
            <p:nvPr/>
          </p:nvSpPr>
          <p:spPr>
            <a:xfrm>
              <a:off x="10034747" y="6467823"/>
              <a:ext cx="441091" cy="383557"/>
            </a:xfrm>
            <a:custGeom>
              <a:avLst/>
              <a:gdLst>
                <a:gd name="connsiteX0" fmla="*/ 7671 w 441090"/>
                <a:gd name="connsiteY0" fmla="*/ 382506 h 383557"/>
                <a:gd name="connsiteX1" fmla="*/ 196765 w 441090"/>
                <a:gd name="connsiteY1" fmla="*/ 10839 h 383557"/>
                <a:gd name="connsiteX2" fmla="*/ 432270 w 441090"/>
                <a:gd name="connsiteY2" fmla="*/ 384807 h 383557"/>
                <a:gd name="connsiteX3" fmla="*/ 441091 w 441090"/>
                <a:gd name="connsiteY3" fmla="*/ 384807 h 383557"/>
                <a:gd name="connsiteX4" fmla="*/ 199834 w 441090"/>
                <a:gd name="connsiteY4" fmla="*/ 1634 h 383557"/>
                <a:gd name="connsiteX5" fmla="*/ 196765 w 441090"/>
                <a:gd name="connsiteY5" fmla="*/ 100 h 383557"/>
                <a:gd name="connsiteX6" fmla="*/ 193696 w 441090"/>
                <a:gd name="connsiteY6" fmla="*/ 2018 h 383557"/>
                <a:gd name="connsiteX7" fmla="*/ 0 w 441090"/>
                <a:gd name="connsiteY7" fmla="*/ 382506 h 383557"/>
                <a:gd name="connsiteX8" fmla="*/ 7671 w 441090"/>
                <a:gd name="connsiteY8" fmla="*/ 382506 h 38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383557">
                  <a:moveTo>
                    <a:pt x="7671" y="382506"/>
                  </a:moveTo>
                  <a:lnTo>
                    <a:pt x="196765" y="10839"/>
                  </a:lnTo>
                  <a:lnTo>
                    <a:pt x="432270" y="384807"/>
                  </a:lnTo>
                  <a:lnTo>
                    <a:pt x="441091" y="384807"/>
                  </a:lnTo>
                  <a:lnTo>
                    <a:pt x="199834" y="1634"/>
                  </a:lnTo>
                  <a:cubicBezTo>
                    <a:pt x="199067" y="483"/>
                    <a:pt x="197916" y="-284"/>
                    <a:pt x="196765" y="100"/>
                  </a:cubicBezTo>
                  <a:cubicBezTo>
                    <a:pt x="195614" y="100"/>
                    <a:pt x="194464" y="867"/>
                    <a:pt x="193696" y="2018"/>
                  </a:cubicBezTo>
                  <a:lnTo>
                    <a:pt x="0" y="382506"/>
                  </a:lnTo>
                  <a:lnTo>
                    <a:pt x="7671" y="382506"/>
                  </a:lnTo>
                  <a:close/>
                </a:path>
              </a:pathLst>
            </a:custGeom>
            <a:solidFill>
              <a:srgbClr val="C4C4C4"/>
            </a:solidFill>
            <a:ln w="383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BA8A29-60EE-4F7D-9374-449C105E13D6}"/>
                </a:ext>
              </a:extLst>
            </p:cNvPr>
            <p:cNvSpPr/>
            <p:nvPr/>
          </p:nvSpPr>
          <p:spPr>
            <a:xfrm>
              <a:off x="10227909" y="6467523"/>
              <a:ext cx="832319" cy="387393"/>
            </a:xfrm>
            <a:custGeom>
              <a:avLst/>
              <a:gdLst>
                <a:gd name="connsiteX0" fmla="*/ 239108 w 832318"/>
                <a:gd name="connsiteY0" fmla="*/ 385107 h 387392"/>
                <a:gd name="connsiteX1" fmla="*/ 247929 w 832318"/>
                <a:gd name="connsiteY1" fmla="*/ 385107 h 387392"/>
                <a:gd name="connsiteX2" fmla="*/ 13192 w 832318"/>
                <a:gd name="connsiteY2" fmla="*/ 12289 h 387392"/>
                <a:gd name="connsiteX3" fmla="*/ 815210 w 832318"/>
                <a:gd name="connsiteY3" fmla="*/ 387792 h 387392"/>
                <a:gd name="connsiteX4" fmla="*/ 832470 w 832318"/>
                <a:gd name="connsiteY4" fmla="*/ 387792 h 387392"/>
                <a:gd name="connsiteX5" fmla="*/ 5138 w 832318"/>
                <a:gd name="connsiteY5" fmla="*/ 399 h 387392"/>
                <a:gd name="connsiteX6" fmla="*/ 918 w 832318"/>
                <a:gd name="connsiteY6" fmla="*/ 1166 h 387392"/>
                <a:gd name="connsiteX7" fmla="*/ 534 w 832318"/>
                <a:gd name="connsiteY7" fmla="*/ 5385 h 387392"/>
                <a:gd name="connsiteX8" fmla="*/ 239108 w 832318"/>
                <a:gd name="connsiteY8" fmla="*/ 385107 h 3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318" h="387392">
                  <a:moveTo>
                    <a:pt x="239108" y="385107"/>
                  </a:moveTo>
                  <a:lnTo>
                    <a:pt x="247929" y="385107"/>
                  </a:lnTo>
                  <a:lnTo>
                    <a:pt x="13192" y="12289"/>
                  </a:lnTo>
                  <a:lnTo>
                    <a:pt x="815210" y="387792"/>
                  </a:lnTo>
                  <a:lnTo>
                    <a:pt x="832470" y="387792"/>
                  </a:lnTo>
                  <a:lnTo>
                    <a:pt x="5138" y="399"/>
                  </a:lnTo>
                  <a:cubicBezTo>
                    <a:pt x="3603" y="-368"/>
                    <a:pt x="2069" y="15"/>
                    <a:pt x="918" y="1166"/>
                  </a:cubicBezTo>
                  <a:cubicBezTo>
                    <a:pt x="-232" y="2317"/>
                    <a:pt x="-232" y="4235"/>
                    <a:pt x="534" y="5385"/>
                  </a:cubicBezTo>
                  <a:lnTo>
                    <a:pt x="239108" y="385107"/>
                  </a:lnTo>
                  <a:close/>
                </a:path>
              </a:pathLst>
            </a:custGeom>
            <a:solidFill>
              <a:srgbClr val="C4C4C4"/>
            </a:solidFill>
            <a:ln w="383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EBD096-27BF-4A97-93A6-B8ADE6678BF3}"/>
                </a:ext>
              </a:extLst>
            </p:cNvPr>
            <p:cNvSpPr/>
            <p:nvPr/>
          </p:nvSpPr>
          <p:spPr>
            <a:xfrm>
              <a:off x="10227816" y="6372417"/>
              <a:ext cx="1093138" cy="483282"/>
            </a:xfrm>
            <a:custGeom>
              <a:avLst/>
              <a:gdLst>
                <a:gd name="connsiteX0" fmla="*/ 2162 w 1093137"/>
                <a:gd name="connsiteY0" fmla="*/ 102026 h 483281"/>
                <a:gd name="connsiteX1" fmla="*/ 815303 w 1093137"/>
                <a:gd name="connsiteY1" fmla="*/ 482898 h 483281"/>
                <a:gd name="connsiteX2" fmla="*/ 832563 w 1093137"/>
                <a:gd name="connsiteY2" fmla="*/ 482898 h 483281"/>
                <a:gd name="connsiteX3" fmla="*/ 17504 w 1093137"/>
                <a:gd name="connsiteY3" fmla="*/ 101259 h 483281"/>
                <a:gd name="connsiteX4" fmla="*/ 1086862 w 1093137"/>
                <a:gd name="connsiteY4" fmla="*/ 7288 h 483281"/>
                <a:gd name="connsiteX5" fmla="*/ 966424 w 1093137"/>
                <a:gd name="connsiteY5" fmla="*/ 483665 h 483281"/>
                <a:gd name="connsiteX6" fmla="*/ 974095 w 1093137"/>
                <a:gd name="connsiteY6" fmla="*/ 483665 h 483281"/>
                <a:gd name="connsiteX7" fmla="*/ 1095300 w 1093137"/>
                <a:gd name="connsiteY7" fmla="*/ 4219 h 483281"/>
                <a:gd name="connsiteX8" fmla="*/ 1094533 w 1093137"/>
                <a:gd name="connsiteY8" fmla="*/ 1150 h 483281"/>
                <a:gd name="connsiteX9" fmla="*/ 1091464 w 1093137"/>
                <a:gd name="connsiteY9" fmla="*/ 0 h 483281"/>
                <a:gd name="connsiteX10" fmla="*/ 3696 w 1093137"/>
                <a:gd name="connsiteY10" fmla="*/ 95506 h 483281"/>
                <a:gd name="connsiteX11" fmla="*/ 244 w 1093137"/>
                <a:gd name="connsiteY11" fmla="*/ 98574 h 483281"/>
                <a:gd name="connsiteX12" fmla="*/ 2162 w 1093137"/>
                <a:gd name="connsiteY12" fmla="*/ 102026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3137" h="483281">
                  <a:moveTo>
                    <a:pt x="2162" y="102026"/>
                  </a:moveTo>
                  <a:lnTo>
                    <a:pt x="815303" y="482898"/>
                  </a:lnTo>
                  <a:lnTo>
                    <a:pt x="832563" y="482898"/>
                  </a:lnTo>
                  <a:lnTo>
                    <a:pt x="17504" y="101259"/>
                  </a:lnTo>
                  <a:lnTo>
                    <a:pt x="1086862" y="7288"/>
                  </a:lnTo>
                  <a:lnTo>
                    <a:pt x="966424" y="483665"/>
                  </a:lnTo>
                  <a:lnTo>
                    <a:pt x="974095" y="483665"/>
                  </a:lnTo>
                  <a:lnTo>
                    <a:pt x="1095300" y="4219"/>
                  </a:lnTo>
                  <a:cubicBezTo>
                    <a:pt x="1095683" y="3068"/>
                    <a:pt x="1095300" y="1918"/>
                    <a:pt x="1094533" y="1150"/>
                  </a:cubicBezTo>
                  <a:cubicBezTo>
                    <a:pt x="1093765" y="383"/>
                    <a:pt x="1092615" y="0"/>
                    <a:pt x="1091464" y="0"/>
                  </a:cubicBezTo>
                  <a:lnTo>
                    <a:pt x="3696" y="95506"/>
                  </a:lnTo>
                  <a:cubicBezTo>
                    <a:pt x="2162" y="95506"/>
                    <a:pt x="627" y="97040"/>
                    <a:pt x="244" y="98574"/>
                  </a:cubicBezTo>
                  <a:cubicBezTo>
                    <a:pt x="-523" y="99725"/>
                    <a:pt x="627" y="101643"/>
                    <a:pt x="2162" y="102026"/>
                  </a:cubicBezTo>
                  <a:close/>
                </a:path>
              </a:pathLst>
            </a:custGeom>
            <a:solidFill>
              <a:srgbClr val="C4C4C4"/>
            </a:solidFill>
            <a:ln w="383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A00AC36-A117-4ABB-AF97-D8D82F2A0AFF}"/>
                </a:ext>
              </a:extLst>
            </p:cNvPr>
            <p:cNvSpPr/>
            <p:nvPr/>
          </p:nvSpPr>
          <p:spPr>
            <a:xfrm>
              <a:off x="5992340" y="6576277"/>
              <a:ext cx="398899" cy="253148"/>
            </a:xfrm>
            <a:custGeom>
              <a:avLst/>
              <a:gdLst>
                <a:gd name="connsiteX0" fmla="*/ 36921 w 398899"/>
                <a:gd name="connsiteY0" fmla="*/ 253723 h 253147"/>
                <a:gd name="connsiteX1" fmla="*/ 8154 w 398899"/>
                <a:gd name="connsiteY1" fmla="*/ 10932 h 253147"/>
                <a:gd name="connsiteX2" fmla="*/ 386342 w 398899"/>
                <a:gd name="connsiteY2" fmla="*/ 255641 h 253147"/>
                <a:gd name="connsiteX3" fmla="*/ 399766 w 398899"/>
                <a:gd name="connsiteY3" fmla="*/ 255641 h 253147"/>
                <a:gd name="connsiteX4" fmla="*/ 5470 w 398899"/>
                <a:gd name="connsiteY4" fmla="*/ 575 h 253147"/>
                <a:gd name="connsiteX5" fmla="*/ 1634 w 398899"/>
                <a:gd name="connsiteY5" fmla="*/ 575 h 253147"/>
                <a:gd name="connsiteX6" fmla="*/ 100 w 398899"/>
                <a:gd name="connsiteY6" fmla="*/ 4027 h 253147"/>
                <a:gd name="connsiteX7" fmla="*/ 29633 w 398899"/>
                <a:gd name="connsiteY7" fmla="*/ 253723 h 253147"/>
                <a:gd name="connsiteX8" fmla="*/ 36921 w 398899"/>
                <a:gd name="connsiteY8" fmla="*/ 253723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899" h="253147">
                  <a:moveTo>
                    <a:pt x="36921" y="253723"/>
                  </a:moveTo>
                  <a:lnTo>
                    <a:pt x="8154" y="10932"/>
                  </a:lnTo>
                  <a:lnTo>
                    <a:pt x="386342" y="255641"/>
                  </a:lnTo>
                  <a:lnTo>
                    <a:pt x="399766" y="255641"/>
                  </a:lnTo>
                  <a:lnTo>
                    <a:pt x="5470" y="575"/>
                  </a:lnTo>
                  <a:cubicBezTo>
                    <a:pt x="4319" y="-192"/>
                    <a:pt x="2784" y="-192"/>
                    <a:pt x="1634" y="575"/>
                  </a:cubicBezTo>
                  <a:cubicBezTo>
                    <a:pt x="483" y="1343"/>
                    <a:pt x="-284" y="2877"/>
                    <a:pt x="100" y="4027"/>
                  </a:cubicBezTo>
                  <a:lnTo>
                    <a:pt x="29633" y="253723"/>
                  </a:lnTo>
                  <a:lnTo>
                    <a:pt x="36921" y="253723"/>
                  </a:lnTo>
                  <a:close/>
                </a:path>
              </a:pathLst>
            </a:custGeom>
            <a:solidFill>
              <a:srgbClr val="C4C4C4"/>
            </a:solidFill>
            <a:ln w="383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7D22303-F9BC-49BB-A375-E5D25FDABCD8}"/>
                </a:ext>
              </a:extLst>
            </p:cNvPr>
            <p:cNvSpPr/>
            <p:nvPr/>
          </p:nvSpPr>
          <p:spPr>
            <a:xfrm>
              <a:off x="8404479" y="4080220"/>
              <a:ext cx="932044" cy="291503"/>
            </a:xfrm>
            <a:custGeom>
              <a:avLst/>
              <a:gdLst>
                <a:gd name="connsiteX0" fmla="*/ 41192 w 932043"/>
                <a:gd name="connsiteY0" fmla="*/ 295015 h 291503"/>
                <a:gd name="connsiteX1" fmla="*/ 39274 w 932043"/>
                <a:gd name="connsiteY1" fmla="*/ 294631 h 291503"/>
                <a:gd name="connsiteX2" fmla="*/ 37356 w 932043"/>
                <a:gd name="connsiteY2" fmla="*/ 292330 h 291503"/>
                <a:gd name="connsiteX3" fmla="*/ 150 w 932043"/>
                <a:gd name="connsiteY3" fmla="*/ 111675 h 291503"/>
                <a:gd name="connsiteX4" fmla="*/ 918 w 932043"/>
                <a:gd name="connsiteY4" fmla="*/ 108990 h 291503"/>
                <a:gd name="connsiteX5" fmla="*/ 3603 w 932043"/>
                <a:gd name="connsiteY5" fmla="*/ 107456 h 291503"/>
                <a:gd name="connsiteX6" fmla="*/ 928742 w 932043"/>
                <a:gd name="connsiteY6" fmla="*/ 60 h 291503"/>
                <a:gd name="connsiteX7" fmla="*/ 932578 w 932043"/>
                <a:gd name="connsiteY7" fmla="*/ 2744 h 291503"/>
                <a:gd name="connsiteX8" fmla="*/ 930276 w 932043"/>
                <a:gd name="connsiteY8" fmla="*/ 6963 h 291503"/>
                <a:gd name="connsiteX9" fmla="*/ 42725 w 932043"/>
                <a:gd name="connsiteY9" fmla="*/ 295015 h 291503"/>
                <a:gd name="connsiteX10" fmla="*/ 41192 w 932043"/>
                <a:gd name="connsiteY10" fmla="*/ 295015 h 291503"/>
                <a:gd name="connsiteX11" fmla="*/ 8205 w 932043"/>
                <a:gd name="connsiteY11" fmla="*/ 113976 h 291503"/>
                <a:gd name="connsiteX12" fmla="*/ 43876 w 932043"/>
                <a:gd name="connsiteY12" fmla="*/ 286960 h 291503"/>
                <a:gd name="connsiteX13" fmla="*/ 893071 w 932043"/>
                <a:gd name="connsiteY13" fmla="*/ 11566 h 291503"/>
                <a:gd name="connsiteX14" fmla="*/ 8205 w 932043"/>
                <a:gd name="connsiteY14" fmla="*/ 113976 h 29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2043" h="291503">
                  <a:moveTo>
                    <a:pt x="41192" y="295015"/>
                  </a:moveTo>
                  <a:cubicBezTo>
                    <a:pt x="40424" y="295015"/>
                    <a:pt x="40041" y="295015"/>
                    <a:pt x="39274" y="294631"/>
                  </a:cubicBezTo>
                  <a:cubicBezTo>
                    <a:pt x="38506" y="294248"/>
                    <a:pt x="37739" y="293097"/>
                    <a:pt x="37356" y="292330"/>
                  </a:cubicBezTo>
                  <a:lnTo>
                    <a:pt x="150" y="111675"/>
                  </a:lnTo>
                  <a:cubicBezTo>
                    <a:pt x="-233" y="110524"/>
                    <a:pt x="150" y="109757"/>
                    <a:pt x="918" y="108990"/>
                  </a:cubicBezTo>
                  <a:cubicBezTo>
                    <a:pt x="1685" y="108223"/>
                    <a:pt x="2452" y="107456"/>
                    <a:pt x="3603" y="107456"/>
                  </a:cubicBezTo>
                  <a:lnTo>
                    <a:pt x="928742" y="60"/>
                  </a:lnTo>
                  <a:cubicBezTo>
                    <a:pt x="930660" y="-324"/>
                    <a:pt x="932194" y="1210"/>
                    <a:pt x="932578" y="2744"/>
                  </a:cubicBezTo>
                  <a:cubicBezTo>
                    <a:pt x="932962" y="4662"/>
                    <a:pt x="931811" y="6580"/>
                    <a:pt x="930276" y="6963"/>
                  </a:cubicBezTo>
                  <a:lnTo>
                    <a:pt x="42725" y="295015"/>
                  </a:lnTo>
                  <a:cubicBezTo>
                    <a:pt x="41958" y="295015"/>
                    <a:pt x="41575" y="295015"/>
                    <a:pt x="41192" y="295015"/>
                  </a:cubicBezTo>
                  <a:close/>
                  <a:moveTo>
                    <a:pt x="8205" y="113976"/>
                  </a:moveTo>
                  <a:lnTo>
                    <a:pt x="43876" y="286960"/>
                  </a:lnTo>
                  <a:lnTo>
                    <a:pt x="893071" y="11566"/>
                  </a:lnTo>
                  <a:lnTo>
                    <a:pt x="8205" y="113976"/>
                  </a:lnTo>
                  <a:close/>
                </a:path>
              </a:pathLst>
            </a:custGeom>
            <a:solidFill>
              <a:srgbClr val="C4C4C4"/>
            </a:solidFill>
            <a:ln w="383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E2F0962-F12A-4C32-A4AE-BC4D02AE0DD6}"/>
                </a:ext>
              </a:extLst>
            </p:cNvPr>
            <p:cNvSpPr/>
            <p:nvPr/>
          </p:nvSpPr>
          <p:spPr>
            <a:xfrm>
              <a:off x="5504555" y="6295454"/>
              <a:ext cx="490953" cy="533144"/>
            </a:xfrm>
            <a:custGeom>
              <a:avLst/>
              <a:gdLst>
                <a:gd name="connsiteX0" fmla="*/ 7287 w 490953"/>
                <a:gd name="connsiteY0" fmla="*/ 531862 h 533144"/>
                <a:gd name="connsiteX1" fmla="*/ 54848 w 490953"/>
                <a:gd name="connsiteY1" fmla="*/ 10224 h 533144"/>
                <a:gd name="connsiteX2" fmla="*/ 485967 w 490953"/>
                <a:gd name="connsiteY2" fmla="*/ 285235 h 533144"/>
                <a:gd name="connsiteX3" fmla="*/ 340598 w 490953"/>
                <a:gd name="connsiteY3" fmla="*/ 533396 h 533144"/>
                <a:gd name="connsiteX4" fmla="*/ 349037 w 490953"/>
                <a:gd name="connsiteY4" fmla="*/ 533396 h 533144"/>
                <a:gd name="connsiteX5" fmla="*/ 494021 w 490953"/>
                <a:gd name="connsiteY5" fmla="*/ 286002 h 533144"/>
                <a:gd name="connsiteX6" fmla="*/ 492871 w 490953"/>
                <a:gd name="connsiteY6" fmla="*/ 281015 h 533144"/>
                <a:gd name="connsiteX7" fmla="*/ 53698 w 490953"/>
                <a:gd name="connsiteY7" fmla="*/ 635 h 533144"/>
                <a:gd name="connsiteX8" fmla="*/ 50246 w 490953"/>
                <a:gd name="connsiteY8" fmla="*/ 252 h 533144"/>
                <a:gd name="connsiteX9" fmla="*/ 48328 w 490953"/>
                <a:gd name="connsiteY9" fmla="*/ 3320 h 533144"/>
                <a:gd name="connsiteX10" fmla="*/ 0 w 490953"/>
                <a:gd name="connsiteY10" fmla="*/ 531478 h 533144"/>
                <a:gd name="connsiteX11" fmla="*/ 7287 w 490953"/>
                <a:gd name="connsiteY11" fmla="*/ 531862 h 53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953" h="533144">
                  <a:moveTo>
                    <a:pt x="7287" y="531862"/>
                  </a:moveTo>
                  <a:lnTo>
                    <a:pt x="54848" y="10224"/>
                  </a:lnTo>
                  <a:lnTo>
                    <a:pt x="485967" y="285235"/>
                  </a:lnTo>
                  <a:lnTo>
                    <a:pt x="340598" y="533396"/>
                  </a:lnTo>
                  <a:lnTo>
                    <a:pt x="349037" y="533396"/>
                  </a:lnTo>
                  <a:lnTo>
                    <a:pt x="494021" y="286002"/>
                  </a:lnTo>
                  <a:cubicBezTo>
                    <a:pt x="495172" y="284468"/>
                    <a:pt x="494405" y="282166"/>
                    <a:pt x="492871" y="281015"/>
                  </a:cubicBezTo>
                  <a:lnTo>
                    <a:pt x="53698" y="635"/>
                  </a:lnTo>
                  <a:cubicBezTo>
                    <a:pt x="52547" y="-132"/>
                    <a:pt x="51396" y="-132"/>
                    <a:pt x="50246" y="252"/>
                  </a:cubicBezTo>
                  <a:cubicBezTo>
                    <a:pt x="49095" y="635"/>
                    <a:pt x="48328" y="1786"/>
                    <a:pt x="48328" y="3320"/>
                  </a:cubicBezTo>
                  <a:lnTo>
                    <a:pt x="0" y="531478"/>
                  </a:lnTo>
                  <a:lnTo>
                    <a:pt x="7287" y="531862"/>
                  </a:lnTo>
                  <a:close/>
                </a:path>
              </a:pathLst>
            </a:custGeom>
            <a:solidFill>
              <a:srgbClr val="C4C4C4"/>
            </a:solidFill>
            <a:ln w="383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F8C1F88-BA4A-47B3-988E-EFF9FFC9C9E2}"/>
                </a:ext>
              </a:extLst>
            </p:cNvPr>
            <p:cNvSpPr/>
            <p:nvPr/>
          </p:nvSpPr>
          <p:spPr>
            <a:xfrm>
              <a:off x="5553267" y="5768890"/>
              <a:ext cx="755607" cy="813141"/>
            </a:xfrm>
            <a:custGeom>
              <a:avLst/>
              <a:gdLst>
                <a:gd name="connsiteX0" fmla="*/ 442625 w 755607"/>
                <a:gd name="connsiteY0" fmla="*/ 814484 h 813140"/>
                <a:gd name="connsiteX1" fmla="*/ 440707 w 755607"/>
                <a:gd name="connsiteY1" fmla="*/ 814100 h 813140"/>
                <a:gd name="connsiteX2" fmla="*/ 1534 w 755607"/>
                <a:gd name="connsiteY2" fmla="*/ 533720 h 813140"/>
                <a:gd name="connsiteX3" fmla="*/ 0 w 755607"/>
                <a:gd name="connsiteY3" fmla="*/ 530651 h 813140"/>
                <a:gd name="connsiteX4" fmla="*/ 1534 w 755607"/>
                <a:gd name="connsiteY4" fmla="*/ 527583 h 813140"/>
                <a:gd name="connsiteX5" fmla="*/ 751388 w 755607"/>
                <a:gd name="connsiteY5" fmla="*/ 575 h 813140"/>
                <a:gd name="connsiteX6" fmla="*/ 755607 w 755607"/>
                <a:gd name="connsiteY6" fmla="*/ 575 h 813140"/>
                <a:gd name="connsiteX7" fmla="*/ 756758 w 755607"/>
                <a:gd name="connsiteY7" fmla="*/ 4795 h 813140"/>
                <a:gd name="connsiteX8" fmla="*/ 446077 w 755607"/>
                <a:gd name="connsiteY8" fmla="*/ 812182 h 813140"/>
                <a:gd name="connsiteX9" fmla="*/ 443775 w 755607"/>
                <a:gd name="connsiteY9" fmla="*/ 814484 h 813140"/>
                <a:gd name="connsiteX10" fmla="*/ 442625 w 755607"/>
                <a:gd name="connsiteY10" fmla="*/ 814484 h 813140"/>
                <a:gd name="connsiteX11" fmla="*/ 9972 w 755607"/>
                <a:gd name="connsiteY11" fmla="*/ 530268 h 813140"/>
                <a:gd name="connsiteX12" fmla="*/ 441091 w 755607"/>
                <a:gd name="connsiteY12" fmla="*/ 805278 h 813140"/>
                <a:gd name="connsiteX13" fmla="*/ 746018 w 755607"/>
                <a:gd name="connsiteY13" fmla="*/ 13233 h 813140"/>
                <a:gd name="connsiteX14" fmla="*/ 9972 w 755607"/>
                <a:gd name="connsiteY14" fmla="*/ 530268 h 81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607" h="813140">
                  <a:moveTo>
                    <a:pt x="442625" y="814484"/>
                  </a:moveTo>
                  <a:cubicBezTo>
                    <a:pt x="441858" y="814484"/>
                    <a:pt x="441091" y="814100"/>
                    <a:pt x="440707" y="814100"/>
                  </a:cubicBezTo>
                  <a:lnTo>
                    <a:pt x="1534" y="533720"/>
                  </a:lnTo>
                  <a:cubicBezTo>
                    <a:pt x="383" y="532953"/>
                    <a:pt x="0" y="531802"/>
                    <a:pt x="0" y="530651"/>
                  </a:cubicBezTo>
                  <a:cubicBezTo>
                    <a:pt x="0" y="529500"/>
                    <a:pt x="383" y="528350"/>
                    <a:pt x="1534" y="527583"/>
                  </a:cubicBezTo>
                  <a:lnTo>
                    <a:pt x="751388" y="575"/>
                  </a:lnTo>
                  <a:cubicBezTo>
                    <a:pt x="752539" y="-192"/>
                    <a:pt x="754457" y="-192"/>
                    <a:pt x="755607" y="575"/>
                  </a:cubicBezTo>
                  <a:cubicBezTo>
                    <a:pt x="756758" y="1726"/>
                    <a:pt x="757525" y="3260"/>
                    <a:pt x="756758" y="4795"/>
                  </a:cubicBezTo>
                  <a:lnTo>
                    <a:pt x="446077" y="812182"/>
                  </a:lnTo>
                  <a:cubicBezTo>
                    <a:pt x="445693" y="813333"/>
                    <a:pt x="444926" y="814100"/>
                    <a:pt x="443775" y="814484"/>
                  </a:cubicBezTo>
                  <a:cubicBezTo>
                    <a:pt x="443392" y="814484"/>
                    <a:pt x="443008" y="814484"/>
                    <a:pt x="442625" y="814484"/>
                  </a:cubicBezTo>
                  <a:close/>
                  <a:moveTo>
                    <a:pt x="9972" y="530268"/>
                  </a:moveTo>
                  <a:lnTo>
                    <a:pt x="441091" y="805278"/>
                  </a:lnTo>
                  <a:lnTo>
                    <a:pt x="746018" y="13233"/>
                  </a:lnTo>
                  <a:lnTo>
                    <a:pt x="9972" y="530268"/>
                  </a:lnTo>
                  <a:close/>
                </a:path>
              </a:pathLst>
            </a:custGeom>
            <a:solidFill>
              <a:srgbClr val="C4C4C4"/>
            </a:solidFill>
            <a:ln w="383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4E48309-AD37-4C6C-B882-31ED3B5BBF4B}"/>
                </a:ext>
              </a:extLst>
            </p:cNvPr>
            <p:cNvSpPr/>
            <p:nvPr/>
          </p:nvSpPr>
          <p:spPr>
            <a:xfrm>
              <a:off x="5992188" y="5768548"/>
              <a:ext cx="1338614" cy="832319"/>
            </a:xfrm>
            <a:custGeom>
              <a:avLst/>
              <a:gdLst>
                <a:gd name="connsiteX0" fmla="*/ 1335414 w 1338614"/>
                <a:gd name="connsiteY0" fmla="*/ 835921 h 832318"/>
                <a:gd name="connsiteX1" fmla="*/ 1335414 w 1338614"/>
                <a:gd name="connsiteY1" fmla="*/ 835921 h 832318"/>
                <a:gd name="connsiteX2" fmla="*/ 3704 w 1338614"/>
                <a:gd name="connsiteY2" fmla="*/ 814826 h 832318"/>
                <a:gd name="connsiteX3" fmla="*/ 635 w 1338614"/>
                <a:gd name="connsiteY3" fmla="*/ 813291 h 832318"/>
                <a:gd name="connsiteX4" fmla="*/ 252 w 1338614"/>
                <a:gd name="connsiteY4" fmla="*/ 809839 h 832318"/>
                <a:gd name="connsiteX5" fmla="*/ 310933 w 1338614"/>
                <a:gd name="connsiteY5" fmla="*/ 2452 h 832318"/>
                <a:gd name="connsiteX6" fmla="*/ 313234 w 1338614"/>
                <a:gd name="connsiteY6" fmla="*/ 150 h 832318"/>
                <a:gd name="connsiteX7" fmla="*/ 316303 w 1338614"/>
                <a:gd name="connsiteY7" fmla="*/ 917 h 832318"/>
                <a:gd name="connsiteX8" fmla="*/ 1337332 w 1338614"/>
                <a:gd name="connsiteY8" fmla="*/ 829401 h 832318"/>
                <a:gd name="connsiteX9" fmla="*/ 1338483 w 1338614"/>
                <a:gd name="connsiteY9" fmla="*/ 833620 h 832318"/>
                <a:gd name="connsiteX10" fmla="*/ 1335414 w 1338614"/>
                <a:gd name="connsiteY10" fmla="*/ 835921 h 832318"/>
                <a:gd name="connsiteX11" fmla="*/ 9074 w 1338614"/>
                <a:gd name="connsiteY11" fmla="*/ 807538 h 832318"/>
                <a:gd name="connsiteX12" fmla="*/ 1325058 w 1338614"/>
                <a:gd name="connsiteY12" fmla="*/ 828634 h 832318"/>
                <a:gd name="connsiteX13" fmla="*/ 316303 w 1338614"/>
                <a:gd name="connsiteY13" fmla="*/ 10123 h 832318"/>
                <a:gd name="connsiteX14" fmla="*/ 9074 w 1338614"/>
                <a:gd name="connsiteY14" fmla="*/ 807538 h 83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8614" h="832318">
                  <a:moveTo>
                    <a:pt x="1335414" y="835921"/>
                  </a:moveTo>
                  <a:cubicBezTo>
                    <a:pt x="1335414" y="835921"/>
                    <a:pt x="1335414" y="835921"/>
                    <a:pt x="1335414" y="835921"/>
                  </a:cubicBezTo>
                  <a:lnTo>
                    <a:pt x="3704" y="814826"/>
                  </a:lnTo>
                  <a:cubicBezTo>
                    <a:pt x="2553" y="814826"/>
                    <a:pt x="1403" y="814058"/>
                    <a:pt x="635" y="813291"/>
                  </a:cubicBezTo>
                  <a:cubicBezTo>
                    <a:pt x="-132" y="812141"/>
                    <a:pt x="-132" y="810990"/>
                    <a:pt x="252" y="809839"/>
                  </a:cubicBezTo>
                  <a:lnTo>
                    <a:pt x="310933" y="2452"/>
                  </a:lnTo>
                  <a:cubicBezTo>
                    <a:pt x="311317" y="1301"/>
                    <a:pt x="312084" y="534"/>
                    <a:pt x="313234" y="150"/>
                  </a:cubicBezTo>
                  <a:cubicBezTo>
                    <a:pt x="314385" y="-233"/>
                    <a:pt x="315536" y="150"/>
                    <a:pt x="316303" y="917"/>
                  </a:cubicBezTo>
                  <a:lnTo>
                    <a:pt x="1337332" y="829401"/>
                  </a:lnTo>
                  <a:cubicBezTo>
                    <a:pt x="1338483" y="830551"/>
                    <a:pt x="1338866" y="832086"/>
                    <a:pt x="1338483" y="833620"/>
                  </a:cubicBezTo>
                  <a:cubicBezTo>
                    <a:pt x="1338483" y="835154"/>
                    <a:pt x="1336948" y="835921"/>
                    <a:pt x="1335414" y="835921"/>
                  </a:cubicBezTo>
                  <a:close/>
                  <a:moveTo>
                    <a:pt x="9074" y="807538"/>
                  </a:moveTo>
                  <a:lnTo>
                    <a:pt x="1325058" y="828634"/>
                  </a:lnTo>
                  <a:lnTo>
                    <a:pt x="316303" y="10123"/>
                  </a:lnTo>
                  <a:lnTo>
                    <a:pt x="9074" y="807538"/>
                  </a:lnTo>
                  <a:close/>
                </a:path>
              </a:pathLst>
            </a:custGeom>
            <a:solidFill>
              <a:srgbClr val="C4C4C4"/>
            </a:solidFill>
            <a:ln w="383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3C96220-1BF3-4A48-AB22-501AB19EECD2}"/>
                </a:ext>
              </a:extLst>
            </p:cNvPr>
            <p:cNvSpPr/>
            <p:nvPr/>
          </p:nvSpPr>
          <p:spPr>
            <a:xfrm>
              <a:off x="5992685" y="6575702"/>
              <a:ext cx="1338614" cy="256983"/>
            </a:xfrm>
            <a:custGeom>
              <a:avLst/>
              <a:gdLst>
                <a:gd name="connsiteX0" fmla="*/ 385997 w 1338614"/>
                <a:gd name="connsiteY0" fmla="*/ 255832 h 256983"/>
                <a:gd name="connsiteX1" fmla="*/ 399421 w 1338614"/>
                <a:gd name="connsiteY1" fmla="*/ 255832 h 256983"/>
                <a:gd name="connsiteX2" fmla="*/ 15864 w 1338614"/>
                <a:gd name="connsiteY2" fmla="*/ 7671 h 256983"/>
                <a:gd name="connsiteX3" fmla="*/ 1321109 w 1338614"/>
                <a:gd name="connsiteY3" fmla="*/ 28383 h 256983"/>
                <a:gd name="connsiteX4" fmla="*/ 903799 w 1338614"/>
                <a:gd name="connsiteY4" fmla="*/ 258134 h 256983"/>
                <a:gd name="connsiteX5" fmla="*/ 918757 w 1338614"/>
                <a:gd name="connsiteY5" fmla="*/ 258134 h 256983"/>
                <a:gd name="connsiteX6" fmla="*/ 1336835 w 1338614"/>
                <a:gd name="connsiteY6" fmla="*/ 27999 h 256983"/>
                <a:gd name="connsiteX7" fmla="*/ 1338752 w 1338614"/>
                <a:gd name="connsiteY7" fmla="*/ 23780 h 256983"/>
                <a:gd name="connsiteX8" fmla="*/ 1335300 w 1338614"/>
                <a:gd name="connsiteY8" fmla="*/ 21096 h 256983"/>
                <a:gd name="connsiteX9" fmla="*/ 3590 w 1338614"/>
                <a:gd name="connsiteY9" fmla="*/ 0 h 256983"/>
                <a:gd name="connsiteX10" fmla="*/ 3590 w 1338614"/>
                <a:gd name="connsiteY10" fmla="*/ 0 h 256983"/>
                <a:gd name="connsiteX11" fmla="*/ 138 w 1338614"/>
                <a:gd name="connsiteY11" fmla="*/ 2685 h 256983"/>
                <a:gd name="connsiteX12" fmla="*/ 1673 w 1338614"/>
                <a:gd name="connsiteY12" fmla="*/ 6904 h 256983"/>
                <a:gd name="connsiteX13" fmla="*/ 385997 w 1338614"/>
                <a:gd name="connsiteY13" fmla="*/ 255832 h 25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614" h="256983">
                  <a:moveTo>
                    <a:pt x="385997" y="255832"/>
                  </a:moveTo>
                  <a:lnTo>
                    <a:pt x="399421" y="255832"/>
                  </a:lnTo>
                  <a:lnTo>
                    <a:pt x="15864" y="7671"/>
                  </a:lnTo>
                  <a:lnTo>
                    <a:pt x="1321109" y="28383"/>
                  </a:lnTo>
                  <a:lnTo>
                    <a:pt x="903799" y="258134"/>
                  </a:lnTo>
                  <a:lnTo>
                    <a:pt x="918757" y="258134"/>
                  </a:lnTo>
                  <a:lnTo>
                    <a:pt x="1336835" y="27999"/>
                  </a:lnTo>
                  <a:cubicBezTo>
                    <a:pt x="1338369" y="27232"/>
                    <a:pt x="1339136" y="25698"/>
                    <a:pt x="1338752" y="23780"/>
                  </a:cubicBezTo>
                  <a:cubicBezTo>
                    <a:pt x="1338369" y="22246"/>
                    <a:pt x="1336835" y="21096"/>
                    <a:pt x="1335300" y="21096"/>
                  </a:cubicBezTo>
                  <a:lnTo>
                    <a:pt x="3590" y="0"/>
                  </a:lnTo>
                  <a:lnTo>
                    <a:pt x="3590" y="0"/>
                  </a:lnTo>
                  <a:cubicBezTo>
                    <a:pt x="2056" y="0"/>
                    <a:pt x="522" y="1150"/>
                    <a:pt x="138" y="2685"/>
                  </a:cubicBezTo>
                  <a:cubicBezTo>
                    <a:pt x="-245" y="4219"/>
                    <a:pt x="138" y="5753"/>
                    <a:pt x="1673" y="6904"/>
                  </a:cubicBezTo>
                  <a:lnTo>
                    <a:pt x="385997" y="255832"/>
                  </a:lnTo>
                  <a:close/>
                </a:path>
              </a:pathLst>
            </a:custGeom>
            <a:solidFill>
              <a:srgbClr val="C4C4C4"/>
            </a:solidFill>
            <a:ln w="383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CCB1070-0F47-48AA-8CF5-88038B1C0EE1}"/>
                </a:ext>
              </a:extLst>
            </p:cNvPr>
            <p:cNvSpPr/>
            <p:nvPr/>
          </p:nvSpPr>
          <p:spPr>
            <a:xfrm>
              <a:off x="6896867" y="6596782"/>
              <a:ext cx="433419" cy="237805"/>
            </a:xfrm>
            <a:custGeom>
              <a:avLst/>
              <a:gdLst>
                <a:gd name="connsiteX0" fmla="*/ 14575 w 433419"/>
                <a:gd name="connsiteY0" fmla="*/ 237437 h 237805"/>
                <a:gd name="connsiteX1" fmla="*/ 420378 w 433419"/>
                <a:gd name="connsiteY1" fmla="*/ 13823 h 237805"/>
                <a:gd name="connsiteX2" fmla="*/ 282298 w 433419"/>
                <a:gd name="connsiteY2" fmla="*/ 238588 h 237805"/>
                <a:gd name="connsiteX3" fmla="*/ 290736 w 433419"/>
                <a:gd name="connsiteY3" fmla="*/ 238588 h 237805"/>
                <a:gd name="connsiteX4" fmla="*/ 433803 w 433419"/>
                <a:gd name="connsiteY4" fmla="*/ 5769 h 237805"/>
                <a:gd name="connsiteX5" fmla="*/ 433419 w 433419"/>
                <a:gd name="connsiteY5" fmla="*/ 1166 h 237805"/>
                <a:gd name="connsiteX6" fmla="*/ 429200 w 433419"/>
                <a:gd name="connsiteY6" fmla="*/ 399 h 237805"/>
                <a:gd name="connsiteX7" fmla="*/ 0 w 433419"/>
                <a:gd name="connsiteY7" fmla="*/ 237054 h 237805"/>
                <a:gd name="connsiteX8" fmla="*/ 14575 w 433419"/>
                <a:gd name="connsiteY8" fmla="*/ 237437 h 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419" h="237805">
                  <a:moveTo>
                    <a:pt x="14575" y="237437"/>
                  </a:moveTo>
                  <a:lnTo>
                    <a:pt x="420378" y="13823"/>
                  </a:lnTo>
                  <a:lnTo>
                    <a:pt x="282298" y="238588"/>
                  </a:lnTo>
                  <a:lnTo>
                    <a:pt x="290736" y="238588"/>
                  </a:lnTo>
                  <a:lnTo>
                    <a:pt x="433803" y="5769"/>
                  </a:lnTo>
                  <a:cubicBezTo>
                    <a:pt x="434570" y="4235"/>
                    <a:pt x="434570" y="2700"/>
                    <a:pt x="433419" y="1166"/>
                  </a:cubicBezTo>
                  <a:cubicBezTo>
                    <a:pt x="432269" y="16"/>
                    <a:pt x="430351" y="-368"/>
                    <a:pt x="429200" y="399"/>
                  </a:cubicBezTo>
                  <a:lnTo>
                    <a:pt x="0" y="237054"/>
                  </a:lnTo>
                  <a:lnTo>
                    <a:pt x="14575" y="237437"/>
                  </a:lnTo>
                  <a:close/>
                </a:path>
              </a:pathLst>
            </a:custGeom>
            <a:solidFill>
              <a:srgbClr val="C4C4C4"/>
            </a:solidFill>
            <a:ln w="383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938C9B-FA88-4A4D-A940-581C8F2490FD}"/>
                </a:ext>
              </a:extLst>
            </p:cNvPr>
            <p:cNvSpPr/>
            <p:nvPr/>
          </p:nvSpPr>
          <p:spPr>
            <a:xfrm>
              <a:off x="7179165" y="6597465"/>
              <a:ext cx="981906" cy="241641"/>
            </a:xfrm>
            <a:custGeom>
              <a:avLst/>
              <a:gdLst>
                <a:gd name="connsiteX0" fmla="*/ 8438 w 981906"/>
                <a:gd name="connsiteY0" fmla="*/ 238289 h 241640"/>
                <a:gd name="connsiteX1" fmla="*/ 149971 w 981906"/>
                <a:gd name="connsiteY1" fmla="*/ 7771 h 241640"/>
                <a:gd name="connsiteX2" fmla="*/ 956591 w 981906"/>
                <a:gd name="connsiteY2" fmla="*/ 243275 h 241640"/>
                <a:gd name="connsiteX3" fmla="*/ 983056 w 981906"/>
                <a:gd name="connsiteY3" fmla="*/ 243275 h 241640"/>
                <a:gd name="connsiteX4" fmla="*/ 149587 w 981906"/>
                <a:gd name="connsiteY4" fmla="*/ 100 h 241640"/>
                <a:gd name="connsiteX5" fmla="*/ 145368 w 981906"/>
                <a:gd name="connsiteY5" fmla="*/ 1634 h 241640"/>
                <a:gd name="connsiteX6" fmla="*/ 0 w 981906"/>
                <a:gd name="connsiteY6" fmla="*/ 238289 h 241640"/>
                <a:gd name="connsiteX7" fmla="*/ 8438 w 981906"/>
                <a:gd name="connsiteY7" fmla="*/ 238289 h 2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906" h="241640">
                  <a:moveTo>
                    <a:pt x="8438" y="238289"/>
                  </a:moveTo>
                  <a:lnTo>
                    <a:pt x="149971" y="7771"/>
                  </a:lnTo>
                  <a:lnTo>
                    <a:pt x="956591" y="243275"/>
                  </a:lnTo>
                  <a:lnTo>
                    <a:pt x="983056" y="243275"/>
                  </a:lnTo>
                  <a:lnTo>
                    <a:pt x="149587" y="100"/>
                  </a:lnTo>
                  <a:cubicBezTo>
                    <a:pt x="148053" y="-284"/>
                    <a:pt x="146135" y="483"/>
                    <a:pt x="145368" y="1634"/>
                  </a:cubicBezTo>
                  <a:lnTo>
                    <a:pt x="0" y="238289"/>
                  </a:lnTo>
                  <a:lnTo>
                    <a:pt x="8438" y="238289"/>
                  </a:lnTo>
                  <a:close/>
                </a:path>
              </a:pathLst>
            </a:custGeom>
            <a:solidFill>
              <a:srgbClr val="C4C4C4"/>
            </a:solidFill>
            <a:ln w="383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AA56E0-9B5C-4B18-A262-2196651BE93F}"/>
                </a:ext>
              </a:extLst>
            </p:cNvPr>
            <p:cNvSpPr/>
            <p:nvPr/>
          </p:nvSpPr>
          <p:spPr>
            <a:xfrm>
              <a:off x="9330051" y="3437671"/>
              <a:ext cx="1545735" cy="1265738"/>
            </a:xfrm>
            <a:custGeom>
              <a:avLst/>
              <a:gdLst>
                <a:gd name="connsiteX0" fmla="*/ 1542768 w 1545734"/>
                <a:gd name="connsiteY0" fmla="*/ 1267807 h 1265738"/>
                <a:gd name="connsiteX1" fmla="*/ 1541618 w 1545734"/>
                <a:gd name="connsiteY1" fmla="*/ 1267423 h 1265738"/>
                <a:gd name="connsiteX2" fmla="*/ 2403 w 1545734"/>
                <a:gd name="connsiteY2" fmla="*/ 649512 h 1265738"/>
                <a:gd name="connsiteX3" fmla="*/ 102 w 1545734"/>
                <a:gd name="connsiteY3" fmla="*/ 646828 h 1265738"/>
                <a:gd name="connsiteX4" fmla="*/ 1253 w 1545734"/>
                <a:gd name="connsiteY4" fmla="*/ 643376 h 1265738"/>
                <a:gd name="connsiteX5" fmla="*/ 780640 w 1545734"/>
                <a:gd name="connsiteY5" fmla="*/ 918 h 1265738"/>
                <a:gd name="connsiteX6" fmla="*/ 783709 w 1545734"/>
                <a:gd name="connsiteY6" fmla="*/ 150 h 1265738"/>
                <a:gd name="connsiteX7" fmla="*/ 786394 w 1545734"/>
                <a:gd name="connsiteY7" fmla="*/ 1685 h 1265738"/>
                <a:gd name="connsiteX8" fmla="*/ 1546604 w 1545734"/>
                <a:gd name="connsiteY8" fmla="*/ 1262053 h 1265738"/>
                <a:gd name="connsiteX9" fmla="*/ 1546221 w 1545734"/>
                <a:gd name="connsiteY9" fmla="*/ 1266272 h 1265738"/>
                <a:gd name="connsiteX10" fmla="*/ 1542768 w 1545734"/>
                <a:gd name="connsiteY10" fmla="*/ 1267807 h 1265738"/>
                <a:gd name="connsiteX11" fmla="*/ 10458 w 1545734"/>
                <a:gd name="connsiteY11" fmla="*/ 644910 h 1265738"/>
                <a:gd name="connsiteX12" fmla="*/ 1533947 w 1545734"/>
                <a:gd name="connsiteY12" fmla="*/ 1256684 h 1265738"/>
                <a:gd name="connsiteX13" fmla="*/ 781791 w 1545734"/>
                <a:gd name="connsiteY13" fmla="*/ 8972 h 1265738"/>
                <a:gd name="connsiteX14" fmla="*/ 10458 w 1545734"/>
                <a:gd name="connsiteY14" fmla="*/ 644910 h 126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5734" h="1265738">
                  <a:moveTo>
                    <a:pt x="1542768" y="1267807"/>
                  </a:moveTo>
                  <a:cubicBezTo>
                    <a:pt x="1542385" y="1267807"/>
                    <a:pt x="1542001" y="1267807"/>
                    <a:pt x="1541618" y="1267423"/>
                  </a:cubicBezTo>
                  <a:lnTo>
                    <a:pt x="2403" y="649512"/>
                  </a:lnTo>
                  <a:cubicBezTo>
                    <a:pt x="1253" y="649129"/>
                    <a:pt x="486" y="647978"/>
                    <a:pt x="102" y="646828"/>
                  </a:cubicBezTo>
                  <a:cubicBezTo>
                    <a:pt x="-281" y="645677"/>
                    <a:pt x="486" y="644143"/>
                    <a:pt x="1253" y="643376"/>
                  </a:cubicBezTo>
                  <a:lnTo>
                    <a:pt x="780640" y="918"/>
                  </a:lnTo>
                  <a:cubicBezTo>
                    <a:pt x="781407" y="150"/>
                    <a:pt x="782558" y="-233"/>
                    <a:pt x="783709" y="150"/>
                  </a:cubicBezTo>
                  <a:cubicBezTo>
                    <a:pt x="784860" y="150"/>
                    <a:pt x="785627" y="918"/>
                    <a:pt x="786394" y="1685"/>
                  </a:cubicBezTo>
                  <a:lnTo>
                    <a:pt x="1546604" y="1262053"/>
                  </a:lnTo>
                  <a:cubicBezTo>
                    <a:pt x="1547372" y="1263204"/>
                    <a:pt x="1547372" y="1265122"/>
                    <a:pt x="1546221" y="1266272"/>
                  </a:cubicBezTo>
                  <a:cubicBezTo>
                    <a:pt x="1544686" y="1267423"/>
                    <a:pt x="1543536" y="1267807"/>
                    <a:pt x="1542768" y="1267807"/>
                  </a:cubicBezTo>
                  <a:close/>
                  <a:moveTo>
                    <a:pt x="10458" y="644910"/>
                  </a:moveTo>
                  <a:lnTo>
                    <a:pt x="1533947" y="1256684"/>
                  </a:lnTo>
                  <a:lnTo>
                    <a:pt x="781791" y="8972"/>
                  </a:lnTo>
                  <a:lnTo>
                    <a:pt x="10458" y="644910"/>
                  </a:lnTo>
                  <a:close/>
                </a:path>
              </a:pathLst>
            </a:custGeom>
            <a:solidFill>
              <a:srgbClr val="C4C4C4"/>
            </a:solidFill>
            <a:ln w="38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9354E04-7495-4AF1-B94D-98C7555AF3CE}"/>
                </a:ext>
              </a:extLst>
            </p:cNvPr>
            <p:cNvSpPr/>
            <p:nvPr/>
          </p:nvSpPr>
          <p:spPr>
            <a:xfrm>
              <a:off x="10108999" y="3151784"/>
              <a:ext cx="767114" cy="1553406"/>
            </a:xfrm>
            <a:custGeom>
              <a:avLst/>
              <a:gdLst>
                <a:gd name="connsiteX0" fmla="*/ 763821 w 767114"/>
                <a:gd name="connsiteY0" fmla="*/ 1553694 h 1553406"/>
                <a:gd name="connsiteX1" fmla="*/ 760753 w 767114"/>
                <a:gd name="connsiteY1" fmla="*/ 1551776 h 1553406"/>
                <a:gd name="connsiteX2" fmla="*/ 542 w 767114"/>
                <a:gd name="connsiteY2" fmla="*/ 291408 h 1553406"/>
                <a:gd name="connsiteX3" fmla="*/ 159 w 767114"/>
                <a:gd name="connsiteY3" fmla="*/ 288339 h 1553406"/>
                <a:gd name="connsiteX4" fmla="*/ 2077 w 767114"/>
                <a:gd name="connsiteY4" fmla="*/ 286038 h 1553406"/>
                <a:gd name="connsiteX5" fmla="*/ 640699 w 767114"/>
                <a:gd name="connsiteY5" fmla="*/ 288 h 1553406"/>
                <a:gd name="connsiteX6" fmla="*/ 644151 w 767114"/>
                <a:gd name="connsiteY6" fmla="*/ 288 h 1553406"/>
                <a:gd name="connsiteX7" fmla="*/ 646069 w 767114"/>
                <a:gd name="connsiteY7" fmla="*/ 2973 h 1553406"/>
                <a:gd name="connsiteX8" fmla="*/ 767656 w 767114"/>
                <a:gd name="connsiteY8" fmla="*/ 1549091 h 1553406"/>
                <a:gd name="connsiteX9" fmla="*/ 764971 w 767114"/>
                <a:gd name="connsiteY9" fmla="*/ 1552927 h 1553406"/>
                <a:gd name="connsiteX10" fmla="*/ 763821 w 767114"/>
                <a:gd name="connsiteY10" fmla="*/ 1553694 h 1553406"/>
                <a:gd name="connsiteX11" fmla="*/ 8981 w 767114"/>
                <a:gd name="connsiteY11" fmla="*/ 291024 h 1553406"/>
                <a:gd name="connsiteX12" fmla="*/ 758835 w 767114"/>
                <a:gd name="connsiteY12" fmla="*/ 1534900 h 1553406"/>
                <a:gd name="connsiteX13" fmla="*/ 639165 w 767114"/>
                <a:gd name="connsiteY13" fmla="*/ 9493 h 1553406"/>
                <a:gd name="connsiteX14" fmla="*/ 8981 w 767114"/>
                <a:gd name="connsiteY14" fmla="*/ 291024 h 15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553406">
                  <a:moveTo>
                    <a:pt x="763821" y="1553694"/>
                  </a:moveTo>
                  <a:cubicBezTo>
                    <a:pt x="762671" y="1553694"/>
                    <a:pt x="761520" y="1552927"/>
                    <a:pt x="760753" y="1551776"/>
                  </a:cubicBezTo>
                  <a:lnTo>
                    <a:pt x="542" y="291408"/>
                  </a:lnTo>
                  <a:cubicBezTo>
                    <a:pt x="159" y="290640"/>
                    <a:pt x="-225" y="289490"/>
                    <a:pt x="159" y="288339"/>
                  </a:cubicBezTo>
                  <a:cubicBezTo>
                    <a:pt x="542" y="287188"/>
                    <a:pt x="1310" y="286421"/>
                    <a:pt x="2077" y="286038"/>
                  </a:cubicBezTo>
                  <a:lnTo>
                    <a:pt x="640699" y="288"/>
                  </a:lnTo>
                  <a:cubicBezTo>
                    <a:pt x="641850" y="-96"/>
                    <a:pt x="643000" y="-96"/>
                    <a:pt x="644151" y="288"/>
                  </a:cubicBezTo>
                  <a:cubicBezTo>
                    <a:pt x="645302" y="1055"/>
                    <a:pt x="645686" y="1822"/>
                    <a:pt x="646069" y="2973"/>
                  </a:cubicBezTo>
                  <a:lnTo>
                    <a:pt x="767656" y="1549091"/>
                  </a:lnTo>
                  <a:cubicBezTo>
                    <a:pt x="767656" y="1550625"/>
                    <a:pt x="766889" y="1552160"/>
                    <a:pt x="764971" y="1552927"/>
                  </a:cubicBezTo>
                  <a:cubicBezTo>
                    <a:pt x="764588" y="1553694"/>
                    <a:pt x="764205" y="1553694"/>
                    <a:pt x="763821" y="1553694"/>
                  </a:cubicBezTo>
                  <a:close/>
                  <a:moveTo>
                    <a:pt x="8981" y="291024"/>
                  </a:moveTo>
                  <a:lnTo>
                    <a:pt x="758835" y="1534900"/>
                  </a:lnTo>
                  <a:lnTo>
                    <a:pt x="639165" y="9493"/>
                  </a:lnTo>
                  <a:lnTo>
                    <a:pt x="8981" y="291024"/>
                  </a:lnTo>
                  <a:close/>
                </a:path>
              </a:pathLst>
            </a:custGeom>
            <a:solidFill>
              <a:srgbClr val="C4C4C4"/>
            </a:solidFill>
            <a:ln w="383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D4C254-E58C-4295-8A96-F09CA2B30E84}"/>
                </a:ext>
              </a:extLst>
            </p:cNvPr>
            <p:cNvSpPr/>
            <p:nvPr/>
          </p:nvSpPr>
          <p:spPr>
            <a:xfrm>
              <a:off x="10747780" y="3147469"/>
              <a:ext cx="536980" cy="1557242"/>
            </a:xfrm>
            <a:custGeom>
              <a:avLst/>
              <a:gdLst>
                <a:gd name="connsiteX0" fmla="*/ 125039 w 536979"/>
                <a:gd name="connsiteY0" fmla="*/ 1558009 h 1557241"/>
                <a:gd name="connsiteX1" fmla="*/ 125039 w 536979"/>
                <a:gd name="connsiteY1" fmla="*/ 1558009 h 1557241"/>
                <a:gd name="connsiteX2" fmla="*/ 121587 w 536979"/>
                <a:gd name="connsiteY2" fmla="*/ 1554557 h 1557241"/>
                <a:gd name="connsiteX3" fmla="*/ 0 w 536979"/>
                <a:gd name="connsiteY3" fmla="*/ 8438 h 1557241"/>
                <a:gd name="connsiteX4" fmla="*/ 767 w 536979"/>
                <a:gd name="connsiteY4" fmla="*/ 5753 h 1557241"/>
                <a:gd name="connsiteX5" fmla="*/ 3452 w 536979"/>
                <a:gd name="connsiteY5" fmla="*/ 4603 h 1557241"/>
                <a:gd name="connsiteX6" fmla="*/ 535062 w 536979"/>
                <a:gd name="connsiteY6" fmla="*/ 0 h 1557241"/>
                <a:gd name="connsiteX7" fmla="*/ 538131 w 536979"/>
                <a:gd name="connsiteY7" fmla="*/ 1534 h 1557241"/>
                <a:gd name="connsiteX8" fmla="*/ 538898 w 536979"/>
                <a:gd name="connsiteY8" fmla="*/ 4603 h 1557241"/>
                <a:gd name="connsiteX9" fmla="*/ 128492 w 536979"/>
                <a:gd name="connsiteY9" fmla="*/ 1554940 h 1557241"/>
                <a:gd name="connsiteX10" fmla="*/ 125039 w 536979"/>
                <a:gd name="connsiteY10" fmla="*/ 1558009 h 1557241"/>
                <a:gd name="connsiteX11" fmla="*/ 7287 w 536979"/>
                <a:gd name="connsiteY11" fmla="*/ 11890 h 1557241"/>
                <a:gd name="connsiteX12" fmla="*/ 126574 w 536979"/>
                <a:gd name="connsiteY12" fmla="*/ 1532694 h 1557241"/>
                <a:gd name="connsiteX13" fmla="*/ 530076 w 536979"/>
                <a:gd name="connsiteY13" fmla="*/ 7671 h 1557241"/>
                <a:gd name="connsiteX14" fmla="*/ 7287 w 536979"/>
                <a:gd name="connsiteY14" fmla="*/ 11890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6979" h="1557241">
                  <a:moveTo>
                    <a:pt x="125039" y="1558009"/>
                  </a:moveTo>
                  <a:cubicBezTo>
                    <a:pt x="124656" y="1558009"/>
                    <a:pt x="124656" y="1558009"/>
                    <a:pt x="125039" y="1558009"/>
                  </a:cubicBezTo>
                  <a:cubicBezTo>
                    <a:pt x="123121" y="1558009"/>
                    <a:pt x="121587" y="1556475"/>
                    <a:pt x="121587" y="1554557"/>
                  </a:cubicBezTo>
                  <a:lnTo>
                    <a:pt x="0" y="8438"/>
                  </a:lnTo>
                  <a:cubicBezTo>
                    <a:pt x="0" y="7288"/>
                    <a:pt x="383" y="6521"/>
                    <a:pt x="767" y="5753"/>
                  </a:cubicBezTo>
                  <a:cubicBezTo>
                    <a:pt x="1534" y="4986"/>
                    <a:pt x="2301" y="4603"/>
                    <a:pt x="3452" y="4603"/>
                  </a:cubicBezTo>
                  <a:lnTo>
                    <a:pt x="535062" y="0"/>
                  </a:lnTo>
                  <a:cubicBezTo>
                    <a:pt x="535829" y="0"/>
                    <a:pt x="537363" y="384"/>
                    <a:pt x="538131" y="1534"/>
                  </a:cubicBezTo>
                  <a:cubicBezTo>
                    <a:pt x="538898" y="2301"/>
                    <a:pt x="538898" y="3452"/>
                    <a:pt x="538898" y="4603"/>
                  </a:cubicBezTo>
                  <a:lnTo>
                    <a:pt x="128492" y="1554940"/>
                  </a:lnTo>
                  <a:cubicBezTo>
                    <a:pt x="128108" y="1556858"/>
                    <a:pt x="126574" y="1558009"/>
                    <a:pt x="125039" y="1558009"/>
                  </a:cubicBezTo>
                  <a:close/>
                  <a:moveTo>
                    <a:pt x="7287" y="11890"/>
                  </a:moveTo>
                  <a:lnTo>
                    <a:pt x="126574" y="1532694"/>
                  </a:lnTo>
                  <a:lnTo>
                    <a:pt x="530076" y="7671"/>
                  </a:lnTo>
                  <a:lnTo>
                    <a:pt x="7287" y="11890"/>
                  </a:lnTo>
                  <a:close/>
                </a:path>
              </a:pathLst>
            </a:custGeom>
            <a:solidFill>
              <a:srgbClr val="C4C4C4"/>
            </a:solidFill>
            <a:ln w="383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F3EB7F-E19D-487B-991D-05E8E1407698}"/>
                </a:ext>
              </a:extLst>
            </p:cNvPr>
            <p:cNvSpPr/>
            <p:nvPr/>
          </p:nvSpPr>
          <p:spPr>
            <a:xfrm>
              <a:off x="10868840" y="4562795"/>
              <a:ext cx="1265738" cy="506295"/>
            </a:xfrm>
            <a:custGeom>
              <a:avLst/>
              <a:gdLst>
                <a:gd name="connsiteX0" fmla="*/ 1265499 w 1265738"/>
                <a:gd name="connsiteY0" fmla="*/ 201751 h 506295"/>
                <a:gd name="connsiteX1" fmla="*/ 481508 w 1265738"/>
                <a:gd name="connsiteY1" fmla="*/ 501693 h 506295"/>
                <a:gd name="connsiteX2" fmla="*/ 13185 w 1265738"/>
                <a:gd name="connsiteY2" fmla="*/ 141533 h 506295"/>
                <a:gd name="connsiteX3" fmla="*/ 1266266 w 1265738"/>
                <a:gd name="connsiteY3" fmla="*/ 7288 h 506295"/>
                <a:gd name="connsiteX4" fmla="*/ 1266266 w 1265738"/>
                <a:gd name="connsiteY4" fmla="*/ 0 h 506295"/>
                <a:gd name="connsiteX5" fmla="*/ 3212 w 1265738"/>
                <a:gd name="connsiteY5" fmla="*/ 135396 h 506295"/>
                <a:gd name="connsiteX6" fmla="*/ 144 w 1265738"/>
                <a:gd name="connsiteY6" fmla="*/ 138081 h 506295"/>
                <a:gd name="connsiteX7" fmla="*/ 1294 w 1265738"/>
                <a:gd name="connsiteY7" fmla="*/ 141916 h 506295"/>
                <a:gd name="connsiteX8" fmla="*/ 478440 w 1265738"/>
                <a:gd name="connsiteY8" fmla="*/ 508980 h 506295"/>
                <a:gd name="connsiteX9" fmla="*/ 480741 w 1265738"/>
                <a:gd name="connsiteY9" fmla="*/ 509747 h 506295"/>
                <a:gd name="connsiteX10" fmla="*/ 481892 w 1265738"/>
                <a:gd name="connsiteY10" fmla="*/ 509364 h 506295"/>
                <a:gd name="connsiteX11" fmla="*/ 1265115 w 1265738"/>
                <a:gd name="connsiteY11" fmla="*/ 209422 h 506295"/>
                <a:gd name="connsiteX12" fmla="*/ 1265499 w 1265738"/>
                <a:gd name="connsiteY12" fmla="*/ 201751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5738" h="506295">
                  <a:moveTo>
                    <a:pt x="1265499" y="201751"/>
                  </a:moveTo>
                  <a:lnTo>
                    <a:pt x="481508" y="501693"/>
                  </a:lnTo>
                  <a:lnTo>
                    <a:pt x="13185" y="141533"/>
                  </a:lnTo>
                  <a:lnTo>
                    <a:pt x="1266266" y="7288"/>
                  </a:lnTo>
                  <a:lnTo>
                    <a:pt x="1266266" y="0"/>
                  </a:lnTo>
                  <a:lnTo>
                    <a:pt x="3212" y="135396"/>
                  </a:lnTo>
                  <a:cubicBezTo>
                    <a:pt x="1678" y="135396"/>
                    <a:pt x="528" y="136546"/>
                    <a:pt x="144" y="138081"/>
                  </a:cubicBezTo>
                  <a:cubicBezTo>
                    <a:pt x="-239" y="139615"/>
                    <a:pt x="144" y="141149"/>
                    <a:pt x="1294" y="141916"/>
                  </a:cubicBezTo>
                  <a:lnTo>
                    <a:pt x="478440" y="508980"/>
                  </a:lnTo>
                  <a:cubicBezTo>
                    <a:pt x="479207" y="509364"/>
                    <a:pt x="479974" y="509747"/>
                    <a:pt x="480741" y="509747"/>
                  </a:cubicBezTo>
                  <a:cubicBezTo>
                    <a:pt x="481125" y="509747"/>
                    <a:pt x="481508" y="509747"/>
                    <a:pt x="481892" y="509364"/>
                  </a:cubicBezTo>
                  <a:lnTo>
                    <a:pt x="1265115" y="209422"/>
                  </a:lnTo>
                  <a:lnTo>
                    <a:pt x="1265499" y="201751"/>
                  </a:lnTo>
                  <a:close/>
                </a:path>
              </a:pathLst>
            </a:custGeom>
            <a:solidFill>
              <a:srgbClr val="C4C4C4"/>
            </a:solidFill>
            <a:ln w="383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FD3A5E1-57B0-4D24-B244-194A737EB3D8}"/>
                </a:ext>
              </a:extLst>
            </p:cNvPr>
            <p:cNvSpPr/>
            <p:nvPr/>
          </p:nvSpPr>
          <p:spPr>
            <a:xfrm>
              <a:off x="10747550" y="2645931"/>
              <a:ext cx="536980" cy="510131"/>
            </a:xfrm>
            <a:custGeom>
              <a:avLst/>
              <a:gdLst>
                <a:gd name="connsiteX0" fmla="*/ 3681 w 536979"/>
                <a:gd name="connsiteY0" fmla="*/ 513429 h 510130"/>
                <a:gd name="connsiteX1" fmla="*/ 230 w 536979"/>
                <a:gd name="connsiteY1" fmla="*/ 511127 h 510130"/>
                <a:gd name="connsiteX2" fmla="*/ 997 w 536979"/>
                <a:gd name="connsiteY2" fmla="*/ 507292 h 510130"/>
                <a:gd name="connsiteX3" fmla="*/ 530689 w 536979"/>
                <a:gd name="connsiteY3" fmla="*/ 996 h 510130"/>
                <a:gd name="connsiteX4" fmla="*/ 534525 w 536979"/>
                <a:gd name="connsiteY4" fmla="*/ 230 h 510130"/>
                <a:gd name="connsiteX5" fmla="*/ 536826 w 536979"/>
                <a:gd name="connsiteY5" fmla="*/ 3681 h 510130"/>
                <a:gd name="connsiteX6" fmla="*/ 539127 w 536979"/>
                <a:gd name="connsiteY6" fmla="*/ 505758 h 510130"/>
                <a:gd name="connsiteX7" fmla="*/ 535675 w 536979"/>
                <a:gd name="connsiteY7" fmla="*/ 509593 h 510130"/>
                <a:gd name="connsiteX8" fmla="*/ 3681 w 536979"/>
                <a:gd name="connsiteY8" fmla="*/ 513429 h 510130"/>
                <a:gd name="connsiteX9" fmla="*/ 3681 w 536979"/>
                <a:gd name="connsiteY9" fmla="*/ 513429 h 510130"/>
                <a:gd name="connsiteX10" fmla="*/ 529538 w 536979"/>
                <a:gd name="connsiteY10" fmla="*/ 11736 h 510130"/>
                <a:gd name="connsiteX11" fmla="*/ 12887 w 536979"/>
                <a:gd name="connsiteY11" fmla="*/ 505758 h 510130"/>
                <a:gd name="connsiteX12" fmla="*/ 531839 w 536979"/>
                <a:gd name="connsiteY12" fmla="*/ 501538 h 510130"/>
                <a:gd name="connsiteX13" fmla="*/ 529538 w 536979"/>
                <a:gd name="connsiteY13" fmla="*/ 11736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6979" h="510130">
                  <a:moveTo>
                    <a:pt x="3681" y="513429"/>
                  </a:moveTo>
                  <a:cubicBezTo>
                    <a:pt x="2147" y="513429"/>
                    <a:pt x="997" y="512662"/>
                    <a:pt x="230" y="511127"/>
                  </a:cubicBezTo>
                  <a:cubicBezTo>
                    <a:pt x="-154" y="509593"/>
                    <a:pt x="-154" y="508059"/>
                    <a:pt x="997" y="507292"/>
                  </a:cubicBezTo>
                  <a:lnTo>
                    <a:pt x="530689" y="996"/>
                  </a:lnTo>
                  <a:cubicBezTo>
                    <a:pt x="531839" y="-154"/>
                    <a:pt x="533374" y="-154"/>
                    <a:pt x="534525" y="230"/>
                  </a:cubicBezTo>
                  <a:cubicBezTo>
                    <a:pt x="535675" y="613"/>
                    <a:pt x="536826" y="2147"/>
                    <a:pt x="536826" y="3681"/>
                  </a:cubicBezTo>
                  <a:lnTo>
                    <a:pt x="539127" y="505758"/>
                  </a:lnTo>
                  <a:cubicBezTo>
                    <a:pt x="539127" y="507675"/>
                    <a:pt x="537593" y="509210"/>
                    <a:pt x="535675" y="509593"/>
                  </a:cubicBezTo>
                  <a:lnTo>
                    <a:pt x="3681" y="513429"/>
                  </a:lnTo>
                  <a:cubicBezTo>
                    <a:pt x="3681" y="513429"/>
                    <a:pt x="3681" y="513429"/>
                    <a:pt x="3681" y="513429"/>
                  </a:cubicBezTo>
                  <a:close/>
                  <a:moveTo>
                    <a:pt x="529538" y="11736"/>
                  </a:moveTo>
                  <a:lnTo>
                    <a:pt x="12887" y="505758"/>
                  </a:lnTo>
                  <a:lnTo>
                    <a:pt x="531839" y="501538"/>
                  </a:lnTo>
                  <a:lnTo>
                    <a:pt x="529538" y="11736"/>
                  </a:lnTo>
                  <a:close/>
                </a:path>
              </a:pathLst>
            </a:custGeom>
            <a:solidFill>
              <a:srgbClr val="C4C4C4"/>
            </a:solidFill>
            <a:ln w="383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2B79579-9A9D-4450-9519-9A8575AAA2ED}"/>
                </a:ext>
              </a:extLst>
            </p:cNvPr>
            <p:cNvSpPr/>
            <p:nvPr/>
          </p:nvSpPr>
          <p:spPr>
            <a:xfrm>
              <a:off x="11274787" y="323797"/>
              <a:ext cx="874510" cy="2328191"/>
            </a:xfrm>
            <a:custGeom>
              <a:avLst/>
              <a:gdLst>
                <a:gd name="connsiteX0" fmla="*/ 872592 w 874510"/>
                <a:gd name="connsiteY0" fmla="*/ 1901985 h 2328191"/>
                <a:gd name="connsiteX1" fmla="*/ 9589 w 874510"/>
                <a:gd name="connsiteY1" fmla="*/ 2319678 h 2328191"/>
                <a:gd name="connsiteX2" fmla="*/ 6904 w 874510"/>
                <a:gd name="connsiteY2" fmla="*/ 14500 h 2328191"/>
                <a:gd name="connsiteX3" fmla="*/ 876045 w 874510"/>
                <a:gd name="connsiteY3" fmla="*/ 1153665 h 2328191"/>
                <a:gd name="connsiteX4" fmla="*/ 876045 w 874510"/>
                <a:gd name="connsiteY4" fmla="*/ 1141775 h 2328191"/>
                <a:gd name="connsiteX5" fmla="*/ 6520 w 874510"/>
                <a:gd name="connsiteY5" fmla="*/ 1459 h 2328191"/>
                <a:gd name="connsiteX6" fmla="*/ 2302 w 874510"/>
                <a:gd name="connsiteY6" fmla="*/ 309 h 2328191"/>
                <a:gd name="connsiteX7" fmla="*/ 0 w 874510"/>
                <a:gd name="connsiteY7" fmla="*/ 3761 h 2328191"/>
                <a:gd name="connsiteX8" fmla="*/ 2685 w 874510"/>
                <a:gd name="connsiteY8" fmla="*/ 2325432 h 2328191"/>
                <a:gd name="connsiteX9" fmla="*/ 4220 w 874510"/>
                <a:gd name="connsiteY9" fmla="*/ 2328500 h 2328191"/>
                <a:gd name="connsiteX10" fmla="*/ 6137 w 874510"/>
                <a:gd name="connsiteY10" fmla="*/ 2328884 h 2328191"/>
                <a:gd name="connsiteX11" fmla="*/ 7671 w 874510"/>
                <a:gd name="connsiteY11" fmla="*/ 2328500 h 2328191"/>
                <a:gd name="connsiteX12" fmla="*/ 872592 w 874510"/>
                <a:gd name="connsiteY12" fmla="*/ 1910039 h 2328191"/>
                <a:gd name="connsiteX13" fmla="*/ 872592 w 874510"/>
                <a:gd name="connsiteY13" fmla="*/ 1901985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4510" h="2328191">
                  <a:moveTo>
                    <a:pt x="872592" y="1901985"/>
                  </a:moveTo>
                  <a:lnTo>
                    <a:pt x="9589" y="2319678"/>
                  </a:lnTo>
                  <a:lnTo>
                    <a:pt x="6904" y="14500"/>
                  </a:lnTo>
                  <a:lnTo>
                    <a:pt x="876045" y="1153665"/>
                  </a:lnTo>
                  <a:lnTo>
                    <a:pt x="876045" y="1141775"/>
                  </a:lnTo>
                  <a:lnTo>
                    <a:pt x="6520" y="1459"/>
                  </a:lnTo>
                  <a:cubicBezTo>
                    <a:pt x="5753" y="309"/>
                    <a:pt x="3836" y="-458"/>
                    <a:pt x="2302" y="309"/>
                  </a:cubicBezTo>
                  <a:cubicBezTo>
                    <a:pt x="767" y="692"/>
                    <a:pt x="0" y="2227"/>
                    <a:pt x="0" y="3761"/>
                  </a:cubicBezTo>
                  <a:lnTo>
                    <a:pt x="2685" y="2325432"/>
                  </a:lnTo>
                  <a:cubicBezTo>
                    <a:pt x="2685" y="2326582"/>
                    <a:pt x="3453" y="2327733"/>
                    <a:pt x="4220" y="2328500"/>
                  </a:cubicBezTo>
                  <a:cubicBezTo>
                    <a:pt x="4986" y="2328884"/>
                    <a:pt x="5370" y="2328884"/>
                    <a:pt x="6137" y="2328884"/>
                  </a:cubicBezTo>
                  <a:cubicBezTo>
                    <a:pt x="6520" y="2328884"/>
                    <a:pt x="7288" y="2328884"/>
                    <a:pt x="7671" y="2328500"/>
                  </a:cubicBezTo>
                  <a:lnTo>
                    <a:pt x="872592" y="1910039"/>
                  </a:lnTo>
                  <a:lnTo>
                    <a:pt x="872592" y="1901985"/>
                  </a:lnTo>
                  <a:close/>
                </a:path>
              </a:pathLst>
            </a:custGeom>
            <a:solidFill>
              <a:srgbClr val="C4C4C4"/>
            </a:solidFill>
            <a:ln w="383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FADB26-0C0A-4EE4-8F9D-C7C80C6F24C9}"/>
                </a:ext>
              </a:extLst>
            </p:cNvPr>
            <p:cNvSpPr/>
            <p:nvPr/>
          </p:nvSpPr>
          <p:spPr>
            <a:xfrm>
              <a:off x="11276705" y="2645626"/>
              <a:ext cx="705745" cy="506295"/>
            </a:xfrm>
            <a:custGeom>
              <a:avLst/>
              <a:gdLst>
                <a:gd name="connsiteX0" fmla="*/ 6137 w 705744"/>
                <a:gd name="connsiteY0" fmla="*/ 509131 h 506295"/>
                <a:gd name="connsiteX1" fmla="*/ 4220 w 705744"/>
                <a:gd name="connsiteY1" fmla="*/ 508747 h 506295"/>
                <a:gd name="connsiteX2" fmla="*/ 2302 w 705744"/>
                <a:gd name="connsiteY2" fmla="*/ 505679 h 506295"/>
                <a:gd name="connsiteX3" fmla="*/ 0 w 705744"/>
                <a:gd name="connsiteY3" fmla="*/ 3603 h 506295"/>
                <a:gd name="connsiteX4" fmla="*/ 1151 w 705744"/>
                <a:gd name="connsiteY4" fmla="*/ 918 h 506295"/>
                <a:gd name="connsiteX5" fmla="*/ 3836 w 705744"/>
                <a:gd name="connsiteY5" fmla="*/ 150 h 506295"/>
                <a:gd name="connsiteX6" fmla="*/ 702676 w 705744"/>
                <a:gd name="connsiteY6" fmla="*/ 79547 h 506295"/>
                <a:gd name="connsiteX7" fmla="*/ 705745 w 705744"/>
                <a:gd name="connsiteY7" fmla="*/ 82232 h 506295"/>
                <a:gd name="connsiteX8" fmla="*/ 704211 w 705744"/>
                <a:gd name="connsiteY8" fmla="*/ 86067 h 506295"/>
                <a:gd name="connsiteX9" fmla="*/ 7288 w 705744"/>
                <a:gd name="connsiteY9" fmla="*/ 508747 h 506295"/>
                <a:gd name="connsiteX10" fmla="*/ 6137 w 705744"/>
                <a:gd name="connsiteY10" fmla="*/ 509131 h 506295"/>
                <a:gd name="connsiteX11" fmla="*/ 7671 w 705744"/>
                <a:gd name="connsiteY11" fmla="*/ 7822 h 506295"/>
                <a:gd name="connsiteX12" fmla="*/ 9973 w 705744"/>
                <a:gd name="connsiteY12" fmla="*/ 499158 h 506295"/>
                <a:gd name="connsiteX13" fmla="*/ 692321 w 705744"/>
                <a:gd name="connsiteY13" fmla="*/ 85684 h 506295"/>
                <a:gd name="connsiteX14" fmla="*/ 7671 w 705744"/>
                <a:gd name="connsiteY14" fmla="*/ 782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5744" h="506295">
                  <a:moveTo>
                    <a:pt x="6137" y="509131"/>
                  </a:moveTo>
                  <a:cubicBezTo>
                    <a:pt x="5370" y="509131"/>
                    <a:pt x="4986" y="509131"/>
                    <a:pt x="4220" y="508747"/>
                  </a:cubicBezTo>
                  <a:cubicBezTo>
                    <a:pt x="3069" y="507980"/>
                    <a:pt x="2302" y="506829"/>
                    <a:pt x="2302" y="505679"/>
                  </a:cubicBezTo>
                  <a:lnTo>
                    <a:pt x="0" y="3603"/>
                  </a:lnTo>
                  <a:cubicBezTo>
                    <a:pt x="0" y="2452"/>
                    <a:pt x="384" y="1685"/>
                    <a:pt x="1151" y="918"/>
                  </a:cubicBezTo>
                  <a:cubicBezTo>
                    <a:pt x="1918" y="150"/>
                    <a:pt x="3069" y="-233"/>
                    <a:pt x="3836" y="150"/>
                  </a:cubicBezTo>
                  <a:lnTo>
                    <a:pt x="702676" y="79547"/>
                  </a:lnTo>
                  <a:cubicBezTo>
                    <a:pt x="704211" y="79547"/>
                    <a:pt x="705362" y="80697"/>
                    <a:pt x="705745" y="82232"/>
                  </a:cubicBezTo>
                  <a:cubicBezTo>
                    <a:pt x="706129" y="83766"/>
                    <a:pt x="705362" y="85300"/>
                    <a:pt x="704211" y="86067"/>
                  </a:cubicBezTo>
                  <a:lnTo>
                    <a:pt x="7288" y="508747"/>
                  </a:lnTo>
                  <a:cubicBezTo>
                    <a:pt x="7671" y="509131"/>
                    <a:pt x="6904" y="509131"/>
                    <a:pt x="6137" y="509131"/>
                  </a:cubicBezTo>
                  <a:close/>
                  <a:moveTo>
                    <a:pt x="7671" y="7822"/>
                  </a:moveTo>
                  <a:lnTo>
                    <a:pt x="9973" y="499158"/>
                  </a:lnTo>
                  <a:lnTo>
                    <a:pt x="692321" y="85684"/>
                  </a:lnTo>
                  <a:lnTo>
                    <a:pt x="7671" y="7822"/>
                  </a:lnTo>
                  <a:close/>
                </a:path>
              </a:pathLst>
            </a:custGeom>
            <a:solidFill>
              <a:srgbClr val="C4C4C4"/>
            </a:solidFill>
            <a:ln w="383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46B1A79-BA46-4A9E-BE55-4733C69857B1}"/>
                </a:ext>
              </a:extLst>
            </p:cNvPr>
            <p:cNvSpPr/>
            <p:nvPr/>
          </p:nvSpPr>
          <p:spPr>
            <a:xfrm>
              <a:off x="11276991" y="2225781"/>
              <a:ext cx="866839" cy="506295"/>
            </a:xfrm>
            <a:custGeom>
              <a:avLst/>
              <a:gdLst>
                <a:gd name="connsiteX0" fmla="*/ 868855 w 866838"/>
                <a:gd name="connsiteY0" fmla="*/ 299942 h 506295"/>
                <a:gd name="connsiteX1" fmla="*/ 701240 w 866838"/>
                <a:gd name="connsiteY1" fmla="*/ 499008 h 506295"/>
                <a:gd name="connsiteX2" fmla="*/ 16591 w 866838"/>
                <a:gd name="connsiteY2" fmla="*/ 421146 h 506295"/>
                <a:gd name="connsiteX3" fmla="*/ 870006 w 866838"/>
                <a:gd name="connsiteY3" fmla="*/ 8055 h 506295"/>
                <a:gd name="connsiteX4" fmla="*/ 870006 w 866838"/>
                <a:gd name="connsiteY4" fmla="*/ 0 h 506295"/>
                <a:gd name="connsiteX5" fmla="*/ 2016 w 866838"/>
                <a:gd name="connsiteY5" fmla="*/ 419995 h 506295"/>
                <a:gd name="connsiteX6" fmla="*/ 98 w 866838"/>
                <a:gd name="connsiteY6" fmla="*/ 423831 h 506295"/>
                <a:gd name="connsiteX7" fmla="*/ 3167 w 866838"/>
                <a:gd name="connsiteY7" fmla="*/ 426899 h 506295"/>
                <a:gd name="connsiteX8" fmla="*/ 702007 w 866838"/>
                <a:gd name="connsiteY8" fmla="*/ 506295 h 506295"/>
                <a:gd name="connsiteX9" fmla="*/ 702390 w 866838"/>
                <a:gd name="connsiteY9" fmla="*/ 506295 h 506295"/>
                <a:gd name="connsiteX10" fmla="*/ 705076 w 866838"/>
                <a:gd name="connsiteY10" fmla="*/ 505145 h 506295"/>
                <a:gd name="connsiteX11" fmla="*/ 868088 w 866838"/>
                <a:gd name="connsiteY11" fmla="*/ 311448 h 506295"/>
                <a:gd name="connsiteX12" fmla="*/ 868855 w 866838"/>
                <a:gd name="connsiteY12" fmla="*/ 29994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6838" h="506295">
                  <a:moveTo>
                    <a:pt x="868855" y="299942"/>
                  </a:moveTo>
                  <a:lnTo>
                    <a:pt x="701240" y="499008"/>
                  </a:lnTo>
                  <a:lnTo>
                    <a:pt x="16591" y="421146"/>
                  </a:lnTo>
                  <a:lnTo>
                    <a:pt x="870006" y="8055"/>
                  </a:lnTo>
                  <a:lnTo>
                    <a:pt x="870006" y="0"/>
                  </a:lnTo>
                  <a:lnTo>
                    <a:pt x="2016" y="419995"/>
                  </a:lnTo>
                  <a:cubicBezTo>
                    <a:pt x="481" y="420762"/>
                    <a:pt x="-286" y="422296"/>
                    <a:pt x="98" y="423831"/>
                  </a:cubicBezTo>
                  <a:cubicBezTo>
                    <a:pt x="481" y="425365"/>
                    <a:pt x="1632" y="426515"/>
                    <a:pt x="3167" y="426899"/>
                  </a:cubicBezTo>
                  <a:lnTo>
                    <a:pt x="702007" y="506295"/>
                  </a:lnTo>
                  <a:cubicBezTo>
                    <a:pt x="702007" y="506295"/>
                    <a:pt x="702390" y="506295"/>
                    <a:pt x="702390" y="506295"/>
                  </a:cubicBezTo>
                  <a:cubicBezTo>
                    <a:pt x="703541" y="506295"/>
                    <a:pt x="704308" y="505912"/>
                    <a:pt x="705076" y="505145"/>
                  </a:cubicBezTo>
                  <a:lnTo>
                    <a:pt x="868088" y="311448"/>
                  </a:lnTo>
                  <a:lnTo>
                    <a:pt x="868855" y="299942"/>
                  </a:lnTo>
                  <a:close/>
                </a:path>
              </a:pathLst>
            </a:custGeom>
            <a:solidFill>
              <a:srgbClr val="C4C4C4"/>
            </a:solidFill>
            <a:ln w="383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71364D-CD93-4113-B277-39BFA8B99F5B}"/>
                </a:ext>
              </a:extLst>
            </p:cNvPr>
            <p:cNvSpPr/>
            <p:nvPr/>
          </p:nvSpPr>
          <p:spPr>
            <a:xfrm>
              <a:off x="11975779" y="2525723"/>
              <a:ext cx="168765" cy="287668"/>
            </a:xfrm>
            <a:custGeom>
              <a:avLst/>
              <a:gdLst>
                <a:gd name="connsiteX0" fmla="*/ 168532 w 168765"/>
                <a:gd name="connsiteY0" fmla="*/ 280764 h 287667"/>
                <a:gd name="connsiteX1" fmla="*/ 9740 w 168765"/>
                <a:gd name="connsiteY1" fmla="*/ 201751 h 287667"/>
                <a:gd name="connsiteX2" fmla="*/ 169683 w 168765"/>
                <a:gd name="connsiteY2" fmla="*/ 11507 h 287667"/>
                <a:gd name="connsiteX3" fmla="*/ 169683 w 168765"/>
                <a:gd name="connsiteY3" fmla="*/ 0 h 287667"/>
                <a:gd name="connsiteX4" fmla="*/ 918 w 168765"/>
                <a:gd name="connsiteY4" fmla="*/ 200600 h 287667"/>
                <a:gd name="connsiteX5" fmla="*/ 151 w 168765"/>
                <a:gd name="connsiteY5" fmla="*/ 203669 h 287667"/>
                <a:gd name="connsiteX6" fmla="*/ 2068 w 168765"/>
                <a:gd name="connsiteY6" fmla="*/ 206354 h 287667"/>
                <a:gd name="connsiteX7" fmla="*/ 168149 w 168765"/>
                <a:gd name="connsiteY7" fmla="*/ 288818 h 287667"/>
                <a:gd name="connsiteX8" fmla="*/ 168532 w 168765"/>
                <a:gd name="connsiteY8" fmla="*/ 280764 h 28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5" h="287667">
                  <a:moveTo>
                    <a:pt x="168532" y="280764"/>
                  </a:moveTo>
                  <a:lnTo>
                    <a:pt x="9740" y="201751"/>
                  </a:lnTo>
                  <a:lnTo>
                    <a:pt x="169683" y="11507"/>
                  </a:lnTo>
                  <a:lnTo>
                    <a:pt x="169683" y="0"/>
                  </a:lnTo>
                  <a:lnTo>
                    <a:pt x="918" y="200600"/>
                  </a:lnTo>
                  <a:cubicBezTo>
                    <a:pt x="151" y="201367"/>
                    <a:pt x="-233" y="202518"/>
                    <a:pt x="151" y="203669"/>
                  </a:cubicBezTo>
                  <a:cubicBezTo>
                    <a:pt x="535" y="204820"/>
                    <a:pt x="918" y="205586"/>
                    <a:pt x="2068" y="206354"/>
                  </a:cubicBezTo>
                  <a:lnTo>
                    <a:pt x="168149" y="288818"/>
                  </a:lnTo>
                  <a:lnTo>
                    <a:pt x="168532" y="280764"/>
                  </a:lnTo>
                  <a:close/>
                </a:path>
              </a:pathLst>
            </a:custGeom>
            <a:solidFill>
              <a:srgbClr val="C4C4C4"/>
            </a:solidFill>
            <a:ln w="383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5EF441A-8470-41A6-A027-0B435A4E9FDD}"/>
                </a:ext>
              </a:extLst>
            </p:cNvPr>
            <p:cNvSpPr/>
            <p:nvPr/>
          </p:nvSpPr>
          <p:spPr>
            <a:xfrm>
              <a:off x="11975644" y="2725173"/>
              <a:ext cx="164930" cy="134245"/>
            </a:xfrm>
            <a:custGeom>
              <a:avLst/>
              <a:gdLst>
                <a:gd name="connsiteX0" fmla="*/ 168284 w 164929"/>
                <a:gd name="connsiteY0" fmla="*/ 126957 h 134244"/>
                <a:gd name="connsiteX1" fmla="*/ 34806 w 164929"/>
                <a:gd name="connsiteY1" fmla="*/ 23013 h 134244"/>
                <a:gd name="connsiteX2" fmla="*/ 168284 w 164929"/>
                <a:gd name="connsiteY2" fmla="*/ 89369 h 134244"/>
                <a:gd name="connsiteX3" fmla="*/ 168284 w 164929"/>
                <a:gd name="connsiteY3" fmla="*/ 81314 h 134244"/>
                <a:gd name="connsiteX4" fmla="*/ 5272 w 164929"/>
                <a:gd name="connsiteY4" fmla="*/ 383 h 134244"/>
                <a:gd name="connsiteX5" fmla="*/ 669 w 164929"/>
                <a:gd name="connsiteY5" fmla="*/ 1534 h 134244"/>
                <a:gd name="connsiteX6" fmla="*/ 1436 w 164929"/>
                <a:gd name="connsiteY6" fmla="*/ 6520 h 134244"/>
                <a:gd name="connsiteX7" fmla="*/ 167900 w 164929"/>
                <a:gd name="connsiteY7" fmla="*/ 136163 h 134244"/>
                <a:gd name="connsiteX8" fmla="*/ 168284 w 164929"/>
                <a:gd name="connsiteY8" fmla="*/ 126957 h 13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29" h="134244">
                  <a:moveTo>
                    <a:pt x="168284" y="126957"/>
                  </a:moveTo>
                  <a:lnTo>
                    <a:pt x="34806" y="23013"/>
                  </a:lnTo>
                  <a:lnTo>
                    <a:pt x="168284" y="89369"/>
                  </a:lnTo>
                  <a:lnTo>
                    <a:pt x="168284" y="81314"/>
                  </a:lnTo>
                  <a:lnTo>
                    <a:pt x="5272" y="383"/>
                  </a:lnTo>
                  <a:cubicBezTo>
                    <a:pt x="3737" y="-383"/>
                    <a:pt x="1436" y="0"/>
                    <a:pt x="669" y="1534"/>
                  </a:cubicBezTo>
                  <a:cubicBezTo>
                    <a:pt x="-482" y="3068"/>
                    <a:pt x="-99" y="5370"/>
                    <a:pt x="1436" y="6520"/>
                  </a:cubicBezTo>
                  <a:lnTo>
                    <a:pt x="167900" y="136163"/>
                  </a:lnTo>
                  <a:lnTo>
                    <a:pt x="168284" y="126957"/>
                  </a:lnTo>
                  <a:close/>
                </a:path>
              </a:pathLst>
            </a:custGeom>
            <a:solidFill>
              <a:srgbClr val="C4C4C4"/>
            </a:solidFill>
            <a:ln w="383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BC453EE-B766-4A55-870C-532C31544AD5}"/>
                </a:ext>
              </a:extLst>
            </p:cNvPr>
            <p:cNvSpPr/>
            <p:nvPr/>
          </p:nvSpPr>
          <p:spPr>
            <a:xfrm>
              <a:off x="7323383" y="5835669"/>
              <a:ext cx="1484366" cy="1004919"/>
            </a:xfrm>
            <a:custGeom>
              <a:avLst/>
              <a:gdLst>
                <a:gd name="connsiteX0" fmla="*/ 3069 w 1484365"/>
                <a:gd name="connsiteY0" fmla="*/ 768799 h 1004919"/>
                <a:gd name="connsiteX1" fmla="*/ 812374 w 1484365"/>
                <a:gd name="connsiteY1" fmla="*/ 1005071 h 1004919"/>
                <a:gd name="connsiteX2" fmla="*/ 838839 w 1484365"/>
                <a:gd name="connsiteY2" fmla="*/ 1005071 h 1004919"/>
                <a:gd name="connsiteX3" fmla="*/ 14191 w 1484365"/>
                <a:gd name="connsiteY3" fmla="*/ 764197 h 1004919"/>
                <a:gd name="connsiteX4" fmla="*/ 1477079 w 1484365"/>
                <a:gd name="connsiteY4" fmla="*/ 10891 h 1004919"/>
                <a:gd name="connsiteX5" fmla="*/ 1123438 w 1484365"/>
                <a:gd name="connsiteY5" fmla="*/ 1006221 h 1004919"/>
                <a:gd name="connsiteX6" fmla="*/ 1131109 w 1484365"/>
                <a:gd name="connsiteY6" fmla="*/ 1006221 h 1004919"/>
                <a:gd name="connsiteX7" fmla="*/ 1486668 w 1484365"/>
                <a:gd name="connsiteY7" fmla="*/ 4754 h 1004919"/>
                <a:gd name="connsiteX8" fmla="*/ 1485517 w 1484365"/>
                <a:gd name="connsiteY8" fmla="*/ 918 h 1004919"/>
                <a:gd name="connsiteX9" fmla="*/ 1481297 w 1484365"/>
                <a:gd name="connsiteY9" fmla="*/ 535 h 1004919"/>
                <a:gd name="connsiteX10" fmla="*/ 1918 w 1484365"/>
                <a:gd name="connsiteY10" fmla="*/ 761895 h 1004919"/>
                <a:gd name="connsiteX11" fmla="*/ 0 w 1484365"/>
                <a:gd name="connsiteY11" fmla="*/ 765347 h 1004919"/>
                <a:gd name="connsiteX12" fmla="*/ 3069 w 1484365"/>
                <a:gd name="connsiteY12" fmla="*/ 768799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4365" h="1004919">
                  <a:moveTo>
                    <a:pt x="3069" y="768799"/>
                  </a:moveTo>
                  <a:lnTo>
                    <a:pt x="812374" y="1005071"/>
                  </a:lnTo>
                  <a:lnTo>
                    <a:pt x="838839" y="1005071"/>
                  </a:lnTo>
                  <a:lnTo>
                    <a:pt x="14191" y="764197"/>
                  </a:lnTo>
                  <a:lnTo>
                    <a:pt x="1477079" y="10891"/>
                  </a:lnTo>
                  <a:lnTo>
                    <a:pt x="1123438" y="1006221"/>
                  </a:lnTo>
                  <a:lnTo>
                    <a:pt x="1131109" y="1006221"/>
                  </a:lnTo>
                  <a:lnTo>
                    <a:pt x="1486668" y="4754"/>
                  </a:lnTo>
                  <a:cubicBezTo>
                    <a:pt x="1487051" y="3220"/>
                    <a:pt x="1486668" y="1685"/>
                    <a:pt x="1485517" y="918"/>
                  </a:cubicBezTo>
                  <a:cubicBezTo>
                    <a:pt x="1484366" y="-232"/>
                    <a:pt x="1482832" y="-232"/>
                    <a:pt x="1481297" y="535"/>
                  </a:cubicBezTo>
                  <a:lnTo>
                    <a:pt x="1918" y="761895"/>
                  </a:lnTo>
                  <a:cubicBezTo>
                    <a:pt x="767" y="762663"/>
                    <a:pt x="0" y="763813"/>
                    <a:pt x="0" y="765347"/>
                  </a:cubicBezTo>
                  <a:cubicBezTo>
                    <a:pt x="767" y="767265"/>
                    <a:pt x="1918" y="768416"/>
                    <a:pt x="3069" y="768799"/>
                  </a:cubicBezTo>
                  <a:close/>
                </a:path>
              </a:pathLst>
            </a:custGeom>
            <a:solidFill>
              <a:srgbClr val="C4C4C4"/>
            </a:solidFill>
            <a:ln w="383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4EAE6-B9F1-4E8B-AA0B-C7E2FDC11800}"/>
                </a:ext>
              </a:extLst>
            </p:cNvPr>
            <p:cNvSpPr/>
            <p:nvPr/>
          </p:nvSpPr>
          <p:spPr>
            <a:xfrm>
              <a:off x="8447589" y="5835533"/>
              <a:ext cx="1330943" cy="1004919"/>
            </a:xfrm>
            <a:custGeom>
              <a:avLst/>
              <a:gdLst>
                <a:gd name="connsiteX0" fmla="*/ 7287 w 1330942"/>
                <a:gd name="connsiteY0" fmla="*/ 1006741 h 1004919"/>
                <a:gd name="connsiteX1" fmla="*/ 361694 w 1330942"/>
                <a:gd name="connsiteY1" fmla="*/ 9110 h 1004919"/>
                <a:gd name="connsiteX2" fmla="*/ 1320970 w 1330942"/>
                <a:gd name="connsiteY2" fmla="*/ 474747 h 1004919"/>
                <a:gd name="connsiteX3" fmla="*/ 139230 w 1330942"/>
                <a:gd name="connsiteY3" fmla="*/ 1007508 h 1004919"/>
                <a:gd name="connsiteX4" fmla="*/ 156874 w 1330942"/>
                <a:gd name="connsiteY4" fmla="*/ 1007508 h 1004919"/>
                <a:gd name="connsiteX5" fmla="*/ 1331326 w 1330942"/>
                <a:gd name="connsiteY5" fmla="*/ 477816 h 1004919"/>
                <a:gd name="connsiteX6" fmla="*/ 1333628 w 1330942"/>
                <a:gd name="connsiteY6" fmla="*/ 474364 h 1004919"/>
                <a:gd name="connsiteX7" fmla="*/ 1331710 w 1330942"/>
                <a:gd name="connsiteY7" fmla="*/ 470912 h 1004919"/>
                <a:gd name="connsiteX8" fmla="*/ 361694 w 1330942"/>
                <a:gd name="connsiteY8" fmla="*/ 288 h 1004919"/>
                <a:gd name="connsiteX9" fmla="*/ 358626 w 1330942"/>
                <a:gd name="connsiteY9" fmla="*/ 288 h 1004919"/>
                <a:gd name="connsiteX10" fmla="*/ 356708 w 1330942"/>
                <a:gd name="connsiteY10" fmla="*/ 2589 h 1004919"/>
                <a:gd name="connsiteX11" fmla="*/ 0 w 1330942"/>
                <a:gd name="connsiteY11" fmla="*/ 1006741 h 1004919"/>
                <a:gd name="connsiteX12" fmla="*/ 7287 w 1330942"/>
                <a:gd name="connsiteY12" fmla="*/ 1006741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0942" h="1004919">
                  <a:moveTo>
                    <a:pt x="7287" y="1006741"/>
                  </a:moveTo>
                  <a:lnTo>
                    <a:pt x="361694" y="9110"/>
                  </a:lnTo>
                  <a:lnTo>
                    <a:pt x="1320970" y="474747"/>
                  </a:lnTo>
                  <a:lnTo>
                    <a:pt x="139230" y="1007508"/>
                  </a:lnTo>
                  <a:lnTo>
                    <a:pt x="156874" y="1007508"/>
                  </a:lnTo>
                  <a:lnTo>
                    <a:pt x="1331326" y="477816"/>
                  </a:lnTo>
                  <a:cubicBezTo>
                    <a:pt x="1332477" y="477049"/>
                    <a:pt x="1333628" y="475898"/>
                    <a:pt x="1333628" y="474364"/>
                  </a:cubicBezTo>
                  <a:cubicBezTo>
                    <a:pt x="1333628" y="472830"/>
                    <a:pt x="1332861" y="471679"/>
                    <a:pt x="1331710" y="470912"/>
                  </a:cubicBezTo>
                  <a:lnTo>
                    <a:pt x="361694" y="288"/>
                  </a:lnTo>
                  <a:cubicBezTo>
                    <a:pt x="360927" y="-96"/>
                    <a:pt x="359776" y="-96"/>
                    <a:pt x="358626" y="288"/>
                  </a:cubicBezTo>
                  <a:cubicBezTo>
                    <a:pt x="357858" y="671"/>
                    <a:pt x="357091" y="1438"/>
                    <a:pt x="356708" y="2589"/>
                  </a:cubicBezTo>
                  <a:lnTo>
                    <a:pt x="0" y="1006741"/>
                  </a:lnTo>
                  <a:lnTo>
                    <a:pt x="7287" y="1006741"/>
                  </a:lnTo>
                  <a:close/>
                </a:path>
              </a:pathLst>
            </a:custGeom>
            <a:solidFill>
              <a:srgbClr val="C4C4C4"/>
            </a:solidFill>
            <a:ln w="38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D93B6F-9919-4CDC-BA20-1205D91BCE49}"/>
                </a:ext>
              </a:extLst>
            </p:cNvPr>
            <p:cNvSpPr/>
            <p:nvPr/>
          </p:nvSpPr>
          <p:spPr>
            <a:xfrm>
              <a:off x="8441835" y="4368030"/>
              <a:ext cx="678896" cy="326023"/>
            </a:xfrm>
            <a:custGeom>
              <a:avLst/>
              <a:gdLst>
                <a:gd name="connsiteX0" fmla="*/ 428433 w 678895"/>
                <a:gd name="connsiteY0" fmla="*/ 327091 h 326023"/>
                <a:gd name="connsiteX1" fmla="*/ 426132 w 678895"/>
                <a:gd name="connsiteY1" fmla="*/ 326325 h 326023"/>
                <a:gd name="connsiteX2" fmla="*/ 1534 w 678895"/>
                <a:gd name="connsiteY2" fmla="*/ 6438 h 326023"/>
                <a:gd name="connsiteX3" fmla="*/ 383 w 678895"/>
                <a:gd name="connsiteY3" fmla="*/ 1835 h 326023"/>
                <a:gd name="connsiteX4" fmla="*/ 4986 w 678895"/>
                <a:gd name="connsiteY4" fmla="*/ 301 h 326023"/>
                <a:gd name="connsiteX5" fmla="*/ 679279 w 678895"/>
                <a:gd name="connsiteY5" fmla="*/ 245778 h 326023"/>
                <a:gd name="connsiteX6" fmla="*/ 681581 w 678895"/>
                <a:gd name="connsiteY6" fmla="*/ 249230 h 326023"/>
                <a:gd name="connsiteX7" fmla="*/ 678896 w 678895"/>
                <a:gd name="connsiteY7" fmla="*/ 252681 h 326023"/>
                <a:gd name="connsiteX8" fmla="*/ 429584 w 678895"/>
                <a:gd name="connsiteY8" fmla="*/ 327091 h 326023"/>
                <a:gd name="connsiteX9" fmla="*/ 428433 w 678895"/>
                <a:gd name="connsiteY9" fmla="*/ 327091 h 326023"/>
                <a:gd name="connsiteX10" fmla="*/ 25315 w 678895"/>
                <a:gd name="connsiteY10" fmla="*/ 15260 h 326023"/>
                <a:gd name="connsiteX11" fmla="*/ 429200 w 678895"/>
                <a:gd name="connsiteY11" fmla="*/ 319420 h 326023"/>
                <a:gd name="connsiteX12" fmla="*/ 666239 w 678895"/>
                <a:gd name="connsiteY12" fmla="*/ 248462 h 326023"/>
                <a:gd name="connsiteX13" fmla="*/ 25315 w 678895"/>
                <a:gd name="connsiteY13" fmla="*/ 15260 h 3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326023">
                  <a:moveTo>
                    <a:pt x="428433" y="327091"/>
                  </a:moveTo>
                  <a:cubicBezTo>
                    <a:pt x="427666" y="327091"/>
                    <a:pt x="426899" y="326708"/>
                    <a:pt x="426132" y="326325"/>
                  </a:cubicBezTo>
                  <a:lnTo>
                    <a:pt x="1534" y="6438"/>
                  </a:lnTo>
                  <a:cubicBezTo>
                    <a:pt x="0" y="5287"/>
                    <a:pt x="-384" y="3369"/>
                    <a:pt x="383" y="1835"/>
                  </a:cubicBezTo>
                  <a:cubicBezTo>
                    <a:pt x="1150" y="301"/>
                    <a:pt x="3068" y="-466"/>
                    <a:pt x="4986" y="301"/>
                  </a:cubicBezTo>
                  <a:lnTo>
                    <a:pt x="679279" y="245778"/>
                  </a:lnTo>
                  <a:cubicBezTo>
                    <a:pt x="680814" y="246161"/>
                    <a:pt x="681581" y="247695"/>
                    <a:pt x="681581" y="249230"/>
                  </a:cubicBezTo>
                  <a:cubicBezTo>
                    <a:pt x="681581" y="250764"/>
                    <a:pt x="680430" y="252298"/>
                    <a:pt x="678896" y="252681"/>
                  </a:cubicBezTo>
                  <a:lnTo>
                    <a:pt x="429584" y="327091"/>
                  </a:lnTo>
                  <a:cubicBezTo>
                    <a:pt x="429200" y="327091"/>
                    <a:pt x="428816" y="327091"/>
                    <a:pt x="428433" y="327091"/>
                  </a:cubicBezTo>
                  <a:close/>
                  <a:moveTo>
                    <a:pt x="25315" y="15260"/>
                  </a:moveTo>
                  <a:lnTo>
                    <a:pt x="429200" y="319420"/>
                  </a:lnTo>
                  <a:lnTo>
                    <a:pt x="666239" y="248462"/>
                  </a:lnTo>
                  <a:lnTo>
                    <a:pt x="25315" y="15260"/>
                  </a:lnTo>
                  <a:close/>
                </a:path>
              </a:pathLst>
            </a:custGeom>
            <a:solidFill>
              <a:srgbClr val="C4C4C4"/>
            </a:solidFill>
            <a:ln w="383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1D3A8B-8171-4312-942A-19222D5CB104}"/>
                </a:ext>
              </a:extLst>
            </p:cNvPr>
            <p:cNvSpPr/>
            <p:nvPr/>
          </p:nvSpPr>
          <p:spPr>
            <a:xfrm>
              <a:off x="8442218" y="4079752"/>
              <a:ext cx="893688" cy="540815"/>
            </a:xfrm>
            <a:custGeom>
              <a:avLst/>
              <a:gdLst>
                <a:gd name="connsiteX0" fmla="*/ 677745 w 893687"/>
                <a:gd name="connsiteY0" fmla="*/ 540959 h 540815"/>
                <a:gd name="connsiteX1" fmla="*/ 676595 w 893687"/>
                <a:gd name="connsiteY1" fmla="*/ 540576 h 540815"/>
                <a:gd name="connsiteX2" fmla="*/ 2302 w 893687"/>
                <a:gd name="connsiteY2" fmla="*/ 295099 h 540815"/>
                <a:gd name="connsiteX3" fmla="*/ 0 w 893687"/>
                <a:gd name="connsiteY3" fmla="*/ 291647 h 540815"/>
                <a:gd name="connsiteX4" fmla="*/ 2685 w 893687"/>
                <a:gd name="connsiteY4" fmla="*/ 288196 h 540815"/>
                <a:gd name="connsiteX5" fmla="*/ 890236 w 893687"/>
                <a:gd name="connsiteY5" fmla="*/ 144 h 540815"/>
                <a:gd name="connsiteX6" fmla="*/ 894072 w 893687"/>
                <a:gd name="connsiteY6" fmla="*/ 1295 h 540815"/>
                <a:gd name="connsiteX7" fmla="*/ 894839 w 893687"/>
                <a:gd name="connsiteY7" fmla="*/ 5130 h 540815"/>
                <a:gd name="connsiteX8" fmla="*/ 681198 w 893687"/>
                <a:gd name="connsiteY8" fmla="*/ 538275 h 540815"/>
                <a:gd name="connsiteX9" fmla="*/ 677745 w 893687"/>
                <a:gd name="connsiteY9" fmla="*/ 540959 h 540815"/>
                <a:gd name="connsiteX10" fmla="*/ 14575 w 893687"/>
                <a:gd name="connsiteY10" fmla="*/ 292031 h 540815"/>
                <a:gd name="connsiteX11" fmla="*/ 675444 w 893687"/>
                <a:gd name="connsiteY11" fmla="*/ 532521 h 540815"/>
                <a:gd name="connsiteX12" fmla="*/ 884866 w 893687"/>
                <a:gd name="connsiteY12" fmla="*/ 9733 h 540815"/>
                <a:gd name="connsiteX13" fmla="*/ 14575 w 893687"/>
                <a:gd name="connsiteY13" fmla="*/ 292031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3687" h="540815">
                  <a:moveTo>
                    <a:pt x="677745" y="540959"/>
                  </a:moveTo>
                  <a:cubicBezTo>
                    <a:pt x="677362" y="540959"/>
                    <a:pt x="676978" y="540959"/>
                    <a:pt x="676595" y="540576"/>
                  </a:cubicBezTo>
                  <a:lnTo>
                    <a:pt x="2302" y="295099"/>
                  </a:lnTo>
                  <a:cubicBezTo>
                    <a:pt x="767" y="294716"/>
                    <a:pt x="0" y="293181"/>
                    <a:pt x="0" y="291647"/>
                  </a:cubicBezTo>
                  <a:cubicBezTo>
                    <a:pt x="0" y="290113"/>
                    <a:pt x="1151" y="288579"/>
                    <a:pt x="2685" y="288196"/>
                  </a:cubicBezTo>
                  <a:lnTo>
                    <a:pt x="890236" y="144"/>
                  </a:lnTo>
                  <a:cubicBezTo>
                    <a:pt x="891387" y="-240"/>
                    <a:pt x="892921" y="144"/>
                    <a:pt x="894072" y="1295"/>
                  </a:cubicBezTo>
                  <a:cubicBezTo>
                    <a:pt x="895223" y="2446"/>
                    <a:pt x="895223" y="3979"/>
                    <a:pt x="894839" y="5130"/>
                  </a:cubicBezTo>
                  <a:lnTo>
                    <a:pt x="681198" y="538275"/>
                  </a:lnTo>
                  <a:cubicBezTo>
                    <a:pt x="680431" y="539809"/>
                    <a:pt x="678896" y="540959"/>
                    <a:pt x="677745" y="540959"/>
                  </a:cubicBezTo>
                  <a:close/>
                  <a:moveTo>
                    <a:pt x="14575" y="292031"/>
                  </a:moveTo>
                  <a:lnTo>
                    <a:pt x="675444" y="532521"/>
                  </a:lnTo>
                  <a:lnTo>
                    <a:pt x="884866" y="9733"/>
                  </a:lnTo>
                  <a:lnTo>
                    <a:pt x="14575" y="292031"/>
                  </a:lnTo>
                  <a:close/>
                </a:path>
              </a:pathLst>
            </a:custGeom>
            <a:solidFill>
              <a:srgbClr val="C4C4C4"/>
            </a:solidFill>
            <a:ln w="383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8ED8555-23F2-4FAB-A973-CD4F7DCA7592}"/>
                </a:ext>
              </a:extLst>
            </p:cNvPr>
            <p:cNvSpPr/>
            <p:nvPr/>
          </p:nvSpPr>
          <p:spPr>
            <a:xfrm>
              <a:off x="8803529" y="4613274"/>
              <a:ext cx="318352" cy="1227383"/>
            </a:xfrm>
            <a:custGeom>
              <a:avLst/>
              <a:gdLst>
                <a:gd name="connsiteX0" fmla="*/ 3453 w 318352"/>
                <a:gd name="connsiteY0" fmla="*/ 1229834 h 1227382"/>
                <a:gd name="connsiteX1" fmla="*/ 3069 w 318352"/>
                <a:gd name="connsiteY1" fmla="*/ 1229834 h 1227382"/>
                <a:gd name="connsiteX2" fmla="*/ 0 w 318352"/>
                <a:gd name="connsiteY2" fmla="*/ 1225999 h 1227382"/>
                <a:gd name="connsiteX3" fmla="*/ 63287 w 318352"/>
                <a:gd name="connsiteY3" fmla="*/ 78012 h 1227382"/>
                <a:gd name="connsiteX4" fmla="*/ 65973 w 318352"/>
                <a:gd name="connsiteY4" fmla="*/ 74560 h 1227382"/>
                <a:gd name="connsiteX5" fmla="*/ 315285 w 318352"/>
                <a:gd name="connsiteY5" fmla="*/ 151 h 1227382"/>
                <a:gd name="connsiteX6" fmla="*/ 318736 w 318352"/>
                <a:gd name="connsiteY6" fmla="*/ 918 h 1227382"/>
                <a:gd name="connsiteX7" fmla="*/ 319887 w 318352"/>
                <a:gd name="connsiteY7" fmla="*/ 4370 h 1227382"/>
                <a:gd name="connsiteX8" fmla="*/ 6904 w 318352"/>
                <a:gd name="connsiteY8" fmla="*/ 1226766 h 1227382"/>
                <a:gd name="connsiteX9" fmla="*/ 3453 w 318352"/>
                <a:gd name="connsiteY9" fmla="*/ 1229834 h 1227382"/>
                <a:gd name="connsiteX10" fmla="*/ 70191 w 318352"/>
                <a:gd name="connsiteY10" fmla="*/ 81081 h 1227382"/>
                <a:gd name="connsiteX11" fmla="*/ 9206 w 318352"/>
                <a:gd name="connsiteY11" fmla="*/ 1189178 h 1227382"/>
                <a:gd name="connsiteX12" fmla="*/ 311065 w 318352"/>
                <a:gd name="connsiteY12" fmla="*/ 8972 h 1227382"/>
                <a:gd name="connsiteX13" fmla="*/ 70191 w 318352"/>
                <a:gd name="connsiteY13" fmla="*/ 8108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352" h="1227382">
                  <a:moveTo>
                    <a:pt x="3453" y="1229834"/>
                  </a:moveTo>
                  <a:cubicBezTo>
                    <a:pt x="3453" y="1229834"/>
                    <a:pt x="3069" y="1229834"/>
                    <a:pt x="3069" y="1229834"/>
                  </a:cubicBezTo>
                  <a:cubicBezTo>
                    <a:pt x="1151" y="1229451"/>
                    <a:pt x="0" y="1227917"/>
                    <a:pt x="0" y="1225999"/>
                  </a:cubicBezTo>
                  <a:lnTo>
                    <a:pt x="63287" y="78012"/>
                  </a:lnTo>
                  <a:cubicBezTo>
                    <a:pt x="63287" y="76478"/>
                    <a:pt x="64438" y="75328"/>
                    <a:pt x="65973" y="74560"/>
                  </a:cubicBezTo>
                  <a:lnTo>
                    <a:pt x="315285" y="151"/>
                  </a:lnTo>
                  <a:cubicBezTo>
                    <a:pt x="316435" y="-233"/>
                    <a:pt x="317969" y="151"/>
                    <a:pt x="318736" y="918"/>
                  </a:cubicBezTo>
                  <a:cubicBezTo>
                    <a:pt x="319503" y="1684"/>
                    <a:pt x="319887" y="3219"/>
                    <a:pt x="319887" y="4370"/>
                  </a:cubicBezTo>
                  <a:lnTo>
                    <a:pt x="6904" y="1226766"/>
                  </a:lnTo>
                  <a:cubicBezTo>
                    <a:pt x="6521" y="1228684"/>
                    <a:pt x="4986" y="1229834"/>
                    <a:pt x="3453" y="1229834"/>
                  </a:cubicBezTo>
                  <a:close/>
                  <a:moveTo>
                    <a:pt x="70191" y="81081"/>
                  </a:moveTo>
                  <a:lnTo>
                    <a:pt x="9206" y="1189178"/>
                  </a:lnTo>
                  <a:lnTo>
                    <a:pt x="311065" y="8972"/>
                  </a:lnTo>
                  <a:lnTo>
                    <a:pt x="70191" y="81081"/>
                  </a:lnTo>
                  <a:close/>
                </a:path>
              </a:pathLst>
            </a:custGeom>
            <a:solidFill>
              <a:srgbClr val="C4C4C4"/>
            </a:solidFill>
            <a:ln w="383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ABD0B52-7F83-41DB-A42D-BFE1C2F18DDE}"/>
                </a:ext>
              </a:extLst>
            </p:cNvPr>
            <p:cNvSpPr/>
            <p:nvPr/>
          </p:nvSpPr>
          <p:spPr>
            <a:xfrm>
              <a:off x="9115876" y="4080376"/>
              <a:ext cx="1756691" cy="621362"/>
            </a:xfrm>
            <a:custGeom>
              <a:avLst/>
              <a:gdLst>
                <a:gd name="connsiteX0" fmla="*/ 1756943 w 1756691"/>
                <a:gd name="connsiteY0" fmla="*/ 625102 h 621362"/>
                <a:gd name="connsiteX1" fmla="*/ 1756943 w 1756691"/>
                <a:gd name="connsiteY1" fmla="*/ 625102 h 621362"/>
                <a:gd name="connsiteX2" fmla="*/ 3704 w 1756691"/>
                <a:gd name="connsiteY2" fmla="*/ 540336 h 621362"/>
                <a:gd name="connsiteX3" fmla="*/ 635 w 1756691"/>
                <a:gd name="connsiteY3" fmla="*/ 538802 h 621362"/>
                <a:gd name="connsiteX4" fmla="*/ 252 w 1756691"/>
                <a:gd name="connsiteY4" fmla="*/ 535350 h 621362"/>
                <a:gd name="connsiteX5" fmla="*/ 213894 w 1756691"/>
                <a:gd name="connsiteY5" fmla="*/ 2205 h 621362"/>
                <a:gd name="connsiteX6" fmla="*/ 215811 w 1756691"/>
                <a:gd name="connsiteY6" fmla="*/ 288 h 621362"/>
                <a:gd name="connsiteX7" fmla="*/ 218496 w 1756691"/>
                <a:gd name="connsiteY7" fmla="*/ 288 h 621362"/>
                <a:gd name="connsiteX8" fmla="*/ 1757711 w 1756691"/>
                <a:gd name="connsiteY8" fmla="*/ 618198 h 621362"/>
                <a:gd name="connsiteX9" fmla="*/ 1760012 w 1756691"/>
                <a:gd name="connsiteY9" fmla="*/ 622417 h 621362"/>
                <a:gd name="connsiteX10" fmla="*/ 1756943 w 1756691"/>
                <a:gd name="connsiteY10" fmla="*/ 625102 h 621362"/>
                <a:gd name="connsiteX11" fmla="*/ 9074 w 1756691"/>
                <a:gd name="connsiteY11" fmla="*/ 533048 h 621362"/>
                <a:gd name="connsiteX12" fmla="*/ 1735080 w 1756691"/>
                <a:gd name="connsiteY12" fmla="*/ 616664 h 621362"/>
                <a:gd name="connsiteX13" fmla="*/ 219263 w 1756691"/>
                <a:gd name="connsiteY13" fmla="*/ 7959 h 621362"/>
                <a:gd name="connsiteX14" fmla="*/ 9074 w 1756691"/>
                <a:gd name="connsiteY14" fmla="*/ 533048 h 6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621362">
                  <a:moveTo>
                    <a:pt x="1756943" y="625102"/>
                  </a:moveTo>
                  <a:cubicBezTo>
                    <a:pt x="1756943" y="625102"/>
                    <a:pt x="1756560" y="625102"/>
                    <a:pt x="1756943" y="625102"/>
                  </a:cubicBezTo>
                  <a:lnTo>
                    <a:pt x="3704" y="540336"/>
                  </a:lnTo>
                  <a:cubicBezTo>
                    <a:pt x="2553" y="540336"/>
                    <a:pt x="1402" y="539569"/>
                    <a:pt x="635" y="538802"/>
                  </a:cubicBezTo>
                  <a:cubicBezTo>
                    <a:pt x="-131" y="537651"/>
                    <a:pt x="-131" y="536500"/>
                    <a:pt x="252" y="535350"/>
                  </a:cubicBezTo>
                  <a:lnTo>
                    <a:pt x="213894" y="2205"/>
                  </a:lnTo>
                  <a:cubicBezTo>
                    <a:pt x="214277" y="1438"/>
                    <a:pt x="215043" y="671"/>
                    <a:pt x="215811" y="288"/>
                  </a:cubicBezTo>
                  <a:cubicBezTo>
                    <a:pt x="216578" y="-96"/>
                    <a:pt x="217729" y="-96"/>
                    <a:pt x="218496" y="288"/>
                  </a:cubicBezTo>
                  <a:lnTo>
                    <a:pt x="1757711" y="618198"/>
                  </a:lnTo>
                  <a:cubicBezTo>
                    <a:pt x="1759245" y="618965"/>
                    <a:pt x="1760395" y="620499"/>
                    <a:pt x="1760012" y="622417"/>
                  </a:cubicBezTo>
                  <a:cubicBezTo>
                    <a:pt x="1760012" y="623951"/>
                    <a:pt x="1758478" y="625102"/>
                    <a:pt x="1756943" y="625102"/>
                  </a:cubicBezTo>
                  <a:close/>
                  <a:moveTo>
                    <a:pt x="9074" y="533048"/>
                  </a:moveTo>
                  <a:lnTo>
                    <a:pt x="1735080" y="616664"/>
                  </a:lnTo>
                  <a:lnTo>
                    <a:pt x="219263" y="7959"/>
                  </a:lnTo>
                  <a:lnTo>
                    <a:pt x="9074" y="533048"/>
                  </a:lnTo>
                  <a:close/>
                </a:path>
              </a:pathLst>
            </a:custGeom>
            <a:solidFill>
              <a:srgbClr val="C4C4C4"/>
            </a:solidFill>
            <a:ln w="383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2D72BD-308C-464A-9AE0-A9CD8E5259A7}"/>
                </a:ext>
              </a:extLst>
            </p:cNvPr>
            <p:cNvSpPr/>
            <p:nvPr/>
          </p:nvSpPr>
          <p:spPr>
            <a:xfrm>
              <a:off x="9149881" y="2688584"/>
              <a:ext cx="966564" cy="1396148"/>
            </a:xfrm>
            <a:custGeom>
              <a:avLst/>
              <a:gdLst>
                <a:gd name="connsiteX0" fmla="*/ 183340 w 966563"/>
                <a:gd name="connsiteY0" fmla="*/ 1398600 h 1396147"/>
                <a:gd name="connsiteX1" fmla="*/ 182190 w 966563"/>
                <a:gd name="connsiteY1" fmla="*/ 1398217 h 1396147"/>
                <a:gd name="connsiteX2" fmla="*/ 179889 w 966563"/>
                <a:gd name="connsiteY2" fmla="*/ 1395148 h 1396147"/>
                <a:gd name="connsiteX3" fmla="*/ 0 w 966563"/>
                <a:gd name="connsiteY3" fmla="*/ 3987 h 1396147"/>
                <a:gd name="connsiteX4" fmla="*/ 1918 w 966563"/>
                <a:gd name="connsiteY4" fmla="*/ 534 h 1396147"/>
                <a:gd name="connsiteX5" fmla="*/ 6137 w 966563"/>
                <a:gd name="connsiteY5" fmla="*/ 918 h 1396147"/>
                <a:gd name="connsiteX6" fmla="*/ 965030 w 966563"/>
                <a:gd name="connsiteY6" fmla="*/ 749622 h 1396147"/>
                <a:gd name="connsiteX7" fmla="*/ 966564 w 966563"/>
                <a:gd name="connsiteY7" fmla="*/ 752306 h 1396147"/>
                <a:gd name="connsiteX8" fmla="*/ 965413 w 966563"/>
                <a:gd name="connsiteY8" fmla="*/ 754991 h 1396147"/>
                <a:gd name="connsiteX9" fmla="*/ 186025 w 966563"/>
                <a:gd name="connsiteY9" fmla="*/ 1397450 h 1396147"/>
                <a:gd name="connsiteX10" fmla="*/ 183340 w 966563"/>
                <a:gd name="connsiteY10" fmla="*/ 1398600 h 1396147"/>
                <a:gd name="connsiteX11" fmla="*/ 8438 w 966563"/>
                <a:gd name="connsiteY11" fmla="*/ 12425 h 1396147"/>
                <a:gd name="connsiteX12" fmla="*/ 186025 w 966563"/>
                <a:gd name="connsiteY12" fmla="*/ 1388244 h 1396147"/>
                <a:gd name="connsiteX13" fmla="*/ 956975 w 966563"/>
                <a:gd name="connsiteY13" fmla="*/ 753073 h 1396147"/>
                <a:gd name="connsiteX14" fmla="*/ 8438 w 966563"/>
                <a:gd name="connsiteY14" fmla="*/ 12425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396147">
                  <a:moveTo>
                    <a:pt x="183340" y="1398600"/>
                  </a:moveTo>
                  <a:cubicBezTo>
                    <a:pt x="182957" y="1398600"/>
                    <a:pt x="182574" y="1398600"/>
                    <a:pt x="182190" y="1398217"/>
                  </a:cubicBezTo>
                  <a:cubicBezTo>
                    <a:pt x="181039" y="1397833"/>
                    <a:pt x="180272" y="1396682"/>
                    <a:pt x="179889" y="1395148"/>
                  </a:cubicBezTo>
                  <a:lnTo>
                    <a:pt x="0" y="3987"/>
                  </a:lnTo>
                  <a:cubicBezTo>
                    <a:pt x="0" y="2452"/>
                    <a:pt x="384" y="918"/>
                    <a:pt x="1918" y="534"/>
                  </a:cubicBezTo>
                  <a:cubicBezTo>
                    <a:pt x="3069" y="-232"/>
                    <a:pt x="4986" y="-232"/>
                    <a:pt x="6137" y="918"/>
                  </a:cubicBezTo>
                  <a:lnTo>
                    <a:pt x="965030" y="749622"/>
                  </a:lnTo>
                  <a:cubicBezTo>
                    <a:pt x="965797" y="750389"/>
                    <a:pt x="966564" y="751156"/>
                    <a:pt x="966564" y="752306"/>
                  </a:cubicBezTo>
                  <a:cubicBezTo>
                    <a:pt x="966564" y="753457"/>
                    <a:pt x="966181" y="754608"/>
                    <a:pt x="965413" y="754991"/>
                  </a:cubicBezTo>
                  <a:lnTo>
                    <a:pt x="186025" y="1397450"/>
                  </a:lnTo>
                  <a:cubicBezTo>
                    <a:pt x="185258" y="1398600"/>
                    <a:pt x="184107" y="1398600"/>
                    <a:pt x="183340" y="1398600"/>
                  </a:cubicBezTo>
                  <a:close/>
                  <a:moveTo>
                    <a:pt x="8438" y="12425"/>
                  </a:moveTo>
                  <a:lnTo>
                    <a:pt x="186025" y="1388244"/>
                  </a:lnTo>
                  <a:lnTo>
                    <a:pt x="956975" y="753073"/>
                  </a:lnTo>
                  <a:lnTo>
                    <a:pt x="8438" y="12425"/>
                  </a:lnTo>
                  <a:close/>
                </a:path>
              </a:pathLst>
            </a:custGeom>
            <a:solidFill>
              <a:srgbClr val="C4C4C4"/>
            </a:solidFill>
            <a:ln w="383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596D71C-2419-4F70-AA72-C6B55617201B}"/>
                </a:ext>
              </a:extLst>
            </p:cNvPr>
            <p:cNvSpPr/>
            <p:nvPr/>
          </p:nvSpPr>
          <p:spPr>
            <a:xfrm>
              <a:off x="9149881" y="2314096"/>
              <a:ext cx="966564" cy="1127658"/>
            </a:xfrm>
            <a:custGeom>
              <a:avLst/>
              <a:gdLst>
                <a:gd name="connsiteX0" fmla="*/ 962728 w 966563"/>
                <a:gd name="connsiteY0" fmla="*/ 1131014 h 1127657"/>
                <a:gd name="connsiteX1" fmla="*/ 960427 w 966563"/>
                <a:gd name="connsiteY1" fmla="*/ 1130247 h 1127657"/>
                <a:gd name="connsiteX2" fmla="*/ 1535 w 966563"/>
                <a:gd name="connsiteY2" fmla="*/ 381543 h 1127657"/>
                <a:gd name="connsiteX3" fmla="*/ 0 w 966563"/>
                <a:gd name="connsiteY3" fmla="*/ 378091 h 1127657"/>
                <a:gd name="connsiteX4" fmla="*/ 2302 w 966563"/>
                <a:gd name="connsiteY4" fmla="*/ 375023 h 1127657"/>
                <a:gd name="connsiteX5" fmla="*/ 837689 w 966563"/>
                <a:gd name="connsiteY5" fmla="*/ 288 h 1127657"/>
                <a:gd name="connsiteX6" fmla="*/ 841141 w 966563"/>
                <a:gd name="connsiteY6" fmla="*/ 288 h 1127657"/>
                <a:gd name="connsiteX7" fmla="*/ 843059 w 966563"/>
                <a:gd name="connsiteY7" fmla="*/ 2972 h 1127657"/>
                <a:gd name="connsiteX8" fmla="*/ 966564 w 966563"/>
                <a:gd name="connsiteY8" fmla="*/ 1126411 h 1127657"/>
                <a:gd name="connsiteX9" fmla="*/ 964646 w 966563"/>
                <a:gd name="connsiteY9" fmla="*/ 1129863 h 1127657"/>
                <a:gd name="connsiteX10" fmla="*/ 962728 w 966563"/>
                <a:gd name="connsiteY10" fmla="*/ 1131014 h 1127657"/>
                <a:gd name="connsiteX11" fmla="*/ 10740 w 966563"/>
                <a:gd name="connsiteY11" fmla="*/ 379242 h 1127657"/>
                <a:gd name="connsiteX12" fmla="*/ 958126 w 966563"/>
                <a:gd name="connsiteY12" fmla="*/ 1118740 h 1127657"/>
                <a:gd name="connsiteX13" fmla="*/ 836154 w 966563"/>
                <a:gd name="connsiteY13" fmla="*/ 8726 h 1127657"/>
                <a:gd name="connsiteX14" fmla="*/ 10740 w 966563"/>
                <a:gd name="connsiteY14" fmla="*/ 379242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127657">
                  <a:moveTo>
                    <a:pt x="962728" y="1131014"/>
                  </a:moveTo>
                  <a:cubicBezTo>
                    <a:pt x="961961" y="1131014"/>
                    <a:pt x="961194" y="1130630"/>
                    <a:pt x="960427" y="1130247"/>
                  </a:cubicBezTo>
                  <a:lnTo>
                    <a:pt x="1535" y="381543"/>
                  </a:lnTo>
                  <a:cubicBezTo>
                    <a:pt x="384" y="380776"/>
                    <a:pt x="0" y="379626"/>
                    <a:pt x="0" y="378091"/>
                  </a:cubicBezTo>
                  <a:cubicBezTo>
                    <a:pt x="0" y="376941"/>
                    <a:pt x="1151" y="375790"/>
                    <a:pt x="2302" y="375023"/>
                  </a:cubicBezTo>
                  <a:lnTo>
                    <a:pt x="837689" y="288"/>
                  </a:lnTo>
                  <a:cubicBezTo>
                    <a:pt x="838839" y="-96"/>
                    <a:pt x="839990" y="-96"/>
                    <a:pt x="841141" y="288"/>
                  </a:cubicBezTo>
                  <a:cubicBezTo>
                    <a:pt x="842292" y="1055"/>
                    <a:pt x="842675" y="1822"/>
                    <a:pt x="843059" y="2972"/>
                  </a:cubicBezTo>
                  <a:lnTo>
                    <a:pt x="966564" y="1126411"/>
                  </a:lnTo>
                  <a:cubicBezTo>
                    <a:pt x="966564" y="1127946"/>
                    <a:pt x="966181" y="1129096"/>
                    <a:pt x="964646" y="1129863"/>
                  </a:cubicBezTo>
                  <a:cubicBezTo>
                    <a:pt x="963879" y="1130630"/>
                    <a:pt x="963495" y="1131014"/>
                    <a:pt x="962728" y="1131014"/>
                  </a:cubicBezTo>
                  <a:close/>
                  <a:moveTo>
                    <a:pt x="10740" y="379242"/>
                  </a:moveTo>
                  <a:lnTo>
                    <a:pt x="958126" y="1118740"/>
                  </a:lnTo>
                  <a:lnTo>
                    <a:pt x="836154" y="8726"/>
                  </a:lnTo>
                  <a:lnTo>
                    <a:pt x="10740" y="379242"/>
                  </a:lnTo>
                  <a:close/>
                </a:path>
              </a:pathLst>
            </a:custGeom>
            <a:solidFill>
              <a:srgbClr val="C4C4C4"/>
            </a:solidFill>
            <a:ln w="383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EBAA00-6E19-4D23-B053-B24BAD71FB03}"/>
                </a:ext>
              </a:extLst>
            </p:cNvPr>
            <p:cNvSpPr/>
            <p:nvPr/>
          </p:nvSpPr>
          <p:spPr>
            <a:xfrm>
              <a:off x="9586210" y="324006"/>
              <a:ext cx="1691487" cy="1994497"/>
            </a:xfrm>
            <a:custGeom>
              <a:avLst/>
              <a:gdLst>
                <a:gd name="connsiteX0" fmla="*/ 402894 w 1691486"/>
                <a:gd name="connsiteY0" fmla="*/ 1997281 h 1994496"/>
                <a:gd name="connsiteX1" fmla="*/ 402127 w 1691486"/>
                <a:gd name="connsiteY1" fmla="*/ 1997281 h 1994496"/>
                <a:gd name="connsiteX2" fmla="*/ 399058 w 1691486"/>
                <a:gd name="connsiteY2" fmla="*/ 1994596 h 1994496"/>
                <a:gd name="connsiteX3" fmla="*/ 159 w 1691486"/>
                <a:gd name="connsiteY3" fmla="*/ 338781 h 1994496"/>
                <a:gd name="connsiteX4" fmla="*/ 543 w 1691486"/>
                <a:gd name="connsiteY4" fmla="*/ 336096 h 1994496"/>
                <a:gd name="connsiteX5" fmla="*/ 2844 w 1691486"/>
                <a:gd name="connsiteY5" fmla="*/ 334562 h 1994496"/>
                <a:gd name="connsiteX6" fmla="*/ 1690879 w 1691486"/>
                <a:gd name="connsiteY6" fmla="*/ 100 h 1994496"/>
                <a:gd name="connsiteX7" fmla="*/ 1694714 w 1691486"/>
                <a:gd name="connsiteY7" fmla="*/ 1634 h 1994496"/>
                <a:gd name="connsiteX8" fmla="*/ 1694714 w 1691486"/>
                <a:gd name="connsiteY8" fmla="*/ 5470 h 1994496"/>
                <a:gd name="connsiteX9" fmla="*/ 405579 w 1691486"/>
                <a:gd name="connsiteY9" fmla="*/ 1995747 h 1994496"/>
                <a:gd name="connsiteX10" fmla="*/ 402894 w 1691486"/>
                <a:gd name="connsiteY10" fmla="*/ 1997281 h 1994496"/>
                <a:gd name="connsiteX11" fmla="*/ 8597 w 1691486"/>
                <a:gd name="connsiteY11" fmla="*/ 340698 h 1994496"/>
                <a:gd name="connsiteX12" fmla="*/ 404428 w 1691486"/>
                <a:gd name="connsiteY12" fmla="*/ 1984624 h 1994496"/>
                <a:gd name="connsiteX13" fmla="*/ 1684358 w 1691486"/>
                <a:gd name="connsiteY13" fmla="*/ 8922 h 1994496"/>
                <a:gd name="connsiteX14" fmla="*/ 8597 w 1691486"/>
                <a:gd name="connsiteY14" fmla="*/ 340698 h 199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1486" h="1994496">
                  <a:moveTo>
                    <a:pt x="402894" y="1997281"/>
                  </a:moveTo>
                  <a:cubicBezTo>
                    <a:pt x="402510" y="1997281"/>
                    <a:pt x="402510" y="1997281"/>
                    <a:pt x="402127" y="1997281"/>
                  </a:cubicBezTo>
                  <a:cubicBezTo>
                    <a:pt x="400592" y="1996898"/>
                    <a:pt x="399442" y="1996131"/>
                    <a:pt x="399058" y="1994596"/>
                  </a:cubicBezTo>
                  <a:lnTo>
                    <a:pt x="159" y="338781"/>
                  </a:lnTo>
                  <a:cubicBezTo>
                    <a:pt x="-225" y="337630"/>
                    <a:pt x="159" y="336863"/>
                    <a:pt x="543" y="336096"/>
                  </a:cubicBezTo>
                  <a:cubicBezTo>
                    <a:pt x="926" y="335329"/>
                    <a:pt x="2077" y="334562"/>
                    <a:pt x="2844" y="334562"/>
                  </a:cubicBezTo>
                  <a:lnTo>
                    <a:pt x="1690879" y="100"/>
                  </a:lnTo>
                  <a:cubicBezTo>
                    <a:pt x="1692413" y="-284"/>
                    <a:pt x="1693947" y="483"/>
                    <a:pt x="1694714" y="1634"/>
                  </a:cubicBezTo>
                  <a:cubicBezTo>
                    <a:pt x="1695481" y="2785"/>
                    <a:pt x="1695481" y="4319"/>
                    <a:pt x="1694714" y="5470"/>
                  </a:cubicBezTo>
                  <a:lnTo>
                    <a:pt x="405579" y="1995747"/>
                  </a:lnTo>
                  <a:cubicBezTo>
                    <a:pt x="405196" y="1996898"/>
                    <a:pt x="404045" y="1997281"/>
                    <a:pt x="402894" y="1997281"/>
                  </a:cubicBezTo>
                  <a:close/>
                  <a:moveTo>
                    <a:pt x="8597" y="340698"/>
                  </a:moveTo>
                  <a:lnTo>
                    <a:pt x="404428" y="1984624"/>
                  </a:lnTo>
                  <a:lnTo>
                    <a:pt x="1684358" y="8922"/>
                  </a:lnTo>
                  <a:lnTo>
                    <a:pt x="8597" y="340698"/>
                  </a:lnTo>
                  <a:close/>
                </a:path>
              </a:pathLst>
            </a:custGeom>
            <a:solidFill>
              <a:srgbClr val="C4C4C4"/>
            </a:solidFill>
            <a:ln w="383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6C2B10F-A4D8-4FE0-B47D-A8396E35BC33}"/>
                </a:ext>
              </a:extLst>
            </p:cNvPr>
            <p:cNvSpPr/>
            <p:nvPr/>
          </p:nvSpPr>
          <p:spPr>
            <a:xfrm>
              <a:off x="9985269" y="2313984"/>
              <a:ext cx="767114" cy="1127658"/>
            </a:xfrm>
            <a:custGeom>
              <a:avLst/>
              <a:gdLst>
                <a:gd name="connsiteX0" fmla="*/ 127341 w 767114"/>
                <a:gd name="connsiteY0" fmla="*/ 1131125 h 1127657"/>
                <a:gd name="connsiteX1" fmla="*/ 125423 w 767114"/>
                <a:gd name="connsiteY1" fmla="*/ 1130742 h 1127657"/>
                <a:gd name="connsiteX2" fmla="*/ 123505 w 767114"/>
                <a:gd name="connsiteY2" fmla="*/ 1128057 h 1127657"/>
                <a:gd name="connsiteX3" fmla="*/ 0 w 767114"/>
                <a:gd name="connsiteY3" fmla="*/ 4235 h 1127657"/>
                <a:gd name="connsiteX4" fmla="*/ 2302 w 767114"/>
                <a:gd name="connsiteY4" fmla="*/ 399 h 1127657"/>
                <a:gd name="connsiteX5" fmla="*/ 6520 w 767114"/>
                <a:gd name="connsiteY5" fmla="*/ 1166 h 1127657"/>
                <a:gd name="connsiteX6" fmla="*/ 768648 w 767114"/>
                <a:gd name="connsiteY6" fmla="*/ 839238 h 1127657"/>
                <a:gd name="connsiteX7" fmla="*/ 769416 w 767114"/>
                <a:gd name="connsiteY7" fmla="*/ 842307 h 1127657"/>
                <a:gd name="connsiteX8" fmla="*/ 767498 w 767114"/>
                <a:gd name="connsiteY8" fmla="*/ 844992 h 1127657"/>
                <a:gd name="connsiteX9" fmla="*/ 128876 w 767114"/>
                <a:gd name="connsiteY9" fmla="*/ 1130742 h 1127657"/>
                <a:gd name="connsiteX10" fmla="*/ 127341 w 767114"/>
                <a:gd name="connsiteY10" fmla="*/ 1131125 h 1127657"/>
                <a:gd name="connsiteX11" fmla="*/ 8822 w 767114"/>
                <a:gd name="connsiteY11" fmla="*/ 14591 h 1127657"/>
                <a:gd name="connsiteX12" fmla="*/ 130793 w 767114"/>
                <a:gd name="connsiteY12" fmla="*/ 1121920 h 1127657"/>
                <a:gd name="connsiteX13" fmla="*/ 760210 w 767114"/>
                <a:gd name="connsiteY13" fmla="*/ 840389 h 1127657"/>
                <a:gd name="connsiteX14" fmla="*/ 8822 w 767114"/>
                <a:gd name="connsiteY14" fmla="*/ 14591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127657">
                  <a:moveTo>
                    <a:pt x="127341" y="1131125"/>
                  </a:moveTo>
                  <a:cubicBezTo>
                    <a:pt x="126574" y="1131125"/>
                    <a:pt x="126190" y="1131125"/>
                    <a:pt x="125423" y="1130742"/>
                  </a:cubicBezTo>
                  <a:cubicBezTo>
                    <a:pt x="124272" y="1129975"/>
                    <a:pt x="123889" y="1129208"/>
                    <a:pt x="123505" y="1128057"/>
                  </a:cubicBezTo>
                  <a:lnTo>
                    <a:pt x="0" y="4235"/>
                  </a:lnTo>
                  <a:cubicBezTo>
                    <a:pt x="0" y="2700"/>
                    <a:pt x="767" y="1166"/>
                    <a:pt x="2302" y="399"/>
                  </a:cubicBezTo>
                  <a:cubicBezTo>
                    <a:pt x="3836" y="-368"/>
                    <a:pt x="5369" y="15"/>
                    <a:pt x="6520" y="1166"/>
                  </a:cubicBezTo>
                  <a:lnTo>
                    <a:pt x="768648" y="839238"/>
                  </a:lnTo>
                  <a:cubicBezTo>
                    <a:pt x="769416" y="840005"/>
                    <a:pt x="769799" y="841156"/>
                    <a:pt x="769416" y="842307"/>
                  </a:cubicBezTo>
                  <a:cubicBezTo>
                    <a:pt x="769032" y="843458"/>
                    <a:pt x="768265" y="844225"/>
                    <a:pt x="767498" y="844992"/>
                  </a:cubicBezTo>
                  <a:lnTo>
                    <a:pt x="128876" y="1130742"/>
                  </a:lnTo>
                  <a:cubicBezTo>
                    <a:pt x="128492" y="1130742"/>
                    <a:pt x="127725" y="1131125"/>
                    <a:pt x="127341" y="1131125"/>
                  </a:cubicBezTo>
                  <a:close/>
                  <a:moveTo>
                    <a:pt x="8822" y="14591"/>
                  </a:moveTo>
                  <a:lnTo>
                    <a:pt x="130793" y="1121920"/>
                  </a:lnTo>
                  <a:lnTo>
                    <a:pt x="760210" y="840389"/>
                  </a:lnTo>
                  <a:lnTo>
                    <a:pt x="8822" y="14591"/>
                  </a:lnTo>
                  <a:close/>
                </a:path>
              </a:pathLst>
            </a:custGeom>
            <a:solidFill>
              <a:srgbClr val="C4C4C4"/>
            </a:solidFill>
            <a:ln w="383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91FAB8D-B3B0-4D37-8BB6-1CC38FA8F7E9}"/>
                </a:ext>
              </a:extLst>
            </p:cNvPr>
            <p:cNvSpPr/>
            <p:nvPr/>
          </p:nvSpPr>
          <p:spPr>
            <a:xfrm>
              <a:off x="9985501" y="2314245"/>
              <a:ext cx="1296423" cy="843826"/>
            </a:xfrm>
            <a:custGeom>
              <a:avLst/>
              <a:gdLst>
                <a:gd name="connsiteX0" fmla="*/ 765731 w 1296422"/>
                <a:gd name="connsiteY0" fmla="*/ 845115 h 843825"/>
                <a:gd name="connsiteX1" fmla="*/ 765731 w 1296422"/>
                <a:gd name="connsiteY1" fmla="*/ 845115 h 843825"/>
                <a:gd name="connsiteX2" fmla="*/ 763046 w 1296422"/>
                <a:gd name="connsiteY2" fmla="*/ 843964 h 843825"/>
                <a:gd name="connsiteX3" fmla="*/ 918 w 1296422"/>
                <a:gd name="connsiteY3" fmla="*/ 5892 h 843825"/>
                <a:gd name="connsiteX4" fmla="*/ 534 w 1296422"/>
                <a:gd name="connsiteY4" fmla="*/ 1672 h 843825"/>
                <a:gd name="connsiteX5" fmla="*/ 4754 w 1296422"/>
                <a:gd name="connsiteY5" fmla="*/ 138 h 843825"/>
                <a:gd name="connsiteX6" fmla="*/ 1296574 w 1296422"/>
                <a:gd name="connsiteY6" fmla="*/ 331532 h 843825"/>
                <a:gd name="connsiteX7" fmla="*/ 1299259 w 1296422"/>
                <a:gd name="connsiteY7" fmla="*/ 334217 h 843825"/>
                <a:gd name="connsiteX8" fmla="*/ 1298108 w 1296422"/>
                <a:gd name="connsiteY8" fmla="*/ 337669 h 843825"/>
                <a:gd name="connsiteX9" fmla="*/ 768416 w 1296422"/>
                <a:gd name="connsiteY9" fmla="*/ 843964 h 843825"/>
                <a:gd name="connsiteX10" fmla="*/ 765731 w 1296422"/>
                <a:gd name="connsiteY10" fmla="*/ 845115 h 843825"/>
                <a:gd name="connsiteX11" fmla="*/ 14343 w 1296422"/>
                <a:gd name="connsiteY11" fmla="*/ 10111 h 843825"/>
                <a:gd name="connsiteX12" fmla="*/ 765731 w 1296422"/>
                <a:gd name="connsiteY12" fmla="*/ 836293 h 843825"/>
                <a:gd name="connsiteX13" fmla="*/ 1287752 w 1296422"/>
                <a:gd name="connsiteY13" fmla="*/ 336901 h 843825"/>
                <a:gd name="connsiteX14" fmla="*/ 14343 w 1296422"/>
                <a:gd name="connsiteY14" fmla="*/ 10111 h 8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843825">
                  <a:moveTo>
                    <a:pt x="765731" y="845115"/>
                  </a:moveTo>
                  <a:cubicBezTo>
                    <a:pt x="765731" y="845115"/>
                    <a:pt x="765731" y="845115"/>
                    <a:pt x="765731" y="845115"/>
                  </a:cubicBezTo>
                  <a:cubicBezTo>
                    <a:pt x="764580" y="845115"/>
                    <a:pt x="763813" y="844731"/>
                    <a:pt x="763046" y="843964"/>
                  </a:cubicBezTo>
                  <a:lnTo>
                    <a:pt x="918" y="5892"/>
                  </a:lnTo>
                  <a:cubicBezTo>
                    <a:pt x="-232" y="4741"/>
                    <a:pt x="-232" y="2823"/>
                    <a:pt x="534" y="1672"/>
                  </a:cubicBezTo>
                  <a:cubicBezTo>
                    <a:pt x="1301" y="138"/>
                    <a:pt x="2836" y="-245"/>
                    <a:pt x="4754" y="138"/>
                  </a:cubicBezTo>
                  <a:lnTo>
                    <a:pt x="1296574" y="331532"/>
                  </a:lnTo>
                  <a:cubicBezTo>
                    <a:pt x="1297724" y="331915"/>
                    <a:pt x="1298875" y="332682"/>
                    <a:pt x="1299259" y="334217"/>
                  </a:cubicBezTo>
                  <a:cubicBezTo>
                    <a:pt x="1299642" y="335367"/>
                    <a:pt x="1299259" y="336901"/>
                    <a:pt x="1298108" y="337669"/>
                  </a:cubicBezTo>
                  <a:lnTo>
                    <a:pt x="768416" y="843964"/>
                  </a:lnTo>
                  <a:cubicBezTo>
                    <a:pt x="767649" y="844731"/>
                    <a:pt x="766498" y="845115"/>
                    <a:pt x="765731" y="845115"/>
                  </a:cubicBezTo>
                  <a:close/>
                  <a:moveTo>
                    <a:pt x="14343" y="10111"/>
                  </a:moveTo>
                  <a:lnTo>
                    <a:pt x="765731" y="836293"/>
                  </a:lnTo>
                  <a:lnTo>
                    <a:pt x="1287752" y="336901"/>
                  </a:lnTo>
                  <a:lnTo>
                    <a:pt x="14343" y="10111"/>
                  </a:lnTo>
                  <a:close/>
                </a:path>
              </a:pathLst>
            </a:custGeom>
            <a:solidFill>
              <a:srgbClr val="C4C4C4"/>
            </a:solidFill>
            <a:ln w="383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BD525D-8175-4AA6-A867-42F9E89EE1DC}"/>
                </a:ext>
              </a:extLst>
            </p:cNvPr>
            <p:cNvSpPr/>
            <p:nvPr/>
          </p:nvSpPr>
          <p:spPr>
            <a:xfrm>
              <a:off x="9985784" y="323967"/>
              <a:ext cx="1296423" cy="2328191"/>
            </a:xfrm>
            <a:custGeom>
              <a:avLst/>
              <a:gdLst>
                <a:gd name="connsiteX0" fmla="*/ 1295141 w 1296422"/>
                <a:gd name="connsiteY0" fmla="*/ 2329097 h 2328191"/>
                <a:gd name="connsiteX1" fmla="*/ 1294374 w 1296422"/>
                <a:gd name="connsiteY1" fmla="*/ 2329097 h 2328191"/>
                <a:gd name="connsiteX2" fmla="*/ 2553 w 1296422"/>
                <a:gd name="connsiteY2" fmla="*/ 1997703 h 2328191"/>
                <a:gd name="connsiteX3" fmla="*/ 252 w 1296422"/>
                <a:gd name="connsiteY3" fmla="*/ 1995402 h 2328191"/>
                <a:gd name="connsiteX4" fmla="*/ 635 w 1296422"/>
                <a:gd name="connsiteY4" fmla="*/ 1991950 h 2328191"/>
                <a:gd name="connsiteX5" fmla="*/ 1289770 w 1296422"/>
                <a:gd name="connsiteY5" fmla="*/ 1673 h 2328191"/>
                <a:gd name="connsiteX6" fmla="*/ 1293990 w 1296422"/>
                <a:gd name="connsiteY6" fmla="*/ 138 h 2328191"/>
                <a:gd name="connsiteX7" fmla="*/ 1296674 w 1296422"/>
                <a:gd name="connsiteY7" fmla="*/ 3590 h 2328191"/>
                <a:gd name="connsiteX8" fmla="*/ 1299359 w 1296422"/>
                <a:gd name="connsiteY8" fmla="*/ 2325261 h 2328191"/>
                <a:gd name="connsiteX9" fmla="*/ 1297825 w 1296422"/>
                <a:gd name="connsiteY9" fmla="*/ 2328330 h 2328191"/>
                <a:gd name="connsiteX10" fmla="*/ 1295141 w 1296422"/>
                <a:gd name="connsiteY10" fmla="*/ 2329097 h 2328191"/>
                <a:gd name="connsiteX11" fmla="*/ 9074 w 1296422"/>
                <a:gd name="connsiteY11" fmla="*/ 1991567 h 2328191"/>
                <a:gd name="connsiteX12" fmla="*/ 1291305 w 1296422"/>
                <a:gd name="connsiteY12" fmla="*/ 2320659 h 2328191"/>
                <a:gd name="connsiteX13" fmla="*/ 1288620 w 1296422"/>
                <a:gd name="connsiteY13" fmla="*/ 15864 h 2328191"/>
                <a:gd name="connsiteX14" fmla="*/ 9074 w 1296422"/>
                <a:gd name="connsiteY14" fmla="*/ 1991567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2328191">
                  <a:moveTo>
                    <a:pt x="1295141" y="2329097"/>
                  </a:moveTo>
                  <a:cubicBezTo>
                    <a:pt x="1294757" y="2329097"/>
                    <a:pt x="1294374" y="2329097"/>
                    <a:pt x="1294374" y="2329097"/>
                  </a:cubicBezTo>
                  <a:lnTo>
                    <a:pt x="2553" y="1997703"/>
                  </a:lnTo>
                  <a:cubicBezTo>
                    <a:pt x="1402" y="1997320"/>
                    <a:pt x="635" y="1996553"/>
                    <a:pt x="252" y="1995402"/>
                  </a:cubicBezTo>
                  <a:cubicBezTo>
                    <a:pt x="-131" y="1994252"/>
                    <a:pt x="-131" y="1993101"/>
                    <a:pt x="635" y="1991950"/>
                  </a:cubicBezTo>
                  <a:lnTo>
                    <a:pt x="1289770" y="1673"/>
                  </a:lnTo>
                  <a:cubicBezTo>
                    <a:pt x="1290538" y="138"/>
                    <a:pt x="1292456" y="-245"/>
                    <a:pt x="1293990" y="138"/>
                  </a:cubicBezTo>
                  <a:cubicBezTo>
                    <a:pt x="1295524" y="522"/>
                    <a:pt x="1296674" y="2056"/>
                    <a:pt x="1296674" y="3590"/>
                  </a:cubicBezTo>
                  <a:lnTo>
                    <a:pt x="1299359" y="2325261"/>
                  </a:lnTo>
                  <a:cubicBezTo>
                    <a:pt x="1299359" y="2326412"/>
                    <a:pt x="1298976" y="2327563"/>
                    <a:pt x="1297825" y="2328330"/>
                  </a:cubicBezTo>
                  <a:cubicBezTo>
                    <a:pt x="1296674" y="2328713"/>
                    <a:pt x="1295907" y="2329097"/>
                    <a:pt x="1295141" y="2329097"/>
                  </a:cubicBezTo>
                  <a:close/>
                  <a:moveTo>
                    <a:pt x="9074" y="1991567"/>
                  </a:moveTo>
                  <a:lnTo>
                    <a:pt x="1291305" y="2320659"/>
                  </a:lnTo>
                  <a:lnTo>
                    <a:pt x="1288620" y="15864"/>
                  </a:lnTo>
                  <a:lnTo>
                    <a:pt x="9074" y="1991567"/>
                  </a:lnTo>
                  <a:close/>
                </a:path>
              </a:pathLst>
            </a:custGeom>
            <a:solidFill>
              <a:srgbClr val="C4C4C4"/>
            </a:solidFill>
            <a:ln w="383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F496EB-C75A-47BE-8FD2-076A381FB8B2}"/>
                </a:ext>
              </a:extLst>
            </p:cNvPr>
            <p:cNvSpPr/>
            <p:nvPr/>
          </p:nvSpPr>
          <p:spPr>
            <a:xfrm>
              <a:off x="8803379" y="4613172"/>
              <a:ext cx="1645460" cy="1227383"/>
            </a:xfrm>
            <a:custGeom>
              <a:avLst/>
              <a:gdLst>
                <a:gd name="connsiteX0" fmla="*/ 3603 w 1645459"/>
                <a:gd name="connsiteY0" fmla="*/ 1229936 h 1227382"/>
                <a:gd name="connsiteX1" fmla="*/ 918 w 1645459"/>
                <a:gd name="connsiteY1" fmla="*/ 1228785 h 1227382"/>
                <a:gd name="connsiteX2" fmla="*/ 150 w 1645459"/>
                <a:gd name="connsiteY2" fmla="*/ 1225333 h 1227382"/>
                <a:gd name="connsiteX3" fmla="*/ 313133 w 1645459"/>
                <a:gd name="connsiteY3" fmla="*/ 2937 h 1227382"/>
                <a:gd name="connsiteX4" fmla="*/ 315435 w 1645459"/>
                <a:gd name="connsiteY4" fmla="*/ 252 h 1227382"/>
                <a:gd name="connsiteX5" fmla="*/ 318887 w 1645459"/>
                <a:gd name="connsiteY5" fmla="*/ 636 h 1227382"/>
                <a:gd name="connsiteX6" fmla="*/ 1645994 w 1645459"/>
                <a:gd name="connsiteY6" fmla="*/ 917337 h 1227382"/>
                <a:gd name="connsiteX7" fmla="*/ 1647528 w 1645459"/>
                <a:gd name="connsiteY7" fmla="*/ 921173 h 1227382"/>
                <a:gd name="connsiteX8" fmla="*/ 1644460 w 1645459"/>
                <a:gd name="connsiteY8" fmla="*/ 923857 h 1227382"/>
                <a:gd name="connsiteX9" fmla="*/ 4370 w 1645459"/>
                <a:gd name="connsiteY9" fmla="*/ 1229553 h 1227382"/>
                <a:gd name="connsiteX10" fmla="*/ 3603 w 1645459"/>
                <a:gd name="connsiteY10" fmla="*/ 1229936 h 1227382"/>
                <a:gd name="connsiteX11" fmla="*/ 318503 w 1645459"/>
                <a:gd name="connsiteY11" fmla="*/ 9841 h 1227382"/>
                <a:gd name="connsiteX12" fmla="*/ 8205 w 1645459"/>
                <a:gd name="connsiteY12" fmla="*/ 1221498 h 1227382"/>
                <a:gd name="connsiteX13" fmla="*/ 1633720 w 1645459"/>
                <a:gd name="connsiteY13" fmla="*/ 918487 h 1227382"/>
                <a:gd name="connsiteX14" fmla="*/ 318503 w 1645459"/>
                <a:gd name="connsiteY14" fmla="*/ 984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5459" h="1227382">
                  <a:moveTo>
                    <a:pt x="3603" y="1229936"/>
                  </a:moveTo>
                  <a:cubicBezTo>
                    <a:pt x="2452" y="1229936"/>
                    <a:pt x="1685" y="1229553"/>
                    <a:pt x="918" y="1228785"/>
                  </a:cubicBezTo>
                  <a:cubicBezTo>
                    <a:pt x="150" y="1228018"/>
                    <a:pt x="-233" y="1226484"/>
                    <a:pt x="150" y="1225333"/>
                  </a:cubicBezTo>
                  <a:lnTo>
                    <a:pt x="313133" y="2937"/>
                  </a:lnTo>
                  <a:cubicBezTo>
                    <a:pt x="313517" y="1786"/>
                    <a:pt x="314284" y="1019"/>
                    <a:pt x="315435" y="252"/>
                  </a:cubicBezTo>
                  <a:cubicBezTo>
                    <a:pt x="316585" y="-132"/>
                    <a:pt x="317736" y="-132"/>
                    <a:pt x="318887" y="636"/>
                  </a:cubicBezTo>
                  <a:lnTo>
                    <a:pt x="1645994" y="917337"/>
                  </a:lnTo>
                  <a:cubicBezTo>
                    <a:pt x="1647145" y="918104"/>
                    <a:pt x="1647912" y="919638"/>
                    <a:pt x="1647528" y="921173"/>
                  </a:cubicBezTo>
                  <a:cubicBezTo>
                    <a:pt x="1647145" y="922707"/>
                    <a:pt x="1645994" y="923857"/>
                    <a:pt x="1644460" y="923857"/>
                  </a:cubicBezTo>
                  <a:lnTo>
                    <a:pt x="4370" y="1229553"/>
                  </a:lnTo>
                  <a:cubicBezTo>
                    <a:pt x="3986" y="1229936"/>
                    <a:pt x="3986" y="1229936"/>
                    <a:pt x="3603" y="1229936"/>
                  </a:cubicBezTo>
                  <a:close/>
                  <a:moveTo>
                    <a:pt x="318503" y="9841"/>
                  </a:moveTo>
                  <a:lnTo>
                    <a:pt x="8205" y="1221498"/>
                  </a:lnTo>
                  <a:lnTo>
                    <a:pt x="1633720" y="918487"/>
                  </a:lnTo>
                  <a:lnTo>
                    <a:pt x="318503" y="9841"/>
                  </a:lnTo>
                  <a:close/>
                </a:path>
              </a:pathLst>
            </a:custGeom>
            <a:solidFill>
              <a:srgbClr val="C4C4C4"/>
            </a:solidFill>
            <a:ln w="383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6A376ED-FC0C-48F8-BE52-48A88D4B7F14}"/>
                </a:ext>
              </a:extLst>
            </p:cNvPr>
            <p:cNvSpPr/>
            <p:nvPr/>
          </p:nvSpPr>
          <p:spPr>
            <a:xfrm>
              <a:off x="8803431" y="5530028"/>
              <a:ext cx="1645460" cy="782456"/>
            </a:xfrm>
            <a:custGeom>
              <a:avLst/>
              <a:gdLst>
                <a:gd name="connsiteX0" fmla="*/ 973566 w 1645459"/>
                <a:gd name="connsiteY0" fmla="*/ 783705 h 782456"/>
                <a:gd name="connsiteX1" fmla="*/ 972032 w 1645459"/>
                <a:gd name="connsiteY1" fmla="*/ 783321 h 782456"/>
                <a:gd name="connsiteX2" fmla="*/ 2015 w 1645459"/>
                <a:gd name="connsiteY2" fmla="*/ 312697 h 782456"/>
                <a:gd name="connsiteX3" fmla="*/ 98 w 1645459"/>
                <a:gd name="connsiteY3" fmla="*/ 308861 h 782456"/>
                <a:gd name="connsiteX4" fmla="*/ 3166 w 1645459"/>
                <a:gd name="connsiteY4" fmla="*/ 305793 h 782456"/>
                <a:gd name="connsiteX5" fmla="*/ 1643257 w 1645459"/>
                <a:gd name="connsiteY5" fmla="*/ 98 h 782456"/>
                <a:gd name="connsiteX6" fmla="*/ 1647092 w 1645459"/>
                <a:gd name="connsiteY6" fmla="*/ 2016 h 782456"/>
                <a:gd name="connsiteX7" fmla="*/ 1646708 w 1645459"/>
                <a:gd name="connsiteY7" fmla="*/ 6235 h 782456"/>
                <a:gd name="connsiteX8" fmla="*/ 977018 w 1645459"/>
                <a:gd name="connsiteY8" fmla="*/ 782554 h 782456"/>
                <a:gd name="connsiteX9" fmla="*/ 973566 w 1645459"/>
                <a:gd name="connsiteY9" fmla="*/ 783705 h 782456"/>
                <a:gd name="connsiteX10" fmla="*/ 15057 w 1645459"/>
                <a:gd name="connsiteY10" fmla="*/ 310779 h 782456"/>
                <a:gd name="connsiteX11" fmla="*/ 972799 w 1645459"/>
                <a:gd name="connsiteY11" fmla="*/ 775267 h 782456"/>
                <a:gd name="connsiteX12" fmla="*/ 1634051 w 1645459"/>
                <a:gd name="connsiteY12" fmla="*/ 8919 h 782456"/>
                <a:gd name="connsiteX13" fmla="*/ 15057 w 1645459"/>
                <a:gd name="connsiteY13" fmla="*/ 310779 h 78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5459" h="782456">
                  <a:moveTo>
                    <a:pt x="973566" y="783705"/>
                  </a:moveTo>
                  <a:cubicBezTo>
                    <a:pt x="973183" y="783705"/>
                    <a:pt x="972415" y="783705"/>
                    <a:pt x="972032" y="783321"/>
                  </a:cubicBezTo>
                  <a:lnTo>
                    <a:pt x="2015" y="312697"/>
                  </a:lnTo>
                  <a:cubicBezTo>
                    <a:pt x="481" y="311929"/>
                    <a:pt x="-285" y="310395"/>
                    <a:pt x="98" y="308861"/>
                  </a:cubicBezTo>
                  <a:cubicBezTo>
                    <a:pt x="481" y="307327"/>
                    <a:pt x="1632" y="306176"/>
                    <a:pt x="3166" y="305793"/>
                  </a:cubicBezTo>
                  <a:lnTo>
                    <a:pt x="1643257" y="98"/>
                  </a:lnTo>
                  <a:cubicBezTo>
                    <a:pt x="1644790" y="-286"/>
                    <a:pt x="1646325" y="481"/>
                    <a:pt x="1647092" y="2016"/>
                  </a:cubicBezTo>
                  <a:cubicBezTo>
                    <a:pt x="1647859" y="3166"/>
                    <a:pt x="1647859" y="5084"/>
                    <a:pt x="1646708" y="6235"/>
                  </a:cubicBezTo>
                  <a:lnTo>
                    <a:pt x="977018" y="782554"/>
                  </a:lnTo>
                  <a:cubicBezTo>
                    <a:pt x="975483" y="783321"/>
                    <a:pt x="974716" y="783705"/>
                    <a:pt x="973566" y="783705"/>
                  </a:cubicBezTo>
                  <a:close/>
                  <a:moveTo>
                    <a:pt x="15057" y="310779"/>
                  </a:moveTo>
                  <a:lnTo>
                    <a:pt x="972799" y="775267"/>
                  </a:lnTo>
                  <a:lnTo>
                    <a:pt x="1634051" y="8919"/>
                  </a:lnTo>
                  <a:lnTo>
                    <a:pt x="15057" y="310779"/>
                  </a:lnTo>
                  <a:close/>
                </a:path>
              </a:pathLst>
            </a:custGeom>
            <a:solidFill>
              <a:srgbClr val="C4C4C4"/>
            </a:solidFill>
            <a:ln w="383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9B861EE-117C-44BF-B917-F81935C6A74F}"/>
                </a:ext>
              </a:extLst>
            </p:cNvPr>
            <p:cNvSpPr/>
            <p:nvPr/>
          </p:nvSpPr>
          <p:spPr>
            <a:xfrm>
              <a:off x="9116412" y="4613424"/>
              <a:ext cx="1756691" cy="920537"/>
            </a:xfrm>
            <a:custGeom>
              <a:avLst/>
              <a:gdLst>
                <a:gd name="connsiteX0" fmla="*/ 1330659 w 1756691"/>
                <a:gd name="connsiteY0" fmla="*/ 923989 h 920536"/>
                <a:gd name="connsiteX1" fmla="*/ 1328741 w 1756691"/>
                <a:gd name="connsiteY1" fmla="*/ 923222 h 920536"/>
                <a:gd name="connsiteX2" fmla="*/ 1634 w 1756691"/>
                <a:gd name="connsiteY2" fmla="*/ 6520 h 920536"/>
                <a:gd name="connsiteX3" fmla="*/ 100 w 1756691"/>
                <a:gd name="connsiteY3" fmla="*/ 2301 h 920536"/>
                <a:gd name="connsiteX4" fmla="*/ 3552 w 1756691"/>
                <a:gd name="connsiteY4" fmla="*/ 0 h 920536"/>
                <a:gd name="connsiteX5" fmla="*/ 1756407 w 1756691"/>
                <a:gd name="connsiteY5" fmla="*/ 84766 h 920536"/>
                <a:gd name="connsiteX6" fmla="*/ 1759476 w 1756691"/>
                <a:gd name="connsiteY6" fmla="*/ 86684 h 920536"/>
                <a:gd name="connsiteX7" fmla="*/ 1759476 w 1756691"/>
                <a:gd name="connsiteY7" fmla="*/ 90136 h 920536"/>
                <a:gd name="connsiteX8" fmla="*/ 1333728 w 1756691"/>
                <a:gd name="connsiteY8" fmla="*/ 922071 h 920536"/>
                <a:gd name="connsiteX9" fmla="*/ 1331427 w 1756691"/>
                <a:gd name="connsiteY9" fmla="*/ 923989 h 920536"/>
                <a:gd name="connsiteX10" fmla="*/ 1330659 w 1756691"/>
                <a:gd name="connsiteY10" fmla="*/ 923989 h 920536"/>
                <a:gd name="connsiteX11" fmla="*/ 15826 w 1756691"/>
                <a:gd name="connsiteY11" fmla="*/ 7671 h 920536"/>
                <a:gd name="connsiteX12" fmla="*/ 1329125 w 1756691"/>
                <a:gd name="connsiteY12" fmla="*/ 914784 h 920536"/>
                <a:gd name="connsiteX13" fmla="*/ 1750654 w 1756691"/>
                <a:gd name="connsiteY13" fmla="*/ 91670 h 920536"/>
                <a:gd name="connsiteX14" fmla="*/ 15826 w 1756691"/>
                <a:gd name="connsiteY14" fmla="*/ 7671 h 9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920536">
                  <a:moveTo>
                    <a:pt x="1330659" y="923989"/>
                  </a:moveTo>
                  <a:cubicBezTo>
                    <a:pt x="1329892" y="923989"/>
                    <a:pt x="1329125" y="923605"/>
                    <a:pt x="1328741" y="923222"/>
                  </a:cubicBezTo>
                  <a:lnTo>
                    <a:pt x="1634" y="6520"/>
                  </a:lnTo>
                  <a:cubicBezTo>
                    <a:pt x="484" y="5753"/>
                    <a:pt x="-284" y="3836"/>
                    <a:pt x="100" y="2301"/>
                  </a:cubicBezTo>
                  <a:cubicBezTo>
                    <a:pt x="484" y="767"/>
                    <a:pt x="2018" y="0"/>
                    <a:pt x="3552" y="0"/>
                  </a:cubicBezTo>
                  <a:lnTo>
                    <a:pt x="1756407" y="84766"/>
                  </a:lnTo>
                  <a:cubicBezTo>
                    <a:pt x="1757558" y="84766"/>
                    <a:pt x="1758709" y="85533"/>
                    <a:pt x="1759476" y="86684"/>
                  </a:cubicBezTo>
                  <a:cubicBezTo>
                    <a:pt x="1760243" y="87834"/>
                    <a:pt x="1760243" y="88985"/>
                    <a:pt x="1759476" y="90136"/>
                  </a:cubicBezTo>
                  <a:lnTo>
                    <a:pt x="1333728" y="922071"/>
                  </a:lnTo>
                  <a:cubicBezTo>
                    <a:pt x="1333345" y="922838"/>
                    <a:pt x="1332577" y="923605"/>
                    <a:pt x="1331427" y="923989"/>
                  </a:cubicBezTo>
                  <a:cubicBezTo>
                    <a:pt x="1331043" y="923989"/>
                    <a:pt x="1330659" y="923989"/>
                    <a:pt x="1330659" y="923989"/>
                  </a:cubicBezTo>
                  <a:close/>
                  <a:moveTo>
                    <a:pt x="15826" y="7671"/>
                  </a:moveTo>
                  <a:lnTo>
                    <a:pt x="1329125" y="914784"/>
                  </a:lnTo>
                  <a:lnTo>
                    <a:pt x="1750654" y="91670"/>
                  </a:lnTo>
                  <a:lnTo>
                    <a:pt x="15826" y="7671"/>
                  </a:lnTo>
                  <a:close/>
                </a:path>
              </a:pathLst>
            </a:custGeom>
            <a:solidFill>
              <a:srgbClr val="C4C4C4"/>
            </a:solidFill>
            <a:ln w="383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2D8D7DA-AA0A-40E0-8933-FB3F202CF94C}"/>
                </a:ext>
              </a:extLst>
            </p:cNvPr>
            <p:cNvSpPr/>
            <p:nvPr/>
          </p:nvSpPr>
          <p:spPr>
            <a:xfrm>
              <a:off x="9773395" y="5529726"/>
              <a:ext cx="675060" cy="943550"/>
            </a:xfrm>
            <a:custGeom>
              <a:avLst/>
              <a:gdLst>
                <a:gd name="connsiteX0" fmla="*/ 457734 w 675060"/>
                <a:gd name="connsiteY0" fmla="*/ 945100 h 943550"/>
                <a:gd name="connsiteX1" fmla="*/ 456584 w 675060"/>
                <a:gd name="connsiteY1" fmla="*/ 944717 h 943550"/>
                <a:gd name="connsiteX2" fmla="*/ 2451 w 675060"/>
                <a:gd name="connsiteY2" fmla="*/ 783623 h 943550"/>
                <a:gd name="connsiteX3" fmla="*/ 151 w 675060"/>
                <a:gd name="connsiteY3" fmla="*/ 780938 h 943550"/>
                <a:gd name="connsiteX4" fmla="*/ 918 w 675060"/>
                <a:gd name="connsiteY4" fmla="*/ 777486 h 943550"/>
                <a:gd name="connsiteX5" fmla="*/ 670609 w 675060"/>
                <a:gd name="connsiteY5" fmla="*/ 1166 h 943550"/>
                <a:gd name="connsiteX6" fmla="*/ 674827 w 675060"/>
                <a:gd name="connsiteY6" fmla="*/ 399 h 943550"/>
                <a:gd name="connsiteX7" fmla="*/ 676745 w 675060"/>
                <a:gd name="connsiteY7" fmla="*/ 4618 h 943550"/>
                <a:gd name="connsiteX8" fmla="*/ 461186 w 675060"/>
                <a:gd name="connsiteY8" fmla="*/ 942415 h 943550"/>
                <a:gd name="connsiteX9" fmla="*/ 459268 w 675060"/>
                <a:gd name="connsiteY9" fmla="*/ 944717 h 943550"/>
                <a:gd name="connsiteX10" fmla="*/ 457734 w 675060"/>
                <a:gd name="connsiteY10" fmla="*/ 945100 h 943550"/>
                <a:gd name="connsiteX11" fmla="*/ 9740 w 675060"/>
                <a:gd name="connsiteY11" fmla="*/ 778636 h 943550"/>
                <a:gd name="connsiteX12" fmla="*/ 455049 w 675060"/>
                <a:gd name="connsiteY12" fmla="*/ 936662 h 943550"/>
                <a:gd name="connsiteX13" fmla="*/ 666389 w 675060"/>
                <a:gd name="connsiteY13" fmla="*/ 17275 h 943550"/>
                <a:gd name="connsiteX14" fmla="*/ 9740 w 675060"/>
                <a:gd name="connsiteY14" fmla="*/ 778636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5060" h="943550">
                  <a:moveTo>
                    <a:pt x="457734" y="945100"/>
                  </a:moveTo>
                  <a:cubicBezTo>
                    <a:pt x="457350" y="945100"/>
                    <a:pt x="456967" y="945100"/>
                    <a:pt x="456584" y="944717"/>
                  </a:cubicBezTo>
                  <a:lnTo>
                    <a:pt x="2451" y="783623"/>
                  </a:lnTo>
                  <a:cubicBezTo>
                    <a:pt x="1301" y="783239"/>
                    <a:pt x="534" y="782472"/>
                    <a:pt x="151" y="780938"/>
                  </a:cubicBezTo>
                  <a:cubicBezTo>
                    <a:pt x="-233" y="779404"/>
                    <a:pt x="151" y="778636"/>
                    <a:pt x="918" y="777486"/>
                  </a:cubicBezTo>
                  <a:lnTo>
                    <a:pt x="670609" y="1166"/>
                  </a:lnTo>
                  <a:cubicBezTo>
                    <a:pt x="671759" y="15"/>
                    <a:pt x="673676" y="-368"/>
                    <a:pt x="674827" y="399"/>
                  </a:cubicBezTo>
                  <a:cubicBezTo>
                    <a:pt x="676362" y="1166"/>
                    <a:pt x="677129" y="2701"/>
                    <a:pt x="676745" y="4618"/>
                  </a:cubicBezTo>
                  <a:lnTo>
                    <a:pt x="461186" y="942415"/>
                  </a:lnTo>
                  <a:cubicBezTo>
                    <a:pt x="460802" y="943566"/>
                    <a:pt x="460419" y="944333"/>
                    <a:pt x="459268" y="944717"/>
                  </a:cubicBezTo>
                  <a:cubicBezTo>
                    <a:pt x="459268" y="945100"/>
                    <a:pt x="458501" y="945100"/>
                    <a:pt x="457734" y="945100"/>
                  </a:cubicBezTo>
                  <a:close/>
                  <a:moveTo>
                    <a:pt x="9740" y="778636"/>
                  </a:moveTo>
                  <a:lnTo>
                    <a:pt x="455049" y="936662"/>
                  </a:lnTo>
                  <a:lnTo>
                    <a:pt x="666389" y="17275"/>
                  </a:lnTo>
                  <a:lnTo>
                    <a:pt x="9740" y="778636"/>
                  </a:lnTo>
                  <a:close/>
                </a:path>
              </a:pathLst>
            </a:custGeom>
            <a:solidFill>
              <a:srgbClr val="C4C4C4"/>
            </a:solidFill>
            <a:ln w="383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086F8AF-55DA-4D63-BEA2-09569D9FD2F9}"/>
                </a:ext>
              </a:extLst>
            </p:cNvPr>
            <p:cNvSpPr/>
            <p:nvPr/>
          </p:nvSpPr>
          <p:spPr>
            <a:xfrm>
              <a:off x="10227526" y="5529975"/>
              <a:ext cx="1093138" cy="943550"/>
            </a:xfrm>
            <a:custGeom>
              <a:avLst/>
              <a:gdLst>
                <a:gd name="connsiteX0" fmla="*/ 3603 w 1093137"/>
                <a:gd name="connsiteY0" fmla="*/ 944851 h 943550"/>
                <a:gd name="connsiteX1" fmla="*/ 917 w 1093137"/>
                <a:gd name="connsiteY1" fmla="*/ 943701 h 943550"/>
                <a:gd name="connsiteX2" fmla="*/ 150 w 1093137"/>
                <a:gd name="connsiteY2" fmla="*/ 940632 h 943550"/>
                <a:gd name="connsiteX3" fmla="*/ 215709 w 1093137"/>
                <a:gd name="connsiteY3" fmla="*/ 2835 h 943550"/>
                <a:gd name="connsiteX4" fmla="*/ 218395 w 1093137"/>
                <a:gd name="connsiteY4" fmla="*/ 151 h 943550"/>
                <a:gd name="connsiteX5" fmla="*/ 221846 w 1093137"/>
                <a:gd name="connsiteY5" fmla="*/ 918 h 943550"/>
                <a:gd name="connsiteX6" fmla="*/ 1094055 w 1093137"/>
                <a:gd name="connsiteY6" fmla="*/ 843209 h 943550"/>
                <a:gd name="connsiteX7" fmla="*/ 1094823 w 1093137"/>
                <a:gd name="connsiteY7" fmla="*/ 847044 h 943550"/>
                <a:gd name="connsiteX8" fmla="*/ 1091754 w 1093137"/>
                <a:gd name="connsiteY8" fmla="*/ 849346 h 943550"/>
                <a:gd name="connsiteX9" fmla="*/ 3603 w 1093137"/>
                <a:gd name="connsiteY9" fmla="*/ 944851 h 943550"/>
                <a:gd name="connsiteX10" fmla="*/ 3603 w 1093137"/>
                <a:gd name="connsiteY10" fmla="*/ 944851 h 943550"/>
                <a:gd name="connsiteX11" fmla="*/ 221462 w 1093137"/>
                <a:gd name="connsiteY11" fmla="*/ 10890 h 943550"/>
                <a:gd name="connsiteX12" fmla="*/ 8588 w 1093137"/>
                <a:gd name="connsiteY12" fmla="*/ 937564 h 943550"/>
                <a:gd name="connsiteX13" fmla="*/ 1083699 w 1093137"/>
                <a:gd name="connsiteY13" fmla="*/ 843209 h 943550"/>
                <a:gd name="connsiteX14" fmla="*/ 221462 w 1093137"/>
                <a:gd name="connsiteY14" fmla="*/ 10890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3137" h="943550">
                  <a:moveTo>
                    <a:pt x="3603" y="944851"/>
                  </a:moveTo>
                  <a:cubicBezTo>
                    <a:pt x="2452" y="944851"/>
                    <a:pt x="1685" y="944468"/>
                    <a:pt x="917" y="943701"/>
                  </a:cubicBezTo>
                  <a:cubicBezTo>
                    <a:pt x="150" y="942934"/>
                    <a:pt x="-233" y="941783"/>
                    <a:pt x="150" y="940632"/>
                  </a:cubicBezTo>
                  <a:lnTo>
                    <a:pt x="215709" y="2835"/>
                  </a:lnTo>
                  <a:cubicBezTo>
                    <a:pt x="216093" y="1684"/>
                    <a:pt x="216860" y="534"/>
                    <a:pt x="218395" y="151"/>
                  </a:cubicBezTo>
                  <a:cubicBezTo>
                    <a:pt x="219545" y="-233"/>
                    <a:pt x="221079" y="151"/>
                    <a:pt x="221846" y="918"/>
                  </a:cubicBezTo>
                  <a:lnTo>
                    <a:pt x="1094055" y="843209"/>
                  </a:lnTo>
                  <a:cubicBezTo>
                    <a:pt x="1095206" y="844360"/>
                    <a:pt x="1095590" y="845510"/>
                    <a:pt x="1094823" y="847044"/>
                  </a:cubicBezTo>
                  <a:cubicBezTo>
                    <a:pt x="1094439" y="848579"/>
                    <a:pt x="1093288" y="849346"/>
                    <a:pt x="1091754" y="849346"/>
                  </a:cubicBezTo>
                  <a:lnTo>
                    <a:pt x="3603" y="944851"/>
                  </a:lnTo>
                  <a:cubicBezTo>
                    <a:pt x="3986" y="944851"/>
                    <a:pt x="3986" y="944851"/>
                    <a:pt x="3603" y="944851"/>
                  </a:cubicBezTo>
                  <a:close/>
                  <a:moveTo>
                    <a:pt x="221462" y="10890"/>
                  </a:moveTo>
                  <a:lnTo>
                    <a:pt x="8588" y="937564"/>
                  </a:lnTo>
                  <a:lnTo>
                    <a:pt x="1083699" y="843209"/>
                  </a:lnTo>
                  <a:lnTo>
                    <a:pt x="221462" y="10890"/>
                  </a:lnTo>
                  <a:close/>
                </a:path>
              </a:pathLst>
            </a:custGeom>
            <a:solidFill>
              <a:srgbClr val="C4C4C4"/>
            </a:solidFill>
            <a:ln w="383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93F4D-C8ED-43EE-8519-885B4CFC5500}"/>
                </a:ext>
              </a:extLst>
            </p:cNvPr>
            <p:cNvSpPr/>
            <p:nvPr/>
          </p:nvSpPr>
          <p:spPr>
            <a:xfrm>
              <a:off x="10443220" y="4698040"/>
              <a:ext cx="909030" cy="836154"/>
            </a:xfrm>
            <a:custGeom>
              <a:avLst/>
              <a:gdLst>
                <a:gd name="connsiteX0" fmla="*/ 3851 w 909030"/>
                <a:gd name="connsiteY0" fmla="*/ 839373 h 836154"/>
                <a:gd name="connsiteX1" fmla="*/ 1166 w 909030"/>
                <a:gd name="connsiteY1" fmla="*/ 838223 h 836154"/>
                <a:gd name="connsiteX2" fmla="*/ 399 w 909030"/>
                <a:gd name="connsiteY2" fmla="*/ 834004 h 836154"/>
                <a:gd name="connsiteX3" fmla="*/ 426147 w 909030"/>
                <a:gd name="connsiteY3" fmla="*/ 2068 h 836154"/>
                <a:gd name="connsiteX4" fmla="*/ 428449 w 909030"/>
                <a:gd name="connsiteY4" fmla="*/ 150 h 836154"/>
                <a:gd name="connsiteX5" fmla="*/ 431517 w 909030"/>
                <a:gd name="connsiteY5" fmla="*/ 917 h 836154"/>
                <a:gd name="connsiteX6" fmla="*/ 908662 w 909030"/>
                <a:gd name="connsiteY6" fmla="*/ 367982 h 836154"/>
                <a:gd name="connsiteX7" fmla="*/ 910196 w 909030"/>
                <a:gd name="connsiteY7" fmla="*/ 371050 h 836154"/>
                <a:gd name="connsiteX8" fmla="*/ 908279 w 909030"/>
                <a:gd name="connsiteY8" fmla="*/ 374119 h 836154"/>
                <a:gd name="connsiteX9" fmla="*/ 5386 w 909030"/>
                <a:gd name="connsiteY9" fmla="*/ 838990 h 836154"/>
                <a:gd name="connsiteX10" fmla="*/ 3851 w 909030"/>
                <a:gd name="connsiteY10" fmla="*/ 839373 h 836154"/>
                <a:gd name="connsiteX11" fmla="*/ 430750 w 909030"/>
                <a:gd name="connsiteY11" fmla="*/ 9356 h 836154"/>
                <a:gd name="connsiteX12" fmla="*/ 11906 w 909030"/>
                <a:gd name="connsiteY12" fmla="*/ 827099 h 836154"/>
                <a:gd name="connsiteX13" fmla="*/ 899840 w 909030"/>
                <a:gd name="connsiteY13" fmla="*/ 370283 h 836154"/>
                <a:gd name="connsiteX14" fmla="*/ 430750 w 909030"/>
                <a:gd name="connsiteY14" fmla="*/ 9356 h 8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9030" h="836154">
                  <a:moveTo>
                    <a:pt x="3851" y="839373"/>
                  </a:moveTo>
                  <a:cubicBezTo>
                    <a:pt x="3084" y="839373"/>
                    <a:pt x="1933" y="838990"/>
                    <a:pt x="1166" y="838223"/>
                  </a:cubicBezTo>
                  <a:cubicBezTo>
                    <a:pt x="15" y="837072"/>
                    <a:pt x="-368" y="835537"/>
                    <a:pt x="399" y="834004"/>
                  </a:cubicBezTo>
                  <a:lnTo>
                    <a:pt x="426147" y="2068"/>
                  </a:lnTo>
                  <a:cubicBezTo>
                    <a:pt x="426531" y="917"/>
                    <a:pt x="427681" y="534"/>
                    <a:pt x="428449" y="150"/>
                  </a:cubicBezTo>
                  <a:cubicBezTo>
                    <a:pt x="429599" y="-233"/>
                    <a:pt x="430750" y="150"/>
                    <a:pt x="431517" y="917"/>
                  </a:cubicBezTo>
                  <a:lnTo>
                    <a:pt x="908662" y="367982"/>
                  </a:lnTo>
                  <a:cubicBezTo>
                    <a:pt x="909813" y="368749"/>
                    <a:pt x="910196" y="369900"/>
                    <a:pt x="910196" y="371050"/>
                  </a:cubicBezTo>
                  <a:cubicBezTo>
                    <a:pt x="910196" y="372201"/>
                    <a:pt x="909429" y="373351"/>
                    <a:pt x="908279" y="374119"/>
                  </a:cubicBezTo>
                  <a:lnTo>
                    <a:pt x="5386" y="838990"/>
                  </a:lnTo>
                  <a:cubicBezTo>
                    <a:pt x="5002" y="838990"/>
                    <a:pt x="4235" y="839373"/>
                    <a:pt x="3851" y="839373"/>
                  </a:cubicBezTo>
                  <a:close/>
                  <a:moveTo>
                    <a:pt x="430750" y="9356"/>
                  </a:moveTo>
                  <a:lnTo>
                    <a:pt x="11906" y="827099"/>
                  </a:lnTo>
                  <a:lnTo>
                    <a:pt x="899840" y="370283"/>
                  </a:lnTo>
                  <a:lnTo>
                    <a:pt x="430750" y="9356"/>
                  </a:lnTo>
                  <a:close/>
                </a:path>
              </a:pathLst>
            </a:custGeom>
            <a:solidFill>
              <a:srgbClr val="C4C4C4"/>
            </a:solidFill>
            <a:ln w="383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2FCAD83-679F-4F93-9E1B-3995BC83347E}"/>
                </a:ext>
              </a:extLst>
            </p:cNvPr>
            <p:cNvSpPr/>
            <p:nvPr/>
          </p:nvSpPr>
          <p:spPr>
            <a:xfrm>
              <a:off x="10443235" y="5156774"/>
              <a:ext cx="1254232" cy="1219711"/>
            </a:xfrm>
            <a:custGeom>
              <a:avLst/>
              <a:gdLst>
                <a:gd name="connsiteX0" fmla="*/ 876045 w 1254231"/>
                <a:gd name="connsiteY0" fmla="*/ 1222547 h 1219711"/>
                <a:gd name="connsiteX1" fmla="*/ 873360 w 1254231"/>
                <a:gd name="connsiteY1" fmla="*/ 1221396 h 1219711"/>
                <a:gd name="connsiteX2" fmla="*/ 1151 w 1254231"/>
                <a:gd name="connsiteY2" fmla="*/ 379105 h 1219711"/>
                <a:gd name="connsiteX3" fmla="*/ 0 w 1254231"/>
                <a:gd name="connsiteY3" fmla="*/ 375653 h 1219711"/>
                <a:gd name="connsiteX4" fmla="*/ 2686 w 1254231"/>
                <a:gd name="connsiteY4" fmla="*/ 372968 h 1219711"/>
                <a:gd name="connsiteX5" fmla="*/ 1250013 w 1254231"/>
                <a:gd name="connsiteY5" fmla="*/ 150 h 1219711"/>
                <a:gd name="connsiteX6" fmla="*/ 1253465 w 1254231"/>
                <a:gd name="connsiteY6" fmla="*/ 917 h 1219711"/>
                <a:gd name="connsiteX7" fmla="*/ 1254232 w 1254231"/>
                <a:gd name="connsiteY7" fmla="*/ 4369 h 1219711"/>
                <a:gd name="connsiteX8" fmla="*/ 879114 w 1254231"/>
                <a:gd name="connsiteY8" fmla="*/ 1219095 h 1219711"/>
                <a:gd name="connsiteX9" fmla="*/ 876428 w 1254231"/>
                <a:gd name="connsiteY9" fmla="*/ 1221396 h 1219711"/>
                <a:gd name="connsiteX10" fmla="*/ 876045 w 1254231"/>
                <a:gd name="connsiteY10" fmla="*/ 1222547 h 1219711"/>
                <a:gd name="connsiteX11" fmla="*/ 10740 w 1254231"/>
                <a:gd name="connsiteY11" fmla="*/ 378721 h 1219711"/>
                <a:gd name="connsiteX12" fmla="*/ 874510 w 1254231"/>
                <a:gd name="connsiteY12" fmla="*/ 1212574 h 1219711"/>
                <a:gd name="connsiteX13" fmla="*/ 1245794 w 1254231"/>
                <a:gd name="connsiteY13" fmla="*/ 9739 h 1219711"/>
                <a:gd name="connsiteX14" fmla="*/ 10740 w 1254231"/>
                <a:gd name="connsiteY14" fmla="*/ 378721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4231" h="1219711">
                  <a:moveTo>
                    <a:pt x="876045" y="1222547"/>
                  </a:moveTo>
                  <a:cubicBezTo>
                    <a:pt x="875278" y="1222547"/>
                    <a:pt x="874127" y="1222163"/>
                    <a:pt x="873360" y="1221396"/>
                  </a:cubicBezTo>
                  <a:lnTo>
                    <a:pt x="1151" y="379105"/>
                  </a:lnTo>
                  <a:cubicBezTo>
                    <a:pt x="384" y="378338"/>
                    <a:pt x="0" y="376803"/>
                    <a:pt x="0" y="375653"/>
                  </a:cubicBezTo>
                  <a:cubicBezTo>
                    <a:pt x="384" y="374502"/>
                    <a:pt x="1151" y="373352"/>
                    <a:pt x="2686" y="372968"/>
                  </a:cubicBezTo>
                  <a:lnTo>
                    <a:pt x="1250013" y="150"/>
                  </a:lnTo>
                  <a:cubicBezTo>
                    <a:pt x="1251164" y="-233"/>
                    <a:pt x="1252698" y="150"/>
                    <a:pt x="1253465" y="917"/>
                  </a:cubicBezTo>
                  <a:cubicBezTo>
                    <a:pt x="1254232" y="1685"/>
                    <a:pt x="1254616" y="3219"/>
                    <a:pt x="1254232" y="4369"/>
                  </a:cubicBezTo>
                  <a:lnTo>
                    <a:pt x="879114" y="1219095"/>
                  </a:lnTo>
                  <a:cubicBezTo>
                    <a:pt x="878730" y="1220245"/>
                    <a:pt x="877579" y="1221396"/>
                    <a:pt x="876428" y="1221396"/>
                  </a:cubicBezTo>
                  <a:cubicBezTo>
                    <a:pt x="876812" y="1222547"/>
                    <a:pt x="876428" y="1222547"/>
                    <a:pt x="876045" y="1222547"/>
                  </a:cubicBezTo>
                  <a:close/>
                  <a:moveTo>
                    <a:pt x="10740" y="378721"/>
                  </a:moveTo>
                  <a:lnTo>
                    <a:pt x="874510" y="1212574"/>
                  </a:lnTo>
                  <a:lnTo>
                    <a:pt x="1245794" y="9739"/>
                  </a:lnTo>
                  <a:lnTo>
                    <a:pt x="10740" y="378721"/>
                  </a:lnTo>
                  <a:close/>
                </a:path>
              </a:pathLst>
            </a:custGeom>
            <a:solidFill>
              <a:srgbClr val="C4C4C4"/>
            </a:solidFill>
            <a:ln w="383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E7C9CDC-58A5-480D-8A18-3C7094E2827B}"/>
                </a:ext>
              </a:extLst>
            </p:cNvPr>
            <p:cNvSpPr/>
            <p:nvPr/>
          </p:nvSpPr>
          <p:spPr>
            <a:xfrm>
              <a:off x="10443318" y="5065254"/>
              <a:ext cx="1254232" cy="471775"/>
            </a:xfrm>
            <a:custGeom>
              <a:avLst/>
              <a:gdLst>
                <a:gd name="connsiteX0" fmla="*/ 3753 w 1254231"/>
                <a:gd name="connsiteY0" fmla="*/ 472159 h 471775"/>
                <a:gd name="connsiteX1" fmla="*/ 301 w 1254231"/>
                <a:gd name="connsiteY1" fmla="*/ 469857 h 471775"/>
                <a:gd name="connsiteX2" fmla="*/ 1835 w 1254231"/>
                <a:gd name="connsiteY2" fmla="*/ 465255 h 471775"/>
                <a:gd name="connsiteX3" fmla="*/ 904729 w 1254231"/>
                <a:gd name="connsiteY3" fmla="*/ 383 h 471775"/>
                <a:gd name="connsiteX4" fmla="*/ 907413 w 1254231"/>
                <a:gd name="connsiteY4" fmla="*/ 0 h 471775"/>
                <a:gd name="connsiteX5" fmla="*/ 1251848 w 1254231"/>
                <a:gd name="connsiteY5" fmla="*/ 92054 h 471775"/>
                <a:gd name="connsiteX6" fmla="*/ 1254532 w 1254231"/>
                <a:gd name="connsiteY6" fmla="*/ 95506 h 471775"/>
                <a:gd name="connsiteX7" fmla="*/ 1251848 w 1254231"/>
                <a:gd name="connsiteY7" fmla="*/ 98958 h 471775"/>
                <a:gd name="connsiteX8" fmla="*/ 4520 w 1254231"/>
                <a:gd name="connsiteY8" fmla="*/ 471775 h 471775"/>
                <a:gd name="connsiteX9" fmla="*/ 3753 w 1254231"/>
                <a:gd name="connsiteY9" fmla="*/ 472159 h 471775"/>
                <a:gd name="connsiteX10" fmla="*/ 907029 w 1254231"/>
                <a:gd name="connsiteY10" fmla="*/ 7288 h 471775"/>
                <a:gd name="connsiteX11" fmla="*/ 40190 w 1254231"/>
                <a:gd name="connsiteY11" fmla="*/ 453365 h 471775"/>
                <a:gd name="connsiteX12" fmla="*/ 1237656 w 1254231"/>
                <a:gd name="connsiteY12" fmla="*/ 95506 h 471775"/>
                <a:gd name="connsiteX13" fmla="*/ 907029 w 1254231"/>
                <a:gd name="connsiteY13" fmla="*/ 7288 h 4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231" h="471775">
                  <a:moveTo>
                    <a:pt x="3753" y="472159"/>
                  </a:moveTo>
                  <a:cubicBezTo>
                    <a:pt x="2219" y="472159"/>
                    <a:pt x="1068" y="471392"/>
                    <a:pt x="301" y="469857"/>
                  </a:cubicBezTo>
                  <a:cubicBezTo>
                    <a:pt x="-466" y="467940"/>
                    <a:pt x="301" y="466022"/>
                    <a:pt x="1835" y="465255"/>
                  </a:cubicBezTo>
                  <a:lnTo>
                    <a:pt x="904729" y="383"/>
                  </a:lnTo>
                  <a:cubicBezTo>
                    <a:pt x="905496" y="0"/>
                    <a:pt x="906262" y="0"/>
                    <a:pt x="907413" y="0"/>
                  </a:cubicBezTo>
                  <a:lnTo>
                    <a:pt x="1251848" y="92054"/>
                  </a:lnTo>
                  <a:cubicBezTo>
                    <a:pt x="1253382" y="92437"/>
                    <a:pt x="1254532" y="93971"/>
                    <a:pt x="1254532" y="95506"/>
                  </a:cubicBezTo>
                  <a:cubicBezTo>
                    <a:pt x="1254532" y="97040"/>
                    <a:pt x="1253382" y="98574"/>
                    <a:pt x="1251848" y="98958"/>
                  </a:cubicBezTo>
                  <a:lnTo>
                    <a:pt x="4520" y="471775"/>
                  </a:lnTo>
                  <a:cubicBezTo>
                    <a:pt x="4136" y="472159"/>
                    <a:pt x="3753" y="472159"/>
                    <a:pt x="3753" y="472159"/>
                  </a:cubicBezTo>
                  <a:close/>
                  <a:moveTo>
                    <a:pt x="907029" y="7288"/>
                  </a:moveTo>
                  <a:lnTo>
                    <a:pt x="40190" y="453365"/>
                  </a:lnTo>
                  <a:lnTo>
                    <a:pt x="1237656" y="95506"/>
                  </a:lnTo>
                  <a:lnTo>
                    <a:pt x="907029" y="7288"/>
                  </a:lnTo>
                  <a:close/>
                </a:path>
              </a:pathLst>
            </a:custGeom>
            <a:solidFill>
              <a:srgbClr val="C4C4C4"/>
            </a:solidFill>
            <a:ln w="383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39F2365-1846-4E30-AF72-DAF594D6F5CA}"/>
                </a:ext>
              </a:extLst>
            </p:cNvPr>
            <p:cNvSpPr/>
            <p:nvPr/>
          </p:nvSpPr>
          <p:spPr>
            <a:xfrm>
              <a:off x="5056260" y="5388818"/>
              <a:ext cx="1250396" cy="609856"/>
            </a:xfrm>
            <a:custGeom>
              <a:avLst/>
              <a:gdLst>
                <a:gd name="connsiteX0" fmla="*/ 3753 w 1250395"/>
                <a:gd name="connsiteY0" fmla="*/ 611932 h 609855"/>
                <a:gd name="connsiteX1" fmla="*/ 301 w 1250395"/>
                <a:gd name="connsiteY1" fmla="*/ 609631 h 609855"/>
                <a:gd name="connsiteX2" fmla="*/ 1835 w 1250395"/>
                <a:gd name="connsiteY2" fmla="*/ 605412 h 609855"/>
                <a:gd name="connsiteX3" fmla="*/ 1034754 w 1250395"/>
                <a:gd name="connsiteY3" fmla="*/ 542 h 609855"/>
                <a:gd name="connsiteX4" fmla="*/ 1037439 w 1250395"/>
                <a:gd name="connsiteY4" fmla="*/ 159 h 609855"/>
                <a:gd name="connsiteX5" fmla="*/ 1039741 w 1250395"/>
                <a:gd name="connsiteY5" fmla="*/ 2077 h 609855"/>
                <a:gd name="connsiteX6" fmla="*/ 1253382 w 1250395"/>
                <a:gd name="connsiteY6" fmla="*/ 382182 h 609855"/>
                <a:gd name="connsiteX7" fmla="*/ 1253382 w 1250395"/>
                <a:gd name="connsiteY7" fmla="*/ 385634 h 609855"/>
                <a:gd name="connsiteX8" fmla="*/ 1250697 w 1250395"/>
                <a:gd name="connsiteY8" fmla="*/ 387551 h 609855"/>
                <a:gd name="connsiteX9" fmla="*/ 4136 w 1250395"/>
                <a:gd name="connsiteY9" fmla="*/ 612316 h 609855"/>
                <a:gd name="connsiteX10" fmla="*/ 3753 w 1250395"/>
                <a:gd name="connsiteY10" fmla="*/ 611932 h 609855"/>
                <a:gd name="connsiteX11" fmla="*/ 1035521 w 1250395"/>
                <a:gd name="connsiteY11" fmla="*/ 8597 h 609855"/>
                <a:gd name="connsiteX12" fmla="*/ 23314 w 1250395"/>
                <a:gd name="connsiteY12" fmla="*/ 601193 h 609855"/>
                <a:gd name="connsiteX13" fmla="*/ 1244944 w 1250395"/>
                <a:gd name="connsiteY13" fmla="*/ 381031 h 609855"/>
                <a:gd name="connsiteX14" fmla="*/ 1035521 w 1250395"/>
                <a:gd name="connsiteY14" fmla="*/ 8597 h 60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0395" h="609855">
                  <a:moveTo>
                    <a:pt x="3753" y="611932"/>
                  </a:moveTo>
                  <a:cubicBezTo>
                    <a:pt x="2219" y="611932"/>
                    <a:pt x="1068" y="611165"/>
                    <a:pt x="301" y="609631"/>
                  </a:cubicBezTo>
                  <a:cubicBezTo>
                    <a:pt x="-466" y="608097"/>
                    <a:pt x="301" y="606179"/>
                    <a:pt x="1835" y="605412"/>
                  </a:cubicBezTo>
                  <a:lnTo>
                    <a:pt x="1034754" y="542"/>
                  </a:lnTo>
                  <a:cubicBezTo>
                    <a:pt x="1035521" y="159"/>
                    <a:pt x="1036672" y="-225"/>
                    <a:pt x="1037439" y="159"/>
                  </a:cubicBezTo>
                  <a:cubicBezTo>
                    <a:pt x="1038206" y="542"/>
                    <a:pt x="1039357" y="926"/>
                    <a:pt x="1039741" y="2077"/>
                  </a:cubicBezTo>
                  <a:lnTo>
                    <a:pt x="1253382" y="382182"/>
                  </a:lnTo>
                  <a:cubicBezTo>
                    <a:pt x="1254149" y="383332"/>
                    <a:pt x="1254149" y="384483"/>
                    <a:pt x="1253382" y="385634"/>
                  </a:cubicBezTo>
                  <a:cubicBezTo>
                    <a:pt x="1252998" y="386785"/>
                    <a:pt x="1251848" y="387551"/>
                    <a:pt x="1250697" y="387551"/>
                  </a:cubicBezTo>
                  <a:lnTo>
                    <a:pt x="4136" y="612316"/>
                  </a:lnTo>
                  <a:cubicBezTo>
                    <a:pt x="4136" y="611932"/>
                    <a:pt x="3753" y="611932"/>
                    <a:pt x="3753" y="611932"/>
                  </a:cubicBezTo>
                  <a:close/>
                  <a:moveTo>
                    <a:pt x="1035521" y="8597"/>
                  </a:moveTo>
                  <a:lnTo>
                    <a:pt x="23314" y="601193"/>
                  </a:lnTo>
                  <a:lnTo>
                    <a:pt x="1244944" y="381031"/>
                  </a:lnTo>
                  <a:lnTo>
                    <a:pt x="1035521" y="8597"/>
                  </a:lnTo>
                  <a:close/>
                </a:path>
              </a:pathLst>
            </a:custGeom>
            <a:solidFill>
              <a:srgbClr val="C4C4C4"/>
            </a:solidFill>
            <a:ln w="383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8F13C4C-BE42-427A-A19C-F4D810EE7A66}"/>
                </a:ext>
              </a:extLst>
            </p:cNvPr>
            <p:cNvSpPr/>
            <p:nvPr/>
          </p:nvSpPr>
          <p:spPr>
            <a:xfrm>
              <a:off x="6089420" y="5261919"/>
              <a:ext cx="644376" cy="513966"/>
            </a:xfrm>
            <a:custGeom>
              <a:avLst/>
              <a:gdLst>
                <a:gd name="connsiteX0" fmla="*/ 217153 w 644375"/>
                <a:gd name="connsiteY0" fmla="*/ 514066 h 513966"/>
                <a:gd name="connsiteX1" fmla="*/ 217153 w 644375"/>
                <a:gd name="connsiteY1" fmla="*/ 514066 h 513966"/>
                <a:gd name="connsiteX2" fmla="*/ 214084 w 644375"/>
                <a:gd name="connsiteY2" fmla="*/ 512148 h 513966"/>
                <a:gd name="connsiteX3" fmla="*/ 443 w 644375"/>
                <a:gd name="connsiteY3" fmla="*/ 132043 h 513966"/>
                <a:gd name="connsiteX4" fmla="*/ 443 w 644375"/>
                <a:gd name="connsiteY4" fmla="*/ 128591 h 513966"/>
                <a:gd name="connsiteX5" fmla="*/ 3128 w 644375"/>
                <a:gd name="connsiteY5" fmla="*/ 126674 h 513966"/>
                <a:gd name="connsiteX6" fmla="*/ 640983 w 644375"/>
                <a:gd name="connsiteY6" fmla="*/ 100 h 513966"/>
                <a:gd name="connsiteX7" fmla="*/ 644819 w 644375"/>
                <a:gd name="connsiteY7" fmla="*/ 1634 h 513966"/>
                <a:gd name="connsiteX8" fmla="*/ 644435 w 644375"/>
                <a:gd name="connsiteY8" fmla="*/ 5853 h 513966"/>
                <a:gd name="connsiteX9" fmla="*/ 220221 w 644375"/>
                <a:gd name="connsiteY9" fmla="*/ 512915 h 513966"/>
                <a:gd name="connsiteX10" fmla="*/ 217153 w 644375"/>
                <a:gd name="connsiteY10" fmla="*/ 514066 h 513966"/>
                <a:gd name="connsiteX11" fmla="*/ 9265 w 644375"/>
                <a:gd name="connsiteY11" fmla="*/ 132810 h 513966"/>
                <a:gd name="connsiteX12" fmla="*/ 217920 w 644375"/>
                <a:gd name="connsiteY12" fmla="*/ 504094 h 513966"/>
                <a:gd name="connsiteX13" fmla="*/ 632161 w 644375"/>
                <a:gd name="connsiteY13" fmla="*/ 9305 h 513966"/>
                <a:gd name="connsiteX14" fmla="*/ 9265 w 644375"/>
                <a:gd name="connsiteY14" fmla="*/ 13281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4375" h="513966">
                  <a:moveTo>
                    <a:pt x="217153" y="514066"/>
                  </a:moveTo>
                  <a:cubicBezTo>
                    <a:pt x="217153" y="514066"/>
                    <a:pt x="217153" y="514066"/>
                    <a:pt x="217153" y="514066"/>
                  </a:cubicBezTo>
                  <a:cubicBezTo>
                    <a:pt x="215618" y="514066"/>
                    <a:pt x="214468" y="513299"/>
                    <a:pt x="214084" y="512148"/>
                  </a:cubicBezTo>
                  <a:lnTo>
                    <a:pt x="443" y="132043"/>
                  </a:lnTo>
                  <a:cubicBezTo>
                    <a:pt x="60" y="130893"/>
                    <a:pt x="-324" y="129742"/>
                    <a:pt x="443" y="128591"/>
                  </a:cubicBezTo>
                  <a:cubicBezTo>
                    <a:pt x="826" y="127441"/>
                    <a:pt x="1977" y="126674"/>
                    <a:pt x="3128" y="126674"/>
                  </a:cubicBezTo>
                  <a:lnTo>
                    <a:pt x="640983" y="100"/>
                  </a:lnTo>
                  <a:cubicBezTo>
                    <a:pt x="642518" y="-284"/>
                    <a:pt x="644051" y="483"/>
                    <a:pt x="644819" y="1634"/>
                  </a:cubicBezTo>
                  <a:cubicBezTo>
                    <a:pt x="645586" y="2784"/>
                    <a:pt x="645586" y="4702"/>
                    <a:pt x="644435" y="5853"/>
                  </a:cubicBezTo>
                  <a:lnTo>
                    <a:pt x="220221" y="512915"/>
                  </a:lnTo>
                  <a:cubicBezTo>
                    <a:pt x="219454" y="513683"/>
                    <a:pt x="218303" y="514066"/>
                    <a:pt x="217153" y="514066"/>
                  </a:cubicBezTo>
                  <a:close/>
                  <a:moveTo>
                    <a:pt x="9265" y="132810"/>
                  </a:moveTo>
                  <a:lnTo>
                    <a:pt x="217920" y="504094"/>
                  </a:lnTo>
                  <a:lnTo>
                    <a:pt x="632161" y="9305"/>
                  </a:lnTo>
                  <a:lnTo>
                    <a:pt x="9265" y="132810"/>
                  </a:lnTo>
                  <a:close/>
                </a:path>
              </a:pathLst>
            </a:custGeom>
            <a:solidFill>
              <a:srgbClr val="C4C4C4"/>
            </a:solidFill>
            <a:ln w="383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2E08B7-E089-4775-A79E-05AF902EEFCC}"/>
                </a:ext>
              </a:extLst>
            </p:cNvPr>
            <p:cNvSpPr/>
            <p:nvPr/>
          </p:nvSpPr>
          <p:spPr>
            <a:xfrm>
              <a:off x="8107683" y="2435514"/>
              <a:ext cx="207121" cy="778621"/>
            </a:xfrm>
            <a:custGeom>
              <a:avLst/>
              <a:gdLst>
                <a:gd name="connsiteX0" fmla="*/ 3525 w 207120"/>
                <a:gd name="connsiteY0" fmla="*/ 779078 h 778620"/>
                <a:gd name="connsiteX1" fmla="*/ 2758 w 207120"/>
                <a:gd name="connsiteY1" fmla="*/ 779078 h 778620"/>
                <a:gd name="connsiteX2" fmla="*/ 74 w 207120"/>
                <a:gd name="connsiteY2" fmla="*/ 774475 h 778620"/>
                <a:gd name="connsiteX3" fmla="*/ 200290 w 207120"/>
                <a:gd name="connsiteY3" fmla="*/ 2758 h 778620"/>
                <a:gd name="connsiteX4" fmla="*/ 204893 w 207120"/>
                <a:gd name="connsiteY4" fmla="*/ 73 h 778620"/>
                <a:gd name="connsiteX5" fmla="*/ 207578 w 207120"/>
                <a:gd name="connsiteY5" fmla="*/ 4676 h 778620"/>
                <a:gd name="connsiteX6" fmla="*/ 7361 w 207120"/>
                <a:gd name="connsiteY6" fmla="*/ 776393 h 778620"/>
                <a:gd name="connsiteX7" fmla="*/ 3525 w 207120"/>
                <a:gd name="connsiteY7" fmla="*/ 779078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20" h="778620">
                  <a:moveTo>
                    <a:pt x="3525" y="779078"/>
                  </a:moveTo>
                  <a:cubicBezTo>
                    <a:pt x="3142" y="779078"/>
                    <a:pt x="2758" y="779078"/>
                    <a:pt x="2758" y="779078"/>
                  </a:cubicBezTo>
                  <a:cubicBezTo>
                    <a:pt x="841" y="778694"/>
                    <a:pt x="-310" y="776777"/>
                    <a:pt x="74" y="774475"/>
                  </a:cubicBezTo>
                  <a:lnTo>
                    <a:pt x="200290" y="2758"/>
                  </a:lnTo>
                  <a:cubicBezTo>
                    <a:pt x="200674" y="841"/>
                    <a:pt x="202592" y="-310"/>
                    <a:pt x="204893" y="73"/>
                  </a:cubicBezTo>
                  <a:cubicBezTo>
                    <a:pt x="206810" y="457"/>
                    <a:pt x="207961" y="2375"/>
                    <a:pt x="207578" y="4676"/>
                  </a:cubicBezTo>
                  <a:lnTo>
                    <a:pt x="7361" y="776393"/>
                  </a:lnTo>
                  <a:cubicBezTo>
                    <a:pt x="6978" y="777927"/>
                    <a:pt x="5443" y="779078"/>
                    <a:pt x="3525" y="779078"/>
                  </a:cubicBezTo>
                  <a:close/>
                </a:path>
              </a:pathLst>
            </a:custGeom>
            <a:solidFill>
              <a:srgbClr val="C4C4C4"/>
            </a:solidFill>
            <a:ln w="383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65260F-D78F-4A36-BE40-31FC30252D3D}"/>
                </a:ext>
              </a:extLst>
            </p:cNvPr>
            <p:cNvSpPr/>
            <p:nvPr/>
          </p:nvSpPr>
          <p:spPr>
            <a:xfrm>
              <a:off x="8107613" y="2435428"/>
              <a:ext cx="1047111" cy="778621"/>
            </a:xfrm>
            <a:custGeom>
              <a:avLst/>
              <a:gdLst>
                <a:gd name="connsiteX0" fmla="*/ 3596 w 1047110"/>
                <a:gd name="connsiteY0" fmla="*/ 779163 h 778620"/>
                <a:gd name="connsiteX1" fmla="*/ 1295 w 1047110"/>
                <a:gd name="connsiteY1" fmla="*/ 778396 h 778620"/>
                <a:gd name="connsiteX2" fmla="*/ 144 w 1047110"/>
                <a:gd name="connsiteY2" fmla="*/ 774561 h 778620"/>
                <a:gd name="connsiteX3" fmla="*/ 200361 w 1047110"/>
                <a:gd name="connsiteY3" fmla="*/ 2844 h 778620"/>
                <a:gd name="connsiteX4" fmla="*/ 202278 w 1047110"/>
                <a:gd name="connsiteY4" fmla="*/ 542 h 778620"/>
                <a:gd name="connsiteX5" fmla="*/ 204963 w 1047110"/>
                <a:gd name="connsiteY5" fmla="*/ 159 h 778620"/>
                <a:gd name="connsiteX6" fmla="*/ 1046871 w 1047110"/>
                <a:gd name="connsiteY6" fmla="*/ 253690 h 778620"/>
                <a:gd name="connsiteX7" fmla="*/ 1049557 w 1047110"/>
                <a:gd name="connsiteY7" fmla="*/ 256759 h 778620"/>
                <a:gd name="connsiteX8" fmla="*/ 1047639 w 1047110"/>
                <a:gd name="connsiteY8" fmla="*/ 260210 h 778620"/>
                <a:gd name="connsiteX9" fmla="*/ 5513 w 1047110"/>
                <a:gd name="connsiteY9" fmla="*/ 778780 h 778620"/>
                <a:gd name="connsiteX10" fmla="*/ 3596 w 1047110"/>
                <a:gd name="connsiteY10" fmla="*/ 779163 h 778620"/>
                <a:gd name="connsiteX11" fmla="*/ 206881 w 1047110"/>
                <a:gd name="connsiteY11" fmla="*/ 8213 h 778620"/>
                <a:gd name="connsiteX12" fmla="*/ 9349 w 1047110"/>
                <a:gd name="connsiteY12" fmla="*/ 768424 h 778620"/>
                <a:gd name="connsiteX13" fmla="*/ 1036132 w 1047110"/>
                <a:gd name="connsiteY13" fmla="*/ 257909 h 778620"/>
                <a:gd name="connsiteX14" fmla="*/ 206881 w 1047110"/>
                <a:gd name="connsiteY14" fmla="*/ 8213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110" h="778620">
                  <a:moveTo>
                    <a:pt x="3596" y="779163"/>
                  </a:moveTo>
                  <a:cubicBezTo>
                    <a:pt x="2829" y="779163"/>
                    <a:pt x="2062" y="778780"/>
                    <a:pt x="1295" y="778396"/>
                  </a:cubicBezTo>
                  <a:cubicBezTo>
                    <a:pt x="144" y="777629"/>
                    <a:pt x="-240" y="776095"/>
                    <a:pt x="144" y="774561"/>
                  </a:cubicBezTo>
                  <a:lnTo>
                    <a:pt x="200361" y="2844"/>
                  </a:lnTo>
                  <a:cubicBezTo>
                    <a:pt x="200745" y="1693"/>
                    <a:pt x="201128" y="926"/>
                    <a:pt x="202278" y="542"/>
                  </a:cubicBezTo>
                  <a:cubicBezTo>
                    <a:pt x="203045" y="159"/>
                    <a:pt x="204196" y="-225"/>
                    <a:pt x="204963" y="159"/>
                  </a:cubicBezTo>
                  <a:lnTo>
                    <a:pt x="1046871" y="253690"/>
                  </a:lnTo>
                  <a:cubicBezTo>
                    <a:pt x="1048406" y="254074"/>
                    <a:pt x="1049173" y="255224"/>
                    <a:pt x="1049557" y="256759"/>
                  </a:cubicBezTo>
                  <a:cubicBezTo>
                    <a:pt x="1049557" y="258293"/>
                    <a:pt x="1048789" y="259827"/>
                    <a:pt x="1047639" y="260210"/>
                  </a:cubicBezTo>
                  <a:lnTo>
                    <a:pt x="5513" y="778780"/>
                  </a:lnTo>
                  <a:cubicBezTo>
                    <a:pt x="4746" y="778780"/>
                    <a:pt x="4363" y="779163"/>
                    <a:pt x="3596" y="779163"/>
                  </a:cubicBezTo>
                  <a:close/>
                  <a:moveTo>
                    <a:pt x="206881" y="8213"/>
                  </a:moveTo>
                  <a:lnTo>
                    <a:pt x="9349" y="768424"/>
                  </a:lnTo>
                  <a:lnTo>
                    <a:pt x="1036132" y="257909"/>
                  </a:lnTo>
                  <a:lnTo>
                    <a:pt x="206881" y="8213"/>
                  </a:lnTo>
                  <a:close/>
                </a:path>
              </a:pathLst>
            </a:custGeom>
            <a:solidFill>
              <a:srgbClr val="C4C4C4"/>
            </a:solidFill>
            <a:ln w="383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66F9FAA-8BC0-4F4C-898A-21360B2807BC}"/>
                </a:ext>
              </a:extLst>
            </p:cNvPr>
            <p:cNvSpPr/>
            <p:nvPr/>
          </p:nvSpPr>
          <p:spPr>
            <a:xfrm>
              <a:off x="8107618" y="3207496"/>
              <a:ext cx="1227383" cy="985742"/>
            </a:xfrm>
            <a:custGeom>
              <a:avLst/>
              <a:gdLst>
                <a:gd name="connsiteX0" fmla="*/ 300464 w 1227382"/>
                <a:gd name="connsiteY0" fmla="*/ 987084 h 985741"/>
                <a:gd name="connsiteX1" fmla="*/ 297011 w 1227382"/>
                <a:gd name="connsiteY1" fmla="*/ 984399 h 985741"/>
                <a:gd name="connsiteX2" fmla="*/ 139 w 1227382"/>
                <a:gd name="connsiteY2" fmla="*/ 4411 h 985741"/>
                <a:gd name="connsiteX3" fmla="*/ 1672 w 1227382"/>
                <a:gd name="connsiteY3" fmla="*/ 575 h 985741"/>
                <a:gd name="connsiteX4" fmla="*/ 5892 w 1227382"/>
                <a:gd name="connsiteY4" fmla="*/ 575 h 985741"/>
                <a:gd name="connsiteX5" fmla="*/ 1227905 w 1227382"/>
                <a:gd name="connsiteY5" fmla="*/ 873551 h 985741"/>
                <a:gd name="connsiteX6" fmla="*/ 1229439 w 1227382"/>
                <a:gd name="connsiteY6" fmla="*/ 877387 h 985741"/>
                <a:gd name="connsiteX7" fmla="*/ 1226370 w 1227382"/>
                <a:gd name="connsiteY7" fmla="*/ 880071 h 985741"/>
                <a:gd name="connsiteX8" fmla="*/ 301231 w 1227382"/>
                <a:gd name="connsiteY8" fmla="*/ 987467 h 985741"/>
                <a:gd name="connsiteX9" fmla="*/ 300464 w 1227382"/>
                <a:gd name="connsiteY9" fmla="*/ 987084 h 985741"/>
                <a:gd name="connsiteX10" fmla="*/ 10494 w 1227382"/>
                <a:gd name="connsiteY10" fmla="*/ 12466 h 985741"/>
                <a:gd name="connsiteX11" fmla="*/ 303149 w 1227382"/>
                <a:gd name="connsiteY11" fmla="*/ 979413 h 985741"/>
                <a:gd name="connsiteX12" fmla="*/ 1216014 w 1227382"/>
                <a:gd name="connsiteY12" fmla="*/ 873551 h 985741"/>
                <a:gd name="connsiteX13" fmla="*/ 10494 w 1227382"/>
                <a:gd name="connsiteY13" fmla="*/ 12466 h 98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7382" h="985741">
                  <a:moveTo>
                    <a:pt x="300464" y="987084"/>
                  </a:moveTo>
                  <a:cubicBezTo>
                    <a:pt x="298929" y="987084"/>
                    <a:pt x="297395" y="985934"/>
                    <a:pt x="297011" y="984399"/>
                  </a:cubicBezTo>
                  <a:lnTo>
                    <a:pt x="139" y="4411"/>
                  </a:lnTo>
                  <a:cubicBezTo>
                    <a:pt x="-245" y="2877"/>
                    <a:pt x="139" y="1342"/>
                    <a:pt x="1672" y="575"/>
                  </a:cubicBezTo>
                  <a:cubicBezTo>
                    <a:pt x="2823" y="-192"/>
                    <a:pt x="4741" y="-192"/>
                    <a:pt x="5892" y="575"/>
                  </a:cubicBezTo>
                  <a:lnTo>
                    <a:pt x="1227905" y="873551"/>
                  </a:lnTo>
                  <a:cubicBezTo>
                    <a:pt x="1229055" y="874318"/>
                    <a:pt x="1229823" y="875852"/>
                    <a:pt x="1229439" y="877387"/>
                  </a:cubicBezTo>
                  <a:cubicBezTo>
                    <a:pt x="1229055" y="878921"/>
                    <a:pt x="1227905" y="880071"/>
                    <a:pt x="1226370" y="880071"/>
                  </a:cubicBezTo>
                  <a:lnTo>
                    <a:pt x="301231" y="987467"/>
                  </a:lnTo>
                  <a:cubicBezTo>
                    <a:pt x="300847" y="987084"/>
                    <a:pt x="300847" y="987084"/>
                    <a:pt x="300464" y="987084"/>
                  </a:cubicBezTo>
                  <a:close/>
                  <a:moveTo>
                    <a:pt x="10494" y="12466"/>
                  </a:moveTo>
                  <a:lnTo>
                    <a:pt x="303149" y="979413"/>
                  </a:lnTo>
                  <a:lnTo>
                    <a:pt x="1216014" y="873551"/>
                  </a:lnTo>
                  <a:lnTo>
                    <a:pt x="10494" y="12466"/>
                  </a:lnTo>
                  <a:close/>
                </a:path>
              </a:pathLst>
            </a:custGeom>
            <a:solidFill>
              <a:srgbClr val="C4C4C4"/>
            </a:solidFill>
            <a:ln w="383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3F0F096-09FF-4F22-A0F7-418FB7411C29}"/>
                </a:ext>
              </a:extLst>
            </p:cNvPr>
            <p:cNvSpPr/>
            <p:nvPr/>
          </p:nvSpPr>
          <p:spPr>
            <a:xfrm>
              <a:off x="8107757" y="2688831"/>
              <a:ext cx="1227383" cy="1396148"/>
            </a:xfrm>
            <a:custGeom>
              <a:avLst/>
              <a:gdLst>
                <a:gd name="connsiteX0" fmla="*/ 1225465 w 1227382"/>
                <a:gd name="connsiteY0" fmla="*/ 1398353 h 1396147"/>
                <a:gd name="connsiteX1" fmla="*/ 1223547 w 1227382"/>
                <a:gd name="connsiteY1" fmla="*/ 1397586 h 1396147"/>
                <a:gd name="connsiteX2" fmla="*/ 1534 w 1227382"/>
                <a:gd name="connsiteY2" fmla="*/ 524610 h 1396147"/>
                <a:gd name="connsiteX3" fmla="*/ 0 w 1227382"/>
                <a:gd name="connsiteY3" fmla="*/ 521542 h 1396147"/>
                <a:gd name="connsiteX4" fmla="*/ 1918 w 1227382"/>
                <a:gd name="connsiteY4" fmla="*/ 518473 h 1396147"/>
                <a:gd name="connsiteX5" fmla="*/ 1044042 w 1227382"/>
                <a:gd name="connsiteY5" fmla="*/ 288 h 1396147"/>
                <a:gd name="connsiteX6" fmla="*/ 1047495 w 1227382"/>
                <a:gd name="connsiteY6" fmla="*/ 288 h 1396147"/>
                <a:gd name="connsiteX7" fmla="*/ 1049413 w 1227382"/>
                <a:gd name="connsiteY7" fmla="*/ 2973 h 1396147"/>
                <a:gd name="connsiteX8" fmla="*/ 1229300 w 1227382"/>
                <a:gd name="connsiteY8" fmla="*/ 1394134 h 1396147"/>
                <a:gd name="connsiteX9" fmla="*/ 1227383 w 1227382"/>
                <a:gd name="connsiteY9" fmla="*/ 1397586 h 1396147"/>
                <a:gd name="connsiteX10" fmla="*/ 1225465 w 1227382"/>
                <a:gd name="connsiteY10" fmla="*/ 1398353 h 1396147"/>
                <a:gd name="connsiteX11" fmla="*/ 10740 w 1227382"/>
                <a:gd name="connsiteY11" fmla="*/ 522692 h 1396147"/>
                <a:gd name="connsiteX12" fmla="*/ 1220862 w 1227382"/>
                <a:gd name="connsiteY12" fmla="*/ 1387230 h 1396147"/>
                <a:gd name="connsiteX13" fmla="*/ 1042891 w 1227382"/>
                <a:gd name="connsiteY13" fmla="*/ 9493 h 1396147"/>
                <a:gd name="connsiteX14" fmla="*/ 10740 w 1227382"/>
                <a:gd name="connsiteY14" fmla="*/ 522692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7382" h="1396147">
                  <a:moveTo>
                    <a:pt x="1225465" y="1398353"/>
                  </a:moveTo>
                  <a:cubicBezTo>
                    <a:pt x="1224698" y="1398353"/>
                    <a:pt x="1223931" y="1397970"/>
                    <a:pt x="1223547" y="1397586"/>
                  </a:cubicBezTo>
                  <a:lnTo>
                    <a:pt x="1534" y="524610"/>
                  </a:lnTo>
                  <a:cubicBezTo>
                    <a:pt x="384" y="523843"/>
                    <a:pt x="0" y="522692"/>
                    <a:pt x="0" y="521542"/>
                  </a:cubicBezTo>
                  <a:cubicBezTo>
                    <a:pt x="0" y="520391"/>
                    <a:pt x="767" y="519240"/>
                    <a:pt x="1918" y="518473"/>
                  </a:cubicBezTo>
                  <a:lnTo>
                    <a:pt x="1044042" y="288"/>
                  </a:lnTo>
                  <a:cubicBezTo>
                    <a:pt x="1045193" y="-96"/>
                    <a:pt x="1046344" y="-96"/>
                    <a:pt x="1047495" y="288"/>
                  </a:cubicBezTo>
                  <a:cubicBezTo>
                    <a:pt x="1048645" y="671"/>
                    <a:pt x="1049413" y="1822"/>
                    <a:pt x="1049413" y="2973"/>
                  </a:cubicBezTo>
                  <a:lnTo>
                    <a:pt x="1229300" y="1394134"/>
                  </a:lnTo>
                  <a:cubicBezTo>
                    <a:pt x="1229684" y="1395668"/>
                    <a:pt x="1228916" y="1396819"/>
                    <a:pt x="1227383" y="1397586"/>
                  </a:cubicBezTo>
                  <a:cubicBezTo>
                    <a:pt x="1226999" y="1398353"/>
                    <a:pt x="1226232" y="1398353"/>
                    <a:pt x="1225465" y="1398353"/>
                  </a:cubicBezTo>
                  <a:close/>
                  <a:moveTo>
                    <a:pt x="10740" y="522692"/>
                  </a:moveTo>
                  <a:lnTo>
                    <a:pt x="1220862" y="1387230"/>
                  </a:lnTo>
                  <a:lnTo>
                    <a:pt x="1042891" y="9493"/>
                  </a:lnTo>
                  <a:lnTo>
                    <a:pt x="10740" y="522692"/>
                  </a:lnTo>
                  <a:close/>
                </a:path>
              </a:pathLst>
            </a:custGeom>
            <a:solidFill>
              <a:srgbClr val="C4C4C4"/>
            </a:solidFill>
            <a:ln w="383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4364ECA-9E4F-46E7-8B0B-3AF1A5EA6F0F}"/>
                </a:ext>
              </a:extLst>
            </p:cNvPr>
            <p:cNvSpPr/>
            <p:nvPr/>
          </p:nvSpPr>
          <p:spPr>
            <a:xfrm>
              <a:off x="7768596" y="4186765"/>
              <a:ext cx="678896" cy="690403"/>
            </a:xfrm>
            <a:custGeom>
              <a:avLst/>
              <a:gdLst>
                <a:gd name="connsiteX0" fmla="*/ 3548 w 678895"/>
                <a:gd name="connsiteY0" fmla="*/ 693999 h 690402"/>
                <a:gd name="connsiteX1" fmla="*/ 863 w 678895"/>
                <a:gd name="connsiteY1" fmla="*/ 692848 h 690402"/>
                <a:gd name="connsiteX2" fmla="*/ 863 w 678895"/>
                <a:gd name="connsiteY2" fmla="*/ 687862 h 690402"/>
                <a:gd name="connsiteX3" fmla="*/ 636801 w 678895"/>
                <a:gd name="connsiteY3" fmla="*/ 1295 h 690402"/>
                <a:gd name="connsiteX4" fmla="*/ 640637 w 678895"/>
                <a:gd name="connsiteY4" fmla="*/ 144 h 690402"/>
                <a:gd name="connsiteX5" fmla="*/ 643321 w 678895"/>
                <a:gd name="connsiteY5" fmla="*/ 2829 h 690402"/>
                <a:gd name="connsiteX6" fmla="*/ 680526 w 678895"/>
                <a:gd name="connsiteY6" fmla="*/ 183484 h 690402"/>
                <a:gd name="connsiteX7" fmla="*/ 678992 w 678895"/>
                <a:gd name="connsiteY7" fmla="*/ 187320 h 690402"/>
                <a:gd name="connsiteX8" fmla="*/ 5849 w 678895"/>
                <a:gd name="connsiteY8" fmla="*/ 692848 h 690402"/>
                <a:gd name="connsiteX9" fmla="*/ 3548 w 678895"/>
                <a:gd name="connsiteY9" fmla="*/ 693999 h 690402"/>
                <a:gd name="connsiteX10" fmla="*/ 637568 w 678895"/>
                <a:gd name="connsiteY10" fmla="*/ 11651 h 690402"/>
                <a:gd name="connsiteX11" fmla="*/ 33849 w 678895"/>
                <a:gd name="connsiteY11" fmla="*/ 663314 h 690402"/>
                <a:gd name="connsiteX12" fmla="*/ 672855 w 678895"/>
                <a:gd name="connsiteY12" fmla="*/ 183484 h 690402"/>
                <a:gd name="connsiteX13" fmla="*/ 637568 w 678895"/>
                <a:gd name="connsiteY13" fmla="*/ 11651 h 69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690402">
                  <a:moveTo>
                    <a:pt x="3548" y="693999"/>
                  </a:moveTo>
                  <a:cubicBezTo>
                    <a:pt x="2397" y="693999"/>
                    <a:pt x="1630" y="693615"/>
                    <a:pt x="863" y="692848"/>
                  </a:cubicBezTo>
                  <a:cubicBezTo>
                    <a:pt x="-288" y="691314"/>
                    <a:pt x="-288" y="689396"/>
                    <a:pt x="863" y="687862"/>
                  </a:cubicBezTo>
                  <a:lnTo>
                    <a:pt x="636801" y="1295"/>
                  </a:lnTo>
                  <a:cubicBezTo>
                    <a:pt x="637568" y="144"/>
                    <a:pt x="639102" y="-240"/>
                    <a:pt x="640637" y="144"/>
                  </a:cubicBezTo>
                  <a:cubicBezTo>
                    <a:pt x="641786" y="527"/>
                    <a:pt x="642937" y="1678"/>
                    <a:pt x="643321" y="2829"/>
                  </a:cubicBezTo>
                  <a:lnTo>
                    <a:pt x="680526" y="183484"/>
                  </a:lnTo>
                  <a:cubicBezTo>
                    <a:pt x="680910" y="185019"/>
                    <a:pt x="680142" y="186169"/>
                    <a:pt x="678992" y="187320"/>
                  </a:cubicBezTo>
                  <a:lnTo>
                    <a:pt x="5849" y="692848"/>
                  </a:lnTo>
                  <a:cubicBezTo>
                    <a:pt x="5082" y="693999"/>
                    <a:pt x="4315" y="693999"/>
                    <a:pt x="3548" y="693999"/>
                  </a:cubicBezTo>
                  <a:close/>
                  <a:moveTo>
                    <a:pt x="637568" y="11651"/>
                  </a:moveTo>
                  <a:lnTo>
                    <a:pt x="33849" y="663314"/>
                  </a:lnTo>
                  <a:lnTo>
                    <a:pt x="672855" y="183484"/>
                  </a:lnTo>
                  <a:lnTo>
                    <a:pt x="637568" y="11651"/>
                  </a:lnTo>
                  <a:close/>
                </a:path>
              </a:pathLst>
            </a:custGeom>
            <a:solidFill>
              <a:srgbClr val="C4C4C4"/>
            </a:solidFill>
            <a:ln w="383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A1A47E7-CDC9-4BAB-A4DC-59747227071B}"/>
                </a:ext>
              </a:extLst>
            </p:cNvPr>
            <p:cNvSpPr/>
            <p:nvPr/>
          </p:nvSpPr>
          <p:spPr>
            <a:xfrm>
              <a:off x="7768384" y="4367852"/>
              <a:ext cx="1104644" cy="510131"/>
            </a:xfrm>
            <a:custGeom>
              <a:avLst/>
              <a:gdLst>
                <a:gd name="connsiteX0" fmla="*/ 3761 w 1104644"/>
                <a:gd name="connsiteY0" fmla="*/ 512912 h 510130"/>
                <a:gd name="connsiteX1" fmla="*/ 309 w 1104644"/>
                <a:gd name="connsiteY1" fmla="*/ 510611 h 510130"/>
                <a:gd name="connsiteX2" fmla="*/ 1460 w 1104644"/>
                <a:gd name="connsiteY2" fmla="*/ 506392 h 510130"/>
                <a:gd name="connsiteX3" fmla="*/ 674986 w 1104644"/>
                <a:gd name="connsiteY3" fmla="*/ 863 h 510130"/>
                <a:gd name="connsiteX4" fmla="*/ 679205 w 1104644"/>
                <a:gd name="connsiteY4" fmla="*/ 863 h 510130"/>
                <a:gd name="connsiteX5" fmla="*/ 1103803 w 1104644"/>
                <a:gd name="connsiteY5" fmla="*/ 320750 h 510130"/>
                <a:gd name="connsiteX6" fmla="*/ 1105337 w 1104644"/>
                <a:gd name="connsiteY6" fmla="*/ 324585 h 510130"/>
                <a:gd name="connsiteX7" fmla="*/ 1102268 w 1104644"/>
                <a:gd name="connsiteY7" fmla="*/ 327270 h 510130"/>
                <a:gd name="connsiteX8" fmla="*/ 4144 w 1104644"/>
                <a:gd name="connsiteY8" fmla="*/ 512912 h 510130"/>
                <a:gd name="connsiteX9" fmla="*/ 3761 w 1104644"/>
                <a:gd name="connsiteY9" fmla="*/ 512912 h 510130"/>
                <a:gd name="connsiteX10" fmla="*/ 677287 w 1104644"/>
                <a:gd name="connsiteY10" fmla="*/ 8151 h 510130"/>
                <a:gd name="connsiteX11" fmla="*/ 17952 w 1104644"/>
                <a:gd name="connsiteY11" fmla="*/ 503323 h 510130"/>
                <a:gd name="connsiteX12" fmla="*/ 1092679 w 1104644"/>
                <a:gd name="connsiteY12" fmla="*/ 321517 h 510130"/>
                <a:gd name="connsiteX13" fmla="*/ 677287 w 1104644"/>
                <a:gd name="connsiteY13" fmla="*/ 8151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4644" h="510130">
                  <a:moveTo>
                    <a:pt x="3761" y="512912"/>
                  </a:moveTo>
                  <a:cubicBezTo>
                    <a:pt x="2226" y="512912"/>
                    <a:pt x="1076" y="512145"/>
                    <a:pt x="309" y="510611"/>
                  </a:cubicBezTo>
                  <a:cubicBezTo>
                    <a:pt x="-458" y="509076"/>
                    <a:pt x="309" y="507158"/>
                    <a:pt x="1460" y="506392"/>
                  </a:cubicBezTo>
                  <a:lnTo>
                    <a:pt x="674986" y="863"/>
                  </a:lnTo>
                  <a:cubicBezTo>
                    <a:pt x="676137" y="-288"/>
                    <a:pt x="678054" y="-288"/>
                    <a:pt x="679205" y="863"/>
                  </a:cubicBezTo>
                  <a:lnTo>
                    <a:pt x="1103803" y="320750"/>
                  </a:lnTo>
                  <a:cubicBezTo>
                    <a:pt x="1104954" y="321517"/>
                    <a:pt x="1105337" y="323051"/>
                    <a:pt x="1105337" y="324585"/>
                  </a:cubicBezTo>
                  <a:cubicBezTo>
                    <a:pt x="1104954" y="326120"/>
                    <a:pt x="1103803" y="326887"/>
                    <a:pt x="1102268" y="327270"/>
                  </a:cubicBezTo>
                  <a:lnTo>
                    <a:pt x="4144" y="512912"/>
                  </a:lnTo>
                  <a:cubicBezTo>
                    <a:pt x="4528" y="512912"/>
                    <a:pt x="4144" y="512912"/>
                    <a:pt x="3761" y="512912"/>
                  </a:cubicBezTo>
                  <a:close/>
                  <a:moveTo>
                    <a:pt x="677287" y="8151"/>
                  </a:moveTo>
                  <a:lnTo>
                    <a:pt x="17952" y="503323"/>
                  </a:lnTo>
                  <a:lnTo>
                    <a:pt x="1092679" y="321517"/>
                  </a:lnTo>
                  <a:lnTo>
                    <a:pt x="677287" y="8151"/>
                  </a:lnTo>
                  <a:close/>
                </a:path>
              </a:pathLst>
            </a:custGeom>
            <a:solidFill>
              <a:srgbClr val="C4C4C4"/>
            </a:solidFill>
            <a:ln w="383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C99A23B-ADC9-4ECC-97ED-A425788BEC39}"/>
                </a:ext>
              </a:extLst>
            </p:cNvPr>
            <p:cNvSpPr/>
            <p:nvPr/>
          </p:nvSpPr>
          <p:spPr>
            <a:xfrm>
              <a:off x="7768932" y="4687684"/>
              <a:ext cx="1104644" cy="1154507"/>
            </a:xfrm>
            <a:custGeom>
              <a:avLst/>
              <a:gdLst>
                <a:gd name="connsiteX0" fmla="*/ 1038050 w 1104644"/>
                <a:gd name="connsiteY0" fmla="*/ 1155425 h 1154506"/>
                <a:gd name="connsiteX1" fmla="*/ 1035748 w 1104644"/>
                <a:gd name="connsiteY1" fmla="*/ 1154274 h 1154506"/>
                <a:gd name="connsiteX2" fmla="*/ 1295 w 1104644"/>
                <a:gd name="connsiteY2" fmla="*/ 192313 h 1154506"/>
                <a:gd name="connsiteX3" fmla="*/ 144 w 1104644"/>
                <a:gd name="connsiteY3" fmla="*/ 188477 h 1154506"/>
                <a:gd name="connsiteX4" fmla="*/ 3212 w 1104644"/>
                <a:gd name="connsiteY4" fmla="*/ 185792 h 1154506"/>
                <a:gd name="connsiteX5" fmla="*/ 1101337 w 1104644"/>
                <a:gd name="connsiteY5" fmla="*/ 150 h 1154506"/>
                <a:gd name="connsiteX6" fmla="*/ 1104405 w 1104644"/>
                <a:gd name="connsiteY6" fmla="*/ 918 h 1154506"/>
                <a:gd name="connsiteX7" fmla="*/ 1105555 w 1104644"/>
                <a:gd name="connsiteY7" fmla="*/ 3986 h 1154506"/>
                <a:gd name="connsiteX8" fmla="*/ 1042268 w 1104644"/>
                <a:gd name="connsiteY8" fmla="*/ 1151972 h 1154506"/>
                <a:gd name="connsiteX9" fmla="*/ 1039967 w 1104644"/>
                <a:gd name="connsiteY9" fmla="*/ 1155041 h 1154506"/>
                <a:gd name="connsiteX10" fmla="*/ 1038050 w 1104644"/>
                <a:gd name="connsiteY10" fmla="*/ 1155425 h 1154506"/>
                <a:gd name="connsiteX11" fmla="*/ 11267 w 1104644"/>
                <a:gd name="connsiteY11" fmla="*/ 191929 h 1154506"/>
                <a:gd name="connsiteX12" fmla="*/ 1034981 w 1104644"/>
                <a:gd name="connsiteY12" fmla="*/ 1143918 h 1154506"/>
                <a:gd name="connsiteX13" fmla="*/ 1097501 w 1104644"/>
                <a:gd name="connsiteY13" fmla="*/ 8205 h 1154506"/>
                <a:gd name="connsiteX14" fmla="*/ 11267 w 1104644"/>
                <a:gd name="connsiteY14" fmla="*/ 191929 h 115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4644" h="1154506">
                  <a:moveTo>
                    <a:pt x="1038050" y="1155425"/>
                  </a:moveTo>
                  <a:cubicBezTo>
                    <a:pt x="1037283" y="1155425"/>
                    <a:pt x="1036132" y="1155041"/>
                    <a:pt x="1035748" y="1154274"/>
                  </a:cubicBezTo>
                  <a:lnTo>
                    <a:pt x="1295" y="192313"/>
                  </a:lnTo>
                  <a:cubicBezTo>
                    <a:pt x="144" y="191545"/>
                    <a:pt x="-240" y="190011"/>
                    <a:pt x="144" y="188477"/>
                  </a:cubicBezTo>
                  <a:cubicBezTo>
                    <a:pt x="528" y="187326"/>
                    <a:pt x="1678" y="186176"/>
                    <a:pt x="3212" y="185792"/>
                  </a:cubicBezTo>
                  <a:lnTo>
                    <a:pt x="1101337" y="150"/>
                  </a:lnTo>
                  <a:cubicBezTo>
                    <a:pt x="1102487" y="-233"/>
                    <a:pt x="1103637" y="150"/>
                    <a:pt x="1104405" y="918"/>
                  </a:cubicBezTo>
                  <a:cubicBezTo>
                    <a:pt x="1105172" y="1685"/>
                    <a:pt x="1105555" y="2836"/>
                    <a:pt x="1105555" y="3986"/>
                  </a:cubicBezTo>
                  <a:lnTo>
                    <a:pt x="1042268" y="1151972"/>
                  </a:lnTo>
                  <a:cubicBezTo>
                    <a:pt x="1042268" y="1153507"/>
                    <a:pt x="1041118" y="1154657"/>
                    <a:pt x="1039967" y="1155041"/>
                  </a:cubicBezTo>
                  <a:cubicBezTo>
                    <a:pt x="1038817" y="1155425"/>
                    <a:pt x="1038433" y="1155425"/>
                    <a:pt x="1038050" y="1155425"/>
                  </a:cubicBezTo>
                  <a:close/>
                  <a:moveTo>
                    <a:pt x="11267" y="191929"/>
                  </a:moveTo>
                  <a:lnTo>
                    <a:pt x="1034981" y="1143918"/>
                  </a:lnTo>
                  <a:lnTo>
                    <a:pt x="1097501" y="8205"/>
                  </a:lnTo>
                  <a:lnTo>
                    <a:pt x="11267" y="191929"/>
                  </a:lnTo>
                  <a:close/>
                </a:path>
              </a:pathLst>
            </a:custGeom>
            <a:solidFill>
              <a:srgbClr val="C4C4C4"/>
            </a:solidFill>
            <a:ln w="383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7DA4A1E-ECF4-45B2-8C7E-6982398BE6B9}"/>
                </a:ext>
              </a:extLst>
            </p:cNvPr>
            <p:cNvSpPr/>
            <p:nvPr/>
          </p:nvSpPr>
          <p:spPr>
            <a:xfrm>
              <a:off x="10869229" y="3147565"/>
              <a:ext cx="1269574" cy="1557242"/>
            </a:xfrm>
            <a:custGeom>
              <a:avLst/>
              <a:gdLst>
                <a:gd name="connsiteX0" fmla="*/ 1269328 w 1269573"/>
                <a:gd name="connsiteY0" fmla="*/ 752827 h 1557241"/>
                <a:gd name="connsiteX1" fmla="*/ 9343 w 1269573"/>
                <a:gd name="connsiteY1" fmla="*/ 1546023 h 1557241"/>
                <a:gd name="connsiteX2" fmla="*/ 416298 w 1269573"/>
                <a:gd name="connsiteY2" fmla="*/ 8726 h 1557241"/>
                <a:gd name="connsiteX3" fmla="*/ 1271630 w 1269573"/>
                <a:gd name="connsiteY3" fmla="*/ 370037 h 1557241"/>
                <a:gd name="connsiteX4" fmla="*/ 1271630 w 1269573"/>
                <a:gd name="connsiteY4" fmla="*/ 361982 h 1557241"/>
                <a:gd name="connsiteX5" fmla="*/ 415531 w 1269573"/>
                <a:gd name="connsiteY5" fmla="*/ 288 h 1557241"/>
                <a:gd name="connsiteX6" fmla="*/ 412462 w 1269573"/>
                <a:gd name="connsiteY6" fmla="*/ 288 h 1557241"/>
                <a:gd name="connsiteX7" fmla="*/ 410545 w 1269573"/>
                <a:gd name="connsiteY7" fmla="*/ 2589 h 1557241"/>
                <a:gd name="connsiteX8" fmla="*/ 139 w 1269573"/>
                <a:gd name="connsiteY8" fmla="*/ 1552927 h 1557241"/>
                <a:gd name="connsiteX9" fmla="*/ 1672 w 1269573"/>
                <a:gd name="connsiteY9" fmla="*/ 1556762 h 1557241"/>
                <a:gd name="connsiteX10" fmla="*/ 3974 w 1269573"/>
                <a:gd name="connsiteY10" fmla="*/ 1557529 h 1557241"/>
                <a:gd name="connsiteX11" fmla="*/ 5892 w 1269573"/>
                <a:gd name="connsiteY11" fmla="*/ 1557146 h 1557241"/>
                <a:gd name="connsiteX12" fmla="*/ 1270096 w 1269573"/>
                <a:gd name="connsiteY12" fmla="*/ 761649 h 1557241"/>
                <a:gd name="connsiteX13" fmla="*/ 1269328 w 1269573"/>
                <a:gd name="connsiteY13" fmla="*/ 752827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9573" h="1557241">
                  <a:moveTo>
                    <a:pt x="1269328" y="752827"/>
                  </a:moveTo>
                  <a:lnTo>
                    <a:pt x="9343" y="1546023"/>
                  </a:lnTo>
                  <a:lnTo>
                    <a:pt x="416298" y="8726"/>
                  </a:lnTo>
                  <a:lnTo>
                    <a:pt x="1271630" y="370037"/>
                  </a:lnTo>
                  <a:lnTo>
                    <a:pt x="1271630" y="361982"/>
                  </a:lnTo>
                  <a:lnTo>
                    <a:pt x="415531" y="288"/>
                  </a:lnTo>
                  <a:cubicBezTo>
                    <a:pt x="414380" y="-96"/>
                    <a:pt x="413613" y="-96"/>
                    <a:pt x="412462" y="288"/>
                  </a:cubicBezTo>
                  <a:cubicBezTo>
                    <a:pt x="411695" y="671"/>
                    <a:pt x="410928" y="1438"/>
                    <a:pt x="410545" y="2589"/>
                  </a:cubicBezTo>
                  <a:lnTo>
                    <a:pt x="139" y="1552927"/>
                  </a:lnTo>
                  <a:cubicBezTo>
                    <a:pt x="-245" y="1554461"/>
                    <a:pt x="139" y="1555995"/>
                    <a:pt x="1672" y="1556762"/>
                  </a:cubicBezTo>
                  <a:cubicBezTo>
                    <a:pt x="2440" y="1557146"/>
                    <a:pt x="3207" y="1557529"/>
                    <a:pt x="3974" y="1557529"/>
                  </a:cubicBezTo>
                  <a:cubicBezTo>
                    <a:pt x="4741" y="1557529"/>
                    <a:pt x="5508" y="1557529"/>
                    <a:pt x="5892" y="1557146"/>
                  </a:cubicBezTo>
                  <a:lnTo>
                    <a:pt x="1270096" y="761649"/>
                  </a:lnTo>
                  <a:lnTo>
                    <a:pt x="1269328" y="752827"/>
                  </a:lnTo>
                  <a:close/>
                </a:path>
              </a:pathLst>
            </a:custGeom>
            <a:solidFill>
              <a:srgbClr val="C4C4C4"/>
            </a:solidFill>
            <a:ln w="383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88C626-928A-456D-BD38-279D933E50A7}"/>
                </a:ext>
              </a:extLst>
            </p:cNvPr>
            <p:cNvSpPr/>
            <p:nvPr/>
          </p:nvSpPr>
          <p:spPr>
            <a:xfrm>
              <a:off x="10869229" y="3900775"/>
              <a:ext cx="1269574" cy="801634"/>
            </a:xfrm>
            <a:custGeom>
              <a:avLst/>
              <a:gdLst>
                <a:gd name="connsiteX0" fmla="*/ 1266261 w 1269573"/>
                <a:gd name="connsiteY0" fmla="*/ 662019 h 801634"/>
                <a:gd name="connsiteX1" fmla="*/ 18932 w 1269573"/>
                <a:gd name="connsiteY1" fmla="*/ 795881 h 801634"/>
                <a:gd name="connsiteX2" fmla="*/ 1269712 w 1269573"/>
                <a:gd name="connsiteY2" fmla="*/ 8822 h 801634"/>
                <a:gd name="connsiteX3" fmla="*/ 1269712 w 1269573"/>
                <a:gd name="connsiteY3" fmla="*/ 0 h 801634"/>
                <a:gd name="connsiteX4" fmla="*/ 1672 w 1269573"/>
                <a:gd name="connsiteY4" fmla="*/ 797799 h 801634"/>
                <a:gd name="connsiteX5" fmla="*/ 139 w 1269573"/>
                <a:gd name="connsiteY5" fmla="*/ 802018 h 801634"/>
                <a:gd name="connsiteX6" fmla="*/ 3590 w 1269573"/>
                <a:gd name="connsiteY6" fmla="*/ 804319 h 801634"/>
                <a:gd name="connsiteX7" fmla="*/ 3974 w 1269573"/>
                <a:gd name="connsiteY7" fmla="*/ 804319 h 801634"/>
                <a:gd name="connsiteX8" fmla="*/ 1266261 w 1269573"/>
                <a:gd name="connsiteY8" fmla="*/ 668924 h 801634"/>
                <a:gd name="connsiteX9" fmla="*/ 1266261 w 1269573"/>
                <a:gd name="connsiteY9" fmla="*/ 662019 h 80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573" h="801634">
                  <a:moveTo>
                    <a:pt x="1266261" y="662019"/>
                  </a:moveTo>
                  <a:lnTo>
                    <a:pt x="18932" y="795881"/>
                  </a:lnTo>
                  <a:lnTo>
                    <a:pt x="1269712" y="8822"/>
                  </a:lnTo>
                  <a:lnTo>
                    <a:pt x="1269712" y="0"/>
                  </a:lnTo>
                  <a:lnTo>
                    <a:pt x="1672" y="797799"/>
                  </a:lnTo>
                  <a:cubicBezTo>
                    <a:pt x="139" y="798566"/>
                    <a:pt x="-245" y="800483"/>
                    <a:pt x="139" y="802018"/>
                  </a:cubicBezTo>
                  <a:cubicBezTo>
                    <a:pt x="522" y="803552"/>
                    <a:pt x="2056" y="804319"/>
                    <a:pt x="3590" y="804319"/>
                  </a:cubicBezTo>
                  <a:cubicBezTo>
                    <a:pt x="3590" y="804319"/>
                    <a:pt x="3974" y="804319"/>
                    <a:pt x="3974" y="804319"/>
                  </a:cubicBezTo>
                  <a:lnTo>
                    <a:pt x="1266261" y="668924"/>
                  </a:lnTo>
                  <a:lnTo>
                    <a:pt x="1266261" y="662019"/>
                  </a:lnTo>
                  <a:close/>
                </a:path>
              </a:pathLst>
            </a:custGeom>
            <a:solidFill>
              <a:srgbClr val="C4C4C4"/>
            </a:solidFill>
            <a:ln w="383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C883FDB-932A-4FF5-945A-24CDD23731A6}"/>
                </a:ext>
              </a:extLst>
            </p:cNvPr>
            <p:cNvSpPr/>
            <p:nvPr/>
          </p:nvSpPr>
          <p:spPr>
            <a:xfrm>
              <a:off x="11279294" y="3147469"/>
              <a:ext cx="863003" cy="368215"/>
            </a:xfrm>
            <a:custGeom>
              <a:avLst/>
              <a:gdLst>
                <a:gd name="connsiteX0" fmla="*/ 861565 w 863003"/>
                <a:gd name="connsiteY0" fmla="*/ 362078 h 368214"/>
                <a:gd name="connsiteX1" fmla="*/ 24644 w 863003"/>
                <a:gd name="connsiteY1" fmla="*/ 8438 h 368214"/>
                <a:gd name="connsiteX2" fmla="*/ 863099 w 863003"/>
                <a:gd name="connsiteY2" fmla="*/ 57917 h 368214"/>
                <a:gd name="connsiteX3" fmla="*/ 863099 w 863003"/>
                <a:gd name="connsiteY3" fmla="*/ 50630 h 368214"/>
                <a:gd name="connsiteX4" fmla="*/ 3931 w 863003"/>
                <a:gd name="connsiteY4" fmla="*/ 0 h 368214"/>
                <a:gd name="connsiteX5" fmla="*/ 96 w 863003"/>
                <a:gd name="connsiteY5" fmla="*/ 2685 h 368214"/>
                <a:gd name="connsiteX6" fmla="*/ 2397 w 863003"/>
                <a:gd name="connsiteY6" fmla="*/ 6904 h 368214"/>
                <a:gd name="connsiteX7" fmla="*/ 861565 w 863003"/>
                <a:gd name="connsiteY7" fmla="*/ 369749 h 368214"/>
                <a:gd name="connsiteX8" fmla="*/ 861565 w 863003"/>
                <a:gd name="connsiteY8" fmla="*/ 362078 h 36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003" h="368214">
                  <a:moveTo>
                    <a:pt x="861565" y="362078"/>
                  </a:moveTo>
                  <a:lnTo>
                    <a:pt x="24644" y="8438"/>
                  </a:lnTo>
                  <a:lnTo>
                    <a:pt x="863099" y="57917"/>
                  </a:lnTo>
                  <a:lnTo>
                    <a:pt x="863099" y="50630"/>
                  </a:lnTo>
                  <a:lnTo>
                    <a:pt x="3931" y="0"/>
                  </a:lnTo>
                  <a:cubicBezTo>
                    <a:pt x="2013" y="0"/>
                    <a:pt x="480" y="1151"/>
                    <a:pt x="96" y="2685"/>
                  </a:cubicBezTo>
                  <a:cubicBezTo>
                    <a:pt x="-287" y="4603"/>
                    <a:pt x="480" y="6137"/>
                    <a:pt x="2397" y="6904"/>
                  </a:cubicBezTo>
                  <a:lnTo>
                    <a:pt x="861565" y="369749"/>
                  </a:lnTo>
                  <a:lnTo>
                    <a:pt x="861565" y="362078"/>
                  </a:lnTo>
                  <a:close/>
                </a:path>
              </a:pathLst>
            </a:custGeom>
            <a:solidFill>
              <a:srgbClr val="C4C4C4"/>
            </a:solidFill>
            <a:ln w="383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A3AC2AA-2F02-4386-919B-21F469C17909}"/>
                </a:ext>
              </a:extLst>
            </p:cNvPr>
            <p:cNvSpPr/>
            <p:nvPr/>
          </p:nvSpPr>
          <p:spPr>
            <a:xfrm>
              <a:off x="6302778" y="5258567"/>
              <a:ext cx="1269574" cy="513966"/>
            </a:xfrm>
            <a:custGeom>
              <a:avLst/>
              <a:gdLst>
                <a:gd name="connsiteX0" fmla="*/ 3795 w 1269573"/>
                <a:gd name="connsiteY0" fmla="*/ 517419 h 513966"/>
                <a:gd name="connsiteX1" fmla="*/ 726 w 1269573"/>
                <a:gd name="connsiteY1" fmla="*/ 515884 h 513966"/>
                <a:gd name="connsiteX2" fmla="*/ 726 w 1269573"/>
                <a:gd name="connsiteY2" fmla="*/ 511282 h 513966"/>
                <a:gd name="connsiteX3" fmla="*/ 424940 w 1269573"/>
                <a:gd name="connsiteY3" fmla="*/ 4219 h 513966"/>
                <a:gd name="connsiteX4" fmla="*/ 427625 w 1269573"/>
                <a:gd name="connsiteY4" fmla="*/ 3069 h 513966"/>
                <a:gd name="connsiteX5" fmla="*/ 1266081 w 1269573"/>
                <a:gd name="connsiteY5" fmla="*/ 0 h 513966"/>
                <a:gd name="connsiteX6" fmla="*/ 1266081 w 1269573"/>
                <a:gd name="connsiteY6" fmla="*/ 0 h 513966"/>
                <a:gd name="connsiteX7" fmla="*/ 1269533 w 1269573"/>
                <a:gd name="connsiteY7" fmla="*/ 3069 h 513966"/>
                <a:gd name="connsiteX8" fmla="*/ 1267232 w 1269573"/>
                <a:gd name="connsiteY8" fmla="*/ 7288 h 513966"/>
                <a:gd name="connsiteX9" fmla="*/ 4562 w 1269573"/>
                <a:gd name="connsiteY9" fmla="*/ 517035 h 513966"/>
                <a:gd name="connsiteX10" fmla="*/ 3795 w 1269573"/>
                <a:gd name="connsiteY10" fmla="*/ 517419 h 513966"/>
                <a:gd name="connsiteX11" fmla="*/ 429926 w 1269573"/>
                <a:gd name="connsiteY11" fmla="*/ 10740 h 513966"/>
                <a:gd name="connsiteX12" fmla="*/ 16068 w 1269573"/>
                <a:gd name="connsiteY12" fmla="*/ 505144 h 513966"/>
                <a:gd name="connsiteX13" fmla="*/ 1247670 w 1269573"/>
                <a:gd name="connsiteY13" fmla="*/ 7671 h 513966"/>
                <a:gd name="connsiteX14" fmla="*/ 429926 w 1269573"/>
                <a:gd name="connsiteY14" fmla="*/ 1074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513966">
                  <a:moveTo>
                    <a:pt x="3795" y="517419"/>
                  </a:moveTo>
                  <a:cubicBezTo>
                    <a:pt x="2644" y="517419"/>
                    <a:pt x="1493" y="517035"/>
                    <a:pt x="726" y="515884"/>
                  </a:cubicBezTo>
                  <a:cubicBezTo>
                    <a:pt x="-424" y="514350"/>
                    <a:pt x="-41" y="512816"/>
                    <a:pt x="726" y="511282"/>
                  </a:cubicBezTo>
                  <a:lnTo>
                    <a:pt x="424940" y="4219"/>
                  </a:lnTo>
                  <a:cubicBezTo>
                    <a:pt x="425707" y="3452"/>
                    <a:pt x="426474" y="3069"/>
                    <a:pt x="427625" y="3069"/>
                  </a:cubicBezTo>
                  <a:lnTo>
                    <a:pt x="1266081" y="0"/>
                  </a:lnTo>
                  <a:cubicBezTo>
                    <a:pt x="1266081" y="0"/>
                    <a:pt x="1266081" y="0"/>
                    <a:pt x="1266081" y="0"/>
                  </a:cubicBezTo>
                  <a:cubicBezTo>
                    <a:pt x="1267999" y="0"/>
                    <a:pt x="1269150" y="1151"/>
                    <a:pt x="1269533" y="3069"/>
                  </a:cubicBezTo>
                  <a:cubicBezTo>
                    <a:pt x="1269916" y="4602"/>
                    <a:pt x="1268766" y="6520"/>
                    <a:pt x="1267232" y="7288"/>
                  </a:cubicBezTo>
                  <a:lnTo>
                    <a:pt x="4562" y="517035"/>
                  </a:lnTo>
                  <a:cubicBezTo>
                    <a:pt x="4945" y="517419"/>
                    <a:pt x="4178" y="517419"/>
                    <a:pt x="3795" y="517419"/>
                  </a:cubicBezTo>
                  <a:close/>
                  <a:moveTo>
                    <a:pt x="429926" y="10740"/>
                  </a:moveTo>
                  <a:lnTo>
                    <a:pt x="16068" y="505144"/>
                  </a:lnTo>
                  <a:lnTo>
                    <a:pt x="1247670" y="7671"/>
                  </a:lnTo>
                  <a:lnTo>
                    <a:pt x="429926" y="10740"/>
                  </a:lnTo>
                  <a:close/>
                </a:path>
              </a:pathLst>
            </a:custGeom>
            <a:solidFill>
              <a:srgbClr val="C4C4C4"/>
            </a:solidFill>
            <a:ln w="383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15BA7D5-4009-4D2A-AF04-46B4C53608D5}"/>
                </a:ext>
              </a:extLst>
            </p:cNvPr>
            <p:cNvSpPr/>
            <p:nvPr/>
          </p:nvSpPr>
          <p:spPr>
            <a:xfrm>
              <a:off x="6302977" y="5259082"/>
              <a:ext cx="1269574" cy="1342450"/>
            </a:xfrm>
            <a:custGeom>
              <a:avLst/>
              <a:gdLst>
                <a:gd name="connsiteX0" fmla="*/ 1024625 w 1269573"/>
                <a:gd name="connsiteY0" fmla="*/ 1345387 h 1342449"/>
                <a:gd name="connsiteX1" fmla="*/ 1022323 w 1269573"/>
                <a:gd name="connsiteY1" fmla="*/ 1344619 h 1342449"/>
                <a:gd name="connsiteX2" fmla="*/ 1295 w 1269573"/>
                <a:gd name="connsiteY2" fmla="*/ 516136 h 1342449"/>
                <a:gd name="connsiteX3" fmla="*/ 144 w 1269573"/>
                <a:gd name="connsiteY3" fmla="*/ 512684 h 1342449"/>
                <a:gd name="connsiteX4" fmla="*/ 2445 w 1269573"/>
                <a:gd name="connsiteY4" fmla="*/ 509999 h 1342449"/>
                <a:gd name="connsiteX5" fmla="*/ 1265115 w 1269573"/>
                <a:gd name="connsiteY5" fmla="*/ 252 h 1342449"/>
                <a:gd name="connsiteX6" fmla="*/ 1268951 w 1269573"/>
                <a:gd name="connsiteY6" fmla="*/ 636 h 1342449"/>
                <a:gd name="connsiteX7" fmla="*/ 1270101 w 1269573"/>
                <a:gd name="connsiteY7" fmla="*/ 4087 h 1342449"/>
                <a:gd name="connsiteX8" fmla="*/ 1028460 w 1269573"/>
                <a:gd name="connsiteY8" fmla="*/ 1342318 h 1342449"/>
                <a:gd name="connsiteX9" fmla="*/ 1026159 w 1269573"/>
                <a:gd name="connsiteY9" fmla="*/ 1345003 h 1342449"/>
                <a:gd name="connsiteX10" fmla="*/ 1024625 w 1269573"/>
                <a:gd name="connsiteY10" fmla="*/ 1345387 h 1342449"/>
                <a:gd name="connsiteX11" fmla="*/ 10884 w 1269573"/>
                <a:gd name="connsiteY11" fmla="*/ 514602 h 1342449"/>
                <a:gd name="connsiteX12" fmla="*/ 1022323 w 1269573"/>
                <a:gd name="connsiteY12" fmla="*/ 1335414 h 1342449"/>
                <a:gd name="connsiteX13" fmla="*/ 1261663 w 1269573"/>
                <a:gd name="connsiteY13" fmla="*/ 9457 h 1342449"/>
                <a:gd name="connsiteX14" fmla="*/ 10884 w 1269573"/>
                <a:gd name="connsiteY14" fmla="*/ 514602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1342449">
                  <a:moveTo>
                    <a:pt x="1024625" y="1345387"/>
                  </a:moveTo>
                  <a:cubicBezTo>
                    <a:pt x="1023858" y="1345387"/>
                    <a:pt x="1023090" y="1345003"/>
                    <a:pt x="1022323" y="1344619"/>
                  </a:cubicBezTo>
                  <a:lnTo>
                    <a:pt x="1295" y="516136"/>
                  </a:lnTo>
                  <a:cubicBezTo>
                    <a:pt x="144" y="515369"/>
                    <a:pt x="-240" y="514218"/>
                    <a:pt x="144" y="512684"/>
                  </a:cubicBezTo>
                  <a:cubicBezTo>
                    <a:pt x="144" y="511534"/>
                    <a:pt x="1295" y="510383"/>
                    <a:pt x="2445" y="509999"/>
                  </a:cubicBezTo>
                  <a:lnTo>
                    <a:pt x="1265115" y="252"/>
                  </a:lnTo>
                  <a:cubicBezTo>
                    <a:pt x="1266266" y="-132"/>
                    <a:pt x="1267800" y="-132"/>
                    <a:pt x="1268951" y="636"/>
                  </a:cubicBezTo>
                  <a:cubicBezTo>
                    <a:pt x="1270101" y="1403"/>
                    <a:pt x="1270485" y="2937"/>
                    <a:pt x="1270101" y="4087"/>
                  </a:cubicBezTo>
                  <a:lnTo>
                    <a:pt x="1028460" y="1342318"/>
                  </a:lnTo>
                  <a:cubicBezTo>
                    <a:pt x="1028077" y="1343469"/>
                    <a:pt x="1027310" y="1344619"/>
                    <a:pt x="1026159" y="1345003"/>
                  </a:cubicBezTo>
                  <a:cubicBezTo>
                    <a:pt x="1025392" y="1345387"/>
                    <a:pt x="1025008" y="1345387"/>
                    <a:pt x="1024625" y="1345387"/>
                  </a:cubicBezTo>
                  <a:close/>
                  <a:moveTo>
                    <a:pt x="10884" y="514602"/>
                  </a:moveTo>
                  <a:lnTo>
                    <a:pt x="1022323" y="1335414"/>
                  </a:lnTo>
                  <a:lnTo>
                    <a:pt x="1261663" y="9457"/>
                  </a:lnTo>
                  <a:lnTo>
                    <a:pt x="10884" y="514602"/>
                  </a:lnTo>
                  <a:close/>
                </a:path>
              </a:pathLst>
            </a:custGeom>
            <a:solidFill>
              <a:srgbClr val="C4C4C4"/>
            </a:solidFill>
            <a:ln w="383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943367D-C907-4BAB-9BBB-E1F0D83F00E3}"/>
                </a:ext>
              </a:extLst>
            </p:cNvPr>
            <p:cNvSpPr/>
            <p:nvPr/>
          </p:nvSpPr>
          <p:spPr>
            <a:xfrm>
              <a:off x="6727261" y="4873715"/>
              <a:ext cx="1047111" cy="395064"/>
            </a:xfrm>
            <a:custGeom>
              <a:avLst/>
              <a:gdLst>
                <a:gd name="connsiteX0" fmla="*/ 3526 w 1047110"/>
                <a:gd name="connsiteY0" fmla="*/ 395591 h 395063"/>
                <a:gd name="connsiteX1" fmla="*/ 74 w 1047110"/>
                <a:gd name="connsiteY1" fmla="*/ 392523 h 395063"/>
                <a:gd name="connsiteX2" fmla="*/ 2376 w 1047110"/>
                <a:gd name="connsiteY2" fmla="*/ 388304 h 395063"/>
                <a:gd name="connsiteX3" fmla="*/ 1043733 w 1047110"/>
                <a:gd name="connsiteY3" fmla="*/ 144 h 395063"/>
                <a:gd name="connsiteX4" fmla="*/ 1047569 w 1047110"/>
                <a:gd name="connsiteY4" fmla="*/ 1295 h 395063"/>
                <a:gd name="connsiteX5" fmla="*/ 1047952 w 1047110"/>
                <a:gd name="connsiteY5" fmla="*/ 5514 h 395063"/>
                <a:gd name="connsiteX6" fmla="*/ 844667 w 1047110"/>
                <a:gd name="connsiteY6" fmla="*/ 390989 h 395063"/>
                <a:gd name="connsiteX7" fmla="*/ 841599 w 1047110"/>
                <a:gd name="connsiteY7" fmla="*/ 392906 h 395063"/>
                <a:gd name="connsiteX8" fmla="*/ 3526 w 1047110"/>
                <a:gd name="connsiteY8" fmla="*/ 395591 h 395063"/>
                <a:gd name="connsiteX9" fmla="*/ 3526 w 1047110"/>
                <a:gd name="connsiteY9" fmla="*/ 395591 h 395063"/>
                <a:gd name="connsiteX10" fmla="*/ 1037213 w 1047110"/>
                <a:gd name="connsiteY10" fmla="*/ 10500 h 395063"/>
                <a:gd name="connsiteX11" fmla="*/ 23855 w 1047110"/>
                <a:gd name="connsiteY11" fmla="*/ 388304 h 395063"/>
                <a:gd name="connsiteX12" fmla="*/ 839681 w 1047110"/>
                <a:gd name="connsiteY12" fmla="*/ 385619 h 395063"/>
                <a:gd name="connsiteX13" fmla="*/ 1037213 w 1047110"/>
                <a:gd name="connsiteY13" fmla="*/ 10500 h 39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110" h="395063">
                  <a:moveTo>
                    <a:pt x="3526" y="395591"/>
                  </a:moveTo>
                  <a:cubicBezTo>
                    <a:pt x="1609" y="395591"/>
                    <a:pt x="458" y="394441"/>
                    <a:pt x="74" y="392523"/>
                  </a:cubicBezTo>
                  <a:cubicBezTo>
                    <a:pt x="-309" y="390605"/>
                    <a:pt x="842" y="389071"/>
                    <a:pt x="2376" y="388304"/>
                  </a:cubicBezTo>
                  <a:lnTo>
                    <a:pt x="1043733" y="144"/>
                  </a:lnTo>
                  <a:cubicBezTo>
                    <a:pt x="1045267" y="-240"/>
                    <a:pt x="1046802" y="144"/>
                    <a:pt x="1047569" y="1295"/>
                  </a:cubicBezTo>
                  <a:cubicBezTo>
                    <a:pt x="1048719" y="2446"/>
                    <a:pt x="1048719" y="3979"/>
                    <a:pt x="1047952" y="5514"/>
                  </a:cubicBezTo>
                  <a:lnTo>
                    <a:pt x="844667" y="390989"/>
                  </a:lnTo>
                  <a:cubicBezTo>
                    <a:pt x="843900" y="392139"/>
                    <a:pt x="842749" y="392906"/>
                    <a:pt x="841599" y="392906"/>
                  </a:cubicBezTo>
                  <a:lnTo>
                    <a:pt x="3526" y="395591"/>
                  </a:lnTo>
                  <a:cubicBezTo>
                    <a:pt x="3526" y="395591"/>
                    <a:pt x="3526" y="395591"/>
                    <a:pt x="3526" y="395591"/>
                  </a:cubicBezTo>
                  <a:close/>
                  <a:moveTo>
                    <a:pt x="1037213" y="10500"/>
                  </a:moveTo>
                  <a:lnTo>
                    <a:pt x="23855" y="388304"/>
                  </a:lnTo>
                  <a:lnTo>
                    <a:pt x="839681" y="385619"/>
                  </a:lnTo>
                  <a:lnTo>
                    <a:pt x="1037213" y="10500"/>
                  </a:lnTo>
                  <a:close/>
                </a:path>
              </a:pathLst>
            </a:custGeom>
            <a:solidFill>
              <a:srgbClr val="C4C4C4"/>
            </a:solidFill>
            <a:ln w="383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C2CF142-F348-4AAA-8A06-72247415372E}"/>
                </a:ext>
              </a:extLst>
            </p:cNvPr>
            <p:cNvSpPr/>
            <p:nvPr/>
          </p:nvSpPr>
          <p:spPr>
            <a:xfrm>
              <a:off x="7323766" y="5259046"/>
              <a:ext cx="1484366" cy="1342450"/>
            </a:xfrm>
            <a:custGeom>
              <a:avLst/>
              <a:gdLst>
                <a:gd name="connsiteX0" fmla="*/ 3836 w 1484365"/>
                <a:gd name="connsiteY0" fmla="*/ 1345423 h 1342449"/>
                <a:gd name="connsiteX1" fmla="*/ 1534 w 1484365"/>
                <a:gd name="connsiteY1" fmla="*/ 1344655 h 1342449"/>
                <a:gd name="connsiteX2" fmla="*/ 0 w 1484365"/>
                <a:gd name="connsiteY2" fmla="*/ 1341203 h 1342449"/>
                <a:gd name="connsiteX3" fmla="*/ 241641 w 1484365"/>
                <a:gd name="connsiteY3" fmla="*/ 2973 h 1342449"/>
                <a:gd name="connsiteX4" fmla="*/ 243559 w 1484365"/>
                <a:gd name="connsiteY4" fmla="*/ 288 h 1342449"/>
                <a:gd name="connsiteX5" fmla="*/ 246627 w 1484365"/>
                <a:gd name="connsiteY5" fmla="*/ 288 h 1342449"/>
                <a:gd name="connsiteX6" fmla="*/ 1484366 w 1484365"/>
                <a:gd name="connsiteY6" fmla="*/ 577158 h 1342449"/>
                <a:gd name="connsiteX7" fmla="*/ 1486284 w 1484365"/>
                <a:gd name="connsiteY7" fmla="*/ 580226 h 1342449"/>
                <a:gd name="connsiteX8" fmla="*/ 1484366 w 1484365"/>
                <a:gd name="connsiteY8" fmla="*/ 583678 h 1342449"/>
                <a:gd name="connsiteX9" fmla="*/ 4986 w 1484365"/>
                <a:gd name="connsiteY9" fmla="*/ 1345039 h 1342449"/>
                <a:gd name="connsiteX10" fmla="*/ 3836 w 1484365"/>
                <a:gd name="connsiteY10" fmla="*/ 1345423 h 1342449"/>
                <a:gd name="connsiteX11" fmla="*/ 248162 w 1484365"/>
                <a:gd name="connsiteY11" fmla="*/ 8726 h 1342449"/>
                <a:gd name="connsiteX12" fmla="*/ 8822 w 1484365"/>
                <a:gd name="connsiteY12" fmla="*/ 1335066 h 1342449"/>
                <a:gd name="connsiteX13" fmla="*/ 1475160 w 1484365"/>
                <a:gd name="connsiteY13" fmla="*/ 580226 h 1342449"/>
                <a:gd name="connsiteX14" fmla="*/ 248162 w 1484365"/>
                <a:gd name="connsiteY14" fmla="*/ 8726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4365" h="1342449">
                  <a:moveTo>
                    <a:pt x="3836" y="1345423"/>
                  </a:moveTo>
                  <a:cubicBezTo>
                    <a:pt x="3069" y="1345423"/>
                    <a:pt x="2301" y="1345039"/>
                    <a:pt x="1534" y="1344655"/>
                  </a:cubicBezTo>
                  <a:cubicBezTo>
                    <a:pt x="383" y="1343888"/>
                    <a:pt x="0" y="1342354"/>
                    <a:pt x="0" y="1341203"/>
                  </a:cubicBezTo>
                  <a:lnTo>
                    <a:pt x="241641" y="2973"/>
                  </a:lnTo>
                  <a:cubicBezTo>
                    <a:pt x="242024" y="1822"/>
                    <a:pt x="242408" y="1055"/>
                    <a:pt x="243559" y="288"/>
                  </a:cubicBezTo>
                  <a:cubicBezTo>
                    <a:pt x="244710" y="-96"/>
                    <a:pt x="245860" y="-96"/>
                    <a:pt x="246627" y="288"/>
                  </a:cubicBezTo>
                  <a:lnTo>
                    <a:pt x="1484366" y="577158"/>
                  </a:lnTo>
                  <a:cubicBezTo>
                    <a:pt x="1485516" y="577925"/>
                    <a:pt x="1486284" y="579075"/>
                    <a:pt x="1486284" y="580226"/>
                  </a:cubicBezTo>
                  <a:cubicBezTo>
                    <a:pt x="1486284" y="581760"/>
                    <a:pt x="1485516" y="582911"/>
                    <a:pt x="1484366" y="583678"/>
                  </a:cubicBezTo>
                  <a:lnTo>
                    <a:pt x="4986" y="1345039"/>
                  </a:lnTo>
                  <a:cubicBezTo>
                    <a:pt x="4986" y="1345423"/>
                    <a:pt x="4219" y="1345423"/>
                    <a:pt x="3836" y="1345423"/>
                  </a:cubicBezTo>
                  <a:close/>
                  <a:moveTo>
                    <a:pt x="248162" y="8726"/>
                  </a:moveTo>
                  <a:lnTo>
                    <a:pt x="8822" y="1335066"/>
                  </a:lnTo>
                  <a:lnTo>
                    <a:pt x="1475160" y="580226"/>
                  </a:lnTo>
                  <a:lnTo>
                    <a:pt x="248162" y="8726"/>
                  </a:lnTo>
                  <a:close/>
                </a:path>
              </a:pathLst>
            </a:custGeom>
            <a:solidFill>
              <a:srgbClr val="C4C4C4"/>
            </a:solidFill>
            <a:ln w="383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C8E4BBA-2137-45D2-92C3-4FCEEE8920C9}"/>
                </a:ext>
              </a:extLst>
            </p:cNvPr>
            <p:cNvSpPr/>
            <p:nvPr/>
          </p:nvSpPr>
          <p:spPr>
            <a:xfrm>
              <a:off x="7565539" y="4873325"/>
              <a:ext cx="1242725" cy="966564"/>
            </a:xfrm>
            <a:custGeom>
              <a:avLst/>
              <a:gdLst>
                <a:gd name="connsiteX0" fmla="*/ 1241443 w 1242724"/>
                <a:gd name="connsiteY0" fmla="*/ 969783 h 966563"/>
                <a:gd name="connsiteX1" fmla="*/ 1239908 w 1242724"/>
                <a:gd name="connsiteY1" fmla="*/ 969399 h 966563"/>
                <a:gd name="connsiteX2" fmla="*/ 2170 w 1242724"/>
                <a:gd name="connsiteY2" fmla="*/ 392529 h 966563"/>
                <a:gd name="connsiteX3" fmla="*/ 252 w 1242724"/>
                <a:gd name="connsiteY3" fmla="*/ 390228 h 966563"/>
                <a:gd name="connsiteX4" fmla="*/ 636 w 1242724"/>
                <a:gd name="connsiteY4" fmla="*/ 387543 h 966563"/>
                <a:gd name="connsiteX5" fmla="*/ 203921 w 1242724"/>
                <a:gd name="connsiteY5" fmla="*/ 2068 h 966563"/>
                <a:gd name="connsiteX6" fmla="*/ 206606 w 1242724"/>
                <a:gd name="connsiteY6" fmla="*/ 150 h 966563"/>
                <a:gd name="connsiteX7" fmla="*/ 209674 w 1242724"/>
                <a:gd name="connsiteY7" fmla="*/ 918 h 966563"/>
                <a:gd name="connsiteX8" fmla="*/ 1244128 w 1242724"/>
                <a:gd name="connsiteY8" fmla="*/ 962879 h 966563"/>
                <a:gd name="connsiteX9" fmla="*/ 1244512 w 1242724"/>
                <a:gd name="connsiteY9" fmla="*/ 967482 h 966563"/>
                <a:gd name="connsiteX10" fmla="*/ 1241443 w 1242724"/>
                <a:gd name="connsiteY10" fmla="*/ 969783 h 966563"/>
                <a:gd name="connsiteX11" fmla="*/ 8690 w 1242724"/>
                <a:gd name="connsiteY11" fmla="*/ 387543 h 966563"/>
                <a:gd name="connsiteX12" fmla="*/ 1222265 w 1242724"/>
                <a:gd name="connsiteY12" fmla="*/ 952906 h 966563"/>
                <a:gd name="connsiteX13" fmla="*/ 208140 w 1242724"/>
                <a:gd name="connsiteY13" fmla="*/ 9739 h 966563"/>
                <a:gd name="connsiteX14" fmla="*/ 8690 w 1242724"/>
                <a:gd name="connsiteY14" fmla="*/ 387543 h 96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2724" h="966563">
                  <a:moveTo>
                    <a:pt x="1241443" y="969783"/>
                  </a:moveTo>
                  <a:cubicBezTo>
                    <a:pt x="1241059" y="969783"/>
                    <a:pt x="1240292" y="969783"/>
                    <a:pt x="1239908" y="969399"/>
                  </a:cubicBezTo>
                  <a:lnTo>
                    <a:pt x="2170" y="392529"/>
                  </a:lnTo>
                  <a:cubicBezTo>
                    <a:pt x="1403" y="392146"/>
                    <a:pt x="636" y="391379"/>
                    <a:pt x="252" y="390228"/>
                  </a:cubicBezTo>
                  <a:cubicBezTo>
                    <a:pt x="-132" y="389461"/>
                    <a:pt x="-132" y="388310"/>
                    <a:pt x="636" y="387543"/>
                  </a:cubicBezTo>
                  <a:lnTo>
                    <a:pt x="203921" y="2068"/>
                  </a:lnTo>
                  <a:cubicBezTo>
                    <a:pt x="204304" y="918"/>
                    <a:pt x="205455" y="534"/>
                    <a:pt x="206606" y="150"/>
                  </a:cubicBezTo>
                  <a:cubicBezTo>
                    <a:pt x="207757" y="-233"/>
                    <a:pt x="208907" y="150"/>
                    <a:pt x="209674" y="918"/>
                  </a:cubicBezTo>
                  <a:lnTo>
                    <a:pt x="1244128" y="962879"/>
                  </a:lnTo>
                  <a:cubicBezTo>
                    <a:pt x="1245278" y="964030"/>
                    <a:pt x="1245661" y="965947"/>
                    <a:pt x="1244512" y="967482"/>
                  </a:cubicBezTo>
                  <a:cubicBezTo>
                    <a:pt x="1243744" y="969015"/>
                    <a:pt x="1242594" y="969783"/>
                    <a:pt x="1241443" y="969783"/>
                  </a:cubicBezTo>
                  <a:close/>
                  <a:moveTo>
                    <a:pt x="8690" y="387543"/>
                  </a:moveTo>
                  <a:lnTo>
                    <a:pt x="1222265" y="952906"/>
                  </a:lnTo>
                  <a:lnTo>
                    <a:pt x="208140" y="9739"/>
                  </a:lnTo>
                  <a:lnTo>
                    <a:pt x="8690" y="387543"/>
                  </a:lnTo>
                  <a:close/>
                </a:path>
              </a:pathLst>
            </a:custGeom>
            <a:solidFill>
              <a:srgbClr val="C4C4C4"/>
            </a:solidFill>
            <a:ln w="383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1AD4D1C-AC76-4548-B735-ECF8E93D7D72}"/>
                </a:ext>
              </a:extLst>
            </p:cNvPr>
            <p:cNvSpPr/>
            <p:nvPr/>
          </p:nvSpPr>
          <p:spPr>
            <a:xfrm>
              <a:off x="11690947" y="4904928"/>
              <a:ext cx="441091" cy="421913"/>
            </a:xfrm>
            <a:custGeom>
              <a:avLst/>
              <a:gdLst>
                <a:gd name="connsiteX0" fmla="*/ 440708 w 441090"/>
                <a:gd name="connsiteY0" fmla="*/ 415009 h 421912"/>
                <a:gd name="connsiteX1" fmla="*/ 12274 w 441090"/>
                <a:gd name="connsiteY1" fmla="*/ 255449 h 421912"/>
                <a:gd name="connsiteX2" fmla="*/ 443008 w 441090"/>
                <a:gd name="connsiteY2" fmla="*/ 8438 h 421912"/>
                <a:gd name="connsiteX3" fmla="*/ 443008 w 441090"/>
                <a:gd name="connsiteY3" fmla="*/ 0 h 421912"/>
                <a:gd name="connsiteX4" fmla="*/ 1918 w 441090"/>
                <a:gd name="connsiteY4" fmla="*/ 253148 h 421912"/>
                <a:gd name="connsiteX5" fmla="*/ 0 w 441090"/>
                <a:gd name="connsiteY5" fmla="*/ 256599 h 421912"/>
                <a:gd name="connsiteX6" fmla="*/ 2302 w 441090"/>
                <a:gd name="connsiteY6" fmla="*/ 259668 h 421912"/>
                <a:gd name="connsiteX7" fmla="*/ 440708 w 441090"/>
                <a:gd name="connsiteY7" fmla="*/ 423063 h 421912"/>
                <a:gd name="connsiteX8" fmla="*/ 440708 w 441090"/>
                <a:gd name="connsiteY8" fmla="*/ 415009 h 42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421912">
                  <a:moveTo>
                    <a:pt x="440708" y="415009"/>
                  </a:moveTo>
                  <a:lnTo>
                    <a:pt x="12274" y="255449"/>
                  </a:lnTo>
                  <a:lnTo>
                    <a:pt x="443008" y="8438"/>
                  </a:lnTo>
                  <a:lnTo>
                    <a:pt x="443008" y="0"/>
                  </a:lnTo>
                  <a:lnTo>
                    <a:pt x="1918" y="253148"/>
                  </a:lnTo>
                  <a:cubicBezTo>
                    <a:pt x="767" y="253915"/>
                    <a:pt x="0" y="255065"/>
                    <a:pt x="0" y="256599"/>
                  </a:cubicBezTo>
                  <a:cubicBezTo>
                    <a:pt x="0" y="258134"/>
                    <a:pt x="1151" y="259284"/>
                    <a:pt x="2302" y="259668"/>
                  </a:cubicBezTo>
                  <a:lnTo>
                    <a:pt x="440708" y="423063"/>
                  </a:lnTo>
                  <a:lnTo>
                    <a:pt x="440708" y="415009"/>
                  </a:lnTo>
                  <a:close/>
                </a:path>
              </a:pathLst>
            </a:custGeom>
            <a:solidFill>
              <a:srgbClr val="C4C4C4"/>
            </a:solidFill>
            <a:ln w="383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D49276D-9CA0-4BE2-8B9F-D2B1610A7335}"/>
                </a:ext>
              </a:extLst>
            </p:cNvPr>
            <p:cNvSpPr/>
            <p:nvPr/>
          </p:nvSpPr>
          <p:spPr>
            <a:xfrm>
              <a:off x="8308093" y="1873029"/>
              <a:ext cx="847661" cy="567664"/>
            </a:xfrm>
            <a:custGeom>
              <a:avLst/>
              <a:gdLst>
                <a:gd name="connsiteX0" fmla="*/ 3716 w 847661"/>
                <a:gd name="connsiteY0" fmla="*/ 569846 h 567664"/>
                <a:gd name="connsiteX1" fmla="*/ 647 w 847661"/>
                <a:gd name="connsiteY1" fmla="*/ 568312 h 567664"/>
                <a:gd name="connsiteX2" fmla="*/ 1798 w 847661"/>
                <a:gd name="connsiteY2" fmla="*/ 563326 h 567664"/>
                <a:gd name="connsiteX3" fmla="*/ 842939 w 847661"/>
                <a:gd name="connsiteY3" fmla="*/ 647 h 567664"/>
                <a:gd name="connsiteX4" fmla="*/ 847925 w 847661"/>
                <a:gd name="connsiteY4" fmla="*/ 1798 h 567664"/>
                <a:gd name="connsiteX5" fmla="*/ 846774 w 847661"/>
                <a:gd name="connsiteY5" fmla="*/ 6784 h 567664"/>
                <a:gd name="connsiteX6" fmla="*/ 5633 w 847661"/>
                <a:gd name="connsiteY6" fmla="*/ 569462 h 567664"/>
                <a:gd name="connsiteX7" fmla="*/ 3716 w 847661"/>
                <a:gd name="connsiteY7" fmla="*/ 569846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61" h="567664">
                  <a:moveTo>
                    <a:pt x="3716" y="569846"/>
                  </a:moveTo>
                  <a:cubicBezTo>
                    <a:pt x="2565" y="569846"/>
                    <a:pt x="1415" y="569462"/>
                    <a:pt x="647" y="568312"/>
                  </a:cubicBezTo>
                  <a:cubicBezTo>
                    <a:pt x="-503" y="566777"/>
                    <a:pt x="-120" y="564476"/>
                    <a:pt x="1798" y="563326"/>
                  </a:cubicBezTo>
                  <a:lnTo>
                    <a:pt x="842939" y="647"/>
                  </a:lnTo>
                  <a:cubicBezTo>
                    <a:pt x="844472" y="-503"/>
                    <a:pt x="846774" y="-120"/>
                    <a:pt x="847925" y="1798"/>
                  </a:cubicBezTo>
                  <a:cubicBezTo>
                    <a:pt x="849076" y="3332"/>
                    <a:pt x="848692" y="5633"/>
                    <a:pt x="846774" y="6784"/>
                  </a:cubicBezTo>
                  <a:lnTo>
                    <a:pt x="5633" y="569462"/>
                  </a:lnTo>
                  <a:cubicBezTo>
                    <a:pt x="4866" y="569462"/>
                    <a:pt x="4482" y="569846"/>
                    <a:pt x="3716" y="569846"/>
                  </a:cubicBezTo>
                  <a:close/>
                </a:path>
              </a:pathLst>
            </a:custGeom>
            <a:solidFill>
              <a:srgbClr val="C4C4C4"/>
            </a:solidFill>
            <a:ln w="383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BF91E7-A718-4EE6-A941-B0D8CB7BFB9C}"/>
                </a:ext>
              </a:extLst>
            </p:cNvPr>
            <p:cNvSpPr/>
            <p:nvPr/>
          </p:nvSpPr>
          <p:spPr>
            <a:xfrm>
              <a:off x="8307874" y="1873101"/>
              <a:ext cx="847661" cy="820812"/>
            </a:xfrm>
            <a:custGeom>
              <a:avLst/>
              <a:gdLst>
                <a:gd name="connsiteX0" fmla="*/ 845843 w 847661"/>
                <a:gd name="connsiteY0" fmla="*/ 823305 h 820812"/>
                <a:gd name="connsiteX1" fmla="*/ 844692 w 847661"/>
                <a:gd name="connsiteY1" fmla="*/ 823305 h 820812"/>
                <a:gd name="connsiteX2" fmla="*/ 2784 w 847661"/>
                <a:gd name="connsiteY2" fmla="*/ 569774 h 820812"/>
                <a:gd name="connsiteX3" fmla="*/ 100 w 847661"/>
                <a:gd name="connsiteY3" fmla="*/ 566706 h 820812"/>
                <a:gd name="connsiteX4" fmla="*/ 1634 w 847661"/>
                <a:gd name="connsiteY4" fmla="*/ 563254 h 820812"/>
                <a:gd name="connsiteX5" fmla="*/ 842774 w 847661"/>
                <a:gd name="connsiteY5" fmla="*/ 575 h 820812"/>
                <a:gd name="connsiteX6" fmla="*/ 846610 w 847661"/>
                <a:gd name="connsiteY6" fmla="*/ 575 h 820812"/>
                <a:gd name="connsiteX7" fmla="*/ 848528 w 847661"/>
                <a:gd name="connsiteY7" fmla="*/ 3644 h 820812"/>
                <a:gd name="connsiteX8" fmla="*/ 849295 w 847661"/>
                <a:gd name="connsiteY8" fmla="*/ 819853 h 820812"/>
                <a:gd name="connsiteX9" fmla="*/ 847761 w 847661"/>
                <a:gd name="connsiteY9" fmla="*/ 822922 h 820812"/>
                <a:gd name="connsiteX10" fmla="*/ 845843 w 847661"/>
                <a:gd name="connsiteY10" fmla="*/ 823305 h 820812"/>
                <a:gd name="connsiteX11" fmla="*/ 12373 w 847661"/>
                <a:gd name="connsiteY11" fmla="*/ 564788 h 820812"/>
                <a:gd name="connsiteX12" fmla="*/ 842007 w 847661"/>
                <a:gd name="connsiteY12" fmla="*/ 814484 h 820812"/>
                <a:gd name="connsiteX13" fmla="*/ 841240 w 847661"/>
                <a:gd name="connsiteY13" fmla="*/ 10164 h 820812"/>
                <a:gd name="connsiteX14" fmla="*/ 12373 w 847661"/>
                <a:gd name="connsiteY14" fmla="*/ 564788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7661" h="820812">
                  <a:moveTo>
                    <a:pt x="845843" y="823305"/>
                  </a:moveTo>
                  <a:cubicBezTo>
                    <a:pt x="845460" y="823305"/>
                    <a:pt x="845076" y="823305"/>
                    <a:pt x="844692" y="823305"/>
                  </a:cubicBezTo>
                  <a:lnTo>
                    <a:pt x="2784" y="569774"/>
                  </a:lnTo>
                  <a:cubicBezTo>
                    <a:pt x="1250" y="569390"/>
                    <a:pt x="483" y="568240"/>
                    <a:pt x="100" y="566706"/>
                  </a:cubicBezTo>
                  <a:cubicBezTo>
                    <a:pt x="-283" y="565171"/>
                    <a:pt x="483" y="564021"/>
                    <a:pt x="1634" y="563254"/>
                  </a:cubicBezTo>
                  <a:lnTo>
                    <a:pt x="842774" y="575"/>
                  </a:lnTo>
                  <a:cubicBezTo>
                    <a:pt x="843925" y="-192"/>
                    <a:pt x="845460" y="-192"/>
                    <a:pt x="846610" y="575"/>
                  </a:cubicBezTo>
                  <a:cubicBezTo>
                    <a:pt x="847761" y="1343"/>
                    <a:pt x="848528" y="2493"/>
                    <a:pt x="848528" y="3644"/>
                  </a:cubicBezTo>
                  <a:lnTo>
                    <a:pt x="849295" y="819853"/>
                  </a:lnTo>
                  <a:cubicBezTo>
                    <a:pt x="849295" y="821004"/>
                    <a:pt x="848912" y="822155"/>
                    <a:pt x="847761" y="822922"/>
                  </a:cubicBezTo>
                  <a:cubicBezTo>
                    <a:pt x="847378" y="822922"/>
                    <a:pt x="846610" y="823305"/>
                    <a:pt x="845843" y="823305"/>
                  </a:cubicBezTo>
                  <a:close/>
                  <a:moveTo>
                    <a:pt x="12373" y="564788"/>
                  </a:moveTo>
                  <a:lnTo>
                    <a:pt x="842007" y="814484"/>
                  </a:lnTo>
                  <a:lnTo>
                    <a:pt x="841240" y="10164"/>
                  </a:lnTo>
                  <a:lnTo>
                    <a:pt x="12373" y="564788"/>
                  </a:lnTo>
                  <a:close/>
                </a:path>
              </a:pathLst>
            </a:custGeom>
            <a:solidFill>
              <a:srgbClr val="C4C4C4"/>
            </a:solidFill>
            <a:ln w="383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D2EC5A4-6FF6-473F-A894-E9C1AB7212E1}"/>
                </a:ext>
              </a:extLst>
            </p:cNvPr>
            <p:cNvSpPr/>
            <p:nvPr/>
          </p:nvSpPr>
          <p:spPr>
            <a:xfrm>
              <a:off x="9149498" y="1872717"/>
              <a:ext cx="839990" cy="820812"/>
            </a:xfrm>
            <a:custGeom>
              <a:avLst/>
              <a:gdLst>
                <a:gd name="connsiteX0" fmla="*/ 4219 w 839989"/>
                <a:gd name="connsiteY0" fmla="*/ 823689 h 820812"/>
                <a:gd name="connsiteX1" fmla="*/ 2301 w 839989"/>
                <a:gd name="connsiteY1" fmla="*/ 822922 h 820812"/>
                <a:gd name="connsiteX2" fmla="*/ 767 w 839989"/>
                <a:gd name="connsiteY2" fmla="*/ 819853 h 820812"/>
                <a:gd name="connsiteX3" fmla="*/ 0 w 839989"/>
                <a:gd name="connsiteY3" fmla="*/ 3644 h 820812"/>
                <a:gd name="connsiteX4" fmla="*/ 1918 w 839989"/>
                <a:gd name="connsiteY4" fmla="*/ 575 h 820812"/>
                <a:gd name="connsiteX5" fmla="*/ 5369 w 839989"/>
                <a:gd name="connsiteY5" fmla="*/ 575 h 820812"/>
                <a:gd name="connsiteX6" fmla="*/ 841524 w 839989"/>
                <a:gd name="connsiteY6" fmla="*/ 441666 h 820812"/>
                <a:gd name="connsiteX7" fmla="*/ 843442 w 839989"/>
                <a:gd name="connsiteY7" fmla="*/ 445118 h 820812"/>
                <a:gd name="connsiteX8" fmla="*/ 841140 w 839989"/>
                <a:gd name="connsiteY8" fmla="*/ 448186 h 820812"/>
                <a:gd name="connsiteX9" fmla="*/ 5753 w 839989"/>
                <a:gd name="connsiteY9" fmla="*/ 822922 h 820812"/>
                <a:gd name="connsiteX10" fmla="*/ 4219 w 839989"/>
                <a:gd name="connsiteY10" fmla="*/ 823689 h 820812"/>
                <a:gd name="connsiteX11" fmla="*/ 7287 w 839989"/>
                <a:gd name="connsiteY11" fmla="*/ 9781 h 820812"/>
                <a:gd name="connsiteX12" fmla="*/ 8054 w 839989"/>
                <a:gd name="connsiteY12" fmla="*/ 814100 h 820812"/>
                <a:gd name="connsiteX13" fmla="*/ 831551 w 839989"/>
                <a:gd name="connsiteY13" fmla="*/ 444734 h 820812"/>
                <a:gd name="connsiteX14" fmla="*/ 7287 w 839989"/>
                <a:gd name="connsiteY14" fmla="*/ 9781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9989" h="820812">
                  <a:moveTo>
                    <a:pt x="4219" y="823689"/>
                  </a:moveTo>
                  <a:cubicBezTo>
                    <a:pt x="3452" y="823689"/>
                    <a:pt x="2685" y="823305"/>
                    <a:pt x="2301" y="822922"/>
                  </a:cubicBezTo>
                  <a:cubicBezTo>
                    <a:pt x="1150" y="822154"/>
                    <a:pt x="767" y="821004"/>
                    <a:pt x="767" y="819853"/>
                  </a:cubicBezTo>
                  <a:lnTo>
                    <a:pt x="0" y="3644"/>
                  </a:lnTo>
                  <a:cubicBezTo>
                    <a:pt x="0" y="2493"/>
                    <a:pt x="767" y="1342"/>
                    <a:pt x="1918" y="575"/>
                  </a:cubicBezTo>
                  <a:cubicBezTo>
                    <a:pt x="3068" y="-192"/>
                    <a:pt x="4219" y="-192"/>
                    <a:pt x="5369" y="575"/>
                  </a:cubicBezTo>
                  <a:lnTo>
                    <a:pt x="841524" y="441666"/>
                  </a:lnTo>
                  <a:cubicBezTo>
                    <a:pt x="842675" y="442433"/>
                    <a:pt x="843442" y="443584"/>
                    <a:pt x="843442" y="445118"/>
                  </a:cubicBezTo>
                  <a:cubicBezTo>
                    <a:pt x="843442" y="446652"/>
                    <a:pt x="842675" y="447803"/>
                    <a:pt x="841140" y="448186"/>
                  </a:cubicBezTo>
                  <a:lnTo>
                    <a:pt x="5753" y="822922"/>
                  </a:lnTo>
                  <a:cubicBezTo>
                    <a:pt x="4985" y="823305"/>
                    <a:pt x="4602" y="823689"/>
                    <a:pt x="4219" y="823689"/>
                  </a:cubicBezTo>
                  <a:close/>
                  <a:moveTo>
                    <a:pt x="7287" y="9781"/>
                  </a:moveTo>
                  <a:lnTo>
                    <a:pt x="8054" y="814100"/>
                  </a:lnTo>
                  <a:lnTo>
                    <a:pt x="831551" y="444734"/>
                  </a:lnTo>
                  <a:lnTo>
                    <a:pt x="7287" y="9781"/>
                  </a:lnTo>
                  <a:close/>
                </a:path>
              </a:pathLst>
            </a:custGeom>
            <a:solidFill>
              <a:srgbClr val="C4C4C4"/>
            </a:solidFill>
            <a:ln w="383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D5BA248-6039-4FD5-AA92-9F4CDB648B69}"/>
                </a:ext>
              </a:extLst>
            </p:cNvPr>
            <p:cNvSpPr/>
            <p:nvPr/>
          </p:nvSpPr>
          <p:spPr>
            <a:xfrm>
              <a:off x="9149400" y="658110"/>
              <a:ext cx="839990" cy="1660802"/>
            </a:xfrm>
            <a:custGeom>
              <a:avLst/>
              <a:gdLst>
                <a:gd name="connsiteX0" fmla="*/ 839704 w 839989"/>
                <a:gd name="connsiteY0" fmla="*/ 1663178 h 1660802"/>
                <a:gd name="connsiteX1" fmla="*/ 838170 w 839989"/>
                <a:gd name="connsiteY1" fmla="*/ 1662794 h 1660802"/>
                <a:gd name="connsiteX2" fmla="*/ 2016 w 839989"/>
                <a:gd name="connsiteY2" fmla="*/ 1221704 h 1660802"/>
                <a:gd name="connsiteX3" fmla="*/ 98 w 839989"/>
                <a:gd name="connsiteY3" fmla="*/ 1217101 h 1660802"/>
                <a:gd name="connsiteX4" fmla="*/ 437353 w 839989"/>
                <a:gd name="connsiteY4" fmla="*/ 2376 h 1660802"/>
                <a:gd name="connsiteX5" fmla="*/ 440805 w 839989"/>
                <a:gd name="connsiteY5" fmla="*/ 74 h 1660802"/>
                <a:gd name="connsiteX6" fmla="*/ 444256 w 839989"/>
                <a:gd name="connsiteY6" fmla="*/ 2759 h 1660802"/>
                <a:gd name="connsiteX7" fmla="*/ 843156 w 839989"/>
                <a:gd name="connsiteY7" fmla="*/ 1658575 h 1660802"/>
                <a:gd name="connsiteX8" fmla="*/ 842006 w 839989"/>
                <a:gd name="connsiteY8" fmla="*/ 1662411 h 1660802"/>
                <a:gd name="connsiteX9" fmla="*/ 839704 w 839989"/>
                <a:gd name="connsiteY9" fmla="*/ 1663178 h 1660802"/>
                <a:gd name="connsiteX10" fmla="*/ 8152 w 839989"/>
                <a:gd name="connsiteY10" fmla="*/ 1216717 h 1660802"/>
                <a:gd name="connsiteX11" fmla="*/ 834335 w 839989"/>
                <a:gd name="connsiteY11" fmla="*/ 1652822 h 1660802"/>
                <a:gd name="connsiteX12" fmla="*/ 440421 w 839989"/>
                <a:gd name="connsiteY12" fmla="*/ 16567 h 1660802"/>
                <a:gd name="connsiteX13" fmla="*/ 8152 w 839989"/>
                <a:gd name="connsiteY13" fmla="*/ 1216717 h 166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9989" h="1660802">
                  <a:moveTo>
                    <a:pt x="839704" y="1663178"/>
                  </a:moveTo>
                  <a:cubicBezTo>
                    <a:pt x="838937" y="1663178"/>
                    <a:pt x="838553" y="1663178"/>
                    <a:pt x="838170" y="1662794"/>
                  </a:cubicBezTo>
                  <a:lnTo>
                    <a:pt x="2016" y="1221704"/>
                  </a:lnTo>
                  <a:cubicBezTo>
                    <a:pt x="481" y="1220936"/>
                    <a:pt x="-286" y="1219019"/>
                    <a:pt x="98" y="1217101"/>
                  </a:cubicBezTo>
                  <a:lnTo>
                    <a:pt x="437353" y="2376"/>
                  </a:lnTo>
                  <a:cubicBezTo>
                    <a:pt x="437736" y="841"/>
                    <a:pt x="439271" y="-309"/>
                    <a:pt x="440805" y="74"/>
                  </a:cubicBezTo>
                  <a:cubicBezTo>
                    <a:pt x="442338" y="74"/>
                    <a:pt x="443873" y="1225"/>
                    <a:pt x="444256" y="2759"/>
                  </a:cubicBezTo>
                  <a:lnTo>
                    <a:pt x="843156" y="1658575"/>
                  </a:lnTo>
                  <a:cubicBezTo>
                    <a:pt x="843540" y="1660109"/>
                    <a:pt x="843156" y="1661260"/>
                    <a:pt x="842006" y="1662411"/>
                  </a:cubicBezTo>
                  <a:cubicBezTo>
                    <a:pt x="841238" y="1663178"/>
                    <a:pt x="840471" y="1663178"/>
                    <a:pt x="839704" y="1663178"/>
                  </a:cubicBezTo>
                  <a:close/>
                  <a:moveTo>
                    <a:pt x="8152" y="1216717"/>
                  </a:moveTo>
                  <a:lnTo>
                    <a:pt x="834335" y="1652822"/>
                  </a:lnTo>
                  <a:lnTo>
                    <a:pt x="440421" y="16567"/>
                  </a:lnTo>
                  <a:lnTo>
                    <a:pt x="8152" y="1216717"/>
                  </a:lnTo>
                  <a:close/>
                </a:path>
              </a:pathLst>
            </a:custGeom>
            <a:solidFill>
              <a:srgbClr val="C4C4C4"/>
            </a:solidFill>
            <a:ln w="383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8B7E55-C151-4D57-900C-F6BD67D78833}"/>
                </a:ext>
              </a:extLst>
            </p:cNvPr>
            <p:cNvSpPr/>
            <p:nvPr/>
          </p:nvSpPr>
          <p:spPr>
            <a:xfrm>
              <a:off x="11315684" y="5156924"/>
              <a:ext cx="813141" cy="1219711"/>
            </a:xfrm>
            <a:custGeom>
              <a:avLst/>
              <a:gdLst>
                <a:gd name="connsiteX0" fmla="*/ 813285 w 813140"/>
                <a:gd name="connsiteY0" fmla="*/ 667773 h 1219711"/>
                <a:gd name="connsiteX1" fmla="*/ 10116 w 813140"/>
                <a:gd name="connsiteY1" fmla="*/ 1210123 h 1219711"/>
                <a:gd name="connsiteX2" fmla="*/ 380249 w 813140"/>
                <a:gd name="connsiteY2" fmla="*/ 11890 h 1219711"/>
                <a:gd name="connsiteX3" fmla="*/ 813669 w 813140"/>
                <a:gd name="connsiteY3" fmla="*/ 569582 h 1219711"/>
                <a:gd name="connsiteX4" fmla="*/ 813669 w 813140"/>
                <a:gd name="connsiteY4" fmla="*/ 557692 h 1219711"/>
                <a:gd name="connsiteX5" fmla="*/ 381400 w 813140"/>
                <a:gd name="connsiteY5" fmla="*/ 1534 h 1219711"/>
                <a:gd name="connsiteX6" fmla="*/ 377947 w 813140"/>
                <a:gd name="connsiteY6" fmla="*/ 0 h 1219711"/>
                <a:gd name="connsiteX7" fmla="*/ 375263 w 813140"/>
                <a:gd name="connsiteY7" fmla="*/ 2685 h 1219711"/>
                <a:gd name="connsiteX8" fmla="*/ 144 w 813140"/>
                <a:gd name="connsiteY8" fmla="*/ 1217410 h 1219711"/>
                <a:gd name="connsiteX9" fmla="*/ 1294 w 813140"/>
                <a:gd name="connsiteY9" fmla="*/ 1221246 h 1219711"/>
                <a:gd name="connsiteX10" fmla="*/ 3596 w 813140"/>
                <a:gd name="connsiteY10" fmla="*/ 1222013 h 1219711"/>
                <a:gd name="connsiteX11" fmla="*/ 5514 w 813140"/>
                <a:gd name="connsiteY11" fmla="*/ 1221246 h 1219711"/>
                <a:gd name="connsiteX12" fmla="*/ 812902 w 813140"/>
                <a:gd name="connsiteY12" fmla="*/ 676211 h 1219711"/>
                <a:gd name="connsiteX13" fmla="*/ 813285 w 813140"/>
                <a:gd name="connsiteY13" fmla="*/ 667773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3140" h="1219711">
                  <a:moveTo>
                    <a:pt x="813285" y="667773"/>
                  </a:moveTo>
                  <a:lnTo>
                    <a:pt x="10116" y="1210123"/>
                  </a:lnTo>
                  <a:lnTo>
                    <a:pt x="380249" y="11890"/>
                  </a:lnTo>
                  <a:lnTo>
                    <a:pt x="813669" y="569582"/>
                  </a:lnTo>
                  <a:lnTo>
                    <a:pt x="813669" y="557692"/>
                  </a:lnTo>
                  <a:lnTo>
                    <a:pt x="381400" y="1534"/>
                  </a:lnTo>
                  <a:cubicBezTo>
                    <a:pt x="380633" y="383"/>
                    <a:pt x="379098" y="0"/>
                    <a:pt x="377947" y="0"/>
                  </a:cubicBezTo>
                  <a:cubicBezTo>
                    <a:pt x="376797" y="383"/>
                    <a:pt x="375647" y="1151"/>
                    <a:pt x="375263" y="2685"/>
                  </a:cubicBezTo>
                  <a:lnTo>
                    <a:pt x="144" y="1217410"/>
                  </a:lnTo>
                  <a:cubicBezTo>
                    <a:pt x="-239" y="1218945"/>
                    <a:pt x="144" y="1220478"/>
                    <a:pt x="1294" y="1221246"/>
                  </a:cubicBezTo>
                  <a:cubicBezTo>
                    <a:pt x="2061" y="1221629"/>
                    <a:pt x="2829" y="1222013"/>
                    <a:pt x="3596" y="1222013"/>
                  </a:cubicBezTo>
                  <a:cubicBezTo>
                    <a:pt x="4363" y="1222013"/>
                    <a:pt x="5130" y="1221629"/>
                    <a:pt x="5514" y="1221246"/>
                  </a:cubicBezTo>
                  <a:lnTo>
                    <a:pt x="812902" y="676211"/>
                  </a:lnTo>
                  <a:lnTo>
                    <a:pt x="813285" y="667773"/>
                  </a:lnTo>
                  <a:close/>
                </a:path>
              </a:pathLst>
            </a:custGeom>
            <a:solidFill>
              <a:srgbClr val="C4C4C4"/>
            </a:solidFill>
            <a:ln w="383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581305-9FC8-4F65-A5D2-AE2D1686FC43}"/>
                </a:ext>
              </a:extLst>
            </p:cNvPr>
            <p:cNvSpPr/>
            <p:nvPr/>
          </p:nvSpPr>
          <p:spPr>
            <a:xfrm>
              <a:off x="11315728" y="5825081"/>
              <a:ext cx="813141" cy="751772"/>
            </a:xfrm>
            <a:custGeom>
              <a:avLst/>
              <a:gdLst>
                <a:gd name="connsiteX0" fmla="*/ 809405 w 813140"/>
                <a:gd name="connsiteY0" fmla="*/ 747169 h 751771"/>
                <a:gd name="connsiteX1" fmla="*/ 12374 w 813140"/>
                <a:gd name="connsiteY1" fmla="*/ 549254 h 751771"/>
                <a:gd name="connsiteX2" fmla="*/ 813241 w 813140"/>
                <a:gd name="connsiteY2" fmla="*/ 8822 h 751771"/>
                <a:gd name="connsiteX3" fmla="*/ 813241 w 813140"/>
                <a:gd name="connsiteY3" fmla="*/ 0 h 751771"/>
                <a:gd name="connsiteX4" fmla="*/ 1634 w 813140"/>
                <a:gd name="connsiteY4" fmla="*/ 548103 h 751771"/>
                <a:gd name="connsiteX5" fmla="*/ 100 w 813140"/>
                <a:gd name="connsiteY5" fmla="*/ 551939 h 751771"/>
                <a:gd name="connsiteX6" fmla="*/ 2785 w 813140"/>
                <a:gd name="connsiteY6" fmla="*/ 555007 h 751771"/>
                <a:gd name="connsiteX7" fmla="*/ 809405 w 813140"/>
                <a:gd name="connsiteY7" fmla="*/ 755224 h 751771"/>
                <a:gd name="connsiteX8" fmla="*/ 809405 w 813140"/>
                <a:gd name="connsiteY8" fmla="*/ 747169 h 75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3140" h="751771">
                  <a:moveTo>
                    <a:pt x="809405" y="747169"/>
                  </a:moveTo>
                  <a:lnTo>
                    <a:pt x="12374" y="549254"/>
                  </a:lnTo>
                  <a:lnTo>
                    <a:pt x="813241" y="8822"/>
                  </a:lnTo>
                  <a:lnTo>
                    <a:pt x="813241" y="0"/>
                  </a:lnTo>
                  <a:lnTo>
                    <a:pt x="1634" y="548103"/>
                  </a:lnTo>
                  <a:cubicBezTo>
                    <a:pt x="483" y="548871"/>
                    <a:pt x="-283" y="550404"/>
                    <a:pt x="100" y="551939"/>
                  </a:cubicBezTo>
                  <a:cubicBezTo>
                    <a:pt x="483" y="553473"/>
                    <a:pt x="1250" y="554624"/>
                    <a:pt x="2785" y="555007"/>
                  </a:cubicBezTo>
                  <a:lnTo>
                    <a:pt x="809405" y="755224"/>
                  </a:lnTo>
                  <a:lnTo>
                    <a:pt x="809405" y="747169"/>
                  </a:lnTo>
                  <a:close/>
                </a:path>
              </a:pathLst>
            </a:custGeom>
            <a:solidFill>
              <a:srgbClr val="C4C4C4"/>
            </a:solidFill>
            <a:ln w="383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26BECD7-870A-4C76-B753-29AD7FA479DB}"/>
                </a:ext>
              </a:extLst>
            </p:cNvPr>
            <p:cNvSpPr/>
            <p:nvPr/>
          </p:nvSpPr>
          <p:spPr>
            <a:xfrm>
              <a:off x="11690988" y="5157548"/>
              <a:ext cx="437255" cy="567664"/>
            </a:xfrm>
            <a:custGeom>
              <a:avLst/>
              <a:gdLst>
                <a:gd name="connsiteX0" fmla="*/ 438365 w 437255"/>
                <a:gd name="connsiteY0" fmla="*/ 557452 h 567664"/>
                <a:gd name="connsiteX1" fmla="*/ 14150 w 437255"/>
                <a:gd name="connsiteY1" fmla="*/ 11267 h 567664"/>
                <a:gd name="connsiteX2" fmla="*/ 440667 w 437255"/>
                <a:gd name="connsiteY2" fmla="*/ 170060 h 567664"/>
                <a:gd name="connsiteX3" fmla="*/ 440667 w 437255"/>
                <a:gd name="connsiteY3" fmla="*/ 162389 h 567664"/>
                <a:gd name="connsiteX4" fmla="*/ 4945 w 437255"/>
                <a:gd name="connsiteY4" fmla="*/ 144 h 567664"/>
                <a:gd name="connsiteX5" fmla="*/ 726 w 437255"/>
                <a:gd name="connsiteY5" fmla="*/ 1295 h 567664"/>
                <a:gd name="connsiteX6" fmla="*/ 726 w 437255"/>
                <a:gd name="connsiteY6" fmla="*/ 5514 h 567664"/>
                <a:gd name="connsiteX7" fmla="*/ 438365 w 437255"/>
                <a:gd name="connsiteY7" fmla="*/ 568959 h 567664"/>
                <a:gd name="connsiteX8" fmla="*/ 438365 w 437255"/>
                <a:gd name="connsiteY8" fmla="*/ 557452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255" h="567664">
                  <a:moveTo>
                    <a:pt x="438365" y="557452"/>
                  </a:moveTo>
                  <a:lnTo>
                    <a:pt x="14150" y="11267"/>
                  </a:lnTo>
                  <a:lnTo>
                    <a:pt x="440667" y="170060"/>
                  </a:lnTo>
                  <a:lnTo>
                    <a:pt x="440667" y="162389"/>
                  </a:lnTo>
                  <a:lnTo>
                    <a:pt x="4945" y="144"/>
                  </a:lnTo>
                  <a:cubicBezTo>
                    <a:pt x="3412" y="-240"/>
                    <a:pt x="1877" y="144"/>
                    <a:pt x="726" y="1295"/>
                  </a:cubicBezTo>
                  <a:cubicBezTo>
                    <a:pt x="-424" y="2446"/>
                    <a:pt x="-41" y="4363"/>
                    <a:pt x="726" y="5514"/>
                  </a:cubicBezTo>
                  <a:lnTo>
                    <a:pt x="438365" y="568959"/>
                  </a:lnTo>
                  <a:lnTo>
                    <a:pt x="438365" y="557452"/>
                  </a:lnTo>
                  <a:close/>
                </a:path>
              </a:pathLst>
            </a:custGeom>
            <a:solidFill>
              <a:srgbClr val="C4C4C4"/>
            </a:solidFill>
            <a:ln w="383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D0434C9-D376-4703-8C35-21476C436DFE}"/>
                </a:ext>
              </a:extLst>
            </p:cNvPr>
            <p:cNvSpPr/>
            <p:nvPr/>
          </p:nvSpPr>
          <p:spPr>
            <a:xfrm>
              <a:off x="11442782" y="36435"/>
              <a:ext cx="149587" cy="149587"/>
            </a:xfrm>
            <a:custGeom>
              <a:avLst/>
              <a:gdLst>
                <a:gd name="connsiteX0" fmla="*/ 76331 w 149587"/>
                <a:gd name="connsiteY0" fmla="*/ 3 h 149587"/>
                <a:gd name="connsiteX1" fmla="*/ 3 w 149587"/>
                <a:gd name="connsiteY1" fmla="*/ 75564 h 149587"/>
                <a:gd name="connsiteX2" fmla="*/ 75564 w 149587"/>
                <a:gd name="connsiteY2" fmla="*/ 151892 h 149587"/>
                <a:gd name="connsiteX3" fmla="*/ 151892 w 149587"/>
                <a:gd name="connsiteY3" fmla="*/ 76331 h 149587"/>
                <a:gd name="connsiteX4" fmla="*/ 76331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6331" y="3"/>
                  </a:moveTo>
                  <a:cubicBezTo>
                    <a:pt x="34523" y="-380"/>
                    <a:pt x="3" y="33756"/>
                    <a:pt x="3" y="75564"/>
                  </a:cubicBezTo>
                  <a:cubicBezTo>
                    <a:pt x="-381" y="117372"/>
                    <a:pt x="33756" y="151892"/>
                    <a:pt x="75564" y="151892"/>
                  </a:cubicBezTo>
                  <a:cubicBezTo>
                    <a:pt x="117372" y="152275"/>
                    <a:pt x="151892" y="118139"/>
                    <a:pt x="151892" y="76331"/>
                  </a:cubicBezTo>
                  <a:cubicBezTo>
                    <a:pt x="152275" y="34140"/>
                    <a:pt x="118522" y="3"/>
                    <a:pt x="76331" y="3"/>
                  </a:cubicBezTo>
                  <a:close/>
                </a:path>
              </a:pathLst>
            </a:custGeom>
            <a:solidFill>
              <a:srgbClr val="216D62"/>
            </a:solidFill>
            <a:ln w="383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79C3C02-27A2-42D3-A7CB-AB5EE8B9CD0B}"/>
                </a:ext>
              </a:extLst>
            </p:cNvPr>
            <p:cNvSpPr/>
            <p:nvPr/>
          </p:nvSpPr>
          <p:spPr>
            <a:xfrm>
              <a:off x="5509541" y="6252363"/>
              <a:ext cx="92054" cy="92054"/>
            </a:xfrm>
            <a:custGeom>
              <a:avLst/>
              <a:gdLst>
                <a:gd name="connsiteX0" fmla="*/ 47178 w 92053"/>
                <a:gd name="connsiteY0" fmla="*/ 0 h 92053"/>
                <a:gd name="connsiteX1" fmla="*/ 0 w 92053"/>
                <a:gd name="connsiteY1" fmla="*/ 46794 h 92053"/>
                <a:gd name="connsiteX2" fmla="*/ 46794 w 92053"/>
                <a:gd name="connsiteY2" fmla="*/ 93971 h 92053"/>
                <a:gd name="connsiteX3" fmla="*/ 93971 w 92053"/>
                <a:gd name="connsiteY3" fmla="*/ 47178 h 92053"/>
                <a:gd name="connsiteX4" fmla="*/ 47178 w 92053"/>
                <a:gd name="connsiteY4" fmla="*/ 0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78" y="0"/>
                  </a:moveTo>
                  <a:cubicBezTo>
                    <a:pt x="21479" y="0"/>
                    <a:pt x="383" y="20712"/>
                    <a:pt x="0" y="46794"/>
                  </a:cubicBezTo>
                  <a:cubicBezTo>
                    <a:pt x="0" y="72492"/>
                    <a:pt x="20712" y="93588"/>
                    <a:pt x="46794" y="93971"/>
                  </a:cubicBezTo>
                  <a:cubicBezTo>
                    <a:pt x="72492" y="93971"/>
                    <a:pt x="93588" y="73259"/>
                    <a:pt x="93971" y="47178"/>
                  </a:cubicBezTo>
                  <a:cubicBezTo>
                    <a:pt x="93971" y="21479"/>
                    <a:pt x="73259" y="383"/>
                    <a:pt x="47178" y="0"/>
                  </a:cubicBezTo>
                  <a:close/>
                </a:path>
              </a:pathLst>
            </a:custGeom>
            <a:solidFill>
              <a:srgbClr val="00B050"/>
            </a:solidFill>
            <a:ln w="383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BB92927-E8E3-4DCD-981C-CE22D626E9EB}"/>
                </a:ext>
              </a:extLst>
            </p:cNvPr>
            <p:cNvSpPr/>
            <p:nvPr/>
          </p:nvSpPr>
          <p:spPr>
            <a:xfrm>
              <a:off x="5931070" y="6514716"/>
              <a:ext cx="126574" cy="126574"/>
            </a:xfrm>
            <a:custGeom>
              <a:avLst/>
              <a:gdLst>
                <a:gd name="connsiteX0" fmla="*/ 65205 w 126573"/>
                <a:gd name="connsiteY0" fmla="*/ 0 h 126573"/>
                <a:gd name="connsiteX1" fmla="*/ 0 w 126573"/>
                <a:gd name="connsiteY1" fmla="*/ 64438 h 126573"/>
                <a:gd name="connsiteX2" fmla="*/ 64438 w 126573"/>
                <a:gd name="connsiteY2" fmla="*/ 129642 h 126573"/>
                <a:gd name="connsiteX3" fmla="*/ 129642 w 126573"/>
                <a:gd name="connsiteY3" fmla="*/ 65205 h 126573"/>
                <a:gd name="connsiteX4" fmla="*/ 65205 w 126573"/>
                <a:gd name="connsiteY4" fmla="*/ 0 h 12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73" h="126573">
                  <a:moveTo>
                    <a:pt x="65205" y="0"/>
                  </a:moveTo>
                  <a:cubicBezTo>
                    <a:pt x="29534" y="0"/>
                    <a:pt x="0" y="28767"/>
                    <a:pt x="0" y="64438"/>
                  </a:cubicBezTo>
                  <a:cubicBezTo>
                    <a:pt x="0" y="100108"/>
                    <a:pt x="28767" y="129642"/>
                    <a:pt x="64438" y="129642"/>
                  </a:cubicBezTo>
                  <a:cubicBezTo>
                    <a:pt x="100108" y="129642"/>
                    <a:pt x="129642" y="100876"/>
                    <a:pt x="129642" y="65205"/>
                  </a:cubicBezTo>
                  <a:cubicBezTo>
                    <a:pt x="130026" y="29534"/>
                    <a:pt x="100876" y="383"/>
                    <a:pt x="65205" y="0"/>
                  </a:cubicBezTo>
                  <a:close/>
                </a:path>
              </a:pathLst>
            </a:custGeom>
            <a:solidFill>
              <a:srgbClr val="F47421"/>
            </a:solidFill>
            <a:ln w="383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554B5DD-786C-452D-B313-EBAA127E7B8E}"/>
                </a:ext>
              </a:extLst>
            </p:cNvPr>
            <p:cNvSpPr/>
            <p:nvPr/>
          </p:nvSpPr>
          <p:spPr>
            <a:xfrm>
              <a:off x="11923382" y="2672242"/>
              <a:ext cx="111232" cy="111232"/>
            </a:xfrm>
            <a:custGeom>
              <a:avLst/>
              <a:gdLst>
                <a:gd name="connsiteX0" fmla="*/ 56767 w 111231"/>
                <a:gd name="connsiteY0" fmla="*/ 0 h 111231"/>
                <a:gd name="connsiteX1" fmla="*/ 0 w 111231"/>
                <a:gd name="connsiteY1" fmla="*/ 55999 h 111231"/>
                <a:gd name="connsiteX2" fmla="*/ 55999 w 111231"/>
                <a:gd name="connsiteY2" fmla="*/ 112766 h 111231"/>
                <a:gd name="connsiteX3" fmla="*/ 112765 w 111231"/>
                <a:gd name="connsiteY3" fmla="*/ 56766 h 111231"/>
                <a:gd name="connsiteX4" fmla="*/ 56767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6767" y="0"/>
                  </a:moveTo>
                  <a:cubicBezTo>
                    <a:pt x="25698" y="0"/>
                    <a:pt x="383" y="24931"/>
                    <a:pt x="0" y="55999"/>
                  </a:cubicBezTo>
                  <a:cubicBezTo>
                    <a:pt x="0" y="87068"/>
                    <a:pt x="24931" y="112382"/>
                    <a:pt x="55999" y="112766"/>
                  </a:cubicBezTo>
                  <a:cubicBezTo>
                    <a:pt x="87067" y="112766"/>
                    <a:pt x="112382" y="87834"/>
                    <a:pt x="112765" y="56766"/>
                  </a:cubicBezTo>
                  <a:cubicBezTo>
                    <a:pt x="112765" y="25698"/>
                    <a:pt x="87834" y="383"/>
                    <a:pt x="56767" y="0"/>
                  </a:cubicBezTo>
                  <a:close/>
                </a:path>
              </a:pathLst>
            </a:custGeom>
            <a:solidFill>
              <a:srgbClr val="035481"/>
            </a:solidFill>
            <a:ln w="383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81CCCE3-A5C9-4D57-BBAC-E7710AA7EFE3}"/>
                </a:ext>
              </a:extLst>
            </p:cNvPr>
            <p:cNvSpPr/>
            <p:nvPr/>
          </p:nvSpPr>
          <p:spPr>
            <a:xfrm>
              <a:off x="9975800" y="3304682"/>
              <a:ext cx="272326" cy="272326"/>
            </a:xfrm>
            <a:custGeom>
              <a:avLst/>
              <a:gdLst>
                <a:gd name="connsiteX0" fmla="*/ 205037 w 272325"/>
                <a:gd name="connsiteY0" fmla="*/ 68346 h 272325"/>
                <a:gd name="connsiteX1" fmla="*/ 205037 w 272325"/>
                <a:gd name="connsiteY1" fmla="*/ 205037 h 272325"/>
                <a:gd name="connsiteX2" fmla="*/ 68346 w 272325"/>
                <a:gd name="connsiteY2" fmla="*/ 205037 h 272325"/>
                <a:gd name="connsiteX3" fmla="*/ 68346 w 272325"/>
                <a:gd name="connsiteY3" fmla="*/ 68346 h 272325"/>
                <a:gd name="connsiteX4" fmla="*/ 205037 w 272325"/>
                <a:gd name="connsiteY4" fmla="*/ 68346 h 27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25" h="272325">
                  <a:moveTo>
                    <a:pt x="205037" y="68346"/>
                  </a:moveTo>
                  <a:cubicBezTo>
                    <a:pt x="242783" y="106092"/>
                    <a:pt x="242783" y="167291"/>
                    <a:pt x="205037" y="205037"/>
                  </a:cubicBezTo>
                  <a:cubicBezTo>
                    <a:pt x="167291" y="242783"/>
                    <a:pt x="106092" y="242784"/>
                    <a:pt x="68346" y="205037"/>
                  </a:cubicBezTo>
                  <a:cubicBezTo>
                    <a:pt x="30599" y="167291"/>
                    <a:pt x="30600" y="106092"/>
                    <a:pt x="68346" y="68346"/>
                  </a:cubicBezTo>
                  <a:cubicBezTo>
                    <a:pt x="106092" y="30600"/>
                    <a:pt x="167291" y="30600"/>
                    <a:pt x="205037" y="68346"/>
                  </a:cubicBezTo>
                  <a:close/>
                </a:path>
              </a:pathLst>
            </a:custGeom>
            <a:solidFill>
              <a:srgbClr val="34B2E5"/>
            </a:solidFill>
            <a:ln w="383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D52A504-A0FF-4478-80E1-169AE8821637}"/>
                </a:ext>
              </a:extLst>
            </p:cNvPr>
            <p:cNvSpPr/>
            <p:nvPr/>
          </p:nvSpPr>
          <p:spPr>
            <a:xfrm>
              <a:off x="10710191" y="3114483"/>
              <a:ext cx="80547" cy="80547"/>
            </a:xfrm>
            <a:custGeom>
              <a:avLst/>
              <a:gdLst>
                <a:gd name="connsiteX0" fmla="*/ 82465 w 80546"/>
                <a:gd name="connsiteY0" fmla="*/ 41424 h 80546"/>
                <a:gd name="connsiteX1" fmla="*/ 41424 w 80546"/>
                <a:gd name="connsiteY1" fmla="*/ 0 h 80546"/>
                <a:gd name="connsiteX2" fmla="*/ 0 w 80546"/>
                <a:gd name="connsiteY2" fmla="*/ 41041 h 80546"/>
                <a:gd name="connsiteX3" fmla="*/ 41040 w 80546"/>
                <a:gd name="connsiteY3" fmla="*/ 82465 h 80546"/>
                <a:gd name="connsiteX4" fmla="*/ 82465 w 80546"/>
                <a:gd name="connsiteY4" fmla="*/ 41424 h 8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46" h="80546">
                  <a:moveTo>
                    <a:pt x="82465" y="41424"/>
                  </a:moveTo>
                  <a:cubicBezTo>
                    <a:pt x="82465" y="18411"/>
                    <a:pt x="64054" y="0"/>
                    <a:pt x="41424" y="0"/>
                  </a:cubicBezTo>
                  <a:cubicBezTo>
                    <a:pt x="18411" y="0"/>
                    <a:pt x="0" y="18411"/>
                    <a:pt x="0" y="41041"/>
                  </a:cubicBezTo>
                  <a:cubicBezTo>
                    <a:pt x="0" y="64054"/>
                    <a:pt x="18411" y="82465"/>
                    <a:pt x="41040" y="82465"/>
                  </a:cubicBezTo>
                  <a:cubicBezTo>
                    <a:pt x="63671" y="82848"/>
                    <a:pt x="82465" y="64438"/>
                    <a:pt x="82465" y="41424"/>
                  </a:cubicBezTo>
                  <a:close/>
                </a:path>
              </a:pathLst>
            </a:custGeom>
            <a:solidFill>
              <a:srgbClr val="00B050"/>
            </a:solidFill>
            <a:ln w="383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DC5788A-C2E7-4269-8E33-03F8A8409960}"/>
                </a:ext>
              </a:extLst>
            </p:cNvPr>
            <p:cNvSpPr/>
            <p:nvPr/>
          </p:nvSpPr>
          <p:spPr>
            <a:xfrm>
              <a:off x="11185418" y="2554104"/>
              <a:ext cx="187943" cy="187943"/>
            </a:xfrm>
            <a:custGeom>
              <a:avLst/>
              <a:gdLst>
                <a:gd name="connsiteX0" fmla="*/ 94739 w 187942"/>
                <a:gd name="connsiteY0" fmla="*/ 190247 h 187942"/>
                <a:gd name="connsiteX1" fmla="*/ 190245 w 187942"/>
                <a:gd name="connsiteY1" fmla="*/ 95508 h 187942"/>
                <a:gd name="connsiteX2" fmla="*/ 95506 w 187942"/>
                <a:gd name="connsiteY2" fmla="*/ 3 h 187942"/>
                <a:gd name="connsiteX3" fmla="*/ 0 w 187942"/>
                <a:gd name="connsiteY3" fmla="*/ 94741 h 187942"/>
                <a:gd name="connsiteX4" fmla="*/ 94739 w 187942"/>
                <a:gd name="connsiteY4" fmla="*/ 190247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4739" y="190247"/>
                  </a:moveTo>
                  <a:cubicBezTo>
                    <a:pt x="147286" y="190630"/>
                    <a:pt x="189861" y="148056"/>
                    <a:pt x="190245" y="95508"/>
                  </a:cubicBezTo>
                  <a:cubicBezTo>
                    <a:pt x="190629" y="42961"/>
                    <a:pt x="148053" y="386"/>
                    <a:pt x="95506" y="3"/>
                  </a:cubicBezTo>
                  <a:cubicBezTo>
                    <a:pt x="42959" y="-381"/>
                    <a:pt x="384" y="42194"/>
                    <a:pt x="0" y="94741"/>
                  </a:cubicBezTo>
                  <a:cubicBezTo>
                    <a:pt x="0" y="147288"/>
                    <a:pt x="42191" y="189863"/>
                    <a:pt x="94739" y="190247"/>
                  </a:cubicBezTo>
                  <a:close/>
                </a:path>
              </a:pathLst>
            </a:custGeom>
            <a:solidFill>
              <a:srgbClr val="FF9C1A"/>
            </a:solidFill>
            <a:ln w="383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2D0F16-23A1-4D1A-BB31-42E1B9B947E0}"/>
                </a:ext>
              </a:extLst>
            </p:cNvPr>
            <p:cNvSpPr/>
            <p:nvPr/>
          </p:nvSpPr>
          <p:spPr>
            <a:xfrm>
              <a:off x="11218784" y="268106"/>
              <a:ext cx="118903" cy="118903"/>
            </a:xfrm>
            <a:custGeom>
              <a:avLst/>
              <a:gdLst>
                <a:gd name="connsiteX0" fmla="*/ 118907 w 118902"/>
                <a:gd name="connsiteY0" fmla="*/ 59835 h 118902"/>
                <a:gd name="connsiteX1" fmla="*/ 59838 w 118902"/>
                <a:gd name="connsiteY1" fmla="*/ 0 h 118902"/>
                <a:gd name="connsiteX2" fmla="*/ 4 w 118902"/>
                <a:gd name="connsiteY2" fmla="*/ 59068 h 118902"/>
                <a:gd name="connsiteX3" fmla="*/ 59071 w 118902"/>
                <a:gd name="connsiteY3" fmla="*/ 118903 h 118902"/>
                <a:gd name="connsiteX4" fmla="*/ 118907 w 118902"/>
                <a:gd name="connsiteY4" fmla="*/ 59835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118907" y="59835"/>
                  </a:moveTo>
                  <a:cubicBezTo>
                    <a:pt x="118907" y="26849"/>
                    <a:pt x="92441" y="384"/>
                    <a:pt x="59838" y="0"/>
                  </a:cubicBezTo>
                  <a:cubicBezTo>
                    <a:pt x="26853" y="0"/>
                    <a:pt x="387" y="26465"/>
                    <a:pt x="4" y="59068"/>
                  </a:cubicBezTo>
                  <a:cubicBezTo>
                    <a:pt x="-380" y="91670"/>
                    <a:pt x="26469" y="118519"/>
                    <a:pt x="59071" y="118903"/>
                  </a:cubicBezTo>
                  <a:cubicBezTo>
                    <a:pt x="92058" y="118903"/>
                    <a:pt x="118907" y="92821"/>
                    <a:pt x="118907" y="59835"/>
                  </a:cubicBezTo>
                  <a:close/>
                </a:path>
              </a:pathLst>
            </a:custGeom>
            <a:solidFill>
              <a:srgbClr val="00B050"/>
            </a:solidFill>
            <a:ln w="383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32FBFF-1469-4AF5-9FF2-F0312F1A4AAD}"/>
                </a:ext>
              </a:extLst>
            </p:cNvPr>
            <p:cNvSpPr/>
            <p:nvPr/>
          </p:nvSpPr>
          <p:spPr>
            <a:xfrm>
              <a:off x="9034044" y="4530957"/>
              <a:ext cx="168765" cy="168765"/>
            </a:xfrm>
            <a:custGeom>
              <a:avLst/>
              <a:gdLst>
                <a:gd name="connsiteX0" fmla="*/ 86303 w 168765"/>
                <a:gd name="connsiteY0" fmla="*/ 3 h 168765"/>
                <a:gd name="connsiteX1" fmla="*/ 3 w 168765"/>
                <a:gd name="connsiteY1" fmla="*/ 85536 h 168765"/>
                <a:gd name="connsiteX2" fmla="*/ 85536 w 168765"/>
                <a:gd name="connsiteY2" fmla="*/ 171836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6"/>
                    <a:pt x="85536" y="171836"/>
                  </a:cubicBezTo>
                  <a:cubicBezTo>
                    <a:pt x="133097" y="172220"/>
                    <a:pt x="171837" y="133864"/>
                    <a:pt x="171837" y="86303"/>
                  </a:cubicBezTo>
                  <a:cubicBezTo>
                    <a:pt x="171837" y="39125"/>
                    <a:pt x="133481" y="386"/>
                    <a:pt x="86303" y="3"/>
                  </a:cubicBezTo>
                  <a:close/>
                </a:path>
              </a:pathLst>
            </a:custGeom>
            <a:solidFill>
              <a:srgbClr val="FF9C1A"/>
            </a:solidFill>
            <a:ln w="383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C1363A-090C-4829-BC70-2F3D573077B9}"/>
                </a:ext>
              </a:extLst>
            </p:cNvPr>
            <p:cNvSpPr/>
            <p:nvPr/>
          </p:nvSpPr>
          <p:spPr>
            <a:xfrm>
              <a:off x="9703354" y="6236251"/>
              <a:ext cx="145752" cy="145752"/>
            </a:xfrm>
            <a:custGeom>
              <a:avLst/>
              <a:gdLst>
                <a:gd name="connsiteX0" fmla="*/ 74027 w 145751"/>
                <a:gd name="connsiteY0" fmla="*/ 3 h 145751"/>
                <a:gd name="connsiteX1" fmla="*/ 0 w 145751"/>
                <a:gd name="connsiteY1" fmla="*/ 73263 h 145751"/>
                <a:gd name="connsiteX2" fmla="*/ 73260 w 145751"/>
                <a:gd name="connsiteY2" fmla="*/ 147289 h 145751"/>
                <a:gd name="connsiteX3" fmla="*/ 147286 w 145751"/>
                <a:gd name="connsiteY3" fmla="*/ 74030 h 145751"/>
                <a:gd name="connsiteX4" fmla="*/ 74027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4027" y="3"/>
                  </a:moveTo>
                  <a:cubicBezTo>
                    <a:pt x="33369" y="-380"/>
                    <a:pt x="0" y="32606"/>
                    <a:pt x="0" y="73263"/>
                  </a:cubicBezTo>
                  <a:cubicBezTo>
                    <a:pt x="0" y="113920"/>
                    <a:pt x="32602" y="147289"/>
                    <a:pt x="73260" y="147289"/>
                  </a:cubicBezTo>
                  <a:cubicBezTo>
                    <a:pt x="113916" y="147289"/>
                    <a:pt x="147286" y="114687"/>
                    <a:pt x="147286" y="74030"/>
                  </a:cubicBezTo>
                  <a:cubicBezTo>
                    <a:pt x="147669" y="33373"/>
                    <a:pt x="114683" y="387"/>
                    <a:pt x="74027" y="3"/>
                  </a:cubicBezTo>
                  <a:close/>
                </a:path>
              </a:pathLst>
            </a:custGeom>
            <a:solidFill>
              <a:srgbClr val="216D62"/>
            </a:solidFill>
            <a:ln w="383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EBBFF44-278B-4E35-BDF3-D77B07482F5F}"/>
                </a:ext>
              </a:extLst>
            </p:cNvPr>
            <p:cNvSpPr/>
            <p:nvPr/>
          </p:nvSpPr>
          <p:spPr>
            <a:xfrm>
              <a:off x="10135620" y="6375482"/>
              <a:ext cx="187943" cy="187943"/>
            </a:xfrm>
            <a:custGeom>
              <a:avLst/>
              <a:gdLst>
                <a:gd name="connsiteX0" fmla="*/ 96276 w 187942"/>
                <a:gd name="connsiteY0" fmla="*/ 3 h 187942"/>
                <a:gd name="connsiteX1" fmla="*/ 3 w 187942"/>
                <a:gd name="connsiteY1" fmla="*/ 95125 h 187942"/>
                <a:gd name="connsiteX2" fmla="*/ 95125 w 187942"/>
                <a:gd name="connsiteY2" fmla="*/ 191398 h 187942"/>
                <a:gd name="connsiteX3" fmla="*/ 191398 w 187942"/>
                <a:gd name="connsiteY3" fmla="*/ 96276 h 187942"/>
                <a:gd name="connsiteX4" fmla="*/ 96276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6276" y="3"/>
                  </a:moveTo>
                  <a:cubicBezTo>
                    <a:pt x="43345" y="-381"/>
                    <a:pt x="386" y="42194"/>
                    <a:pt x="3" y="95125"/>
                  </a:cubicBezTo>
                  <a:cubicBezTo>
                    <a:pt x="-380" y="148056"/>
                    <a:pt x="42194" y="191014"/>
                    <a:pt x="95125" y="191398"/>
                  </a:cubicBezTo>
                  <a:cubicBezTo>
                    <a:pt x="148056" y="191781"/>
                    <a:pt x="191014" y="149206"/>
                    <a:pt x="191398" y="96276"/>
                  </a:cubicBezTo>
                  <a:cubicBezTo>
                    <a:pt x="191781" y="43345"/>
                    <a:pt x="149207" y="387"/>
                    <a:pt x="96276" y="3"/>
                  </a:cubicBezTo>
                  <a:close/>
                </a:path>
              </a:pathLst>
            </a:custGeom>
            <a:solidFill>
              <a:srgbClr val="00B050"/>
            </a:solidFill>
            <a:ln w="383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040D0C-646D-4734-9713-6A99588B21AF}"/>
                </a:ext>
              </a:extLst>
            </p:cNvPr>
            <p:cNvSpPr/>
            <p:nvPr/>
          </p:nvSpPr>
          <p:spPr>
            <a:xfrm>
              <a:off x="10393373" y="5479879"/>
              <a:ext cx="103560" cy="103560"/>
            </a:xfrm>
            <a:custGeom>
              <a:avLst/>
              <a:gdLst>
                <a:gd name="connsiteX0" fmla="*/ 53698 w 103560"/>
                <a:gd name="connsiteY0" fmla="*/ 0 h 103560"/>
                <a:gd name="connsiteX1" fmla="*/ 0 w 103560"/>
                <a:gd name="connsiteY1" fmla="*/ 53315 h 103560"/>
                <a:gd name="connsiteX2" fmla="*/ 53315 w 103560"/>
                <a:gd name="connsiteY2" fmla="*/ 107013 h 103560"/>
                <a:gd name="connsiteX3" fmla="*/ 107013 w 103560"/>
                <a:gd name="connsiteY3" fmla="*/ 53698 h 103560"/>
                <a:gd name="connsiteX4" fmla="*/ 53698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3698" y="0"/>
                  </a:moveTo>
                  <a:cubicBezTo>
                    <a:pt x="24164" y="0"/>
                    <a:pt x="0" y="23781"/>
                    <a:pt x="0" y="53315"/>
                  </a:cubicBezTo>
                  <a:cubicBezTo>
                    <a:pt x="0" y="82849"/>
                    <a:pt x="23781" y="107013"/>
                    <a:pt x="53315" y="107013"/>
                  </a:cubicBezTo>
                  <a:cubicBezTo>
                    <a:pt x="82849" y="107013"/>
                    <a:pt x="107013" y="83232"/>
                    <a:pt x="107013" y="53698"/>
                  </a:cubicBezTo>
                  <a:cubicBezTo>
                    <a:pt x="107396" y="24548"/>
                    <a:pt x="83233" y="384"/>
                    <a:pt x="53698" y="0"/>
                  </a:cubicBezTo>
                  <a:close/>
                </a:path>
              </a:pathLst>
            </a:custGeom>
            <a:solidFill>
              <a:srgbClr val="00B050"/>
            </a:solidFill>
            <a:ln w="383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0694E20-CED8-4226-A0CA-AAB23A738089}"/>
                </a:ext>
              </a:extLst>
            </p:cNvPr>
            <p:cNvSpPr/>
            <p:nvPr/>
          </p:nvSpPr>
          <p:spPr>
            <a:xfrm>
              <a:off x="11292431" y="5011173"/>
              <a:ext cx="115067" cy="115067"/>
            </a:xfrm>
            <a:custGeom>
              <a:avLst/>
              <a:gdLst>
                <a:gd name="connsiteX0" fmla="*/ 57917 w 115067"/>
                <a:gd name="connsiteY0" fmla="*/ 0 h 115067"/>
                <a:gd name="connsiteX1" fmla="*/ 0 w 115067"/>
                <a:gd name="connsiteY1" fmla="*/ 57534 h 115067"/>
                <a:gd name="connsiteX2" fmla="*/ 57534 w 115067"/>
                <a:gd name="connsiteY2" fmla="*/ 115451 h 115067"/>
                <a:gd name="connsiteX3" fmla="*/ 115450 w 115067"/>
                <a:gd name="connsiteY3" fmla="*/ 57917 h 115067"/>
                <a:gd name="connsiteX4" fmla="*/ 57917 w 115067"/>
                <a:gd name="connsiteY4" fmla="*/ 0 h 11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7" h="115067">
                  <a:moveTo>
                    <a:pt x="57917" y="0"/>
                  </a:moveTo>
                  <a:cubicBezTo>
                    <a:pt x="26082" y="0"/>
                    <a:pt x="0" y="25698"/>
                    <a:pt x="0" y="57534"/>
                  </a:cubicBezTo>
                  <a:cubicBezTo>
                    <a:pt x="0" y="89369"/>
                    <a:pt x="25698" y="115451"/>
                    <a:pt x="57534" y="115451"/>
                  </a:cubicBezTo>
                  <a:cubicBezTo>
                    <a:pt x="89369" y="115451"/>
                    <a:pt x="115450" y="89752"/>
                    <a:pt x="115450" y="57917"/>
                  </a:cubicBezTo>
                  <a:cubicBezTo>
                    <a:pt x="115450" y="26082"/>
                    <a:pt x="89752" y="0"/>
                    <a:pt x="57917" y="0"/>
                  </a:cubicBezTo>
                  <a:close/>
                </a:path>
              </a:pathLst>
            </a:custGeom>
            <a:solidFill>
              <a:srgbClr val="34B2E5"/>
            </a:solidFill>
            <a:ln w="383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8F4635C-2999-4815-935D-372644F977E8}"/>
                </a:ext>
              </a:extLst>
            </p:cNvPr>
            <p:cNvSpPr/>
            <p:nvPr/>
          </p:nvSpPr>
          <p:spPr>
            <a:xfrm>
              <a:off x="6023888" y="5323385"/>
              <a:ext cx="138081" cy="138081"/>
            </a:xfrm>
            <a:custGeom>
              <a:avLst/>
              <a:gdLst>
                <a:gd name="connsiteX0" fmla="*/ 69428 w 138080"/>
                <a:gd name="connsiteY0" fmla="*/ 4 h 138080"/>
                <a:gd name="connsiteX1" fmla="*/ 4 w 138080"/>
                <a:gd name="connsiteY1" fmla="*/ 68660 h 138080"/>
                <a:gd name="connsiteX2" fmla="*/ 68660 w 138080"/>
                <a:gd name="connsiteY2" fmla="*/ 138084 h 138080"/>
                <a:gd name="connsiteX3" fmla="*/ 138084 w 138080"/>
                <a:gd name="connsiteY3" fmla="*/ 69427 h 138080"/>
                <a:gd name="connsiteX4" fmla="*/ 69428 w 138080"/>
                <a:gd name="connsiteY4" fmla="*/ 4 h 13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80" h="138080">
                  <a:moveTo>
                    <a:pt x="69428" y="4"/>
                  </a:moveTo>
                  <a:cubicBezTo>
                    <a:pt x="31455" y="-380"/>
                    <a:pt x="387" y="30688"/>
                    <a:pt x="4" y="68660"/>
                  </a:cubicBezTo>
                  <a:cubicBezTo>
                    <a:pt x="-380" y="106632"/>
                    <a:pt x="30688" y="137701"/>
                    <a:pt x="68660" y="138084"/>
                  </a:cubicBezTo>
                  <a:cubicBezTo>
                    <a:pt x="106633" y="138468"/>
                    <a:pt x="137701" y="107399"/>
                    <a:pt x="138084" y="69427"/>
                  </a:cubicBezTo>
                  <a:cubicBezTo>
                    <a:pt x="138468" y="31072"/>
                    <a:pt x="107399" y="4"/>
                    <a:pt x="69428" y="4"/>
                  </a:cubicBezTo>
                  <a:close/>
                </a:path>
              </a:pathLst>
            </a:custGeom>
            <a:solidFill>
              <a:srgbClr val="FF9C1A"/>
            </a:solidFill>
            <a:ln w="383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ED53CBD-5477-4C3F-B679-0615D880A95C}"/>
                </a:ext>
              </a:extLst>
            </p:cNvPr>
            <p:cNvSpPr/>
            <p:nvPr/>
          </p:nvSpPr>
          <p:spPr>
            <a:xfrm>
              <a:off x="8028741" y="3127905"/>
              <a:ext cx="164930" cy="164930"/>
            </a:xfrm>
            <a:custGeom>
              <a:avLst/>
              <a:gdLst>
                <a:gd name="connsiteX0" fmla="*/ 83236 w 164929"/>
                <a:gd name="connsiteY0" fmla="*/ 3 h 164929"/>
                <a:gd name="connsiteX1" fmla="*/ 3 w 164929"/>
                <a:gd name="connsiteY1" fmla="*/ 82468 h 164929"/>
                <a:gd name="connsiteX2" fmla="*/ 82468 w 164929"/>
                <a:gd name="connsiteY2" fmla="*/ 165700 h 164929"/>
                <a:gd name="connsiteX3" fmla="*/ 165700 w 164929"/>
                <a:gd name="connsiteY3" fmla="*/ 83235 h 164929"/>
                <a:gd name="connsiteX4" fmla="*/ 83236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236" y="3"/>
                  </a:moveTo>
                  <a:cubicBezTo>
                    <a:pt x="37209" y="-381"/>
                    <a:pt x="3" y="36824"/>
                    <a:pt x="3" y="82468"/>
                  </a:cubicBezTo>
                  <a:cubicBezTo>
                    <a:pt x="-380" y="128495"/>
                    <a:pt x="36825" y="165700"/>
                    <a:pt x="82468" y="165700"/>
                  </a:cubicBezTo>
                  <a:cubicBezTo>
                    <a:pt x="128495" y="166083"/>
                    <a:pt x="165700" y="128878"/>
                    <a:pt x="165700" y="83235"/>
                  </a:cubicBezTo>
                  <a:cubicBezTo>
                    <a:pt x="165700" y="37591"/>
                    <a:pt x="128878" y="386"/>
                    <a:pt x="83236" y="3"/>
                  </a:cubicBezTo>
                  <a:close/>
                </a:path>
              </a:pathLst>
            </a:custGeom>
            <a:solidFill>
              <a:srgbClr val="035481"/>
            </a:solidFill>
            <a:ln w="383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92DC3E-1021-427A-8BC9-5613A9455FB9}"/>
                </a:ext>
              </a:extLst>
            </p:cNvPr>
            <p:cNvSpPr/>
            <p:nvPr/>
          </p:nvSpPr>
          <p:spPr>
            <a:xfrm>
              <a:off x="9238481" y="3988607"/>
              <a:ext cx="187943" cy="187943"/>
            </a:xfrm>
            <a:custGeom>
              <a:avLst/>
              <a:gdLst>
                <a:gd name="connsiteX0" fmla="*/ 95508 w 187942"/>
                <a:gd name="connsiteY0" fmla="*/ 3 h 187942"/>
                <a:gd name="connsiteX1" fmla="*/ 3 w 187942"/>
                <a:gd name="connsiteY1" fmla="*/ 94358 h 187942"/>
                <a:gd name="connsiteX2" fmla="*/ 94357 w 187942"/>
                <a:gd name="connsiteY2" fmla="*/ 189863 h 187942"/>
                <a:gd name="connsiteX3" fmla="*/ 189863 w 187942"/>
                <a:gd name="connsiteY3" fmla="*/ 95508 h 187942"/>
                <a:gd name="connsiteX4" fmla="*/ 95508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5508" y="3"/>
                  </a:moveTo>
                  <a:cubicBezTo>
                    <a:pt x="42961" y="-381"/>
                    <a:pt x="386" y="42194"/>
                    <a:pt x="3" y="94358"/>
                  </a:cubicBezTo>
                  <a:cubicBezTo>
                    <a:pt x="-381" y="146905"/>
                    <a:pt x="42194" y="189480"/>
                    <a:pt x="94357" y="189863"/>
                  </a:cubicBezTo>
                  <a:cubicBezTo>
                    <a:pt x="146905" y="190247"/>
                    <a:pt x="189479" y="147672"/>
                    <a:pt x="189863" y="95508"/>
                  </a:cubicBezTo>
                  <a:cubicBezTo>
                    <a:pt x="189863" y="42961"/>
                    <a:pt x="147672" y="386"/>
                    <a:pt x="95508" y="3"/>
                  </a:cubicBezTo>
                  <a:close/>
                </a:path>
              </a:pathLst>
            </a:custGeom>
            <a:solidFill>
              <a:srgbClr val="035481"/>
            </a:solidFill>
            <a:ln w="383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006A7E4-E5F6-4A90-A7ED-A9D8CDC08B5B}"/>
                </a:ext>
              </a:extLst>
            </p:cNvPr>
            <p:cNvSpPr/>
            <p:nvPr/>
          </p:nvSpPr>
          <p:spPr>
            <a:xfrm>
              <a:off x="8360899" y="4143567"/>
              <a:ext cx="92054" cy="92054"/>
            </a:xfrm>
            <a:custGeom>
              <a:avLst/>
              <a:gdLst>
                <a:gd name="connsiteX0" fmla="*/ 47183 w 92053"/>
                <a:gd name="connsiteY0" fmla="*/ 94738 h 92053"/>
                <a:gd name="connsiteX1" fmla="*/ 94744 w 92053"/>
                <a:gd name="connsiteY1" fmla="*/ 47561 h 92053"/>
                <a:gd name="connsiteX2" fmla="*/ 47566 w 92053"/>
                <a:gd name="connsiteY2" fmla="*/ 0 h 92053"/>
                <a:gd name="connsiteX3" fmla="*/ 5 w 92053"/>
                <a:gd name="connsiteY3" fmla="*/ 47177 h 92053"/>
                <a:gd name="connsiteX4" fmla="*/ 47183 w 92053"/>
                <a:gd name="connsiteY4" fmla="*/ 94738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83" y="94738"/>
                  </a:moveTo>
                  <a:cubicBezTo>
                    <a:pt x="73265" y="94738"/>
                    <a:pt x="94744" y="73643"/>
                    <a:pt x="94744" y="47561"/>
                  </a:cubicBezTo>
                  <a:cubicBezTo>
                    <a:pt x="94744" y="21479"/>
                    <a:pt x="73648" y="0"/>
                    <a:pt x="47566" y="0"/>
                  </a:cubicBezTo>
                  <a:cubicBezTo>
                    <a:pt x="21485" y="0"/>
                    <a:pt x="5" y="21096"/>
                    <a:pt x="5" y="47177"/>
                  </a:cubicBezTo>
                  <a:cubicBezTo>
                    <a:pt x="-379" y="73259"/>
                    <a:pt x="20717" y="94355"/>
                    <a:pt x="47183" y="94738"/>
                  </a:cubicBezTo>
                  <a:close/>
                </a:path>
              </a:pathLst>
            </a:custGeom>
            <a:solidFill>
              <a:srgbClr val="FF9C1A"/>
            </a:solidFill>
            <a:ln w="383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567942-809E-4448-AADF-F10AD05B757E}"/>
                </a:ext>
              </a:extLst>
            </p:cNvPr>
            <p:cNvSpPr/>
            <p:nvPr/>
          </p:nvSpPr>
          <p:spPr>
            <a:xfrm>
              <a:off x="8377010" y="4302740"/>
              <a:ext cx="134245" cy="134245"/>
            </a:xfrm>
            <a:custGeom>
              <a:avLst/>
              <a:gdLst>
                <a:gd name="connsiteX0" fmla="*/ 69044 w 134244"/>
                <a:gd name="connsiteY0" fmla="*/ 4 h 134244"/>
                <a:gd name="connsiteX1" fmla="*/ 4 w 134244"/>
                <a:gd name="connsiteY1" fmla="*/ 68276 h 134244"/>
                <a:gd name="connsiteX2" fmla="*/ 68277 w 134244"/>
                <a:gd name="connsiteY2" fmla="*/ 137317 h 134244"/>
                <a:gd name="connsiteX3" fmla="*/ 137317 w 134244"/>
                <a:gd name="connsiteY3" fmla="*/ 68660 h 134244"/>
                <a:gd name="connsiteX4" fmla="*/ 69044 w 134244"/>
                <a:gd name="connsiteY4" fmla="*/ 4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9044" y="4"/>
                  </a:moveTo>
                  <a:cubicBezTo>
                    <a:pt x="31072" y="-380"/>
                    <a:pt x="4" y="30304"/>
                    <a:pt x="4" y="68276"/>
                  </a:cubicBezTo>
                  <a:cubicBezTo>
                    <a:pt x="-379" y="106249"/>
                    <a:pt x="30305" y="137317"/>
                    <a:pt x="68277" y="137317"/>
                  </a:cubicBezTo>
                  <a:cubicBezTo>
                    <a:pt x="106249" y="137700"/>
                    <a:pt x="137317" y="107016"/>
                    <a:pt x="137317" y="68660"/>
                  </a:cubicBezTo>
                  <a:cubicBezTo>
                    <a:pt x="137701" y="31072"/>
                    <a:pt x="107017" y="387"/>
                    <a:pt x="69044" y="4"/>
                  </a:cubicBezTo>
                  <a:close/>
                </a:path>
              </a:pathLst>
            </a:custGeom>
            <a:solidFill>
              <a:srgbClr val="00B050"/>
            </a:solidFill>
            <a:ln w="383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82D81C-78AA-49CC-8F77-96CB1AAADD5A}"/>
                </a:ext>
              </a:extLst>
            </p:cNvPr>
            <p:cNvSpPr/>
            <p:nvPr/>
          </p:nvSpPr>
          <p:spPr>
            <a:xfrm>
              <a:off x="8817721" y="4638739"/>
              <a:ext cx="103560" cy="103560"/>
            </a:xfrm>
            <a:custGeom>
              <a:avLst/>
              <a:gdLst>
                <a:gd name="connsiteX0" fmla="*/ 52930 w 103560"/>
                <a:gd name="connsiteY0" fmla="*/ 0 h 103560"/>
                <a:gd name="connsiteX1" fmla="*/ 0 w 103560"/>
                <a:gd name="connsiteY1" fmla="*/ 52547 h 103560"/>
                <a:gd name="connsiteX2" fmla="*/ 52547 w 103560"/>
                <a:gd name="connsiteY2" fmla="*/ 105478 h 103560"/>
                <a:gd name="connsiteX3" fmla="*/ 105478 w 103560"/>
                <a:gd name="connsiteY3" fmla="*/ 52931 h 103560"/>
                <a:gd name="connsiteX4" fmla="*/ 52930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2930" y="0"/>
                  </a:moveTo>
                  <a:cubicBezTo>
                    <a:pt x="23780" y="0"/>
                    <a:pt x="0" y="23397"/>
                    <a:pt x="0" y="52547"/>
                  </a:cubicBezTo>
                  <a:cubicBezTo>
                    <a:pt x="0" y="81697"/>
                    <a:pt x="23396" y="105478"/>
                    <a:pt x="52547" y="105478"/>
                  </a:cubicBezTo>
                  <a:cubicBezTo>
                    <a:pt x="81697" y="105478"/>
                    <a:pt x="105478" y="82081"/>
                    <a:pt x="105478" y="52931"/>
                  </a:cubicBezTo>
                  <a:cubicBezTo>
                    <a:pt x="105478" y="23780"/>
                    <a:pt x="82081" y="0"/>
                    <a:pt x="52930" y="0"/>
                  </a:cubicBezTo>
                  <a:close/>
                </a:path>
              </a:pathLst>
            </a:custGeom>
            <a:solidFill>
              <a:srgbClr val="216D62"/>
            </a:solidFill>
            <a:ln w="383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8C9E4AD-287C-49F1-BE3D-C416C7A15376}"/>
                </a:ext>
              </a:extLst>
            </p:cNvPr>
            <p:cNvSpPr/>
            <p:nvPr/>
          </p:nvSpPr>
          <p:spPr>
            <a:xfrm>
              <a:off x="10799940" y="4628763"/>
              <a:ext cx="145752" cy="145752"/>
            </a:xfrm>
            <a:custGeom>
              <a:avLst/>
              <a:gdLst>
                <a:gd name="connsiteX0" fmla="*/ 73263 w 145751"/>
                <a:gd name="connsiteY0" fmla="*/ 3 h 145751"/>
                <a:gd name="connsiteX1" fmla="*/ 3 w 145751"/>
                <a:gd name="connsiteY1" fmla="*/ 72495 h 145751"/>
                <a:gd name="connsiteX2" fmla="*/ 72496 w 145751"/>
                <a:gd name="connsiteY2" fmla="*/ 145755 h 145751"/>
                <a:gd name="connsiteX3" fmla="*/ 145755 w 145751"/>
                <a:gd name="connsiteY3" fmla="*/ 73263 h 145751"/>
                <a:gd name="connsiteX4" fmla="*/ 73263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3263" y="3"/>
                  </a:moveTo>
                  <a:cubicBezTo>
                    <a:pt x="32990" y="-381"/>
                    <a:pt x="387" y="32222"/>
                    <a:pt x="3" y="72495"/>
                  </a:cubicBezTo>
                  <a:cubicBezTo>
                    <a:pt x="-380" y="112769"/>
                    <a:pt x="32223" y="145371"/>
                    <a:pt x="72496" y="145755"/>
                  </a:cubicBezTo>
                  <a:cubicBezTo>
                    <a:pt x="112770" y="146139"/>
                    <a:pt x="145372" y="113536"/>
                    <a:pt x="145755" y="73263"/>
                  </a:cubicBezTo>
                  <a:cubicBezTo>
                    <a:pt x="145755" y="32989"/>
                    <a:pt x="113537" y="387"/>
                    <a:pt x="73263" y="3"/>
                  </a:cubicBezTo>
                  <a:close/>
                </a:path>
              </a:pathLst>
            </a:custGeom>
            <a:solidFill>
              <a:srgbClr val="F47421"/>
            </a:solidFill>
            <a:ln w="383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AB5E021-C05B-4D22-BA06-A99247660CBE}"/>
                </a:ext>
              </a:extLst>
            </p:cNvPr>
            <p:cNvSpPr/>
            <p:nvPr/>
          </p:nvSpPr>
          <p:spPr>
            <a:xfrm>
              <a:off x="11199611" y="3067303"/>
              <a:ext cx="164930" cy="164930"/>
            </a:xfrm>
            <a:custGeom>
              <a:avLst/>
              <a:gdLst>
                <a:gd name="connsiteX0" fmla="*/ 83999 w 164929"/>
                <a:gd name="connsiteY0" fmla="*/ 3 h 164929"/>
                <a:gd name="connsiteX1" fmla="*/ 0 w 164929"/>
                <a:gd name="connsiteY1" fmla="*/ 83235 h 164929"/>
                <a:gd name="connsiteX2" fmla="*/ 83232 w 164929"/>
                <a:gd name="connsiteY2" fmla="*/ 167234 h 164929"/>
                <a:gd name="connsiteX3" fmla="*/ 167230 w 164929"/>
                <a:gd name="connsiteY3" fmla="*/ 84002 h 164929"/>
                <a:gd name="connsiteX4" fmla="*/ 83999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999" y="3"/>
                  </a:moveTo>
                  <a:cubicBezTo>
                    <a:pt x="37588" y="-381"/>
                    <a:pt x="0" y="37208"/>
                    <a:pt x="0" y="83235"/>
                  </a:cubicBezTo>
                  <a:cubicBezTo>
                    <a:pt x="0" y="129262"/>
                    <a:pt x="37205" y="167234"/>
                    <a:pt x="83232" y="167234"/>
                  </a:cubicBezTo>
                  <a:cubicBezTo>
                    <a:pt x="129642" y="167617"/>
                    <a:pt x="167230" y="130029"/>
                    <a:pt x="167230" y="84002"/>
                  </a:cubicBezTo>
                  <a:cubicBezTo>
                    <a:pt x="167230" y="37975"/>
                    <a:pt x="130025" y="386"/>
                    <a:pt x="83999" y="3"/>
                  </a:cubicBezTo>
                  <a:close/>
                </a:path>
              </a:pathLst>
            </a:custGeom>
            <a:solidFill>
              <a:srgbClr val="035481"/>
            </a:solidFill>
            <a:ln w="383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EC30A28-E9D3-467F-9D67-610D342053E8}"/>
                </a:ext>
              </a:extLst>
            </p:cNvPr>
            <p:cNvSpPr/>
            <p:nvPr/>
          </p:nvSpPr>
          <p:spPr>
            <a:xfrm>
              <a:off x="6215667" y="5681628"/>
              <a:ext cx="180272" cy="180272"/>
            </a:xfrm>
            <a:custGeom>
              <a:avLst/>
              <a:gdLst>
                <a:gd name="connsiteX0" fmla="*/ 91289 w 180271"/>
                <a:gd name="connsiteY0" fmla="*/ 3 h 180271"/>
                <a:gd name="connsiteX1" fmla="*/ 3 w 180271"/>
                <a:gd name="connsiteY1" fmla="*/ 90522 h 180271"/>
                <a:gd name="connsiteX2" fmla="*/ 90523 w 180271"/>
                <a:gd name="connsiteY2" fmla="*/ 181808 h 180271"/>
                <a:gd name="connsiteX3" fmla="*/ 181809 w 180271"/>
                <a:gd name="connsiteY3" fmla="*/ 91289 h 180271"/>
                <a:gd name="connsiteX4" fmla="*/ 91289 w 180271"/>
                <a:gd name="connsiteY4" fmla="*/ 3 h 180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71" h="180271">
                  <a:moveTo>
                    <a:pt x="91289" y="3"/>
                  </a:moveTo>
                  <a:cubicBezTo>
                    <a:pt x="41044" y="-381"/>
                    <a:pt x="387" y="40276"/>
                    <a:pt x="3" y="90522"/>
                  </a:cubicBezTo>
                  <a:cubicBezTo>
                    <a:pt x="-381" y="140768"/>
                    <a:pt x="40276" y="181425"/>
                    <a:pt x="90523" y="181808"/>
                  </a:cubicBezTo>
                  <a:cubicBezTo>
                    <a:pt x="140768" y="182192"/>
                    <a:pt x="181425" y="141535"/>
                    <a:pt x="181809" y="91289"/>
                  </a:cubicBezTo>
                  <a:cubicBezTo>
                    <a:pt x="182192" y="41043"/>
                    <a:pt x="141535" y="386"/>
                    <a:pt x="91289" y="3"/>
                  </a:cubicBezTo>
                  <a:close/>
                </a:path>
              </a:pathLst>
            </a:custGeom>
            <a:solidFill>
              <a:srgbClr val="00B050"/>
            </a:solidFill>
            <a:ln w="383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6A5C726-5EB3-435E-A67F-46EFDE07604D}"/>
                </a:ext>
              </a:extLst>
            </p:cNvPr>
            <p:cNvSpPr/>
            <p:nvPr/>
          </p:nvSpPr>
          <p:spPr>
            <a:xfrm>
              <a:off x="6678240" y="5213307"/>
              <a:ext cx="103560" cy="103560"/>
            </a:xfrm>
            <a:custGeom>
              <a:avLst/>
              <a:gdLst>
                <a:gd name="connsiteX0" fmla="*/ 104711 w 103560"/>
                <a:gd name="connsiteY0" fmla="*/ 52548 h 103560"/>
                <a:gd name="connsiteX1" fmla="*/ 52547 w 103560"/>
                <a:gd name="connsiteY1" fmla="*/ 0 h 103560"/>
                <a:gd name="connsiteX2" fmla="*/ 0 w 103560"/>
                <a:gd name="connsiteY2" fmla="*/ 52164 h 103560"/>
                <a:gd name="connsiteX3" fmla="*/ 52164 w 103560"/>
                <a:gd name="connsiteY3" fmla="*/ 104711 h 103560"/>
                <a:gd name="connsiteX4" fmla="*/ 104711 w 103560"/>
                <a:gd name="connsiteY4" fmla="*/ 52548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104711" y="52548"/>
                  </a:moveTo>
                  <a:cubicBezTo>
                    <a:pt x="104711" y="23781"/>
                    <a:pt x="81697" y="0"/>
                    <a:pt x="52547" y="0"/>
                  </a:cubicBezTo>
                  <a:cubicBezTo>
                    <a:pt x="23780" y="0"/>
                    <a:pt x="0" y="23013"/>
                    <a:pt x="0" y="52164"/>
                  </a:cubicBezTo>
                  <a:cubicBezTo>
                    <a:pt x="0" y="80931"/>
                    <a:pt x="23013" y="104711"/>
                    <a:pt x="52164" y="104711"/>
                  </a:cubicBezTo>
                  <a:cubicBezTo>
                    <a:pt x="81314" y="104711"/>
                    <a:pt x="104711" y="81314"/>
                    <a:pt x="104711" y="52548"/>
                  </a:cubicBezTo>
                  <a:close/>
                </a:path>
              </a:pathLst>
            </a:custGeom>
            <a:solidFill>
              <a:srgbClr val="F47421"/>
            </a:solidFill>
            <a:ln w="383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30FF15-49C9-4A2D-AA62-B1DD5613D4C4}"/>
                </a:ext>
              </a:extLst>
            </p:cNvPr>
            <p:cNvSpPr/>
            <p:nvPr/>
          </p:nvSpPr>
          <p:spPr>
            <a:xfrm>
              <a:off x="7245517" y="6518933"/>
              <a:ext cx="161094" cy="161094"/>
            </a:xfrm>
            <a:custGeom>
              <a:avLst/>
              <a:gdLst>
                <a:gd name="connsiteX0" fmla="*/ 82468 w 161093"/>
                <a:gd name="connsiteY0" fmla="*/ 3 h 161093"/>
                <a:gd name="connsiteX1" fmla="*/ 3 w 161093"/>
                <a:gd name="connsiteY1" fmla="*/ 81701 h 161093"/>
                <a:gd name="connsiteX2" fmla="*/ 81701 w 161093"/>
                <a:gd name="connsiteY2" fmla="*/ 164166 h 161093"/>
                <a:gd name="connsiteX3" fmla="*/ 164166 w 161093"/>
                <a:gd name="connsiteY3" fmla="*/ 82468 h 161093"/>
                <a:gd name="connsiteX4" fmla="*/ 82468 w 161093"/>
                <a:gd name="connsiteY4" fmla="*/ 3 h 161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93" h="161093">
                  <a:moveTo>
                    <a:pt x="82468" y="3"/>
                  </a:moveTo>
                  <a:cubicBezTo>
                    <a:pt x="37208" y="-380"/>
                    <a:pt x="3" y="36441"/>
                    <a:pt x="3" y="81701"/>
                  </a:cubicBezTo>
                  <a:cubicBezTo>
                    <a:pt x="-380" y="126960"/>
                    <a:pt x="36441" y="164166"/>
                    <a:pt x="81701" y="164166"/>
                  </a:cubicBezTo>
                  <a:cubicBezTo>
                    <a:pt x="126961" y="164549"/>
                    <a:pt x="164166" y="127728"/>
                    <a:pt x="164166" y="82468"/>
                  </a:cubicBezTo>
                  <a:cubicBezTo>
                    <a:pt x="164549" y="37208"/>
                    <a:pt x="127728" y="3"/>
                    <a:pt x="82468" y="3"/>
                  </a:cubicBezTo>
                  <a:close/>
                </a:path>
              </a:pathLst>
            </a:custGeom>
            <a:solidFill>
              <a:srgbClr val="FF9C1A"/>
            </a:solidFill>
            <a:ln w="383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EF77BBB-8C56-4911-BF99-8B92DF3AA85C}"/>
                </a:ext>
              </a:extLst>
            </p:cNvPr>
            <p:cNvSpPr/>
            <p:nvPr/>
          </p:nvSpPr>
          <p:spPr>
            <a:xfrm>
              <a:off x="7483323" y="5176483"/>
              <a:ext cx="168765" cy="168765"/>
            </a:xfrm>
            <a:custGeom>
              <a:avLst/>
              <a:gdLst>
                <a:gd name="connsiteX0" fmla="*/ 86303 w 168765"/>
                <a:gd name="connsiteY0" fmla="*/ 3 h 168765"/>
                <a:gd name="connsiteX1" fmla="*/ 3 w 168765"/>
                <a:gd name="connsiteY1" fmla="*/ 85536 h 168765"/>
                <a:gd name="connsiteX2" fmla="*/ 85536 w 168765"/>
                <a:gd name="connsiteY2" fmla="*/ 171837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7"/>
                    <a:pt x="85536" y="171837"/>
                  </a:cubicBezTo>
                  <a:cubicBezTo>
                    <a:pt x="133097" y="172220"/>
                    <a:pt x="171837" y="133864"/>
                    <a:pt x="171837" y="86303"/>
                  </a:cubicBezTo>
                  <a:cubicBezTo>
                    <a:pt x="171837" y="39126"/>
                    <a:pt x="133864" y="386"/>
                    <a:pt x="86303" y="3"/>
                  </a:cubicBezTo>
                  <a:close/>
                </a:path>
              </a:pathLst>
            </a:custGeom>
            <a:solidFill>
              <a:srgbClr val="00B050"/>
            </a:solidFill>
            <a:ln w="383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9B5242-23C5-4305-8DD2-182CAC0C10ED}"/>
                </a:ext>
              </a:extLst>
            </p:cNvPr>
            <p:cNvSpPr/>
            <p:nvPr/>
          </p:nvSpPr>
          <p:spPr>
            <a:xfrm>
              <a:off x="8732185" y="5764476"/>
              <a:ext cx="149587" cy="149587"/>
            </a:xfrm>
            <a:custGeom>
              <a:avLst/>
              <a:gdLst>
                <a:gd name="connsiteX0" fmla="*/ 75180 w 149587"/>
                <a:gd name="connsiteY0" fmla="*/ 3 h 149587"/>
                <a:gd name="connsiteX1" fmla="*/ 3 w 149587"/>
                <a:gd name="connsiteY1" fmla="*/ 74413 h 149587"/>
                <a:gd name="connsiteX2" fmla="*/ 74413 w 149587"/>
                <a:gd name="connsiteY2" fmla="*/ 149591 h 149587"/>
                <a:gd name="connsiteX3" fmla="*/ 149591 w 149587"/>
                <a:gd name="connsiteY3" fmla="*/ 75180 h 149587"/>
                <a:gd name="connsiteX4" fmla="*/ 75180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5180" y="3"/>
                  </a:moveTo>
                  <a:cubicBezTo>
                    <a:pt x="33756" y="-380"/>
                    <a:pt x="3" y="32989"/>
                    <a:pt x="3" y="74413"/>
                  </a:cubicBezTo>
                  <a:cubicBezTo>
                    <a:pt x="-381" y="115837"/>
                    <a:pt x="32989" y="149591"/>
                    <a:pt x="74413" y="149591"/>
                  </a:cubicBezTo>
                  <a:cubicBezTo>
                    <a:pt x="115837" y="149974"/>
                    <a:pt x="149591" y="116605"/>
                    <a:pt x="149591" y="75180"/>
                  </a:cubicBezTo>
                  <a:cubicBezTo>
                    <a:pt x="149974" y="33756"/>
                    <a:pt x="116604" y="3"/>
                    <a:pt x="75180" y="3"/>
                  </a:cubicBezTo>
                  <a:close/>
                </a:path>
              </a:pathLst>
            </a:custGeom>
            <a:solidFill>
              <a:srgbClr val="FF9C1A"/>
            </a:solidFill>
            <a:ln w="383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2092304-A301-4F77-84DF-3B8959690020}"/>
                </a:ext>
              </a:extLst>
            </p:cNvPr>
            <p:cNvSpPr/>
            <p:nvPr/>
          </p:nvSpPr>
          <p:spPr>
            <a:xfrm>
              <a:off x="7704638" y="4809805"/>
              <a:ext cx="134245" cy="134245"/>
            </a:xfrm>
            <a:custGeom>
              <a:avLst/>
              <a:gdLst>
                <a:gd name="connsiteX0" fmla="*/ 67889 w 134244"/>
                <a:gd name="connsiteY0" fmla="*/ 0 h 134244"/>
                <a:gd name="connsiteX1" fmla="*/ 0 w 134244"/>
                <a:gd name="connsiteY1" fmla="*/ 67122 h 134244"/>
                <a:gd name="connsiteX2" fmla="*/ 67122 w 134244"/>
                <a:gd name="connsiteY2" fmla="*/ 135012 h 134244"/>
                <a:gd name="connsiteX3" fmla="*/ 135012 w 134244"/>
                <a:gd name="connsiteY3" fmla="*/ 67889 h 134244"/>
                <a:gd name="connsiteX4" fmla="*/ 67889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889" y="0"/>
                  </a:moveTo>
                  <a:cubicBezTo>
                    <a:pt x="30685" y="0"/>
                    <a:pt x="383" y="29918"/>
                    <a:pt x="0" y="67122"/>
                  </a:cubicBezTo>
                  <a:cubicBezTo>
                    <a:pt x="0" y="104327"/>
                    <a:pt x="29917" y="134628"/>
                    <a:pt x="67122" y="135012"/>
                  </a:cubicBezTo>
                  <a:cubicBezTo>
                    <a:pt x="104327" y="135012"/>
                    <a:pt x="134628" y="105095"/>
                    <a:pt x="135012" y="67889"/>
                  </a:cubicBezTo>
                  <a:cubicBezTo>
                    <a:pt x="135395" y="30685"/>
                    <a:pt x="105478" y="383"/>
                    <a:pt x="67889" y="0"/>
                  </a:cubicBezTo>
                  <a:close/>
                </a:path>
              </a:pathLst>
            </a:custGeom>
            <a:solidFill>
              <a:srgbClr val="F47421"/>
            </a:solidFill>
            <a:ln w="383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73F442E-E4BC-40DA-93A7-C58226566852}"/>
                </a:ext>
              </a:extLst>
            </p:cNvPr>
            <p:cNvSpPr/>
            <p:nvPr/>
          </p:nvSpPr>
          <p:spPr>
            <a:xfrm>
              <a:off x="8246221" y="2373451"/>
              <a:ext cx="130409" cy="130409"/>
            </a:xfrm>
            <a:custGeom>
              <a:avLst/>
              <a:gdLst>
                <a:gd name="connsiteX0" fmla="*/ 65972 w 130409"/>
                <a:gd name="connsiteY0" fmla="*/ 0 h 130409"/>
                <a:gd name="connsiteX1" fmla="*/ 0 w 130409"/>
                <a:gd name="connsiteY1" fmla="*/ 65588 h 130409"/>
                <a:gd name="connsiteX2" fmla="*/ 65588 w 130409"/>
                <a:gd name="connsiteY2" fmla="*/ 131560 h 130409"/>
                <a:gd name="connsiteX3" fmla="*/ 131559 w 130409"/>
                <a:gd name="connsiteY3" fmla="*/ 65972 h 130409"/>
                <a:gd name="connsiteX4" fmla="*/ 65972 w 130409"/>
                <a:gd name="connsiteY4" fmla="*/ 0 h 1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09" h="130409">
                  <a:moveTo>
                    <a:pt x="65972" y="0"/>
                  </a:moveTo>
                  <a:cubicBezTo>
                    <a:pt x="29534" y="0"/>
                    <a:pt x="0" y="29150"/>
                    <a:pt x="0" y="65588"/>
                  </a:cubicBezTo>
                  <a:cubicBezTo>
                    <a:pt x="0" y="102026"/>
                    <a:pt x="29150" y="131560"/>
                    <a:pt x="65588" y="131560"/>
                  </a:cubicBezTo>
                  <a:cubicBezTo>
                    <a:pt x="102026" y="131560"/>
                    <a:pt x="131559" y="102410"/>
                    <a:pt x="131559" y="65972"/>
                  </a:cubicBezTo>
                  <a:cubicBezTo>
                    <a:pt x="131559" y="29917"/>
                    <a:pt x="102026" y="0"/>
                    <a:pt x="65972" y="0"/>
                  </a:cubicBezTo>
                  <a:close/>
                </a:path>
              </a:pathLst>
            </a:custGeom>
            <a:solidFill>
              <a:srgbClr val="34B2E5"/>
            </a:solidFill>
            <a:ln w="383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8C69C24-BBA2-408D-A203-B3D9B6F751C8}"/>
                </a:ext>
              </a:extLst>
            </p:cNvPr>
            <p:cNvSpPr/>
            <p:nvPr/>
          </p:nvSpPr>
          <p:spPr>
            <a:xfrm>
              <a:off x="9086594" y="2625448"/>
              <a:ext cx="134245" cy="134245"/>
            </a:xfrm>
            <a:custGeom>
              <a:avLst/>
              <a:gdLst>
                <a:gd name="connsiteX0" fmla="*/ 67506 w 134244"/>
                <a:gd name="connsiteY0" fmla="*/ 0 h 134244"/>
                <a:gd name="connsiteX1" fmla="*/ 0 w 134244"/>
                <a:gd name="connsiteY1" fmla="*/ 66739 h 134244"/>
                <a:gd name="connsiteX2" fmla="*/ 66739 w 134244"/>
                <a:gd name="connsiteY2" fmla="*/ 134245 h 134244"/>
                <a:gd name="connsiteX3" fmla="*/ 134245 w 134244"/>
                <a:gd name="connsiteY3" fmla="*/ 67506 h 134244"/>
                <a:gd name="connsiteX4" fmla="*/ 67506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506" y="0"/>
                  </a:moveTo>
                  <a:cubicBezTo>
                    <a:pt x="30302" y="0"/>
                    <a:pt x="0" y="29917"/>
                    <a:pt x="0" y="66739"/>
                  </a:cubicBezTo>
                  <a:cubicBezTo>
                    <a:pt x="0" y="103944"/>
                    <a:pt x="29918" y="134245"/>
                    <a:pt x="66739" y="134245"/>
                  </a:cubicBezTo>
                  <a:cubicBezTo>
                    <a:pt x="103944" y="134628"/>
                    <a:pt x="134245" y="104328"/>
                    <a:pt x="134245" y="67506"/>
                  </a:cubicBezTo>
                  <a:cubicBezTo>
                    <a:pt x="134245" y="30301"/>
                    <a:pt x="104327" y="0"/>
                    <a:pt x="67506" y="0"/>
                  </a:cubicBezTo>
                  <a:close/>
                </a:path>
              </a:pathLst>
            </a:custGeom>
            <a:solidFill>
              <a:srgbClr val="035481"/>
            </a:solidFill>
            <a:ln w="383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05B5C1D-8266-4860-98D0-3754EC64468B}"/>
                </a:ext>
              </a:extLst>
            </p:cNvPr>
            <p:cNvSpPr/>
            <p:nvPr/>
          </p:nvSpPr>
          <p:spPr>
            <a:xfrm>
              <a:off x="9047853" y="1771264"/>
              <a:ext cx="207121" cy="207121"/>
            </a:xfrm>
            <a:custGeom>
              <a:avLst/>
              <a:gdLst>
                <a:gd name="connsiteX0" fmla="*/ 104713 w 207120"/>
                <a:gd name="connsiteY0" fmla="*/ 210575 h 207120"/>
                <a:gd name="connsiteX1" fmla="*/ 210575 w 207120"/>
                <a:gd name="connsiteY1" fmla="*/ 105864 h 207120"/>
                <a:gd name="connsiteX2" fmla="*/ 105864 w 207120"/>
                <a:gd name="connsiteY2" fmla="*/ 2 h 207120"/>
                <a:gd name="connsiteX3" fmla="*/ 2 w 207120"/>
                <a:gd name="connsiteY3" fmla="*/ 104713 h 207120"/>
                <a:gd name="connsiteX4" fmla="*/ 104713 w 207120"/>
                <a:gd name="connsiteY4" fmla="*/ 210575 h 20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20" h="207120">
                  <a:moveTo>
                    <a:pt x="104713" y="210575"/>
                  </a:moveTo>
                  <a:cubicBezTo>
                    <a:pt x="162630" y="210959"/>
                    <a:pt x="210191" y="164165"/>
                    <a:pt x="210575" y="105864"/>
                  </a:cubicBezTo>
                  <a:cubicBezTo>
                    <a:pt x="210959" y="47947"/>
                    <a:pt x="164164" y="386"/>
                    <a:pt x="105864" y="2"/>
                  </a:cubicBezTo>
                  <a:cubicBezTo>
                    <a:pt x="47947" y="-381"/>
                    <a:pt x="385" y="46413"/>
                    <a:pt x="2" y="104713"/>
                  </a:cubicBezTo>
                  <a:cubicBezTo>
                    <a:pt x="-382" y="163014"/>
                    <a:pt x="46412" y="210192"/>
                    <a:pt x="104713" y="210575"/>
                  </a:cubicBezTo>
                  <a:close/>
                </a:path>
              </a:pathLst>
            </a:custGeom>
            <a:solidFill>
              <a:srgbClr val="34B2E5"/>
            </a:solidFill>
            <a:ln w="383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7EAACD-B4BA-4F6D-8F9E-5152F9A66F73}"/>
                </a:ext>
              </a:extLst>
            </p:cNvPr>
            <p:cNvSpPr/>
            <p:nvPr/>
          </p:nvSpPr>
          <p:spPr>
            <a:xfrm>
              <a:off x="9935406" y="2264137"/>
              <a:ext cx="107396" cy="107396"/>
            </a:xfrm>
            <a:custGeom>
              <a:avLst/>
              <a:gdLst>
                <a:gd name="connsiteX0" fmla="*/ 54082 w 107395"/>
                <a:gd name="connsiteY0" fmla="*/ 0 h 107395"/>
                <a:gd name="connsiteX1" fmla="*/ 0 w 107395"/>
                <a:gd name="connsiteY1" fmla="*/ 53315 h 107395"/>
                <a:gd name="connsiteX2" fmla="*/ 53314 w 107395"/>
                <a:gd name="connsiteY2" fmla="*/ 107396 h 107395"/>
                <a:gd name="connsiteX3" fmla="*/ 107396 w 107395"/>
                <a:gd name="connsiteY3" fmla="*/ 54082 h 107395"/>
                <a:gd name="connsiteX4" fmla="*/ 54082 w 107395"/>
                <a:gd name="connsiteY4" fmla="*/ 0 h 107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95" h="107395">
                  <a:moveTo>
                    <a:pt x="54082" y="0"/>
                  </a:moveTo>
                  <a:cubicBezTo>
                    <a:pt x="24547" y="0"/>
                    <a:pt x="384" y="23781"/>
                    <a:pt x="0" y="53315"/>
                  </a:cubicBezTo>
                  <a:cubicBezTo>
                    <a:pt x="0" y="82848"/>
                    <a:pt x="23780" y="107013"/>
                    <a:pt x="53314" y="107396"/>
                  </a:cubicBezTo>
                  <a:cubicBezTo>
                    <a:pt x="82849" y="107396"/>
                    <a:pt x="107012" y="83615"/>
                    <a:pt x="107396" y="54082"/>
                  </a:cubicBezTo>
                  <a:cubicBezTo>
                    <a:pt x="107396" y="24164"/>
                    <a:pt x="83616" y="0"/>
                    <a:pt x="54082" y="0"/>
                  </a:cubicBezTo>
                  <a:close/>
                </a:path>
              </a:pathLst>
            </a:custGeom>
            <a:solidFill>
              <a:srgbClr val="035481"/>
            </a:solidFill>
            <a:ln w="383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CFC4CE5-2B13-4F39-B9F3-50FCD3ED9AB0}"/>
                </a:ext>
              </a:extLst>
            </p:cNvPr>
            <p:cNvSpPr/>
            <p:nvPr/>
          </p:nvSpPr>
          <p:spPr>
            <a:xfrm>
              <a:off x="9530753" y="602185"/>
              <a:ext cx="118903" cy="118903"/>
            </a:xfrm>
            <a:custGeom>
              <a:avLst/>
              <a:gdLst>
                <a:gd name="connsiteX0" fmla="*/ 59835 w 118902"/>
                <a:gd name="connsiteY0" fmla="*/ 0 h 118902"/>
                <a:gd name="connsiteX1" fmla="*/ 0 w 118902"/>
                <a:gd name="connsiteY1" fmla="*/ 59451 h 118902"/>
                <a:gd name="connsiteX2" fmla="*/ 59451 w 118902"/>
                <a:gd name="connsiteY2" fmla="*/ 119286 h 118902"/>
                <a:gd name="connsiteX3" fmla="*/ 119287 w 118902"/>
                <a:gd name="connsiteY3" fmla="*/ 59835 h 118902"/>
                <a:gd name="connsiteX4" fmla="*/ 59835 w 118902"/>
                <a:gd name="connsiteY4" fmla="*/ 0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59835" y="0"/>
                  </a:moveTo>
                  <a:cubicBezTo>
                    <a:pt x="26849" y="0"/>
                    <a:pt x="0" y="26465"/>
                    <a:pt x="0" y="59451"/>
                  </a:cubicBezTo>
                  <a:cubicBezTo>
                    <a:pt x="0" y="92437"/>
                    <a:pt x="26465" y="119286"/>
                    <a:pt x="59451" y="119286"/>
                  </a:cubicBezTo>
                  <a:cubicBezTo>
                    <a:pt x="92438" y="119286"/>
                    <a:pt x="119287" y="92821"/>
                    <a:pt x="119287" y="59835"/>
                  </a:cubicBezTo>
                  <a:cubicBezTo>
                    <a:pt x="119287" y="27233"/>
                    <a:pt x="92821" y="384"/>
                    <a:pt x="59835" y="0"/>
                  </a:cubicBezTo>
                  <a:close/>
                </a:path>
              </a:pathLst>
            </a:custGeom>
            <a:solidFill>
              <a:srgbClr val="035481"/>
            </a:solidFill>
            <a:ln w="383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7E511CA-3683-4D36-AA9C-23DBE2B43F24}"/>
                </a:ext>
              </a:extLst>
            </p:cNvPr>
            <p:cNvSpPr/>
            <p:nvPr/>
          </p:nvSpPr>
          <p:spPr>
            <a:xfrm>
              <a:off x="11263664" y="6319869"/>
              <a:ext cx="111232" cy="111232"/>
            </a:xfrm>
            <a:custGeom>
              <a:avLst/>
              <a:gdLst>
                <a:gd name="connsiteX0" fmla="*/ 55999 w 111231"/>
                <a:gd name="connsiteY0" fmla="*/ 0 h 111231"/>
                <a:gd name="connsiteX1" fmla="*/ 0 w 111231"/>
                <a:gd name="connsiteY1" fmla="*/ 55616 h 111231"/>
                <a:gd name="connsiteX2" fmla="*/ 55616 w 111231"/>
                <a:gd name="connsiteY2" fmla="*/ 111615 h 111231"/>
                <a:gd name="connsiteX3" fmla="*/ 111615 w 111231"/>
                <a:gd name="connsiteY3" fmla="*/ 56000 h 111231"/>
                <a:gd name="connsiteX4" fmla="*/ 55999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5999" y="0"/>
                  </a:moveTo>
                  <a:cubicBezTo>
                    <a:pt x="25314" y="0"/>
                    <a:pt x="0" y="24548"/>
                    <a:pt x="0" y="55616"/>
                  </a:cubicBezTo>
                  <a:cubicBezTo>
                    <a:pt x="0" y="86300"/>
                    <a:pt x="24547" y="111615"/>
                    <a:pt x="55616" y="111615"/>
                  </a:cubicBezTo>
                  <a:cubicBezTo>
                    <a:pt x="86300" y="111615"/>
                    <a:pt x="111615" y="87068"/>
                    <a:pt x="111615" y="56000"/>
                  </a:cubicBezTo>
                  <a:cubicBezTo>
                    <a:pt x="111615" y="25315"/>
                    <a:pt x="86683" y="384"/>
                    <a:pt x="55999" y="0"/>
                  </a:cubicBezTo>
                  <a:close/>
                </a:path>
              </a:pathLst>
            </a:custGeom>
            <a:solidFill>
              <a:srgbClr val="00B050"/>
            </a:solidFill>
            <a:ln w="383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282031B-018F-4BDF-A3A9-A510AF2E3CA8}"/>
                </a:ext>
              </a:extLst>
            </p:cNvPr>
            <p:cNvSpPr/>
            <p:nvPr/>
          </p:nvSpPr>
          <p:spPr>
            <a:xfrm>
              <a:off x="11596007" y="5062623"/>
              <a:ext cx="195614" cy="195614"/>
            </a:xfrm>
            <a:custGeom>
              <a:avLst/>
              <a:gdLst>
                <a:gd name="connsiteX0" fmla="*/ 147269 w 195614"/>
                <a:gd name="connsiteY0" fmla="*/ 49090 h 195614"/>
                <a:gd name="connsiteX1" fmla="*/ 147268 w 195614"/>
                <a:gd name="connsiteY1" fmla="*/ 147269 h 195614"/>
                <a:gd name="connsiteX2" fmla="*/ 49089 w 195614"/>
                <a:gd name="connsiteY2" fmla="*/ 147269 h 195614"/>
                <a:gd name="connsiteX3" fmla="*/ 49089 w 195614"/>
                <a:gd name="connsiteY3" fmla="*/ 49090 h 195614"/>
                <a:gd name="connsiteX4" fmla="*/ 147269 w 195614"/>
                <a:gd name="connsiteY4" fmla="*/ 49090 h 195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14" h="195614">
                  <a:moveTo>
                    <a:pt x="147269" y="49090"/>
                  </a:moveTo>
                  <a:cubicBezTo>
                    <a:pt x="174380" y="76201"/>
                    <a:pt x="174380" y="120158"/>
                    <a:pt x="147268" y="147269"/>
                  </a:cubicBezTo>
                  <a:cubicBezTo>
                    <a:pt x="120157" y="174380"/>
                    <a:pt x="76200" y="174381"/>
                    <a:pt x="49089" y="147269"/>
                  </a:cubicBezTo>
                  <a:cubicBezTo>
                    <a:pt x="21978" y="120158"/>
                    <a:pt x="21978" y="76201"/>
                    <a:pt x="49089" y="49090"/>
                  </a:cubicBezTo>
                  <a:cubicBezTo>
                    <a:pt x="76201" y="21979"/>
                    <a:pt x="120157" y="21978"/>
                    <a:pt x="147269" y="49090"/>
                  </a:cubicBezTo>
                  <a:close/>
                </a:path>
              </a:pathLst>
            </a:custGeom>
            <a:solidFill>
              <a:srgbClr val="00B050"/>
            </a:solidFill>
            <a:ln w="383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68879E4-30FC-4184-8F85-A7191C38BCC1}"/>
                </a:ext>
              </a:extLst>
            </p:cNvPr>
            <p:cNvSpPr/>
            <p:nvPr/>
          </p:nvSpPr>
          <p:spPr>
            <a:xfrm>
              <a:off x="5000945" y="5930176"/>
              <a:ext cx="122738" cy="122738"/>
            </a:xfrm>
            <a:custGeom>
              <a:avLst/>
              <a:gdLst>
                <a:gd name="connsiteX0" fmla="*/ 123505 w 122738"/>
                <a:gd name="connsiteY0" fmla="*/ 61752 h 122738"/>
                <a:gd name="connsiteX1" fmla="*/ 61753 w 122738"/>
                <a:gd name="connsiteY1" fmla="*/ 123505 h 122738"/>
                <a:gd name="connsiteX2" fmla="*/ 0 w 122738"/>
                <a:gd name="connsiteY2" fmla="*/ 61752 h 122738"/>
                <a:gd name="connsiteX3" fmla="*/ 61753 w 122738"/>
                <a:gd name="connsiteY3" fmla="*/ 0 h 122738"/>
                <a:gd name="connsiteX4" fmla="*/ 123505 w 122738"/>
                <a:gd name="connsiteY4" fmla="*/ 61752 h 122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38" h="122738">
                  <a:moveTo>
                    <a:pt x="123505" y="61752"/>
                  </a:moveTo>
                  <a:cubicBezTo>
                    <a:pt x="123505" y="95857"/>
                    <a:pt x="95857" y="123505"/>
                    <a:pt x="61753" y="123505"/>
                  </a:cubicBezTo>
                  <a:cubicBezTo>
                    <a:pt x="27648" y="123505"/>
                    <a:pt x="0" y="95857"/>
                    <a:pt x="0" y="61752"/>
                  </a:cubicBezTo>
                  <a:cubicBezTo>
                    <a:pt x="0" y="27648"/>
                    <a:pt x="27648" y="0"/>
                    <a:pt x="61753" y="0"/>
                  </a:cubicBezTo>
                  <a:cubicBezTo>
                    <a:pt x="95857" y="0"/>
                    <a:pt x="123505" y="27648"/>
                    <a:pt x="123505" y="61752"/>
                  </a:cubicBezTo>
                  <a:close/>
                </a:path>
              </a:pathLst>
            </a:custGeom>
            <a:solidFill>
              <a:srgbClr val="216D62"/>
            </a:solidFill>
            <a:ln w="3835" cap="flat">
              <a:noFill/>
              <a:prstDash val="solid"/>
              <a:miter/>
            </a:ln>
          </p:spPr>
          <p:txBody>
            <a:bodyPr rtlCol="0" anchor="ctr"/>
            <a:lstStyle/>
            <a:p>
              <a:endParaRPr lang="en-US"/>
            </a:p>
          </p:txBody>
        </p:sp>
      </p:grpSp>
    </p:spTree>
    <p:extLst>
      <p:ext uri="{BB962C8B-B14F-4D97-AF65-F5344CB8AC3E}">
        <p14:creationId xmlns:p14="http://schemas.microsoft.com/office/powerpoint/2010/main" val="256985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D5180A7E-72F3-4A12-A0E9-57EEDB0F1ABA}"/>
              </a:ext>
            </a:extLst>
          </p:cNvPr>
          <p:cNvSpPr/>
          <p:nvPr userDrawn="1"/>
        </p:nvSpPr>
        <p:spPr>
          <a:xfrm>
            <a:off x="3021941" y="0"/>
            <a:ext cx="2156261" cy="6858000"/>
          </a:xfrm>
          <a:custGeom>
            <a:avLst/>
            <a:gdLst>
              <a:gd name="connsiteX0" fmla="*/ 2157429 w 2156261"/>
              <a:gd name="connsiteY0" fmla="*/ 3429389 h 6858000"/>
              <a:gd name="connsiteX1" fmla="*/ 1036874 w 2156261"/>
              <a:gd name="connsiteY1" fmla="*/ 724333 h 6858000"/>
              <a:gd name="connsiteX2" fmla="*/ 31527 w 2156261"/>
              <a:gd name="connsiteY2" fmla="*/ 0 h 6858000"/>
              <a:gd name="connsiteX3" fmla="*/ 0 w 2156261"/>
              <a:gd name="connsiteY3" fmla="*/ 0 h 6858000"/>
              <a:gd name="connsiteX4" fmla="*/ 2145752 w 2156261"/>
              <a:gd name="connsiteY4" fmla="*/ 3429389 h 6858000"/>
              <a:gd name="connsiteX5" fmla="*/ 0 w 2156261"/>
              <a:gd name="connsiteY5" fmla="*/ 6858778 h 6858000"/>
              <a:gd name="connsiteX6" fmla="*/ 31527 w 2156261"/>
              <a:gd name="connsiteY6" fmla="*/ 6858778 h 6858000"/>
              <a:gd name="connsiteX7" fmla="*/ 1036874 w 2156261"/>
              <a:gd name="connsiteY7" fmla="*/ 6134446 h 6858000"/>
              <a:gd name="connsiteX8" fmla="*/ 2157429 w 2156261"/>
              <a:gd name="connsiteY8" fmla="*/ 34293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261" h="6858000">
                <a:moveTo>
                  <a:pt x="2157429" y="3429389"/>
                </a:moveTo>
                <a:cubicBezTo>
                  <a:pt x="2157429" y="2407306"/>
                  <a:pt x="1759649" y="1446719"/>
                  <a:pt x="1036874" y="724333"/>
                </a:cubicBezTo>
                <a:cubicBezTo>
                  <a:pt x="738344" y="425803"/>
                  <a:pt x="398947" y="182543"/>
                  <a:pt x="31527" y="0"/>
                </a:cubicBezTo>
                <a:lnTo>
                  <a:pt x="0" y="0"/>
                </a:lnTo>
                <a:cubicBezTo>
                  <a:pt x="1269236" y="620022"/>
                  <a:pt x="2145752" y="1924288"/>
                  <a:pt x="2145752" y="3429389"/>
                </a:cubicBezTo>
                <a:cubicBezTo>
                  <a:pt x="2145752" y="4934491"/>
                  <a:pt x="1269236" y="6238756"/>
                  <a:pt x="0" y="6858778"/>
                </a:cubicBezTo>
                <a:lnTo>
                  <a:pt x="31527" y="6858778"/>
                </a:lnTo>
                <a:cubicBezTo>
                  <a:pt x="398947" y="6676236"/>
                  <a:pt x="738344" y="6432976"/>
                  <a:pt x="1036874" y="6134446"/>
                </a:cubicBezTo>
                <a:cubicBezTo>
                  <a:pt x="1759649" y="5412060"/>
                  <a:pt x="2157429" y="4451473"/>
                  <a:pt x="2157429" y="3429389"/>
                </a:cubicBezTo>
                <a:close/>
              </a:path>
            </a:pathLst>
          </a:custGeom>
          <a:solidFill>
            <a:srgbClr val="42434B"/>
          </a:solidFill>
          <a:ln w="3886" cap="flat">
            <a:noFill/>
            <a:prstDash val="solid"/>
            <a:miter/>
          </a:ln>
        </p:spPr>
        <p:txBody>
          <a:bodyPr rtlCol="0" anchor="ctr"/>
          <a:lstStyle/>
          <a:p>
            <a:endParaRPr lang="en-US"/>
          </a:p>
        </p:txBody>
      </p:sp>
      <p:sp>
        <p:nvSpPr>
          <p:cNvPr id="3" name="AutoShape 3">
            <a:extLst>
              <a:ext uri="{FF2B5EF4-FFF2-40B4-BE49-F238E27FC236}">
                <a16:creationId xmlns:a16="http://schemas.microsoft.com/office/drawing/2014/main" id="{45D455E6-B32A-43DB-BE4E-E3620D6E75C9}"/>
              </a:ext>
            </a:extLst>
          </p:cNvPr>
          <p:cNvSpPr>
            <a:spLocks noChangeAspect="1" noChangeArrowheads="1" noTextEdit="1"/>
          </p:cNvSpPr>
          <p:nvPr userDrawn="1"/>
        </p:nvSpPr>
        <p:spPr bwMode="auto">
          <a:xfrm>
            <a:off x="928464" y="0"/>
            <a:ext cx="5675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Oval 6">
            <a:extLst>
              <a:ext uri="{FF2B5EF4-FFF2-40B4-BE49-F238E27FC236}">
                <a16:creationId xmlns:a16="http://schemas.microsoft.com/office/drawing/2014/main" id="{65E6A3FF-0118-436C-95FC-939E137E8CC6}"/>
              </a:ext>
            </a:extLst>
          </p:cNvPr>
          <p:cNvSpPr>
            <a:spLocks noChangeArrowheads="1"/>
          </p:cNvSpPr>
          <p:nvPr userDrawn="1"/>
        </p:nvSpPr>
        <p:spPr bwMode="auto">
          <a:xfrm>
            <a:off x="5619527" y="5413375"/>
            <a:ext cx="247650" cy="2476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Oval 8">
            <a:extLst>
              <a:ext uri="{FF2B5EF4-FFF2-40B4-BE49-F238E27FC236}">
                <a16:creationId xmlns:a16="http://schemas.microsoft.com/office/drawing/2014/main" id="{86DC6DF7-A347-46FB-8F39-915F98871E77}"/>
              </a:ext>
            </a:extLst>
          </p:cNvPr>
          <p:cNvSpPr>
            <a:spLocks noChangeArrowheads="1"/>
          </p:cNvSpPr>
          <p:nvPr userDrawn="1"/>
        </p:nvSpPr>
        <p:spPr bwMode="auto">
          <a:xfrm>
            <a:off x="1191989" y="1627188"/>
            <a:ext cx="847725" cy="84772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A2F6FADC-1956-442A-A25C-65132CB0EB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73649" y="1539240"/>
            <a:ext cx="3787140" cy="3787140"/>
          </a:xfrm>
          <a:prstGeom prst="rect">
            <a:avLst/>
          </a:prstGeom>
        </p:spPr>
      </p:pic>
    </p:spTree>
    <p:extLst>
      <p:ext uri="{BB962C8B-B14F-4D97-AF65-F5344CB8AC3E}">
        <p14:creationId xmlns:p14="http://schemas.microsoft.com/office/powerpoint/2010/main" val="15401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34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034" y="1600200"/>
            <a:ext cx="1135756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Oval 8">
            <a:extLst>
              <a:ext uri="{FF2B5EF4-FFF2-40B4-BE49-F238E27FC236}">
                <a16:creationId xmlns:a16="http://schemas.microsoft.com/office/drawing/2014/main" id="{0623DF71-177A-4030-8840-ECCDE7ADFAA4}"/>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4">
            <a:extLst>
              <a:ext uri="{FF2B5EF4-FFF2-40B4-BE49-F238E27FC236}">
                <a16:creationId xmlns:a16="http://schemas.microsoft.com/office/drawing/2014/main" id="{7A8F558E-5EF9-4F20-A3A9-09854AA173E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1" name="TextBox 10">
            <a:extLst>
              <a:ext uri="{FF2B5EF4-FFF2-40B4-BE49-F238E27FC236}">
                <a16:creationId xmlns:a16="http://schemas.microsoft.com/office/drawing/2014/main" id="{BA9D1A30-1A46-46EC-BD30-91E3562A817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2021 Axtria and/or its affiliates. All rights reserved.  |  Axtria Confidential – Internal/Restricted/Highly Restricted</a:t>
            </a:r>
          </a:p>
        </p:txBody>
      </p:sp>
      <p:grpSp>
        <p:nvGrpSpPr>
          <p:cNvPr id="12" name="Group 4">
            <a:extLst>
              <a:ext uri="{FF2B5EF4-FFF2-40B4-BE49-F238E27FC236}">
                <a16:creationId xmlns:a16="http://schemas.microsoft.com/office/drawing/2014/main" id="{EE6EADA9-63AC-4647-A3E6-902D1DED2888}"/>
              </a:ext>
            </a:extLst>
          </p:cNvPr>
          <p:cNvGrpSpPr>
            <a:grpSpLocks noChangeAspect="1"/>
          </p:cNvGrpSpPr>
          <p:nvPr userDrawn="1"/>
        </p:nvGrpSpPr>
        <p:grpSpPr bwMode="auto">
          <a:xfrm>
            <a:off x="417382" y="6219825"/>
            <a:ext cx="1173293" cy="561975"/>
            <a:chOff x="5557" y="2809"/>
            <a:chExt cx="1712" cy="820"/>
          </a:xfrm>
        </p:grpSpPr>
        <p:sp>
          <p:nvSpPr>
            <p:cNvPr id="13" name="Freeform 5">
              <a:extLst>
                <a:ext uri="{FF2B5EF4-FFF2-40B4-BE49-F238E27FC236}">
                  <a16:creationId xmlns:a16="http://schemas.microsoft.com/office/drawing/2014/main" id="{1C37E59E-5C02-4C44-A72E-08719062246C}"/>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9751CA9-FDEA-4DB3-B6A9-499014C7FD8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66024FA-1444-49BD-BCDB-0A0D45F59E3E}"/>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D80C4F3A-7FC8-4189-8534-478A0C27DA3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F42C19F-4F31-47F3-B474-966DF6E46034}"/>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2E2DB398-A2DD-4286-84FB-D11DAE77A4C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4022BE4-C5C1-4F01-926F-5DE74F3C13C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4807EBC2-B435-467C-987F-858494A70800}"/>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25E0A32-F723-43BC-ADDC-A46E2DCEF961}"/>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F0A6E0F5-18EF-4153-8900-7947BBF2AA36}"/>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1F3D00D-1A1F-4158-988A-482D00AF55AC}"/>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C22570DF-6300-4260-AB7F-382FBAE3AE65}"/>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16C80A7-914F-4352-9EFA-2978D1949B73}"/>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EC1454C3-6516-4D2B-8E88-22B7037DE471}"/>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0B685EA6-5D33-4C0B-A0B4-3DF3B6B3082E}"/>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8BFCD39E-FC36-4C83-98FD-D1B03AB1DD3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C4CC79F-3C3D-49FE-AAA6-122864B2B71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4EA5CAC5-90B7-47B5-B593-B88A0E5A9B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880904F3-EF17-4F5A-81AB-D27605A9B8D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D39609D3-B774-41E8-8BCF-14E1C790665F}"/>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ED7D37F-4CA5-4EC8-8275-62038AAEE53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F5605DEF-1C7B-48EC-8A95-E379E875C76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97B40B57-57DC-4585-9248-68B5E43A4730}"/>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8E5B4B19-0A90-4FBA-ADEA-4130619EF67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159C5DA4-7A8A-4F37-9456-06BB4E82F86E}"/>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5">
            <a:extLst>
              <a:ext uri="{FF2B5EF4-FFF2-40B4-BE49-F238E27FC236}">
                <a16:creationId xmlns:a16="http://schemas.microsoft.com/office/drawing/2014/main" id="{482412A0-1259-4472-8023-D7F610247356}"/>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47" name="Group 4">
            <a:extLst>
              <a:ext uri="{FF2B5EF4-FFF2-40B4-BE49-F238E27FC236}">
                <a16:creationId xmlns:a16="http://schemas.microsoft.com/office/drawing/2014/main" id="{E040B7AB-D31D-49BD-90FC-4A3EF3DA9826}"/>
              </a:ext>
            </a:extLst>
          </p:cNvPr>
          <p:cNvGrpSpPr>
            <a:grpSpLocks/>
          </p:cNvGrpSpPr>
          <p:nvPr userDrawn="1"/>
        </p:nvGrpSpPr>
        <p:grpSpPr bwMode="auto">
          <a:xfrm>
            <a:off x="442615" y="1199910"/>
            <a:ext cx="2194560" cy="54864"/>
            <a:chOff x="4427" y="3199"/>
            <a:chExt cx="1196" cy="66"/>
          </a:xfrm>
        </p:grpSpPr>
        <p:sp>
          <p:nvSpPr>
            <p:cNvPr id="48" name="AutoShape 3">
              <a:extLst>
                <a:ext uri="{FF2B5EF4-FFF2-40B4-BE49-F238E27FC236}">
                  <a16:creationId xmlns:a16="http://schemas.microsoft.com/office/drawing/2014/main" id="{FB226E3A-12A5-4F06-AA80-4F1F37763BAD}"/>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a:extLst>
                <a:ext uri="{FF2B5EF4-FFF2-40B4-BE49-F238E27FC236}">
                  <a16:creationId xmlns:a16="http://schemas.microsoft.com/office/drawing/2014/main" id="{E6A4A5B0-B744-4671-9E50-FDA496A2B1F5}"/>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B1CB9D23-C86D-4995-8C56-44777645918F}"/>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12918C52-548D-467B-9B92-035F445764C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BB87039A-9B1C-4EB6-9270-29D26BE5D2C8}"/>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7BC6400A-B014-407E-89AB-9509C50AE593}"/>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94D5B242-9803-41ED-92B9-67AEA17760BC}"/>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Title 1">
            <a:extLst>
              <a:ext uri="{FF2B5EF4-FFF2-40B4-BE49-F238E27FC236}">
                <a16:creationId xmlns:a16="http://schemas.microsoft.com/office/drawing/2014/main" id="{41662133-531D-4CEB-9AB2-C4AAC94DA137}"/>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6" name="Subtitle 2">
            <a:extLst>
              <a:ext uri="{FF2B5EF4-FFF2-40B4-BE49-F238E27FC236}">
                <a16:creationId xmlns:a16="http://schemas.microsoft.com/office/drawing/2014/main" id="{BD9C3533-B026-4B66-8E8E-38E9E6919EC2}"/>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6609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3345" y="1607127"/>
            <a:ext cx="5541819"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2982" y="1607127"/>
            <a:ext cx="5597236"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8">
            <a:extLst>
              <a:ext uri="{FF2B5EF4-FFF2-40B4-BE49-F238E27FC236}">
                <a16:creationId xmlns:a16="http://schemas.microsoft.com/office/drawing/2014/main" id="{83A1108E-2E9D-4BBC-A72B-9BE21151CA3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4">
            <a:extLst>
              <a:ext uri="{FF2B5EF4-FFF2-40B4-BE49-F238E27FC236}">
                <a16:creationId xmlns:a16="http://schemas.microsoft.com/office/drawing/2014/main" id="{8642D581-F1B2-469A-88F4-9AA698F49399}"/>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2" name="TextBox 11">
            <a:extLst>
              <a:ext uri="{FF2B5EF4-FFF2-40B4-BE49-F238E27FC236}">
                <a16:creationId xmlns:a16="http://schemas.microsoft.com/office/drawing/2014/main" id="{F0B188C6-E7BB-4F33-84B1-B5900D4381C5}"/>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3" name="Group 4">
            <a:extLst>
              <a:ext uri="{FF2B5EF4-FFF2-40B4-BE49-F238E27FC236}">
                <a16:creationId xmlns:a16="http://schemas.microsoft.com/office/drawing/2014/main" id="{9236CC9B-8502-48F7-A90D-E161958FED62}"/>
              </a:ext>
            </a:extLst>
          </p:cNvPr>
          <p:cNvGrpSpPr>
            <a:grpSpLocks noChangeAspect="1"/>
          </p:cNvGrpSpPr>
          <p:nvPr userDrawn="1"/>
        </p:nvGrpSpPr>
        <p:grpSpPr bwMode="auto">
          <a:xfrm>
            <a:off x="417382" y="6219825"/>
            <a:ext cx="1173293" cy="561975"/>
            <a:chOff x="5557" y="2809"/>
            <a:chExt cx="1712" cy="820"/>
          </a:xfrm>
        </p:grpSpPr>
        <p:sp>
          <p:nvSpPr>
            <p:cNvPr id="14" name="Freeform 5">
              <a:extLst>
                <a:ext uri="{FF2B5EF4-FFF2-40B4-BE49-F238E27FC236}">
                  <a16:creationId xmlns:a16="http://schemas.microsoft.com/office/drawing/2014/main" id="{10FF3ED8-AA94-4D44-81D6-EC8B3C710DCF}"/>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A27E8DB-5A78-4F81-A9E1-2BB04E620F8E}"/>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CD3E113-A807-47A2-B754-DEEB277D0DA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9CBA73EE-40D4-4914-9816-EAC0375CDE3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C1E54BFD-CD05-4A4A-A67E-C354CBD599D6}"/>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B51BC2EF-FE8D-4753-B73E-D04E407B6E7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A0E0A8E-F76E-4725-BF95-21E700542F3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25A554A7-BD38-4CF1-A482-79C8845FB2C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B9D03BF3-538A-4580-B7B1-CEC05AEF72EA}"/>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a:extLst>
                <a:ext uri="{FF2B5EF4-FFF2-40B4-BE49-F238E27FC236}">
                  <a16:creationId xmlns:a16="http://schemas.microsoft.com/office/drawing/2014/main" id="{49813986-67F6-4EED-8F3D-6C49F6ADE8A4}"/>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AA43DEF7-5CDD-4151-B87F-32F228F8B8F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8CC91DA-27EC-4597-9127-EB86B23695EC}"/>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a:extLst>
                <a:ext uri="{FF2B5EF4-FFF2-40B4-BE49-F238E27FC236}">
                  <a16:creationId xmlns:a16="http://schemas.microsoft.com/office/drawing/2014/main" id="{B78DDF16-223F-4662-9E88-84EA11119A16}"/>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a:extLst>
                <a:ext uri="{FF2B5EF4-FFF2-40B4-BE49-F238E27FC236}">
                  <a16:creationId xmlns:a16="http://schemas.microsoft.com/office/drawing/2014/main" id="{12D0CB83-D867-45BC-A779-68548503AD53}"/>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a:extLst>
                <a:ext uri="{FF2B5EF4-FFF2-40B4-BE49-F238E27FC236}">
                  <a16:creationId xmlns:a16="http://schemas.microsoft.com/office/drawing/2014/main" id="{50A56491-0553-4FBA-B2B8-B9DE8C5931C8}"/>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a:extLst>
                <a:ext uri="{FF2B5EF4-FFF2-40B4-BE49-F238E27FC236}">
                  <a16:creationId xmlns:a16="http://schemas.microsoft.com/office/drawing/2014/main" id="{2B447A8F-EA24-42EA-9739-D17C70E9CF0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a:extLst>
                <a:ext uri="{FF2B5EF4-FFF2-40B4-BE49-F238E27FC236}">
                  <a16:creationId xmlns:a16="http://schemas.microsoft.com/office/drawing/2014/main" id="{0D3B9148-88AC-4CDC-B06E-854ABE4DF38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a:extLst>
                <a:ext uri="{FF2B5EF4-FFF2-40B4-BE49-F238E27FC236}">
                  <a16:creationId xmlns:a16="http://schemas.microsoft.com/office/drawing/2014/main" id="{11055583-7FA9-4FBE-9B24-2C8D3521EC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a:extLst>
                <a:ext uri="{FF2B5EF4-FFF2-40B4-BE49-F238E27FC236}">
                  <a16:creationId xmlns:a16="http://schemas.microsoft.com/office/drawing/2014/main" id="{18FD105E-2739-44B4-854B-B2EDAE35ADE9}"/>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a:extLst>
                <a:ext uri="{FF2B5EF4-FFF2-40B4-BE49-F238E27FC236}">
                  <a16:creationId xmlns:a16="http://schemas.microsoft.com/office/drawing/2014/main" id="{A63C6E6B-9CB7-4BAA-B03C-18CF6877F6F7}"/>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a:extLst>
                <a:ext uri="{FF2B5EF4-FFF2-40B4-BE49-F238E27FC236}">
                  <a16:creationId xmlns:a16="http://schemas.microsoft.com/office/drawing/2014/main" id="{CE80BE94-75AF-47E0-B6A6-709B4C13896E}"/>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ADE70F92-52DB-4ADA-B971-55D155D23A87}"/>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7">
              <a:extLst>
                <a:ext uri="{FF2B5EF4-FFF2-40B4-BE49-F238E27FC236}">
                  <a16:creationId xmlns:a16="http://schemas.microsoft.com/office/drawing/2014/main" id="{8AF5EE3C-3E95-4122-9411-842487A2E8EB}"/>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
              <a:extLst>
                <a:ext uri="{FF2B5EF4-FFF2-40B4-BE49-F238E27FC236}">
                  <a16:creationId xmlns:a16="http://schemas.microsoft.com/office/drawing/2014/main" id="{E6881A34-44D7-40DC-BC06-80B7442651C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
              <a:extLst>
                <a:ext uri="{FF2B5EF4-FFF2-40B4-BE49-F238E27FC236}">
                  <a16:creationId xmlns:a16="http://schemas.microsoft.com/office/drawing/2014/main" id="{D44638C7-86D3-4DD8-BF6F-CDE3443D80C5}"/>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5">
            <a:extLst>
              <a:ext uri="{FF2B5EF4-FFF2-40B4-BE49-F238E27FC236}">
                <a16:creationId xmlns:a16="http://schemas.microsoft.com/office/drawing/2014/main" id="{2C06037C-28B8-4192-B8BC-642A36385D45}"/>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48" name="Group 4">
            <a:extLst>
              <a:ext uri="{FF2B5EF4-FFF2-40B4-BE49-F238E27FC236}">
                <a16:creationId xmlns:a16="http://schemas.microsoft.com/office/drawing/2014/main" id="{29FDDE3D-E682-4D42-8098-1549903A1C38}"/>
              </a:ext>
            </a:extLst>
          </p:cNvPr>
          <p:cNvGrpSpPr>
            <a:grpSpLocks/>
          </p:cNvGrpSpPr>
          <p:nvPr userDrawn="1"/>
        </p:nvGrpSpPr>
        <p:grpSpPr bwMode="auto">
          <a:xfrm>
            <a:off x="442615" y="1199910"/>
            <a:ext cx="2194560" cy="54864"/>
            <a:chOff x="4427" y="3199"/>
            <a:chExt cx="1196" cy="66"/>
          </a:xfrm>
        </p:grpSpPr>
        <p:sp>
          <p:nvSpPr>
            <p:cNvPr id="49" name="AutoShape 3">
              <a:extLst>
                <a:ext uri="{FF2B5EF4-FFF2-40B4-BE49-F238E27FC236}">
                  <a16:creationId xmlns:a16="http://schemas.microsoft.com/office/drawing/2014/main" id="{575102D7-EA29-43A5-B29B-46C59327BEB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FF7D09D5-15D7-4838-91C0-E9230F69137B}"/>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
              <a:extLst>
                <a:ext uri="{FF2B5EF4-FFF2-40B4-BE49-F238E27FC236}">
                  <a16:creationId xmlns:a16="http://schemas.microsoft.com/office/drawing/2014/main" id="{B97B5BE2-FBAB-47AD-BBE1-88C446723B9B}"/>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369C8D9F-AE60-4746-927B-5DE147C6586D}"/>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75D3D2BC-496B-4BD0-B1F2-788CF1197F19}"/>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2CBB12D4-4260-43C1-88A3-B6B9EF876A76}"/>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9CF2D032-1B6D-4320-943A-2BE876A6DDA4}"/>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Title 1">
            <a:extLst>
              <a:ext uri="{FF2B5EF4-FFF2-40B4-BE49-F238E27FC236}">
                <a16:creationId xmlns:a16="http://schemas.microsoft.com/office/drawing/2014/main" id="{D6CD34B7-AE2D-436F-9116-1B72D2C8A20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7" name="Subtitle 2">
            <a:extLst>
              <a:ext uri="{FF2B5EF4-FFF2-40B4-BE49-F238E27FC236}">
                <a16:creationId xmlns:a16="http://schemas.microsoft.com/office/drawing/2014/main" id="{3B8397CF-9C7E-4AA1-A5ED-10660FF1D3E4}"/>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4489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492" y="1625743"/>
            <a:ext cx="556808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492" y="2449655"/>
            <a:ext cx="556808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6836" y="1625743"/>
            <a:ext cx="5583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6836" y="2449655"/>
            <a:ext cx="558338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Oval 8">
            <a:extLst>
              <a:ext uri="{FF2B5EF4-FFF2-40B4-BE49-F238E27FC236}">
                <a16:creationId xmlns:a16="http://schemas.microsoft.com/office/drawing/2014/main" id="{4C7AE30F-C172-4198-9092-05E093493DB8}"/>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4">
            <a:extLst>
              <a:ext uri="{FF2B5EF4-FFF2-40B4-BE49-F238E27FC236}">
                <a16:creationId xmlns:a16="http://schemas.microsoft.com/office/drawing/2014/main" id="{BD0493D1-A866-4D22-A348-45D51F9E616E}"/>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4" name="TextBox 13">
            <a:extLst>
              <a:ext uri="{FF2B5EF4-FFF2-40B4-BE49-F238E27FC236}">
                <a16:creationId xmlns:a16="http://schemas.microsoft.com/office/drawing/2014/main" id="{83DED106-CB70-4704-A85E-FA381C42151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5" name="Group 4">
            <a:extLst>
              <a:ext uri="{FF2B5EF4-FFF2-40B4-BE49-F238E27FC236}">
                <a16:creationId xmlns:a16="http://schemas.microsoft.com/office/drawing/2014/main" id="{3C137E8B-5EDC-4824-9543-351AE49A5F1C}"/>
              </a:ext>
            </a:extLst>
          </p:cNvPr>
          <p:cNvGrpSpPr>
            <a:grpSpLocks noChangeAspect="1"/>
          </p:cNvGrpSpPr>
          <p:nvPr userDrawn="1"/>
        </p:nvGrpSpPr>
        <p:grpSpPr bwMode="auto">
          <a:xfrm>
            <a:off x="417382" y="6219825"/>
            <a:ext cx="1173293" cy="561975"/>
            <a:chOff x="5557" y="2809"/>
            <a:chExt cx="1712" cy="820"/>
          </a:xfrm>
        </p:grpSpPr>
        <p:sp>
          <p:nvSpPr>
            <p:cNvPr id="16" name="Freeform 5">
              <a:extLst>
                <a:ext uri="{FF2B5EF4-FFF2-40B4-BE49-F238E27FC236}">
                  <a16:creationId xmlns:a16="http://schemas.microsoft.com/office/drawing/2014/main" id="{D53A7015-4303-4BDE-861B-55715CBCF906}"/>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FE9959CA-8CA4-492F-AFB8-6B79C3291E5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994EFF6-585B-410E-9550-880C1D3F0B1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ED57B832-59DB-4C8E-8785-E34B4957EA7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EDBE5369-3571-487A-90AE-6FD4FD80C9BF}"/>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C78889B-33C6-4833-AED4-3BA8CC99AE54}"/>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66AAD6A2-CA33-48EA-AD15-8A4770533A6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F76CDFA-17CE-4379-8B4A-D24D288E6EC9}"/>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EA0ED9E6-7FD0-4693-9626-5F64E6F0EB5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EF05C4C3-FCAC-43D4-88CE-870A37502D05}"/>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4D65A8E4-B75E-4524-B245-14F0739216C8}"/>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EE234584-7056-4CCE-90B9-A243F87F9B34}"/>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F4D0DCD2-DF9F-4D03-8270-96BDB18B42DE}"/>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1F7ADBCD-7702-4393-BBD0-A6D78D769E6B}"/>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46B6BF0A-EB41-489A-B97A-945AEA5B562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C96A1CA0-4CA2-49E3-B9D4-ACCF6E125E5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80B05ECD-B1DC-4E88-87B1-551DEAFDD2F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74DAECC2-3AB3-4821-9FA0-E03F1B048B10}"/>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3C18D415-A42D-4885-A194-430E3840079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FA21498C-D461-4150-8680-E9EEA5BF25F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2D3A9334-7B90-4A4A-9D5C-78BA1CD9237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58BE93B8-712F-48B3-AE6C-A099385268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a:extLst>
                <a:ext uri="{FF2B5EF4-FFF2-40B4-BE49-F238E27FC236}">
                  <a16:creationId xmlns:a16="http://schemas.microsoft.com/office/drawing/2014/main" id="{75380CCA-D337-44FF-8F11-AA002ECB07F5}"/>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a:extLst>
                <a:ext uri="{FF2B5EF4-FFF2-40B4-BE49-F238E27FC236}">
                  <a16:creationId xmlns:a16="http://schemas.microsoft.com/office/drawing/2014/main" id="{2FCC873E-64BF-4143-8354-C33AB088D98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a:extLst>
                <a:ext uri="{FF2B5EF4-FFF2-40B4-BE49-F238E27FC236}">
                  <a16:creationId xmlns:a16="http://schemas.microsoft.com/office/drawing/2014/main" id="{EC5E212D-A75C-4097-AE32-90C7E2366B1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Freeform 5">
            <a:extLst>
              <a:ext uri="{FF2B5EF4-FFF2-40B4-BE49-F238E27FC236}">
                <a16:creationId xmlns:a16="http://schemas.microsoft.com/office/drawing/2014/main" id="{C2C6BB6F-1E90-42CA-B513-D3C37CAEE9D1}"/>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0" name="Group 4">
            <a:extLst>
              <a:ext uri="{FF2B5EF4-FFF2-40B4-BE49-F238E27FC236}">
                <a16:creationId xmlns:a16="http://schemas.microsoft.com/office/drawing/2014/main" id="{6F15A4FE-428C-41DA-8666-35A4EDFC21AB}"/>
              </a:ext>
            </a:extLst>
          </p:cNvPr>
          <p:cNvGrpSpPr>
            <a:grpSpLocks/>
          </p:cNvGrpSpPr>
          <p:nvPr userDrawn="1"/>
        </p:nvGrpSpPr>
        <p:grpSpPr bwMode="auto">
          <a:xfrm>
            <a:off x="442615" y="1199910"/>
            <a:ext cx="2194560" cy="54864"/>
            <a:chOff x="4427" y="3199"/>
            <a:chExt cx="1196" cy="66"/>
          </a:xfrm>
        </p:grpSpPr>
        <p:sp>
          <p:nvSpPr>
            <p:cNvPr id="51" name="AutoShape 3">
              <a:extLst>
                <a:ext uri="{FF2B5EF4-FFF2-40B4-BE49-F238E27FC236}">
                  <a16:creationId xmlns:a16="http://schemas.microsoft.com/office/drawing/2014/main" id="{5D5A2025-EE8B-4828-9BE4-CC60D81D8A2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57574410-6705-4026-8D41-4E49AB8FCF1A}"/>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
              <a:extLst>
                <a:ext uri="{FF2B5EF4-FFF2-40B4-BE49-F238E27FC236}">
                  <a16:creationId xmlns:a16="http://schemas.microsoft.com/office/drawing/2014/main" id="{A5C3F509-ADC6-43F9-AC2B-87B9B3E79C06}"/>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6C8FCC32-70EF-4753-A5EA-1FA7A0C55C84}"/>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1140B89B-E792-474D-AD99-DC6207E469CE}"/>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a:extLst>
                <a:ext uri="{FF2B5EF4-FFF2-40B4-BE49-F238E27FC236}">
                  <a16:creationId xmlns:a16="http://schemas.microsoft.com/office/drawing/2014/main" id="{C82C49D5-0BDB-4117-A4D7-A4A2F2CDD4BA}"/>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a:extLst>
                <a:ext uri="{FF2B5EF4-FFF2-40B4-BE49-F238E27FC236}">
                  <a16:creationId xmlns:a16="http://schemas.microsoft.com/office/drawing/2014/main" id="{1A878E8E-DAB6-48F5-9A8B-889A4CBDBE37}"/>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Title 1">
            <a:extLst>
              <a:ext uri="{FF2B5EF4-FFF2-40B4-BE49-F238E27FC236}">
                <a16:creationId xmlns:a16="http://schemas.microsoft.com/office/drawing/2014/main" id="{4E7FC649-6706-4EB0-B668-3A702647B899}"/>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9" name="Subtitle 2">
            <a:extLst>
              <a:ext uri="{FF2B5EF4-FFF2-40B4-BE49-F238E27FC236}">
                <a16:creationId xmlns:a16="http://schemas.microsoft.com/office/drawing/2014/main" id="{5F1BD88D-E6C0-4A5E-B1B3-2462779EE4CA}"/>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9724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4" name="Group 4">
            <a:extLst>
              <a:ext uri="{FF2B5EF4-FFF2-40B4-BE49-F238E27FC236}">
                <a16:creationId xmlns:a16="http://schemas.microsoft.com/office/drawing/2014/main" id="{5525C7AA-D9A3-4B42-9F45-96FF2044D50C}"/>
              </a:ext>
            </a:extLst>
          </p:cNvPr>
          <p:cNvGrpSpPr>
            <a:grpSpLocks/>
          </p:cNvGrpSpPr>
          <p:nvPr userDrawn="1"/>
        </p:nvGrpSpPr>
        <p:grpSpPr bwMode="auto">
          <a:xfrm>
            <a:off x="442615" y="1199910"/>
            <a:ext cx="2194560" cy="54864"/>
            <a:chOff x="4427" y="3199"/>
            <a:chExt cx="1196" cy="66"/>
          </a:xfrm>
        </p:grpSpPr>
        <p:sp>
          <p:nvSpPr>
            <p:cNvPr id="55" name="AutoShape 3">
              <a:extLst>
                <a:ext uri="{FF2B5EF4-FFF2-40B4-BE49-F238E27FC236}">
                  <a16:creationId xmlns:a16="http://schemas.microsoft.com/office/drawing/2014/main" id="{013F59D8-5993-455E-BE52-2F3942028579}"/>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CE1C62C3-B819-4897-B6EC-53AB5180D4DD}"/>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F303275B-1744-4B99-883E-5AA2A3AD295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FF99098A-52C1-4A81-9609-21BDF41A03A6}"/>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6C359FDC-0D9C-4ADF-BC04-1D2197F549B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a:extLst>
                <a:ext uri="{FF2B5EF4-FFF2-40B4-BE49-F238E27FC236}">
                  <a16:creationId xmlns:a16="http://schemas.microsoft.com/office/drawing/2014/main" id="{E4FD9FB4-0B70-499B-94F9-E0FC6EAB516E}"/>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DC6ED57E-E500-42A3-8D5E-3FD6D2E9F88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4085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31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491" y="365125"/>
            <a:ext cx="11346873" cy="81251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29491" y="1385456"/>
            <a:ext cx="11346873" cy="47915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19282145-8A2D-438D-9000-6A1A69DCB8CD}"/>
              </a:ext>
            </a:extLst>
          </p:cNvPr>
          <p:cNvCxnSpPr/>
          <p:nvPr/>
        </p:nvCxnSpPr>
        <p:spPr>
          <a:xfrm>
            <a:off x="-2286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ADE3C7-0FB2-4CE8-AC30-F53DC63B7E1C}"/>
              </a:ext>
            </a:extLst>
          </p:cNvPr>
          <p:cNvCxnSpPr/>
          <p:nvPr/>
        </p:nvCxnSpPr>
        <p:spPr>
          <a:xfrm>
            <a:off x="-2286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99322-F55C-4B17-905E-329A487524F8}"/>
              </a:ext>
            </a:extLst>
          </p:cNvPr>
          <p:cNvCxnSpPr/>
          <p:nvPr/>
        </p:nvCxnSpPr>
        <p:spPr>
          <a:xfrm>
            <a:off x="-2286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B815B7B-D5F8-43D5-ADEF-3EBD685486C8}"/>
              </a:ext>
            </a:extLst>
          </p:cNvPr>
          <p:cNvGrpSpPr/>
          <p:nvPr userDrawn="1"/>
        </p:nvGrpSpPr>
        <p:grpSpPr>
          <a:xfrm>
            <a:off x="422564" y="6858000"/>
            <a:ext cx="11353800" cy="228600"/>
            <a:chOff x="419100" y="-203200"/>
            <a:chExt cx="11353800" cy="228600"/>
          </a:xfrm>
        </p:grpSpPr>
        <p:cxnSp>
          <p:nvCxnSpPr>
            <p:cNvPr id="21" name="Straight Connector 20">
              <a:extLst>
                <a:ext uri="{FF2B5EF4-FFF2-40B4-BE49-F238E27FC236}">
                  <a16:creationId xmlns:a16="http://schemas.microsoft.com/office/drawing/2014/main" id="{CAC87C59-F32F-4737-9741-EC516B118485}"/>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B3FB5-602A-47A6-86C7-265B9952C2A2}"/>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9C5F59-C59F-418B-B9A8-97B62B7BACC6}"/>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56E5AD-CA65-4CA6-AB4E-B0E6A278134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64A848-BB3F-41C9-92EB-8BBD2E3E4B33}"/>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682D08E9-0D74-4F54-BEEF-A70E1ACA0E96}"/>
              </a:ext>
            </a:extLst>
          </p:cNvPr>
          <p:cNvCxnSpPr/>
          <p:nvPr/>
        </p:nvCxnSpPr>
        <p:spPr>
          <a:xfrm>
            <a:off x="121920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9D348F-96FD-4E01-9D3E-9164F479C23C}"/>
              </a:ext>
            </a:extLst>
          </p:cNvPr>
          <p:cNvCxnSpPr/>
          <p:nvPr/>
        </p:nvCxnSpPr>
        <p:spPr>
          <a:xfrm>
            <a:off x="121920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1C02F7-D2F7-4D69-8238-D86511B3F316}"/>
              </a:ext>
            </a:extLst>
          </p:cNvPr>
          <p:cNvCxnSpPr/>
          <p:nvPr/>
        </p:nvCxnSpPr>
        <p:spPr>
          <a:xfrm>
            <a:off x="121920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02B1DAB-DEB4-4E9B-995F-52BA7D652CA7}"/>
              </a:ext>
            </a:extLst>
          </p:cNvPr>
          <p:cNvGrpSpPr/>
          <p:nvPr userDrawn="1"/>
        </p:nvGrpSpPr>
        <p:grpSpPr>
          <a:xfrm>
            <a:off x="422564" y="-239488"/>
            <a:ext cx="11353800" cy="228600"/>
            <a:chOff x="419100" y="-203200"/>
            <a:chExt cx="11353800" cy="228600"/>
          </a:xfrm>
        </p:grpSpPr>
        <p:cxnSp>
          <p:nvCxnSpPr>
            <p:cNvPr id="19" name="Straight Connector 18">
              <a:extLst>
                <a:ext uri="{FF2B5EF4-FFF2-40B4-BE49-F238E27FC236}">
                  <a16:creationId xmlns:a16="http://schemas.microsoft.com/office/drawing/2014/main" id="{5AC9DF71-0AF4-4409-8A30-5D5599C687BE}"/>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C4D288-E0E4-4108-AE67-8F499271AFD0}"/>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A3E9BE-986E-4A9E-8513-F19B9654AA2B}"/>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22D520-D645-4E85-B38C-3FACB10BF6F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947-AF12-4055-ACFD-1A77DC2AB56D}"/>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92463"/>
      </p:ext>
    </p:extLst>
  </p:cSld>
  <p:clrMap bg1="lt1" tx1="dk1" bg2="lt2" tx2="dk2" accent1="accent1" accent2="accent2" accent3="accent3" accent4="accent4" accent5="accent5" accent6="accent6" hlink="hlink" folHlink="folHlink"/>
  <p:sldLayoutIdLst>
    <p:sldLayoutId id="2147483683" r:id="rId1"/>
    <p:sldLayoutId id="2147483714" r:id="rId2"/>
    <p:sldLayoutId id="2147483716" r:id="rId3"/>
    <p:sldLayoutId id="2147483715" r:id="rId4"/>
    <p:sldLayoutId id="2147483650" r:id="rId5"/>
    <p:sldLayoutId id="2147483652" r:id="rId6"/>
    <p:sldLayoutId id="2147483653" r:id="rId7"/>
    <p:sldLayoutId id="2147483654" r:id="rId8"/>
    <p:sldLayoutId id="2147483655" r:id="rId9"/>
    <p:sldLayoutId id="2147483649" r:id="rId10"/>
    <p:sldLayoutId id="2147483717" r:id="rId11"/>
    <p:sldLayoutId id="2147483718" r:id="rId12"/>
    <p:sldLayoutId id="2147483719" r:id="rId13"/>
    <p:sldLayoutId id="2147483720" r:id="rId14"/>
  </p:sldLayoutIdLst>
  <p:hf sldNum="0" hdr="0"/>
  <p:txStyles>
    <p:titleStyle>
      <a:lvl1pPr algn="l" defTabSz="914400" rtl="0" eaLnBrk="1" latinLnBrk="0" hangingPunct="1">
        <a:lnSpc>
          <a:spcPct val="70000"/>
        </a:lnSpc>
        <a:spcBef>
          <a:spcPct val="0"/>
        </a:spcBef>
        <a:buNone/>
        <a:defRPr lang="en-US" sz="4000" kern="1200" cap="all" baseline="0" dirty="0">
          <a:solidFill>
            <a:schemeClr val="tx1"/>
          </a:solidFill>
          <a:latin typeface="Franklin Gothic Heavy" panose="020B09030201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9.emf"/><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0.wmf"/><Relationship Id="rId4" Type="http://schemas.openxmlformats.org/officeDocument/2006/relationships/package" Target="../embeddings/Microsoft_Word_Document_E2C8F0D.docx"/></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30.sv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4.xml"/><Relationship Id="rId1" Type="http://schemas.openxmlformats.org/officeDocument/2006/relationships/slideLayout" Target="../slideLayouts/slideLayout5.xml"/><Relationship Id="rId5" Type="http://schemas.openxmlformats.org/officeDocument/2006/relationships/image" Target="../media/image33.emf"/><Relationship Id="rId4" Type="http://schemas.openxmlformats.org/officeDocument/2006/relationships/image" Target="../media/image32.emf"/></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svg"/><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notesSlide" Target="../notesSlides/notesSlide56.xml"/><Relationship Id="rId16" Type="http://schemas.openxmlformats.org/officeDocument/2006/relationships/image" Target="../media/image48.png"/><Relationship Id="rId1" Type="http://schemas.openxmlformats.org/officeDocument/2006/relationships/slideLayout" Target="../slideLayouts/slideLayout8.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hyperlink" Target="https://data.oecd.org/healthres/health-spending.htm#indicator-char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51.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ata.oecd.org/healthres/health-spending.htm#indicator-char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data.oecd.org/healthres/health-spending.htm#indicator-cha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t="7532" b="7532"/>
          <a:stretch>
            <a:fillRect/>
          </a:stretch>
        </p:blipFill>
        <p:spPr>
          <a:xfrm>
            <a:off x="1" y="-5262"/>
            <a:ext cx="12103894" cy="6863261"/>
          </a:xfrm>
        </p:spPr>
      </p:pic>
      <p:sp>
        <p:nvSpPr>
          <p:cNvPr id="13" name="Rectangle 12"/>
          <p:cNvSpPr/>
          <p:nvPr/>
        </p:nvSpPr>
        <p:spPr>
          <a:xfrm>
            <a:off x="1" y="-1"/>
            <a:ext cx="12103894" cy="685800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Calibri"/>
                <a:ea typeface="+mn-ea"/>
                <a:cs typeface="+mn-cs"/>
              </a:rPr>
              <a:t>           </a:t>
            </a:r>
            <a:r>
              <a:rPr lang="en-US" sz="2800">
                <a:solidFill>
                  <a:srgbClr val="FFFFFF"/>
                </a:solidFill>
                <a:latin typeface="Calibri"/>
              </a:rPr>
              <a:t>Jan 2025</a:t>
            </a: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7066" y="225555"/>
            <a:ext cx="1775234" cy="794821"/>
          </a:xfrm>
          <a:prstGeom prst="rect">
            <a:avLst/>
          </a:prstGeom>
        </p:spPr>
      </p:pic>
      <p:sp>
        <p:nvSpPr>
          <p:cNvPr id="9" name="Title 3"/>
          <p:cNvSpPr txBox="1">
            <a:spLocks/>
          </p:cNvSpPr>
          <p:nvPr/>
        </p:nvSpPr>
        <p:spPr>
          <a:xfrm>
            <a:off x="909237" y="2877297"/>
            <a:ext cx="7460341" cy="1454604"/>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4400" kern="1200">
                <a:solidFill>
                  <a:schemeClr val="bg1"/>
                </a:solidFill>
                <a:latin typeface="Franklin Gothic Book" panose="020B05030201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FFFFF"/>
                </a:solidFill>
                <a:effectLst/>
                <a:uLnTx/>
                <a:uFillTx/>
                <a:latin typeface="Franklin Gothic Book" panose="020B0503020102020204" pitchFamily="34" charset="0"/>
                <a:ea typeface="+mj-ea"/>
                <a:cs typeface="+mj-cs"/>
              </a:rPr>
              <a:t>Pharma 101A</a:t>
            </a:r>
          </a:p>
        </p:txBody>
      </p:sp>
    </p:spTree>
    <p:extLst>
      <p:ext uri="{BB962C8B-B14F-4D97-AF65-F5344CB8AC3E}">
        <p14:creationId xmlns:p14="http://schemas.microsoft.com/office/powerpoint/2010/main" val="264623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68488" y="827900"/>
            <a:ext cx="3756862" cy="369332"/>
          </a:xfrm>
          <a:prstGeom prst="rect">
            <a:avLst/>
          </a:prstGeom>
          <a:noFill/>
        </p:spPr>
        <p:txBody>
          <a:bodyPr wrap="none" rtlCol="0">
            <a:spAutoFit/>
          </a:bodyPr>
          <a:lstStyle/>
          <a:p>
            <a:r>
              <a:rPr lang="en-US">
                <a:solidFill>
                  <a:srgbClr val="3F3F3F"/>
                </a:solidFill>
              </a:rPr>
              <a:t>Pfizer Is The Biggest Pharma Company</a:t>
            </a:r>
            <a:endParaRPr lang="en-IN">
              <a:solidFill>
                <a:srgbClr val="3F3F3F"/>
              </a:solidFill>
            </a:endParaRPr>
          </a:p>
        </p:txBody>
      </p:sp>
      <p:sp>
        <p:nvSpPr>
          <p:cNvPr id="10" name="TextBox 9">
            <a:extLst>
              <a:ext uri="{FF2B5EF4-FFF2-40B4-BE49-F238E27FC236}">
                <a16:creationId xmlns:a16="http://schemas.microsoft.com/office/drawing/2014/main" id="{4996A2D5-E29A-4E4C-98B5-1023FF677882}"/>
              </a:ext>
            </a:extLst>
          </p:cNvPr>
          <p:cNvSpPr txBox="1"/>
          <p:nvPr/>
        </p:nvSpPr>
        <p:spPr>
          <a:xfrm>
            <a:off x="4827307" y="5906840"/>
            <a:ext cx="6392675" cy="276999"/>
          </a:xfrm>
          <a:prstGeom prst="rect">
            <a:avLst/>
          </a:prstGeom>
          <a:noFill/>
        </p:spPr>
        <p:txBody>
          <a:bodyPr wrap="square" rtlCol="0">
            <a:spAutoFit/>
          </a:bodyPr>
          <a:lstStyle/>
          <a:p>
            <a:pPr algn="r"/>
            <a:r>
              <a:rPr lang="en-US" sz="1200"/>
              <a:t>Source –  Proclinical.com Jul 2023</a:t>
            </a:r>
          </a:p>
        </p:txBody>
      </p:sp>
      <p:sp>
        <p:nvSpPr>
          <p:cNvPr id="9" name="Title 1">
            <a:extLst>
              <a:ext uri="{FF2B5EF4-FFF2-40B4-BE49-F238E27FC236}">
                <a16:creationId xmlns:a16="http://schemas.microsoft.com/office/drawing/2014/main" id="{DF5FAA8B-F799-483F-B281-2F15C948EBDF}"/>
              </a:ext>
            </a:extLst>
          </p:cNvPr>
          <p:cNvSpPr>
            <a:spLocks noGrp="1"/>
          </p:cNvSpPr>
          <p:nvPr>
            <p:ph type="title"/>
          </p:nvPr>
        </p:nvSpPr>
        <p:spPr>
          <a:xfrm>
            <a:off x="790892" y="215283"/>
            <a:ext cx="11401108" cy="584775"/>
          </a:xfrm>
        </p:spPr>
        <p:txBody>
          <a:bodyPr>
            <a:normAutofit/>
          </a:bodyPr>
          <a:lstStyle/>
          <a:p>
            <a:r>
              <a:rPr lang="en-US"/>
              <a:t>Global Pharma Industry – Top Ten</a:t>
            </a:r>
          </a:p>
        </p:txBody>
      </p:sp>
      <p:graphicFrame>
        <p:nvGraphicFramePr>
          <p:cNvPr id="4" name="Chart 3">
            <a:extLst>
              <a:ext uri="{FF2B5EF4-FFF2-40B4-BE49-F238E27FC236}">
                <a16:creationId xmlns:a16="http://schemas.microsoft.com/office/drawing/2014/main" id="{04B2C730-7A57-4A2C-A80B-7EBF96299188}"/>
              </a:ext>
            </a:extLst>
          </p:cNvPr>
          <p:cNvGraphicFramePr/>
          <p:nvPr>
            <p:extLst>
              <p:ext uri="{D42A27DB-BD31-4B8C-83A1-F6EECF244321}">
                <p14:modId xmlns:p14="http://schemas.microsoft.com/office/powerpoint/2010/main" val="3039892733"/>
              </p:ext>
            </p:extLst>
          </p:nvPr>
        </p:nvGraphicFramePr>
        <p:xfrm>
          <a:off x="480767" y="1545996"/>
          <a:ext cx="10652289" cy="42797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86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E5F4DDBD-8402-43E7-B69B-4A6138C7397B}"/>
              </a:ext>
            </a:extLst>
          </p:cNvPr>
          <p:cNvGraphicFramePr>
            <a:graphicFrameLocks noGrp="1"/>
          </p:cNvGraphicFramePr>
          <p:nvPr>
            <p:ph idx="1"/>
            <p:extLst>
              <p:ext uri="{D42A27DB-BD31-4B8C-83A1-F6EECF244321}">
                <p14:modId xmlns:p14="http://schemas.microsoft.com/office/powerpoint/2010/main" val="198306028"/>
              </p:ext>
            </p:extLst>
          </p:nvPr>
        </p:nvGraphicFramePr>
        <p:xfrm>
          <a:off x="428625" y="1600200"/>
          <a:ext cx="6059261"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A39A279B-5C45-400B-AAAA-82CF78CE8125}"/>
              </a:ext>
            </a:extLst>
          </p:cNvPr>
          <p:cNvSpPr>
            <a:spLocks noGrp="1"/>
          </p:cNvSpPr>
          <p:nvPr>
            <p:ph type="title"/>
          </p:nvPr>
        </p:nvSpPr>
        <p:spPr/>
        <p:txBody>
          <a:bodyPr/>
          <a:lstStyle/>
          <a:p>
            <a:r>
              <a:rPr lang="en-US"/>
              <a:t>Top 20 therapeutic areas – projected 2025 revenue</a:t>
            </a:r>
          </a:p>
        </p:txBody>
      </p:sp>
      <p:sp>
        <p:nvSpPr>
          <p:cNvPr id="4" name="Subtitle 3">
            <a:extLst>
              <a:ext uri="{FF2B5EF4-FFF2-40B4-BE49-F238E27FC236}">
                <a16:creationId xmlns:a16="http://schemas.microsoft.com/office/drawing/2014/main" id="{0E5E64D6-D6B0-497F-BB9F-55F690E10D64}"/>
              </a:ext>
            </a:extLst>
          </p:cNvPr>
          <p:cNvSpPr>
            <a:spLocks noGrp="1"/>
          </p:cNvSpPr>
          <p:nvPr>
            <p:ph type="subTitle" idx="13"/>
          </p:nvPr>
        </p:nvSpPr>
        <p:spPr/>
        <p:txBody>
          <a:bodyPr/>
          <a:lstStyle/>
          <a:p>
            <a:endParaRPr lang="en-US"/>
          </a:p>
        </p:txBody>
      </p:sp>
      <p:sp>
        <p:nvSpPr>
          <p:cNvPr id="8" name="TextBox 7">
            <a:extLst>
              <a:ext uri="{FF2B5EF4-FFF2-40B4-BE49-F238E27FC236}">
                <a16:creationId xmlns:a16="http://schemas.microsoft.com/office/drawing/2014/main" id="{E37E5CE4-A385-438A-9D3E-08B4EE5E854D}"/>
              </a:ext>
            </a:extLst>
          </p:cNvPr>
          <p:cNvSpPr txBox="1"/>
          <p:nvPr/>
        </p:nvSpPr>
        <p:spPr>
          <a:xfrm>
            <a:off x="6781800" y="1785726"/>
            <a:ext cx="4637360" cy="3139321"/>
          </a:xfrm>
          <a:prstGeom prst="rect">
            <a:avLst/>
          </a:prstGeom>
          <a:noFill/>
        </p:spPr>
        <p:txBody>
          <a:bodyPr wrap="none" rtlCol="0">
            <a:spAutoFit/>
          </a:bodyPr>
          <a:lstStyle/>
          <a:p>
            <a:r>
              <a:rPr lang="en-US"/>
              <a:t>Oncology is the largest  therapeutic area</a:t>
            </a:r>
          </a:p>
          <a:p>
            <a:r>
              <a:rPr lang="en-US"/>
              <a:t>	20% of overall spend</a:t>
            </a:r>
          </a:p>
          <a:p>
            <a:endParaRPr lang="en-US"/>
          </a:p>
          <a:p>
            <a:r>
              <a:rPr lang="en-US"/>
              <a:t>Immunology is #2</a:t>
            </a:r>
          </a:p>
          <a:p>
            <a:r>
              <a:rPr lang="en-US"/>
              <a:t>	13% of overall spend</a:t>
            </a:r>
            <a:br>
              <a:rPr lang="en-US"/>
            </a:br>
            <a:endParaRPr lang="en-US"/>
          </a:p>
          <a:p>
            <a:r>
              <a:rPr lang="en-US"/>
              <a:t>Diabetes is #3</a:t>
            </a:r>
          </a:p>
          <a:p>
            <a:r>
              <a:rPr lang="en-US"/>
              <a:t>	11% of overall spend</a:t>
            </a:r>
            <a:br>
              <a:rPr lang="en-US"/>
            </a:br>
            <a:endParaRPr lang="en-US"/>
          </a:p>
          <a:p>
            <a:r>
              <a:rPr lang="en-US"/>
              <a:t>Vaccines is the fastest growing therapeutic area</a:t>
            </a:r>
          </a:p>
          <a:p>
            <a:r>
              <a:rPr lang="en-US"/>
              <a:t>	CAGR 12 – 15% thru 2025</a:t>
            </a:r>
          </a:p>
        </p:txBody>
      </p:sp>
      <p:sp>
        <p:nvSpPr>
          <p:cNvPr id="9" name="TextBox 8">
            <a:extLst>
              <a:ext uri="{FF2B5EF4-FFF2-40B4-BE49-F238E27FC236}">
                <a16:creationId xmlns:a16="http://schemas.microsoft.com/office/drawing/2014/main" id="{E9C58D36-F9E8-4094-9EF9-E80FE41212E2}"/>
              </a:ext>
            </a:extLst>
          </p:cNvPr>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solidFill>
                  <a:schemeClr val="bg1">
                    <a:lumMod val="75000"/>
                  </a:schemeClr>
                </a:solidFill>
              </a:rPr>
              <a:t>Source: IQVIA Institute Feb 2021</a:t>
            </a:r>
          </a:p>
        </p:txBody>
      </p:sp>
    </p:spTree>
    <p:extLst>
      <p:ext uri="{BB962C8B-B14F-4D97-AF65-F5344CB8AC3E}">
        <p14:creationId xmlns:p14="http://schemas.microsoft.com/office/powerpoint/2010/main" val="333835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Pharma Is A Highly Volatile Industry</a:t>
            </a:r>
          </a:p>
        </p:txBody>
      </p:sp>
      <p:sp>
        <p:nvSpPr>
          <p:cNvPr id="4" name="Subtitle 3"/>
          <p:cNvSpPr>
            <a:spLocks noGrp="1"/>
          </p:cNvSpPr>
          <p:nvPr>
            <p:ph type="subTitle" idx="13"/>
          </p:nvPr>
        </p:nvSpPr>
        <p:spPr/>
        <p:txBody>
          <a:bodyPr/>
          <a:lstStyle/>
          <a:p>
            <a:r>
              <a:rPr lang="en-US"/>
              <a:t>For Example, M&amp;A Activity And Partnerships Are Common Across The Industry</a:t>
            </a:r>
          </a:p>
        </p:txBody>
      </p:sp>
      <p:sp>
        <p:nvSpPr>
          <p:cNvPr id="125" name="Rectangle 124"/>
          <p:cNvSpPr/>
          <p:nvPr/>
        </p:nvSpPr>
        <p:spPr>
          <a:xfrm>
            <a:off x="800100" y="5181600"/>
            <a:ext cx="10515600" cy="7239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a:t>SPEED, AGILITY AND SCALE ARE REQUIRED TO RESPOND TO THE UNEXPECTED</a:t>
            </a:r>
          </a:p>
        </p:txBody>
      </p:sp>
      <p:sp>
        <p:nvSpPr>
          <p:cNvPr id="2" name="Rectangle 1"/>
          <p:cNvSpPr/>
          <p:nvPr/>
        </p:nvSpPr>
        <p:spPr>
          <a:xfrm>
            <a:off x="1187952" y="2645226"/>
            <a:ext cx="3813006" cy="584775"/>
          </a:xfrm>
          <a:prstGeom prst="rect">
            <a:avLst/>
          </a:prstGeom>
        </p:spPr>
        <p:txBody>
          <a:bodyPr wrap="square">
            <a:spAutoFit/>
          </a:bodyPr>
          <a:lstStyle/>
          <a:p>
            <a:r>
              <a:rPr lang="en-US" sz="1600">
                <a:solidFill>
                  <a:srgbClr val="333333"/>
                </a:solidFill>
              </a:rPr>
              <a:t>Value of M&amp;A activity in the sectors was valued at over</a:t>
            </a:r>
            <a:endParaRPr lang="en-US" sz="2800" b="1">
              <a:solidFill>
                <a:schemeClr val="accent6"/>
              </a:solidFill>
            </a:endParaRPr>
          </a:p>
        </p:txBody>
      </p:sp>
      <p:sp>
        <p:nvSpPr>
          <p:cNvPr id="5" name="Rectangle 4"/>
          <p:cNvSpPr/>
          <p:nvPr/>
        </p:nvSpPr>
        <p:spPr>
          <a:xfrm>
            <a:off x="1197808" y="1828800"/>
            <a:ext cx="4098091" cy="584775"/>
          </a:xfrm>
          <a:prstGeom prst="rect">
            <a:avLst/>
          </a:prstGeom>
        </p:spPr>
        <p:txBody>
          <a:bodyPr wrap="square">
            <a:spAutoFit/>
          </a:bodyPr>
          <a:lstStyle/>
          <a:p>
            <a:r>
              <a:rPr lang="en-US" sz="3200" b="1">
                <a:solidFill>
                  <a:schemeClr val="accent2"/>
                </a:solidFill>
              </a:rPr>
              <a:t>254 M&amp;A* </a:t>
            </a:r>
            <a:r>
              <a:rPr lang="en-US" sz="1600">
                <a:solidFill>
                  <a:srgbClr val="333333"/>
                </a:solidFill>
              </a:rPr>
              <a:t>deals in 2023</a:t>
            </a:r>
            <a:r>
              <a:rPr lang="en-US" sz="1600" baseline="30000">
                <a:solidFill>
                  <a:srgbClr val="333333"/>
                </a:solidFill>
              </a:rPr>
              <a:t>1</a:t>
            </a:r>
            <a:endParaRPr lang="en-US" sz="1600" baseline="30000"/>
          </a:p>
        </p:txBody>
      </p:sp>
      <p:sp>
        <p:nvSpPr>
          <p:cNvPr id="17" name="Rectangle 16"/>
          <p:cNvSpPr/>
          <p:nvPr/>
        </p:nvSpPr>
        <p:spPr>
          <a:xfrm>
            <a:off x="1187952" y="3635826"/>
            <a:ext cx="4146048" cy="1569660"/>
          </a:xfrm>
          <a:prstGeom prst="rect">
            <a:avLst/>
          </a:prstGeom>
        </p:spPr>
        <p:txBody>
          <a:bodyPr wrap="square">
            <a:spAutoFit/>
          </a:bodyPr>
          <a:lstStyle/>
          <a:p>
            <a:r>
              <a:rPr lang="en-US" sz="1600">
                <a:solidFill>
                  <a:schemeClr val="tx1">
                    <a:lumMod val="50000"/>
                  </a:schemeClr>
                </a:solidFill>
              </a:rPr>
              <a:t>Up </a:t>
            </a:r>
            <a:r>
              <a:rPr lang="en-US" sz="3200" b="1">
                <a:solidFill>
                  <a:schemeClr val="accent2"/>
                </a:solidFill>
              </a:rPr>
              <a:t>46% </a:t>
            </a:r>
            <a:r>
              <a:rPr lang="en-US" sz="1600">
                <a:solidFill>
                  <a:schemeClr val="tx1">
                    <a:lumMod val="50000"/>
                  </a:schemeClr>
                </a:solidFill>
              </a:rPr>
              <a:t>year on year</a:t>
            </a:r>
            <a:r>
              <a:rPr lang="en-US" sz="1600" baseline="30000">
                <a:solidFill>
                  <a:srgbClr val="333333"/>
                </a:solidFill>
              </a:rPr>
              <a:t>1</a:t>
            </a:r>
            <a:endParaRPr lang="en-US" sz="1600">
              <a:solidFill>
                <a:schemeClr val="tx1">
                  <a:lumMod val="50000"/>
                </a:schemeClr>
              </a:solidFill>
            </a:endParaRPr>
          </a:p>
          <a:p>
            <a:endParaRPr lang="en-US" sz="1600">
              <a:solidFill>
                <a:schemeClr val="tx1">
                  <a:lumMod val="50000"/>
                </a:schemeClr>
              </a:solidFill>
            </a:endParaRPr>
          </a:p>
          <a:p>
            <a:r>
              <a:rPr lang="en-US" sz="1600">
                <a:solidFill>
                  <a:schemeClr val="tx1">
                    <a:lumMod val="50000"/>
                  </a:schemeClr>
                </a:solidFill>
              </a:rPr>
              <a:t>Equipped with substantial resources, large pharmaceutical companies are inclined to pursue higher-value deals</a:t>
            </a:r>
            <a:r>
              <a:rPr lang="en-US" sz="1600">
                <a:solidFill>
                  <a:srgbClr val="333333"/>
                </a:solidFill>
              </a:rPr>
              <a:t>.</a:t>
            </a:r>
            <a:r>
              <a:rPr lang="en-US" sz="1600" baseline="30000">
                <a:solidFill>
                  <a:srgbClr val="333333"/>
                </a:solidFill>
              </a:rPr>
              <a:t>1</a:t>
            </a:r>
            <a:endParaRPr lang="en-US" sz="1600" baseline="30000"/>
          </a:p>
        </p:txBody>
      </p:sp>
      <p:sp>
        <p:nvSpPr>
          <p:cNvPr id="76" name="Rectangle 75"/>
          <p:cNvSpPr/>
          <p:nvPr/>
        </p:nvSpPr>
        <p:spPr>
          <a:xfrm>
            <a:off x="1347404" y="1354986"/>
            <a:ext cx="3320511" cy="442429"/>
          </a:xfrm>
          <a:prstGeom prst="rect">
            <a:avLst/>
          </a:prstGeom>
        </p:spPr>
        <p:txBody>
          <a:bodyPr wrap="square" tIns="0" bIns="0" anchor="t">
            <a:spAutoFit/>
          </a:bodyPr>
          <a:lstStyle/>
          <a:p>
            <a:pPr algn="ctr">
              <a:lnSpc>
                <a:spcPts val="1720"/>
              </a:lnSpc>
            </a:pPr>
            <a:r>
              <a:rPr lang="en-US" b="1">
                <a:solidFill>
                  <a:schemeClr val="accent2"/>
                </a:solidFill>
              </a:rPr>
              <a:t>Biopharma, Platform, </a:t>
            </a:r>
          </a:p>
          <a:p>
            <a:pPr algn="ctr">
              <a:lnSpc>
                <a:spcPts val="1720"/>
              </a:lnSpc>
            </a:pPr>
            <a:r>
              <a:rPr lang="en-US" b="1" err="1">
                <a:solidFill>
                  <a:schemeClr val="accent2"/>
                </a:solidFill>
              </a:rPr>
              <a:t>Medtech</a:t>
            </a:r>
            <a:r>
              <a:rPr lang="en-US" b="1">
                <a:solidFill>
                  <a:schemeClr val="accent2"/>
                </a:solidFill>
              </a:rPr>
              <a:t>, And Diagnostics</a:t>
            </a:r>
            <a:endParaRPr lang="en-GB" b="1" baseline="30000">
              <a:solidFill>
                <a:schemeClr val="accent2"/>
              </a:solidFill>
            </a:endParaRPr>
          </a:p>
        </p:txBody>
      </p:sp>
      <p:sp>
        <p:nvSpPr>
          <p:cNvPr id="78" name="Rectangle 77"/>
          <p:cNvSpPr/>
          <p:nvPr/>
        </p:nvSpPr>
        <p:spPr>
          <a:xfrm>
            <a:off x="7611254" y="1404861"/>
            <a:ext cx="3018646" cy="224420"/>
          </a:xfrm>
          <a:prstGeom prst="rect">
            <a:avLst/>
          </a:prstGeom>
        </p:spPr>
        <p:txBody>
          <a:bodyPr wrap="square" tIns="0" bIns="0" anchor="t">
            <a:spAutoFit/>
          </a:bodyPr>
          <a:lstStyle/>
          <a:p>
            <a:pPr algn="ctr">
              <a:lnSpc>
                <a:spcPts val="1720"/>
              </a:lnSpc>
            </a:pPr>
            <a:r>
              <a:rPr lang="en-GB" b="1">
                <a:solidFill>
                  <a:schemeClr val="accent2"/>
                </a:solidFill>
              </a:rPr>
              <a:t>Top Therapy Areas</a:t>
            </a:r>
            <a:endParaRPr lang="en-GB" b="1" baseline="30000">
              <a:solidFill>
                <a:schemeClr val="accent2"/>
              </a:solidFill>
            </a:endParaRPr>
          </a:p>
        </p:txBody>
      </p:sp>
      <p:cxnSp>
        <p:nvCxnSpPr>
          <p:cNvPr id="39" name="Straight Connector 38"/>
          <p:cNvCxnSpPr/>
          <p:nvPr/>
        </p:nvCxnSpPr>
        <p:spPr>
          <a:xfrm>
            <a:off x="1477154" y="1799700"/>
            <a:ext cx="301864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873202" y="1749829"/>
            <a:ext cx="249474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444856" y="2860551"/>
            <a:ext cx="2315057" cy="584775"/>
          </a:xfrm>
          <a:prstGeom prst="rect">
            <a:avLst/>
          </a:prstGeom>
        </p:spPr>
        <p:txBody>
          <a:bodyPr wrap="none">
            <a:spAutoFit/>
          </a:bodyPr>
          <a:lstStyle/>
          <a:p>
            <a:r>
              <a:rPr lang="en-US" sz="3200" b="1">
                <a:solidFill>
                  <a:schemeClr val="accent2"/>
                </a:solidFill>
              </a:rPr>
              <a:t>$210 billion</a:t>
            </a:r>
            <a:r>
              <a:rPr lang="en-US" sz="3200" b="1" baseline="30000">
                <a:solidFill>
                  <a:schemeClr val="accent2"/>
                </a:solidFill>
              </a:rPr>
              <a:t>1</a:t>
            </a:r>
          </a:p>
        </p:txBody>
      </p:sp>
      <p:sp>
        <p:nvSpPr>
          <p:cNvPr id="84" name="Rectangle 83"/>
          <p:cNvSpPr/>
          <p:nvPr/>
        </p:nvSpPr>
        <p:spPr>
          <a:xfrm>
            <a:off x="7423797" y="1866900"/>
            <a:ext cx="3688847" cy="584775"/>
          </a:xfrm>
          <a:prstGeom prst="rect">
            <a:avLst/>
          </a:prstGeom>
        </p:spPr>
        <p:txBody>
          <a:bodyPr wrap="square">
            <a:spAutoFit/>
          </a:bodyPr>
          <a:lstStyle/>
          <a:p>
            <a:r>
              <a:rPr lang="en-US" sz="1600" b="0" i="0">
                <a:solidFill>
                  <a:srgbClr val="3F3F3F"/>
                </a:solidFill>
                <a:effectLst/>
                <a:latin typeface="Calibri (body)"/>
              </a:rPr>
              <a:t>Cancer therapies consistently rank highest, with 66 deals valued </a:t>
            </a:r>
            <a:endParaRPr lang="en-US" sz="2800" b="1">
              <a:solidFill>
                <a:schemeClr val="accent6"/>
              </a:solidFill>
              <a:latin typeface="Calibri (body)"/>
            </a:endParaRPr>
          </a:p>
        </p:txBody>
      </p:sp>
      <p:sp>
        <p:nvSpPr>
          <p:cNvPr id="86" name="Rectangle 85"/>
          <p:cNvSpPr/>
          <p:nvPr/>
        </p:nvSpPr>
        <p:spPr>
          <a:xfrm>
            <a:off x="8523233" y="2415354"/>
            <a:ext cx="2106667" cy="584775"/>
          </a:xfrm>
          <a:prstGeom prst="rect">
            <a:avLst/>
          </a:prstGeom>
        </p:spPr>
        <p:txBody>
          <a:bodyPr wrap="none">
            <a:spAutoFit/>
          </a:bodyPr>
          <a:lstStyle/>
          <a:p>
            <a:r>
              <a:rPr lang="en-US" sz="3200" b="1">
                <a:solidFill>
                  <a:schemeClr val="accent2"/>
                </a:solidFill>
              </a:rPr>
              <a:t>$80 billion</a:t>
            </a:r>
            <a:r>
              <a:rPr lang="en-US" sz="3200" b="1" baseline="30000">
                <a:solidFill>
                  <a:schemeClr val="accent2"/>
                </a:solidFill>
              </a:rPr>
              <a:t>1</a:t>
            </a:r>
          </a:p>
        </p:txBody>
      </p:sp>
      <p:sp>
        <p:nvSpPr>
          <p:cNvPr id="89" name="TextBox 88"/>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t>Source: </a:t>
            </a:r>
            <a:r>
              <a:rPr lang="en-US" sz="1000" err="1"/>
              <a:t>DealForma</a:t>
            </a:r>
            <a:r>
              <a:rPr lang="en-US" sz="1000"/>
              <a:t> database – figures as of 1/5/2024</a:t>
            </a:r>
          </a:p>
        </p:txBody>
      </p:sp>
      <p:sp>
        <p:nvSpPr>
          <p:cNvPr id="90" name="Rectangle 89"/>
          <p:cNvSpPr/>
          <p:nvPr/>
        </p:nvSpPr>
        <p:spPr>
          <a:xfrm>
            <a:off x="7408110" y="2933696"/>
            <a:ext cx="3907590" cy="995144"/>
          </a:xfrm>
          <a:prstGeom prst="rect">
            <a:avLst/>
          </a:prstGeom>
        </p:spPr>
        <p:txBody>
          <a:bodyPr wrap="square">
            <a:spAutoFit/>
          </a:bodyPr>
          <a:lstStyle/>
          <a:p>
            <a:r>
              <a:rPr lang="en-GB" sz="1600">
                <a:solidFill>
                  <a:srgbClr val="333333"/>
                </a:solidFill>
              </a:rPr>
              <a:t>			in 2023</a:t>
            </a:r>
            <a:r>
              <a:rPr lang="en-GB" sz="1600" baseline="30000">
                <a:solidFill>
                  <a:srgbClr val="333333"/>
                </a:solidFill>
              </a:rPr>
              <a:t> </a:t>
            </a:r>
          </a:p>
          <a:p>
            <a:endParaRPr lang="en-GB" sz="1600" baseline="30000">
              <a:solidFill>
                <a:srgbClr val="333333"/>
              </a:solidFill>
            </a:endParaRPr>
          </a:p>
          <a:p>
            <a:r>
              <a:rPr lang="en-US" sz="1600">
                <a:solidFill>
                  <a:srgbClr val="333333"/>
                </a:solidFill>
              </a:rPr>
              <a:t>Neurologic garnered 33 deals totaling $35.1 billion</a:t>
            </a:r>
            <a:endParaRPr lang="en-GB" sz="1600">
              <a:solidFill>
                <a:srgbClr val="333333"/>
              </a:solidFill>
            </a:endParaRPr>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5492225" y="1181100"/>
            <a:ext cx="1594375" cy="3871161"/>
          </a:xfrm>
          <a:prstGeom prst="rect">
            <a:avLst/>
          </a:prstGeom>
        </p:spPr>
      </p:pic>
      <p:sp>
        <p:nvSpPr>
          <p:cNvPr id="6" name="TextBox 5">
            <a:extLst>
              <a:ext uri="{FF2B5EF4-FFF2-40B4-BE49-F238E27FC236}">
                <a16:creationId xmlns:a16="http://schemas.microsoft.com/office/drawing/2014/main" id="{F2B0CB18-03A3-29C2-B287-BE03F5D5009F}"/>
              </a:ext>
            </a:extLst>
          </p:cNvPr>
          <p:cNvSpPr txBox="1"/>
          <p:nvPr/>
        </p:nvSpPr>
        <p:spPr>
          <a:xfrm>
            <a:off x="1187952" y="6035560"/>
            <a:ext cx="2972568" cy="230832"/>
          </a:xfrm>
          <a:prstGeom prst="rect">
            <a:avLst/>
          </a:prstGeom>
          <a:noFill/>
        </p:spPr>
        <p:txBody>
          <a:bodyPr wrap="square" rtlCol="0">
            <a:spAutoFit/>
          </a:bodyPr>
          <a:lstStyle/>
          <a:p>
            <a:r>
              <a:rPr lang="en-US" sz="900" b="1" i="1"/>
              <a:t>*Merging &amp; Acquisitions</a:t>
            </a:r>
            <a:endParaRPr lang="en-GB" sz="900" b="1" i="1"/>
          </a:p>
        </p:txBody>
      </p:sp>
    </p:spTree>
    <p:extLst>
      <p:ext uri="{BB962C8B-B14F-4D97-AF65-F5344CB8AC3E}">
        <p14:creationId xmlns:p14="http://schemas.microsoft.com/office/powerpoint/2010/main" val="86916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8371"/>
            <a:ext cx="10515600" cy="4351338"/>
          </a:xfrm>
        </p:spPr>
        <p:txBody>
          <a:bodyPr>
            <a:noAutofit/>
          </a:bodyPr>
          <a:lstStyle/>
          <a:p>
            <a:r>
              <a:rPr lang="en-US" sz="2000"/>
              <a:t>Government agencies regulate the pharma industry as part of the healthcare ecosystem </a:t>
            </a:r>
            <a:br>
              <a:rPr lang="en-US" sz="2000"/>
            </a:br>
            <a:r>
              <a:rPr lang="en-US" sz="2000"/>
              <a:t>in most countries</a:t>
            </a:r>
            <a:br>
              <a:rPr lang="en-US" sz="2000"/>
            </a:br>
            <a:endParaRPr lang="en-US" sz="2000"/>
          </a:p>
          <a:p>
            <a:r>
              <a:rPr lang="en-US" sz="2000"/>
              <a:t>Regulators control:</a:t>
            </a:r>
          </a:p>
          <a:p>
            <a:pPr lvl="1"/>
            <a:r>
              <a:rPr lang="en-US" sz="2000"/>
              <a:t>Development and testing to ensure safety and efficacy</a:t>
            </a:r>
          </a:p>
          <a:p>
            <a:pPr lvl="1"/>
            <a:r>
              <a:rPr lang="en-US" sz="2000"/>
              <a:t>Patenting to protect intellectual property rights</a:t>
            </a:r>
          </a:p>
          <a:p>
            <a:pPr lvl="1"/>
            <a:r>
              <a:rPr lang="en-US" sz="2000"/>
              <a:t>Manufacturing to ensure that products are manufactured to safe standards</a:t>
            </a:r>
          </a:p>
          <a:p>
            <a:pPr lvl="1"/>
            <a:r>
              <a:rPr lang="en-US" sz="2000"/>
              <a:t>Sales and marketing to ensure products are marketed and sold ethically </a:t>
            </a:r>
            <a:br>
              <a:rPr lang="en-US" sz="2000"/>
            </a:br>
            <a:r>
              <a:rPr lang="en-US" sz="2000"/>
              <a:t>and according to regulatory guidelines</a:t>
            </a:r>
            <a:br>
              <a:rPr lang="en-US" sz="2000"/>
            </a:br>
            <a:endParaRPr lang="en-US" sz="2000"/>
          </a:p>
          <a:p>
            <a:pPr marL="0" indent="0">
              <a:buNone/>
            </a:pPr>
            <a:endParaRPr lang="en-US" sz="2000"/>
          </a:p>
        </p:txBody>
      </p:sp>
      <p:sp>
        <p:nvSpPr>
          <p:cNvPr id="2" name="Title 1"/>
          <p:cNvSpPr>
            <a:spLocks noGrp="1"/>
          </p:cNvSpPr>
          <p:nvPr>
            <p:ph type="title"/>
          </p:nvPr>
        </p:nvSpPr>
        <p:spPr/>
        <p:txBody>
          <a:bodyPr/>
          <a:lstStyle/>
          <a:p>
            <a:r>
              <a:rPr lang="en-US"/>
              <a:t>The Pharma Industry is Highly Regulated</a:t>
            </a:r>
          </a:p>
        </p:txBody>
      </p:sp>
    </p:spTree>
    <p:extLst>
      <p:ext uri="{BB962C8B-B14F-4D97-AF65-F5344CB8AC3E}">
        <p14:creationId xmlns:p14="http://schemas.microsoft.com/office/powerpoint/2010/main" val="359359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1843116-45AE-4CDF-8C08-2C136B02617A}"/>
              </a:ext>
            </a:extLst>
          </p:cNvPr>
          <p:cNvGraphicFramePr>
            <a:graphicFrameLocks noGrp="1"/>
          </p:cNvGraphicFramePr>
          <p:nvPr>
            <p:ph idx="1"/>
          </p:nvPr>
        </p:nvGraphicFramePr>
        <p:xfrm>
          <a:off x="838200" y="1371600"/>
          <a:ext cx="10419080" cy="4886960"/>
        </p:xfrm>
        <a:graphic>
          <a:graphicData uri="http://schemas.openxmlformats.org/drawingml/2006/table">
            <a:tbl>
              <a:tblPr bandRow="1">
                <a:tableStyleId>{5C22544A-7EE6-4342-B048-85BDC9FD1C3A}</a:tableStyleId>
              </a:tblPr>
              <a:tblGrid>
                <a:gridCol w="3490313">
                  <a:extLst>
                    <a:ext uri="{9D8B030D-6E8A-4147-A177-3AD203B41FA5}">
                      <a16:colId xmlns:a16="http://schemas.microsoft.com/office/drawing/2014/main" val="2448082080"/>
                    </a:ext>
                  </a:extLst>
                </a:gridCol>
                <a:gridCol w="6928767">
                  <a:extLst>
                    <a:ext uri="{9D8B030D-6E8A-4147-A177-3AD203B41FA5}">
                      <a16:colId xmlns:a16="http://schemas.microsoft.com/office/drawing/2014/main" val="3352596615"/>
                    </a:ext>
                  </a:extLst>
                </a:gridCol>
              </a:tblGrid>
              <a:tr h="370840">
                <a:tc>
                  <a:txBody>
                    <a:bodyPr/>
                    <a:lstStyle/>
                    <a:p>
                      <a:r>
                        <a:rPr lang="en-US" sz="1800"/>
                        <a:t>United States of America</a:t>
                      </a:r>
                    </a:p>
                  </a:txBody>
                  <a:tcPr/>
                </a:tc>
                <a:tc>
                  <a:txBody>
                    <a:bodyPr/>
                    <a:lstStyle/>
                    <a:p>
                      <a:r>
                        <a:rPr lang="en-US" sz="1800"/>
                        <a:t>US Food &amp; Drug Administration (FDA) Center for Drug Evaluation &amp; Research</a:t>
                      </a:r>
                    </a:p>
                  </a:txBody>
                  <a:tcPr/>
                </a:tc>
                <a:extLst>
                  <a:ext uri="{0D108BD9-81ED-4DB2-BD59-A6C34878D82A}">
                    <a16:rowId xmlns:a16="http://schemas.microsoft.com/office/drawing/2014/main" val="3347153471"/>
                  </a:ext>
                </a:extLst>
              </a:tr>
              <a:tr h="370840">
                <a:tc>
                  <a:txBody>
                    <a:bodyPr/>
                    <a:lstStyle/>
                    <a:p>
                      <a:r>
                        <a:rPr lang="en-US" sz="1800"/>
                        <a:t>Canada</a:t>
                      </a:r>
                    </a:p>
                  </a:txBody>
                  <a:tcPr/>
                </a:tc>
                <a:tc>
                  <a:txBody>
                    <a:bodyPr/>
                    <a:lstStyle/>
                    <a:p>
                      <a:r>
                        <a:rPr lang="en-US" sz="1800"/>
                        <a:t>Health Canada</a:t>
                      </a:r>
                    </a:p>
                  </a:txBody>
                  <a:tcPr/>
                </a:tc>
                <a:extLst>
                  <a:ext uri="{0D108BD9-81ED-4DB2-BD59-A6C34878D82A}">
                    <a16:rowId xmlns:a16="http://schemas.microsoft.com/office/drawing/2014/main" val="2880722856"/>
                  </a:ext>
                </a:extLst>
              </a:tr>
              <a:tr h="370840">
                <a:tc>
                  <a:txBody>
                    <a:bodyPr/>
                    <a:lstStyle/>
                    <a:p>
                      <a:r>
                        <a:rPr lang="en-US" sz="1800"/>
                        <a:t>European Union</a:t>
                      </a:r>
                    </a:p>
                  </a:txBody>
                  <a:tcPr/>
                </a:tc>
                <a:tc>
                  <a:txBody>
                    <a:bodyPr/>
                    <a:lstStyle/>
                    <a:p>
                      <a:r>
                        <a:rPr lang="en-US" sz="1800"/>
                        <a:t>European Medicines Agency (EMA)</a:t>
                      </a:r>
                      <a:br>
                        <a:rPr lang="en-US" sz="1800"/>
                      </a:br>
                      <a:r>
                        <a:rPr lang="en-US" sz="1800" i="1"/>
                        <a:t>also known as European Medicines Evaluation Agency (EMEA)</a:t>
                      </a:r>
                    </a:p>
                  </a:txBody>
                  <a:tcPr/>
                </a:tc>
                <a:extLst>
                  <a:ext uri="{0D108BD9-81ED-4DB2-BD59-A6C34878D82A}">
                    <a16:rowId xmlns:a16="http://schemas.microsoft.com/office/drawing/2014/main" val="3097840071"/>
                  </a:ext>
                </a:extLst>
              </a:tr>
              <a:tr h="370840">
                <a:tc>
                  <a:txBody>
                    <a:bodyPr/>
                    <a:lstStyle/>
                    <a:p>
                      <a:r>
                        <a:rPr lang="en-US" sz="1800"/>
                        <a:t>UK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Medicines and Healthcare Products Regulatory Agency (MHRA)</a:t>
                      </a:r>
                    </a:p>
                  </a:txBody>
                  <a:tcPr/>
                </a:tc>
                <a:extLst>
                  <a:ext uri="{0D108BD9-81ED-4DB2-BD59-A6C34878D82A}">
                    <a16:rowId xmlns:a16="http://schemas.microsoft.com/office/drawing/2014/main" val="3139116934"/>
                  </a:ext>
                </a:extLst>
              </a:tr>
              <a:tr h="370840">
                <a:tc>
                  <a:txBody>
                    <a:bodyPr/>
                    <a:lstStyle/>
                    <a:p>
                      <a:r>
                        <a:rPr lang="en-US" sz="1800"/>
                        <a:t>Germany</a:t>
                      </a:r>
                    </a:p>
                  </a:txBody>
                  <a:tcPr/>
                </a:tc>
                <a:tc>
                  <a:txBody>
                    <a:bodyPr/>
                    <a:lstStyle/>
                    <a:p>
                      <a:r>
                        <a:rPr lang="en-US" sz="1800">
                          <a:solidFill>
                            <a:schemeClr val="tx1"/>
                          </a:solidFill>
                        </a:rPr>
                        <a:t>Federal Institute for Drugs and  Medical Devices</a:t>
                      </a:r>
                      <a:endParaRPr lang="en-US" sz="1800"/>
                    </a:p>
                  </a:txBody>
                  <a:tcPr/>
                </a:tc>
                <a:extLst>
                  <a:ext uri="{0D108BD9-81ED-4DB2-BD59-A6C34878D82A}">
                    <a16:rowId xmlns:a16="http://schemas.microsoft.com/office/drawing/2014/main" val="2122792180"/>
                  </a:ext>
                </a:extLst>
              </a:tr>
              <a:tr h="370840">
                <a:tc>
                  <a:txBody>
                    <a:bodyPr/>
                    <a:lstStyle/>
                    <a:p>
                      <a:r>
                        <a:rPr lang="en-US" sz="1800"/>
                        <a:t>Netherlands</a:t>
                      </a:r>
                    </a:p>
                  </a:txBody>
                  <a:tcPr/>
                </a:tc>
                <a:tc>
                  <a:txBody>
                    <a:bodyPr/>
                    <a:lstStyle/>
                    <a:p>
                      <a:r>
                        <a:rPr lang="en-US" sz="1800"/>
                        <a:t>Medicines Evaluation Board</a:t>
                      </a:r>
                    </a:p>
                  </a:txBody>
                  <a:tcPr/>
                </a:tc>
                <a:extLst>
                  <a:ext uri="{0D108BD9-81ED-4DB2-BD59-A6C34878D82A}">
                    <a16:rowId xmlns:a16="http://schemas.microsoft.com/office/drawing/2014/main" val="1463241038"/>
                  </a:ext>
                </a:extLst>
              </a:tr>
              <a:tr h="370840">
                <a:tc>
                  <a:txBody>
                    <a:bodyPr/>
                    <a:lstStyle/>
                    <a:p>
                      <a:r>
                        <a:rPr lang="en-US" sz="1800"/>
                        <a:t>Italy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Italian Pharmaceutical Agency</a:t>
                      </a:r>
                    </a:p>
                  </a:txBody>
                  <a:tcPr/>
                </a:tc>
                <a:extLst>
                  <a:ext uri="{0D108BD9-81ED-4DB2-BD59-A6C34878D82A}">
                    <a16:rowId xmlns:a16="http://schemas.microsoft.com/office/drawing/2014/main" val="1659181681"/>
                  </a:ext>
                </a:extLst>
              </a:tr>
              <a:tr h="370840">
                <a:tc>
                  <a:txBody>
                    <a:bodyPr/>
                    <a:lstStyle/>
                    <a:p>
                      <a:r>
                        <a:rPr lang="en-US" sz="1800"/>
                        <a:t>India</a:t>
                      </a:r>
                    </a:p>
                  </a:txBody>
                  <a:tcPr/>
                </a:tc>
                <a:tc>
                  <a:txBody>
                    <a:bodyPr/>
                    <a:lstStyle/>
                    <a:p>
                      <a:r>
                        <a:rPr lang="en-US" sz="1800">
                          <a:solidFill>
                            <a:schemeClr val="tx1"/>
                          </a:solidFill>
                        </a:rPr>
                        <a:t>Central Drugs Standard Control Organization (CDSCO) </a:t>
                      </a:r>
                      <a:endParaRPr lang="en-US" sz="1800"/>
                    </a:p>
                  </a:txBody>
                  <a:tcPr/>
                </a:tc>
                <a:extLst>
                  <a:ext uri="{0D108BD9-81ED-4DB2-BD59-A6C34878D82A}">
                    <a16:rowId xmlns:a16="http://schemas.microsoft.com/office/drawing/2014/main" val="1180538378"/>
                  </a:ext>
                </a:extLst>
              </a:tr>
              <a:tr h="370840">
                <a:tc>
                  <a:txBody>
                    <a:bodyPr/>
                    <a:lstStyle/>
                    <a:p>
                      <a:r>
                        <a:rPr lang="en-US" sz="1800"/>
                        <a:t>China</a:t>
                      </a:r>
                    </a:p>
                  </a:txBody>
                  <a:tcPr/>
                </a:tc>
                <a:tc>
                  <a:txBody>
                    <a:bodyPr/>
                    <a:lstStyle/>
                    <a:p>
                      <a:r>
                        <a:rPr lang="en-US" sz="1800"/>
                        <a:t>China Food &amp; Drug Administration (CFDA) Center for Drug Evaluation</a:t>
                      </a:r>
                    </a:p>
                  </a:txBody>
                  <a:tcPr/>
                </a:tc>
                <a:extLst>
                  <a:ext uri="{0D108BD9-81ED-4DB2-BD59-A6C34878D82A}">
                    <a16:rowId xmlns:a16="http://schemas.microsoft.com/office/drawing/2014/main" val="1100785265"/>
                  </a:ext>
                </a:extLst>
              </a:tr>
              <a:tr h="370840">
                <a:tc>
                  <a:txBody>
                    <a:bodyPr/>
                    <a:lstStyle/>
                    <a:p>
                      <a:r>
                        <a:rPr lang="en-US" sz="1800"/>
                        <a:t>Japan</a:t>
                      </a:r>
                    </a:p>
                  </a:txBody>
                  <a:tcPr/>
                </a:tc>
                <a:tc>
                  <a:txBody>
                    <a:bodyPr/>
                    <a:lstStyle/>
                    <a:p>
                      <a:r>
                        <a:rPr lang="en-US" sz="1800"/>
                        <a:t>Ministry of Health, Labor &amp; Welfare</a:t>
                      </a:r>
                    </a:p>
                  </a:txBody>
                  <a:tcPr/>
                </a:tc>
                <a:extLst>
                  <a:ext uri="{0D108BD9-81ED-4DB2-BD59-A6C34878D82A}">
                    <a16:rowId xmlns:a16="http://schemas.microsoft.com/office/drawing/2014/main" val="3996329333"/>
                  </a:ext>
                </a:extLst>
              </a:tr>
              <a:tr h="370840">
                <a:tc gridSpan="2">
                  <a:txBody>
                    <a:bodyPr/>
                    <a:lstStyle/>
                    <a:p>
                      <a:pPr algn="ctr"/>
                      <a:r>
                        <a:rPr lang="en-US"/>
                        <a:t>ː</a:t>
                      </a:r>
                    </a:p>
                    <a:p>
                      <a:pPr algn="ctr"/>
                      <a:r>
                        <a:rPr lang="en-US"/>
                        <a:t>etc.</a:t>
                      </a:r>
                    </a:p>
                  </a:txBody>
                  <a:tcPr/>
                </a:tc>
                <a:tc hMerge="1">
                  <a:txBody>
                    <a:bodyPr/>
                    <a:lstStyle/>
                    <a:p>
                      <a:endParaRPr lang="en-US"/>
                    </a:p>
                  </a:txBody>
                  <a:tcPr/>
                </a:tc>
                <a:extLst>
                  <a:ext uri="{0D108BD9-81ED-4DB2-BD59-A6C34878D82A}">
                    <a16:rowId xmlns:a16="http://schemas.microsoft.com/office/drawing/2014/main" val="2252446296"/>
                  </a:ext>
                </a:extLst>
              </a:tr>
            </a:tbl>
          </a:graphicData>
        </a:graphic>
      </p:graphicFrame>
      <p:sp>
        <p:nvSpPr>
          <p:cNvPr id="3" name="Title 2">
            <a:extLst>
              <a:ext uri="{FF2B5EF4-FFF2-40B4-BE49-F238E27FC236}">
                <a16:creationId xmlns:a16="http://schemas.microsoft.com/office/drawing/2014/main" id="{08C1DB41-7F29-4B2F-B90E-506C19A4F72C}"/>
              </a:ext>
            </a:extLst>
          </p:cNvPr>
          <p:cNvSpPr>
            <a:spLocks noGrp="1"/>
          </p:cNvSpPr>
          <p:nvPr>
            <p:ph type="title"/>
          </p:nvPr>
        </p:nvSpPr>
        <p:spPr/>
        <p:txBody>
          <a:bodyPr/>
          <a:lstStyle/>
          <a:p>
            <a:r>
              <a:rPr lang="en-US"/>
              <a:t>Examples of Regulatory Agencies</a:t>
            </a:r>
          </a:p>
        </p:txBody>
      </p:sp>
      <p:sp>
        <p:nvSpPr>
          <p:cNvPr id="4" name="Subtitle 3">
            <a:extLst>
              <a:ext uri="{FF2B5EF4-FFF2-40B4-BE49-F238E27FC236}">
                <a16:creationId xmlns:a16="http://schemas.microsoft.com/office/drawing/2014/main" id="{C35A6FFC-F21B-438F-8EA1-9B062F872719}"/>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95280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131600-C9C6-47A0-8A16-E67E16553A5E}"/>
              </a:ext>
            </a:extLst>
          </p:cNvPr>
          <p:cNvSpPr>
            <a:spLocks noGrp="1"/>
          </p:cNvSpPr>
          <p:nvPr>
            <p:ph idx="1"/>
          </p:nvPr>
        </p:nvSpPr>
        <p:spPr>
          <a:xfrm>
            <a:off x="838200" y="1562100"/>
            <a:ext cx="10825480" cy="4713923"/>
          </a:xfrm>
        </p:spPr>
        <p:txBody>
          <a:bodyPr>
            <a:normAutofit/>
          </a:bodyPr>
          <a:lstStyle/>
          <a:p>
            <a:r>
              <a:rPr lang="en-US" sz="2000" b="1"/>
              <a:t>Patients</a:t>
            </a:r>
            <a:r>
              <a:rPr lang="en-US" sz="1800"/>
              <a:t> are the consumers of pharma products and are ultimately responsible for the purchase and consumption of products.</a:t>
            </a:r>
          </a:p>
          <a:p>
            <a:endParaRPr lang="en-US" sz="1800" b="1"/>
          </a:p>
          <a:p>
            <a:r>
              <a:rPr lang="en-US" sz="2000" b="1"/>
              <a:t>Pharma Manufacturers </a:t>
            </a:r>
            <a:r>
              <a:rPr lang="en-US" sz="1800"/>
              <a:t>develop, manufacture, market and sell pharma products. Those products may be over-the-counter (OTC) products, prescription medicines, vaccines and/or medical devices.</a:t>
            </a:r>
          </a:p>
          <a:p>
            <a:endParaRPr lang="en-US" sz="1800"/>
          </a:p>
          <a:p>
            <a:r>
              <a:rPr lang="en-US" sz="2000" b="1"/>
              <a:t>Healthcare Providers </a:t>
            </a:r>
            <a:r>
              <a:rPr lang="en-US" sz="1800"/>
              <a:t>include not only physicians but also physicians’ assistants, nurses and nurse practitioners, as well as larger entities such as clinics and hospitals. Patients often consult providers for pharma products, so providers exert significant influence over the purchase and consumption of products.</a:t>
            </a:r>
          </a:p>
          <a:p>
            <a:endParaRPr lang="en-US" sz="1800"/>
          </a:p>
          <a:p>
            <a:r>
              <a:rPr lang="en-US" sz="2000" b="1"/>
              <a:t>Payers</a:t>
            </a:r>
            <a:r>
              <a:rPr lang="en-US" sz="2000"/>
              <a:t> </a:t>
            </a:r>
            <a:r>
              <a:rPr lang="en-US" sz="1800"/>
              <a:t>include both public and private health insurance providers. Payers carefully study the benefits and costs of each pharma product in the market and will choose to reimburse a patient for a specific product based on its value. Since most patients pay for their pharma products through a payer, payers exert significant influence over the purchase and consumption of products.</a:t>
            </a:r>
          </a:p>
        </p:txBody>
      </p:sp>
      <p:sp>
        <p:nvSpPr>
          <p:cNvPr id="3" name="Title 2">
            <a:extLst>
              <a:ext uri="{FF2B5EF4-FFF2-40B4-BE49-F238E27FC236}">
                <a16:creationId xmlns:a16="http://schemas.microsoft.com/office/drawing/2014/main" id="{A43C3250-C03F-444C-B080-186A2DDC8FEB}"/>
              </a:ext>
            </a:extLst>
          </p:cNvPr>
          <p:cNvSpPr>
            <a:spLocks noGrp="1"/>
          </p:cNvSpPr>
          <p:nvPr>
            <p:ph type="title"/>
          </p:nvPr>
        </p:nvSpPr>
        <p:spPr/>
        <p:txBody>
          <a:bodyPr/>
          <a:lstStyle/>
          <a:p>
            <a:r>
              <a:rPr lang="en-US"/>
              <a:t>Pharma Industry Stakeholders</a:t>
            </a:r>
          </a:p>
        </p:txBody>
      </p:sp>
      <p:sp>
        <p:nvSpPr>
          <p:cNvPr id="4" name="Subtitle 3">
            <a:extLst>
              <a:ext uri="{FF2B5EF4-FFF2-40B4-BE49-F238E27FC236}">
                <a16:creationId xmlns:a16="http://schemas.microsoft.com/office/drawing/2014/main" id="{51808EF1-91FC-4EE2-9A7A-C5E74AEB3AD3}"/>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55832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131600-C9C6-47A0-8A16-E67E16553A5E}"/>
              </a:ext>
            </a:extLst>
          </p:cNvPr>
          <p:cNvSpPr>
            <a:spLocks noGrp="1"/>
          </p:cNvSpPr>
          <p:nvPr>
            <p:ph idx="1"/>
          </p:nvPr>
        </p:nvSpPr>
        <p:spPr>
          <a:xfrm>
            <a:off x="838200" y="1562100"/>
            <a:ext cx="10825480" cy="4351338"/>
          </a:xfrm>
        </p:spPr>
        <p:txBody>
          <a:bodyPr>
            <a:normAutofit lnSpcReduction="10000"/>
          </a:bodyPr>
          <a:lstStyle/>
          <a:p>
            <a:r>
              <a:rPr lang="en-US" sz="2000" b="1"/>
              <a:t>Pharmacy Benefits Managers</a:t>
            </a:r>
            <a:r>
              <a:rPr lang="en-US" sz="2000"/>
              <a:t> </a:t>
            </a:r>
            <a:r>
              <a:rPr lang="en-US" sz="1800"/>
              <a:t>are a specialized type of payer who focus on managing pharma benefits and claims, typically on behalf of an insurance provider.</a:t>
            </a:r>
          </a:p>
          <a:p>
            <a:endParaRPr lang="en-US" sz="1800" b="1"/>
          </a:p>
          <a:p>
            <a:r>
              <a:rPr lang="en-US" sz="2000" b="1"/>
              <a:t>Employers</a:t>
            </a:r>
            <a:r>
              <a:rPr lang="en-US" sz="1800"/>
              <a:t> often act as payers. As of 2019, 49.6% of patients in the USA carry health insurance through their employer</a:t>
            </a:r>
            <a:r>
              <a:rPr lang="en-US" sz="1800" baseline="30000"/>
              <a:t>1</a:t>
            </a:r>
            <a:r>
              <a:rPr lang="en-US" sz="1800"/>
              <a:t>. While employers typically outsource health insurance plans to traditional payers, the employer bears the ultimate cost of the insurance plan and may therefore exert an influence over the purchase and consumption of pharma products by patients within the plan.</a:t>
            </a:r>
          </a:p>
          <a:p>
            <a:endParaRPr lang="en-US" sz="1800"/>
          </a:p>
          <a:p>
            <a:r>
              <a:rPr lang="en-US" sz="2000" b="1"/>
              <a:t>Government</a:t>
            </a:r>
            <a:r>
              <a:rPr lang="en-US" sz="1800"/>
              <a:t> may play three roles in the pharma industry:</a:t>
            </a:r>
          </a:p>
          <a:p>
            <a:pPr lvl="1"/>
            <a:r>
              <a:rPr lang="en-US" sz="1800"/>
              <a:t>As a regulator; pharma companies must conform to certain regulations in the development, manufacture, marketing and sale of their products.</a:t>
            </a:r>
          </a:p>
          <a:p>
            <a:pPr lvl="1"/>
            <a:r>
              <a:rPr lang="en-US" sz="1800"/>
              <a:t>As a payer; as of 2019, 35.4% of patients in the USA carry health insurance from the federal government, either through Medicare, Medicaid or other programs</a:t>
            </a:r>
            <a:r>
              <a:rPr lang="en-US" sz="1800" baseline="30000"/>
              <a:t>1</a:t>
            </a:r>
            <a:r>
              <a:rPr lang="en-US" sz="1800"/>
              <a:t>.</a:t>
            </a:r>
          </a:p>
          <a:p>
            <a:pPr lvl="1"/>
            <a:r>
              <a:rPr lang="en-US" sz="1800"/>
              <a:t>As a sponsor of drug development to treat conditions so rare that medications to treat them would not be profitable under normal market conditions.</a:t>
            </a:r>
          </a:p>
        </p:txBody>
      </p:sp>
      <p:sp>
        <p:nvSpPr>
          <p:cNvPr id="3" name="Title 2">
            <a:extLst>
              <a:ext uri="{FF2B5EF4-FFF2-40B4-BE49-F238E27FC236}">
                <a16:creationId xmlns:a16="http://schemas.microsoft.com/office/drawing/2014/main" id="{A43C3250-C03F-444C-B080-186A2DDC8FEB}"/>
              </a:ext>
            </a:extLst>
          </p:cNvPr>
          <p:cNvSpPr>
            <a:spLocks noGrp="1"/>
          </p:cNvSpPr>
          <p:nvPr>
            <p:ph type="title"/>
          </p:nvPr>
        </p:nvSpPr>
        <p:spPr/>
        <p:txBody>
          <a:bodyPr/>
          <a:lstStyle/>
          <a:p>
            <a:r>
              <a:rPr lang="en-US"/>
              <a:t>Pharma Industry Stakeholders</a:t>
            </a:r>
          </a:p>
        </p:txBody>
      </p:sp>
      <p:sp>
        <p:nvSpPr>
          <p:cNvPr id="4" name="Subtitle 3">
            <a:extLst>
              <a:ext uri="{FF2B5EF4-FFF2-40B4-BE49-F238E27FC236}">
                <a16:creationId xmlns:a16="http://schemas.microsoft.com/office/drawing/2014/main" id="{51808EF1-91FC-4EE2-9A7A-C5E74AEB3AD3}"/>
              </a:ext>
            </a:extLst>
          </p:cNvPr>
          <p:cNvSpPr>
            <a:spLocks noGrp="1"/>
          </p:cNvSpPr>
          <p:nvPr>
            <p:ph type="subTitle" idx="13"/>
          </p:nvPr>
        </p:nvSpPr>
        <p:spPr/>
        <p:txBody>
          <a:bodyPr/>
          <a:lstStyle/>
          <a:p>
            <a:endParaRPr lang="en-US"/>
          </a:p>
        </p:txBody>
      </p:sp>
      <p:sp>
        <p:nvSpPr>
          <p:cNvPr id="5" name="TextBox 4">
            <a:extLst>
              <a:ext uri="{FF2B5EF4-FFF2-40B4-BE49-F238E27FC236}">
                <a16:creationId xmlns:a16="http://schemas.microsoft.com/office/drawing/2014/main" id="{5CBB29F1-7306-40E7-85E5-A0FD07C764E3}"/>
              </a:ext>
            </a:extLst>
          </p:cNvPr>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t>Source:  Kaiser Family Foundation  - Health Insurance of the Total Population 2019</a:t>
            </a:r>
          </a:p>
        </p:txBody>
      </p:sp>
    </p:spTree>
    <p:extLst>
      <p:ext uri="{BB962C8B-B14F-4D97-AF65-F5344CB8AC3E}">
        <p14:creationId xmlns:p14="http://schemas.microsoft.com/office/powerpoint/2010/main" val="86924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91" y="1371600"/>
            <a:ext cx="4324448" cy="4921865"/>
          </a:xfrm>
        </p:spPr>
        <p:txBody>
          <a:bodyPr vert="horz" lIns="91440" tIns="45720" rIns="91440" bIns="45720" rtlCol="0">
            <a:noAutofit/>
          </a:bodyPr>
          <a:lstStyle/>
          <a:p>
            <a:pPr>
              <a:buFont typeface="Wingdings" panose="05000000000000000000" pitchFamily="2" charset="2"/>
              <a:buChar char="§"/>
            </a:pPr>
            <a:r>
              <a:rPr lang="en-US" sz="1800" b="1"/>
              <a:t>Research and Development</a:t>
            </a:r>
            <a:r>
              <a:rPr lang="en-US" sz="1800"/>
              <a:t> is also known as ‘R&amp;D’ or sometimes simply as ‘Development’</a:t>
            </a:r>
          </a:p>
          <a:p>
            <a:pPr>
              <a:buFont typeface="Wingdings" panose="05000000000000000000" pitchFamily="2" charset="2"/>
              <a:buChar char="§"/>
            </a:pPr>
            <a:endParaRPr lang="en-US" sz="1800"/>
          </a:p>
          <a:p>
            <a:pPr>
              <a:buFont typeface="Wingdings" panose="05000000000000000000" pitchFamily="2" charset="2"/>
              <a:buChar char="§"/>
            </a:pPr>
            <a:r>
              <a:rPr lang="en-US" sz="1800" b="1"/>
              <a:t>Manufacturing and Distribution</a:t>
            </a:r>
            <a:r>
              <a:rPr lang="en-US" sz="1800"/>
              <a:t> is often known as ‘supply chain’.</a:t>
            </a:r>
          </a:p>
          <a:p>
            <a:pPr>
              <a:buFont typeface="Wingdings" panose="05000000000000000000" pitchFamily="2" charset="2"/>
              <a:buChar char="§"/>
            </a:pPr>
            <a:endParaRPr lang="en-US" sz="1800" b="1"/>
          </a:p>
          <a:p>
            <a:pPr>
              <a:buFont typeface="Wingdings" panose="05000000000000000000" pitchFamily="2" charset="2"/>
              <a:buChar char="§"/>
            </a:pPr>
            <a:r>
              <a:rPr lang="en-US" sz="1800" b="1"/>
              <a:t>Marketing and Sales </a:t>
            </a:r>
            <a:r>
              <a:rPr lang="en-US" sz="1800"/>
              <a:t>may also be termed ‘commercial operations’ or simply ‘commercial’.</a:t>
            </a:r>
            <a:endParaRPr lang="en-US" sz="1800" b="1"/>
          </a:p>
        </p:txBody>
      </p:sp>
      <p:sp>
        <p:nvSpPr>
          <p:cNvPr id="3" name="Title 2"/>
          <p:cNvSpPr>
            <a:spLocks noGrp="1"/>
          </p:cNvSpPr>
          <p:nvPr>
            <p:ph type="title"/>
          </p:nvPr>
        </p:nvSpPr>
        <p:spPr/>
        <p:txBody>
          <a:bodyPr/>
          <a:lstStyle/>
          <a:p>
            <a:r>
              <a:rPr lang="en-US"/>
              <a:t>Segments Of A Pharma Manufacturer</a:t>
            </a:r>
          </a:p>
        </p:txBody>
      </p:sp>
      <p:sp>
        <p:nvSpPr>
          <p:cNvPr id="4" name="Subtitle 3"/>
          <p:cNvSpPr>
            <a:spLocks noGrp="1"/>
          </p:cNvSpPr>
          <p:nvPr>
            <p:ph type="subTitle" idx="13"/>
          </p:nvPr>
        </p:nvSpPr>
        <p:spPr/>
        <p:txBody>
          <a:bodyPr/>
          <a:lstStyle/>
          <a:p>
            <a:endParaRPr lang="en-US"/>
          </a:p>
        </p:txBody>
      </p:sp>
      <p:sp>
        <p:nvSpPr>
          <p:cNvPr id="5" name="TextBox 4"/>
          <p:cNvSpPr txBox="1"/>
          <p:nvPr/>
        </p:nvSpPr>
        <p:spPr>
          <a:xfrm>
            <a:off x="5989983" y="1371600"/>
            <a:ext cx="5552659" cy="4801314"/>
          </a:xfrm>
          <a:prstGeom prst="rect">
            <a:avLst/>
          </a:prstGeom>
          <a:noFill/>
        </p:spPr>
        <p:txBody>
          <a:bodyPr wrap="square" rtlCol="0">
            <a:spAutoFit/>
          </a:bodyPr>
          <a:lstStyle/>
          <a:p>
            <a:pPr marL="742950" lvl="1" indent="-285750">
              <a:buFont typeface="Wingdings" panose="05000000000000000000" pitchFamily="2" charset="2"/>
              <a:buChar char="§"/>
            </a:pPr>
            <a:r>
              <a:rPr lang="en-US"/>
              <a:t>Research and development discovers and synthesizes chemicals that might be useful as products, and tests those products through to regulatory approval.</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Manufacturing produces products, including pre-commercial products used in drug testing.</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Distribution handles the supply of ingredients and components for manufacturing, as well as the distribution of finished products.</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Marketing determines the pricing, placement (targeting) and promotion of a product.</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Sales handles the actual sale of products to customers.</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50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351338"/>
          </a:xfrm>
        </p:spPr>
        <p:txBody>
          <a:bodyPr>
            <a:noAutofit/>
          </a:bodyPr>
          <a:lstStyle/>
          <a:p>
            <a:r>
              <a:rPr lang="en-US" sz="2000"/>
              <a:t>Over-the-counter (OTC) medicines</a:t>
            </a:r>
          </a:p>
          <a:p>
            <a:pPr lvl="1"/>
            <a:r>
              <a:rPr lang="en-US" sz="2000"/>
              <a:t>Do not require a prescription</a:t>
            </a:r>
            <a:br>
              <a:rPr lang="en-US" sz="2000"/>
            </a:br>
            <a:endParaRPr lang="en-US" sz="2000"/>
          </a:p>
          <a:p>
            <a:r>
              <a:rPr lang="en-US" sz="2000"/>
              <a:t>Prescription medicines</a:t>
            </a:r>
          </a:p>
          <a:p>
            <a:pPr lvl="1"/>
            <a:r>
              <a:rPr lang="en-US" sz="2000"/>
              <a:t>Prescribed by a licensed healthcare provider for a specific, individual patient</a:t>
            </a:r>
            <a:br>
              <a:rPr lang="en-US" sz="2000"/>
            </a:br>
            <a:endParaRPr lang="en-US" sz="2000"/>
          </a:p>
          <a:p>
            <a:r>
              <a:rPr lang="en-US" sz="2000"/>
              <a:t>Vaccines</a:t>
            </a:r>
          </a:p>
          <a:p>
            <a:pPr lvl="1"/>
            <a:r>
              <a:rPr lang="en-US" sz="2000"/>
              <a:t>Preventative medicines, which may or may not require a prescription</a:t>
            </a:r>
            <a:br>
              <a:rPr lang="en-US" sz="2000"/>
            </a:br>
            <a:endParaRPr lang="en-US" sz="2000"/>
          </a:p>
          <a:p>
            <a:r>
              <a:rPr lang="en-US" sz="2000"/>
              <a:t>Medical devices</a:t>
            </a:r>
          </a:p>
          <a:p>
            <a:pPr lvl="1"/>
            <a:r>
              <a:rPr lang="en-US" sz="2000"/>
              <a:t>Devices placed on or in a patient for diagnosis, monitoring and treatment</a:t>
            </a:r>
          </a:p>
          <a:p>
            <a:pPr lvl="1"/>
            <a:r>
              <a:rPr lang="en-US" sz="2000"/>
              <a:t>Machinery such as diagnostic and monitoring devices for clinical and surgical use</a:t>
            </a:r>
          </a:p>
          <a:p>
            <a:pPr marL="0" indent="0">
              <a:buNone/>
            </a:pPr>
            <a:endParaRPr lang="en-US" sz="2000"/>
          </a:p>
        </p:txBody>
      </p:sp>
      <p:sp>
        <p:nvSpPr>
          <p:cNvPr id="2" name="Title 1"/>
          <p:cNvSpPr>
            <a:spLocks noGrp="1"/>
          </p:cNvSpPr>
          <p:nvPr>
            <p:ph type="title"/>
          </p:nvPr>
        </p:nvSpPr>
        <p:spPr/>
        <p:txBody>
          <a:bodyPr/>
          <a:lstStyle/>
          <a:p>
            <a:r>
              <a:rPr lang="en-US"/>
              <a:t>Types of Pharmaceutical Products</a:t>
            </a:r>
          </a:p>
        </p:txBody>
      </p:sp>
    </p:spTree>
    <p:extLst>
      <p:ext uri="{BB962C8B-B14F-4D97-AF65-F5344CB8AC3E}">
        <p14:creationId xmlns:p14="http://schemas.microsoft.com/office/powerpoint/2010/main" val="44448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91" y="1371600"/>
            <a:ext cx="4324447" cy="4921865"/>
          </a:xfrm>
        </p:spPr>
        <p:txBody>
          <a:bodyPr vert="horz" lIns="91440" tIns="45720" rIns="91440" bIns="45720" rtlCol="0">
            <a:noAutofit/>
          </a:bodyPr>
          <a:lstStyle/>
          <a:p>
            <a:pPr>
              <a:buFont typeface="Wingdings" panose="05000000000000000000" pitchFamily="2" charset="2"/>
              <a:buChar char="§"/>
            </a:pPr>
            <a:r>
              <a:rPr lang="en-US" sz="1800" b="1"/>
              <a:t>Prescription medicines </a:t>
            </a:r>
            <a:r>
              <a:rPr lang="en-US" sz="1800"/>
              <a:t>legally require a medical prescription to be dispensed.</a:t>
            </a:r>
          </a:p>
          <a:p>
            <a:pPr>
              <a:buFont typeface="Wingdings" panose="05000000000000000000" pitchFamily="2" charset="2"/>
              <a:buChar char="§"/>
            </a:pPr>
            <a:endParaRPr lang="en-US" sz="1800"/>
          </a:p>
          <a:p>
            <a:pPr>
              <a:buFont typeface="Wingdings" panose="05000000000000000000" pitchFamily="2" charset="2"/>
              <a:buChar char="§"/>
            </a:pPr>
            <a:endParaRPr lang="en-US" sz="1800"/>
          </a:p>
          <a:p>
            <a:pPr marL="0" indent="0">
              <a:buNone/>
            </a:pPr>
            <a:endParaRPr lang="en-US" sz="1800"/>
          </a:p>
          <a:p>
            <a:pPr>
              <a:buFont typeface="Wingdings" panose="05000000000000000000" pitchFamily="2" charset="2"/>
              <a:buChar char="§"/>
            </a:pPr>
            <a:r>
              <a:rPr lang="en-US" sz="1800" b="1"/>
              <a:t>Over-the-counter (OTC)  medicines</a:t>
            </a:r>
            <a:r>
              <a:rPr lang="en-US" sz="1800"/>
              <a:t> can be bought in stores without a medical prescription. </a:t>
            </a:r>
          </a:p>
        </p:txBody>
      </p:sp>
      <p:sp>
        <p:nvSpPr>
          <p:cNvPr id="3" name="Title 2"/>
          <p:cNvSpPr>
            <a:spLocks noGrp="1"/>
          </p:cNvSpPr>
          <p:nvPr>
            <p:ph type="title"/>
          </p:nvPr>
        </p:nvSpPr>
        <p:spPr/>
        <p:txBody>
          <a:bodyPr/>
          <a:lstStyle/>
          <a:p>
            <a:r>
              <a:rPr lang="en-US"/>
              <a:t>Prescription v/s Over-The-Counter Medicines</a:t>
            </a:r>
          </a:p>
        </p:txBody>
      </p:sp>
      <p:sp>
        <p:nvSpPr>
          <p:cNvPr id="4" name="Subtitle 3"/>
          <p:cNvSpPr>
            <a:spLocks noGrp="1"/>
          </p:cNvSpPr>
          <p:nvPr>
            <p:ph type="subTitle" idx="13"/>
          </p:nvPr>
        </p:nvSpPr>
        <p:spPr>
          <a:xfrm>
            <a:off x="790891" y="808102"/>
            <a:ext cx="10950601" cy="299801"/>
          </a:xfrm>
        </p:spPr>
        <p:txBody>
          <a:bodyPr/>
          <a:lstStyle/>
          <a:p>
            <a:endParaRPr lang="en-US"/>
          </a:p>
        </p:txBody>
      </p:sp>
      <p:sp>
        <p:nvSpPr>
          <p:cNvPr id="5" name="TextBox 4"/>
          <p:cNvSpPr txBox="1"/>
          <p:nvPr/>
        </p:nvSpPr>
        <p:spPr>
          <a:xfrm>
            <a:off x="5989983" y="1371600"/>
            <a:ext cx="5552659" cy="5047536"/>
          </a:xfrm>
          <a:prstGeom prst="rect">
            <a:avLst/>
          </a:prstGeom>
          <a:noFill/>
        </p:spPr>
        <p:txBody>
          <a:bodyPr wrap="square" rtlCol="0">
            <a:spAutoFit/>
          </a:bodyPr>
          <a:lstStyle/>
          <a:p>
            <a:pPr marL="742950" lvl="1" indent="-285750">
              <a:buFont typeface="Wingdings" panose="05000000000000000000" pitchFamily="2" charset="2"/>
              <a:buChar char="§"/>
            </a:pPr>
            <a:r>
              <a:rPr lang="en-US"/>
              <a:t>Prescription medicines generally treat serious medical problems such as diabetes or cancer. They are generally stronger than OTC. To ensure that they're used safely, they are approved only with a prescription to ensure that a doctor has been consulted about using the medicine.</a:t>
            </a:r>
          </a:p>
          <a:p>
            <a:pPr marL="742950" lvl="1" indent="-285750">
              <a:buFont typeface="Wingdings" panose="05000000000000000000" pitchFamily="2" charset="2"/>
              <a:buChar char="§"/>
            </a:pPr>
            <a:endParaRPr lang="en-US" sz="800"/>
          </a:p>
          <a:p>
            <a:pPr marL="742950" lvl="1" indent="-285750">
              <a:buFont typeface="Wingdings" panose="05000000000000000000" pitchFamily="2" charset="2"/>
              <a:buChar char="§"/>
            </a:pPr>
            <a:r>
              <a:rPr lang="en-US"/>
              <a:t>OTCs typically treat relatively minor ailments</a:t>
            </a:r>
            <a:br>
              <a:rPr lang="en-US"/>
            </a:br>
            <a:r>
              <a:rPr lang="en-US"/>
              <a:t>such as coughs (cough medicine), upset stomachs (antacid), or headaches (aspirin, acetaminophen, and ibuprofen).</a:t>
            </a:r>
          </a:p>
          <a:p>
            <a:pPr marL="742950" lvl="1" indent="-285750">
              <a:buFont typeface="Wingdings" panose="05000000000000000000" pitchFamily="2" charset="2"/>
              <a:buChar char="§"/>
            </a:pPr>
            <a:endParaRPr lang="en-US" sz="800"/>
          </a:p>
          <a:p>
            <a:pPr marL="742950" lvl="1" indent="-285750">
              <a:buFont typeface="Wingdings" panose="05000000000000000000" pitchFamily="2" charset="2"/>
              <a:buChar char="§"/>
            </a:pPr>
            <a:r>
              <a:rPr lang="en-US"/>
              <a:t>OTCs have often been used safely and effectively for many years. Prescription medicines are often newer and may still be protected by patents that prevent other companies from copying them. This means that prescription medicines tend to be more expensive than OTCs.</a:t>
            </a:r>
          </a:p>
          <a:p>
            <a:pPr marL="285750" indent="-285750">
              <a:buFont typeface="Wingdings" panose="05000000000000000000" pitchFamily="2" charset="2"/>
              <a:buChar char="§"/>
            </a:pPr>
            <a:endParaRPr lang="en-US"/>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5147"/>
            <a:ext cx="10515600" cy="4351338"/>
          </a:xfrm>
        </p:spPr>
        <p:txBody>
          <a:bodyPr>
            <a:noAutofit/>
          </a:bodyPr>
          <a:lstStyle/>
          <a:p>
            <a:pPr marL="0" indent="0">
              <a:buNone/>
            </a:pPr>
            <a:r>
              <a:rPr lang="en-US" sz="2400"/>
              <a:t>The overall objective of this course is to equip trainees with a fundamental understanding of:</a:t>
            </a:r>
          </a:p>
          <a:p>
            <a:r>
              <a:rPr lang="en-US" sz="2400"/>
              <a:t>the pharmaceutical industry (particularly the US pharmaceutical industry)</a:t>
            </a:r>
          </a:p>
          <a:p>
            <a:r>
              <a:rPr lang="en-US" sz="2400"/>
              <a:t>how companies like Axtria facilitate the various decision-making processes</a:t>
            </a:r>
            <a:br>
              <a:rPr lang="en-US" sz="2400"/>
            </a:br>
            <a:r>
              <a:rPr lang="en-US" sz="2400"/>
              <a:t>in the commercial space</a:t>
            </a:r>
          </a:p>
          <a:p>
            <a:endParaRPr lang="en-US" sz="2400"/>
          </a:p>
          <a:p>
            <a:pPr marL="0" indent="0">
              <a:buNone/>
            </a:pPr>
            <a:r>
              <a:rPr lang="en-US" sz="2400"/>
              <a:t>Subsequent courses will dive deep into each of the components mentioned above. This course will establish a foundation for understanding the basic concepts, terms and trends in the pharmaceutical industry.</a:t>
            </a:r>
          </a:p>
        </p:txBody>
      </p:sp>
      <p:sp>
        <p:nvSpPr>
          <p:cNvPr id="2" name="Title 1"/>
          <p:cNvSpPr>
            <a:spLocks noGrp="1"/>
          </p:cNvSpPr>
          <p:nvPr>
            <p:ph type="title"/>
          </p:nvPr>
        </p:nvSpPr>
        <p:spPr/>
        <p:txBody>
          <a:bodyPr/>
          <a:lstStyle/>
          <a:p>
            <a:r>
              <a:rPr lang="en-US"/>
              <a:t>Pharma 101A Course – Learning Objectives</a:t>
            </a:r>
          </a:p>
        </p:txBody>
      </p:sp>
    </p:spTree>
    <p:custDataLst>
      <p:tags r:id="rId1"/>
    </p:custDataLst>
    <p:extLst>
      <p:ext uri="{BB962C8B-B14F-4D97-AF65-F5344CB8AC3E}">
        <p14:creationId xmlns:p14="http://schemas.microsoft.com/office/powerpoint/2010/main" val="41699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91" y="1371600"/>
            <a:ext cx="4324448" cy="4921865"/>
          </a:xfrm>
        </p:spPr>
        <p:txBody>
          <a:bodyPr vert="horz" lIns="91440" tIns="45720" rIns="91440" bIns="45720" rtlCol="0">
            <a:noAutofit/>
          </a:bodyPr>
          <a:lstStyle/>
          <a:p>
            <a:pPr>
              <a:buFont typeface="Wingdings" panose="05000000000000000000" pitchFamily="2" charset="2"/>
              <a:buChar char="§"/>
            </a:pPr>
            <a:r>
              <a:rPr lang="en-US" sz="1800" b="1"/>
              <a:t>Branded companies </a:t>
            </a:r>
            <a:r>
              <a:rPr lang="en-US" sz="1800"/>
              <a:t>undertake research and development, taking products from initial discovery through to regulatory approval, and then sell those products in the market.</a:t>
            </a:r>
          </a:p>
          <a:p>
            <a:pPr>
              <a:buFont typeface="Wingdings" panose="05000000000000000000" pitchFamily="2" charset="2"/>
              <a:buChar char="§"/>
            </a:pPr>
            <a:endParaRPr lang="en-US" sz="1800"/>
          </a:p>
          <a:p>
            <a:pPr>
              <a:buFont typeface="Wingdings" panose="05000000000000000000" pitchFamily="2" charset="2"/>
              <a:buChar char="§"/>
            </a:pPr>
            <a:r>
              <a:rPr lang="en-US" sz="1800" b="1"/>
              <a:t>Generic companies </a:t>
            </a:r>
            <a:r>
              <a:rPr lang="en-US" sz="1800"/>
              <a:t>develop products that are identical or similar to branded products and, after the patent protection expires for a branded product, sell their identical/similar product in competition to the branded product.</a:t>
            </a:r>
          </a:p>
        </p:txBody>
      </p:sp>
      <p:sp>
        <p:nvSpPr>
          <p:cNvPr id="3" name="Title 2"/>
          <p:cNvSpPr>
            <a:spLocks noGrp="1"/>
          </p:cNvSpPr>
          <p:nvPr>
            <p:ph type="title"/>
          </p:nvPr>
        </p:nvSpPr>
        <p:spPr/>
        <p:txBody>
          <a:bodyPr/>
          <a:lstStyle/>
          <a:p>
            <a:r>
              <a:rPr lang="en-US"/>
              <a:t>Branded v/s Generic Medicines</a:t>
            </a:r>
          </a:p>
        </p:txBody>
      </p:sp>
      <p:sp>
        <p:nvSpPr>
          <p:cNvPr id="4" name="Subtitle 3"/>
          <p:cNvSpPr>
            <a:spLocks noGrp="1"/>
          </p:cNvSpPr>
          <p:nvPr>
            <p:ph type="subTitle" idx="13"/>
          </p:nvPr>
        </p:nvSpPr>
        <p:spPr/>
        <p:txBody>
          <a:bodyPr/>
          <a:lstStyle/>
          <a:p>
            <a:endParaRPr lang="en-US"/>
          </a:p>
        </p:txBody>
      </p:sp>
      <p:sp>
        <p:nvSpPr>
          <p:cNvPr id="5" name="TextBox 4"/>
          <p:cNvSpPr txBox="1"/>
          <p:nvPr/>
        </p:nvSpPr>
        <p:spPr>
          <a:xfrm>
            <a:off x="5989983" y="1371600"/>
            <a:ext cx="5701274" cy="3693319"/>
          </a:xfrm>
          <a:prstGeom prst="rect">
            <a:avLst/>
          </a:prstGeom>
          <a:noFill/>
        </p:spPr>
        <p:txBody>
          <a:bodyPr wrap="square" rtlCol="0">
            <a:spAutoFit/>
          </a:bodyPr>
          <a:lstStyle/>
          <a:p>
            <a:pPr marL="742950" lvl="1" indent="-285750">
              <a:buFont typeface="Wingdings" panose="05000000000000000000" pitchFamily="2" charset="2"/>
              <a:buChar char="§"/>
            </a:pPr>
            <a:r>
              <a:rPr lang="en-US" b="1"/>
              <a:t>Branded products </a:t>
            </a:r>
            <a:r>
              <a:rPr lang="en-US"/>
              <a:t>(also called originator products) are typically unique to a single manufacturer, and are protected by patent from being copied, for a period of time (typically 7 -12 years).</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b="1"/>
              <a:t>Generic products </a:t>
            </a:r>
            <a:r>
              <a:rPr lang="en-US"/>
              <a:t>do not incur such high costs of research and development. They are typically sold at significantly reduced prices compared to branded products.</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b="1"/>
              <a:t>Competition</a:t>
            </a:r>
            <a:r>
              <a:rPr lang="en-US"/>
              <a:t> in the market after a generic product becomes available, typically results in lower prices for both the branded and generic product.</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69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9E27-B5E6-4AD1-A6CB-B136F2B42381}"/>
              </a:ext>
            </a:extLst>
          </p:cNvPr>
          <p:cNvSpPr>
            <a:spLocks noGrp="1"/>
          </p:cNvSpPr>
          <p:nvPr>
            <p:ph type="title"/>
          </p:nvPr>
        </p:nvSpPr>
        <p:spPr/>
        <p:txBody>
          <a:bodyPr/>
          <a:lstStyle/>
          <a:p>
            <a:r>
              <a:rPr lang="en-US"/>
              <a:t>Adherence vs persistence</a:t>
            </a:r>
          </a:p>
        </p:txBody>
      </p:sp>
      <p:sp>
        <p:nvSpPr>
          <p:cNvPr id="3" name="Subtitle 2">
            <a:extLst>
              <a:ext uri="{FF2B5EF4-FFF2-40B4-BE49-F238E27FC236}">
                <a16:creationId xmlns:a16="http://schemas.microsoft.com/office/drawing/2014/main" id="{3FC71289-0BE1-46E2-A0DC-F4D1C1698B03}"/>
              </a:ext>
            </a:extLst>
          </p:cNvPr>
          <p:cNvSpPr>
            <a:spLocks noGrp="1"/>
          </p:cNvSpPr>
          <p:nvPr>
            <p:ph type="subTitle" idx="13"/>
          </p:nvPr>
        </p:nvSpPr>
        <p:spPr/>
        <p:txBody>
          <a:bodyPr/>
          <a:lstStyle/>
          <a:p>
            <a:endParaRPr lang="en-US"/>
          </a:p>
        </p:txBody>
      </p:sp>
      <p:sp>
        <p:nvSpPr>
          <p:cNvPr id="4" name="Isosceles Triangle 3">
            <a:extLst>
              <a:ext uri="{FF2B5EF4-FFF2-40B4-BE49-F238E27FC236}">
                <a16:creationId xmlns:a16="http://schemas.microsoft.com/office/drawing/2014/main" id="{6E4F4DB2-3A99-4D74-90AA-AF738E4CBF14}"/>
              </a:ext>
            </a:extLst>
          </p:cNvPr>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a:extLst>
              <a:ext uri="{FF2B5EF4-FFF2-40B4-BE49-F238E27FC236}">
                <a16:creationId xmlns:a16="http://schemas.microsoft.com/office/drawing/2014/main" id="{60784DA6-281E-4517-AE85-69F3944F0BD0}"/>
              </a:ext>
            </a:extLst>
          </p:cNvPr>
          <p:cNvSpPr txBox="1">
            <a:spLocks/>
          </p:cNvSpPr>
          <p:nvPr/>
        </p:nvSpPr>
        <p:spPr>
          <a:xfrm>
            <a:off x="790891" y="1371600"/>
            <a:ext cx="4324448" cy="49218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Adherence</a:t>
            </a:r>
            <a:r>
              <a:rPr lang="en-US" sz="1800"/>
              <a:t> is the patient’s compliance with their prescription regimen, defined as the percentage of doses taken as prescribed, while a patient is actively taking a drug</a:t>
            </a:r>
          </a:p>
          <a:p>
            <a:endParaRPr lang="en-US" sz="1800"/>
          </a:p>
          <a:p>
            <a:r>
              <a:rPr lang="en-US" sz="1800" b="1"/>
              <a:t>Persistence</a:t>
            </a:r>
            <a:r>
              <a:rPr lang="en-US" sz="1800"/>
              <a:t> is the number of days between a patient’s first dose, and the day they stop taking the drug</a:t>
            </a:r>
          </a:p>
        </p:txBody>
      </p:sp>
      <p:sp>
        <p:nvSpPr>
          <p:cNvPr id="6" name="TextBox 5">
            <a:extLst>
              <a:ext uri="{FF2B5EF4-FFF2-40B4-BE49-F238E27FC236}">
                <a16:creationId xmlns:a16="http://schemas.microsoft.com/office/drawing/2014/main" id="{64063601-1B5F-4B71-A353-54A16E838CE8}"/>
              </a:ext>
            </a:extLst>
          </p:cNvPr>
          <p:cNvSpPr txBox="1"/>
          <p:nvPr/>
        </p:nvSpPr>
        <p:spPr>
          <a:xfrm>
            <a:off x="5989983" y="1371600"/>
            <a:ext cx="5701274" cy="2585323"/>
          </a:xfrm>
          <a:prstGeom prst="rect">
            <a:avLst/>
          </a:prstGeom>
          <a:noFill/>
        </p:spPr>
        <p:txBody>
          <a:bodyPr wrap="square" rtlCol="0">
            <a:spAutoFit/>
          </a:bodyPr>
          <a:lstStyle/>
          <a:p>
            <a:pPr marL="742950" lvl="1" indent="-285750">
              <a:buFont typeface="Wingdings" panose="05000000000000000000" pitchFamily="2" charset="2"/>
              <a:buChar char="§"/>
            </a:pPr>
            <a:r>
              <a:rPr lang="en-US"/>
              <a:t>Adherence is a primary indicator of a patient’s compliance with their treatment regimen, but can be difficult to measure in self-administered drugs</a:t>
            </a:r>
            <a:br>
              <a:rPr lang="en-US"/>
            </a:br>
            <a:endParaRPr lang="en-US"/>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Persistence is easier to measure since prescriptions can be tracked through claims data, but often it can only be measured to the nearest renewal date</a:t>
            </a:r>
          </a:p>
        </p:txBody>
      </p:sp>
    </p:spTree>
    <p:extLst>
      <p:ext uri="{BB962C8B-B14F-4D97-AF65-F5344CB8AC3E}">
        <p14:creationId xmlns:p14="http://schemas.microsoft.com/office/powerpoint/2010/main" val="3394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90" y="1371600"/>
            <a:ext cx="4674961" cy="4921865"/>
          </a:xfrm>
        </p:spPr>
        <p:txBody>
          <a:bodyPr vert="horz" lIns="91440" tIns="45720" rIns="91440" bIns="45720" rtlCol="0">
            <a:noAutofit/>
          </a:bodyPr>
          <a:lstStyle/>
          <a:p>
            <a:pPr>
              <a:buFont typeface="Wingdings" panose="05000000000000000000" pitchFamily="2" charset="2"/>
              <a:buChar char="§"/>
            </a:pPr>
            <a:r>
              <a:rPr lang="en-US" sz="1800"/>
              <a:t>Diseases and conditions that affect less than 1 in 200,000 people in the US are designated as </a:t>
            </a:r>
            <a:r>
              <a:rPr lang="en-US" sz="1800" b="1"/>
              <a:t>rare diseases </a:t>
            </a:r>
            <a:r>
              <a:rPr lang="en-US" sz="1800"/>
              <a:t>or conditions by the FDA.</a:t>
            </a:r>
          </a:p>
          <a:p>
            <a:pPr>
              <a:buFont typeface="Wingdings" panose="05000000000000000000" pitchFamily="2" charset="2"/>
              <a:buChar char="§"/>
            </a:pPr>
            <a:endParaRPr lang="en-US" sz="1800"/>
          </a:p>
          <a:p>
            <a:pPr>
              <a:buFont typeface="Wingdings" panose="05000000000000000000" pitchFamily="2" charset="2"/>
              <a:buChar char="§"/>
            </a:pPr>
            <a:r>
              <a:rPr lang="en-US" sz="1800"/>
              <a:t>Developing medicines to treat these conditions and diseases may not be commercially viable under normal conditions.</a:t>
            </a:r>
          </a:p>
          <a:p>
            <a:pPr>
              <a:buFont typeface="Wingdings" panose="05000000000000000000" pitchFamily="2" charset="2"/>
              <a:buChar char="§"/>
            </a:pPr>
            <a:endParaRPr lang="en-US" sz="1800"/>
          </a:p>
          <a:p>
            <a:pPr>
              <a:buFont typeface="Wingdings" panose="05000000000000000000" pitchFamily="2" charset="2"/>
              <a:buChar char="§"/>
            </a:pPr>
            <a:r>
              <a:rPr lang="en-US" sz="1800"/>
              <a:t>The </a:t>
            </a:r>
            <a:r>
              <a:rPr lang="en-US" sz="1800" b="1"/>
              <a:t>US Orphan Drug Act of 1983 </a:t>
            </a:r>
            <a:r>
              <a:rPr lang="en-US" sz="1800"/>
              <a:t>provides incentives for pharma companies to develop medicines to treat such diseases and conditions, including tax credits for qualified clinical testing.</a:t>
            </a:r>
            <a:br>
              <a:rPr lang="en-US" sz="1800"/>
            </a:br>
            <a:endParaRPr lang="en-US" sz="1800"/>
          </a:p>
          <a:p>
            <a:pPr>
              <a:buFont typeface="Wingdings" panose="05000000000000000000" pitchFamily="2" charset="2"/>
              <a:buChar char="§"/>
            </a:pPr>
            <a:r>
              <a:rPr lang="en-US" sz="1800"/>
              <a:t>Such medicines are known as </a:t>
            </a:r>
            <a:r>
              <a:rPr lang="en-US" sz="1800" b="1"/>
              <a:t>orphan products </a:t>
            </a:r>
            <a:r>
              <a:rPr lang="en-US" sz="1800"/>
              <a:t>or </a:t>
            </a:r>
            <a:r>
              <a:rPr lang="en-US" sz="1800" b="1"/>
              <a:t>orphan drugs</a:t>
            </a:r>
            <a:r>
              <a:rPr lang="en-US" sz="1800"/>
              <a:t>.</a:t>
            </a:r>
          </a:p>
        </p:txBody>
      </p:sp>
      <p:sp>
        <p:nvSpPr>
          <p:cNvPr id="3" name="Title 2"/>
          <p:cNvSpPr>
            <a:spLocks noGrp="1"/>
          </p:cNvSpPr>
          <p:nvPr>
            <p:ph type="title"/>
          </p:nvPr>
        </p:nvSpPr>
        <p:spPr/>
        <p:txBody>
          <a:bodyPr/>
          <a:lstStyle/>
          <a:p>
            <a:r>
              <a:rPr lang="en-US"/>
              <a:t>Orphan Products</a:t>
            </a:r>
          </a:p>
        </p:txBody>
      </p:sp>
      <p:sp>
        <p:nvSpPr>
          <p:cNvPr id="4" name="Subtitle 3"/>
          <p:cNvSpPr>
            <a:spLocks noGrp="1"/>
          </p:cNvSpPr>
          <p:nvPr>
            <p:ph type="subTitle" idx="13"/>
          </p:nvPr>
        </p:nvSpPr>
        <p:spPr/>
        <p:txBody>
          <a:bodyPr/>
          <a:lstStyle/>
          <a:p>
            <a:endParaRPr lang="en-US"/>
          </a:p>
        </p:txBody>
      </p:sp>
      <p:sp>
        <p:nvSpPr>
          <p:cNvPr id="5" name="TextBox 4"/>
          <p:cNvSpPr txBox="1"/>
          <p:nvPr/>
        </p:nvSpPr>
        <p:spPr>
          <a:xfrm>
            <a:off x="6226139" y="1371600"/>
            <a:ext cx="5427381" cy="3416320"/>
          </a:xfrm>
          <a:prstGeom prst="rect">
            <a:avLst/>
          </a:prstGeom>
          <a:noFill/>
        </p:spPr>
        <p:txBody>
          <a:bodyPr wrap="square" rtlCol="0">
            <a:spAutoFit/>
          </a:bodyPr>
          <a:lstStyle/>
          <a:p>
            <a:pPr marL="285750" indent="-285750">
              <a:buFont typeface="Wingdings" panose="05000000000000000000" pitchFamily="2" charset="2"/>
              <a:buChar char="§"/>
            </a:pPr>
            <a:r>
              <a:rPr lang="en-US"/>
              <a:t>A pharma company seeking orphan designation for a product must submit a special application to the FDA.</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t>Orphan products must go through the same regulatory approval process as other products.</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t>Orphan products are not subject to prescription drug user fees unless the application includes an indication for a condition other than the rare disease or condition for which the orphan designation was granted. </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52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972469342"/>
              </p:ext>
            </p:extLst>
          </p:nvPr>
        </p:nvGraphicFramePr>
        <p:xfrm>
          <a:off x="1429121" y="1382126"/>
          <a:ext cx="9674141" cy="456949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684637" y="3564376"/>
            <a:ext cx="3791636" cy="276999"/>
          </a:xfrm>
          <a:prstGeom prst="rect">
            <a:avLst/>
          </a:prstGeom>
          <a:noFill/>
        </p:spPr>
        <p:txBody>
          <a:bodyPr wrap="square" rtlCol="0">
            <a:spAutoFit/>
          </a:bodyPr>
          <a:lstStyle/>
          <a:p>
            <a:pPr algn="ctr"/>
            <a:r>
              <a:rPr lang="en-US" sz="1200" b="1"/>
              <a:t>Worldwide Prescription Drug Sales ($Bn)</a:t>
            </a:r>
          </a:p>
        </p:txBody>
      </p:sp>
      <p:cxnSp>
        <p:nvCxnSpPr>
          <p:cNvPr id="10" name="Straight Arrow Connector 9"/>
          <p:cNvCxnSpPr/>
          <p:nvPr/>
        </p:nvCxnSpPr>
        <p:spPr>
          <a:xfrm flipV="1">
            <a:off x="6994358" y="2034191"/>
            <a:ext cx="3609474" cy="946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70821" y="1957138"/>
            <a:ext cx="2021305" cy="338554"/>
          </a:xfrm>
          <a:prstGeom prst="rect">
            <a:avLst/>
          </a:prstGeom>
          <a:noFill/>
          <a:ln>
            <a:solidFill>
              <a:schemeClr val="tx1"/>
            </a:solidFill>
          </a:ln>
        </p:spPr>
        <p:txBody>
          <a:bodyPr wrap="square" rtlCol="0">
            <a:spAutoFit/>
          </a:bodyPr>
          <a:lstStyle/>
          <a:p>
            <a:r>
              <a:rPr lang="en-US" sz="1600" b="1"/>
              <a:t>+7.4% CAGR 2020-26</a:t>
            </a:r>
            <a:endParaRPr lang="en-US" b="1"/>
          </a:p>
        </p:txBody>
      </p:sp>
      <p:sp>
        <p:nvSpPr>
          <p:cNvPr id="14" name="TextBox 13"/>
          <p:cNvSpPr txBox="1"/>
          <p:nvPr/>
        </p:nvSpPr>
        <p:spPr>
          <a:xfrm>
            <a:off x="5804189" y="6096001"/>
            <a:ext cx="5384800" cy="276999"/>
          </a:xfrm>
          <a:prstGeom prst="rect">
            <a:avLst/>
          </a:prstGeom>
          <a:noFill/>
        </p:spPr>
        <p:txBody>
          <a:bodyPr wrap="square" rtlCol="0">
            <a:spAutoFit/>
          </a:bodyPr>
          <a:lstStyle/>
          <a:p>
            <a:pPr algn="r"/>
            <a:r>
              <a:rPr lang="en-US" sz="1200">
                <a:solidFill>
                  <a:srgbClr val="3F3F3F"/>
                </a:solidFill>
              </a:rPr>
              <a:t>Source – Evaluate Pharma June 2020</a:t>
            </a:r>
          </a:p>
        </p:txBody>
      </p:sp>
      <p:sp>
        <p:nvSpPr>
          <p:cNvPr id="11" name="TextBox 10">
            <a:extLst>
              <a:ext uri="{FF2B5EF4-FFF2-40B4-BE49-F238E27FC236}">
                <a16:creationId xmlns:a16="http://schemas.microsoft.com/office/drawing/2014/main" id="{B80F4D83-AAB3-4EEB-A9B0-63B182143567}"/>
              </a:ext>
            </a:extLst>
          </p:cNvPr>
          <p:cNvSpPr txBox="1"/>
          <p:nvPr/>
        </p:nvSpPr>
        <p:spPr>
          <a:xfrm>
            <a:off x="868488" y="827900"/>
            <a:ext cx="7117526" cy="369332"/>
          </a:xfrm>
          <a:prstGeom prst="rect">
            <a:avLst/>
          </a:prstGeom>
          <a:noFill/>
        </p:spPr>
        <p:txBody>
          <a:bodyPr wrap="none" rtlCol="0">
            <a:spAutoFit/>
          </a:bodyPr>
          <a:lstStyle/>
          <a:p>
            <a:r>
              <a:rPr lang="en-US"/>
              <a:t>Global Prescription Drug Sales Are Predicted To Reach $1.4 Trillion In 2026</a:t>
            </a:r>
            <a:endParaRPr lang="en-IN"/>
          </a:p>
        </p:txBody>
      </p:sp>
      <p:sp>
        <p:nvSpPr>
          <p:cNvPr id="12" name="Title 1">
            <a:extLst>
              <a:ext uri="{FF2B5EF4-FFF2-40B4-BE49-F238E27FC236}">
                <a16:creationId xmlns:a16="http://schemas.microsoft.com/office/drawing/2014/main" id="{3199FCFD-1A11-484B-8705-84F0E5A39160}"/>
              </a:ext>
            </a:extLst>
          </p:cNvPr>
          <p:cNvSpPr>
            <a:spLocks noGrp="1"/>
          </p:cNvSpPr>
          <p:nvPr>
            <p:ph type="title"/>
          </p:nvPr>
        </p:nvSpPr>
        <p:spPr>
          <a:xfrm>
            <a:off x="790892" y="215283"/>
            <a:ext cx="11401108" cy="584775"/>
          </a:xfrm>
        </p:spPr>
        <p:txBody>
          <a:bodyPr>
            <a:normAutofit/>
          </a:bodyPr>
          <a:lstStyle/>
          <a:p>
            <a:r>
              <a:rPr lang="en-US"/>
              <a:t>Global Prescription Pharma Spending By Category</a:t>
            </a:r>
          </a:p>
        </p:txBody>
      </p:sp>
    </p:spTree>
    <p:extLst>
      <p:ext uri="{BB962C8B-B14F-4D97-AF65-F5344CB8AC3E}">
        <p14:creationId xmlns:p14="http://schemas.microsoft.com/office/powerpoint/2010/main" val="422637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9086" y="1371600"/>
            <a:ext cx="5128114" cy="4921865"/>
          </a:xfrm>
        </p:spPr>
        <p:txBody>
          <a:bodyPr vert="horz" lIns="91440" tIns="45720" rIns="91440" bIns="45720" rtlCol="0">
            <a:noAutofit/>
          </a:bodyPr>
          <a:lstStyle/>
          <a:p>
            <a:r>
              <a:rPr lang="en-US" sz="1800"/>
              <a:t>Traditional medicines have a molecular structure typically composed of 20 to 100 atoms. These are known in the industry as </a:t>
            </a:r>
            <a:r>
              <a:rPr lang="en-US" sz="1800" b="1"/>
              <a:t>small molecule </a:t>
            </a:r>
            <a:r>
              <a:rPr lang="en-US" sz="1800"/>
              <a:t>drugs and are synthesized using relatively well-understood chemical reactions.</a:t>
            </a:r>
          </a:p>
          <a:p>
            <a:endParaRPr lang="en-US" sz="1800"/>
          </a:p>
          <a:p>
            <a:r>
              <a:rPr lang="en-US" sz="1800" b="1"/>
              <a:t>Biologics</a:t>
            </a:r>
            <a:r>
              <a:rPr lang="en-US" sz="1800"/>
              <a:t> are a more recent development, 200 to 3000 atoms and, in extreme cases, 5000 to 50000 atoms. These are known as </a:t>
            </a:r>
            <a:r>
              <a:rPr lang="en-US" sz="1800" b="1"/>
              <a:t>long-chain molecules</a:t>
            </a:r>
            <a:r>
              <a:rPr lang="en-US" sz="1800"/>
              <a:t>, are typically synthesized from specially engineered living cells, and the manufacturing process is more complex.</a:t>
            </a:r>
          </a:p>
          <a:p>
            <a:endParaRPr lang="en-US" sz="1800"/>
          </a:p>
          <a:p>
            <a:r>
              <a:rPr lang="en-US" sz="1800"/>
              <a:t>Biologics that exhibit similar behaviors to other biologics medicines, are known as </a:t>
            </a:r>
            <a:r>
              <a:rPr lang="en-US" sz="1800" b="1"/>
              <a:t>biosimilars</a:t>
            </a:r>
            <a:r>
              <a:rPr lang="en-US" sz="1800"/>
              <a:t>.</a:t>
            </a:r>
          </a:p>
        </p:txBody>
      </p:sp>
      <p:sp>
        <p:nvSpPr>
          <p:cNvPr id="3" name="Title 2"/>
          <p:cNvSpPr>
            <a:spLocks noGrp="1"/>
          </p:cNvSpPr>
          <p:nvPr>
            <p:ph type="title"/>
          </p:nvPr>
        </p:nvSpPr>
        <p:spPr/>
        <p:txBody>
          <a:bodyPr/>
          <a:lstStyle/>
          <a:p>
            <a:r>
              <a:rPr lang="en-US"/>
              <a:t>Pharma vs Biopharma</a:t>
            </a:r>
          </a:p>
        </p:txBody>
      </p:sp>
      <p:sp>
        <p:nvSpPr>
          <p:cNvPr id="4" name="Subtitle 3"/>
          <p:cNvSpPr>
            <a:spLocks noGrp="1"/>
          </p:cNvSpPr>
          <p:nvPr>
            <p:ph type="subTitle" idx="13"/>
          </p:nvPr>
        </p:nvSpPr>
        <p:spPr/>
        <p:txBody>
          <a:bodyPr/>
          <a:lstStyle/>
          <a:p>
            <a:endParaRPr lang="en-US"/>
          </a:p>
        </p:txBody>
      </p:sp>
      <p:sp>
        <p:nvSpPr>
          <p:cNvPr id="5" name="TextBox 4"/>
          <p:cNvSpPr txBox="1"/>
          <p:nvPr/>
        </p:nvSpPr>
        <p:spPr>
          <a:xfrm>
            <a:off x="6414529" y="1371600"/>
            <a:ext cx="5238991" cy="4801314"/>
          </a:xfrm>
          <a:prstGeom prst="rect">
            <a:avLst/>
          </a:prstGeom>
          <a:noFill/>
        </p:spPr>
        <p:txBody>
          <a:bodyPr wrap="square" rtlCol="0">
            <a:spAutoFit/>
          </a:bodyPr>
          <a:lstStyle/>
          <a:p>
            <a:pPr marL="285750" indent="-285750">
              <a:buFont typeface="Arial" panose="020B0604020202020204" pitchFamily="34" charset="0"/>
              <a:buChar char="•"/>
            </a:pPr>
            <a:r>
              <a:rPr lang="en-US"/>
              <a:t>Biologics are typically more difficult and expensive to develop  and manufacture than small molecule drugs.</a:t>
            </a:r>
          </a:p>
          <a:p>
            <a:endParaRPr lang="en-US"/>
          </a:p>
          <a:p>
            <a:pPr marL="285750" indent="-285750">
              <a:buFont typeface="Arial" panose="020B0604020202020204" pitchFamily="34" charset="0"/>
              <a:buChar char="•"/>
            </a:pPr>
            <a:r>
              <a:rPr lang="en-US"/>
              <a:t>Biologics are typically more sensitive to environmental conditions such as light and temperature, than small molecule drugs.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Biologics are used to treat complex conditions such as cancer or autoimmune diseases, and represent the most significant area of potential growth for the pharma industry (CAGR 8.1% 2020 – 2025*)</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Biologics are often used to treat conditions such as cancer, Rheumatoid Arthritis, Eosinophilic Asthma, etc. Such specialized conditions and their treatments are known as </a:t>
            </a:r>
            <a:r>
              <a:rPr lang="en-US" b="1"/>
              <a:t>specialty medicine</a:t>
            </a:r>
            <a:r>
              <a:rPr lang="en-US"/>
              <a:t>.</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8528FAB-262E-44A1-97F2-CAD5E20F64FD}"/>
              </a:ext>
            </a:extLst>
          </p:cNvPr>
          <p:cNvSpPr txBox="1"/>
          <p:nvPr/>
        </p:nvSpPr>
        <p:spPr>
          <a:xfrm>
            <a:off x="4680857" y="6096001"/>
            <a:ext cx="6497503" cy="276999"/>
          </a:xfrm>
          <a:prstGeom prst="rect">
            <a:avLst/>
          </a:prstGeom>
          <a:noFill/>
        </p:spPr>
        <p:txBody>
          <a:bodyPr wrap="square" rtlCol="0">
            <a:spAutoFit/>
          </a:bodyPr>
          <a:lstStyle/>
          <a:p>
            <a:pPr algn="r"/>
            <a:r>
              <a:rPr lang="en-US" sz="1200">
                <a:solidFill>
                  <a:srgbClr val="3F3F3F"/>
                </a:solidFill>
              </a:rPr>
              <a:t>* Source – BCC Research – Biologic Therapeutic Drugs: Technologies and Global Markets 2020</a:t>
            </a:r>
          </a:p>
        </p:txBody>
      </p:sp>
    </p:spTree>
    <p:extLst>
      <p:ext uri="{BB962C8B-B14F-4D97-AF65-F5344CB8AC3E}">
        <p14:creationId xmlns:p14="http://schemas.microsoft.com/office/powerpoint/2010/main" val="154814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05F4FCA-3E08-4659-8B50-050026C24CB3}"/>
              </a:ext>
            </a:extLst>
          </p:cNvPr>
          <p:cNvGraphicFramePr>
            <a:graphicFrameLocks noGrp="1"/>
          </p:cNvGraphicFramePr>
          <p:nvPr>
            <p:ph idx="1"/>
            <p:extLst>
              <p:ext uri="{D42A27DB-BD31-4B8C-83A1-F6EECF244321}">
                <p14:modId xmlns:p14="http://schemas.microsoft.com/office/powerpoint/2010/main" val="3696897858"/>
              </p:ext>
            </p:extLst>
          </p:nvPr>
        </p:nvGraphicFramePr>
        <p:xfrm>
          <a:off x="428625" y="1600200"/>
          <a:ext cx="113569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78190BB5-3959-4811-A061-BE62E1AFB76E}"/>
              </a:ext>
            </a:extLst>
          </p:cNvPr>
          <p:cNvSpPr>
            <a:spLocks noGrp="1"/>
          </p:cNvSpPr>
          <p:nvPr>
            <p:ph type="title"/>
          </p:nvPr>
        </p:nvSpPr>
        <p:spPr/>
        <p:txBody>
          <a:bodyPr/>
          <a:lstStyle/>
          <a:p>
            <a:r>
              <a:rPr lang="en-US"/>
              <a:t>Biologics are the Fastest-growing pharma category </a:t>
            </a:r>
          </a:p>
        </p:txBody>
      </p:sp>
      <p:sp>
        <p:nvSpPr>
          <p:cNvPr id="4" name="Subtitle 3">
            <a:extLst>
              <a:ext uri="{FF2B5EF4-FFF2-40B4-BE49-F238E27FC236}">
                <a16:creationId xmlns:a16="http://schemas.microsoft.com/office/drawing/2014/main" id="{6A264E4F-FF25-4606-AD3E-9F7AB2ABB5BA}"/>
              </a:ext>
            </a:extLst>
          </p:cNvPr>
          <p:cNvSpPr>
            <a:spLocks noGrp="1"/>
          </p:cNvSpPr>
          <p:nvPr>
            <p:ph type="subTitle" idx="13"/>
          </p:nvPr>
        </p:nvSpPr>
        <p:spPr/>
        <p:txBody>
          <a:bodyPr/>
          <a:lstStyle/>
          <a:p>
            <a:r>
              <a:rPr lang="en-US"/>
              <a:t>Percentage of US FDA Approvals 2012 – 2026 (Projected)</a:t>
            </a:r>
          </a:p>
        </p:txBody>
      </p:sp>
      <p:sp>
        <p:nvSpPr>
          <p:cNvPr id="8" name="TextBox 7">
            <a:extLst>
              <a:ext uri="{FF2B5EF4-FFF2-40B4-BE49-F238E27FC236}">
                <a16:creationId xmlns:a16="http://schemas.microsoft.com/office/drawing/2014/main" id="{2AD42F75-EDF6-4810-817E-4EE79EBED131}"/>
              </a:ext>
            </a:extLst>
          </p:cNvPr>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t>Source: Evaluate Pharma World Preview 2020</a:t>
            </a:r>
          </a:p>
        </p:txBody>
      </p:sp>
    </p:spTree>
    <p:extLst>
      <p:ext uri="{BB962C8B-B14F-4D97-AF65-F5344CB8AC3E}">
        <p14:creationId xmlns:p14="http://schemas.microsoft.com/office/powerpoint/2010/main" val="294501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308319-C7BF-4E7A-981E-6BDC9040347A}"/>
              </a:ext>
            </a:extLst>
          </p:cNvPr>
          <p:cNvSpPr>
            <a:spLocks noGrp="1"/>
          </p:cNvSpPr>
          <p:nvPr>
            <p:ph idx="1"/>
          </p:nvPr>
        </p:nvSpPr>
        <p:spPr>
          <a:xfrm>
            <a:off x="838200" y="1371600"/>
            <a:ext cx="10515600" cy="4351338"/>
          </a:xfrm>
        </p:spPr>
        <p:txBody>
          <a:bodyPr>
            <a:normAutofit lnSpcReduction="10000"/>
          </a:bodyPr>
          <a:lstStyle/>
          <a:p>
            <a:r>
              <a:rPr lang="en-US" sz="1800"/>
              <a:t>Payers create lists of pharma products, known as formularies, </a:t>
            </a:r>
            <a:br>
              <a:rPr lang="en-US" sz="1800"/>
            </a:br>
            <a:r>
              <a:rPr lang="en-US" sz="1800"/>
              <a:t>that they will cover</a:t>
            </a:r>
          </a:p>
          <a:p>
            <a:pPr lvl="1"/>
            <a:r>
              <a:rPr lang="en-US" sz="1800"/>
              <a:t>Formularies differ by payer and by insurance plan</a:t>
            </a:r>
            <a:br>
              <a:rPr lang="en-US" sz="1800"/>
            </a:br>
            <a:endParaRPr lang="en-US" sz="1800"/>
          </a:p>
          <a:p>
            <a:r>
              <a:rPr lang="en-US" sz="1800"/>
              <a:t>Payers categorize products into tiers, 1 thru 4:</a:t>
            </a:r>
          </a:p>
          <a:p>
            <a:pPr lvl="1"/>
            <a:r>
              <a:rPr lang="en-US" sz="1800"/>
              <a:t>Tier 1 typically contains generic products</a:t>
            </a:r>
          </a:p>
          <a:p>
            <a:pPr lvl="1"/>
            <a:r>
              <a:rPr lang="en-US" sz="1800"/>
              <a:t>Tier 2 contains preferred branded products</a:t>
            </a:r>
          </a:p>
          <a:p>
            <a:pPr lvl="1"/>
            <a:r>
              <a:rPr lang="en-US" sz="1800"/>
              <a:t>Tier 3 contains non-preferred branded products</a:t>
            </a:r>
          </a:p>
          <a:p>
            <a:pPr lvl="1"/>
            <a:r>
              <a:rPr lang="en-US" sz="1800"/>
              <a:t>Tier 4 contains specialty and biosimilar products</a:t>
            </a:r>
            <a:br>
              <a:rPr lang="en-US" sz="1800"/>
            </a:br>
            <a:endParaRPr lang="en-US" sz="1800"/>
          </a:p>
          <a:p>
            <a:r>
              <a:rPr lang="en-US" sz="1800"/>
              <a:t>The tier determines the terms and conditions</a:t>
            </a:r>
            <a:br>
              <a:rPr lang="en-US" sz="1800"/>
            </a:br>
            <a:r>
              <a:rPr lang="en-US" sz="1800"/>
              <a:t>under which the payer will cover the cost of the product</a:t>
            </a:r>
          </a:p>
          <a:p>
            <a:pPr lvl="1"/>
            <a:r>
              <a:rPr lang="en-US" sz="1800"/>
              <a:t>Dosage and frequency</a:t>
            </a:r>
          </a:p>
          <a:p>
            <a:pPr lvl="1"/>
            <a:r>
              <a:rPr lang="en-US" sz="1800"/>
              <a:t>Percentage of cost covered by the payer</a:t>
            </a:r>
          </a:p>
          <a:p>
            <a:pPr lvl="1"/>
            <a:r>
              <a:rPr lang="en-US" sz="1800"/>
              <a:t>Amount that the patient must pay out-of-pocket</a:t>
            </a:r>
          </a:p>
        </p:txBody>
      </p:sp>
      <p:sp>
        <p:nvSpPr>
          <p:cNvPr id="3" name="Title 2">
            <a:extLst>
              <a:ext uri="{FF2B5EF4-FFF2-40B4-BE49-F238E27FC236}">
                <a16:creationId xmlns:a16="http://schemas.microsoft.com/office/drawing/2014/main" id="{1A1D1AD6-4AE9-4AC5-A137-939AD3133899}"/>
              </a:ext>
            </a:extLst>
          </p:cNvPr>
          <p:cNvSpPr>
            <a:spLocks noGrp="1"/>
          </p:cNvSpPr>
          <p:nvPr>
            <p:ph type="title"/>
          </p:nvPr>
        </p:nvSpPr>
        <p:spPr/>
        <p:txBody>
          <a:bodyPr/>
          <a:lstStyle/>
          <a:p>
            <a:r>
              <a:rPr lang="en-US"/>
              <a:t>Formularies &amp; Copayment Tiers</a:t>
            </a:r>
          </a:p>
        </p:txBody>
      </p:sp>
      <p:sp>
        <p:nvSpPr>
          <p:cNvPr id="4" name="Subtitle 3">
            <a:extLst>
              <a:ext uri="{FF2B5EF4-FFF2-40B4-BE49-F238E27FC236}">
                <a16:creationId xmlns:a16="http://schemas.microsoft.com/office/drawing/2014/main" id="{836165C8-3E6B-4BEA-B193-747C0186A074}"/>
              </a:ext>
            </a:extLst>
          </p:cNvPr>
          <p:cNvSpPr>
            <a:spLocks noGrp="1"/>
          </p:cNvSpPr>
          <p:nvPr>
            <p:ph type="subTitle" idx="13"/>
          </p:nvPr>
        </p:nvSpPr>
        <p:spPr/>
        <p:txBody>
          <a:bodyPr/>
          <a:lstStyle/>
          <a:p>
            <a:r>
              <a:rPr lang="en-US"/>
              <a:t>Tiers Reflect Payer Designations And The Amount a Patient Must Pay Out Of Pocket (Copay)</a:t>
            </a:r>
          </a:p>
        </p:txBody>
      </p:sp>
      <p:sp>
        <p:nvSpPr>
          <p:cNvPr id="5" name="Star: 16 Points 4">
            <a:extLst>
              <a:ext uri="{FF2B5EF4-FFF2-40B4-BE49-F238E27FC236}">
                <a16:creationId xmlns:a16="http://schemas.microsoft.com/office/drawing/2014/main" id="{3BF13742-CB7E-4FA3-8175-42C4C05F80F4}"/>
              </a:ext>
            </a:extLst>
          </p:cNvPr>
          <p:cNvSpPr/>
          <p:nvPr/>
        </p:nvSpPr>
        <p:spPr>
          <a:xfrm>
            <a:off x="7384868" y="1680029"/>
            <a:ext cx="3716520" cy="3811408"/>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0"/>
                <a:solidFill>
                  <a:schemeClr val="tx1"/>
                </a:solidFill>
              </a:rPr>
              <a:t>Pharma companies strive to have their branded products in Tier 2</a:t>
            </a:r>
            <a:br>
              <a:rPr lang="en-US" b="1">
                <a:ln w="0"/>
                <a:solidFill>
                  <a:schemeClr val="tx1"/>
                </a:solidFill>
              </a:rPr>
            </a:br>
            <a:r>
              <a:rPr lang="en-US" b="1">
                <a:ln w="0"/>
                <a:solidFill>
                  <a:schemeClr val="tx1"/>
                </a:solidFill>
              </a:rPr>
              <a:t>for best cost sharing</a:t>
            </a:r>
          </a:p>
        </p:txBody>
      </p:sp>
    </p:spTree>
    <p:extLst>
      <p:ext uri="{BB962C8B-B14F-4D97-AF65-F5344CB8AC3E}">
        <p14:creationId xmlns:p14="http://schemas.microsoft.com/office/powerpoint/2010/main" val="1546951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316C0F-D9E7-4061-A5EE-8557C43CB604}"/>
              </a:ext>
            </a:extLst>
          </p:cNvPr>
          <p:cNvSpPr>
            <a:spLocks noGrp="1"/>
          </p:cNvSpPr>
          <p:nvPr>
            <p:ph idx="1"/>
          </p:nvPr>
        </p:nvSpPr>
        <p:spPr>
          <a:xfrm>
            <a:off x="838200" y="1371600"/>
            <a:ext cx="10515600" cy="4511040"/>
          </a:xfrm>
        </p:spPr>
        <p:txBody>
          <a:bodyPr>
            <a:normAutofit fontScale="85000" lnSpcReduction="20000"/>
          </a:bodyPr>
          <a:lstStyle/>
          <a:p>
            <a:r>
              <a:rPr lang="en-US" sz="2400"/>
              <a:t>Find new products</a:t>
            </a:r>
          </a:p>
          <a:p>
            <a:pPr lvl="1"/>
            <a:r>
              <a:rPr lang="en-US" sz="1900"/>
              <a:t>Discover and synthesize new compounds that are forecasted to make it to market</a:t>
            </a:r>
          </a:p>
          <a:p>
            <a:pPr lvl="1"/>
            <a:r>
              <a:rPr lang="en-US" sz="1900"/>
              <a:t>Partner with other companies to develop and/or market products</a:t>
            </a:r>
          </a:p>
          <a:p>
            <a:pPr marL="0" indent="0">
              <a:buNone/>
            </a:pPr>
            <a:endParaRPr lang="en-US" sz="2000"/>
          </a:p>
          <a:p>
            <a:r>
              <a:rPr lang="en-US" sz="2400"/>
              <a:t>Get products to market as fast as possible, at the minimum practical cost</a:t>
            </a:r>
          </a:p>
          <a:p>
            <a:pPr lvl="1"/>
            <a:r>
              <a:rPr lang="en-US" sz="1900"/>
              <a:t>Identify non-viable products early and terminate development</a:t>
            </a:r>
          </a:p>
          <a:p>
            <a:pPr lvl="1"/>
            <a:r>
              <a:rPr lang="en-US" sz="1900"/>
              <a:t>Optimize the time and money spent in development, particularly clinical trials</a:t>
            </a:r>
          </a:p>
          <a:p>
            <a:pPr lvl="1"/>
            <a:endParaRPr lang="en-US" sz="1600"/>
          </a:p>
          <a:p>
            <a:r>
              <a:rPr lang="en-US" sz="2400"/>
              <a:t>Maximize revenue from every product</a:t>
            </a:r>
          </a:p>
          <a:p>
            <a:pPr lvl="1"/>
            <a:r>
              <a:rPr lang="en-US" sz="1900"/>
              <a:t>Sell the maximum amount of doses/units</a:t>
            </a:r>
          </a:p>
          <a:p>
            <a:pPr lvl="1"/>
            <a:r>
              <a:rPr lang="en-US" sz="1900"/>
              <a:t>Maximize penetration in the chosen target market(s)</a:t>
            </a:r>
          </a:p>
          <a:p>
            <a:pPr lvl="1"/>
            <a:r>
              <a:rPr lang="en-US" sz="1900"/>
              <a:t>Optimize marketing and expenditure to maximize revenue and profit</a:t>
            </a:r>
            <a:br>
              <a:rPr lang="en-US" sz="2000"/>
            </a:br>
            <a:endParaRPr lang="en-US" sz="2000"/>
          </a:p>
          <a:p>
            <a:r>
              <a:rPr lang="en-US" sz="2400"/>
              <a:t>Explore new indications for existing products</a:t>
            </a:r>
          </a:p>
          <a:p>
            <a:pPr lvl="1"/>
            <a:r>
              <a:rPr lang="en-US" sz="1900"/>
              <a:t>Opens up a new target with relatively low additional R&amp;D cost</a:t>
            </a:r>
          </a:p>
          <a:p>
            <a:pPr lvl="1"/>
            <a:r>
              <a:rPr lang="en-US" sz="1900"/>
              <a:t>Often subject to an accelerated approval process – Accelerated New Drug Application (ANDA)</a:t>
            </a:r>
          </a:p>
          <a:p>
            <a:pPr lvl="1"/>
            <a:r>
              <a:rPr lang="en-US" sz="1900"/>
              <a:t>New indications may result in extension of patent protection</a:t>
            </a:r>
          </a:p>
        </p:txBody>
      </p:sp>
      <p:sp>
        <p:nvSpPr>
          <p:cNvPr id="3" name="Title 2">
            <a:extLst>
              <a:ext uri="{FF2B5EF4-FFF2-40B4-BE49-F238E27FC236}">
                <a16:creationId xmlns:a16="http://schemas.microsoft.com/office/drawing/2014/main" id="{DCAB3332-B356-40DE-9E08-52065DE7493D}"/>
              </a:ext>
            </a:extLst>
          </p:cNvPr>
          <p:cNvSpPr>
            <a:spLocks noGrp="1"/>
          </p:cNvSpPr>
          <p:nvPr>
            <p:ph type="title"/>
          </p:nvPr>
        </p:nvSpPr>
        <p:spPr/>
        <p:txBody>
          <a:bodyPr/>
          <a:lstStyle/>
          <a:p>
            <a:r>
              <a:rPr lang="en-US"/>
              <a:t>How Does A Pharma Company Make A Profit?</a:t>
            </a:r>
          </a:p>
        </p:txBody>
      </p:sp>
      <p:sp>
        <p:nvSpPr>
          <p:cNvPr id="4" name="Subtitle 3">
            <a:extLst>
              <a:ext uri="{FF2B5EF4-FFF2-40B4-BE49-F238E27FC236}">
                <a16:creationId xmlns:a16="http://schemas.microsoft.com/office/drawing/2014/main" id="{18F5CE5B-8BE3-415D-82E4-B51C349A03B6}"/>
              </a:ext>
            </a:extLst>
          </p:cNvPr>
          <p:cNvSpPr>
            <a:spLocks noGrp="1"/>
          </p:cNvSpPr>
          <p:nvPr>
            <p:ph type="subTitle" idx="13"/>
          </p:nvPr>
        </p:nvSpPr>
        <p:spPr/>
        <p:txBody>
          <a:bodyPr/>
          <a:lstStyle/>
          <a:p>
            <a:endParaRPr lang="en-US"/>
          </a:p>
        </p:txBody>
      </p:sp>
      <p:grpSp>
        <p:nvGrpSpPr>
          <p:cNvPr id="5" name="Group 4">
            <a:extLst>
              <a:ext uri="{FF2B5EF4-FFF2-40B4-BE49-F238E27FC236}">
                <a16:creationId xmlns:a16="http://schemas.microsoft.com/office/drawing/2014/main" id="{820CB760-0ECC-4344-833C-124F3C6EFE05}"/>
              </a:ext>
            </a:extLst>
          </p:cNvPr>
          <p:cNvGrpSpPr/>
          <p:nvPr/>
        </p:nvGrpSpPr>
        <p:grpSpPr>
          <a:xfrm>
            <a:off x="8749992" y="2241658"/>
            <a:ext cx="2346633" cy="2571265"/>
            <a:chOff x="4854308" y="1459898"/>
            <a:chExt cx="654665" cy="717333"/>
          </a:xfrm>
        </p:grpSpPr>
        <p:sp>
          <p:nvSpPr>
            <p:cNvPr id="6" name="Freeform: Shape 5">
              <a:extLst>
                <a:ext uri="{FF2B5EF4-FFF2-40B4-BE49-F238E27FC236}">
                  <a16:creationId xmlns:a16="http://schemas.microsoft.com/office/drawing/2014/main" id="{5CFD67FD-4BB2-4282-8925-7116EF066B27}"/>
                </a:ext>
              </a:extLst>
            </p:cNvPr>
            <p:cNvSpPr/>
            <p:nvPr/>
          </p:nvSpPr>
          <p:spPr>
            <a:xfrm>
              <a:off x="5078125" y="1548865"/>
              <a:ext cx="430848" cy="402871"/>
            </a:xfrm>
            <a:custGeom>
              <a:avLst/>
              <a:gdLst>
                <a:gd name="connsiteX0" fmla="*/ 378810 w 430847"/>
                <a:gd name="connsiteY0" fmla="*/ 395597 h 402870"/>
                <a:gd name="connsiteX1" fmla="*/ 433086 w 430847"/>
                <a:gd name="connsiteY1" fmla="*/ 279212 h 402870"/>
                <a:gd name="connsiteX2" fmla="*/ 389442 w 430847"/>
                <a:gd name="connsiteY2" fmla="*/ 151076 h 402870"/>
                <a:gd name="connsiteX3" fmla="*/ 295998 w 430847"/>
                <a:gd name="connsiteY3" fmla="*/ 0 h 402870"/>
                <a:gd name="connsiteX4" fmla="*/ 216543 w 430847"/>
                <a:gd name="connsiteY4" fmla="*/ 0 h 402870"/>
                <a:gd name="connsiteX5" fmla="*/ 139326 w 430847"/>
                <a:gd name="connsiteY5" fmla="*/ 0 h 402870"/>
                <a:gd name="connsiteX6" fmla="*/ 43644 w 430847"/>
                <a:gd name="connsiteY6" fmla="*/ 151076 h 402870"/>
                <a:gd name="connsiteX7" fmla="*/ 0 w 430847"/>
                <a:gd name="connsiteY7" fmla="*/ 279212 h 402870"/>
                <a:gd name="connsiteX8" fmla="*/ 68824 w 430847"/>
                <a:gd name="connsiteY8" fmla="*/ 405109 h 4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47" h="402870">
                  <a:moveTo>
                    <a:pt x="378810" y="395597"/>
                  </a:moveTo>
                  <a:cubicBezTo>
                    <a:pt x="420776" y="364262"/>
                    <a:pt x="433086" y="319499"/>
                    <a:pt x="433086" y="279212"/>
                  </a:cubicBezTo>
                  <a:cubicBezTo>
                    <a:pt x="433086" y="232770"/>
                    <a:pt x="416859" y="188006"/>
                    <a:pt x="389442" y="151076"/>
                  </a:cubicBezTo>
                  <a:lnTo>
                    <a:pt x="295998" y="0"/>
                  </a:lnTo>
                  <a:lnTo>
                    <a:pt x="216543" y="0"/>
                  </a:lnTo>
                  <a:lnTo>
                    <a:pt x="139326" y="0"/>
                  </a:lnTo>
                  <a:lnTo>
                    <a:pt x="43644" y="151076"/>
                  </a:lnTo>
                  <a:cubicBezTo>
                    <a:pt x="16227" y="188006"/>
                    <a:pt x="0" y="233329"/>
                    <a:pt x="0" y="279212"/>
                  </a:cubicBezTo>
                  <a:cubicBezTo>
                    <a:pt x="0" y="323975"/>
                    <a:pt x="14548" y="373774"/>
                    <a:pt x="68824" y="405109"/>
                  </a:cubicBez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09734815-5202-45CC-995B-8F236E9D9322}"/>
                </a:ext>
              </a:extLst>
            </p:cNvPr>
            <p:cNvSpPr/>
            <p:nvPr/>
          </p:nvSpPr>
          <p:spPr>
            <a:xfrm>
              <a:off x="5159818" y="1459898"/>
              <a:ext cx="268580" cy="83931"/>
            </a:xfrm>
            <a:custGeom>
              <a:avLst/>
              <a:gdLst>
                <a:gd name="connsiteX0" fmla="*/ 214305 w 268580"/>
                <a:gd name="connsiteY0" fmla="*/ 88408 h 83931"/>
                <a:gd name="connsiteX1" fmla="*/ 272497 w 268580"/>
                <a:gd name="connsiteY1" fmla="*/ 32453 h 83931"/>
                <a:gd name="connsiteX2" fmla="*/ 251794 w 268580"/>
                <a:gd name="connsiteY2" fmla="*/ 11750 h 83931"/>
                <a:gd name="connsiteX3" fmla="*/ 195280 w 268580"/>
                <a:gd name="connsiteY3" fmla="*/ 11750 h 83931"/>
                <a:gd name="connsiteX4" fmla="*/ 178494 w 268580"/>
                <a:gd name="connsiteY4" fmla="*/ 28537 h 83931"/>
                <a:gd name="connsiteX5" fmla="*/ 171220 w 268580"/>
                <a:gd name="connsiteY5" fmla="*/ 21263 h 83931"/>
                <a:gd name="connsiteX6" fmla="*/ 101277 w 268580"/>
                <a:gd name="connsiteY6" fmla="*/ 21263 h 83931"/>
                <a:gd name="connsiteX7" fmla="*/ 94003 w 268580"/>
                <a:gd name="connsiteY7" fmla="*/ 28537 h 83931"/>
                <a:gd name="connsiteX8" fmla="*/ 77217 w 268580"/>
                <a:gd name="connsiteY8" fmla="*/ 11750 h 83931"/>
                <a:gd name="connsiteX9" fmla="*/ 20703 w 268580"/>
                <a:gd name="connsiteY9" fmla="*/ 11750 h 83931"/>
                <a:gd name="connsiteX10" fmla="*/ 0 w 268580"/>
                <a:gd name="connsiteY10" fmla="*/ 32453 h 83931"/>
                <a:gd name="connsiteX11" fmla="*/ 58192 w 268580"/>
                <a:gd name="connsiteY11" fmla="*/ 88408 h 8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580" h="83931">
                  <a:moveTo>
                    <a:pt x="214305" y="88408"/>
                  </a:moveTo>
                  <a:lnTo>
                    <a:pt x="272497" y="32453"/>
                  </a:lnTo>
                  <a:lnTo>
                    <a:pt x="251794" y="11750"/>
                  </a:lnTo>
                  <a:cubicBezTo>
                    <a:pt x="236127" y="-3917"/>
                    <a:pt x="210948" y="-3917"/>
                    <a:pt x="195280" y="11750"/>
                  </a:cubicBezTo>
                  <a:lnTo>
                    <a:pt x="178494" y="28537"/>
                  </a:lnTo>
                  <a:lnTo>
                    <a:pt x="171220" y="21263"/>
                  </a:lnTo>
                  <a:cubicBezTo>
                    <a:pt x="152196" y="2238"/>
                    <a:pt x="120861" y="2238"/>
                    <a:pt x="101277" y="21263"/>
                  </a:cubicBezTo>
                  <a:lnTo>
                    <a:pt x="94003" y="28537"/>
                  </a:lnTo>
                  <a:lnTo>
                    <a:pt x="77217" y="11750"/>
                  </a:lnTo>
                  <a:cubicBezTo>
                    <a:pt x="61550" y="-3917"/>
                    <a:pt x="36370" y="-3917"/>
                    <a:pt x="20703" y="11750"/>
                  </a:cubicBezTo>
                  <a:lnTo>
                    <a:pt x="0" y="32453"/>
                  </a:lnTo>
                  <a:lnTo>
                    <a:pt x="58192" y="88408"/>
                  </a:ln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12418B-FFFA-4A94-B20C-B42FE4210951}"/>
                </a:ext>
              </a:extLst>
            </p:cNvPr>
            <p:cNvSpPr/>
            <p:nvPr/>
          </p:nvSpPr>
          <p:spPr>
            <a:xfrm>
              <a:off x="5039516" y="1953647"/>
              <a:ext cx="313344" cy="89527"/>
            </a:xfrm>
            <a:custGeom>
              <a:avLst/>
              <a:gdLst>
                <a:gd name="connsiteX0" fmla="*/ 180732 w 313343"/>
                <a:gd name="connsiteY0" fmla="*/ 90413 h 89526"/>
                <a:gd name="connsiteX1" fmla="*/ 210948 w 313343"/>
                <a:gd name="connsiteY1" fmla="*/ 90413 h 89526"/>
                <a:gd name="connsiteX2" fmla="*/ 292081 w 313343"/>
                <a:gd name="connsiteY2" fmla="*/ 65793 h 89526"/>
                <a:gd name="connsiteX3" fmla="*/ 313903 w 313343"/>
                <a:gd name="connsiteY3" fmla="*/ 50686 h 89526"/>
                <a:gd name="connsiteX4" fmla="*/ 316142 w 313343"/>
                <a:gd name="connsiteY4" fmla="*/ 39495 h 89526"/>
                <a:gd name="connsiteX5" fmla="*/ 303272 w 313343"/>
                <a:gd name="connsiteY5" fmla="*/ 27744 h 89526"/>
                <a:gd name="connsiteX6" fmla="*/ 268021 w 313343"/>
                <a:gd name="connsiteY6" fmla="*/ 27744 h 89526"/>
                <a:gd name="connsiteX7" fmla="*/ 190804 w 313343"/>
                <a:gd name="connsiteY7" fmla="*/ 31102 h 89526"/>
                <a:gd name="connsiteX8" fmla="*/ 152755 w 313343"/>
                <a:gd name="connsiteY8" fmla="*/ 11518 h 89526"/>
                <a:gd name="connsiteX9" fmla="*/ 0 w 313343"/>
                <a:gd name="connsiteY9" fmla="*/ 29983 h 89526"/>
                <a:gd name="connsiteX10" fmla="*/ 0 w 313343"/>
                <a:gd name="connsiteY10" fmla="*/ 29983 h 8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3343" h="89526">
                  <a:moveTo>
                    <a:pt x="180732" y="90413"/>
                  </a:moveTo>
                  <a:lnTo>
                    <a:pt x="210948" y="90413"/>
                  </a:lnTo>
                  <a:cubicBezTo>
                    <a:pt x="240044" y="90413"/>
                    <a:pt x="268021" y="82020"/>
                    <a:pt x="292081" y="65793"/>
                  </a:cubicBezTo>
                  <a:lnTo>
                    <a:pt x="313903" y="50686"/>
                  </a:lnTo>
                  <a:cubicBezTo>
                    <a:pt x="317261" y="48447"/>
                    <a:pt x="318939" y="43412"/>
                    <a:pt x="316142" y="39495"/>
                  </a:cubicBezTo>
                  <a:cubicBezTo>
                    <a:pt x="312784" y="34459"/>
                    <a:pt x="308308" y="30542"/>
                    <a:pt x="303272" y="27744"/>
                  </a:cubicBezTo>
                  <a:cubicBezTo>
                    <a:pt x="292641" y="21589"/>
                    <a:pt x="279212" y="22149"/>
                    <a:pt x="268021" y="27744"/>
                  </a:cubicBezTo>
                  <a:cubicBezTo>
                    <a:pt x="227174" y="47888"/>
                    <a:pt x="190804" y="31102"/>
                    <a:pt x="190804" y="31102"/>
                  </a:cubicBezTo>
                  <a:cubicBezTo>
                    <a:pt x="177375" y="22708"/>
                    <a:pt x="165065" y="16553"/>
                    <a:pt x="152755" y="11518"/>
                  </a:cubicBezTo>
                  <a:cubicBezTo>
                    <a:pt x="102396" y="-9185"/>
                    <a:pt x="44763" y="-1352"/>
                    <a:pt x="0" y="29983"/>
                  </a:cubicBezTo>
                  <a:lnTo>
                    <a:pt x="0" y="29983"/>
                  </a:ln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E4CEC17-49E5-45C1-AC36-F570A84B8C5B}"/>
                </a:ext>
              </a:extLst>
            </p:cNvPr>
            <p:cNvSpPr/>
            <p:nvPr/>
          </p:nvSpPr>
          <p:spPr>
            <a:xfrm>
              <a:off x="5040076" y="1941554"/>
              <a:ext cx="458825" cy="145481"/>
            </a:xfrm>
            <a:custGeom>
              <a:avLst/>
              <a:gdLst>
                <a:gd name="connsiteX0" fmla="*/ 0 w 458824"/>
                <a:gd name="connsiteY0" fmla="*/ 147829 h 145481"/>
                <a:gd name="connsiteX1" fmla="*/ 188006 w 458824"/>
                <a:gd name="connsiteY1" fmla="*/ 141114 h 145481"/>
                <a:gd name="connsiteX2" fmla="*/ 278652 w 458824"/>
                <a:gd name="connsiteY2" fmla="*/ 120971 h 145481"/>
                <a:gd name="connsiteX3" fmla="*/ 460503 w 458824"/>
                <a:gd name="connsiteY3" fmla="*/ 25289 h 145481"/>
                <a:gd name="connsiteX4" fmla="*/ 462742 w 458824"/>
                <a:gd name="connsiteY4" fmla="*/ 14658 h 145481"/>
                <a:gd name="connsiteX5" fmla="*/ 411823 w 458824"/>
                <a:gd name="connsiteY5" fmla="*/ 2348 h 145481"/>
                <a:gd name="connsiteX6" fmla="*/ 401751 w 458824"/>
                <a:gd name="connsiteY6" fmla="*/ 5705 h 145481"/>
                <a:gd name="connsiteX7" fmla="*/ 310546 w 458824"/>
                <a:gd name="connsiteY7" fmla="*/ 44873 h 14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824" h="145481">
                  <a:moveTo>
                    <a:pt x="0" y="147829"/>
                  </a:moveTo>
                  <a:cubicBezTo>
                    <a:pt x="0" y="147829"/>
                    <a:pt x="68264" y="134400"/>
                    <a:pt x="188006" y="141114"/>
                  </a:cubicBezTo>
                  <a:cubicBezTo>
                    <a:pt x="219341" y="142793"/>
                    <a:pt x="251235" y="136079"/>
                    <a:pt x="278652" y="120971"/>
                  </a:cubicBezTo>
                  <a:lnTo>
                    <a:pt x="460503" y="25289"/>
                  </a:lnTo>
                  <a:cubicBezTo>
                    <a:pt x="464420" y="23051"/>
                    <a:pt x="465539" y="18015"/>
                    <a:pt x="462742" y="14658"/>
                  </a:cubicBezTo>
                  <a:cubicBezTo>
                    <a:pt x="456027" y="6265"/>
                    <a:pt x="441479" y="-4926"/>
                    <a:pt x="411823" y="2348"/>
                  </a:cubicBezTo>
                  <a:cubicBezTo>
                    <a:pt x="408466" y="3467"/>
                    <a:pt x="405109" y="4586"/>
                    <a:pt x="401751" y="5705"/>
                  </a:cubicBezTo>
                  <a:lnTo>
                    <a:pt x="310546" y="44873"/>
                  </a:ln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F081DEB-3262-4E6E-A803-419123CC5325}"/>
                </a:ext>
              </a:extLst>
            </p:cNvPr>
            <p:cNvSpPr/>
            <p:nvPr/>
          </p:nvSpPr>
          <p:spPr>
            <a:xfrm>
              <a:off x="4971252" y="1959569"/>
              <a:ext cx="67145" cy="173458"/>
            </a:xfrm>
            <a:custGeom>
              <a:avLst/>
              <a:gdLst>
                <a:gd name="connsiteX0" fmla="*/ 0 w 67145"/>
                <a:gd name="connsiteY0" fmla="*/ 173458 h 173458"/>
                <a:gd name="connsiteX1" fmla="*/ 67145 w 67145"/>
                <a:gd name="connsiteY1" fmla="*/ 173458 h 173458"/>
                <a:gd name="connsiteX2" fmla="*/ 67145 w 67145"/>
                <a:gd name="connsiteY2" fmla="*/ 0 h 173458"/>
                <a:gd name="connsiteX3" fmla="*/ 0 w 67145"/>
                <a:gd name="connsiteY3" fmla="*/ 0 h 173458"/>
              </a:gdLst>
              <a:ahLst/>
              <a:cxnLst>
                <a:cxn ang="0">
                  <a:pos x="connsiteX0" y="connsiteY0"/>
                </a:cxn>
                <a:cxn ang="0">
                  <a:pos x="connsiteX1" y="connsiteY1"/>
                </a:cxn>
                <a:cxn ang="0">
                  <a:pos x="connsiteX2" y="connsiteY2"/>
                </a:cxn>
                <a:cxn ang="0">
                  <a:pos x="connsiteX3" y="connsiteY3"/>
                </a:cxn>
              </a:cxnLst>
              <a:rect l="l" t="t" r="r" b="b"/>
              <a:pathLst>
                <a:path w="67145" h="173458">
                  <a:moveTo>
                    <a:pt x="0" y="173458"/>
                  </a:moveTo>
                  <a:lnTo>
                    <a:pt x="67145" y="173458"/>
                  </a:lnTo>
                  <a:lnTo>
                    <a:pt x="67145" y="0"/>
                  </a:lnTo>
                  <a:lnTo>
                    <a:pt x="0" y="0"/>
                  </a:ln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FCAC73BF-06C7-4DE2-93B9-8B44D5B5A96B}"/>
                </a:ext>
              </a:extLst>
            </p:cNvPr>
            <p:cNvSpPr/>
            <p:nvPr/>
          </p:nvSpPr>
          <p:spPr>
            <a:xfrm>
              <a:off x="4854308" y="1908651"/>
              <a:ext cx="111909" cy="268580"/>
            </a:xfrm>
            <a:custGeom>
              <a:avLst/>
              <a:gdLst>
                <a:gd name="connsiteX0" fmla="*/ 0 w 111908"/>
                <a:gd name="connsiteY0" fmla="*/ 270259 h 268580"/>
                <a:gd name="connsiteX1" fmla="*/ 116944 w 111908"/>
                <a:gd name="connsiteY1" fmla="*/ 270259 h 268580"/>
                <a:gd name="connsiteX2" fmla="*/ 116944 w 111908"/>
                <a:gd name="connsiteY2" fmla="*/ 0 h 268580"/>
                <a:gd name="connsiteX3" fmla="*/ 0 w 111908"/>
                <a:gd name="connsiteY3" fmla="*/ 0 h 268580"/>
              </a:gdLst>
              <a:ahLst/>
              <a:cxnLst>
                <a:cxn ang="0">
                  <a:pos x="connsiteX0" y="connsiteY0"/>
                </a:cxn>
                <a:cxn ang="0">
                  <a:pos x="connsiteX1" y="connsiteY1"/>
                </a:cxn>
                <a:cxn ang="0">
                  <a:pos x="connsiteX2" y="connsiteY2"/>
                </a:cxn>
                <a:cxn ang="0">
                  <a:pos x="connsiteX3" y="connsiteY3"/>
                </a:cxn>
              </a:cxnLst>
              <a:rect l="l" t="t" r="r" b="b"/>
              <a:pathLst>
                <a:path w="111908" h="268580">
                  <a:moveTo>
                    <a:pt x="0" y="270259"/>
                  </a:moveTo>
                  <a:lnTo>
                    <a:pt x="116944" y="270259"/>
                  </a:lnTo>
                  <a:lnTo>
                    <a:pt x="116944" y="0"/>
                  </a:lnTo>
                  <a:lnTo>
                    <a:pt x="0" y="0"/>
                  </a:ln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52BD5583-D1E1-418A-BFE9-BA80A372F67B}"/>
                </a:ext>
              </a:extLst>
            </p:cNvPr>
            <p:cNvSpPr/>
            <p:nvPr/>
          </p:nvSpPr>
          <p:spPr>
            <a:xfrm>
              <a:off x="5252143" y="1703858"/>
              <a:ext cx="83931" cy="173458"/>
            </a:xfrm>
            <a:custGeom>
              <a:avLst/>
              <a:gdLst>
                <a:gd name="connsiteX0" fmla="*/ 0 w 83931"/>
                <a:gd name="connsiteY0" fmla="*/ 130933 h 173458"/>
                <a:gd name="connsiteX1" fmla="*/ 43644 w 83931"/>
                <a:gd name="connsiteY1" fmla="*/ 174577 h 173458"/>
                <a:gd name="connsiteX2" fmla="*/ 87289 w 83931"/>
                <a:gd name="connsiteY2" fmla="*/ 130933 h 173458"/>
                <a:gd name="connsiteX3" fmla="*/ 43644 w 83931"/>
                <a:gd name="connsiteY3" fmla="*/ 87289 h 173458"/>
                <a:gd name="connsiteX4" fmla="*/ 0 w 83931"/>
                <a:gd name="connsiteY4" fmla="*/ 43644 h 173458"/>
                <a:gd name="connsiteX5" fmla="*/ 43644 w 83931"/>
                <a:gd name="connsiteY5" fmla="*/ 0 h 173458"/>
                <a:gd name="connsiteX6" fmla="*/ 87289 w 83931"/>
                <a:gd name="connsiteY6" fmla="*/ 43644 h 17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31" h="173458">
                  <a:moveTo>
                    <a:pt x="0" y="130933"/>
                  </a:moveTo>
                  <a:cubicBezTo>
                    <a:pt x="0" y="154993"/>
                    <a:pt x="19584" y="174577"/>
                    <a:pt x="43644" y="174577"/>
                  </a:cubicBezTo>
                  <a:cubicBezTo>
                    <a:pt x="67705" y="174577"/>
                    <a:pt x="87289" y="154993"/>
                    <a:pt x="87289" y="130933"/>
                  </a:cubicBezTo>
                  <a:cubicBezTo>
                    <a:pt x="87289" y="106873"/>
                    <a:pt x="69383" y="95682"/>
                    <a:pt x="43644" y="87289"/>
                  </a:cubicBezTo>
                  <a:cubicBezTo>
                    <a:pt x="20703" y="80015"/>
                    <a:pt x="0" y="67705"/>
                    <a:pt x="0" y="43644"/>
                  </a:cubicBezTo>
                  <a:cubicBezTo>
                    <a:pt x="0" y="19584"/>
                    <a:pt x="19584" y="0"/>
                    <a:pt x="43644" y="0"/>
                  </a:cubicBezTo>
                  <a:cubicBezTo>
                    <a:pt x="67705" y="0"/>
                    <a:pt x="87289" y="19584"/>
                    <a:pt x="87289" y="43644"/>
                  </a:cubicBezTo>
                </a:path>
              </a:pathLst>
            </a:custGeom>
            <a:noFill/>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C4DCDB72-B485-494B-8982-5854D76070FA}"/>
                </a:ext>
              </a:extLst>
            </p:cNvPr>
            <p:cNvSpPr/>
            <p:nvPr/>
          </p:nvSpPr>
          <p:spPr>
            <a:xfrm>
              <a:off x="5295787" y="1679798"/>
              <a:ext cx="5595" cy="22382"/>
            </a:xfrm>
            <a:custGeom>
              <a:avLst/>
              <a:gdLst>
                <a:gd name="connsiteX0" fmla="*/ 0 w 0"/>
                <a:gd name="connsiteY0" fmla="*/ 0 h 22381"/>
                <a:gd name="connsiteX1" fmla="*/ 0 w 0"/>
                <a:gd name="connsiteY1" fmla="*/ 24620 h 22381"/>
              </a:gdLst>
              <a:ahLst/>
              <a:cxnLst>
                <a:cxn ang="0">
                  <a:pos x="connsiteX0" y="connsiteY0"/>
                </a:cxn>
                <a:cxn ang="0">
                  <a:pos x="connsiteX1" y="connsiteY1"/>
                </a:cxn>
              </a:cxnLst>
              <a:rect l="l" t="t" r="r" b="b"/>
              <a:pathLst>
                <a:path h="22381">
                  <a:moveTo>
                    <a:pt x="0" y="0"/>
                  </a:moveTo>
                  <a:lnTo>
                    <a:pt x="0" y="24620"/>
                  </a:lnTo>
                </a:path>
              </a:pathLst>
            </a:custGeom>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4865664B-D715-4C30-8191-72B332856760}"/>
                </a:ext>
              </a:extLst>
            </p:cNvPr>
            <p:cNvSpPr/>
            <p:nvPr/>
          </p:nvSpPr>
          <p:spPr>
            <a:xfrm>
              <a:off x="5295787" y="1878436"/>
              <a:ext cx="5595" cy="22382"/>
            </a:xfrm>
            <a:custGeom>
              <a:avLst/>
              <a:gdLst>
                <a:gd name="connsiteX0" fmla="*/ 0 w 0"/>
                <a:gd name="connsiteY0" fmla="*/ 0 h 22381"/>
                <a:gd name="connsiteX1" fmla="*/ 0 w 0"/>
                <a:gd name="connsiteY1" fmla="*/ 24620 h 22381"/>
              </a:gdLst>
              <a:ahLst/>
              <a:cxnLst>
                <a:cxn ang="0">
                  <a:pos x="connsiteX0" y="connsiteY0"/>
                </a:cxn>
                <a:cxn ang="0">
                  <a:pos x="connsiteX1" y="connsiteY1"/>
                </a:cxn>
              </a:cxnLst>
              <a:rect l="l" t="t" r="r" b="b"/>
              <a:pathLst>
                <a:path h="22381">
                  <a:moveTo>
                    <a:pt x="0" y="0"/>
                  </a:moveTo>
                  <a:lnTo>
                    <a:pt x="0" y="24620"/>
                  </a:lnTo>
                </a:path>
              </a:pathLst>
            </a:custGeom>
            <a:ln w="19567" cap="rnd">
              <a:solidFill>
                <a:schemeClr val="accent2"/>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11216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Healthcare Data Sources Have Exploded</a:t>
            </a:r>
          </a:p>
        </p:txBody>
      </p:sp>
      <p:sp>
        <p:nvSpPr>
          <p:cNvPr id="4" name="Subtitle 3"/>
          <p:cNvSpPr>
            <a:spLocks noGrp="1"/>
          </p:cNvSpPr>
          <p:nvPr>
            <p:ph type="subTitle" idx="13"/>
          </p:nvPr>
        </p:nvSpPr>
        <p:spPr/>
        <p:txBody>
          <a:bodyPr/>
          <a:lstStyle/>
          <a:p>
            <a:r>
              <a:rPr lang="en-US"/>
              <a:t>Data Is Available Across Almost Every Aspect Of The Patient Journey And Stakeholder Landscape</a:t>
            </a:r>
            <a:endParaRPr lang="en-US" b="1">
              <a:solidFill>
                <a:schemeClr val="accent2"/>
              </a:solidFill>
            </a:endParaRPr>
          </a:p>
        </p:txBody>
      </p:sp>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69017" y="571500"/>
            <a:ext cx="5814097" cy="5257236"/>
          </a:xfrm>
          <a:prstGeom prst="rect">
            <a:avLst/>
          </a:prstGeom>
        </p:spPr>
      </p:pic>
      <p:sp>
        <p:nvSpPr>
          <p:cNvPr id="64" name="TextBox 63"/>
          <p:cNvSpPr txBox="1"/>
          <p:nvPr/>
        </p:nvSpPr>
        <p:spPr>
          <a:xfrm>
            <a:off x="6196755" y="1346418"/>
            <a:ext cx="3442545" cy="1815882"/>
          </a:xfrm>
          <a:prstGeom prst="rect">
            <a:avLst/>
          </a:prstGeom>
          <a:noFill/>
        </p:spPr>
        <p:txBody>
          <a:bodyPr wrap="none" rtlCol="0">
            <a:spAutoFit/>
          </a:bodyPr>
          <a:lstStyle/>
          <a:p>
            <a:pPr marL="285750" indent="-285750">
              <a:buClr>
                <a:schemeClr val="accent2"/>
              </a:buClr>
              <a:buFont typeface=".AppleSystemUIFont" charset="-120"/>
              <a:buChar char="-"/>
            </a:pPr>
            <a:r>
              <a:rPr lang="en-US" sz="1600"/>
              <a:t>Prescription Data</a:t>
            </a:r>
          </a:p>
          <a:p>
            <a:pPr marL="285750" indent="-285750">
              <a:buClr>
                <a:schemeClr val="accent2"/>
              </a:buClr>
              <a:buFont typeface=".AppleSystemUIFont" charset="-120"/>
              <a:buChar char="-"/>
            </a:pPr>
            <a:r>
              <a:rPr lang="en-US" sz="1600"/>
              <a:t>Electronic Medical Records</a:t>
            </a:r>
          </a:p>
          <a:p>
            <a:pPr marL="285750" indent="-285750">
              <a:buClr>
                <a:schemeClr val="accent2"/>
              </a:buClr>
              <a:buFont typeface=".AppleSystemUIFont" charset="-120"/>
              <a:buChar char="-"/>
            </a:pPr>
            <a:r>
              <a:rPr lang="en-US" sz="1600"/>
              <a:t>Medical Claims Data</a:t>
            </a:r>
          </a:p>
          <a:p>
            <a:pPr marL="285750" indent="-285750">
              <a:buClr>
                <a:schemeClr val="accent2"/>
              </a:buClr>
              <a:buFont typeface=".AppleSystemUIFont" charset="-120"/>
              <a:buChar char="-"/>
            </a:pPr>
            <a:r>
              <a:rPr lang="en-US" sz="1600"/>
              <a:t>Connected Devices &amp; Medical Apps</a:t>
            </a:r>
          </a:p>
          <a:p>
            <a:pPr marL="285750" indent="-285750">
              <a:buClr>
                <a:schemeClr val="accent2"/>
              </a:buClr>
              <a:buFont typeface=".AppleSystemUIFont" charset="-120"/>
              <a:buChar char="-"/>
            </a:pPr>
            <a:r>
              <a:rPr lang="en-US" sz="1600"/>
              <a:t>Influencer Opinions &amp; Communities</a:t>
            </a:r>
          </a:p>
          <a:p>
            <a:pPr marL="285750" indent="-285750">
              <a:buClr>
                <a:schemeClr val="accent2"/>
              </a:buClr>
              <a:buFont typeface=".AppleSystemUIFont" charset="-120"/>
              <a:buChar char="-"/>
            </a:pPr>
            <a:r>
              <a:rPr lang="en-US" sz="1600"/>
              <a:t>Social Media</a:t>
            </a:r>
          </a:p>
          <a:p>
            <a:pPr marL="285750" indent="-285750">
              <a:buClr>
                <a:schemeClr val="accent2"/>
              </a:buClr>
              <a:buFont typeface=".AppleSystemUIFont" charset="-120"/>
              <a:buChar char="-"/>
            </a:pPr>
            <a:r>
              <a:rPr lang="en-US" sz="1600"/>
              <a:t>Real World Evidence</a:t>
            </a:r>
          </a:p>
        </p:txBody>
      </p:sp>
      <p:sp>
        <p:nvSpPr>
          <p:cNvPr id="65" name="TextBox 64"/>
          <p:cNvSpPr txBox="1"/>
          <p:nvPr/>
        </p:nvSpPr>
        <p:spPr>
          <a:xfrm>
            <a:off x="729891" y="1181100"/>
            <a:ext cx="2550698" cy="1107996"/>
          </a:xfrm>
          <a:prstGeom prst="rect">
            <a:avLst/>
          </a:prstGeom>
          <a:noFill/>
        </p:spPr>
        <p:txBody>
          <a:bodyPr wrap="none" rtlCol="0">
            <a:spAutoFit/>
          </a:bodyPr>
          <a:lstStyle/>
          <a:p>
            <a:pPr algn="ctr"/>
            <a:r>
              <a:rPr lang="en-US" sz="6600" b="1">
                <a:solidFill>
                  <a:schemeClr val="accent1"/>
                </a:solidFill>
              </a:rPr>
              <a:t>25,000</a:t>
            </a:r>
            <a:endParaRPr lang="en-US" sz="4400" b="1">
              <a:solidFill>
                <a:schemeClr val="accent1"/>
              </a:solidFill>
            </a:endParaRPr>
          </a:p>
        </p:txBody>
      </p:sp>
      <p:sp>
        <p:nvSpPr>
          <p:cNvPr id="66" name="Rectangle 65"/>
          <p:cNvSpPr/>
          <p:nvPr/>
        </p:nvSpPr>
        <p:spPr>
          <a:xfrm>
            <a:off x="3345659" y="1675577"/>
            <a:ext cx="2445541" cy="830997"/>
          </a:xfrm>
          <a:prstGeom prst="rect">
            <a:avLst/>
          </a:prstGeom>
        </p:spPr>
        <p:txBody>
          <a:bodyPr wrap="square">
            <a:spAutoFit/>
          </a:bodyPr>
          <a:lstStyle/>
          <a:p>
            <a:r>
              <a:rPr lang="en-US" sz="1600"/>
              <a:t>There is an estimated 25,000 Petabytes of data</a:t>
            </a:r>
            <a:br>
              <a:rPr lang="en-US" sz="1600"/>
            </a:br>
            <a:r>
              <a:rPr lang="en-US" sz="1600"/>
              <a:t>in the healthcare realm.</a:t>
            </a:r>
            <a:r>
              <a:rPr lang="en-US" sz="1600" baseline="30000"/>
              <a:t>1</a:t>
            </a:r>
          </a:p>
        </p:txBody>
      </p:sp>
      <p:sp>
        <p:nvSpPr>
          <p:cNvPr id="67" name="Rectangle 66"/>
          <p:cNvSpPr/>
          <p:nvPr/>
        </p:nvSpPr>
        <p:spPr>
          <a:xfrm>
            <a:off x="723900" y="2042636"/>
            <a:ext cx="2567819" cy="738664"/>
          </a:xfrm>
          <a:prstGeom prst="rect">
            <a:avLst/>
          </a:prstGeom>
        </p:spPr>
        <p:txBody>
          <a:bodyPr wrap="none">
            <a:spAutoFit/>
          </a:bodyPr>
          <a:lstStyle/>
          <a:p>
            <a:pPr algn="ctr"/>
            <a:r>
              <a:rPr lang="en-US" sz="4100">
                <a:solidFill>
                  <a:schemeClr val="accent1"/>
                </a:solidFill>
              </a:rPr>
              <a:t>PETABYTES</a:t>
            </a:r>
          </a:p>
        </p:txBody>
      </p:sp>
      <p:cxnSp>
        <p:nvCxnSpPr>
          <p:cNvPr id="68" name="Straight Connector 67"/>
          <p:cNvCxnSpPr/>
          <p:nvPr/>
        </p:nvCxnSpPr>
        <p:spPr>
          <a:xfrm>
            <a:off x="838200" y="2895600"/>
            <a:ext cx="493629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8200" y="5067300"/>
            <a:ext cx="49362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54910" y="5219700"/>
            <a:ext cx="4919580" cy="90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r>
              <a:rPr lang="en-US" sz="1600"/>
              <a:t>The healthcare industry produces vast quantities of data - more transactions per day than the New York Stock Exchange. </a:t>
            </a:r>
          </a:p>
        </p:txBody>
      </p:sp>
      <p:sp>
        <p:nvSpPr>
          <p:cNvPr id="75" name="TextBox 74"/>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solidFill>
                  <a:schemeClr val="bg1">
                    <a:lumMod val="75000"/>
                  </a:schemeClr>
                </a:solidFill>
              </a:rPr>
              <a:t>Sources: 1. Feldman, Martin and Skotnes - Big Data in Healthcare | 2. IDC –Healthcare Predictions 2015 </a:t>
            </a:r>
          </a:p>
        </p:txBody>
      </p:sp>
      <p:sp>
        <p:nvSpPr>
          <p:cNvPr id="76" name="TextBox 75"/>
          <p:cNvSpPr txBox="1"/>
          <p:nvPr/>
        </p:nvSpPr>
        <p:spPr>
          <a:xfrm>
            <a:off x="1223542" y="3689764"/>
            <a:ext cx="1028699" cy="559119"/>
          </a:xfrm>
          <a:prstGeom prst="rect">
            <a:avLst/>
          </a:prstGeom>
          <a:noFill/>
        </p:spPr>
        <p:txBody>
          <a:bodyPr wrap="none" tIns="0" bIns="0" rtlCol="0" anchor="ctr">
            <a:noAutofit/>
          </a:bodyPr>
          <a:lstStyle/>
          <a:p>
            <a:r>
              <a:rPr lang="en-US" sz="4000" b="1">
                <a:solidFill>
                  <a:schemeClr val="accent1"/>
                </a:solidFill>
              </a:rPr>
              <a:t>80%</a:t>
            </a:r>
          </a:p>
        </p:txBody>
      </p:sp>
      <p:sp>
        <p:nvSpPr>
          <p:cNvPr id="77" name="Oval 76"/>
          <p:cNvSpPr/>
          <p:nvPr/>
        </p:nvSpPr>
        <p:spPr>
          <a:xfrm>
            <a:off x="1078762" y="3318924"/>
            <a:ext cx="1316182" cy="1316182"/>
          </a:xfrm>
          <a:prstGeom prst="ellipse">
            <a:avLst/>
          </a:prstGeom>
          <a:noFill/>
          <a:ln w="1270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Block Arc 77"/>
          <p:cNvSpPr>
            <a:spLocks noChangeAspect="1"/>
          </p:cNvSpPr>
          <p:nvPr/>
        </p:nvSpPr>
        <p:spPr>
          <a:xfrm rot="8100000">
            <a:off x="910402" y="3158302"/>
            <a:ext cx="1636362" cy="1636362"/>
          </a:xfrm>
          <a:prstGeom prst="blockArc">
            <a:avLst>
              <a:gd name="adj1" fmla="val 7662820"/>
              <a:gd name="adj2" fmla="val 4378989"/>
              <a:gd name="adj3" fmla="val 839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2705100" y="3468652"/>
            <a:ext cx="2830492" cy="1015663"/>
          </a:xfrm>
          <a:prstGeom prst="rect">
            <a:avLst/>
          </a:prstGeom>
        </p:spPr>
        <p:txBody>
          <a:bodyPr wrap="square">
            <a:spAutoFit/>
          </a:bodyPr>
          <a:lstStyle/>
          <a:p>
            <a:r>
              <a:rPr lang="en-US" sz="1500">
                <a:solidFill>
                  <a:schemeClr val="accent4"/>
                </a:solidFill>
              </a:rPr>
              <a:t>of patient data is unstructured – e.g. a physician’s dictated notes after a consultation with a patient.</a:t>
            </a:r>
            <a:r>
              <a:rPr lang="en-US" sz="1500" baseline="30000">
                <a:solidFill>
                  <a:schemeClr val="accent4"/>
                </a:solidFill>
              </a:rPr>
              <a:t>1</a:t>
            </a:r>
            <a:endParaRPr lang="en-US" sz="1500" baseline="30000">
              <a:solidFill>
                <a:schemeClr val="accent1"/>
              </a:solidFill>
            </a:endParaRPr>
          </a:p>
        </p:txBody>
      </p:sp>
    </p:spTree>
    <p:extLst>
      <p:ext uri="{BB962C8B-B14F-4D97-AF65-F5344CB8AC3E}">
        <p14:creationId xmlns:p14="http://schemas.microsoft.com/office/powerpoint/2010/main" val="2808093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Patient Has Gone Digital</a:t>
            </a:r>
          </a:p>
        </p:txBody>
      </p:sp>
      <p:sp>
        <p:nvSpPr>
          <p:cNvPr id="4" name="Subtitle 3"/>
          <p:cNvSpPr>
            <a:spLocks noGrp="1"/>
          </p:cNvSpPr>
          <p:nvPr>
            <p:ph type="subTitle" idx="13"/>
          </p:nvPr>
        </p:nvSpPr>
        <p:spPr/>
        <p:txBody>
          <a:bodyPr/>
          <a:lstStyle/>
          <a:p>
            <a:r>
              <a:rPr lang="en-GB"/>
              <a:t>More Open, More Connected, More Social And More Aware</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893023" y="1769059"/>
            <a:ext cx="2217696" cy="3871162"/>
          </a:xfrm>
          <a:prstGeom prst="rect">
            <a:avLst/>
          </a:prstGeom>
        </p:spPr>
      </p:pic>
      <p:pic>
        <p:nvPicPr>
          <p:cNvPr id="6" name="Picture 5"/>
          <p:cNvPicPr>
            <a:picLocks noChangeAspect="1"/>
          </p:cNvPicPr>
          <p:nvPr/>
        </p:nvPicPr>
        <p:blipFill rotWithShape="1">
          <a:blip r:embed="rId4" cstate="email">
            <a:extLst>
              <a:ext uri="{28A0092B-C50C-407E-A947-70E740481C1C}">
                <a14:useLocalDpi xmlns:a14="http://schemas.microsoft.com/office/drawing/2010/main"/>
              </a:ext>
            </a:extLst>
          </a:blip>
          <a:srcRect t="35194" b="34576"/>
          <a:stretch/>
        </p:blipFill>
        <p:spPr>
          <a:xfrm rot="5400000">
            <a:off x="6779867" y="4297731"/>
            <a:ext cx="136115" cy="173485"/>
          </a:xfrm>
          <a:prstGeom prst="rect">
            <a:avLst/>
          </a:prstGeom>
        </p:spPr>
      </p:pic>
      <p:grpSp>
        <p:nvGrpSpPr>
          <p:cNvPr id="7" name="Group 6"/>
          <p:cNvGrpSpPr/>
          <p:nvPr/>
        </p:nvGrpSpPr>
        <p:grpSpPr>
          <a:xfrm>
            <a:off x="7553717" y="3855670"/>
            <a:ext cx="3682247" cy="1760861"/>
            <a:chOff x="889753" y="1716397"/>
            <a:chExt cx="3682247" cy="1760861"/>
          </a:xfrm>
        </p:grpSpPr>
        <p:sp>
          <p:nvSpPr>
            <p:cNvPr id="8" name="TextBox 7"/>
            <p:cNvSpPr txBox="1"/>
            <p:nvPr/>
          </p:nvSpPr>
          <p:spPr>
            <a:xfrm>
              <a:off x="1188678" y="2247475"/>
              <a:ext cx="1028699" cy="559119"/>
            </a:xfrm>
            <a:prstGeom prst="rect">
              <a:avLst/>
            </a:prstGeom>
            <a:noFill/>
          </p:spPr>
          <p:txBody>
            <a:bodyPr wrap="none" tIns="0" bIns="0" rtlCol="0" anchor="ctr">
              <a:noAutofit/>
            </a:bodyPr>
            <a:lstStyle/>
            <a:p>
              <a:r>
                <a:rPr lang="en-US" sz="4000" b="1">
                  <a:solidFill>
                    <a:schemeClr val="accent2"/>
                  </a:solidFill>
                </a:rPr>
                <a:t>45%</a:t>
              </a:r>
            </a:p>
          </p:txBody>
        </p:sp>
        <p:sp>
          <p:nvSpPr>
            <p:cNvPr id="9" name="Oval 8"/>
            <p:cNvSpPr/>
            <p:nvPr/>
          </p:nvSpPr>
          <p:spPr>
            <a:xfrm>
              <a:off x="1043898" y="1876635"/>
              <a:ext cx="1316182" cy="1316182"/>
            </a:xfrm>
            <a:prstGeom prst="ellipse">
              <a:avLst/>
            </a:prstGeom>
            <a:noFill/>
            <a:ln w="1270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Block Arc 9"/>
            <p:cNvSpPr>
              <a:spLocks noChangeAspect="1"/>
            </p:cNvSpPr>
            <p:nvPr/>
          </p:nvSpPr>
          <p:spPr>
            <a:xfrm rot="8100000">
              <a:off x="889753" y="1716397"/>
              <a:ext cx="1636362" cy="1636362"/>
            </a:xfrm>
            <a:prstGeom prst="blockArc">
              <a:avLst>
                <a:gd name="adj1" fmla="val 7662820"/>
                <a:gd name="adj2" fmla="val 17193787"/>
                <a:gd name="adj3" fmla="val 1053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2608317" y="1769098"/>
              <a:ext cx="1963683" cy="1708160"/>
            </a:xfrm>
            <a:prstGeom prst="rect">
              <a:avLst/>
            </a:prstGeom>
          </p:spPr>
          <p:txBody>
            <a:bodyPr wrap="square">
              <a:spAutoFit/>
            </a:bodyPr>
            <a:lstStyle/>
            <a:p>
              <a:r>
                <a:rPr lang="en-US" sz="1500">
                  <a:solidFill>
                    <a:schemeClr val="accent4"/>
                  </a:solidFill>
                </a:rPr>
                <a:t>of US consumers with EHRs are accessing their records. They also know more about what data they can access in their EHR.</a:t>
              </a:r>
              <a:r>
                <a:rPr lang="en-US" sz="1500" baseline="30000">
                  <a:solidFill>
                    <a:schemeClr val="accent4"/>
                  </a:solidFill>
                </a:rPr>
                <a:t>1</a:t>
              </a:r>
            </a:p>
            <a:p>
              <a:r>
                <a:rPr lang="en-US" sz="1500" b="1">
                  <a:solidFill>
                    <a:schemeClr val="accent2"/>
                  </a:solidFill>
                </a:rPr>
                <a:t>MORE AWARE</a:t>
              </a:r>
            </a:p>
          </p:txBody>
        </p:sp>
      </p:grpSp>
      <p:sp>
        <p:nvSpPr>
          <p:cNvPr id="12" name="TextBox 11"/>
          <p:cNvSpPr txBox="1"/>
          <p:nvPr/>
        </p:nvSpPr>
        <p:spPr>
          <a:xfrm>
            <a:off x="6496927" y="6035560"/>
            <a:ext cx="4812216" cy="153888"/>
          </a:xfrm>
          <a:prstGeom prst="rect">
            <a:avLst/>
          </a:prstGeom>
          <a:noFill/>
        </p:spPr>
        <p:txBody>
          <a:bodyPr wrap="none" lIns="0" tIns="0" rIns="0" bIns="0" rtlCol="0" anchor="ctr">
            <a:spAutoFit/>
          </a:bodyPr>
          <a:lstStyle/>
          <a:p>
            <a:pPr algn="r"/>
            <a:r>
              <a:rPr lang="en-US" sz="1000">
                <a:solidFill>
                  <a:schemeClr val="bg1">
                    <a:lumMod val="75000"/>
                  </a:schemeClr>
                </a:solidFill>
              </a:rPr>
              <a:t>Sources: 1. Accenture - Heavy Dose Of Digital 2. CDW - The Healthcare Social Media Shakeup</a:t>
            </a:r>
          </a:p>
        </p:txBody>
      </p:sp>
      <p:grpSp>
        <p:nvGrpSpPr>
          <p:cNvPr id="13" name="Group 12"/>
          <p:cNvGrpSpPr/>
          <p:nvPr/>
        </p:nvGrpSpPr>
        <p:grpSpPr>
          <a:xfrm>
            <a:off x="902432" y="3875077"/>
            <a:ext cx="3669568" cy="1691695"/>
            <a:chOff x="902432" y="3875077"/>
            <a:chExt cx="3669568" cy="1691695"/>
          </a:xfrm>
        </p:grpSpPr>
        <p:sp>
          <p:nvSpPr>
            <p:cNvPr id="14" name="TextBox 13"/>
            <p:cNvSpPr txBox="1"/>
            <p:nvPr/>
          </p:nvSpPr>
          <p:spPr>
            <a:xfrm>
              <a:off x="1188678" y="4406539"/>
              <a:ext cx="1028699" cy="559119"/>
            </a:xfrm>
            <a:prstGeom prst="rect">
              <a:avLst/>
            </a:prstGeom>
            <a:noFill/>
          </p:spPr>
          <p:txBody>
            <a:bodyPr wrap="none" tIns="0" bIns="0" rtlCol="0" anchor="ctr">
              <a:noAutofit/>
            </a:bodyPr>
            <a:lstStyle/>
            <a:p>
              <a:r>
                <a:rPr lang="en-US" sz="4000" b="1">
                  <a:solidFill>
                    <a:schemeClr val="accent3"/>
                  </a:solidFill>
                </a:rPr>
                <a:t>46%</a:t>
              </a:r>
            </a:p>
          </p:txBody>
        </p:sp>
        <p:sp>
          <p:nvSpPr>
            <p:cNvPr id="15" name="Oval 14"/>
            <p:cNvSpPr/>
            <p:nvPr/>
          </p:nvSpPr>
          <p:spPr>
            <a:xfrm>
              <a:off x="1043898" y="4035699"/>
              <a:ext cx="1316182" cy="1316182"/>
            </a:xfrm>
            <a:prstGeom prst="ellipse">
              <a:avLst/>
            </a:prstGeom>
            <a:noFill/>
            <a:ln w="1270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Block Arc 15"/>
            <p:cNvSpPr>
              <a:spLocks noChangeAspect="1"/>
            </p:cNvSpPr>
            <p:nvPr/>
          </p:nvSpPr>
          <p:spPr>
            <a:xfrm rot="8100000">
              <a:off x="902432" y="3875077"/>
              <a:ext cx="1636362" cy="1636362"/>
            </a:xfrm>
            <a:prstGeom prst="blockArc">
              <a:avLst>
                <a:gd name="adj1" fmla="val 7662820"/>
                <a:gd name="adj2" fmla="val 18308269"/>
                <a:gd name="adj3" fmla="val 1046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2608317" y="4089444"/>
              <a:ext cx="1963683" cy="1477328"/>
            </a:xfrm>
            <a:prstGeom prst="rect">
              <a:avLst/>
            </a:prstGeom>
          </p:spPr>
          <p:txBody>
            <a:bodyPr wrap="square">
              <a:spAutoFit/>
            </a:bodyPr>
            <a:lstStyle/>
            <a:p>
              <a:r>
                <a:rPr lang="en-US" sz="1500">
                  <a:solidFill>
                    <a:schemeClr val="accent4"/>
                  </a:solidFill>
                </a:rPr>
                <a:t>of US adults search for health information when using social media. 34% asked for healthcare advice</a:t>
              </a:r>
              <a:r>
                <a:rPr lang="en-US" sz="1500" baseline="30000">
                  <a:solidFill>
                    <a:schemeClr val="accent4"/>
                  </a:solidFill>
                </a:rPr>
                <a:t>2</a:t>
              </a:r>
              <a:endParaRPr lang="en-US" sz="1500">
                <a:solidFill>
                  <a:schemeClr val="accent4"/>
                </a:solidFill>
              </a:endParaRPr>
            </a:p>
            <a:p>
              <a:r>
                <a:rPr lang="en-US" sz="1500" b="1">
                  <a:solidFill>
                    <a:schemeClr val="accent3"/>
                  </a:solidFill>
                </a:rPr>
                <a:t>MORE SOCIAL</a:t>
              </a:r>
            </a:p>
          </p:txBody>
        </p:sp>
      </p:grpSp>
      <p:grpSp>
        <p:nvGrpSpPr>
          <p:cNvPr id="18" name="Group 17"/>
          <p:cNvGrpSpPr/>
          <p:nvPr/>
        </p:nvGrpSpPr>
        <p:grpSpPr>
          <a:xfrm>
            <a:off x="7540655" y="1729460"/>
            <a:ext cx="3723356" cy="1664883"/>
            <a:chOff x="7540655" y="1729460"/>
            <a:chExt cx="3723356" cy="1664883"/>
          </a:xfrm>
        </p:grpSpPr>
        <p:sp>
          <p:nvSpPr>
            <p:cNvPr id="19" name="TextBox 18"/>
            <p:cNvSpPr txBox="1"/>
            <p:nvPr/>
          </p:nvSpPr>
          <p:spPr>
            <a:xfrm>
              <a:off x="7840348" y="2247475"/>
              <a:ext cx="1028699" cy="559119"/>
            </a:xfrm>
            <a:prstGeom prst="rect">
              <a:avLst/>
            </a:prstGeom>
            <a:noFill/>
          </p:spPr>
          <p:txBody>
            <a:bodyPr wrap="none" tIns="0" bIns="0" rtlCol="0" anchor="ctr">
              <a:noAutofit/>
            </a:bodyPr>
            <a:lstStyle/>
            <a:p>
              <a:r>
                <a:rPr lang="en-US" sz="4000" b="1">
                  <a:solidFill>
                    <a:schemeClr val="accent6"/>
                  </a:solidFill>
                </a:rPr>
                <a:t>78%</a:t>
              </a:r>
            </a:p>
          </p:txBody>
        </p:sp>
        <p:sp>
          <p:nvSpPr>
            <p:cNvPr id="20" name="Oval 19"/>
            <p:cNvSpPr/>
            <p:nvPr/>
          </p:nvSpPr>
          <p:spPr>
            <a:xfrm>
              <a:off x="7695568" y="1876635"/>
              <a:ext cx="1316182" cy="1316182"/>
            </a:xfrm>
            <a:prstGeom prst="ellipse">
              <a:avLst/>
            </a:prstGeom>
            <a:noFill/>
            <a:ln w="1270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Block Arc 20"/>
            <p:cNvSpPr>
              <a:spLocks noChangeAspect="1"/>
            </p:cNvSpPr>
            <p:nvPr/>
          </p:nvSpPr>
          <p:spPr>
            <a:xfrm rot="8100000">
              <a:off x="7540655" y="1729460"/>
              <a:ext cx="1636362" cy="1636362"/>
            </a:xfrm>
            <a:prstGeom prst="blockArc">
              <a:avLst>
                <a:gd name="adj1" fmla="val 7662820"/>
                <a:gd name="adj2" fmla="val 4052138"/>
                <a:gd name="adj3" fmla="val 9823"/>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9300328" y="1917015"/>
              <a:ext cx="1963683" cy="1477328"/>
            </a:xfrm>
            <a:prstGeom prst="rect">
              <a:avLst/>
            </a:prstGeom>
          </p:spPr>
          <p:txBody>
            <a:bodyPr wrap="square">
              <a:spAutoFit/>
            </a:bodyPr>
            <a:lstStyle/>
            <a:p>
              <a:r>
                <a:rPr lang="en-US" sz="1500">
                  <a:solidFill>
                    <a:schemeClr val="accent4"/>
                  </a:solidFill>
                </a:rPr>
                <a:t>of US consumers wear or are willing to wear connected technology to track their lifestyle and/or and vital signs</a:t>
              </a:r>
              <a:r>
                <a:rPr lang="en-US" sz="1500" baseline="30000">
                  <a:solidFill>
                    <a:schemeClr val="accent4"/>
                  </a:solidFill>
                </a:rPr>
                <a:t>1</a:t>
              </a:r>
            </a:p>
            <a:p>
              <a:r>
                <a:rPr lang="en-US" sz="1500" b="1">
                  <a:solidFill>
                    <a:schemeClr val="accent6"/>
                  </a:solidFill>
                </a:rPr>
                <a:t>MORE CONNECTED</a:t>
              </a:r>
            </a:p>
          </p:txBody>
        </p:sp>
      </p:grpSp>
      <p:grpSp>
        <p:nvGrpSpPr>
          <p:cNvPr id="23" name="Group 22"/>
          <p:cNvGrpSpPr/>
          <p:nvPr/>
        </p:nvGrpSpPr>
        <p:grpSpPr>
          <a:xfrm>
            <a:off x="922760" y="1742555"/>
            <a:ext cx="3723356" cy="1761245"/>
            <a:chOff x="7540655" y="3875077"/>
            <a:chExt cx="3723356" cy="1761245"/>
          </a:xfrm>
        </p:grpSpPr>
        <p:sp>
          <p:nvSpPr>
            <p:cNvPr id="24" name="TextBox 23"/>
            <p:cNvSpPr txBox="1"/>
            <p:nvPr/>
          </p:nvSpPr>
          <p:spPr>
            <a:xfrm>
              <a:off x="7840348" y="4406539"/>
              <a:ext cx="1028699" cy="559119"/>
            </a:xfrm>
            <a:prstGeom prst="rect">
              <a:avLst/>
            </a:prstGeom>
            <a:noFill/>
          </p:spPr>
          <p:txBody>
            <a:bodyPr wrap="none" tIns="0" bIns="0" rtlCol="0" anchor="ctr">
              <a:noAutofit/>
            </a:bodyPr>
            <a:lstStyle/>
            <a:p>
              <a:r>
                <a:rPr lang="en-US" sz="4000" b="1">
                  <a:solidFill>
                    <a:schemeClr val="accent1"/>
                  </a:solidFill>
                </a:rPr>
                <a:t>90%</a:t>
              </a:r>
            </a:p>
          </p:txBody>
        </p:sp>
        <p:sp>
          <p:nvSpPr>
            <p:cNvPr id="25" name="Oval 24"/>
            <p:cNvSpPr/>
            <p:nvPr/>
          </p:nvSpPr>
          <p:spPr>
            <a:xfrm>
              <a:off x="7695568" y="4035699"/>
              <a:ext cx="1316182" cy="1316182"/>
            </a:xfrm>
            <a:prstGeom prst="ellipse">
              <a:avLst/>
            </a:prstGeom>
            <a:noFill/>
            <a:ln w="1270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Block Arc 25"/>
            <p:cNvSpPr>
              <a:spLocks noChangeAspect="1"/>
            </p:cNvSpPr>
            <p:nvPr/>
          </p:nvSpPr>
          <p:spPr>
            <a:xfrm rot="8100000">
              <a:off x="7540655" y="3875077"/>
              <a:ext cx="1636362" cy="1636362"/>
            </a:xfrm>
            <a:prstGeom prst="blockArc">
              <a:avLst>
                <a:gd name="adj1" fmla="val 7662820"/>
                <a:gd name="adj2" fmla="val 5964426"/>
                <a:gd name="adj3" fmla="val 883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9300328" y="3928162"/>
              <a:ext cx="1963683" cy="1708160"/>
            </a:xfrm>
            <a:prstGeom prst="rect">
              <a:avLst/>
            </a:prstGeom>
          </p:spPr>
          <p:txBody>
            <a:bodyPr wrap="square">
              <a:spAutoFit/>
            </a:bodyPr>
            <a:lstStyle/>
            <a:p>
              <a:r>
                <a:rPr lang="en-US" sz="1500">
                  <a:solidFill>
                    <a:schemeClr val="accent4"/>
                  </a:solidFill>
                </a:rPr>
                <a:t>of US consumers who use an app or connected technology are willing to share the data generated with their doctor</a:t>
              </a:r>
              <a:r>
                <a:rPr lang="en-US" sz="1500" baseline="30000">
                  <a:solidFill>
                    <a:schemeClr val="accent4"/>
                  </a:solidFill>
                </a:rPr>
                <a:t>1</a:t>
              </a:r>
            </a:p>
            <a:p>
              <a:r>
                <a:rPr lang="en-US" sz="1500" b="1">
                  <a:solidFill>
                    <a:schemeClr val="accent1"/>
                  </a:solidFill>
                </a:rPr>
                <a:t>MORE OPEN</a:t>
              </a:r>
            </a:p>
          </p:txBody>
        </p:sp>
      </p:grpSp>
    </p:spTree>
    <p:extLst>
      <p:ext uri="{BB962C8B-B14F-4D97-AF65-F5344CB8AC3E}">
        <p14:creationId xmlns:p14="http://schemas.microsoft.com/office/powerpoint/2010/main" val="65997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lIns="0" rIns="0" anchor="t"/>
          <a:lstStyle/>
          <a:p>
            <a:r>
              <a:rPr lang="en-US"/>
              <a:t>Agenda</a:t>
            </a:r>
          </a:p>
        </p:txBody>
      </p:sp>
      <p:pic>
        <p:nvPicPr>
          <p:cNvPr id="6" name="Picture Placeholder 5"/>
          <p:cNvPicPr>
            <a:picLocks noGrp="1" noChangeAspect="1"/>
          </p:cNvPicPr>
          <p:nvPr>
            <p:ph type="pic" sz="quarter" idx="53"/>
          </p:nvPr>
        </p:nvPicPr>
        <p:blipFill>
          <a:blip r:embed="rId2">
            <a:extLst>
              <a:ext uri="{28A0092B-C50C-407E-A947-70E740481C1C}">
                <a14:useLocalDpi xmlns:a14="http://schemas.microsoft.com/office/drawing/2010/main" val="0"/>
              </a:ext>
            </a:extLst>
          </a:blip>
          <a:srcRect l="19344" r="19344"/>
          <a:stretch>
            <a:fillRect/>
          </a:stretch>
        </p:blipFill>
        <p:spPr/>
      </p:pic>
      <p:sp>
        <p:nvSpPr>
          <p:cNvPr id="7" name="Subtitle 8"/>
          <p:cNvSpPr>
            <a:spLocks noGrp="1"/>
          </p:cNvSpPr>
          <p:nvPr>
            <p:ph type="subTitle" idx="13"/>
          </p:nvPr>
        </p:nvSpPr>
        <p:spPr>
          <a:xfrm>
            <a:off x="6903075" y="1989056"/>
            <a:ext cx="4998638" cy="1851789"/>
          </a:xfrm>
        </p:spPr>
        <p:txBody>
          <a:bodyPr wrap="square">
            <a:spAutoFit/>
          </a:bodyPr>
          <a:lstStyle/>
          <a:p>
            <a:r>
              <a:rPr lang="en-US" sz="1800">
                <a:solidFill>
                  <a:schemeClr val="accent4"/>
                </a:solidFill>
              </a:rPr>
              <a:t>Section 1: Overview of the Pharma Industry</a:t>
            </a:r>
          </a:p>
          <a:p>
            <a:r>
              <a:rPr lang="en-US" sz="1800">
                <a:solidFill>
                  <a:schemeClr val="tx1"/>
                </a:solidFill>
              </a:rPr>
              <a:t>Section 2: Sales &amp; Marketing</a:t>
            </a:r>
          </a:p>
          <a:p>
            <a:r>
              <a:rPr lang="en-US" sz="1800">
                <a:solidFill>
                  <a:schemeClr val="tx1"/>
                </a:solidFill>
              </a:rPr>
              <a:t>Section 3: Research &amp; Development</a:t>
            </a:r>
          </a:p>
          <a:p>
            <a:r>
              <a:rPr lang="en-US" sz="1800">
                <a:solidFill>
                  <a:schemeClr val="tx1"/>
                </a:solidFill>
              </a:rPr>
              <a:t>Section 4: Manufacturing &amp; Distribution</a:t>
            </a:r>
          </a:p>
          <a:p>
            <a:r>
              <a:rPr lang="en-US" sz="1800">
                <a:solidFill>
                  <a:schemeClr val="tx1"/>
                </a:solidFill>
              </a:rPr>
              <a:t>Section 5: Axtria Solutions</a:t>
            </a:r>
          </a:p>
        </p:txBody>
      </p:sp>
    </p:spTree>
    <p:extLst>
      <p:ext uri="{BB962C8B-B14F-4D97-AF65-F5344CB8AC3E}">
        <p14:creationId xmlns:p14="http://schemas.microsoft.com/office/powerpoint/2010/main" val="1826479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Visibility Into The Patient Journey Has Opened Up</a:t>
            </a:r>
          </a:p>
        </p:txBody>
      </p:sp>
      <p:sp>
        <p:nvSpPr>
          <p:cNvPr id="4" name="Subtitle 3"/>
          <p:cNvSpPr>
            <a:spLocks noGrp="1"/>
          </p:cNvSpPr>
          <p:nvPr>
            <p:ph type="subTitle" idx="13"/>
          </p:nvPr>
        </p:nvSpPr>
        <p:spPr/>
        <p:txBody>
          <a:bodyPr/>
          <a:lstStyle/>
          <a:p>
            <a:r>
              <a:rPr lang="en-US"/>
              <a:t>Many Steps In The Treatment Process Now Have Digital Elements</a:t>
            </a:r>
          </a:p>
        </p:txBody>
      </p:sp>
      <p:sp>
        <p:nvSpPr>
          <p:cNvPr id="40" name="Rectangle 39"/>
          <p:cNvSpPr/>
          <p:nvPr/>
        </p:nvSpPr>
        <p:spPr>
          <a:xfrm>
            <a:off x="822382" y="1295400"/>
            <a:ext cx="10836218" cy="472440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stretch>
            <a:fillRect/>
          </a:stretch>
        </p:blipFill>
        <p:spPr>
          <a:xfrm>
            <a:off x="10537027" y="1524000"/>
            <a:ext cx="1007273" cy="4246879"/>
          </a:xfrm>
          <a:prstGeom prst="rect">
            <a:avLst/>
          </a:prstGeom>
        </p:spPr>
      </p:pic>
      <p:sp>
        <p:nvSpPr>
          <p:cNvPr id="42" name="Rectangle 41"/>
          <p:cNvSpPr/>
          <p:nvPr/>
        </p:nvSpPr>
        <p:spPr>
          <a:xfrm>
            <a:off x="876300" y="1333500"/>
            <a:ext cx="4267200" cy="317181"/>
          </a:xfrm>
          <a:prstGeom prst="rect">
            <a:avLst/>
          </a:prstGeom>
        </p:spPr>
        <p:txBody>
          <a:bodyPr wrap="square">
            <a:spAutoFit/>
          </a:bodyPr>
          <a:lstStyle/>
          <a:p>
            <a:pPr>
              <a:lnSpc>
                <a:spcPts val="1720"/>
              </a:lnSpc>
            </a:pPr>
            <a:r>
              <a:rPr lang="en-GB" sz="1400" b="1">
                <a:solidFill>
                  <a:schemeClr val="accent5"/>
                </a:solidFill>
              </a:rPr>
              <a:t>DIGITAL JOURNEY</a:t>
            </a:r>
          </a:p>
        </p:txBody>
      </p:sp>
      <p:sp>
        <p:nvSpPr>
          <p:cNvPr id="43" name="Rectangle 42"/>
          <p:cNvSpPr/>
          <p:nvPr/>
        </p:nvSpPr>
        <p:spPr>
          <a:xfrm>
            <a:off x="876300" y="1638300"/>
            <a:ext cx="9258300" cy="440292"/>
          </a:xfrm>
          <a:prstGeom prst="rect">
            <a:avLst/>
          </a:prstGeom>
        </p:spPr>
        <p:txBody>
          <a:bodyPr wrap="square" tIns="0" bIns="0" anchor="t">
            <a:spAutoFit/>
          </a:bodyPr>
          <a:lstStyle/>
          <a:p>
            <a:pPr>
              <a:lnSpc>
                <a:spcPts val="1720"/>
              </a:lnSpc>
              <a:spcAft>
                <a:spcPts val="600"/>
              </a:spcAft>
            </a:pPr>
            <a:r>
              <a:rPr lang="en-GB" sz="1400">
                <a:solidFill>
                  <a:schemeClr val="accent5"/>
                </a:solidFill>
              </a:rPr>
              <a:t>In the world of digital health, the powerful combination of wearables, sensors, networks, standards and patient behaviour is creating significant opportunities to impact adherence and improve the patient journey.</a:t>
            </a:r>
            <a:endParaRPr lang="en-GB" sz="1400" baseline="30000">
              <a:solidFill>
                <a:schemeClr val="accent5"/>
              </a:solidFill>
            </a:endParaRPr>
          </a:p>
        </p:txBody>
      </p:sp>
      <p:cxnSp>
        <p:nvCxnSpPr>
          <p:cNvPr id="44" name="Straight Connector 43"/>
          <p:cNvCxnSpPr/>
          <p:nvPr/>
        </p:nvCxnSpPr>
        <p:spPr>
          <a:xfrm>
            <a:off x="10782300" y="1638300"/>
            <a:ext cx="495300" cy="0"/>
          </a:xfrm>
          <a:prstGeom prst="line">
            <a:avLst/>
          </a:prstGeom>
          <a:ln w="15875">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0782300" y="1714500"/>
            <a:ext cx="495300" cy="0"/>
          </a:xfrm>
          <a:prstGeom prst="line">
            <a:avLst/>
          </a:prstGeom>
          <a:ln w="15875">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782300" y="1790700"/>
            <a:ext cx="495300" cy="0"/>
          </a:xfrm>
          <a:prstGeom prst="line">
            <a:avLst/>
          </a:prstGeom>
          <a:ln w="15875">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47" name="Arc 46"/>
          <p:cNvSpPr/>
          <p:nvPr/>
        </p:nvSpPr>
        <p:spPr>
          <a:xfrm rot="9326362">
            <a:off x="1649292" y="2892252"/>
            <a:ext cx="2296118" cy="2019300"/>
          </a:xfrm>
          <a:prstGeom prst="arc">
            <a:avLst>
              <a:gd name="adj1" fmla="val 15136442"/>
              <a:gd name="adj2" fmla="val 990217"/>
            </a:avLst>
          </a:prstGeom>
          <a:ln w="1524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Arc 47"/>
          <p:cNvSpPr/>
          <p:nvPr/>
        </p:nvSpPr>
        <p:spPr>
          <a:xfrm rot="19349584">
            <a:off x="2978794" y="4425364"/>
            <a:ext cx="2296118" cy="2019300"/>
          </a:xfrm>
          <a:prstGeom prst="arc">
            <a:avLst>
              <a:gd name="adj1" fmla="val 16200000"/>
              <a:gd name="adj2" fmla="val 19891438"/>
            </a:avLst>
          </a:prstGeom>
          <a:ln w="152400">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Arc 48"/>
          <p:cNvSpPr/>
          <p:nvPr/>
        </p:nvSpPr>
        <p:spPr>
          <a:xfrm rot="7678690">
            <a:off x="3872982" y="2354416"/>
            <a:ext cx="2296118" cy="2019300"/>
          </a:xfrm>
          <a:prstGeom prst="arc">
            <a:avLst>
              <a:gd name="adj1" fmla="val 16200000"/>
              <a:gd name="adj2" fmla="val 20587092"/>
            </a:avLst>
          </a:prstGeom>
          <a:ln w="152400">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Arc 49"/>
          <p:cNvSpPr/>
          <p:nvPr/>
        </p:nvSpPr>
        <p:spPr>
          <a:xfrm rot="18623504">
            <a:off x="5454305" y="3603982"/>
            <a:ext cx="2296118" cy="2019300"/>
          </a:xfrm>
          <a:prstGeom prst="arc">
            <a:avLst>
              <a:gd name="adj1" fmla="val 16200000"/>
              <a:gd name="adj2" fmla="val 20351384"/>
            </a:avLst>
          </a:prstGeom>
          <a:ln w="152400">
            <a:solidFill>
              <a:schemeClr val="accent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Arc 50"/>
          <p:cNvSpPr/>
          <p:nvPr/>
        </p:nvSpPr>
        <p:spPr>
          <a:xfrm rot="6640734">
            <a:off x="6198737" y="1449683"/>
            <a:ext cx="2296118" cy="2019300"/>
          </a:xfrm>
          <a:prstGeom prst="arc">
            <a:avLst>
              <a:gd name="adj1" fmla="val 17130227"/>
              <a:gd name="adj2" fmla="val 21380975"/>
            </a:avLst>
          </a:prstGeom>
          <a:ln w="1524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Arc 51"/>
          <p:cNvSpPr/>
          <p:nvPr/>
        </p:nvSpPr>
        <p:spPr>
          <a:xfrm rot="18117414">
            <a:off x="7898121" y="2556206"/>
            <a:ext cx="2296118" cy="2019300"/>
          </a:xfrm>
          <a:prstGeom prst="arc">
            <a:avLst>
              <a:gd name="adj1" fmla="val 16200000"/>
              <a:gd name="adj2" fmla="val 954809"/>
            </a:avLst>
          </a:prstGeom>
          <a:ln w="152400">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Arc 52"/>
          <p:cNvSpPr/>
          <p:nvPr/>
        </p:nvSpPr>
        <p:spPr>
          <a:xfrm rot="14465987">
            <a:off x="980855" y="2448608"/>
            <a:ext cx="2525730" cy="1835727"/>
          </a:xfrm>
          <a:prstGeom prst="arc">
            <a:avLst>
              <a:gd name="adj1" fmla="val 18024884"/>
              <a:gd name="adj2" fmla="val 20582522"/>
            </a:avLst>
          </a:prstGeom>
          <a:ln w="82550">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Arc 53"/>
          <p:cNvSpPr/>
          <p:nvPr/>
        </p:nvSpPr>
        <p:spPr>
          <a:xfrm rot="7134013" flipH="1">
            <a:off x="-161980" y="2428739"/>
            <a:ext cx="2525730" cy="1835727"/>
          </a:xfrm>
          <a:prstGeom prst="arc">
            <a:avLst>
              <a:gd name="adj1" fmla="val 18024884"/>
              <a:gd name="adj2" fmla="val 20582522"/>
            </a:avLst>
          </a:prstGeom>
          <a:ln w="82550">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Block Arc 54"/>
          <p:cNvSpPr/>
          <p:nvPr/>
        </p:nvSpPr>
        <p:spPr>
          <a:xfrm rot="10800000">
            <a:off x="1181100" y="2392105"/>
            <a:ext cx="990600" cy="1752600"/>
          </a:xfrm>
          <a:prstGeom prst="blockArc">
            <a:avLst>
              <a:gd name="adj1" fmla="val 10800000"/>
              <a:gd name="adj2" fmla="val 21170160"/>
              <a:gd name="adj3" fmla="val 17854"/>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1333500" y="2444061"/>
            <a:ext cx="138545" cy="138545"/>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880755" y="2430206"/>
            <a:ext cx="138545" cy="138545"/>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856294" y="4267954"/>
            <a:ext cx="260228" cy="260228"/>
          </a:xfrm>
          <a:prstGeom prst="ellipse">
            <a:avLst/>
          </a:prstGeom>
          <a:solidFill>
            <a:schemeClr val="bg1">
              <a:lumMod val="95000"/>
            </a:schemeClr>
          </a:solidFill>
          <a:ln w="635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105400" y="4267954"/>
            <a:ext cx="260228" cy="260228"/>
          </a:xfrm>
          <a:prstGeom prst="ellipse">
            <a:avLst/>
          </a:prstGeom>
          <a:solidFill>
            <a:schemeClr val="bg1">
              <a:lumMod val="95000"/>
            </a:schemeClr>
          </a:solidFill>
          <a:ln w="635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172200" y="3467854"/>
            <a:ext cx="260228" cy="260228"/>
          </a:xfrm>
          <a:prstGeom prst="ellipse">
            <a:avLst/>
          </a:prstGeom>
          <a:solidFill>
            <a:schemeClr val="bg1">
              <a:lumMod val="95000"/>
            </a:schemeClr>
          </a:solidFill>
          <a:ln w="635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543800" y="3353554"/>
            <a:ext cx="260228" cy="260228"/>
          </a:xfrm>
          <a:prstGeom prst="ellipse">
            <a:avLst/>
          </a:prstGeom>
          <a:solidFill>
            <a:schemeClr val="bg1">
              <a:lumMod val="95000"/>
            </a:schemeClr>
          </a:solidFill>
          <a:ln w="635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8763000" y="2362954"/>
            <a:ext cx="260228" cy="260228"/>
          </a:xfrm>
          <a:prstGeom prst="ellipse">
            <a:avLst/>
          </a:prstGeom>
          <a:solidFill>
            <a:schemeClr val="bg1">
              <a:lumMod val="95000"/>
            </a:schemeClr>
          </a:solidFill>
          <a:ln w="635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2362200" y="4807826"/>
            <a:ext cx="260228" cy="260228"/>
          </a:xfrm>
          <a:prstGeom prst="ellipse">
            <a:avLst/>
          </a:prstGeom>
          <a:solidFill>
            <a:schemeClr val="bg1">
              <a:lumMod val="95000"/>
            </a:schemeClr>
          </a:solidFill>
          <a:ln w="635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698470">
            <a:off x="9757415" y="2386383"/>
            <a:ext cx="552778" cy="959367"/>
          </a:xfrm>
          <a:prstGeom prst="rect">
            <a:avLst/>
          </a:prstGeom>
        </p:spPr>
      </p:pic>
      <p:cxnSp>
        <p:nvCxnSpPr>
          <p:cNvPr id="65" name="Straight Connector 64"/>
          <p:cNvCxnSpPr/>
          <p:nvPr/>
        </p:nvCxnSpPr>
        <p:spPr>
          <a:xfrm flipV="1">
            <a:off x="2514600" y="4610854"/>
            <a:ext cx="38100" cy="190500"/>
          </a:xfrm>
          <a:prstGeom prst="line">
            <a:avLst/>
          </a:prstGeom>
          <a:solidFill>
            <a:schemeClr val="bg1">
              <a:lumMod val="95000"/>
            </a:schemeClr>
          </a:solidFill>
          <a:ln w="63500">
            <a:solidFill>
              <a:schemeClr val="accent1"/>
            </a:solidFill>
          </a:ln>
        </p:spPr>
        <p:style>
          <a:lnRef idx="1">
            <a:schemeClr val="accent1"/>
          </a:lnRef>
          <a:fillRef idx="3">
            <a:schemeClr val="accent1"/>
          </a:fillRef>
          <a:effectRef idx="2">
            <a:schemeClr val="accent1"/>
          </a:effectRef>
          <a:fontRef idx="minor">
            <a:schemeClr val="lt1"/>
          </a:fontRef>
        </p:style>
      </p:cxnSp>
      <p:cxnSp>
        <p:nvCxnSpPr>
          <p:cNvPr id="66" name="Straight Connector 65"/>
          <p:cNvCxnSpPr/>
          <p:nvPr/>
        </p:nvCxnSpPr>
        <p:spPr>
          <a:xfrm flipH="1" flipV="1">
            <a:off x="4000500" y="4496554"/>
            <a:ext cx="38100" cy="228600"/>
          </a:xfrm>
          <a:prstGeom prst="line">
            <a:avLst/>
          </a:prstGeom>
          <a:solidFill>
            <a:schemeClr val="bg1">
              <a:lumMod val="95000"/>
            </a:schemeClr>
          </a:solidFill>
          <a:ln w="63500">
            <a:solidFill>
              <a:schemeClr val="accent2"/>
            </a:solidFill>
          </a:ln>
        </p:spPr>
        <p:style>
          <a:lnRef idx="1">
            <a:schemeClr val="accent1"/>
          </a:lnRef>
          <a:fillRef idx="3">
            <a:schemeClr val="accent1"/>
          </a:fillRef>
          <a:effectRef idx="2">
            <a:schemeClr val="accent1"/>
          </a:effectRef>
          <a:fontRef idx="minor">
            <a:schemeClr val="lt1"/>
          </a:fontRef>
        </p:style>
      </p:cxnSp>
      <p:cxnSp>
        <p:nvCxnSpPr>
          <p:cNvPr id="67" name="Straight Connector 66"/>
          <p:cNvCxnSpPr/>
          <p:nvPr/>
        </p:nvCxnSpPr>
        <p:spPr>
          <a:xfrm flipH="1" flipV="1">
            <a:off x="5181600" y="4077454"/>
            <a:ext cx="38100" cy="228600"/>
          </a:xfrm>
          <a:prstGeom prst="line">
            <a:avLst/>
          </a:prstGeom>
          <a:solidFill>
            <a:schemeClr val="bg1">
              <a:lumMod val="95000"/>
            </a:schemeClr>
          </a:solidFill>
          <a:ln w="63500">
            <a:solidFill>
              <a:schemeClr val="accent3"/>
            </a:solidFill>
          </a:ln>
        </p:spPr>
        <p:style>
          <a:lnRef idx="1">
            <a:schemeClr val="accent1"/>
          </a:lnRef>
          <a:fillRef idx="3">
            <a:schemeClr val="accent1"/>
          </a:fillRef>
          <a:effectRef idx="2">
            <a:schemeClr val="accent1"/>
          </a:effectRef>
          <a:fontRef idx="minor">
            <a:schemeClr val="lt1"/>
          </a:fontRef>
        </p:style>
      </p:cxnSp>
      <p:cxnSp>
        <p:nvCxnSpPr>
          <p:cNvPr id="68" name="Straight Connector 67"/>
          <p:cNvCxnSpPr/>
          <p:nvPr/>
        </p:nvCxnSpPr>
        <p:spPr>
          <a:xfrm flipH="1" flipV="1">
            <a:off x="6324600" y="3696454"/>
            <a:ext cx="38100" cy="228600"/>
          </a:xfrm>
          <a:prstGeom prst="line">
            <a:avLst/>
          </a:prstGeom>
          <a:solidFill>
            <a:schemeClr val="bg1">
              <a:lumMod val="95000"/>
            </a:schemeClr>
          </a:solidFill>
          <a:ln w="63500">
            <a:solidFill>
              <a:schemeClr val="accent4"/>
            </a:solidFill>
          </a:ln>
        </p:spPr>
        <p:style>
          <a:lnRef idx="1">
            <a:schemeClr val="accent1"/>
          </a:lnRef>
          <a:fillRef idx="3">
            <a:schemeClr val="accent1"/>
          </a:fillRef>
          <a:effectRef idx="2">
            <a:schemeClr val="accent1"/>
          </a:effectRef>
          <a:fontRef idx="minor">
            <a:schemeClr val="lt1"/>
          </a:fontRef>
        </p:style>
      </p:cxnSp>
      <p:cxnSp>
        <p:nvCxnSpPr>
          <p:cNvPr id="69" name="Straight Connector 68"/>
          <p:cNvCxnSpPr/>
          <p:nvPr/>
        </p:nvCxnSpPr>
        <p:spPr>
          <a:xfrm flipH="1" flipV="1">
            <a:off x="7620000" y="3163054"/>
            <a:ext cx="38100" cy="228600"/>
          </a:xfrm>
          <a:prstGeom prst="line">
            <a:avLst/>
          </a:prstGeom>
          <a:solidFill>
            <a:schemeClr val="bg1">
              <a:lumMod val="95000"/>
            </a:schemeClr>
          </a:solidFill>
          <a:ln w="63500">
            <a:solidFill>
              <a:schemeClr val="accent5"/>
            </a:solidFill>
          </a:ln>
        </p:spPr>
        <p:style>
          <a:lnRef idx="1">
            <a:schemeClr val="accent1"/>
          </a:lnRef>
          <a:fillRef idx="3">
            <a:schemeClr val="accent1"/>
          </a:fillRef>
          <a:effectRef idx="2">
            <a:schemeClr val="accent1"/>
          </a:effectRef>
          <a:fontRef idx="minor">
            <a:schemeClr val="lt1"/>
          </a:fontRef>
        </p:style>
      </p:cxnSp>
      <p:cxnSp>
        <p:nvCxnSpPr>
          <p:cNvPr id="70" name="Straight Connector 69"/>
          <p:cNvCxnSpPr/>
          <p:nvPr/>
        </p:nvCxnSpPr>
        <p:spPr>
          <a:xfrm flipH="1" flipV="1">
            <a:off x="8915400" y="2629654"/>
            <a:ext cx="38100" cy="228600"/>
          </a:xfrm>
          <a:prstGeom prst="line">
            <a:avLst/>
          </a:prstGeom>
          <a:solidFill>
            <a:schemeClr val="bg1">
              <a:lumMod val="95000"/>
            </a:schemeClr>
          </a:solidFill>
          <a:ln w="63500">
            <a:solidFill>
              <a:schemeClr val="accent6"/>
            </a:solidFill>
          </a:ln>
        </p:spPr>
        <p:style>
          <a:lnRef idx="1">
            <a:schemeClr val="accent1"/>
          </a:lnRef>
          <a:fillRef idx="3">
            <a:schemeClr val="accent1"/>
          </a:fillRef>
          <a:effectRef idx="2">
            <a:schemeClr val="accent1"/>
          </a:effectRef>
          <a:fontRef idx="minor">
            <a:schemeClr val="lt1"/>
          </a:fontRef>
        </p:style>
      </p:cxnSp>
      <p:sp>
        <p:nvSpPr>
          <p:cNvPr id="71" name="Rectangle 70"/>
          <p:cNvSpPr/>
          <p:nvPr/>
        </p:nvSpPr>
        <p:spPr>
          <a:xfrm>
            <a:off x="2267032" y="3708122"/>
            <a:ext cx="1417158" cy="738664"/>
          </a:xfrm>
          <a:prstGeom prst="rect">
            <a:avLst/>
          </a:prstGeom>
        </p:spPr>
        <p:txBody>
          <a:bodyPr wrap="square" tIns="0" bIns="0" anchor="t">
            <a:spAutoFit/>
          </a:bodyPr>
          <a:lstStyle/>
          <a:p>
            <a:r>
              <a:rPr lang="en-GB" sz="1200" b="1">
                <a:solidFill>
                  <a:schemeClr val="accent1"/>
                </a:solidFill>
              </a:rPr>
              <a:t>AWARENESS</a:t>
            </a:r>
          </a:p>
          <a:p>
            <a:pPr marL="171450" indent="-171450">
              <a:buFont typeface="Wingdings" charset="2"/>
              <a:buChar char="§"/>
            </a:pPr>
            <a:r>
              <a:rPr lang="en-GB" sz="1200">
                <a:solidFill>
                  <a:schemeClr val="accent5"/>
                </a:solidFill>
              </a:rPr>
              <a:t>Share at scale</a:t>
            </a:r>
          </a:p>
          <a:p>
            <a:pPr marL="171450" indent="-171450">
              <a:buFont typeface="Wingdings" charset="2"/>
              <a:buChar char="§"/>
            </a:pPr>
            <a:r>
              <a:rPr lang="en-GB" sz="1200">
                <a:solidFill>
                  <a:schemeClr val="accent5"/>
                </a:solidFill>
              </a:rPr>
              <a:t>Digital marketing</a:t>
            </a:r>
          </a:p>
          <a:p>
            <a:pPr marL="171450" indent="-171450">
              <a:buFont typeface="Wingdings" charset="2"/>
              <a:buChar char="§"/>
            </a:pPr>
            <a:r>
              <a:rPr lang="en-GB" sz="1200">
                <a:solidFill>
                  <a:schemeClr val="accent5"/>
                </a:solidFill>
              </a:rPr>
              <a:t>Social Media</a:t>
            </a:r>
          </a:p>
        </p:txBody>
      </p:sp>
      <p:sp>
        <p:nvSpPr>
          <p:cNvPr id="72" name="Rectangle 71"/>
          <p:cNvSpPr/>
          <p:nvPr/>
        </p:nvSpPr>
        <p:spPr>
          <a:xfrm>
            <a:off x="3733800" y="4856676"/>
            <a:ext cx="2157706" cy="738664"/>
          </a:xfrm>
          <a:prstGeom prst="rect">
            <a:avLst/>
          </a:prstGeom>
        </p:spPr>
        <p:txBody>
          <a:bodyPr wrap="square" tIns="0" bIns="0" anchor="t">
            <a:spAutoFit/>
          </a:bodyPr>
          <a:lstStyle/>
          <a:p>
            <a:r>
              <a:rPr lang="en-GB" sz="1200" b="1">
                <a:solidFill>
                  <a:schemeClr val="accent2"/>
                </a:solidFill>
              </a:rPr>
              <a:t>DIAGNOSIS</a:t>
            </a:r>
          </a:p>
          <a:p>
            <a:pPr marL="171450" indent="-171450">
              <a:buFont typeface="Wingdings" charset="2"/>
              <a:buChar char="§"/>
            </a:pPr>
            <a:r>
              <a:rPr lang="en-GB" sz="1200">
                <a:solidFill>
                  <a:schemeClr val="accent5"/>
                </a:solidFill>
              </a:rPr>
              <a:t>Digital self diagnosis</a:t>
            </a:r>
          </a:p>
          <a:p>
            <a:pPr marL="171450" indent="-171450">
              <a:buFont typeface="Wingdings" charset="2"/>
              <a:buChar char="§"/>
            </a:pPr>
            <a:r>
              <a:rPr lang="en-GB" sz="1200">
                <a:solidFill>
                  <a:schemeClr val="accent5"/>
                </a:solidFill>
              </a:rPr>
              <a:t>Combination of smartphones and sensor kits</a:t>
            </a:r>
          </a:p>
        </p:txBody>
      </p:sp>
      <p:sp>
        <p:nvSpPr>
          <p:cNvPr id="73" name="Rectangle 72"/>
          <p:cNvSpPr/>
          <p:nvPr/>
        </p:nvSpPr>
        <p:spPr>
          <a:xfrm>
            <a:off x="3783973" y="2912168"/>
            <a:ext cx="1981200" cy="1107996"/>
          </a:xfrm>
          <a:prstGeom prst="rect">
            <a:avLst/>
          </a:prstGeom>
        </p:spPr>
        <p:txBody>
          <a:bodyPr wrap="square" tIns="0" bIns="0" anchor="t">
            <a:spAutoFit/>
          </a:bodyPr>
          <a:lstStyle/>
          <a:p>
            <a:r>
              <a:rPr lang="en-GB" sz="1200" b="1">
                <a:solidFill>
                  <a:schemeClr val="accent3"/>
                </a:solidFill>
              </a:rPr>
              <a:t>TREATMENT DECISION</a:t>
            </a:r>
          </a:p>
          <a:p>
            <a:pPr marL="171450" indent="-171450">
              <a:buFont typeface="Wingdings" charset="2"/>
              <a:buChar char="§"/>
            </a:pPr>
            <a:r>
              <a:rPr lang="en-GB" sz="1200">
                <a:solidFill>
                  <a:schemeClr val="accent5"/>
                </a:solidFill>
              </a:rPr>
              <a:t>Data-driven insights drive better decision making.</a:t>
            </a:r>
          </a:p>
          <a:p>
            <a:pPr marL="171450" indent="-171450">
              <a:buFont typeface="Wingdings" charset="2"/>
              <a:buChar char="§"/>
            </a:pPr>
            <a:r>
              <a:rPr lang="en-GB" sz="1200">
                <a:solidFill>
                  <a:schemeClr val="accent5"/>
                </a:solidFill>
              </a:rPr>
              <a:t>Combination of digital platforms, big data and analytics</a:t>
            </a:r>
          </a:p>
        </p:txBody>
      </p:sp>
      <p:sp>
        <p:nvSpPr>
          <p:cNvPr id="74" name="Rectangle 73"/>
          <p:cNvSpPr/>
          <p:nvPr/>
        </p:nvSpPr>
        <p:spPr>
          <a:xfrm>
            <a:off x="6245245" y="4031599"/>
            <a:ext cx="1828800" cy="738664"/>
          </a:xfrm>
          <a:prstGeom prst="rect">
            <a:avLst/>
          </a:prstGeom>
        </p:spPr>
        <p:txBody>
          <a:bodyPr wrap="square" tIns="0" bIns="0" anchor="t">
            <a:spAutoFit/>
          </a:bodyPr>
          <a:lstStyle/>
          <a:p>
            <a:r>
              <a:rPr lang="en-GB" sz="1200" b="1">
                <a:solidFill>
                  <a:schemeClr val="accent4"/>
                </a:solidFill>
              </a:rPr>
              <a:t>PAYMENT</a:t>
            </a:r>
          </a:p>
          <a:p>
            <a:pPr marL="171450" indent="-171450">
              <a:buFont typeface="Wingdings" charset="2"/>
              <a:buChar char="§"/>
            </a:pPr>
            <a:r>
              <a:rPr lang="en-GB" sz="1200">
                <a:solidFill>
                  <a:schemeClr val="accent5"/>
                </a:solidFill>
              </a:rPr>
              <a:t>Digital platforms make it easy and efficient for payers to be paid.</a:t>
            </a:r>
          </a:p>
        </p:txBody>
      </p:sp>
      <p:sp>
        <p:nvSpPr>
          <p:cNvPr id="75" name="Rectangle 74"/>
          <p:cNvSpPr/>
          <p:nvPr/>
        </p:nvSpPr>
        <p:spPr>
          <a:xfrm>
            <a:off x="6044532" y="2269935"/>
            <a:ext cx="2171700" cy="923330"/>
          </a:xfrm>
          <a:prstGeom prst="rect">
            <a:avLst/>
          </a:prstGeom>
        </p:spPr>
        <p:txBody>
          <a:bodyPr wrap="square" tIns="0" bIns="0" anchor="t">
            <a:spAutoFit/>
          </a:bodyPr>
          <a:lstStyle/>
          <a:p>
            <a:r>
              <a:rPr lang="en-GB" sz="1200" b="1">
                <a:solidFill>
                  <a:schemeClr val="accent5"/>
                </a:solidFill>
              </a:rPr>
              <a:t>FULFILMENT</a:t>
            </a:r>
          </a:p>
          <a:p>
            <a:pPr marL="171450" indent="-171450">
              <a:buFont typeface="Wingdings" charset="2"/>
              <a:buChar char="§"/>
            </a:pPr>
            <a:r>
              <a:rPr lang="en-GB" sz="1200">
                <a:solidFill>
                  <a:schemeClr val="accent5"/>
                </a:solidFill>
              </a:rPr>
              <a:t>Mobile Apps for patients to receive their prescriptions.</a:t>
            </a:r>
          </a:p>
          <a:p>
            <a:pPr marL="171450" indent="-171450">
              <a:buFont typeface="Wingdings" charset="2"/>
              <a:buChar char="§"/>
            </a:pPr>
            <a:r>
              <a:rPr lang="en-GB" sz="1200">
                <a:solidFill>
                  <a:schemeClr val="accent5"/>
                </a:solidFill>
              </a:rPr>
              <a:t>Understand how to take their medication.</a:t>
            </a:r>
          </a:p>
        </p:txBody>
      </p:sp>
      <p:sp>
        <p:nvSpPr>
          <p:cNvPr id="76" name="Rectangle 75"/>
          <p:cNvSpPr/>
          <p:nvPr/>
        </p:nvSpPr>
        <p:spPr>
          <a:xfrm>
            <a:off x="8308734" y="2919567"/>
            <a:ext cx="1385003" cy="1477328"/>
          </a:xfrm>
          <a:prstGeom prst="rect">
            <a:avLst/>
          </a:prstGeom>
        </p:spPr>
        <p:txBody>
          <a:bodyPr wrap="square" tIns="0" bIns="0" anchor="t">
            <a:spAutoFit/>
          </a:bodyPr>
          <a:lstStyle/>
          <a:p>
            <a:r>
              <a:rPr lang="en-GB" sz="1200" b="1">
                <a:solidFill>
                  <a:schemeClr val="accent6"/>
                </a:solidFill>
              </a:rPr>
              <a:t>MAINTENANCE</a:t>
            </a:r>
          </a:p>
          <a:p>
            <a:pPr marL="171450" indent="-171450">
              <a:buFont typeface="Wingdings" charset="2"/>
              <a:buChar char="§"/>
            </a:pPr>
            <a:r>
              <a:rPr lang="en-GB" sz="1200">
                <a:solidFill>
                  <a:schemeClr val="accent5"/>
                </a:solidFill>
              </a:rPr>
              <a:t>Mobile Apps and gamification help to ensure patients take medication at the cadence prescribed.</a:t>
            </a:r>
          </a:p>
        </p:txBody>
      </p:sp>
      <p:pic>
        <p:nvPicPr>
          <p:cNvPr id="77" name="Picture 76"/>
          <p:cNvPicPr>
            <a:picLocks noChangeAspect="1"/>
          </p:cNvPicPr>
          <p:nvPr/>
        </p:nvPicPr>
        <p:blipFill>
          <a:blip r:embed="rId5"/>
          <a:stretch>
            <a:fillRect/>
          </a:stretch>
        </p:blipFill>
        <p:spPr>
          <a:xfrm rot="636682">
            <a:off x="9822325" y="2777891"/>
            <a:ext cx="381130" cy="190566"/>
          </a:xfrm>
          <a:prstGeom prst="rect">
            <a:avLst/>
          </a:prstGeom>
        </p:spPr>
      </p:pic>
    </p:spTree>
    <p:extLst>
      <p:ext uri="{BB962C8B-B14F-4D97-AF65-F5344CB8AC3E}">
        <p14:creationId xmlns:p14="http://schemas.microsoft.com/office/powerpoint/2010/main" val="349784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Industry Terms</a:t>
            </a:r>
          </a:p>
        </p:txBody>
      </p:sp>
      <p:sp>
        <p:nvSpPr>
          <p:cNvPr id="5" name="TextBox 4"/>
          <p:cNvSpPr txBox="1"/>
          <p:nvPr/>
        </p:nvSpPr>
        <p:spPr>
          <a:xfrm>
            <a:off x="1363134" y="3979683"/>
            <a:ext cx="9465733" cy="707886"/>
          </a:xfrm>
          <a:prstGeom prst="rect">
            <a:avLst/>
          </a:prstGeom>
          <a:solidFill>
            <a:schemeClr val="accent4"/>
          </a:solidFill>
        </p:spPr>
        <p:txBody>
          <a:bodyPr wrap="square" rtlCol="0">
            <a:spAutoFit/>
          </a:bodyPr>
          <a:lstStyle/>
          <a:p>
            <a:pPr algn="ctr"/>
            <a:r>
              <a:rPr lang="en-US" sz="2000" i="1">
                <a:solidFill>
                  <a:schemeClr val="bg1"/>
                </a:solidFill>
              </a:rPr>
              <a:t>This glossary can be boring to read but once you master it, </a:t>
            </a:r>
            <a:br>
              <a:rPr lang="en-US" sz="2000" i="1">
                <a:solidFill>
                  <a:schemeClr val="bg1"/>
                </a:solidFill>
              </a:rPr>
            </a:br>
            <a:r>
              <a:rPr lang="en-US" sz="2000" i="1">
                <a:solidFill>
                  <a:schemeClr val="bg1"/>
                </a:solidFill>
              </a:rPr>
              <a:t>you will begin to speak and understand the industry language!</a:t>
            </a:r>
          </a:p>
        </p:txBody>
      </p:sp>
      <p:graphicFrame>
        <p:nvGraphicFramePr>
          <p:cNvPr id="6" name="Object 5"/>
          <p:cNvGraphicFramePr>
            <a:graphicFrameLocks noChangeAspect="1"/>
          </p:cNvGraphicFramePr>
          <p:nvPr>
            <p:extLst>
              <p:ext uri="{D42A27DB-BD31-4B8C-83A1-F6EECF244321}">
                <p14:modId xmlns:p14="http://schemas.microsoft.com/office/powerpoint/2010/main" val="66723455"/>
              </p:ext>
            </p:extLst>
          </p:nvPr>
        </p:nvGraphicFramePr>
        <p:xfrm>
          <a:off x="5110391" y="1973434"/>
          <a:ext cx="1994079" cy="1682504"/>
        </p:xfrm>
        <a:graphic>
          <a:graphicData uri="http://schemas.openxmlformats.org/presentationml/2006/ole">
            <mc:AlternateContent xmlns:mc="http://schemas.openxmlformats.org/markup-compatibility/2006">
              <mc:Choice xmlns:v="urn:schemas-microsoft-com:vml" Requires="v">
                <p:oleObj name="Document" showAsIcon="1" r:id="rId4" imgW="914400" imgH="771480" progId="Word.Document.12">
                  <p:embed/>
                </p:oleObj>
              </mc:Choice>
              <mc:Fallback>
                <p:oleObj name="Document" showAsIcon="1" r:id="rId4" imgW="914400" imgH="771480" progId="Word.Document.12">
                  <p:embed/>
                  <p:pic>
                    <p:nvPicPr>
                      <p:cNvPr id="6" name="Object 5"/>
                      <p:cNvPicPr/>
                      <p:nvPr/>
                    </p:nvPicPr>
                    <p:blipFill>
                      <a:blip r:embed="rId5"/>
                      <a:stretch>
                        <a:fillRect/>
                      </a:stretch>
                    </p:blipFill>
                    <p:spPr>
                      <a:xfrm>
                        <a:off x="5110391" y="1973434"/>
                        <a:ext cx="1994079" cy="168250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92564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lIns="0" rIns="0" anchor="t"/>
          <a:lstStyle/>
          <a:p>
            <a:r>
              <a:rPr lang="en-US"/>
              <a:t>Agenda</a:t>
            </a:r>
          </a:p>
        </p:txBody>
      </p:sp>
      <p:pic>
        <p:nvPicPr>
          <p:cNvPr id="6" name="Picture Placeholder 5"/>
          <p:cNvPicPr>
            <a:picLocks noGrp="1" noChangeAspect="1"/>
          </p:cNvPicPr>
          <p:nvPr>
            <p:ph type="pic" sz="quarter" idx="53"/>
          </p:nvPr>
        </p:nvPicPr>
        <p:blipFill>
          <a:blip r:embed="rId2">
            <a:extLst>
              <a:ext uri="{28A0092B-C50C-407E-A947-70E740481C1C}">
                <a14:useLocalDpi xmlns:a14="http://schemas.microsoft.com/office/drawing/2010/main" val="0"/>
              </a:ext>
            </a:extLst>
          </a:blip>
          <a:srcRect l="19344" r="19344"/>
          <a:stretch>
            <a:fillRect/>
          </a:stretch>
        </p:blipFill>
        <p:spPr/>
      </p:pic>
      <p:sp>
        <p:nvSpPr>
          <p:cNvPr id="7" name="Subtitle 8"/>
          <p:cNvSpPr>
            <a:spLocks noGrp="1"/>
          </p:cNvSpPr>
          <p:nvPr>
            <p:ph type="subTitle" idx="13"/>
          </p:nvPr>
        </p:nvSpPr>
        <p:spPr>
          <a:xfrm>
            <a:off x="6903075" y="1989056"/>
            <a:ext cx="4998638" cy="1851789"/>
          </a:xfrm>
        </p:spPr>
        <p:txBody>
          <a:bodyPr wrap="square">
            <a:spAutoFit/>
          </a:bodyPr>
          <a:lstStyle/>
          <a:p>
            <a:r>
              <a:rPr lang="en-US" sz="1800">
                <a:solidFill>
                  <a:schemeClr val="tx1"/>
                </a:solidFill>
              </a:rPr>
              <a:t>Section 1: Overview of the Pharma Industry</a:t>
            </a:r>
          </a:p>
          <a:p>
            <a:r>
              <a:rPr lang="en-US" sz="1800">
                <a:solidFill>
                  <a:schemeClr val="accent4"/>
                </a:solidFill>
              </a:rPr>
              <a:t>Section 2: Sales &amp; Marketing</a:t>
            </a:r>
          </a:p>
          <a:p>
            <a:r>
              <a:rPr lang="en-US" sz="1800">
                <a:solidFill>
                  <a:schemeClr val="tx1"/>
                </a:solidFill>
              </a:rPr>
              <a:t>Section 3: Research &amp; Development</a:t>
            </a:r>
          </a:p>
          <a:p>
            <a:r>
              <a:rPr lang="en-US" sz="1800">
                <a:solidFill>
                  <a:schemeClr val="tx1"/>
                </a:solidFill>
              </a:rPr>
              <a:t>Section 4: Manufacturing &amp; Distribution</a:t>
            </a:r>
          </a:p>
          <a:p>
            <a:r>
              <a:rPr lang="en-US" sz="1800">
                <a:solidFill>
                  <a:schemeClr val="tx1"/>
                </a:solidFill>
              </a:rPr>
              <a:t>Section 5: Axtria Solutions</a:t>
            </a:r>
          </a:p>
        </p:txBody>
      </p:sp>
    </p:spTree>
    <p:extLst>
      <p:ext uri="{BB962C8B-B14F-4D97-AF65-F5344CB8AC3E}">
        <p14:creationId xmlns:p14="http://schemas.microsoft.com/office/powerpoint/2010/main" val="27253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74EF97-4F28-4777-9CC3-AF2D6F451307}"/>
              </a:ext>
            </a:extLst>
          </p:cNvPr>
          <p:cNvSpPr>
            <a:spLocks noGrp="1"/>
          </p:cNvSpPr>
          <p:nvPr>
            <p:ph idx="1"/>
          </p:nvPr>
        </p:nvSpPr>
        <p:spPr>
          <a:xfrm>
            <a:off x="838200" y="1371600"/>
            <a:ext cx="10515600" cy="4351338"/>
          </a:xfrm>
        </p:spPr>
        <p:txBody>
          <a:bodyPr>
            <a:normAutofit/>
          </a:bodyPr>
          <a:lstStyle/>
          <a:p>
            <a:r>
              <a:rPr lang="en-US" sz="2000"/>
              <a:t>Patients consume pharma products</a:t>
            </a:r>
            <a:endParaRPr lang="en-US" sz="1600"/>
          </a:p>
          <a:p>
            <a:pPr lvl="1"/>
            <a:r>
              <a:rPr lang="en-US" sz="1600"/>
              <a:t>Patients are not the primary decision makers in prescribing decisions</a:t>
            </a:r>
          </a:p>
          <a:p>
            <a:pPr lvl="1"/>
            <a:r>
              <a:rPr lang="en-US" sz="1600"/>
              <a:t>Most countries do not even allow Direct-to-Consumer (DTC) marketing</a:t>
            </a:r>
            <a:br>
              <a:rPr lang="en-US" sz="1600"/>
            </a:br>
            <a:endParaRPr lang="en-US" sz="1600"/>
          </a:p>
          <a:p>
            <a:r>
              <a:rPr lang="en-US" sz="2000"/>
              <a:t>Healthcare providers typically decide</a:t>
            </a:r>
            <a:br>
              <a:rPr lang="en-US" sz="2000"/>
            </a:br>
            <a:r>
              <a:rPr lang="en-US" sz="2000"/>
              <a:t>which products to prescribe</a:t>
            </a:r>
          </a:p>
          <a:p>
            <a:pPr lvl="1"/>
            <a:r>
              <a:rPr lang="en-US" sz="1600"/>
              <a:t>Individual doctors may have freedom to choose</a:t>
            </a:r>
          </a:p>
          <a:p>
            <a:pPr lvl="1"/>
            <a:r>
              <a:rPr lang="en-US" sz="1600"/>
              <a:t>Hospitals or Integrated Delivery Networks are playing</a:t>
            </a:r>
            <a:br>
              <a:rPr lang="en-US" sz="1600"/>
            </a:br>
            <a:r>
              <a:rPr lang="en-US" sz="1600"/>
              <a:t>an increasing role</a:t>
            </a:r>
          </a:p>
          <a:p>
            <a:pPr lvl="1"/>
            <a:r>
              <a:rPr lang="en-US" sz="1600"/>
              <a:t>Pharma companies must target healthcare providers</a:t>
            </a:r>
            <a:br>
              <a:rPr lang="en-US" sz="1600"/>
            </a:br>
            <a:endParaRPr lang="en-US" sz="1600"/>
          </a:p>
          <a:p>
            <a:r>
              <a:rPr lang="en-US" sz="2000"/>
              <a:t>Payers often influence prescribing decisions</a:t>
            </a:r>
          </a:p>
          <a:p>
            <a:pPr lvl="1"/>
            <a:r>
              <a:rPr lang="en-US" sz="1600"/>
              <a:t>Does the patient’s health insurance cover the product?</a:t>
            </a:r>
          </a:p>
          <a:p>
            <a:pPr lvl="1"/>
            <a:r>
              <a:rPr lang="en-US" sz="1600"/>
              <a:t>Pharma companies must target payers to ensure their product</a:t>
            </a:r>
            <a:br>
              <a:rPr lang="en-US" sz="1600"/>
            </a:br>
            <a:r>
              <a:rPr lang="en-US" sz="1600"/>
              <a:t>is on the payer’s formulary (list of covered products)</a:t>
            </a:r>
          </a:p>
        </p:txBody>
      </p:sp>
      <p:sp>
        <p:nvSpPr>
          <p:cNvPr id="3" name="Title 2">
            <a:extLst>
              <a:ext uri="{FF2B5EF4-FFF2-40B4-BE49-F238E27FC236}">
                <a16:creationId xmlns:a16="http://schemas.microsoft.com/office/drawing/2014/main" id="{7A27E4CC-C6DC-4F05-A933-4CD57CDE5A33}"/>
              </a:ext>
            </a:extLst>
          </p:cNvPr>
          <p:cNvSpPr>
            <a:spLocks noGrp="1"/>
          </p:cNvSpPr>
          <p:nvPr>
            <p:ph type="title"/>
          </p:nvPr>
        </p:nvSpPr>
        <p:spPr/>
        <p:txBody>
          <a:bodyPr/>
          <a:lstStyle/>
          <a:p>
            <a:r>
              <a:rPr lang="en-US"/>
              <a:t>Pharma Consumers Are Typically Not Pharma Buyers</a:t>
            </a:r>
          </a:p>
        </p:txBody>
      </p:sp>
      <p:sp>
        <p:nvSpPr>
          <p:cNvPr id="4" name="Subtitle 3">
            <a:extLst>
              <a:ext uri="{FF2B5EF4-FFF2-40B4-BE49-F238E27FC236}">
                <a16:creationId xmlns:a16="http://schemas.microsoft.com/office/drawing/2014/main" id="{B7B519DD-D39E-4FE2-BB0A-88BE9BA53DB6}"/>
              </a:ext>
            </a:extLst>
          </p:cNvPr>
          <p:cNvSpPr>
            <a:spLocks noGrp="1"/>
          </p:cNvSpPr>
          <p:nvPr>
            <p:ph type="subTitle" idx="13"/>
          </p:nvPr>
        </p:nvSpPr>
        <p:spPr/>
        <p:txBody>
          <a:bodyPr/>
          <a:lstStyle/>
          <a:p>
            <a:r>
              <a:rPr lang="en-US"/>
              <a:t>Patients Do Not Make Prescribing Decisions</a:t>
            </a:r>
          </a:p>
        </p:txBody>
      </p:sp>
      <p:sp>
        <p:nvSpPr>
          <p:cNvPr id="7" name="Star: 16 Points 6">
            <a:extLst>
              <a:ext uri="{FF2B5EF4-FFF2-40B4-BE49-F238E27FC236}">
                <a16:creationId xmlns:a16="http://schemas.microsoft.com/office/drawing/2014/main" id="{4E7A65C9-C8D7-436A-A754-4AB875A09B15}"/>
              </a:ext>
            </a:extLst>
          </p:cNvPr>
          <p:cNvSpPr/>
          <p:nvPr/>
        </p:nvSpPr>
        <p:spPr>
          <a:xfrm>
            <a:off x="7384868" y="1680029"/>
            <a:ext cx="3410858" cy="3497942"/>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0"/>
                <a:solidFill>
                  <a:schemeClr val="tx1"/>
                </a:solidFill>
              </a:rPr>
              <a:t>Pharma companies sell to influencers who affect purchasing decisions</a:t>
            </a:r>
          </a:p>
        </p:txBody>
      </p:sp>
    </p:spTree>
    <p:extLst>
      <p:ext uri="{BB962C8B-B14F-4D97-AF65-F5344CB8AC3E}">
        <p14:creationId xmlns:p14="http://schemas.microsoft.com/office/powerpoint/2010/main" val="4079685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4BF9D-E147-4E9B-B512-BD6666AFA443}"/>
              </a:ext>
            </a:extLst>
          </p:cNvPr>
          <p:cNvSpPr>
            <a:spLocks noGrp="1"/>
          </p:cNvSpPr>
          <p:nvPr>
            <p:ph type="title"/>
          </p:nvPr>
        </p:nvSpPr>
        <p:spPr/>
        <p:txBody>
          <a:bodyPr/>
          <a:lstStyle/>
          <a:p>
            <a:r>
              <a:rPr lang="en-US"/>
              <a:t>Pharma Sales &amp; Marketing Has Traditionally Focused On The Prescriber</a:t>
            </a:r>
          </a:p>
        </p:txBody>
      </p:sp>
      <p:sp>
        <p:nvSpPr>
          <p:cNvPr id="5" name="Subtitle 4">
            <a:extLst>
              <a:ext uri="{FF2B5EF4-FFF2-40B4-BE49-F238E27FC236}">
                <a16:creationId xmlns:a16="http://schemas.microsoft.com/office/drawing/2014/main" id="{D4D6270E-81EE-4A16-97EF-C118B3F19264}"/>
              </a:ext>
            </a:extLst>
          </p:cNvPr>
          <p:cNvSpPr>
            <a:spLocks noGrp="1"/>
          </p:cNvSpPr>
          <p:nvPr>
            <p:ph type="subTitle" idx="13"/>
          </p:nvPr>
        </p:nvSpPr>
        <p:spPr/>
        <p:txBody>
          <a:bodyPr/>
          <a:lstStyle/>
          <a:p>
            <a:r>
              <a:rPr lang="en-US"/>
              <a:t>In-Person Detailing By A Pharmaceutical Sales Specialist (PSS)</a:t>
            </a:r>
          </a:p>
        </p:txBody>
      </p:sp>
      <p:grpSp>
        <p:nvGrpSpPr>
          <p:cNvPr id="10" name="Group 9">
            <a:extLst>
              <a:ext uri="{FF2B5EF4-FFF2-40B4-BE49-F238E27FC236}">
                <a16:creationId xmlns:a16="http://schemas.microsoft.com/office/drawing/2014/main" id="{9D856C91-4CDA-4FFE-9CB1-AEE8133A1D71}"/>
              </a:ext>
            </a:extLst>
          </p:cNvPr>
          <p:cNvGrpSpPr/>
          <p:nvPr/>
        </p:nvGrpSpPr>
        <p:grpSpPr>
          <a:xfrm>
            <a:off x="2725204" y="2392680"/>
            <a:ext cx="1463040" cy="1581912"/>
            <a:chOff x="2978946" y="3041436"/>
            <a:chExt cx="1463040" cy="1581912"/>
          </a:xfrm>
        </p:grpSpPr>
        <p:sp>
          <p:nvSpPr>
            <p:cNvPr id="6" name="Rectangle 5">
              <a:extLst>
                <a:ext uri="{FF2B5EF4-FFF2-40B4-BE49-F238E27FC236}">
                  <a16:creationId xmlns:a16="http://schemas.microsoft.com/office/drawing/2014/main" id="{2AB30E00-B482-43E0-8B32-666769CA332A}"/>
                </a:ext>
              </a:extLst>
            </p:cNvPr>
            <p:cNvSpPr/>
            <p:nvPr/>
          </p:nvSpPr>
          <p:spPr>
            <a:xfrm>
              <a:off x="2978946" y="3041436"/>
              <a:ext cx="1463040" cy="1581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1340">
              <a:extLst>
                <a:ext uri="{FF2B5EF4-FFF2-40B4-BE49-F238E27FC236}">
                  <a16:creationId xmlns:a16="http://schemas.microsoft.com/office/drawing/2014/main" id="{EEF884B9-9F5E-48F1-8C4E-C97D67D1CE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6146" y="3422678"/>
              <a:ext cx="548640" cy="548640"/>
            </a:xfrm>
            <a:prstGeom prst="rect">
              <a:avLst/>
            </a:prstGeom>
          </p:spPr>
        </p:pic>
        <p:sp>
          <p:nvSpPr>
            <p:cNvPr id="8" name="TextBox 7">
              <a:extLst>
                <a:ext uri="{FF2B5EF4-FFF2-40B4-BE49-F238E27FC236}">
                  <a16:creationId xmlns:a16="http://schemas.microsoft.com/office/drawing/2014/main" id="{FF0A3AAE-3EDF-4305-9E5B-F0E64EE9B8BE}"/>
                </a:ext>
              </a:extLst>
            </p:cNvPr>
            <p:cNvSpPr txBox="1"/>
            <p:nvPr/>
          </p:nvSpPr>
          <p:spPr>
            <a:xfrm>
              <a:off x="3143548" y="3043393"/>
              <a:ext cx="1133837" cy="369332"/>
            </a:xfrm>
            <a:prstGeom prst="rect">
              <a:avLst/>
            </a:prstGeom>
            <a:noFill/>
          </p:spPr>
          <p:txBody>
            <a:bodyPr wrap="none" rtlCol="0">
              <a:spAutoFit/>
            </a:bodyPr>
            <a:lstStyle/>
            <a:p>
              <a:pPr algn="ctr"/>
              <a:r>
                <a:rPr lang="en-US"/>
                <a:t>Prescriber</a:t>
              </a:r>
            </a:p>
          </p:txBody>
        </p:sp>
        <p:sp>
          <p:nvSpPr>
            <p:cNvPr id="9" name="TextBox 8">
              <a:extLst>
                <a:ext uri="{FF2B5EF4-FFF2-40B4-BE49-F238E27FC236}">
                  <a16:creationId xmlns:a16="http://schemas.microsoft.com/office/drawing/2014/main" id="{2F79A81A-742D-4026-A845-33480507BA01}"/>
                </a:ext>
              </a:extLst>
            </p:cNvPr>
            <p:cNvSpPr txBox="1"/>
            <p:nvPr/>
          </p:nvSpPr>
          <p:spPr>
            <a:xfrm>
              <a:off x="3146049" y="3975060"/>
              <a:ext cx="1128835" cy="646331"/>
            </a:xfrm>
            <a:prstGeom prst="rect">
              <a:avLst/>
            </a:prstGeom>
            <a:noFill/>
          </p:spPr>
          <p:txBody>
            <a:bodyPr wrap="none" rtlCol="0">
              <a:spAutoFit/>
            </a:bodyPr>
            <a:lstStyle/>
            <a:p>
              <a:pPr algn="ctr"/>
              <a:r>
                <a:rPr lang="en-US" i="1"/>
                <a:t>Prescribes</a:t>
              </a:r>
              <a:br>
                <a:rPr lang="en-US" i="1"/>
              </a:br>
              <a:r>
                <a:rPr lang="en-US" i="1"/>
                <a:t>Pill</a:t>
              </a:r>
            </a:p>
          </p:txBody>
        </p:sp>
      </p:grpSp>
      <p:grpSp>
        <p:nvGrpSpPr>
          <p:cNvPr id="35" name="Group 34">
            <a:extLst>
              <a:ext uri="{FF2B5EF4-FFF2-40B4-BE49-F238E27FC236}">
                <a16:creationId xmlns:a16="http://schemas.microsoft.com/office/drawing/2014/main" id="{4D98F59F-C929-488B-8AED-FB958967766D}"/>
              </a:ext>
            </a:extLst>
          </p:cNvPr>
          <p:cNvGrpSpPr/>
          <p:nvPr/>
        </p:nvGrpSpPr>
        <p:grpSpPr>
          <a:xfrm>
            <a:off x="5364480" y="2305359"/>
            <a:ext cx="1463040" cy="1756555"/>
            <a:chOff x="5371292" y="4081845"/>
            <a:chExt cx="1463040" cy="1756555"/>
          </a:xfrm>
        </p:grpSpPr>
        <p:grpSp>
          <p:nvGrpSpPr>
            <p:cNvPr id="34" name="Group 33">
              <a:extLst>
                <a:ext uri="{FF2B5EF4-FFF2-40B4-BE49-F238E27FC236}">
                  <a16:creationId xmlns:a16="http://schemas.microsoft.com/office/drawing/2014/main" id="{19C9D862-AC22-4EFB-B4BC-EFBE7554C33C}"/>
                </a:ext>
              </a:extLst>
            </p:cNvPr>
            <p:cNvGrpSpPr/>
            <p:nvPr/>
          </p:nvGrpSpPr>
          <p:grpSpPr>
            <a:xfrm>
              <a:off x="5371292" y="4081845"/>
              <a:ext cx="1463040" cy="1756555"/>
              <a:chOff x="5377480" y="4404104"/>
              <a:chExt cx="1463040" cy="1756555"/>
            </a:xfrm>
          </p:grpSpPr>
          <p:sp>
            <p:nvSpPr>
              <p:cNvPr id="15" name="Rectangle 14">
                <a:extLst>
                  <a:ext uri="{FF2B5EF4-FFF2-40B4-BE49-F238E27FC236}">
                    <a16:creationId xmlns:a16="http://schemas.microsoft.com/office/drawing/2014/main" id="{0B2B15FA-94A8-4DFE-909D-39643E66581E}"/>
                  </a:ext>
                </a:extLst>
              </p:cNvPr>
              <p:cNvSpPr/>
              <p:nvPr/>
            </p:nvSpPr>
            <p:spPr>
              <a:xfrm>
                <a:off x="5377480" y="4404104"/>
                <a:ext cx="1463040" cy="1756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4519BC1-7F7D-4029-B918-25E0964F3071}"/>
                  </a:ext>
                </a:extLst>
              </p:cNvPr>
              <p:cNvSpPr txBox="1"/>
              <p:nvPr/>
            </p:nvSpPr>
            <p:spPr>
              <a:xfrm>
                <a:off x="5552598" y="4404104"/>
                <a:ext cx="1112805" cy="646331"/>
              </a:xfrm>
              <a:prstGeom prst="rect">
                <a:avLst/>
              </a:prstGeom>
              <a:noFill/>
            </p:spPr>
            <p:txBody>
              <a:bodyPr wrap="none" rtlCol="0">
                <a:spAutoFit/>
              </a:bodyPr>
              <a:lstStyle/>
              <a:p>
                <a:r>
                  <a:rPr lang="en-US"/>
                  <a:t>Hospital/</a:t>
                </a:r>
                <a:br>
                  <a:rPr lang="en-US"/>
                </a:br>
                <a:r>
                  <a:rPr lang="en-US"/>
                  <a:t>Pharmacy</a:t>
                </a:r>
              </a:p>
            </p:txBody>
          </p:sp>
        </p:grpSp>
        <p:grpSp>
          <p:nvGrpSpPr>
            <p:cNvPr id="16" name="Group 15">
              <a:extLst>
                <a:ext uri="{FF2B5EF4-FFF2-40B4-BE49-F238E27FC236}">
                  <a16:creationId xmlns:a16="http://schemas.microsoft.com/office/drawing/2014/main" id="{3D7DDE44-D3C5-4D4C-9451-3BDE6C285057}"/>
                </a:ext>
              </a:extLst>
            </p:cNvPr>
            <p:cNvGrpSpPr>
              <a:grpSpLocks noChangeAspect="1"/>
            </p:cNvGrpSpPr>
            <p:nvPr/>
          </p:nvGrpSpPr>
          <p:grpSpPr>
            <a:xfrm>
              <a:off x="5834680" y="4705698"/>
              <a:ext cx="548640" cy="443451"/>
              <a:chOff x="6022004" y="5648734"/>
              <a:chExt cx="598888" cy="484063"/>
            </a:xfrm>
          </p:grpSpPr>
          <p:sp>
            <p:nvSpPr>
              <p:cNvPr id="17" name="Freeform: Shape 16">
                <a:extLst>
                  <a:ext uri="{FF2B5EF4-FFF2-40B4-BE49-F238E27FC236}">
                    <a16:creationId xmlns:a16="http://schemas.microsoft.com/office/drawing/2014/main" id="{A8D82626-AA7B-4495-813B-3773591BC9BC}"/>
                  </a:ext>
                </a:extLst>
              </p:cNvPr>
              <p:cNvSpPr/>
              <p:nvPr/>
            </p:nvSpPr>
            <p:spPr>
              <a:xfrm>
                <a:off x="6210376" y="5909152"/>
                <a:ext cx="52534" cy="97563"/>
              </a:xfrm>
              <a:custGeom>
                <a:avLst/>
                <a:gdLst>
                  <a:gd name="connsiteX0" fmla="*/ 1501 w 52533"/>
                  <a:gd name="connsiteY0" fmla="*/ 51033 h 97563"/>
                  <a:gd name="connsiteX1" fmla="*/ 27017 w 52533"/>
                  <a:gd name="connsiteY1" fmla="*/ 51033 h 97563"/>
                  <a:gd name="connsiteX2" fmla="*/ 52534 w 52533"/>
                  <a:gd name="connsiteY2" fmla="*/ 25516 h 97563"/>
                  <a:gd name="connsiteX3" fmla="*/ 52534 w 52533"/>
                  <a:gd name="connsiteY3" fmla="*/ 25516 h 97563"/>
                  <a:gd name="connsiteX4" fmla="*/ 27017 w 52533"/>
                  <a:gd name="connsiteY4" fmla="*/ 0 h 97563"/>
                  <a:gd name="connsiteX5" fmla="*/ 0 w 52533"/>
                  <a:gd name="connsiteY5" fmla="*/ 0 h 97563"/>
                  <a:gd name="connsiteX6" fmla="*/ 0 w 52533"/>
                  <a:gd name="connsiteY6" fmla="*/ 102066 h 9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33" h="97563">
                    <a:moveTo>
                      <a:pt x="1501" y="51033"/>
                    </a:moveTo>
                    <a:lnTo>
                      <a:pt x="27017" y="51033"/>
                    </a:lnTo>
                    <a:cubicBezTo>
                      <a:pt x="41277" y="51033"/>
                      <a:pt x="52534" y="39776"/>
                      <a:pt x="52534" y="25516"/>
                    </a:cubicBezTo>
                    <a:lnTo>
                      <a:pt x="52534" y="25516"/>
                    </a:lnTo>
                    <a:cubicBezTo>
                      <a:pt x="52534" y="11257"/>
                      <a:pt x="41277" y="0"/>
                      <a:pt x="27017" y="0"/>
                    </a:cubicBezTo>
                    <a:lnTo>
                      <a:pt x="0" y="0"/>
                    </a:lnTo>
                    <a:lnTo>
                      <a:pt x="0" y="102066"/>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F9F1A55-4C4D-49B9-BB02-A62C27032E44}"/>
                  </a:ext>
                </a:extLst>
              </p:cNvPr>
              <p:cNvSpPr/>
              <p:nvPr/>
            </p:nvSpPr>
            <p:spPr>
              <a:xfrm>
                <a:off x="6231390" y="5960185"/>
                <a:ext cx="67544" cy="97563"/>
              </a:xfrm>
              <a:custGeom>
                <a:avLst/>
                <a:gdLst>
                  <a:gd name="connsiteX0" fmla="*/ 70546 w 67543"/>
                  <a:gd name="connsiteY0" fmla="*/ 0 h 97563"/>
                  <a:gd name="connsiteX1" fmla="*/ 0 w 67543"/>
                  <a:gd name="connsiteY1" fmla="*/ 102066 h 97563"/>
                </a:gdLst>
                <a:ahLst/>
                <a:cxnLst>
                  <a:cxn ang="0">
                    <a:pos x="connsiteX0" y="connsiteY0"/>
                  </a:cxn>
                  <a:cxn ang="0">
                    <a:pos x="connsiteX1" y="connsiteY1"/>
                  </a:cxn>
                </a:cxnLst>
                <a:rect l="l" t="t" r="r" b="b"/>
                <a:pathLst>
                  <a:path w="67543" h="97563">
                    <a:moveTo>
                      <a:pt x="70546" y="0"/>
                    </a:moveTo>
                    <a:lnTo>
                      <a:pt x="0" y="102066"/>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E2EDC03C-FF0E-4F02-83AB-A5422EE97B4F}"/>
                  </a:ext>
                </a:extLst>
              </p:cNvPr>
              <p:cNvSpPr/>
              <p:nvPr/>
            </p:nvSpPr>
            <p:spPr>
              <a:xfrm>
                <a:off x="6231390" y="5960185"/>
                <a:ext cx="67544" cy="97563"/>
              </a:xfrm>
              <a:custGeom>
                <a:avLst/>
                <a:gdLst>
                  <a:gd name="connsiteX0" fmla="*/ 0 w 67543"/>
                  <a:gd name="connsiteY0" fmla="*/ 0 h 97563"/>
                  <a:gd name="connsiteX1" fmla="*/ 70546 w 67543"/>
                  <a:gd name="connsiteY1" fmla="*/ 102066 h 97563"/>
                </a:gdLst>
                <a:ahLst/>
                <a:cxnLst>
                  <a:cxn ang="0">
                    <a:pos x="connsiteX0" y="connsiteY0"/>
                  </a:cxn>
                  <a:cxn ang="0">
                    <a:pos x="connsiteX1" y="connsiteY1"/>
                  </a:cxn>
                </a:cxnLst>
                <a:rect l="l" t="t" r="r" b="b"/>
                <a:pathLst>
                  <a:path w="67543" h="97563">
                    <a:moveTo>
                      <a:pt x="0" y="0"/>
                    </a:moveTo>
                    <a:lnTo>
                      <a:pt x="70546" y="102066"/>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4200DCE-3EDF-4DE3-9BC2-3A55BBAF26C0}"/>
                  </a:ext>
                </a:extLst>
              </p:cNvPr>
              <p:cNvSpPr/>
              <p:nvPr/>
            </p:nvSpPr>
            <p:spPr>
              <a:xfrm>
                <a:off x="6081293" y="5648734"/>
                <a:ext cx="397757" cy="480310"/>
              </a:xfrm>
              <a:custGeom>
                <a:avLst/>
                <a:gdLst>
                  <a:gd name="connsiteX0" fmla="*/ 403010 w 397756"/>
                  <a:gd name="connsiteY0" fmla="*/ 261169 h 480310"/>
                  <a:gd name="connsiteX1" fmla="*/ 403010 w 397756"/>
                  <a:gd name="connsiteY1" fmla="*/ 68294 h 480310"/>
                  <a:gd name="connsiteX2" fmla="*/ 403010 w 397756"/>
                  <a:gd name="connsiteY2" fmla="*/ 58538 h 480310"/>
                  <a:gd name="connsiteX3" fmla="*/ 344473 w 397756"/>
                  <a:gd name="connsiteY3" fmla="*/ 0 h 480310"/>
                  <a:gd name="connsiteX4" fmla="*/ 0 w 397756"/>
                  <a:gd name="connsiteY4" fmla="*/ 0 h 480310"/>
                  <a:gd name="connsiteX5" fmla="*/ 58538 w 397756"/>
                  <a:gd name="connsiteY5" fmla="*/ 58538 h 480310"/>
                  <a:gd name="connsiteX6" fmla="*/ 58538 w 397756"/>
                  <a:gd name="connsiteY6" fmla="*/ 428527 h 480310"/>
                  <a:gd name="connsiteX7" fmla="*/ 117076 w 397756"/>
                  <a:gd name="connsiteY7" fmla="*/ 487065 h 480310"/>
                  <a:gd name="connsiteX8" fmla="*/ 258917 w 397756"/>
                  <a:gd name="connsiteY8" fmla="*/ 487065 h 48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756" h="480310">
                    <a:moveTo>
                      <a:pt x="403010" y="261169"/>
                    </a:moveTo>
                    <a:lnTo>
                      <a:pt x="403010" y="68294"/>
                    </a:lnTo>
                    <a:lnTo>
                      <a:pt x="403010" y="58538"/>
                    </a:lnTo>
                    <a:cubicBezTo>
                      <a:pt x="403010" y="26267"/>
                      <a:pt x="376743" y="0"/>
                      <a:pt x="344473" y="0"/>
                    </a:cubicBezTo>
                    <a:lnTo>
                      <a:pt x="0" y="0"/>
                    </a:lnTo>
                    <a:cubicBezTo>
                      <a:pt x="32271" y="0"/>
                      <a:pt x="58538" y="26267"/>
                      <a:pt x="58538" y="58538"/>
                    </a:cubicBezTo>
                    <a:lnTo>
                      <a:pt x="58538" y="428527"/>
                    </a:lnTo>
                    <a:cubicBezTo>
                      <a:pt x="58538" y="460798"/>
                      <a:pt x="84805" y="487065"/>
                      <a:pt x="117076" y="487065"/>
                    </a:cubicBezTo>
                    <a:lnTo>
                      <a:pt x="258917" y="487065"/>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0283D89-2533-408B-B8D1-EDD7CD441C80}"/>
                  </a:ext>
                </a:extLst>
              </p:cNvPr>
              <p:cNvSpPr/>
              <p:nvPr/>
            </p:nvSpPr>
            <p:spPr>
              <a:xfrm>
                <a:off x="6022004" y="5648734"/>
                <a:ext cx="112573" cy="90058"/>
              </a:xfrm>
              <a:custGeom>
                <a:avLst/>
                <a:gdLst>
                  <a:gd name="connsiteX0" fmla="*/ 58538 w 112572"/>
                  <a:gd name="connsiteY0" fmla="*/ 0 h 90058"/>
                  <a:gd name="connsiteX1" fmla="*/ 0 w 112572"/>
                  <a:gd name="connsiteY1" fmla="*/ 58538 h 90058"/>
                  <a:gd name="connsiteX2" fmla="*/ 0 w 112572"/>
                  <a:gd name="connsiteY2" fmla="*/ 93811 h 90058"/>
                  <a:gd name="connsiteX3" fmla="*/ 117826 w 112572"/>
                  <a:gd name="connsiteY3" fmla="*/ 93811 h 90058"/>
                </a:gdLst>
                <a:ahLst/>
                <a:cxnLst>
                  <a:cxn ang="0">
                    <a:pos x="connsiteX0" y="connsiteY0"/>
                  </a:cxn>
                  <a:cxn ang="0">
                    <a:pos x="connsiteX1" y="connsiteY1"/>
                  </a:cxn>
                  <a:cxn ang="0">
                    <a:pos x="connsiteX2" y="connsiteY2"/>
                  </a:cxn>
                  <a:cxn ang="0">
                    <a:pos x="connsiteX3" y="connsiteY3"/>
                  </a:cxn>
                </a:cxnLst>
                <a:rect l="l" t="t" r="r" b="b"/>
                <a:pathLst>
                  <a:path w="112572" h="90058">
                    <a:moveTo>
                      <a:pt x="58538" y="0"/>
                    </a:moveTo>
                    <a:cubicBezTo>
                      <a:pt x="26267" y="0"/>
                      <a:pt x="0" y="26267"/>
                      <a:pt x="0" y="58538"/>
                    </a:cubicBezTo>
                    <a:lnTo>
                      <a:pt x="0" y="93811"/>
                    </a:lnTo>
                    <a:lnTo>
                      <a:pt x="117826" y="93811"/>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A596CDF7-913B-463D-9791-FBE4FC19A012}"/>
                  </a:ext>
                </a:extLst>
              </p:cNvPr>
              <p:cNvSpPr/>
              <p:nvPr/>
            </p:nvSpPr>
            <p:spPr>
              <a:xfrm>
                <a:off x="6209626" y="5729785"/>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FD6F887-25E0-40F0-B701-D9DB817FA8E1}"/>
                  </a:ext>
                </a:extLst>
              </p:cNvPr>
              <p:cNvSpPr/>
              <p:nvPr/>
            </p:nvSpPr>
            <p:spPr>
              <a:xfrm>
                <a:off x="6209625" y="5771063"/>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EB755CD-D4D1-4D66-AC0A-9D133DC73895}"/>
                  </a:ext>
                </a:extLst>
              </p:cNvPr>
              <p:cNvSpPr/>
              <p:nvPr/>
            </p:nvSpPr>
            <p:spPr>
              <a:xfrm>
                <a:off x="6209625" y="5813090"/>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1B8CD80-6E2D-490B-8346-725370A44A50}"/>
                  </a:ext>
                </a:extLst>
              </p:cNvPr>
              <p:cNvSpPr/>
              <p:nvPr/>
            </p:nvSpPr>
            <p:spPr>
              <a:xfrm>
                <a:off x="6209625" y="5855117"/>
                <a:ext cx="105068" cy="7505"/>
              </a:xfrm>
              <a:custGeom>
                <a:avLst/>
                <a:gdLst>
                  <a:gd name="connsiteX0" fmla="*/ 105818 w 105067"/>
                  <a:gd name="connsiteY0" fmla="*/ 0 h 0"/>
                  <a:gd name="connsiteX1" fmla="*/ 0 w 105067"/>
                  <a:gd name="connsiteY1" fmla="*/ 0 h 0"/>
                </a:gdLst>
                <a:ahLst/>
                <a:cxnLst>
                  <a:cxn ang="0">
                    <a:pos x="connsiteX0" y="connsiteY0"/>
                  </a:cxn>
                  <a:cxn ang="0">
                    <a:pos x="connsiteX1" y="connsiteY1"/>
                  </a:cxn>
                </a:cxnLst>
                <a:rect l="l" t="t" r="r" b="b"/>
                <a:pathLst>
                  <a:path w="105067">
                    <a:moveTo>
                      <a:pt x="105818"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0A765FDE-5728-443C-8876-6664B02D806A}"/>
                  </a:ext>
                </a:extLst>
              </p:cNvPr>
              <p:cNvSpPr/>
              <p:nvPr/>
            </p:nvSpPr>
            <p:spPr>
              <a:xfrm>
                <a:off x="6358972" y="5914405"/>
                <a:ext cx="105068" cy="217641"/>
              </a:xfrm>
              <a:custGeom>
                <a:avLst/>
                <a:gdLst>
                  <a:gd name="connsiteX0" fmla="*/ 54785 w 105067"/>
                  <a:gd name="connsiteY0" fmla="*/ 219142 h 217640"/>
                  <a:gd name="connsiteX1" fmla="*/ 54785 w 105067"/>
                  <a:gd name="connsiteY1" fmla="*/ 219142 h 217640"/>
                  <a:gd name="connsiteX2" fmla="*/ 109571 w 105067"/>
                  <a:gd name="connsiteY2" fmla="*/ 164356 h 217640"/>
                  <a:gd name="connsiteX3" fmla="*/ 109571 w 105067"/>
                  <a:gd name="connsiteY3" fmla="*/ 54786 h 217640"/>
                  <a:gd name="connsiteX4" fmla="*/ 54785 w 105067"/>
                  <a:gd name="connsiteY4" fmla="*/ 0 h 217640"/>
                  <a:gd name="connsiteX5" fmla="*/ 54785 w 105067"/>
                  <a:gd name="connsiteY5" fmla="*/ 0 h 217640"/>
                  <a:gd name="connsiteX6" fmla="*/ 0 w 105067"/>
                  <a:gd name="connsiteY6" fmla="*/ 54786 h 217640"/>
                  <a:gd name="connsiteX7" fmla="*/ 0 w 105067"/>
                  <a:gd name="connsiteY7" fmla="*/ 164356 h 217640"/>
                  <a:gd name="connsiteX8" fmla="*/ 54785 w 105067"/>
                  <a:gd name="connsiteY8" fmla="*/ 219142 h 21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67" h="217640">
                    <a:moveTo>
                      <a:pt x="54785" y="219142"/>
                    </a:moveTo>
                    <a:lnTo>
                      <a:pt x="54785" y="219142"/>
                    </a:lnTo>
                    <a:cubicBezTo>
                      <a:pt x="84805" y="219142"/>
                      <a:pt x="109571" y="194375"/>
                      <a:pt x="109571" y="164356"/>
                    </a:cubicBezTo>
                    <a:lnTo>
                      <a:pt x="109571" y="54786"/>
                    </a:lnTo>
                    <a:cubicBezTo>
                      <a:pt x="109571" y="24766"/>
                      <a:pt x="84805" y="0"/>
                      <a:pt x="54785" y="0"/>
                    </a:cubicBezTo>
                    <a:lnTo>
                      <a:pt x="54785" y="0"/>
                    </a:lnTo>
                    <a:cubicBezTo>
                      <a:pt x="24766" y="0"/>
                      <a:pt x="0" y="24766"/>
                      <a:pt x="0" y="54786"/>
                    </a:cubicBezTo>
                    <a:lnTo>
                      <a:pt x="0" y="164356"/>
                    </a:lnTo>
                    <a:cubicBezTo>
                      <a:pt x="0" y="194375"/>
                      <a:pt x="24766" y="219142"/>
                      <a:pt x="54785" y="219142"/>
                    </a:cubicBezTo>
                    <a:close/>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4AB549C7-E6F7-4D80-B472-8A09C3A70CDE}"/>
                  </a:ext>
                </a:extLst>
              </p:cNvPr>
              <p:cNvSpPr/>
              <p:nvPr/>
            </p:nvSpPr>
            <p:spPr>
              <a:xfrm>
                <a:off x="6413757" y="5943674"/>
                <a:ext cx="15010" cy="7505"/>
              </a:xfrm>
              <a:custGeom>
                <a:avLst/>
                <a:gdLst>
                  <a:gd name="connsiteX0" fmla="*/ 20263 w 15009"/>
                  <a:gd name="connsiteY0" fmla="*/ 12008 h 7504"/>
                  <a:gd name="connsiteX1" fmla="*/ 0 w 15009"/>
                  <a:gd name="connsiteY1" fmla="*/ 0 h 7504"/>
                </a:gdLst>
                <a:ahLst/>
                <a:cxnLst>
                  <a:cxn ang="0">
                    <a:pos x="connsiteX0" y="connsiteY0"/>
                  </a:cxn>
                  <a:cxn ang="0">
                    <a:pos x="connsiteX1" y="connsiteY1"/>
                  </a:cxn>
                </a:cxnLst>
                <a:rect l="l" t="t" r="r" b="b"/>
                <a:pathLst>
                  <a:path w="15009" h="7504">
                    <a:moveTo>
                      <a:pt x="20263" y="12008"/>
                    </a:moveTo>
                    <a:cubicBezTo>
                      <a:pt x="16511" y="5253"/>
                      <a:pt x="9006" y="0"/>
                      <a:pt x="0" y="0"/>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5C990DA3-2E94-4A4E-A11A-BC1BD14F40BE}"/>
                  </a:ext>
                </a:extLst>
              </p:cNvPr>
              <p:cNvSpPr/>
              <p:nvPr/>
            </p:nvSpPr>
            <p:spPr>
              <a:xfrm>
                <a:off x="6358972" y="6023976"/>
                <a:ext cx="105068" cy="7505"/>
              </a:xfrm>
              <a:custGeom>
                <a:avLst/>
                <a:gdLst>
                  <a:gd name="connsiteX0" fmla="*/ 0 w 105067"/>
                  <a:gd name="connsiteY0" fmla="*/ 0 h 0"/>
                  <a:gd name="connsiteX1" fmla="*/ 109571 w 105067"/>
                  <a:gd name="connsiteY1" fmla="*/ 0 h 0"/>
                </a:gdLst>
                <a:ahLst/>
                <a:cxnLst>
                  <a:cxn ang="0">
                    <a:pos x="connsiteX0" y="connsiteY0"/>
                  </a:cxn>
                  <a:cxn ang="0">
                    <a:pos x="connsiteX1" y="connsiteY1"/>
                  </a:cxn>
                </a:cxnLst>
                <a:rect l="l" t="t" r="r" b="b"/>
                <a:pathLst>
                  <a:path w="105067">
                    <a:moveTo>
                      <a:pt x="0" y="0"/>
                    </a:moveTo>
                    <a:lnTo>
                      <a:pt x="109571"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DF1F054-C9E8-4F19-994E-DA606EB299F2}"/>
                  </a:ext>
                </a:extLst>
              </p:cNvPr>
              <p:cNvSpPr/>
              <p:nvPr/>
            </p:nvSpPr>
            <p:spPr>
              <a:xfrm>
                <a:off x="6500814" y="5978947"/>
                <a:ext cx="120078" cy="112573"/>
              </a:xfrm>
              <a:custGeom>
                <a:avLst/>
                <a:gdLst>
                  <a:gd name="connsiteX0" fmla="*/ 0 w 120077"/>
                  <a:gd name="connsiteY0" fmla="*/ 110321 h 112572"/>
                  <a:gd name="connsiteX1" fmla="*/ 24766 w 120077"/>
                  <a:gd name="connsiteY1" fmla="*/ 112573 h 112572"/>
                  <a:gd name="connsiteX2" fmla="*/ 121579 w 120077"/>
                  <a:gd name="connsiteY2" fmla="*/ 56286 h 112572"/>
                  <a:gd name="connsiteX3" fmla="*/ 109571 w 120077"/>
                  <a:gd name="connsiteY3" fmla="*/ 29269 h 112572"/>
                  <a:gd name="connsiteX4" fmla="*/ 24766 w 120077"/>
                  <a:gd name="connsiteY4" fmla="*/ 0 h 112572"/>
                  <a:gd name="connsiteX5" fmla="*/ 750 w 120077"/>
                  <a:gd name="connsiteY5" fmla="*/ 1501 h 11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77" h="112572">
                    <a:moveTo>
                      <a:pt x="0" y="110321"/>
                    </a:moveTo>
                    <a:cubicBezTo>
                      <a:pt x="8255" y="111822"/>
                      <a:pt x="16511" y="112573"/>
                      <a:pt x="24766" y="112573"/>
                    </a:cubicBezTo>
                    <a:cubicBezTo>
                      <a:pt x="78050" y="112573"/>
                      <a:pt x="121579" y="87807"/>
                      <a:pt x="121579" y="56286"/>
                    </a:cubicBezTo>
                    <a:cubicBezTo>
                      <a:pt x="121579" y="46530"/>
                      <a:pt x="117076" y="37524"/>
                      <a:pt x="109571" y="29269"/>
                    </a:cubicBezTo>
                    <a:cubicBezTo>
                      <a:pt x="93060" y="12008"/>
                      <a:pt x="61540" y="0"/>
                      <a:pt x="24766" y="0"/>
                    </a:cubicBezTo>
                    <a:cubicBezTo>
                      <a:pt x="16511" y="0"/>
                      <a:pt x="8255" y="751"/>
                      <a:pt x="750" y="1501"/>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6EEF7655-35DE-4692-9B29-E294C649A777}"/>
                  </a:ext>
                </a:extLst>
              </p:cNvPr>
              <p:cNvSpPr/>
              <p:nvPr/>
            </p:nvSpPr>
            <p:spPr>
              <a:xfrm>
                <a:off x="6500814" y="6020974"/>
                <a:ext cx="60039" cy="30019"/>
              </a:xfrm>
              <a:custGeom>
                <a:avLst/>
                <a:gdLst>
                  <a:gd name="connsiteX0" fmla="*/ 64542 w 60038"/>
                  <a:gd name="connsiteY0" fmla="*/ 36774 h 30019"/>
                  <a:gd name="connsiteX1" fmla="*/ 0 w 60038"/>
                  <a:gd name="connsiteY1" fmla="*/ 0 h 30019"/>
                </a:gdLst>
                <a:ahLst/>
                <a:cxnLst>
                  <a:cxn ang="0">
                    <a:pos x="connsiteX0" y="connsiteY0"/>
                  </a:cxn>
                  <a:cxn ang="0">
                    <a:pos x="connsiteX1" y="connsiteY1"/>
                  </a:cxn>
                </a:cxnLst>
                <a:rect l="l" t="t" r="r" b="b"/>
                <a:pathLst>
                  <a:path w="60038" h="30019">
                    <a:moveTo>
                      <a:pt x="64542" y="36774"/>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76F389C-CC03-4553-9839-0C3AF55D70B4}"/>
                  </a:ext>
                </a:extLst>
              </p:cNvPr>
              <p:cNvSpPr/>
              <p:nvPr/>
            </p:nvSpPr>
            <p:spPr>
              <a:xfrm>
                <a:off x="6480551" y="6035234"/>
                <a:ext cx="135087" cy="97563"/>
              </a:xfrm>
              <a:custGeom>
                <a:avLst/>
                <a:gdLst>
                  <a:gd name="connsiteX0" fmla="*/ 141842 w 135087"/>
                  <a:gd name="connsiteY0" fmla="*/ 0 h 97563"/>
                  <a:gd name="connsiteX1" fmla="*/ 141842 w 135087"/>
                  <a:gd name="connsiteY1" fmla="*/ 50283 h 97563"/>
                  <a:gd name="connsiteX2" fmla="*/ 45029 w 135087"/>
                  <a:gd name="connsiteY2" fmla="*/ 101315 h 97563"/>
                  <a:gd name="connsiteX3" fmla="*/ 0 w 135087"/>
                  <a:gd name="connsiteY3" fmla="*/ 95312 h 97563"/>
                </a:gdLst>
                <a:ahLst/>
                <a:cxnLst>
                  <a:cxn ang="0">
                    <a:pos x="connsiteX0" y="connsiteY0"/>
                  </a:cxn>
                  <a:cxn ang="0">
                    <a:pos x="connsiteX1" y="connsiteY1"/>
                  </a:cxn>
                  <a:cxn ang="0">
                    <a:pos x="connsiteX2" y="connsiteY2"/>
                  </a:cxn>
                  <a:cxn ang="0">
                    <a:pos x="connsiteX3" y="connsiteY3"/>
                  </a:cxn>
                </a:cxnLst>
                <a:rect l="l" t="t" r="r" b="b"/>
                <a:pathLst>
                  <a:path w="135087" h="97563">
                    <a:moveTo>
                      <a:pt x="141842" y="0"/>
                    </a:moveTo>
                    <a:lnTo>
                      <a:pt x="141842" y="50283"/>
                    </a:lnTo>
                    <a:cubicBezTo>
                      <a:pt x="141842" y="78050"/>
                      <a:pt x="98313" y="101315"/>
                      <a:pt x="45029" y="101315"/>
                    </a:cubicBezTo>
                    <a:cubicBezTo>
                      <a:pt x="28518" y="101315"/>
                      <a:pt x="13509" y="99064"/>
                      <a:pt x="0" y="95312"/>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3" name="TextBox 32">
              <a:extLst>
                <a:ext uri="{FF2B5EF4-FFF2-40B4-BE49-F238E27FC236}">
                  <a16:creationId xmlns:a16="http://schemas.microsoft.com/office/drawing/2014/main" id="{42B13177-2C47-47C7-BB2C-9AF7CCD1FD1C}"/>
                </a:ext>
              </a:extLst>
            </p:cNvPr>
            <p:cNvSpPr txBox="1"/>
            <p:nvPr/>
          </p:nvSpPr>
          <p:spPr>
            <a:xfrm>
              <a:off x="5542980" y="5159635"/>
              <a:ext cx="1132041" cy="646331"/>
            </a:xfrm>
            <a:prstGeom prst="rect">
              <a:avLst/>
            </a:prstGeom>
            <a:noFill/>
          </p:spPr>
          <p:txBody>
            <a:bodyPr wrap="none" rtlCol="0">
              <a:spAutoFit/>
            </a:bodyPr>
            <a:lstStyle/>
            <a:p>
              <a:pPr algn="ctr"/>
              <a:r>
                <a:rPr lang="en-US" i="1"/>
                <a:t>Dispenses</a:t>
              </a:r>
              <a:br>
                <a:rPr lang="en-US" i="1"/>
              </a:br>
              <a:r>
                <a:rPr lang="en-US" i="1"/>
                <a:t>Pill</a:t>
              </a:r>
            </a:p>
          </p:txBody>
        </p:sp>
      </p:grpSp>
      <p:grpSp>
        <p:nvGrpSpPr>
          <p:cNvPr id="54" name="Group 53">
            <a:extLst>
              <a:ext uri="{FF2B5EF4-FFF2-40B4-BE49-F238E27FC236}">
                <a16:creationId xmlns:a16="http://schemas.microsoft.com/office/drawing/2014/main" id="{0E7B482F-53E8-4ECB-A87D-4599795B0014}"/>
              </a:ext>
            </a:extLst>
          </p:cNvPr>
          <p:cNvGrpSpPr/>
          <p:nvPr/>
        </p:nvGrpSpPr>
        <p:grpSpPr>
          <a:xfrm>
            <a:off x="8003756" y="2442972"/>
            <a:ext cx="1463040" cy="1481328"/>
            <a:chOff x="5377480" y="1407738"/>
            <a:chExt cx="1463040" cy="1481328"/>
          </a:xfrm>
        </p:grpSpPr>
        <p:sp>
          <p:nvSpPr>
            <p:cNvPr id="37" name="Oval 36">
              <a:extLst>
                <a:ext uri="{FF2B5EF4-FFF2-40B4-BE49-F238E27FC236}">
                  <a16:creationId xmlns:a16="http://schemas.microsoft.com/office/drawing/2014/main" id="{D8A993F5-0AAB-481B-82F2-22F91EBE4F44}"/>
                </a:ext>
              </a:extLst>
            </p:cNvPr>
            <p:cNvSpPr/>
            <p:nvPr/>
          </p:nvSpPr>
          <p:spPr>
            <a:xfrm>
              <a:off x="5389391" y="2178139"/>
              <a:ext cx="698984" cy="69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AA6C242-3213-420C-86F8-1FB85EDC5D7D}"/>
                </a:ext>
              </a:extLst>
            </p:cNvPr>
            <p:cNvSpPr/>
            <p:nvPr/>
          </p:nvSpPr>
          <p:spPr>
            <a:xfrm>
              <a:off x="6141536" y="2177957"/>
              <a:ext cx="698984" cy="69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D915C2-1C3C-412D-AE99-8B46E0AE8D1A}"/>
                </a:ext>
              </a:extLst>
            </p:cNvPr>
            <p:cNvSpPr/>
            <p:nvPr/>
          </p:nvSpPr>
          <p:spPr>
            <a:xfrm>
              <a:off x="5377480" y="1407738"/>
              <a:ext cx="1463040" cy="1481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9410FAB-B9F1-4139-8C2D-B8C714D3C9AD}"/>
                </a:ext>
              </a:extLst>
            </p:cNvPr>
            <p:cNvGrpSpPr>
              <a:grpSpLocks noChangeAspect="1"/>
            </p:cNvGrpSpPr>
            <p:nvPr/>
          </p:nvGrpSpPr>
          <p:grpSpPr>
            <a:xfrm>
              <a:off x="5834680" y="1787138"/>
              <a:ext cx="548640" cy="677990"/>
              <a:chOff x="8015667" y="5615337"/>
              <a:chExt cx="480686" cy="594009"/>
            </a:xfrm>
          </p:grpSpPr>
          <p:sp>
            <p:nvSpPr>
              <p:cNvPr id="41" name="Freeform: Shape 40">
                <a:extLst>
                  <a:ext uri="{FF2B5EF4-FFF2-40B4-BE49-F238E27FC236}">
                    <a16:creationId xmlns:a16="http://schemas.microsoft.com/office/drawing/2014/main" id="{C59E243C-BC02-4166-AA92-84A88F5CEB79}"/>
                  </a:ext>
                </a:extLst>
              </p:cNvPr>
              <p:cNvSpPr/>
              <p:nvPr/>
            </p:nvSpPr>
            <p:spPr>
              <a:xfrm>
                <a:off x="8398790" y="5901647"/>
                <a:ext cx="97563" cy="307699"/>
              </a:xfrm>
              <a:custGeom>
                <a:avLst/>
                <a:gdLst>
                  <a:gd name="connsiteX0" fmla="*/ 0 w 97563"/>
                  <a:gd name="connsiteY0" fmla="*/ 0 h 307698"/>
                  <a:gd name="connsiteX1" fmla="*/ 75799 w 97563"/>
                  <a:gd name="connsiteY1" fmla="*/ 41277 h 307698"/>
                  <a:gd name="connsiteX2" fmla="*/ 96062 w 97563"/>
                  <a:gd name="connsiteY2" fmla="*/ 222143 h 307698"/>
                  <a:gd name="connsiteX3" fmla="*/ 102816 w 97563"/>
                  <a:gd name="connsiteY3" fmla="*/ 313703 h 307698"/>
                </a:gdLst>
                <a:ahLst/>
                <a:cxnLst>
                  <a:cxn ang="0">
                    <a:pos x="connsiteX0" y="connsiteY0"/>
                  </a:cxn>
                  <a:cxn ang="0">
                    <a:pos x="connsiteX1" y="connsiteY1"/>
                  </a:cxn>
                  <a:cxn ang="0">
                    <a:pos x="connsiteX2" y="connsiteY2"/>
                  </a:cxn>
                  <a:cxn ang="0">
                    <a:pos x="connsiteX3" y="connsiteY3"/>
                  </a:cxn>
                </a:cxnLst>
                <a:rect l="l" t="t" r="r" b="b"/>
                <a:pathLst>
                  <a:path w="97563" h="307698">
                    <a:moveTo>
                      <a:pt x="0" y="0"/>
                    </a:moveTo>
                    <a:cubicBezTo>
                      <a:pt x="15010" y="6004"/>
                      <a:pt x="63791" y="25516"/>
                      <a:pt x="75799" y="41277"/>
                    </a:cubicBezTo>
                    <a:cubicBezTo>
                      <a:pt x="108070" y="82553"/>
                      <a:pt x="104317" y="173362"/>
                      <a:pt x="96062" y="222143"/>
                    </a:cubicBezTo>
                    <a:cubicBezTo>
                      <a:pt x="90058" y="262670"/>
                      <a:pt x="102816" y="313703"/>
                      <a:pt x="102816" y="313703"/>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3898D6EB-D36F-45DE-A404-0BD511B50C2A}"/>
                  </a:ext>
                </a:extLst>
              </p:cNvPr>
              <p:cNvSpPr/>
              <p:nvPr/>
            </p:nvSpPr>
            <p:spPr>
              <a:xfrm>
                <a:off x="8225090" y="5827581"/>
                <a:ext cx="180116" cy="315204"/>
              </a:xfrm>
              <a:custGeom>
                <a:avLst/>
                <a:gdLst>
                  <a:gd name="connsiteX0" fmla="*/ 187209 w 180116"/>
                  <a:gd name="connsiteY0" fmla="*/ 164874 h 315203"/>
                  <a:gd name="connsiteX1" fmla="*/ 126419 w 180116"/>
                  <a:gd name="connsiteY1" fmla="*/ 107087 h 315203"/>
                  <a:gd name="connsiteX2" fmla="*/ 68632 w 180116"/>
                  <a:gd name="connsiteY2" fmla="*/ 29787 h 315203"/>
                  <a:gd name="connsiteX3" fmla="*/ 16849 w 180116"/>
                  <a:gd name="connsiteY3" fmla="*/ 3520 h 315203"/>
                  <a:gd name="connsiteX4" fmla="*/ 3340 w 180116"/>
                  <a:gd name="connsiteY4" fmla="*/ 47048 h 315203"/>
                  <a:gd name="connsiteX5" fmla="*/ 64129 w 180116"/>
                  <a:gd name="connsiteY5" fmla="*/ 171629 h 315203"/>
                  <a:gd name="connsiteX6" fmla="*/ 66381 w 180116"/>
                  <a:gd name="connsiteY6" fmla="*/ 184387 h 315203"/>
                  <a:gd name="connsiteX7" fmla="*/ 148934 w 180116"/>
                  <a:gd name="connsiteY7" fmla="*/ 317973 h 31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116" h="315203">
                    <a:moveTo>
                      <a:pt x="187209" y="164874"/>
                    </a:moveTo>
                    <a:cubicBezTo>
                      <a:pt x="166195" y="131853"/>
                      <a:pt x="142180" y="128851"/>
                      <a:pt x="126419" y="107087"/>
                    </a:cubicBezTo>
                    <a:cubicBezTo>
                      <a:pt x="94899" y="65060"/>
                      <a:pt x="97901" y="68062"/>
                      <a:pt x="68632" y="29787"/>
                    </a:cubicBezTo>
                    <a:cubicBezTo>
                      <a:pt x="51371" y="7273"/>
                      <a:pt x="39363" y="-6987"/>
                      <a:pt x="16849" y="3520"/>
                    </a:cubicBezTo>
                    <a:cubicBezTo>
                      <a:pt x="-1914" y="12526"/>
                      <a:pt x="-2664" y="27536"/>
                      <a:pt x="3340" y="47048"/>
                    </a:cubicBezTo>
                    <a:cubicBezTo>
                      <a:pt x="10094" y="71814"/>
                      <a:pt x="55123" y="152867"/>
                      <a:pt x="64129" y="171629"/>
                    </a:cubicBezTo>
                    <a:cubicBezTo>
                      <a:pt x="66381" y="175381"/>
                      <a:pt x="67131" y="179884"/>
                      <a:pt x="66381" y="184387"/>
                    </a:cubicBezTo>
                    <a:cubicBezTo>
                      <a:pt x="64129" y="208403"/>
                      <a:pt x="60377" y="278198"/>
                      <a:pt x="148934" y="317973"/>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92E3D925-6D5B-45B3-888D-72A90F25FD94}"/>
                  </a:ext>
                </a:extLst>
              </p:cNvPr>
              <p:cNvSpPr/>
              <p:nvPr/>
            </p:nvSpPr>
            <p:spPr>
              <a:xfrm>
                <a:off x="8250944" y="6051744"/>
                <a:ext cx="82553" cy="157602"/>
              </a:xfrm>
              <a:custGeom>
                <a:avLst/>
                <a:gdLst>
                  <a:gd name="connsiteX0" fmla="*/ 0 w 82553"/>
                  <a:gd name="connsiteY0" fmla="*/ 0 h 157601"/>
                  <a:gd name="connsiteX1" fmla="*/ 87056 w 82553"/>
                  <a:gd name="connsiteY1" fmla="*/ 163606 h 157601"/>
                </a:gdLst>
                <a:ahLst/>
                <a:cxnLst>
                  <a:cxn ang="0">
                    <a:pos x="connsiteX0" y="connsiteY0"/>
                  </a:cxn>
                  <a:cxn ang="0">
                    <a:pos x="connsiteX1" y="connsiteY1"/>
                  </a:cxn>
                </a:cxnLst>
                <a:rect l="l" t="t" r="r" b="b"/>
                <a:pathLst>
                  <a:path w="82553" h="157601">
                    <a:moveTo>
                      <a:pt x="0" y="0"/>
                    </a:moveTo>
                    <a:cubicBezTo>
                      <a:pt x="0" y="85555"/>
                      <a:pt x="74298" y="102816"/>
                      <a:pt x="87056" y="163606"/>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57B09BB0-74F1-4BA5-8C07-F8CC5FEE22B1}"/>
                  </a:ext>
                </a:extLst>
              </p:cNvPr>
              <p:cNvSpPr/>
              <p:nvPr/>
            </p:nvSpPr>
            <p:spPr>
              <a:xfrm>
                <a:off x="8015667" y="5615337"/>
                <a:ext cx="427776" cy="435281"/>
              </a:xfrm>
              <a:custGeom>
                <a:avLst/>
                <a:gdLst>
                  <a:gd name="connsiteX0" fmla="*/ 227772 w 427776"/>
                  <a:gd name="connsiteY0" fmla="*/ 387625 h 435281"/>
                  <a:gd name="connsiteX1" fmla="*/ 217265 w 427776"/>
                  <a:gd name="connsiteY1" fmla="*/ 398132 h 435281"/>
                  <a:gd name="connsiteX2" fmla="*/ 37149 w 427776"/>
                  <a:gd name="connsiteY2" fmla="*/ 398132 h 435281"/>
                  <a:gd name="connsiteX3" fmla="*/ 37149 w 427776"/>
                  <a:gd name="connsiteY3" fmla="*/ 398132 h 435281"/>
                  <a:gd name="connsiteX4" fmla="*/ 37149 w 427776"/>
                  <a:gd name="connsiteY4" fmla="*/ 218016 h 435281"/>
                  <a:gd name="connsiteX5" fmla="*/ 218016 w 427776"/>
                  <a:gd name="connsiteY5" fmla="*/ 37149 h 435281"/>
                  <a:gd name="connsiteX6" fmla="*/ 398132 w 427776"/>
                  <a:gd name="connsiteY6" fmla="*/ 37149 h 435281"/>
                  <a:gd name="connsiteX7" fmla="*/ 398132 w 427776"/>
                  <a:gd name="connsiteY7" fmla="*/ 37149 h 435281"/>
                  <a:gd name="connsiteX8" fmla="*/ 398132 w 427776"/>
                  <a:gd name="connsiteY8" fmla="*/ 217265 h 435281"/>
                  <a:gd name="connsiteX9" fmla="*/ 348600 w 427776"/>
                  <a:gd name="connsiteY9" fmla="*/ 266797 h 4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776" h="435281">
                    <a:moveTo>
                      <a:pt x="227772" y="387625"/>
                    </a:moveTo>
                    <a:lnTo>
                      <a:pt x="217265" y="398132"/>
                    </a:lnTo>
                    <a:cubicBezTo>
                      <a:pt x="167733" y="447664"/>
                      <a:pt x="86681" y="447664"/>
                      <a:pt x="37149" y="398132"/>
                    </a:cubicBezTo>
                    <a:lnTo>
                      <a:pt x="37149" y="398132"/>
                    </a:lnTo>
                    <a:cubicBezTo>
                      <a:pt x="-12383" y="348600"/>
                      <a:pt x="-12383" y="267548"/>
                      <a:pt x="37149" y="218016"/>
                    </a:cubicBezTo>
                    <a:lnTo>
                      <a:pt x="218016" y="37149"/>
                    </a:lnTo>
                    <a:cubicBezTo>
                      <a:pt x="267548" y="-12383"/>
                      <a:pt x="348600" y="-12383"/>
                      <a:pt x="398132" y="37149"/>
                    </a:cubicBezTo>
                    <a:lnTo>
                      <a:pt x="398132" y="37149"/>
                    </a:lnTo>
                    <a:cubicBezTo>
                      <a:pt x="447664" y="86681"/>
                      <a:pt x="447664" y="167733"/>
                      <a:pt x="398132" y="217265"/>
                    </a:cubicBezTo>
                    <a:lnTo>
                      <a:pt x="348600" y="266797"/>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E7CF8E8F-D6B6-4E58-B93C-99927C927578}"/>
                  </a:ext>
                </a:extLst>
              </p:cNvPr>
              <p:cNvSpPr/>
              <p:nvPr/>
            </p:nvSpPr>
            <p:spPr>
              <a:xfrm>
                <a:off x="8273459" y="5672187"/>
                <a:ext cx="97563" cy="15010"/>
              </a:xfrm>
              <a:custGeom>
                <a:avLst/>
                <a:gdLst>
                  <a:gd name="connsiteX0" fmla="*/ 0 w 97563"/>
                  <a:gd name="connsiteY0" fmla="*/ 20826 h 15009"/>
                  <a:gd name="connsiteX1" fmla="*/ 99814 w 97563"/>
                  <a:gd name="connsiteY1" fmla="*/ 20826 h 15009"/>
                </a:gdLst>
                <a:ahLst/>
                <a:cxnLst>
                  <a:cxn ang="0">
                    <a:pos x="connsiteX0" y="connsiteY0"/>
                  </a:cxn>
                  <a:cxn ang="0">
                    <a:pos x="connsiteX1" y="connsiteY1"/>
                  </a:cxn>
                </a:cxnLst>
                <a:rect l="l" t="t" r="r" b="b"/>
                <a:pathLst>
                  <a:path w="97563" h="15009">
                    <a:moveTo>
                      <a:pt x="0" y="20826"/>
                    </a:moveTo>
                    <a:cubicBezTo>
                      <a:pt x="27768" y="-6942"/>
                      <a:pt x="72047" y="-6942"/>
                      <a:pt x="99814" y="20826"/>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B6DC3C27-27C2-4D69-B61C-8C8CA703E66A}"/>
                  </a:ext>
                </a:extLst>
              </p:cNvPr>
              <p:cNvSpPr/>
              <p:nvPr/>
            </p:nvSpPr>
            <p:spPr>
              <a:xfrm>
                <a:off x="8142874" y="5742545"/>
                <a:ext cx="60039" cy="60039"/>
              </a:xfrm>
              <a:custGeom>
                <a:avLst/>
                <a:gdLst>
                  <a:gd name="connsiteX0" fmla="*/ 65292 w 60038"/>
                  <a:gd name="connsiteY0" fmla="*/ 65292 h 60038"/>
                  <a:gd name="connsiteX1" fmla="*/ 0 w 60038"/>
                  <a:gd name="connsiteY1" fmla="*/ 0 h 60038"/>
                </a:gdLst>
                <a:ahLst/>
                <a:cxnLst>
                  <a:cxn ang="0">
                    <a:pos x="connsiteX0" y="connsiteY0"/>
                  </a:cxn>
                  <a:cxn ang="0">
                    <a:pos x="connsiteX1" y="connsiteY1"/>
                  </a:cxn>
                </a:cxnLst>
                <a:rect l="l" t="t" r="r" b="b"/>
                <a:pathLst>
                  <a:path w="60038" h="60038">
                    <a:moveTo>
                      <a:pt x="65292" y="65292"/>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26E7A477-F0AB-470F-8A06-B72A4826678E}"/>
                  </a:ext>
                </a:extLst>
              </p:cNvPr>
              <p:cNvSpPr/>
              <p:nvPr/>
            </p:nvSpPr>
            <p:spPr>
              <a:xfrm>
                <a:off x="8121861" y="5789075"/>
                <a:ext cx="75048" cy="75048"/>
              </a:xfrm>
              <a:custGeom>
                <a:avLst/>
                <a:gdLst>
                  <a:gd name="connsiteX0" fmla="*/ 77300 w 75048"/>
                  <a:gd name="connsiteY0" fmla="*/ 78050 h 75048"/>
                  <a:gd name="connsiteX1" fmla="*/ 0 w 75048"/>
                  <a:gd name="connsiteY1" fmla="*/ 0 h 75048"/>
                </a:gdLst>
                <a:ahLst/>
                <a:cxnLst>
                  <a:cxn ang="0">
                    <a:pos x="connsiteX0" y="connsiteY0"/>
                  </a:cxn>
                  <a:cxn ang="0">
                    <a:pos x="connsiteX1" y="connsiteY1"/>
                  </a:cxn>
                </a:cxnLst>
                <a:rect l="l" t="t" r="r" b="b"/>
                <a:pathLst>
                  <a:path w="75048" h="75048">
                    <a:moveTo>
                      <a:pt x="77300" y="78050"/>
                    </a:moveTo>
                    <a:lnTo>
                      <a:pt x="0" y="0"/>
                    </a:lnTo>
                  </a:path>
                </a:pathLst>
              </a:custGeom>
              <a:ln w="19050" cap="rnd">
                <a:solidFill>
                  <a:schemeClr val="bg1">
                    <a:lumMod val="50000"/>
                  </a:schemeClr>
                </a:solidFill>
                <a:custDash>
                  <a:ds d="11823" sp="141873"/>
                </a:cust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9111812A-91A3-4D9E-8CAD-A6920701700A}"/>
                  </a:ext>
                </a:extLst>
              </p:cNvPr>
              <p:cNvSpPr/>
              <p:nvPr/>
            </p:nvSpPr>
            <p:spPr>
              <a:xfrm>
                <a:off x="8067826" y="5843109"/>
                <a:ext cx="142592" cy="142592"/>
              </a:xfrm>
              <a:custGeom>
                <a:avLst/>
                <a:gdLst>
                  <a:gd name="connsiteX0" fmla="*/ 144093 w 142592"/>
                  <a:gd name="connsiteY0" fmla="*/ 143343 h 142592"/>
                  <a:gd name="connsiteX1" fmla="*/ 0 w 142592"/>
                  <a:gd name="connsiteY1" fmla="*/ 0 h 142592"/>
                </a:gdLst>
                <a:ahLst/>
                <a:cxnLst>
                  <a:cxn ang="0">
                    <a:pos x="connsiteX0" y="connsiteY0"/>
                  </a:cxn>
                  <a:cxn ang="0">
                    <a:pos x="connsiteX1" y="connsiteY1"/>
                  </a:cxn>
                </a:cxnLst>
                <a:rect l="l" t="t" r="r" b="b"/>
                <a:pathLst>
                  <a:path w="142592" h="142592">
                    <a:moveTo>
                      <a:pt x="144093" y="143343"/>
                    </a:moveTo>
                    <a:lnTo>
                      <a:pt x="0" y="0"/>
                    </a:lnTo>
                  </a:path>
                </a:pathLst>
              </a:custGeom>
              <a:ln w="19050" cap="rnd">
                <a:solidFill>
                  <a:schemeClr val="bg1">
                    <a:lumMod val="50000"/>
                  </a:schemeClr>
                </a:solidFill>
                <a:custDash>
                  <a:ds d="11823" sp="141873"/>
                </a:cust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A5ECF498-F78F-4A4E-92E8-97EAB6572316}"/>
                  </a:ext>
                </a:extLst>
              </p:cNvPr>
              <p:cNvSpPr/>
              <p:nvPr/>
            </p:nvSpPr>
            <p:spPr>
              <a:xfrm>
                <a:off x="8046062" y="5930916"/>
                <a:ext cx="75048" cy="75048"/>
              </a:xfrm>
              <a:custGeom>
                <a:avLst/>
                <a:gdLst>
                  <a:gd name="connsiteX0" fmla="*/ 77300 w 75048"/>
                  <a:gd name="connsiteY0" fmla="*/ 76549 h 75048"/>
                  <a:gd name="connsiteX1" fmla="*/ 0 w 75048"/>
                  <a:gd name="connsiteY1" fmla="*/ 0 h 75048"/>
                </a:gdLst>
                <a:ahLst/>
                <a:cxnLst>
                  <a:cxn ang="0">
                    <a:pos x="connsiteX0" y="connsiteY0"/>
                  </a:cxn>
                  <a:cxn ang="0">
                    <a:pos x="connsiteX1" y="connsiteY1"/>
                  </a:cxn>
                </a:cxnLst>
                <a:rect l="l" t="t" r="r" b="b"/>
                <a:pathLst>
                  <a:path w="75048" h="75048">
                    <a:moveTo>
                      <a:pt x="77300" y="76549"/>
                    </a:moveTo>
                    <a:lnTo>
                      <a:pt x="0" y="0"/>
                    </a:lnTo>
                  </a:path>
                </a:pathLst>
              </a:custGeom>
              <a:ln w="19050" cap="rnd">
                <a:solidFill>
                  <a:schemeClr val="bg1">
                    <a:lumMod val="50000"/>
                  </a:schemeClr>
                </a:solidFill>
                <a:custDash>
                  <a:ds d="11823" sp="141873"/>
                </a:cust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38F07D0C-7949-43DE-A6C3-D9B10F8F9534}"/>
                  </a:ext>
                </a:extLst>
              </p:cNvPr>
              <p:cNvSpPr/>
              <p:nvPr/>
            </p:nvSpPr>
            <p:spPr>
              <a:xfrm>
                <a:off x="8112855" y="5834104"/>
                <a:ext cx="105068" cy="105068"/>
              </a:xfrm>
              <a:custGeom>
                <a:avLst/>
                <a:gdLst>
                  <a:gd name="connsiteX0" fmla="*/ 109571 w 105067"/>
                  <a:gd name="connsiteY0" fmla="*/ 109571 h 105067"/>
                  <a:gd name="connsiteX1" fmla="*/ 0 w 105067"/>
                  <a:gd name="connsiteY1" fmla="*/ 0 h 105067"/>
                </a:gdLst>
                <a:ahLst/>
                <a:cxnLst>
                  <a:cxn ang="0">
                    <a:pos x="connsiteX0" y="connsiteY0"/>
                  </a:cxn>
                  <a:cxn ang="0">
                    <a:pos x="connsiteX1" y="connsiteY1"/>
                  </a:cxn>
                </a:cxnLst>
                <a:rect l="l" t="t" r="r" b="b"/>
                <a:pathLst>
                  <a:path w="105067" h="105067">
                    <a:moveTo>
                      <a:pt x="109571" y="109571"/>
                    </a:moveTo>
                    <a:lnTo>
                      <a:pt x="0" y="0"/>
                    </a:lnTo>
                  </a:path>
                </a:pathLst>
              </a:custGeom>
              <a:ln w="19050" cap="rnd">
                <a:solidFill>
                  <a:schemeClr val="bg1">
                    <a:lumMod val="50000"/>
                  </a:schemeClr>
                </a:solidFill>
                <a:custDash>
                  <a:ds d="11823" sp="141873"/>
                </a:cust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D18ADCAC-1C9D-47BB-ADE7-A7440307614D}"/>
                  </a:ext>
                </a:extLst>
              </p:cNvPr>
              <p:cNvSpPr/>
              <p:nvPr/>
            </p:nvSpPr>
            <p:spPr>
              <a:xfrm>
                <a:off x="8058069" y="5885887"/>
                <a:ext cx="105068" cy="105068"/>
              </a:xfrm>
              <a:custGeom>
                <a:avLst/>
                <a:gdLst>
                  <a:gd name="connsiteX0" fmla="*/ 109571 w 105067"/>
                  <a:gd name="connsiteY0" fmla="*/ 109571 h 105067"/>
                  <a:gd name="connsiteX1" fmla="*/ 0 w 105067"/>
                  <a:gd name="connsiteY1" fmla="*/ 0 h 105067"/>
                </a:gdLst>
                <a:ahLst/>
                <a:cxnLst>
                  <a:cxn ang="0">
                    <a:pos x="connsiteX0" y="connsiteY0"/>
                  </a:cxn>
                  <a:cxn ang="0">
                    <a:pos x="connsiteX1" y="connsiteY1"/>
                  </a:cxn>
                </a:cxnLst>
                <a:rect l="l" t="t" r="r" b="b"/>
                <a:pathLst>
                  <a:path w="105067" h="105067">
                    <a:moveTo>
                      <a:pt x="109571" y="109571"/>
                    </a:moveTo>
                    <a:lnTo>
                      <a:pt x="0" y="0"/>
                    </a:lnTo>
                  </a:path>
                </a:pathLst>
              </a:custGeom>
              <a:ln w="19050" cap="rnd">
                <a:solidFill>
                  <a:schemeClr val="bg1">
                    <a:lumMod val="50000"/>
                  </a:schemeClr>
                </a:solidFill>
                <a:custDash>
                  <a:ds d="11823" sp="141873"/>
                </a:cust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TextBox 51">
              <a:extLst>
                <a:ext uri="{FF2B5EF4-FFF2-40B4-BE49-F238E27FC236}">
                  <a16:creationId xmlns:a16="http://schemas.microsoft.com/office/drawing/2014/main" id="{9205DA50-1462-4EDA-A573-745ED19817D2}"/>
                </a:ext>
              </a:extLst>
            </p:cNvPr>
            <p:cNvSpPr txBox="1"/>
            <p:nvPr/>
          </p:nvSpPr>
          <p:spPr>
            <a:xfrm>
              <a:off x="5684621" y="1411176"/>
              <a:ext cx="848758" cy="369332"/>
            </a:xfrm>
            <a:prstGeom prst="rect">
              <a:avLst/>
            </a:prstGeom>
            <a:noFill/>
          </p:spPr>
          <p:txBody>
            <a:bodyPr wrap="none" rtlCol="0">
              <a:spAutoFit/>
            </a:bodyPr>
            <a:lstStyle/>
            <a:p>
              <a:r>
                <a:rPr lang="en-US"/>
                <a:t>Patient</a:t>
              </a:r>
            </a:p>
          </p:txBody>
        </p:sp>
        <p:sp>
          <p:nvSpPr>
            <p:cNvPr id="53" name="TextBox 52">
              <a:extLst>
                <a:ext uri="{FF2B5EF4-FFF2-40B4-BE49-F238E27FC236}">
                  <a16:creationId xmlns:a16="http://schemas.microsoft.com/office/drawing/2014/main" id="{D9E2EDA3-04AC-4786-8D4C-F1A1EC08A5BA}"/>
                </a:ext>
              </a:extLst>
            </p:cNvPr>
            <p:cNvSpPr txBox="1"/>
            <p:nvPr/>
          </p:nvSpPr>
          <p:spPr>
            <a:xfrm>
              <a:off x="5598187" y="2485821"/>
              <a:ext cx="1021626" cy="369332"/>
            </a:xfrm>
            <a:prstGeom prst="rect">
              <a:avLst/>
            </a:prstGeom>
            <a:noFill/>
          </p:spPr>
          <p:txBody>
            <a:bodyPr wrap="none" rtlCol="0">
              <a:spAutoFit/>
            </a:bodyPr>
            <a:lstStyle/>
            <a:p>
              <a:pPr algn="ctr"/>
              <a:r>
                <a:rPr lang="en-US" i="1"/>
                <a:t>Takes Pill</a:t>
              </a:r>
            </a:p>
          </p:txBody>
        </p:sp>
      </p:grpSp>
      <p:sp>
        <p:nvSpPr>
          <p:cNvPr id="56" name="Arrow: Left 55">
            <a:extLst>
              <a:ext uri="{FF2B5EF4-FFF2-40B4-BE49-F238E27FC236}">
                <a16:creationId xmlns:a16="http://schemas.microsoft.com/office/drawing/2014/main" id="{2D8F57B3-B58C-4209-B7D1-859C2727D9E2}"/>
              </a:ext>
            </a:extLst>
          </p:cNvPr>
          <p:cNvSpPr/>
          <p:nvPr/>
        </p:nvSpPr>
        <p:spPr>
          <a:xfrm rot="10800000">
            <a:off x="4517798" y="2877785"/>
            <a:ext cx="517128" cy="611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Left 56">
            <a:extLst>
              <a:ext uri="{FF2B5EF4-FFF2-40B4-BE49-F238E27FC236}">
                <a16:creationId xmlns:a16="http://schemas.microsoft.com/office/drawing/2014/main" id="{81B47EA4-5C57-4582-88F0-E9DD859FB741}"/>
              </a:ext>
            </a:extLst>
          </p:cNvPr>
          <p:cNvSpPr/>
          <p:nvPr/>
        </p:nvSpPr>
        <p:spPr>
          <a:xfrm rot="10800000">
            <a:off x="7157074" y="2877785"/>
            <a:ext cx="517128" cy="611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FA05D78-6CDE-4230-8934-C931A489061F}"/>
              </a:ext>
            </a:extLst>
          </p:cNvPr>
          <p:cNvSpPr/>
          <p:nvPr/>
        </p:nvSpPr>
        <p:spPr>
          <a:xfrm>
            <a:off x="800100" y="5181600"/>
            <a:ext cx="10515600" cy="7239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b="1"/>
              <a:t>DETAILING</a:t>
            </a:r>
            <a:r>
              <a:rPr lang="en-US"/>
              <a:t> USES FACE-TO-FACE MEETINGS TO EDUCATE A PRESCRIBER ABOUT A PHARMA PRODUCT</a:t>
            </a:r>
            <a:br>
              <a:rPr lang="en-US"/>
            </a:br>
            <a:r>
              <a:rPr lang="en-US"/>
              <a:t>IN THE HOPE THAT THE PRESCRIBER WILL PRESCRIBE THE PRODUCT MORE OFTEN</a:t>
            </a:r>
          </a:p>
        </p:txBody>
      </p:sp>
    </p:spTree>
    <p:extLst>
      <p:ext uri="{BB962C8B-B14F-4D97-AF65-F5344CB8AC3E}">
        <p14:creationId xmlns:p14="http://schemas.microsoft.com/office/powerpoint/2010/main" val="384039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FA3E8-5901-48BF-8023-1F08C7960F23}"/>
              </a:ext>
            </a:extLst>
          </p:cNvPr>
          <p:cNvSpPr>
            <a:spLocks noGrp="1"/>
          </p:cNvSpPr>
          <p:nvPr>
            <p:ph idx="1"/>
          </p:nvPr>
        </p:nvSpPr>
        <p:spPr/>
        <p:txBody>
          <a:bodyPr>
            <a:normAutofit/>
          </a:bodyPr>
          <a:lstStyle/>
          <a:p>
            <a:r>
              <a:rPr lang="en-US" sz="2000"/>
              <a:t>Anyone who is licensed to prescribe medications</a:t>
            </a:r>
          </a:p>
          <a:p>
            <a:pPr lvl="1"/>
            <a:r>
              <a:rPr lang="en-US" sz="2000"/>
              <a:t>Not just doctors, but possibly also physicians’ assistants, nurse practitioners or even nurses</a:t>
            </a:r>
            <a:br>
              <a:rPr lang="en-US" sz="2000"/>
            </a:br>
            <a:endParaRPr lang="en-US" sz="2000"/>
          </a:p>
          <a:p>
            <a:r>
              <a:rPr lang="en-US" sz="2000"/>
              <a:t>Every licensed prescriber in the US has a </a:t>
            </a:r>
            <a:r>
              <a:rPr lang="en-US" sz="2000" b="1"/>
              <a:t>National Prescriber Identifier (NPI)</a:t>
            </a:r>
          </a:p>
          <a:p>
            <a:pPr lvl="1"/>
            <a:r>
              <a:rPr lang="en-US" sz="2000"/>
              <a:t>Unique 10-digit identification number issued by the FDA</a:t>
            </a:r>
            <a:br>
              <a:rPr lang="en-US" sz="2000"/>
            </a:br>
            <a:endParaRPr lang="en-US" sz="2000"/>
          </a:p>
          <a:p>
            <a:r>
              <a:rPr lang="en-US" sz="2000"/>
              <a:t>A prescriber who has written at least one prescriber for a product</a:t>
            </a:r>
            <a:br>
              <a:rPr lang="en-US" sz="2000"/>
            </a:br>
            <a:r>
              <a:rPr lang="en-US" sz="2000"/>
              <a:t>is known as a </a:t>
            </a:r>
            <a:r>
              <a:rPr lang="en-US" sz="2000" b="1"/>
              <a:t>writer</a:t>
            </a:r>
            <a:r>
              <a:rPr lang="en-US" sz="2000"/>
              <a:t> of that product</a:t>
            </a:r>
          </a:p>
          <a:p>
            <a:endParaRPr lang="en-US" sz="2000"/>
          </a:p>
          <a:p>
            <a:r>
              <a:rPr lang="en-US" sz="2000"/>
              <a:t>Pharma companies place writers into </a:t>
            </a:r>
            <a:r>
              <a:rPr lang="en-US" sz="2000" b="1"/>
              <a:t>deciles </a:t>
            </a:r>
            <a:r>
              <a:rPr lang="en-US" sz="2000"/>
              <a:t>based on sales/prescriptions written</a:t>
            </a:r>
          </a:p>
          <a:p>
            <a:pPr lvl="1"/>
            <a:r>
              <a:rPr lang="en-US" sz="1600"/>
              <a:t>Top 10% of prescribers are in the 10</a:t>
            </a:r>
            <a:r>
              <a:rPr lang="en-US" sz="1600" baseline="30000"/>
              <a:t>th</a:t>
            </a:r>
            <a:r>
              <a:rPr lang="en-US" sz="1600"/>
              <a:t> decile</a:t>
            </a:r>
          </a:p>
          <a:p>
            <a:pPr lvl="1"/>
            <a:r>
              <a:rPr lang="en-US" sz="1600"/>
              <a:t>Bottom 10% of prescribers are in the 1</a:t>
            </a:r>
            <a:r>
              <a:rPr lang="en-US" sz="1600" baseline="30000"/>
              <a:t>st</a:t>
            </a:r>
            <a:r>
              <a:rPr lang="en-US" sz="1600"/>
              <a:t> decile</a:t>
            </a:r>
          </a:p>
        </p:txBody>
      </p:sp>
      <p:sp>
        <p:nvSpPr>
          <p:cNvPr id="3" name="Title 2">
            <a:extLst>
              <a:ext uri="{FF2B5EF4-FFF2-40B4-BE49-F238E27FC236}">
                <a16:creationId xmlns:a16="http://schemas.microsoft.com/office/drawing/2014/main" id="{F40F8434-4ED4-4124-B927-EE78FAEEE60F}"/>
              </a:ext>
            </a:extLst>
          </p:cNvPr>
          <p:cNvSpPr>
            <a:spLocks noGrp="1"/>
          </p:cNvSpPr>
          <p:nvPr>
            <p:ph type="title"/>
          </p:nvPr>
        </p:nvSpPr>
        <p:spPr/>
        <p:txBody>
          <a:bodyPr/>
          <a:lstStyle/>
          <a:p>
            <a:r>
              <a:rPr lang="en-US"/>
              <a:t>prescribers</a:t>
            </a:r>
          </a:p>
        </p:txBody>
      </p:sp>
      <p:sp>
        <p:nvSpPr>
          <p:cNvPr id="4" name="Subtitle 3">
            <a:extLst>
              <a:ext uri="{FF2B5EF4-FFF2-40B4-BE49-F238E27FC236}">
                <a16:creationId xmlns:a16="http://schemas.microsoft.com/office/drawing/2014/main" id="{26DE3B5B-A029-4E27-9A74-158EB5E180F5}"/>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82506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BC6B23-B4C5-485E-B1E1-EC5323B651AD}"/>
              </a:ext>
            </a:extLst>
          </p:cNvPr>
          <p:cNvSpPr>
            <a:spLocks noGrp="1"/>
          </p:cNvSpPr>
          <p:nvPr>
            <p:ph idx="1"/>
          </p:nvPr>
        </p:nvSpPr>
        <p:spPr/>
        <p:txBody>
          <a:bodyPr/>
          <a:lstStyle/>
          <a:p>
            <a:r>
              <a:rPr lang="en-US" sz="2000"/>
              <a:t>Detailing is the process whereby a </a:t>
            </a:r>
            <a:r>
              <a:rPr lang="en-US" sz="2000" b="1"/>
              <a:t>Pharma Sales Rep (PSS) </a:t>
            </a:r>
            <a:r>
              <a:rPr lang="en-US" sz="2000"/>
              <a:t>meets with a prescriber to educate the prescriber about their product(s)</a:t>
            </a:r>
            <a:br>
              <a:rPr lang="en-US" sz="2000"/>
            </a:br>
            <a:endParaRPr lang="en-US" sz="2000"/>
          </a:p>
          <a:p>
            <a:r>
              <a:rPr lang="en-US" sz="2000"/>
              <a:t>A PSS may detail multiple products in a single visit</a:t>
            </a:r>
          </a:p>
          <a:p>
            <a:pPr lvl="1"/>
            <a:r>
              <a:rPr lang="en-US" sz="2000"/>
              <a:t>Known as </a:t>
            </a:r>
            <a:r>
              <a:rPr lang="en-US" sz="2000" b="1"/>
              <a:t>primary, secondary </a:t>
            </a:r>
            <a:r>
              <a:rPr lang="en-US" sz="2000"/>
              <a:t>and</a:t>
            </a:r>
            <a:r>
              <a:rPr lang="en-US" sz="2000" b="1"/>
              <a:t> tertiary details</a:t>
            </a:r>
          </a:p>
          <a:p>
            <a:pPr lvl="1"/>
            <a:r>
              <a:rPr lang="en-US" sz="2000"/>
              <a:t>Primary detail typically gets the most time</a:t>
            </a:r>
          </a:p>
          <a:p>
            <a:pPr lvl="1"/>
            <a:r>
              <a:rPr lang="en-US" sz="2000"/>
              <a:t>The order and emphasis on one product over another is known as </a:t>
            </a:r>
            <a:r>
              <a:rPr lang="en-US" sz="2000" b="1"/>
              <a:t>sales direction</a:t>
            </a:r>
            <a:br>
              <a:rPr lang="en-US" sz="2000"/>
            </a:br>
            <a:endParaRPr lang="en-US" sz="2000"/>
          </a:p>
          <a:p>
            <a:r>
              <a:rPr lang="en-US" sz="2000"/>
              <a:t>Multiple details are converted to </a:t>
            </a:r>
            <a:r>
              <a:rPr lang="en-US" sz="2000" b="1"/>
              <a:t>Primary Detail Equivalents (PDEs)</a:t>
            </a:r>
          </a:p>
          <a:p>
            <a:pPr lvl="1"/>
            <a:r>
              <a:rPr lang="en-US" sz="2000"/>
              <a:t>Primary detail typically has a weight of 1.0</a:t>
            </a:r>
          </a:p>
          <a:p>
            <a:pPr lvl="1"/>
            <a:r>
              <a:rPr lang="en-US" sz="2000"/>
              <a:t>Secondary detail typically has a weight of 0.5</a:t>
            </a:r>
          </a:p>
          <a:p>
            <a:pPr lvl="1"/>
            <a:r>
              <a:rPr lang="en-US" sz="2000"/>
              <a:t>Tertiary detail typically has a weight of 0.1 – 0.3</a:t>
            </a:r>
          </a:p>
          <a:p>
            <a:pPr lvl="1"/>
            <a:endParaRPr lang="en-US"/>
          </a:p>
        </p:txBody>
      </p:sp>
      <p:sp>
        <p:nvSpPr>
          <p:cNvPr id="3" name="Title 2">
            <a:extLst>
              <a:ext uri="{FF2B5EF4-FFF2-40B4-BE49-F238E27FC236}">
                <a16:creationId xmlns:a16="http://schemas.microsoft.com/office/drawing/2014/main" id="{47733366-4C38-41ED-9DD1-F9FB6A3E7654}"/>
              </a:ext>
            </a:extLst>
          </p:cNvPr>
          <p:cNvSpPr>
            <a:spLocks noGrp="1"/>
          </p:cNvSpPr>
          <p:nvPr>
            <p:ph type="title"/>
          </p:nvPr>
        </p:nvSpPr>
        <p:spPr/>
        <p:txBody>
          <a:bodyPr/>
          <a:lstStyle/>
          <a:p>
            <a:r>
              <a:rPr lang="en-US"/>
              <a:t>detailing</a:t>
            </a:r>
          </a:p>
        </p:txBody>
      </p:sp>
      <p:sp>
        <p:nvSpPr>
          <p:cNvPr id="4" name="Subtitle 3">
            <a:extLst>
              <a:ext uri="{FF2B5EF4-FFF2-40B4-BE49-F238E27FC236}">
                <a16:creationId xmlns:a16="http://schemas.microsoft.com/office/drawing/2014/main" id="{87552A7F-C93E-4464-8577-807ACF3C2335}"/>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522403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AD70554-DAB6-42BA-B78D-5518154DE73B}"/>
              </a:ext>
            </a:extLst>
          </p:cNvPr>
          <p:cNvSpPr>
            <a:spLocks noGrp="1"/>
          </p:cNvSpPr>
          <p:nvPr>
            <p:ph idx="1"/>
          </p:nvPr>
        </p:nvSpPr>
        <p:spPr/>
        <p:txBody>
          <a:bodyPr>
            <a:normAutofit/>
          </a:bodyPr>
          <a:lstStyle/>
          <a:p>
            <a:r>
              <a:rPr lang="en-US" sz="2000"/>
              <a:t>Maximizes time in front</a:t>
            </a:r>
            <a:br>
              <a:rPr lang="en-US" sz="2000"/>
            </a:br>
            <a:r>
              <a:rPr lang="en-US" sz="2000"/>
              <a:t>of the prescriber</a:t>
            </a:r>
          </a:p>
          <a:p>
            <a:pPr lvl="1"/>
            <a:r>
              <a:rPr lang="en-US" sz="2000"/>
              <a:t>Rarely a scheduled appointment</a:t>
            </a:r>
          </a:p>
          <a:p>
            <a:pPr lvl="1"/>
            <a:r>
              <a:rPr lang="en-US" sz="2000"/>
              <a:t>Most often a few minutes</a:t>
            </a:r>
            <a:br>
              <a:rPr lang="en-US" sz="2000"/>
            </a:br>
            <a:r>
              <a:rPr lang="en-US" sz="2000"/>
              <a:t>between patient visits</a:t>
            </a:r>
            <a:br>
              <a:rPr lang="en-US" sz="2000"/>
            </a:br>
            <a:endParaRPr lang="en-US" sz="2000"/>
          </a:p>
          <a:p>
            <a:r>
              <a:rPr lang="en-US" sz="2000"/>
              <a:t>Minimizes ‘non-productive’</a:t>
            </a:r>
            <a:br>
              <a:rPr lang="en-US" sz="2000"/>
            </a:br>
            <a:r>
              <a:rPr lang="en-US" sz="2000"/>
              <a:t>travel time</a:t>
            </a:r>
            <a:br>
              <a:rPr lang="en-US" sz="2000"/>
            </a:br>
            <a:endParaRPr lang="en-US" sz="2000"/>
          </a:p>
          <a:p>
            <a:r>
              <a:rPr lang="en-US" sz="2000"/>
              <a:t>Territory alignment is typically by Zip code</a:t>
            </a:r>
            <a:endParaRPr lang="en-US" sz="1200"/>
          </a:p>
          <a:p>
            <a:pPr lvl="1"/>
            <a:r>
              <a:rPr lang="en-US" sz="2000"/>
              <a:t>‘Zip to Terr’ file </a:t>
            </a:r>
          </a:p>
        </p:txBody>
      </p:sp>
      <p:sp>
        <p:nvSpPr>
          <p:cNvPr id="3" name="Title 2">
            <a:extLst>
              <a:ext uri="{FF2B5EF4-FFF2-40B4-BE49-F238E27FC236}">
                <a16:creationId xmlns:a16="http://schemas.microsoft.com/office/drawing/2014/main" id="{0E304113-6E87-47DC-936D-4C3E075B1605}"/>
              </a:ext>
            </a:extLst>
          </p:cNvPr>
          <p:cNvSpPr>
            <a:spLocks noGrp="1"/>
          </p:cNvSpPr>
          <p:nvPr>
            <p:ph type="title"/>
          </p:nvPr>
        </p:nvSpPr>
        <p:spPr/>
        <p:txBody>
          <a:bodyPr/>
          <a:lstStyle/>
          <a:p>
            <a:r>
              <a:rPr lang="en-US"/>
              <a:t>Sales Organizations Are Usually Geographical</a:t>
            </a:r>
          </a:p>
        </p:txBody>
      </p:sp>
      <p:sp>
        <p:nvSpPr>
          <p:cNvPr id="4" name="Subtitle 3">
            <a:extLst>
              <a:ext uri="{FF2B5EF4-FFF2-40B4-BE49-F238E27FC236}">
                <a16:creationId xmlns:a16="http://schemas.microsoft.com/office/drawing/2014/main" id="{C3FAEAA8-067B-48EF-8F30-7300640F3282}"/>
              </a:ext>
            </a:extLst>
          </p:cNvPr>
          <p:cNvSpPr>
            <a:spLocks noGrp="1"/>
          </p:cNvSpPr>
          <p:nvPr>
            <p:ph type="subTitle" idx="13"/>
          </p:nvPr>
        </p:nvSpPr>
        <p:spPr/>
        <p:txBody>
          <a:bodyPr/>
          <a:lstStyle/>
          <a:p>
            <a:r>
              <a:rPr lang="en-US"/>
              <a:t>Alignment to Prescribers In Close physical Proximity</a:t>
            </a:r>
          </a:p>
        </p:txBody>
      </p:sp>
      <p:sp>
        <p:nvSpPr>
          <p:cNvPr id="5" name="TextBox 4">
            <a:extLst>
              <a:ext uri="{FF2B5EF4-FFF2-40B4-BE49-F238E27FC236}">
                <a16:creationId xmlns:a16="http://schemas.microsoft.com/office/drawing/2014/main" id="{749F0354-1F3B-4EEA-8B99-A2E8B7503A78}"/>
              </a:ext>
            </a:extLst>
          </p:cNvPr>
          <p:cNvSpPr txBox="1"/>
          <p:nvPr/>
        </p:nvSpPr>
        <p:spPr>
          <a:xfrm>
            <a:off x="6158723" y="2842894"/>
            <a:ext cx="2194062" cy="369332"/>
          </a:xfrm>
          <a:prstGeom prst="rect">
            <a:avLst/>
          </a:prstGeom>
          <a:noFill/>
        </p:spPr>
        <p:txBody>
          <a:bodyPr wrap="none" rtlCol="0">
            <a:spAutoFit/>
          </a:bodyPr>
          <a:lstStyle/>
          <a:p>
            <a:pPr algn="r"/>
            <a:r>
              <a:rPr lang="en-US"/>
              <a:t>Northeast (Area </a:t>
            </a:r>
            <a:r>
              <a:rPr lang="en-US" err="1"/>
              <a:t>Mgr</a:t>
            </a:r>
            <a:r>
              <a:rPr lang="en-US"/>
              <a:t>)</a:t>
            </a:r>
          </a:p>
        </p:txBody>
      </p:sp>
      <p:sp>
        <p:nvSpPr>
          <p:cNvPr id="8" name="Arrow: Bent-Up 7">
            <a:extLst>
              <a:ext uri="{FF2B5EF4-FFF2-40B4-BE49-F238E27FC236}">
                <a16:creationId xmlns:a16="http://schemas.microsoft.com/office/drawing/2014/main" id="{DC6483B2-E49D-428A-9811-C6761E39EA9B}"/>
              </a:ext>
            </a:extLst>
          </p:cNvPr>
          <p:cNvSpPr/>
          <p:nvPr/>
        </p:nvSpPr>
        <p:spPr>
          <a:xfrm rot="5400000">
            <a:off x="6665049" y="3263025"/>
            <a:ext cx="670560" cy="646331"/>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12F5D3-DFBB-49A3-9DA2-732A1DDC6894}"/>
              </a:ext>
            </a:extLst>
          </p:cNvPr>
          <p:cNvSpPr txBox="1"/>
          <p:nvPr/>
        </p:nvSpPr>
        <p:spPr>
          <a:xfrm>
            <a:off x="7323495" y="3566423"/>
            <a:ext cx="2710422" cy="369332"/>
          </a:xfrm>
          <a:prstGeom prst="rect">
            <a:avLst/>
          </a:prstGeom>
          <a:noFill/>
        </p:spPr>
        <p:txBody>
          <a:bodyPr wrap="none" rtlCol="0">
            <a:spAutoFit/>
          </a:bodyPr>
          <a:lstStyle/>
          <a:p>
            <a:pPr algn="r"/>
            <a:r>
              <a:rPr lang="en-US"/>
              <a:t>Great Lakes (Regional </a:t>
            </a:r>
            <a:r>
              <a:rPr lang="en-US" err="1"/>
              <a:t>Mgr</a:t>
            </a:r>
            <a:r>
              <a:rPr lang="en-US"/>
              <a:t>)</a:t>
            </a:r>
          </a:p>
        </p:txBody>
      </p:sp>
      <p:sp>
        <p:nvSpPr>
          <p:cNvPr id="10" name="Arrow: Bent-Up 9">
            <a:extLst>
              <a:ext uri="{FF2B5EF4-FFF2-40B4-BE49-F238E27FC236}">
                <a16:creationId xmlns:a16="http://schemas.microsoft.com/office/drawing/2014/main" id="{43DC1632-B55D-4A68-B090-2C63FF0A2102}"/>
              </a:ext>
            </a:extLst>
          </p:cNvPr>
          <p:cNvSpPr/>
          <p:nvPr/>
        </p:nvSpPr>
        <p:spPr>
          <a:xfrm rot="5400000">
            <a:off x="7620134" y="4166077"/>
            <a:ext cx="670560" cy="646331"/>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5C91B97-F016-4225-BDDB-92BD1CA83A3B}"/>
              </a:ext>
            </a:extLst>
          </p:cNvPr>
          <p:cNvSpPr txBox="1"/>
          <p:nvPr/>
        </p:nvSpPr>
        <p:spPr>
          <a:xfrm>
            <a:off x="8273378" y="4478356"/>
            <a:ext cx="2147254" cy="369332"/>
          </a:xfrm>
          <a:prstGeom prst="rect">
            <a:avLst/>
          </a:prstGeom>
          <a:noFill/>
        </p:spPr>
        <p:txBody>
          <a:bodyPr wrap="none" rtlCol="0">
            <a:spAutoFit/>
          </a:bodyPr>
          <a:lstStyle/>
          <a:p>
            <a:pPr algn="r"/>
            <a:r>
              <a:rPr lang="en-US"/>
              <a:t>Detroit (District </a:t>
            </a:r>
            <a:r>
              <a:rPr lang="en-US" err="1"/>
              <a:t>Mgr</a:t>
            </a:r>
            <a:r>
              <a:rPr lang="en-US"/>
              <a:t>)</a:t>
            </a:r>
          </a:p>
        </p:txBody>
      </p:sp>
      <p:sp>
        <p:nvSpPr>
          <p:cNvPr id="12" name="Arrow: Bent-Up 11">
            <a:extLst>
              <a:ext uri="{FF2B5EF4-FFF2-40B4-BE49-F238E27FC236}">
                <a16:creationId xmlns:a16="http://schemas.microsoft.com/office/drawing/2014/main" id="{CEECF5E0-287A-42F8-A868-E18EABD222CF}"/>
              </a:ext>
            </a:extLst>
          </p:cNvPr>
          <p:cNvSpPr/>
          <p:nvPr/>
        </p:nvSpPr>
        <p:spPr>
          <a:xfrm rot="5400000">
            <a:off x="8656969" y="4926215"/>
            <a:ext cx="670560" cy="646331"/>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35D45-3878-4D42-A339-594AB019F5B6}"/>
              </a:ext>
            </a:extLst>
          </p:cNvPr>
          <p:cNvSpPr txBox="1"/>
          <p:nvPr/>
        </p:nvSpPr>
        <p:spPr>
          <a:xfrm>
            <a:off x="9290295" y="5226160"/>
            <a:ext cx="1939121" cy="369332"/>
          </a:xfrm>
          <a:prstGeom prst="rect">
            <a:avLst/>
          </a:prstGeom>
          <a:noFill/>
        </p:spPr>
        <p:txBody>
          <a:bodyPr wrap="none" rtlCol="0">
            <a:spAutoFit/>
          </a:bodyPr>
          <a:lstStyle/>
          <a:p>
            <a:pPr algn="ctr"/>
            <a:r>
              <a:rPr lang="en-US"/>
              <a:t>Dearborn MI (Rep)</a:t>
            </a:r>
          </a:p>
        </p:txBody>
      </p:sp>
      <p:sp>
        <p:nvSpPr>
          <p:cNvPr id="15" name="TextBox 14">
            <a:extLst>
              <a:ext uri="{FF2B5EF4-FFF2-40B4-BE49-F238E27FC236}">
                <a16:creationId xmlns:a16="http://schemas.microsoft.com/office/drawing/2014/main" id="{AAC347DC-5338-4968-A6BA-C36DB59ED708}"/>
              </a:ext>
            </a:extLst>
          </p:cNvPr>
          <p:cNvSpPr txBox="1"/>
          <p:nvPr/>
        </p:nvSpPr>
        <p:spPr>
          <a:xfrm>
            <a:off x="5141878" y="2111878"/>
            <a:ext cx="3240119" cy="369332"/>
          </a:xfrm>
          <a:prstGeom prst="rect">
            <a:avLst/>
          </a:prstGeom>
          <a:noFill/>
        </p:spPr>
        <p:txBody>
          <a:bodyPr wrap="none" rtlCol="0">
            <a:spAutoFit/>
          </a:bodyPr>
          <a:lstStyle/>
          <a:p>
            <a:pPr algn="r"/>
            <a:r>
              <a:rPr lang="en-US"/>
              <a:t>National (National Sales Director</a:t>
            </a:r>
          </a:p>
        </p:txBody>
      </p:sp>
      <p:sp>
        <p:nvSpPr>
          <p:cNvPr id="16" name="Arrow: Bent-Up 15">
            <a:extLst>
              <a:ext uri="{FF2B5EF4-FFF2-40B4-BE49-F238E27FC236}">
                <a16:creationId xmlns:a16="http://schemas.microsoft.com/office/drawing/2014/main" id="{3C0CA422-3F6C-4311-A3B3-6DEC0B0A88E4}"/>
              </a:ext>
            </a:extLst>
          </p:cNvPr>
          <p:cNvSpPr/>
          <p:nvPr/>
        </p:nvSpPr>
        <p:spPr>
          <a:xfrm rot="5400000">
            <a:off x="5540382" y="2542895"/>
            <a:ext cx="670560" cy="646331"/>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218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B239-F972-4FFB-B969-32B21519AC19}"/>
              </a:ext>
            </a:extLst>
          </p:cNvPr>
          <p:cNvSpPr>
            <a:spLocks noGrp="1"/>
          </p:cNvSpPr>
          <p:nvPr>
            <p:ph type="title"/>
          </p:nvPr>
        </p:nvSpPr>
        <p:spPr/>
        <p:txBody>
          <a:bodyPr/>
          <a:lstStyle/>
          <a:p>
            <a:r>
              <a:rPr lang="en-US"/>
              <a:t>Pharma sales planning and execution</a:t>
            </a:r>
          </a:p>
        </p:txBody>
      </p:sp>
      <p:sp>
        <p:nvSpPr>
          <p:cNvPr id="3" name="Subtitle 2">
            <a:extLst>
              <a:ext uri="{FF2B5EF4-FFF2-40B4-BE49-F238E27FC236}">
                <a16:creationId xmlns:a16="http://schemas.microsoft.com/office/drawing/2014/main" id="{22C82EFD-4C92-487E-96F0-0B39A82A2A97}"/>
              </a:ext>
            </a:extLst>
          </p:cNvPr>
          <p:cNvSpPr>
            <a:spLocks noGrp="1"/>
          </p:cNvSpPr>
          <p:nvPr>
            <p:ph type="subTitle" idx="13"/>
          </p:nvPr>
        </p:nvSpPr>
        <p:spPr/>
        <p:txBody>
          <a:bodyPr/>
          <a:lstStyle/>
          <a:p>
            <a:r>
              <a:rPr lang="en-US"/>
              <a:t>Cyclic process with closed-loop feedback</a:t>
            </a:r>
          </a:p>
        </p:txBody>
      </p:sp>
      <p:graphicFrame>
        <p:nvGraphicFramePr>
          <p:cNvPr id="4" name="Diagram 3">
            <a:extLst>
              <a:ext uri="{FF2B5EF4-FFF2-40B4-BE49-F238E27FC236}">
                <a16:creationId xmlns:a16="http://schemas.microsoft.com/office/drawing/2014/main" id="{F8F05F4E-E772-45D7-93FC-16BCC24D0D1B}"/>
              </a:ext>
            </a:extLst>
          </p:cNvPr>
          <p:cNvGraphicFramePr/>
          <p:nvPr>
            <p:extLst>
              <p:ext uri="{D42A27DB-BD31-4B8C-83A1-F6EECF244321}">
                <p14:modId xmlns:p14="http://schemas.microsoft.com/office/powerpoint/2010/main" val="465949946"/>
              </p:ext>
            </p:extLst>
          </p:nvPr>
        </p:nvGraphicFramePr>
        <p:xfrm>
          <a:off x="2623467" y="1527143"/>
          <a:ext cx="6945066" cy="4630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1405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3771900" y="1485900"/>
            <a:ext cx="4423221" cy="3316638"/>
          </a:xfrm>
          <a:prstGeom prst="homePlate">
            <a:avLst>
              <a:gd name="adj" fmla="val 28007"/>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a:t>The Healthcare Provider Landscape Is Changing</a:t>
            </a:r>
          </a:p>
        </p:txBody>
      </p:sp>
      <p:sp>
        <p:nvSpPr>
          <p:cNvPr id="4" name="Subtitle 3"/>
          <p:cNvSpPr>
            <a:spLocks noGrp="1"/>
          </p:cNvSpPr>
          <p:nvPr>
            <p:ph type="subTitle" idx="13"/>
          </p:nvPr>
        </p:nvSpPr>
        <p:spPr/>
        <p:txBody>
          <a:bodyPr/>
          <a:lstStyle/>
          <a:p>
            <a:r>
              <a:rPr lang="en-US"/>
              <a:t>More And More Physicians Are Opting To Work For Integrated Delivery Organizations</a:t>
            </a:r>
          </a:p>
        </p:txBody>
      </p:sp>
      <p:sp>
        <p:nvSpPr>
          <p:cNvPr id="6" name="TextBox 5"/>
          <p:cNvSpPr txBox="1"/>
          <p:nvPr/>
        </p:nvSpPr>
        <p:spPr>
          <a:xfrm>
            <a:off x="1447106" y="4088530"/>
            <a:ext cx="1568308" cy="369332"/>
          </a:xfrm>
          <a:prstGeom prst="rect">
            <a:avLst/>
          </a:prstGeom>
          <a:noFill/>
        </p:spPr>
        <p:txBody>
          <a:bodyPr wrap="none" rtlCol="0">
            <a:spAutoFit/>
          </a:bodyPr>
          <a:lstStyle/>
          <a:p>
            <a:r>
              <a:rPr lang="en-US" b="1">
                <a:solidFill>
                  <a:schemeClr val="accent5"/>
                </a:solidFill>
              </a:rPr>
              <a:t>INDEPENDENT</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9506" y="2040920"/>
            <a:ext cx="1615908" cy="1986518"/>
          </a:xfrm>
          <a:prstGeom prst="rect">
            <a:avLst/>
          </a:prstGeom>
        </p:spPr>
      </p:pic>
      <p:sp>
        <p:nvSpPr>
          <p:cNvPr id="11" name="TextBox 10"/>
          <p:cNvSpPr txBox="1"/>
          <p:nvPr/>
        </p:nvSpPr>
        <p:spPr>
          <a:xfrm>
            <a:off x="9214934" y="4088530"/>
            <a:ext cx="1370888" cy="369332"/>
          </a:xfrm>
          <a:prstGeom prst="rect">
            <a:avLst/>
          </a:prstGeom>
          <a:noFill/>
        </p:spPr>
        <p:txBody>
          <a:bodyPr wrap="none" rtlCol="0">
            <a:spAutoFit/>
          </a:bodyPr>
          <a:lstStyle/>
          <a:p>
            <a:pPr algn="ctr"/>
            <a:r>
              <a:rPr lang="en-US" b="1">
                <a:solidFill>
                  <a:schemeClr val="accent5"/>
                </a:solidFill>
              </a:rPr>
              <a:t>SYSTEMIZED</a:t>
            </a:r>
          </a:p>
        </p:txBody>
      </p:sp>
      <p:sp>
        <p:nvSpPr>
          <p:cNvPr id="12" name="Rectangle 11"/>
          <p:cNvSpPr/>
          <p:nvPr/>
        </p:nvSpPr>
        <p:spPr>
          <a:xfrm>
            <a:off x="8515867" y="4367863"/>
            <a:ext cx="2796520" cy="523220"/>
          </a:xfrm>
          <a:prstGeom prst="rect">
            <a:avLst/>
          </a:prstGeom>
        </p:spPr>
        <p:txBody>
          <a:bodyPr wrap="square">
            <a:spAutoFit/>
          </a:bodyPr>
          <a:lstStyle/>
          <a:p>
            <a:pPr algn="ctr"/>
            <a:r>
              <a:rPr lang="en-US" sz="1400">
                <a:solidFill>
                  <a:schemeClr val="accent5"/>
                </a:solidFill>
              </a:rPr>
              <a:t>Larger, management-led organizations with integrated care</a:t>
            </a:r>
          </a:p>
        </p:txBody>
      </p:sp>
      <p:sp>
        <p:nvSpPr>
          <p:cNvPr id="13" name="Rectangle 12"/>
          <p:cNvSpPr/>
          <p:nvPr/>
        </p:nvSpPr>
        <p:spPr>
          <a:xfrm>
            <a:off x="1126360" y="4367863"/>
            <a:ext cx="2209800" cy="523220"/>
          </a:xfrm>
          <a:prstGeom prst="rect">
            <a:avLst/>
          </a:prstGeom>
        </p:spPr>
        <p:txBody>
          <a:bodyPr wrap="square">
            <a:spAutoFit/>
          </a:bodyPr>
          <a:lstStyle/>
          <a:p>
            <a:pPr algn="ctr"/>
            <a:r>
              <a:rPr lang="en-US" sz="1400">
                <a:solidFill>
                  <a:schemeClr val="accent4"/>
                </a:solidFill>
              </a:rPr>
              <a:t>Individual physician-led care delivery and decisions</a:t>
            </a:r>
          </a:p>
        </p:txBody>
      </p:sp>
      <p:sp>
        <p:nvSpPr>
          <p:cNvPr id="14" name="Rectangle 13"/>
          <p:cNvSpPr/>
          <p:nvPr/>
        </p:nvSpPr>
        <p:spPr>
          <a:xfrm>
            <a:off x="800100" y="5181600"/>
            <a:ext cx="10515600" cy="7239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a:t>PURCHASING DECISIONS ARE CONSOLIDATING IN HOSPITALS AND DRUG BENEFIT PLANS</a:t>
            </a:r>
          </a:p>
        </p:txBody>
      </p:sp>
      <p:sp>
        <p:nvSpPr>
          <p:cNvPr id="36" name="Rectangle 35"/>
          <p:cNvSpPr/>
          <p:nvPr/>
        </p:nvSpPr>
        <p:spPr>
          <a:xfrm>
            <a:off x="3884383" y="3962400"/>
            <a:ext cx="3583217" cy="746358"/>
          </a:xfrm>
          <a:prstGeom prst="rect">
            <a:avLst/>
          </a:prstGeom>
        </p:spPr>
        <p:txBody>
          <a:bodyPr wrap="square">
            <a:spAutoFit/>
          </a:bodyPr>
          <a:lstStyle/>
          <a:p>
            <a:pPr>
              <a:lnSpc>
                <a:spcPts val="1720"/>
              </a:lnSpc>
            </a:pPr>
            <a:r>
              <a:rPr lang="en-US" sz="1600">
                <a:solidFill>
                  <a:schemeClr val="accent5"/>
                </a:solidFill>
              </a:rPr>
              <a:t>Of physicians who changed employment </a:t>
            </a:r>
          </a:p>
          <a:p>
            <a:pPr>
              <a:lnSpc>
                <a:spcPts val="1720"/>
              </a:lnSpc>
            </a:pPr>
            <a:r>
              <a:rPr lang="en-US" sz="1600">
                <a:solidFill>
                  <a:schemeClr val="accent5"/>
                </a:solidFill>
              </a:rPr>
              <a:t>in the past 5 years </a:t>
            </a:r>
            <a:r>
              <a:rPr lang="en-US" sz="2000" b="1">
                <a:solidFill>
                  <a:schemeClr val="accent2"/>
                </a:solidFill>
              </a:rPr>
              <a:t>72%</a:t>
            </a:r>
            <a:r>
              <a:rPr lang="en-US" sz="2400" b="1">
                <a:solidFill>
                  <a:schemeClr val="accent2"/>
                </a:solidFill>
              </a:rPr>
              <a:t> </a:t>
            </a:r>
            <a:r>
              <a:rPr lang="en-US" sz="1600">
                <a:solidFill>
                  <a:schemeClr val="accent5"/>
                </a:solidFill>
              </a:rPr>
              <a:t>now work in large management-led organizations</a:t>
            </a:r>
            <a:r>
              <a:rPr lang="en-US" sz="1600" baseline="30000">
                <a:solidFill>
                  <a:schemeClr val="accent5"/>
                </a:solidFill>
              </a:rPr>
              <a:t>1</a:t>
            </a:r>
          </a:p>
        </p:txBody>
      </p:sp>
      <p:sp>
        <p:nvSpPr>
          <p:cNvPr id="57" name="Freeform 222"/>
          <p:cNvSpPr>
            <a:spLocks noEditPoints="1"/>
          </p:cNvSpPr>
          <p:nvPr/>
        </p:nvSpPr>
        <p:spPr bwMode="auto">
          <a:xfrm>
            <a:off x="4205602" y="1943100"/>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2"/>
          <p:cNvSpPr>
            <a:spLocks noEditPoints="1"/>
          </p:cNvSpPr>
          <p:nvPr/>
        </p:nvSpPr>
        <p:spPr bwMode="auto">
          <a:xfrm>
            <a:off x="4821224" y="1950270"/>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2"/>
          <p:cNvSpPr>
            <a:spLocks noEditPoints="1"/>
          </p:cNvSpPr>
          <p:nvPr/>
        </p:nvSpPr>
        <p:spPr bwMode="auto">
          <a:xfrm>
            <a:off x="5436846" y="1957440"/>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2"/>
          <p:cNvSpPr>
            <a:spLocks noEditPoints="1"/>
          </p:cNvSpPr>
          <p:nvPr/>
        </p:nvSpPr>
        <p:spPr bwMode="auto">
          <a:xfrm>
            <a:off x="6052468" y="1964610"/>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2"/>
          <p:cNvSpPr>
            <a:spLocks noEditPoints="1"/>
          </p:cNvSpPr>
          <p:nvPr/>
        </p:nvSpPr>
        <p:spPr bwMode="auto">
          <a:xfrm>
            <a:off x="6668090" y="1971780"/>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2"/>
          <p:cNvSpPr>
            <a:spLocks noEditPoints="1"/>
          </p:cNvSpPr>
          <p:nvPr/>
        </p:nvSpPr>
        <p:spPr bwMode="auto">
          <a:xfrm>
            <a:off x="4198148" y="2842652"/>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2"/>
          <p:cNvSpPr>
            <a:spLocks noEditPoints="1"/>
          </p:cNvSpPr>
          <p:nvPr/>
        </p:nvSpPr>
        <p:spPr bwMode="auto">
          <a:xfrm>
            <a:off x="4813770" y="2849822"/>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2"/>
          <p:cNvSpPr>
            <a:spLocks noEditPoints="1"/>
          </p:cNvSpPr>
          <p:nvPr/>
        </p:nvSpPr>
        <p:spPr bwMode="auto">
          <a:xfrm>
            <a:off x="5429392" y="2856992"/>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22"/>
          <p:cNvSpPr>
            <a:spLocks noEditPoints="1"/>
          </p:cNvSpPr>
          <p:nvPr/>
        </p:nvSpPr>
        <p:spPr bwMode="auto">
          <a:xfrm>
            <a:off x="6045014" y="2864162"/>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22"/>
          <p:cNvSpPr>
            <a:spLocks noEditPoints="1"/>
          </p:cNvSpPr>
          <p:nvPr/>
        </p:nvSpPr>
        <p:spPr bwMode="auto">
          <a:xfrm>
            <a:off x="6660636" y="2871332"/>
            <a:ext cx="418510" cy="794672"/>
          </a:xfrm>
          <a:custGeom>
            <a:avLst/>
            <a:gdLst/>
            <a:ahLst/>
            <a:cxnLst>
              <a:cxn ang="0">
                <a:pos x="39" y="41"/>
              </a:cxn>
              <a:cxn ang="0">
                <a:pos x="35" y="45"/>
              </a:cxn>
              <a:cxn ang="0">
                <a:pos x="31" y="41"/>
              </a:cxn>
              <a:cxn ang="0">
                <a:pos x="31" y="28"/>
              </a:cxn>
              <a:cxn ang="0">
                <a:pos x="29" y="28"/>
              </a:cxn>
              <a:cxn ang="0">
                <a:pos x="29" y="62"/>
              </a:cxn>
              <a:cxn ang="0">
                <a:pos x="25" y="67"/>
              </a:cxn>
              <a:cxn ang="0">
                <a:pos x="20" y="62"/>
              </a:cxn>
              <a:cxn ang="0">
                <a:pos x="20" y="45"/>
              </a:cxn>
              <a:cxn ang="0">
                <a:pos x="18" y="45"/>
              </a:cxn>
              <a:cxn ang="0">
                <a:pos x="18" y="62"/>
              </a:cxn>
              <a:cxn ang="0">
                <a:pos x="14" y="67"/>
              </a:cxn>
              <a:cxn ang="0">
                <a:pos x="9" y="62"/>
              </a:cxn>
              <a:cxn ang="0">
                <a:pos x="9" y="28"/>
              </a:cxn>
              <a:cxn ang="0">
                <a:pos x="7" y="28"/>
              </a:cxn>
              <a:cxn ang="0">
                <a:pos x="7" y="41"/>
              </a:cxn>
              <a:cxn ang="0">
                <a:pos x="3" y="45"/>
              </a:cxn>
              <a:cxn ang="0">
                <a:pos x="0" y="41"/>
              </a:cxn>
              <a:cxn ang="0">
                <a:pos x="0" y="25"/>
              </a:cxn>
              <a:cxn ang="0">
                <a:pos x="7" y="18"/>
              </a:cxn>
              <a:cxn ang="0">
                <a:pos x="31" y="18"/>
              </a:cxn>
              <a:cxn ang="0">
                <a:pos x="39" y="25"/>
              </a:cxn>
              <a:cxn ang="0">
                <a:pos x="39" y="41"/>
              </a:cxn>
              <a:cxn ang="0">
                <a:pos x="19" y="17"/>
              </a:cxn>
              <a:cxn ang="0">
                <a:pos x="11" y="8"/>
              </a:cxn>
              <a:cxn ang="0">
                <a:pos x="19" y="0"/>
              </a:cxn>
              <a:cxn ang="0">
                <a:pos x="28" y="8"/>
              </a:cxn>
              <a:cxn ang="0">
                <a:pos x="19" y="17"/>
              </a:cxn>
            </a:cxnLst>
            <a:rect l="0" t="0" r="r" b="b"/>
            <a:pathLst>
              <a:path w="39" h="67">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solidFill>
                  <a:schemeClr val="bg1">
                    <a:lumMod val="75000"/>
                  </a:schemeClr>
                </a:solidFill>
              </a:rPr>
              <a:t>Sources: 1. Bain – Front Line Of Healthcare Report 2015</a:t>
            </a:r>
          </a:p>
        </p:txBody>
      </p:sp>
      <p:pic>
        <p:nvPicPr>
          <p:cNvPr id="25" name="Picture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04332" y="1887554"/>
            <a:ext cx="2486979" cy="2189792"/>
          </a:xfrm>
          <a:prstGeom prst="rect">
            <a:avLst/>
          </a:prstGeom>
        </p:spPr>
      </p:pic>
    </p:spTree>
    <p:extLst>
      <p:ext uri="{BB962C8B-B14F-4D97-AF65-F5344CB8AC3E}">
        <p14:creationId xmlns:p14="http://schemas.microsoft.com/office/powerpoint/2010/main" val="396018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7001"/>
            <a:ext cx="10515600" cy="4351338"/>
          </a:xfrm>
        </p:spPr>
        <p:txBody>
          <a:bodyPr>
            <a:noAutofit/>
          </a:bodyPr>
          <a:lstStyle/>
          <a:p>
            <a:pPr marL="0" indent="0" algn="ctr">
              <a:buNone/>
            </a:pPr>
            <a:endParaRPr lang="en-US" sz="2400"/>
          </a:p>
          <a:p>
            <a:pPr marL="0" indent="0" algn="ctr">
              <a:buNone/>
            </a:pPr>
            <a:r>
              <a:rPr lang="en-US" sz="2400"/>
              <a:t>The pharmaceutical industry develops, manufactures, markets and sells</a:t>
            </a:r>
            <a:br>
              <a:rPr lang="en-US" sz="2400"/>
            </a:br>
            <a:endParaRPr lang="en-US" sz="2400"/>
          </a:p>
          <a:p>
            <a:pPr marL="0" indent="0" algn="ctr">
              <a:buNone/>
            </a:pPr>
            <a:r>
              <a:rPr lang="en-US" sz="2400"/>
              <a:t>medicines, vaccines and medical devices</a:t>
            </a:r>
          </a:p>
          <a:p>
            <a:pPr marL="0" indent="0" algn="ctr">
              <a:buNone/>
            </a:pPr>
            <a:endParaRPr lang="en-US" sz="2400"/>
          </a:p>
          <a:p>
            <a:pPr marL="0" indent="0" algn="ctr">
              <a:buNone/>
            </a:pPr>
            <a:r>
              <a:rPr lang="en-US" sz="2400"/>
              <a:t>licensed for the prevention, diagnosis, treatment and cure </a:t>
            </a:r>
          </a:p>
          <a:p>
            <a:pPr marL="0" indent="0" algn="ctr">
              <a:buNone/>
            </a:pPr>
            <a:r>
              <a:rPr lang="en-US" sz="2400"/>
              <a:t>of diseases, conditions and injuries</a:t>
            </a:r>
          </a:p>
          <a:p>
            <a:pPr marL="0" indent="0" algn="ctr">
              <a:buNone/>
            </a:pPr>
            <a:endParaRPr lang="en-US" sz="2400"/>
          </a:p>
          <a:p>
            <a:pPr marL="0" indent="0" algn="ctr">
              <a:buNone/>
            </a:pPr>
            <a:r>
              <a:rPr lang="en-US" sz="2400"/>
              <a:t>in human beings and animals</a:t>
            </a:r>
          </a:p>
        </p:txBody>
      </p:sp>
      <p:sp>
        <p:nvSpPr>
          <p:cNvPr id="2" name="Title 1"/>
          <p:cNvSpPr>
            <a:spLocks noGrp="1"/>
          </p:cNvSpPr>
          <p:nvPr>
            <p:ph type="title"/>
          </p:nvPr>
        </p:nvSpPr>
        <p:spPr/>
        <p:txBody>
          <a:bodyPr/>
          <a:lstStyle/>
          <a:p>
            <a:r>
              <a:rPr lang="en-US"/>
              <a:t>What Does The Pharmaceutical Industry Do?</a:t>
            </a:r>
          </a:p>
        </p:txBody>
      </p:sp>
    </p:spTree>
    <p:custDataLst>
      <p:tags r:id="rId1"/>
    </p:custDataLst>
    <p:extLst>
      <p:ext uri="{BB962C8B-B14F-4D97-AF65-F5344CB8AC3E}">
        <p14:creationId xmlns:p14="http://schemas.microsoft.com/office/powerpoint/2010/main" val="2337346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A6F0D03-B653-4AB5-9095-73411BB4C848}"/>
              </a:ext>
            </a:extLst>
          </p:cNvPr>
          <p:cNvSpPr>
            <a:spLocks noGrp="1"/>
          </p:cNvSpPr>
          <p:nvPr>
            <p:ph idx="1"/>
          </p:nvPr>
        </p:nvSpPr>
        <p:spPr>
          <a:xfrm>
            <a:off x="838200" y="1371600"/>
            <a:ext cx="10515600" cy="4351338"/>
          </a:xfrm>
        </p:spPr>
        <p:txBody>
          <a:bodyPr/>
          <a:lstStyle/>
          <a:p>
            <a:pPr marL="285750" indent="-285750"/>
            <a:r>
              <a:rPr lang="en-US" sz="2000"/>
              <a:t>Financial executives</a:t>
            </a:r>
          </a:p>
          <a:p>
            <a:pPr marL="285750" indent="-285750"/>
            <a:r>
              <a:rPr lang="en-US" sz="2000"/>
              <a:t>Managed Care executives</a:t>
            </a:r>
          </a:p>
          <a:p>
            <a:pPr marL="285750" indent="-285750"/>
            <a:r>
              <a:rPr lang="en-US" sz="2000"/>
              <a:t>Integrated Delivery Networks (IDNs)</a:t>
            </a:r>
          </a:p>
          <a:p>
            <a:pPr marL="285750" indent="-285750"/>
            <a:r>
              <a:rPr lang="en-US" sz="2000"/>
              <a:t>Pharmacy and Therapeutics (P&amp;T) committees</a:t>
            </a:r>
          </a:p>
          <a:p>
            <a:pPr marL="285750" indent="-285750"/>
            <a:r>
              <a:rPr lang="en-US" sz="2000"/>
              <a:t>Institutional management</a:t>
            </a:r>
          </a:p>
          <a:p>
            <a:pPr marL="285750" indent="-285750"/>
            <a:r>
              <a:rPr lang="en-US" sz="2000"/>
              <a:t>Procurement departments</a:t>
            </a:r>
          </a:p>
          <a:p>
            <a:endParaRPr lang="en-US"/>
          </a:p>
        </p:txBody>
      </p:sp>
      <p:sp>
        <p:nvSpPr>
          <p:cNvPr id="2" name="Title 1">
            <a:extLst>
              <a:ext uri="{FF2B5EF4-FFF2-40B4-BE49-F238E27FC236}">
                <a16:creationId xmlns:a16="http://schemas.microsoft.com/office/drawing/2014/main" id="{01A97F10-98BB-4746-9C71-B4A5978B8253}"/>
              </a:ext>
            </a:extLst>
          </p:cNvPr>
          <p:cNvSpPr>
            <a:spLocks noGrp="1"/>
          </p:cNvSpPr>
          <p:nvPr>
            <p:ph type="title"/>
          </p:nvPr>
        </p:nvSpPr>
        <p:spPr/>
        <p:txBody>
          <a:bodyPr/>
          <a:lstStyle/>
          <a:p>
            <a:r>
              <a:rPr lang="en-US"/>
              <a:t>Purchasing Decisions Involve Many Stakeholders</a:t>
            </a:r>
          </a:p>
        </p:txBody>
      </p:sp>
      <p:sp>
        <p:nvSpPr>
          <p:cNvPr id="3" name="Subtitle 2">
            <a:extLst>
              <a:ext uri="{FF2B5EF4-FFF2-40B4-BE49-F238E27FC236}">
                <a16:creationId xmlns:a16="http://schemas.microsoft.com/office/drawing/2014/main" id="{8682A6A8-3D06-4851-BDBA-0EB7E27D4C52}"/>
              </a:ext>
            </a:extLst>
          </p:cNvPr>
          <p:cNvSpPr>
            <a:spLocks noGrp="1"/>
          </p:cNvSpPr>
          <p:nvPr>
            <p:ph type="subTitle" idx="13"/>
          </p:nvPr>
        </p:nvSpPr>
        <p:spPr/>
        <p:txBody>
          <a:bodyPr/>
          <a:lstStyle/>
          <a:p>
            <a:r>
              <a:rPr lang="en-US"/>
              <a:t>The Prescribing Physician Does Not Necessarily Have Complete Discretion</a:t>
            </a:r>
          </a:p>
        </p:txBody>
      </p:sp>
      <p:pic>
        <p:nvPicPr>
          <p:cNvPr id="4" name="Picture 3">
            <a:extLst>
              <a:ext uri="{FF2B5EF4-FFF2-40B4-BE49-F238E27FC236}">
                <a16:creationId xmlns:a16="http://schemas.microsoft.com/office/drawing/2014/main" id="{E976A817-7FFA-4B02-A609-C3AB81D8911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037" r="-10037"/>
          <a:stretch/>
        </p:blipFill>
        <p:spPr>
          <a:xfrm flipH="1">
            <a:off x="5797277" y="2564242"/>
            <a:ext cx="5518423" cy="2238073"/>
          </a:xfrm>
          <a:prstGeom prst="rect">
            <a:avLst/>
          </a:prstGeom>
        </p:spPr>
      </p:pic>
      <p:sp>
        <p:nvSpPr>
          <p:cNvPr id="7" name="Rectangle 6">
            <a:extLst>
              <a:ext uri="{FF2B5EF4-FFF2-40B4-BE49-F238E27FC236}">
                <a16:creationId xmlns:a16="http://schemas.microsoft.com/office/drawing/2014/main" id="{7F3DB702-2F68-4478-94B5-DCB26A3AA3E1}"/>
              </a:ext>
            </a:extLst>
          </p:cNvPr>
          <p:cNvSpPr/>
          <p:nvPr/>
        </p:nvSpPr>
        <p:spPr>
          <a:xfrm>
            <a:off x="800100" y="5181600"/>
            <a:ext cx="10515600" cy="7239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a:t>SALES AND MARKETING EFFORTS MUST ADDRESS ALL THESE STAKEHOLDERS</a:t>
            </a:r>
          </a:p>
          <a:p>
            <a:pPr algn="ctr"/>
            <a:r>
              <a:rPr lang="en-US"/>
              <a:t>AND CONSIDER THEIR UNIQUE CONTRIBUTION TO THE STRATEGY</a:t>
            </a:r>
          </a:p>
        </p:txBody>
      </p:sp>
    </p:spTree>
    <p:extLst>
      <p:ext uri="{BB962C8B-B14F-4D97-AF65-F5344CB8AC3E}">
        <p14:creationId xmlns:p14="http://schemas.microsoft.com/office/powerpoint/2010/main" val="220265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7DAD396-6C5D-406C-B838-0DAAB631E511}"/>
              </a:ext>
            </a:extLst>
          </p:cNvPr>
          <p:cNvSpPr>
            <a:spLocks noGrp="1"/>
          </p:cNvSpPr>
          <p:nvPr>
            <p:ph idx="1"/>
          </p:nvPr>
        </p:nvSpPr>
        <p:spPr>
          <a:xfrm>
            <a:off x="838200" y="1371600"/>
            <a:ext cx="10515600" cy="3236548"/>
          </a:xfrm>
        </p:spPr>
        <p:txBody>
          <a:bodyPr>
            <a:normAutofit/>
          </a:bodyPr>
          <a:lstStyle/>
          <a:p>
            <a:r>
              <a:rPr lang="en-GB" sz="2000"/>
              <a:t>Safety profiles</a:t>
            </a:r>
          </a:p>
          <a:p>
            <a:r>
              <a:rPr lang="en-GB" sz="2000"/>
              <a:t>Patient outcomes</a:t>
            </a:r>
          </a:p>
          <a:p>
            <a:r>
              <a:rPr lang="en-GB" sz="2000"/>
              <a:t>Economic value</a:t>
            </a:r>
          </a:p>
          <a:p>
            <a:endParaRPr lang="en-GB" sz="2000"/>
          </a:p>
          <a:p>
            <a:r>
              <a:rPr lang="en-GB" sz="2000"/>
              <a:t>Only 31% of prescribing decisions</a:t>
            </a:r>
            <a:br>
              <a:rPr lang="en-GB" sz="2000"/>
            </a:br>
            <a:r>
              <a:rPr lang="en-GB" sz="2000"/>
              <a:t>are primarily influenced by the PSS</a:t>
            </a:r>
            <a:br>
              <a:rPr lang="en-GB" sz="2000"/>
            </a:br>
            <a:endParaRPr lang="en-GB" sz="2000"/>
          </a:p>
          <a:p>
            <a:r>
              <a:rPr lang="en-GB" sz="2000"/>
              <a:t>Only 41% of physicians rate the PSS</a:t>
            </a:r>
            <a:br>
              <a:rPr lang="en-GB" sz="2000"/>
            </a:br>
            <a:r>
              <a:rPr lang="en-GB" sz="2000"/>
              <a:t>in the top 3 influences in prescribing decisions</a:t>
            </a:r>
          </a:p>
        </p:txBody>
      </p:sp>
      <p:sp>
        <p:nvSpPr>
          <p:cNvPr id="2" name="Title 1">
            <a:extLst>
              <a:ext uri="{FF2B5EF4-FFF2-40B4-BE49-F238E27FC236}">
                <a16:creationId xmlns:a16="http://schemas.microsoft.com/office/drawing/2014/main" id="{C9B2080B-8D1B-4BA7-AC04-BA25344DB952}"/>
              </a:ext>
            </a:extLst>
          </p:cNvPr>
          <p:cNvSpPr>
            <a:spLocks noGrp="1"/>
          </p:cNvSpPr>
          <p:nvPr>
            <p:ph type="title"/>
          </p:nvPr>
        </p:nvSpPr>
        <p:spPr/>
        <p:txBody>
          <a:bodyPr/>
          <a:lstStyle/>
          <a:p>
            <a:r>
              <a:rPr lang="en-US"/>
              <a:t>Decision Criteria Vary Between Stakeholders</a:t>
            </a:r>
          </a:p>
        </p:txBody>
      </p:sp>
      <p:sp>
        <p:nvSpPr>
          <p:cNvPr id="14" name="Subtitle 13">
            <a:extLst>
              <a:ext uri="{FF2B5EF4-FFF2-40B4-BE49-F238E27FC236}">
                <a16:creationId xmlns:a16="http://schemas.microsoft.com/office/drawing/2014/main" id="{4E9876FE-F990-46DE-9217-FEC710056F47}"/>
              </a:ext>
            </a:extLst>
          </p:cNvPr>
          <p:cNvSpPr>
            <a:spLocks noGrp="1"/>
          </p:cNvSpPr>
          <p:nvPr>
            <p:ph type="subTitle" idx="13"/>
          </p:nvPr>
        </p:nvSpPr>
        <p:spPr/>
        <p:txBody>
          <a:bodyPr/>
          <a:lstStyle/>
          <a:p>
            <a:endParaRPr lang="en-US"/>
          </a:p>
        </p:txBody>
      </p:sp>
      <p:pic>
        <p:nvPicPr>
          <p:cNvPr id="5" name="Picture 4">
            <a:extLst>
              <a:ext uri="{FF2B5EF4-FFF2-40B4-BE49-F238E27FC236}">
                <a16:creationId xmlns:a16="http://schemas.microsoft.com/office/drawing/2014/main" id="{ACAE8F7C-B7BB-4A9D-AC5F-EF7F18559C7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7360" y="2183114"/>
            <a:ext cx="3003410" cy="2008531"/>
          </a:xfrm>
          <a:prstGeom prst="rect">
            <a:avLst/>
          </a:prstGeom>
        </p:spPr>
      </p:pic>
      <p:sp>
        <p:nvSpPr>
          <p:cNvPr id="6" name="TextBox 5">
            <a:extLst>
              <a:ext uri="{FF2B5EF4-FFF2-40B4-BE49-F238E27FC236}">
                <a16:creationId xmlns:a16="http://schemas.microsoft.com/office/drawing/2014/main" id="{D41F46FE-8D62-4C44-B5B8-DFB8BE7DF5F1}"/>
              </a:ext>
            </a:extLst>
          </p:cNvPr>
          <p:cNvSpPr txBox="1"/>
          <p:nvPr/>
        </p:nvSpPr>
        <p:spPr>
          <a:xfrm>
            <a:off x="6761125" y="3404999"/>
            <a:ext cx="1028700" cy="539253"/>
          </a:xfrm>
          <a:prstGeom prst="rect">
            <a:avLst/>
          </a:prstGeom>
          <a:noFill/>
        </p:spPr>
        <p:txBody>
          <a:bodyPr wrap="square" lIns="0" tIns="0" rIns="0" bIns="0" rtlCol="0" anchor="ctr">
            <a:noAutofit/>
          </a:bodyPr>
          <a:lstStyle/>
          <a:p>
            <a:pPr algn="r"/>
            <a:r>
              <a:rPr lang="en-GB">
                <a:solidFill>
                  <a:schemeClr val="accent5"/>
                </a:solidFill>
              </a:rPr>
              <a:t>Patient-Support</a:t>
            </a:r>
          </a:p>
          <a:p>
            <a:pPr algn="r"/>
            <a:r>
              <a:rPr lang="en-GB">
                <a:solidFill>
                  <a:schemeClr val="accent5"/>
                </a:solidFill>
              </a:rPr>
              <a:t>Programs (50%)</a:t>
            </a:r>
            <a:endParaRPr lang="en-US" baseline="30000">
              <a:solidFill>
                <a:schemeClr val="accent5"/>
              </a:solidFill>
            </a:endParaRPr>
          </a:p>
        </p:txBody>
      </p:sp>
      <p:sp>
        <p:nvSpPr>
          <p:cNvPr id="7" name="TextBox 6">
            <a:extLst>
              <a:ext uri="{FF2B5EF4-FFF2-40B4-BE49-F238E27FC236}">
                <a16:creationId xmlns:a16="http://schemas.microsoft.com/office/drawing/2014/main" id="{0297B83B-70DA-4417-A0D1-1533E75A3002}"/>
              </a:ext>
            </a:extLst>
          </p:cNvPr>
          <p:cNvSpPr txBox="1"/>
          <p:nvPr/>
        </p:nvSpPr>
        <p:spPr>
          <a:xfrm>
            <a:off x="6761125" y="2494836"/>
            <a:ext cx="1028700" cy="334694"/>
          </a:xfrm>
          <a:prstGeom prst="rect">
            <a:avLst/>
          </a:prstGeom>
          <a:noFill/>
        </p:spPr>
        <p:txBody>
          <a:bodyPr wrap="square" lIns="0" tIns="0" rIns="0" bIns="0" rtlCol="0" anchor="ctr">
            <a:noAutofit/>
          </a:bodyPr>
          <a:lstStyle/>
          <a:p>
            <a:pPr algn="r"/>
            <a:r>
              <a:rPr lang="en-GB">
                <a:solidFill>
                  <a:schemeClr val="accent5"/>
                </a:solidFill>
              </a:rPr>
              <a:t>Sales Rep</a:t>
            </a:r>
          </a:p>
          <a:p>
            <a:pPr algn="r"/>
            <a:r>
              <a:rPr lang="en-GB">
                <a:solidFill>
                  <a:schemeClr val="accent5"/>
                </a:solidFill>
              </a:rPr>
              <a:t>(31%)</a:t>
            </a:r>
            <a:endParaRPr lang="en-US" baseline="30000">
              <a:solidFill>
                <a:schemeClr val="accent5"/>
              </a:solidFill>
            </a:endParaRPr>
          </a:p>
        </p:txBody>
      </p:sp>
      <p:sp>
        <p:nvSpPr>
          <p:cNvPr id="8" name="TextBox 7">
            <a:extLst>
              <a:ext uri="{FF2B5EF4-FFF2-40B4-BE49-F238E27FC236}">
                <a16:creationId xmlns:a16="http://schemas.microsoft.com/office/drawing/2014/main" id="{D5A56E46-E44D-4096-8091-89DE769D887A}"/>
              </a:ext>
            </a:extLst>
          </p:cNvPr>
          <p:cNvSpPr txBox="1"/>
          <p:nvPr/>
        </p:nvSpPr>
        <p:spPr>
          <a:xfrm>
            <a:off x="8170858" y="4311654"/>
            <a:ext cx="1257300" cy="209459"/>
          </a:xfrm>
          <a:prstGeom prst="rect">
            <a:avLst/>
          </a:prstGeom>
          <a:noFill/>
        </p:spPr>
        <p:txBody>
          <a:bodyPr wrap="square" lIns="0" tIns="0" rIns="0" bIns="0" rtlCol="0" anchor="ctr">
            <a:noAutofit/>
          </a:bodyPr>
          <a:lstStyle/>
          <a:p>
            <a:pPr algn="ctr"/>
            <a:r>
              <a:rPr lang="en-GB">
                <a:solidFill>
                  <a:schemeClr val="accent5"/>
                </a:solidFill>
              </a:rPr>
              <a:t>Lowest Price (61%)</a:t>
            </a:r>
            <a:endParaRPr lang="en-US" baseline="30000">
              <a:solidFill>
                <a:schemeClr val="accent5"/>
              </a:solidFill>
            </a:endParaRPr>
          </a:p>
        </p:txBody>
      </p:sp>
      <p:sp>
        <p:nvSpPr>
          <p:cNvPr id="9" name="TextBox 8">
            <a:extLst>
              <a:ext uri="{FF2B5EF4-FFF2-40B4-BE49-F238E27FC236}">
                <a16:creationId xmlns:a16="http://schemas.microsoft.com/office/drawing/2014/main" id="{BE33EBEE-D154-4302-A8B1-483DF0962C4A}"/>
              </a:ext>
            </a:extLst>
          </p:cNvPr>
          <p:cNvSpPr txBox="1"/>
          <p:nvPr/>
        </p:nvSpPr>
        <p:spPr>
          <a:xfrm>
            <a:off x="9889464" y="3399527"/>
            <a:ext cx="990600" cy="885394"/>
          </a:xfrm>
          <a:prstGeom prst="rect">
            <a:avLst/>
          </a:prstGeom>
          <a:noFill/>
        </p:spPr>
        <p:txBody>
          <a:bodyPr wrap="square" lIns="0" tIns="0" rIns="0" bIns="0" rtlCol="0" anchor="ctr">
            <a:noAutofit/>
          </a:bodyPr>
          <a:lstStyle/>
          <a:p>
            <a:r>
              <a:rPr lang="en-GB">
                <a:solidFill>
                  <a:schemeClr val="accent5"/>
                </a:solidFill>
              </a:rPr>
              <a:t>Patient</a:t>
            </a:r>
          </a:p>
          <a:p>
            <a:r>
              <a:rPr lang="en-GB">
                <a:solidFill>
                  <a:schemeClr val="accent5"/>
                </a:solidFill>
              </a:rPr>
              <a:t>Outcomes (84%)</a:t>
            </a:r>
            <a:endParaRPr lang="en-US" baseline="30000">
              <a:solidFill>
                <a:schemeClr val="accent5"/>
              </a:solidFill>
            </a:endParaRPr>
          </a:p>
        </p:txBody>
      </p:sp>
      <p:sp>
        <p:nvSpPr>
          <p:cNvPr id="10" name="TextBox 9">
            <a:extLst>
              <a:ext uri="{FF2B5EF4-FFF2-40B4-BE49-F238E27FC236}">
                <a16:creationId xmlns:a16="http://schemas.microsoft.com/office/drawing/2014/main" id="{085291B4-C709-47A2-9494-83AF960AF4A1}"/>
              </a:ext>
            </a:extLst>
          </p:cNvPr>
          <p:cNvSpPr txBox="1"/>
          <p:nvPr/>
        </p:nvSpPr>
        <p:spPr>
          <a:xfrm>
            <a:off x="9824190" y="2542891"/>
            <a:ext cx="1491510" cy="286639"/>
          </a:xfrm>
          <a:prstGeom prst="rect">
            <a:avLst/>
          </a:prstGeom>
          <a:noFill/>
        </p:spPr>
        <p:txBody>
          <a:bodyPr wrap="square" lIns="0" tIns="0" rIns="0" bIns="0" rtlCol="0" anchor="ctr">
            <a:noAutofit/>
          </a:bodyPr>
          <a:lstStyle/>
          <a:p>
            <a:r>
              <a:rPr lang="en-GB">
                <a:solidFill>
                  <a:schemeClr val="accent5"/>
                </a:solidFill>
              </a:rPr>
              <a:t>Real World</a:t>
            </a:r>
            <a:br>
              <a:rPr lang="en-GB">
                <a:solidFill>
                  <a:schemeClr val="accent5"/>
                </a:solidFill>
              </a:rPr>
            </a:br>
            <a:r>
              <a:rPr lang="en-GB">
                <a:solidFill>
                  <a:schemeClr val="accent5"/>
                </a:solidFill>
              </a:rPr>
              <a:t>Evidence</a:t>
            </a:r>
            <a:br>
              <a:rPr lang="en-GB">
                <a:solidFill>
                  <a:schemeClr val="accent5"/>
                </a:solidFill>
              </a:rPr>
            </a:br>
            <a:r>
              <a:rPr lang="en-GB">
                <a:solidFill>
                  <a:schemeClr val="accent5"/>
                </a:solidFill>
              </a:rPr>
              <a:t>(88%)</a:t>
            </a:r>
            <a:endParaRPr lang="en-US" baseline="30000">
              <a:solidFill>
                <a:schemeClr val="accent5"/>
              </a:solidFill>
            </a:endParaRPr>
          </a:p>
        </p:txBody>
      </p:sp>
      <p:sp>
        <p:nvSpPr>
          <p:cNvPr id="11" name="TextBox 10">
            <a:extLst>
              <a:ext uri="{FF2B5EF4-FFF2-40B4-BE49-F238E27FC236}">
                <a16:creationId xmlns:a16="http://schemas.microsoft.com/office/drawing/2014/main" id="{0AC308AA-779E-44A6-BA4F-0D87D9EF23B1}"/>
              </a:ext>
            </a:extLst>
          </p:cNvPr>
          <p:cNvSpPr txBox="1"/>
          <p:nvPr/>
        </p:nvSpPr>
        <p:spPr>
          <a:xfrm>
            <a:off x="8076878" y="1794241"/>
            <a:ext cx="1409700" cy="228600"/>
          </a:xfrm>
          <a:prstGeom prst="rect">
            <a:avLst/>
          </a:prstGeom>
          <a:noFill/>
        </p:spPr>
        <p:txBody>
          <a:bodyPr wrap="square" lIns="0" tIns="0" rIns="0" bIns="0" rtlCol="0" anchor="ctr">
            <a:noAutofit/>
          </a:bodyPr>
          <a:lstStyle/>
          <a:p>
            <a:pPr algn="ctr"/>
            <a:r>
              <a:rPr lang="en-GB">
                <a:solidFill>
                  <a:schemeClr val="accent5"/>
                </a:solidFill>
              </a:rPr>
              <a:t>Safety Profile (89%)</a:t>
            </a:r>
            <a:endParaRPr lang="en-US" baseline="30000">
              <a:solidFill>
                <a:schemeClr val="accent5"/>
              </a:solidFill>
            </a:endParaRPr>
          </a:p>
        </p:txBody>
      </p:sp>
      <p:sp>
        <p:nvSpPr>
          <p:cNvPr id="12" name="TextBox 11">
            <a:extLst>
              <a:ext uri="{FF2B5EF4-FFF2-40B4-BE49-F238E27FC236}">
                <a16:creationId xmlns:a16="http://schemas.microsoft.com/office/drawing/2014/main" id="{6E488BBE-3247-47C2-8EBC-8BE4F9E7E5BA}"/>
              </a:ext>
            </a:extLst>
          </p:cNvPr>
          <p:cNvSpPr txBox="1"/>
          <p:nvPr/>
        </p:nvSpPr>
        <p:spPr>
          <a:xfrm>
            <a:off x="4090880" y="6024927"/>
            <a:ext cx="7537243" cy="153888"/>
          </a:xfrm>
          <a:prstGeom prst="rect">
            <a:avLst/>
          </a:prstGeom>
          <a:noFill/>
        </p:spPr>
        <p:txBody>
          <a:bodyPr wrap="square" lIns="0" tIns="0" rIns="0" bIns="0" rtlCol="0" anchor="ctr">
            <a:spAutoFit/>
          </a:bodyPr>
          <a:lstStyle/>
          <a:p>
            <a:pPr algn="r"/>
            <a:r>
              <a:rPr lang="en-US" sz="1000">
                <a:solidFill>
                  <a:schemeClr val="bg1">
                    <a:lumMod val="75000"/>
                  </a:schemeClr>
                </a:solidFill>
              </a:rPr>
              <a:t>* Source: Bain – Front Line Of Healthcare Report 2015</a:t>
            </a:r>
          </a:p>
        </p:txBody>
      </p:sp>
      <p:sp>
        <p:nvSpPr>
          <p:cNvPr id="16" name="Rectangle 15">
            <a:extLst>
              <a:ext uri="{FF2B5EF4-FFF2-40B4-BE49-F238E27FC236}">
                <a16:creationId xmlns:a16="http://schemas.microsoft.com/office/drawing/2014/main" id="{7A3E43D6-3DD7-4D32-8CE5-33ED9E1FE707}"/>
              </a:ext>
            </a:extLst>
          </p:cNvPr>
          <p:cNvSpPr/>
          <p:nvPr/>
        </p:nvSpPr>
        <p:spPr>
          <a:xfrm>
            <a:off x="800100" y="5181600"/>
            <a:ext cx="10515600" cy="7239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a:t>THE INFLUENCE OF SALES-LED DETAILING IS DECLINING*</a:t>
            </a:r>
          </a:p>
        </p:txBody>
      </p:sp>
    </p:spTree>
    <p:extLst>
      <p:ext uri="{BB962C8B-B14F-4D97-AF65-F5344CB8AC3E}">
        <p14:creationId xmlns:p14="http://schemas.microsoft.com/office/powerpoint/2010/main" val="1826774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Pharma Marketing And Sales Must Evolve</a:t>
            </a:r>
          </a:p>
        </p:txBody>
      </p:sp>
      <p:sp>
        <p:nvSpPr>
          <p:cNvPr id="4" name="Subtitle 3"/>
          <p:cNvSpPr>
            <a:spLocks noGrp="1"/>
          </p:cNvSpPr>
          <p:nvPr>
            <p:ph type="subTitle" idx="13"/>
          </p:nvPr>
        </p:nvSpPr>
        <p:spPr/>
        <p:txBody>
          <a:bodyPr/>
          <a:lstStyle/>
          <a:p>
            <a:r>
              <a:rPr lang="en-US"/>
              <a:t>Complex Decision Criteria Require A More Sophisticated Commercial Model</a:t>
            </a:r>
          </a:p>
        </p:txBody>
      </p:sp>
      <p:grpSp>
        <p:nvGrpSpPr>
          <p:cNvPr id="2" name="Group 1">
            <a:extLst>
              <a:ext uri="{FF2B5EF4-FFF2-40B4-BE49-F238E27FC236}">
                <a16:creationId xmlns:a16="http://schemas.microsoft.com/office/drawing/2014/main" id="{7580154A-24DF-4342-ADE8-7B29D713C28A}"/>
              </a:ext>
            </a:extLst>
          </p:cNvPr>
          <p:cNvGrpSpPr/>
          <p:nvPr/>
        </p:nvGrpSpPr>
        <p:grpSpPr>
          <a:xfrm>
            <a:off x="2666774" y="1422939"/>
            <a:ext cx="6629626" cy="3606948"/>
            <a:chOff x="4363494" y="1058676"/>
            <a:chExt cx="7186798" cy="3910086"/>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63576" y="3342987"/>
              <a:ext cx="1054152" cy="1054152"/>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91993" y="3408783"/>
              <a:ext cx="1054152" cy="1054152"/>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99009" y="1543038"/>
              <a:ext cx="1054152" cy="1054152"/>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83232" y="1398942"/>
              <a:ext cx="1054152" cy="1054152"/>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95145" y="2283031"/>
              <a:ext cx="1054152" cy="1054152"/>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5999" y="1634550"/>
              <a:ext cx="540946" cy="540946"/>
            </a:xfrm>
            <a:prstGeom prst="rect">
              <a:avLst/>
            </a:prstGeom>
          </p:spPr>
        </p:pic>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21127" y="1742085"/>
              <a:ext cx="540946" cy="540946"/>
            </a:xfrm>
            <a:prstGeom prst="rect">
              <a:avLst/>
            </a:prstGeom>
          </p:spPr>
        </p:pic>
        <p:pic>
          <p:nvPicPr>
            <p:cNvPr id="13" name="Picture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374266" y="2651256"/>
              <a:ext cx="654545" cy="654545"/>
            </a:xfrm>
            <a:prstGeom prst="rect">
              <a:avLst/>
            </a:prstGeom>
          </p:spPr>
        </p:pic>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2430" y="3981997"/>
              <a:ext cx="792000" cy="792000"/>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76058" y="2039135"/>
              <a:ext cx="654545" cy="654545"/>
            </a:xfrm>
            <a:prstGeom prst="rect">
              <a:avLst/>
            </a:prstGeom>
          </p:spPr>
        </p:pic>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94473" y="2590529"/>
              <a:ext cx="595041" cy="595041"/>
            </a:xfrm>
            <a:prstGeom prst="rect">
              <a:avLst/>
            </a:prstGeom>
          </p:spPr>
        </p:pic>
        <p:sp>
          <p:nvSpPr>
            <p:cNvPr id="19" name="Rectangle 18"/>
            <p:cNvSpPr/>
            <p:nvPr/>
          </p:nvSpPr>
          <p:spPr>
            <a:xfrm>
              <a:off x="4908684" y="4453782"/>
              <a:ext cx="1409700" cy="436017"/>
            </a:xfrm>
            <a:prstGeom prst="rect">
              <a:avLst/>
            </a:prstGeom>
          </p:spPr>
          <p:txBody>
            <a:bodyPr wrap="square" tIns="0" bIns="0" anchor="t">
              <a:spAutoFit/>
            </a:bodyPr>
            <a:lstStyle/>
            <a:p>
              <a:pPr algn="ctr">
                <a:lnSpc>
                  <a:spcPts val="1720"/>
                </a:lnSpc>
                <a:buClr>
                  <a:schemeClr val="accent2"/>
                </a:buClr>
              </a:pPr>
              <a:r>
                <a:rPr lang="en-GB" sz="1300" b="1">
                  <a:solidFill>
                    <a:schemeClr val="accent5"/>
                  </a:solidFill>
                </a:rPr>
                <a:t>Service</a:t>
              </a:r>
            </a:p>
            <a:p>
              <a:pPr algn="ctr">
                <a:lnSpc>
                  <a:spcPts val="1720"/>
                </a:lnSpc>
                <a:buClr>
                  <a:schemeClr val="accent2"/>
                </a:buClr>
              </a:pPr>
              <a:r>
                <a:rPr lang="en-GB" sz="1300" b="1">
                  <a:solidFill>
                    <a:schemeClr val="accent5"/>
                  </a:solidFill>
                </a:rPr>
                <a:t>Representatives</a:t>
              </a:r>
              <a:endParaRPr lang="en-GB" sz="1300">
                <a:solidFill>
                  <a:schemeClr val="accent5"/>
                </a:solidFill>
              </a:endParaRPr>
            </a:p>
          </p:txBody>
        </p:sp>
        <p:sp>
          <p:nvSpPr>
            <p:cNvPr id="20" name="Rectangle 19"/>
            <p:cNvSpPr/>
            <p:nvPr/>
          </p:nvSpPr>
          <p:spPr>
            <a:xfrm>
              <a:off x="8950378" y="4532745"/>
              <a:ext cx="1409700" cy="436017"/>
            </a:xfrm>
            <a:prstGeom prst="rect">
              <a:avLst/>
            </a:prstGeom>
          </p:spPr>
          <p:txBody>
            <a:bodyPr wrap="square" tIns="0" bIns="0" anchor="t">
              <a:spAutoFit/>
            </a:bodyPr>
            <a:lstStyle/>
            <a:p>
              <a:pPr algn="ctr">
                <a:lnSpc>
                  <a:spcPts val="1720"/>
                </a:lnSpc>
                <a:buClr>
                  <a:schemeClr val="accent2"/>
                </a:buClr>
              </a:pPr>
              <a:r>
                <a:rPr lang="en-GB" sz="1300" b="1">
                  <a:solidFill>
                    <a:schemeClr val="accent5"/>
                  </a:solidFill>
                </a:rPr>
                <a:t>Key Account</a:t>
              </a:r>
            </a:p>
            <a:p>
              <a:pPr algn="ctr">
                <a:lnSpc>
                  <a:spcPts val="1720"/>
                </a:lnSpc>
                <a:buClr>
                  <a:schemeClr val="accent2"/>
                </a:buClr>
              </a:pPr>
              <a:r>
                <a:rPr lang="en-GB" sz="1300" b="1">
                  <a:solidFill>
                    <a:schemeClr val="accent5"/>
                  </a:solidFill>
                </a:rPr>
                <a:t>Managers</a:t>
              </a:r>
              <a:endParaRPr lang="en-GB" sz="1300">
                <a:solidFill>
                  <a:schemeClr val="accent5"/>
                </a:solidFill>
              </a:endParaRPr>
            </a:p>
          </p:txBody>
        </p:sp>
        <p:sp>
          <p:nvSpPr>
            <p:cNvPr id="21" name="Rectangle 20"/>
            <p:cNvSpPr/>
            <p:nvPr/>
          </p:nvSpPr>
          <p:spPr>
            <a:xfrm>
              <a:off x="4927626" y="2673612"/>
              <a:ext cx="1409700" cy="436017"/>
            </a:xfrm>
            <a:prstGeom prst="rect">
              <a:avLst/>
            </a:prstGeom>
          </p:spPr>
          <p:txBody>
            <a:bodyPr wrap="square" tIns="0" bIns="0" anchor="t">
              <a:spAutoFit/>
            </a:bodyPr>
            <a:lstStyle/>
            <a:p>
              <a:pPr algn="ctr">
                <a:lnSpc>
                  <a:spcPts val="1720"/>
                </a:lnSpc>
                <a:buClr>
                  <a:schemeClr val="accent2"/>
                </a:buClr>
              </a:pPr>
              <a:r>
                <a:rPr lang="en-GB" sz="1300" b="1">
                  <a:solidFill>
                    <a:schemeClr val="accent5"/>
                  </a:solidFill>
                </a:rPr>
                <a:t>Product</a:t>
              </a:r>
            </a:p>
            <a:p>
              <a:pPr algn="ctr">
                <a:lnSpc>
                  <a:spcPts val="1720"/>
                </a:lnSpc>
                <a:buClr>
                  <a:schemeClr val="accent2"/>
                </a:buClr>
              </a:pPr>
              <a:r>
                <a:rPr lang="en-GB" sz="1300" b="1">
                  <a:solidFill>
                    <a:schemeClr val="accent5"/>
                  </a:solidFill>
                </a:rPr>
                <a:t>Specialists</a:t>
              </a:r>
              <a:endParaRPr lang="en-GB" sz="1300">
                <a:solidFill>
                  <a:schemeClr val="accent5"/>
                </a:solidFill>
              </a:endParaRPr>
            </a:p>
          </p:txBody>
        </p:sp>
        <p:sp>
          <p:nvSpPr>
            <p:cNvPr id="22" name="Rectangle 21"/>
            <p:cNvSpPr/>
            <p:nvPr/>
          </p:nvSpPr>
          <p:spPr>
            <a:xfrm>
              <a:off x="7353300" y="3373983"/>
              <a:ext cx="1409700" cy="436017"/>
            </a:xfrm>
            <a:prstGeom prst="rect">
              <a:avLst/>
            </a:prstGeom>
          </p:spPr>
          <p:txBody>
            <a:bodyPr wrap="square" tIns="0" bIns="0" anchor="t">
              <a:spAutoFit/>
            </a:bodyPr>
            <a:lstStyle/>
            <a:p>
              <a:pPr algn="ctr">
                <a:lnSpc>
                  <a:spcPts val="1720"/>
                </a:lnSpc>
                <a:buClr>
                  <a:schemeClr val="accent2"/>
                </a:buClr>
              </a:pPr>
              <a:r>
                <a:rPr lang="en-GB" sz="1300" b="1">
                  <a:solidFill>
                    <a:schemeClr val="accent5"/>
                  </a:solidFill>
                </a:rPr>
                <a:t>Medical Science</a:t>
              </a:r>
            </a:p>
            <a:p>
              <a:pPr algn="ctr">
                <a:lnSpc>
                  <a:spcPts val="1720"/>
                </a:lnSpc>
                <a:buClr>
                  <a:schemeClr val="accent2"/>
                </a:buClr>
              </a:pPr>
              <a:r>
                <a:rPr lang="en-GB" sz="1300" b="1">
                  <a:solidFill>
                    <a:schemeClr val="accent5"/>
                  </a:solidFill>
                </a:rPr>
                <a:t>Liaisons</a:t>
              </a:r>
              <a:endParaRPr lang="en-GB" sz="1300">
                <a:solidFill>
                  <a:schemeClr val="accent5"/>
                </a:solidFill>
              </a:endParaRPr>
            </a:p>
          </p:txBody>
        </p:sp>
        <p:sp>
          <p:nvSpPr>
            <p:cNvPr id="23" name="Rectangle 22"/>
            <p:cNvSpPr/>
            <p:nvPr/>
          </p:nvSpPr>
          <p:spPr>
            <a:xfrm>
              <a:off x="9448800" y="2546375"/>
              <a:ext cx="1409700" cy="643509"/>
            </a:xfrm>
            <a:prstGeom prst="rect">
              <a:avLst/>
            </a:prstGeom>
          </p:spPr>
          <p:txBody>
            <a:bodyPr wrap="square" tIns="0" bIns="0" anchor="t">
              <a:spAutoFit/>
            </a:bodyPr>
            <a:lstStyle/>
            <a:p>
              <a:pPr algn="ctr">
                <a:lnSpc>
                  <a:spcPts val="1720"/>
                </a:lnSpc>
                <a:buClr>
                  <a:schemeClr val="accent2"/>
                </a:buClr>
              </a:pPr>
              <a:r>
                <a:rPr lang="en-GB" sz="1300" b="1">
                  <a:solidFill>
                    <a:schemeClr val="accent5"/>
                  </a:solidFill>
                </a:rPr>
                <a:t>Field Reimbursement</a:t>
              </a:r>
            </a:p>
            <a:p>
              <a:pPr algn="ctr">
                <a:lnSpc>
                  <a:spcPts val="1720"/>
                </a:lnSpc>
                <a:buClr>
                  <a:schemeClr val="accent2"/>
                </a:buClr>
              </a:pPr>
              <a:r>
                <a:rPr lang="en-GB" sz="1300" b="1">
                  <a:solidFill>
                    <a:schemeClr val="accent5"/>
                  </a:solidFill>
                </a:rPr>
                <a:t>Managers</a:t>
              </a:r>
              <a:endParaRPr lang="en-GB" sz="1300">
                <a:solidFill>
                  <a:schemeClr val="accent5"/>
                </a:solidFill>
              </a:endParaRPr>
            </a:p>
          </p:txBody>
        </p:sp>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190" y="1078366"/>
              <a:ext cx="654545" cy="654545"/>
            </a:xfrm>
            <a:prstGeom prst="rect">
              <a:avLst/>
            </a:prstGeom>
          </p:spPr>
        </p:pic>
        <p:pic>
          <p:nvPicPr>
            <p:cNvPr id="25" name="Picture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1539" y="3813485"/>
              <a:ext cx="540946" cy="540946"/>
            </a:xfrm>
            <a:prstGeom prst="rect">
              <a:avLst/>
            </a:prstGeom>
          </p:spPr>
        </p:pic>
        <p:sp>
          <p:nvSpPr>
            <p:cNvPr id="28" name="Oval 27"/>
            <p:cNvSpPr/>
            <p:nvPr/>
          </p:nvSpPr>
          <p:spPr>
            <a:xfrm>
              <a:off x="5031867" y="3311278"/>
              <a:ext cx="1117571" cy="111757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060284" y="3377074"/>
              <a:ext cx="1117571" cy="111757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067300" y="1511329"/>
              <a:ext cx="1117571" cy="111757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462823" y="2250157"/>
              <a:ext cx="1117571" cy="111757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551523" y="1367233"/>
              <a:ext cx="1117571" cy="111757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56368" y="2019445"/>
              <a:ext cx="693924" cy="6939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776573" y="2572629"/>
              <a:ext cx="630840" cy="63084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704855" y="1722843"/>
              <a:ext cx="573491" cy="57349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810500" y="1058676"/>
              <a:ext cx="693924" cy="6939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919727" y="1618278"/>
              <a:ext cx="573491" cy="57349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354576" y="2631566"/>
              <a:ext cx="693924" cy="6939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868606" y="3958173"/>
              <a:ext cx="839648" cy="839648"/>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81791" y="3802008"/>
              <a:ext cx="573491" cy="57349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8" idx="3"/>
              <a:endCxn id="11" idx="1"/>
            </p:cNvCxnSpPr>
            <p:nvPr/>
          </p:nvCxnSpPr>
          <p:spPr>
            <a:xfrm flipV="1">
              <a:off x="6153161" y="1905023"/>
              <a:ext cx="782838" cy="16509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8" idx="7"/>
              <a:endCxn id="37" idx="2"/>
            </p:cNvCxnSpPr>
            <p:nvPr/>
          </p:nvCxnSpPr>
          <p:spPr>
            <a:xfrm flipV="1">
              <a:off x="7409232" y="1405638"/>
              <a:ext cx="401268" cy="2966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7" idx="5"/>
            </p:cNvCxnSpPr>
            <p:nvPr/>
          </p:nvCxnSpPr>
          <p:spPr>
            <a:xfrm>
              <a:off x="8402801" y="1650977"/>
              <a:ext cx="418905" cy="15649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5" idx="6"/>
              <a:endCxn id="32" idx="2"/>
            </p:cNvCxnSpPr>
            <p:nvPr/>
          </p:nvCxnSpPr>
          <p:spPr>
            <a:xfrm flipV="1">
              <a:off x="9278346" y="1926019"/>
              <a:ext cx="273177" cy="8357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3"/>
              <a:endCxn id="33" idx="1"/>
            </p:cNvCxnSpPr>
            <p:nvPr/>
          </p:nvCxnSpPr>
          <p:spPr>
            <a:xfrm>
              <a:off x="10637384" y="1926018"/>
              <a:ext cx="320607" cy="1950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2" idx="3"/>
              <a:endCxn id="34" idx="7"/>
            </p:cNvCxnSpPr>
            <p:nvPr/>
          </p:nvCxnSpPr>
          <p:spPr>
            <a:xfrm flipH="1">
              <a:off x="9315029" y="2321140"/>
              <a:ext cx="400158" cy="34387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35" idx="4"/>
              <a:endCxn id="34" idx="0"/>
            </p:cNvCxnSpPr>
            <p:nvPr/>
          </p:nvCxnSpPr>
          <p:spPr>
            <a:xfrm>
              <a:off x="8991601" y="2296334"/>
              <a:ext cx="100392" cy="27629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4" idx="3"/>
              <a:endCxn id="32" idx="1"/>
            </p:cNvCxnSpPr>
            <p:nvPr/>
          </p:nvCxnSpPr>
          <p:spPr>
            <a:xfrm>
              <a:off x="8484735" y="1405639"/>
              <a:ext cx="1230452" cy="12525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7" idx="4"/>
              <a:endCxn id="31" idx="0"/>
            </p:cNvCxnSpPr>
            <p:nvPr/>
          </p:nvCxnSpPr>
          <p:spPr>
            <a:xfrm flipH="1">
              <a:off x="8021609" y="1752600"/>
              <a:ext cx="135853" cy="4975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38" idx="5"/>
              <a:endCxn id="31" idx="1"/>
            </p:cNvCxnSpPr>
            <p:nvPr/>
          </p:nvCxnSpPr>
          <p:spPr>
            <a:xfrm>
              <a:off x="7409232" y="2107783"/>
              <a:ext cx="217255" cy="30603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0" idx="6"/>
              <a:endCxn id="31" idx="2"/>
            </p:cNvCxnSpPr>
            <p:nvPr/>
          </p:nvCxnSpPr>
          <p:spPr>
            <a:xfrm flipV="1">
              <a:off x="7048500" y="2808943"/>
              <a:ext cx="414323" cy="1695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0"/>
              <a:endCxn id="11" idx="2"/>
            </p:cNvCxnSpPr>
            <p:nvPr/>
          </p:nvCxnSpPr>
          <p:spPr>
            <a:xfrm flipV="1">
              <a:off x="6701539" y="2175496"/>
              <a:ext cx="504933" cy="4757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30" idx="5"/>
              <a:endCxn id="40" idx="1"/>
            </p:cNvCxnSpPr>
            <p:nvPr/>
          </p:nvCxnSpPr>
          <p:spPr>
            <a:xfrm>
              <a:off x="6021207" y="2465236"/>
              <a:ext cx="434992" cy="2679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34" idx="2"/>
              <a:endCxn id="31" idx="6"/>
            </p:cNvCxnSpPr>
            <p:nvPr/>
          </p:nvCxnSpPr>
          <p:spPr>
            <a:xfrm flipH="1" flipV="1">
              <a:off x="8580394" y="2808943"/>
              <a:ext cx="196179" cy="7910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26" name="Picture 1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92564" y="3401312"/>
              <a:ext cx="540946" cy="540946"/>
            </a:xfrm>
            <a:prstGeom prst="rect">
              <a:avLst/>
            </a:prstGeom>
          </p:spPr>
        </p:pic>
        <p:sp>
          <p:nvSpPr>
            <p:cNvPr id="127" name="Oval 126"/>
            <p:cNvSpPr/>
            <p:nvPr/>
          </p:nvSpPr>
          <p:spPr>
            <a:xfrm>
              <a:off x="10572816" y="3389835"/>
              <a:ext cx="573491" cy="573491"/>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83184" y="2730122"/>
              <a:ext cx="654545" cy="654545"/>
            </a:xfrm>
            <a:prstGeom prst="rect">
              <a:avLst/>
            </a:prstGeom>
          </p:spPr>
        </p:pic>
        <p:sp>
          <p:nvSpPr>
            <p:cNvPr id="140" name="Oval 139"/>
            <p:cNvSpPr/>
            <p:nvPr/>
          </p:nvSpPr>
          <p:spPr>
            <a:xfrm>
              <a:off x="4363494" y="2710432"/>
              <a:ext cx="693924" cy="6939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a:stCxn id="140" idx="7"/>
              <a:endCxn id="30" idx="3"/>
            </p:cNvCxnSpPr>
            <p:nvPr/>
          </p:nvCxnSpPr>
          <p:spPr>
            <a:xfrm flipV="1">
              <a:off x="4955795" y="2465236"/>
              <a:ext cx="275169" cy="34681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28" idx="1"/>
              <a:endCxn id="140" idx="5"/>
            </p:cNvCxnSpPr>
            <p:nvPr/>
          </p:nvCxnSpPr>
          <p:spPr>
            <a:xfrm flipH="1" flipV="1">
              <a:off x="4955795" y="3302733"/>
              <a:ext cx="239736" cy="17220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4" idx="2"/>
              <a:endCxn id="28" idx="6"/>
            </p:cNvCxnSpPr>
            <p:nvPr/>
          </p:nvCxnSpPr>
          <p:spPr>
            <a:xfrm flipH="1" flipV="1">
              <a:off x="6149438" y="3870064"/>
              <a:ext cx="532353" cy="21869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42" idx="2"/>
              <a:endCxn id="44" idx="6"/>
            </p:cNvCxnSpPr>
            <p:nvPr/>
          </p:nvCxnSpPr>
          <p:spPr>
            <a:xfrm flipH="1" flipV="1">
              <a:off x="7255282" y="4088754"/>
              <a:ext cx="613324" cy="2892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5" idx="3"/>
            </p:cNvCxnSpPr>
            <p:nvPr/>
          </p:nvCxnSpPr>
          <p:spPr>
            <a:xfrm flipH="1">
              <a:off x="8684430" y="4217325"/>
              <a:ext cx="418785" cy="16067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27" idx="2"/>
              <a:endCxn id="7" idx="3"/>
            </p:cNvCxnSpPr>
            <p:nvPr/>
          </p:nvCxnSpPr>
          <p:spPr>
            <a:xfrm flipH="1">
              <a:off x="10146145" y="3676581"/>
              <a:ext cx="426671" cy="25927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6" idx="2"/>
              <a:endCxn id="127" idx="0"/>
            </p:cNvCxnSpPr>
            <p:nvPr/>
          </p:nvCxnSpPr>
          <p:spPr>
            <a:xfrm flipH="1">
              <a:off x="10859562" y="2693680"/>
              <a:ext cx="343769" cy="6961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8" idx="2"/>
              <a:endCxn id="29" idx="1"/>
            </p:cNvCxnSpPr>
            <p:nvPr/>
          </p:nvCxnSpPr>
          <p:spPr>
            <a:xfrm>
              <a:off x="9091994" y="3185570"/>
              <a:ext cx="131954" cy="3551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3" idx="2"/>
              <a:endCxn id="25" idx="0"/>
            </p:cNvCxnSpPr>
            <p:nvPr/>
          </p:nvCxnSpPr>
          <p:spPr>
            <a:xfrm>
              <a:off x="6701539" y="3305801"/>
              <a:ext cx="270473" cy="50768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40" idx="3"/>
            </p:cNvCxnSpPr>
            <p:nvPr/>
          </p:nvCxnSpPr>
          <p:spPr>
            <a:xfrm flipH="1">
              <a:off x="6076982" y="3223867"/>
              <a:ext cx="379217" cy="33280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78" name="Picture 17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61517" y="4176164"/>
              <a:ext cx="654545" cy="654545"/>
            </a:xfrm>
            <a:prstGeom prst="rect">
              <a:avLst/>
            </a:prstGeom>
          </p:spPr>
        </p:pic>
        <p:sp>
          <p:nvSpPr>
            <p:cNvPr id="179" name="Oval 178"/>
            <p:cNvSpPr/>
            <p:nvPr/>
          </p:nvSpPr>
          <p:spPr>
            <a:xfrm>
              <a:off x="10441827" y="4156474"/>
              <a:ext cx="693924" cy="6939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a:stCxn id="178" idx="1"/>
              <a:endCxn id="29" idx="5"/>
            </p:cNvCxnSpPr>
            <p:nvPr/>
          </p:nvCxnSpPr>
          <p:spPr>
            <a:xfrm flipH="1" flipV="1">
              <a:off x="10014191" y="4330981"/>
              <a:ext cx="447326" cy="17245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26" idx="2"/>
              <a:endCxn id="178" idx="0"/>
            </p:cNvCxnSpPr>
            <p:nvPr/>
          </p:nvCxnSpPr>
          <p:spPr>
            <a:xfrm flipH="1">
              <a:off x="10788790" y="3942258"/>
              <a:ext cx="74247" cy="23390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solidFill>
                  <a:schemeClr val="bg1">
                    <a:lumMod val="75000"/>
                  </a:schemeClr>
                </a:solidFill>
              </a:rPr>
              <a:t>Sources: 1. Bain – Front Line Of Healthcare Report 2015</a:t>
            </a:r>
          </a:p>
        </p:txBody>
      </p:sp>
      <p:sp>
        <p:nvSpPr>
          <p:cNvPr id="76" name="Rectangle 75">
            <a:extLst>
              <a:ext uri="{FF2B5EF4-FFF2-40B4-BE49-F238E27FC236}">
                <a16:creationId xmlns:a16="http://schemas.microsoft.com/office/drawing/2014/main" id="{7B024C79-3F28-40DE-89EA-E39313586DCC}"/>
              </a:ext>
            </a:extLst>
          </p:cNvPr>
          <p:cNvSpPr/>
          <p:nvPr/>
        </p:nvSpPr>
        <p:spPr>
          <a:xfrm>
            <a:off x="854910" y="5181600"/>
            <a:ext cx="10460790" cy="7239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US"/>
              <a:t>ALIGNMENT BY SPECIFIC SCIENTIFIC COMPETENCIES IS CRITICAL TO SUCCESSFUL ENGAGEMENT</a:t>
            </a:r>
          </a:p>
        </p:txBody>
      </p:sp>
    </p:spTree>
    <p:extLst>
      <p:ext uri="{BB962C8B-B14F-4D97-AF65-F5344CB8AC3E}">
        <p14:creationId xmlns:p14="http://schemas.microsoft.com/office/powerpoint/2010/main" val="3601867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38">
            <a:extLst>
              <a:ext uri="{FF2B5EF4-FFF2-40B4-BE49-F238E27FC236}">
                <a16:creationId xmlns:a16="http://schemas.microsoft.com/office/drawing/2014/main" id="{86EF4CE9-A4B7-4BD4-8460-358F13090A09}"/>
              </a:ext>
            </a:extLst>
          </p:cNvPr>
          <p:cNvSpPr/>
          <p:nvPr/>
        </p:nvSpPr>
        <p:spPr>
          <a:xfrm>
            <a:off x="4760564" y="3487764"/>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70E846-97C6-4F15-9658-9020169C6C19}"/>
              </a:ext>
            </a:extLst>
          </p:cNvPr>
          <p:cNvSpPr/>
          <p:nvPr/>
        </p:nvSpPr>
        <p:spPr>
          <a:xfrm>
            <a:off x="4760564" y="3690964"/>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0D55074-80F4-417D-8DFD-56EED4382962}"/>
              </a:ext>
            </a:extLst>
          </p:cNvPr>
          <p:cNvSpPr>
            <a:spLocks noGrp="1"/>
          </p:cNvSpPr>
          <p:nvPr>
            <p:ph type="title"/>
          </p:nvPr>
        </p:nvSpPr>
        <p:spPr/>
        <p:txBody>
          <a:bodyPr/>
          <a:lstStyle/>
          <a:p>
            <a:r>
              <a:rPr lang="en-US"/>
              <a:t>So How Does a Pharma Manufacturer Get Paid?</a:t>
            </a:r>
          </a:p>
        </p:txBody>
      </p:sp>
      <p:sp>
        <p:nvSpPr>
          <p:cNvPr id="5" name="Subtitle 4">
            <a:extLst>
              <a:ext uri="{FF2B5EF4-FFF2-40B4-BE49-F238E27FC236}">
                <a16:creationId xmlns:a16="http://schemas.microsoft.com/office/drawing/2014/main" id="{B119DA89-D190-4DDF-83CB-5D7E5AD85D47}"/>
              </a:ext>
            </a:extLst>
          </p:cNvPr>
          <p:cNvSpPr>
            <a:spLocks noGrp="1"/>
          </p:cNvSpPr>
          <p:nvPr>
            <p:ph type="subTitle" idx="13"/>
          </p:nvPr>
        </p:nvSpPr>
        <p:spPr/>
        <p:txBody>
          <a:bodyPr/>
          <a:lstStyle/>
          <a:p>
            <a:r>
              <a:rPr lang="en-US"/>
              <a:t>A Simplified Commercial Payment Flow</a:t>
            </a:r>
          </a:p>
        </p:txBody>
      </p:sp>
      <p:sp>
        <p:nvSpPr>
          <p:cNvPr id="7" name="Rectangle 6">
            <a:extLst>
              <a:ext uri="{FF2B5EF4-FFF2-40B4-BE49-F238E27FC236}">
                <a16:creationId xmlns:a16="http://schemas.microsoft.com/office/drawing/2014/main" id="{0BD6EE50-278F-451E-ABC5-4104D034D7BA}"/>
              </a:ext>
            </a:extLst>
          </p:cNvPr>
          <p:cNvSpPr/>
          <p:nvPr/>
        </p:nvSpPr>
        <p:spPr>
          <a:xfrm>
            <a:off x="872171" y="3353532"/>
            <a:ext cx="2026315"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a typeface="Calibri" panose="020F0502020204030204" pitchFamily="34" charset="0"/>
                <a:cs typeface="Times New Roman" panose="02020603050405020304" pitchFamily="18" charset="0"/>
              </a:rPr>
              <a:t>PHARMA</a:t>
            </a:r>
            <a:br>
              <a:rPr lang="en-US" sz="1200" b="1">
                <a:solidFill>
                  <a:srgbClr val="000000"/>
                </a:solidFill>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WHOLESALER/ DISTRIBUTOR</a:t>
            </a:r>
            <a:endParaRPr lang="en-US" sz="120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9A90CDF4-3E16-4A74-9B24-B624C58FB691}"/>
              </a:ext>
            </a:extLst>
          </p:cNvPr>
          <p:cNvSpPr/>
          <p:nvPr/>
        </p:nvSpPr>
        <p:spPr>
          <a:xfrm>
            <a:off x="8648960" y="3353532"/>
            <a:ext cx="2026315"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EMPLOYER/PLAN SPONSOR OR</a:t>
            </a:r>
            <a:br>
              <a:rPr lang="en-US" sz="1200" b="1">
                <a:solidFill>
                  <a:srgbClr val="000000"/>
                </a:solidFill>
                <a:effectLst/>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HEALTH INSURER</a:t>
            </a:r>
            <a:endParaRPr lang="en-US" sz="12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BFF3377-8BFF-4D9E-8B06-46D4C0BE9B00}"/>
              </a:ext>
            </a:extLst>
          </p:cNvPr>
          <p:cNvSpPr/>
          <p:nvPr/>
        </p:nvSpPr>
        <p:spPr>
          <a:xfrm>
            <a:off x="4760564" y="1632899"/>
            <a:ext cx="2026314"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PATIENT/CONSUMER</a:t>
            </a:r>
            <a:endParaRPr lang="en-US" sz="1200">
              <a:effectLst/>
              <a:ea typeface="Calibri" panose="020F0502020204030204" pitchFamily="34" charset="0"/>
              <a:cs typeface="Times New Roman" panose="02020603050405020304" pitchFamily="18" charset="0"/>
            </a:endParaRPr>
          </a:p>
        </p:txBody>
      </p:sp>
      <p:cxnSp>
        <p:nvCxnSpPr>
          <p:cNvPr id="13" name="Connector: Elbow 12">
            <a:extLst>
              <a:ext uri="{FF2B5EF4-FFF2-40B4-BE49-F238E27FC236}">
                <a16:creationId xmlns:a16="http://schemas.microsoft.com/office/drawing/2014/main" id="{9BE7812B-0245-4C52-A427-1A2E426A428D}"/>
              </a:ext>
            </a:extLst>
          </p:cNvPr>
          <p:cNvCxnSpPr>
            <a:stCxn id="11" idx="3"/>
            <a:endCxn id="8" idx="0"/>
          </p:cNvCxnSpPr>
          <p:nvPr/>
        </p:nvCxnSpPr>
        <p:spPr>
          <a:xfrm>
            <a:off x="6786878" y="2021530"/>
            <a:ext cx="2875240" cy="133200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CF1F4B-E257-4E47-8B98-B9B1A268844C}"/>
              </a:ext>
            </a:extLst>
          </p:cNvPr>
          <p:cNvSpPr txBox="1"/>
          <p:nvPr/>
        </p:nvSpPr>
        <p:spPr>
          <a:xfrm>
            <a:off x="7378720" y="1758892"/>
            <a:ext cx="1598899" cy="307777"/>
          </a:xfrm>
          <a:prstGeom prst="rect">
            <a:avLst/>
          </a:prstGeom>
          <a:noFill/>
        </p:spPr>
        <p:txBody>
          <a:bodyPr wrap="none" rtlCol="0">
            <a:spAutoFit/>
          </a:bodyPr>
          <a:lstStyle/>
          <a:p>
            <a:r>
              <a:rPr lang="en-US" sz="1400"/>
              <a:t>Insurance Premium</a:t>
            </a:r>
          </a:p>
        </p:txBody>
      </p:sp>
      <p:cxnSp>
        <p:nvCxnSpPr>
          <p:cNvPr id="16" name="Connector: Elbow 15">
            <a:extLst>
              <a:ext uri="{FF2B5EF4-FFF2-40B4-BE49-F238E27FC236}">
                <a16:creationId xmlns:a16="http://schemas.microsoft.com/office/drawing/2014/main" id="{98833F95-E89E-4710-9736-31DAA471B2D5}"/>
              </a:ext>
            </a:extLst>
          </p:cNvPr>
          <p:cNvCxnSpPr>
            <a:stCxn id="11" idx="2"/>
            <a:endCxn id="9" idx="0"/>
          </p:cNvCxnSpPr>
          <p:nvPr/>
        </p:nvCxnSpPr>
        <p:spPr>
          <a:xfrm rot="16200000" flipH="1">
            <a:off x="5302035" y="2881845"/>
            <a:ext cx="943373" cy="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983C0B0-F2C0-47E0-BB39-11B6C38E838D}"/>
              </a:ext>
            </a:extLst>
          </p:cNvPr>
          <p:cNvSpPr txBox="1"/>
          <p:nvPr/>
        </p:nvSpPr>
        <p:spPr>
          <a:xfrm>
            <a:off x="5722921" y="2614569"/>
            <a:ext cx="3404650" cy="523220"/>
          </a:xfrm>
          <a:prstGeom prst="rect">
            <a:avLst/>
          </a:prstGeom>
          <a:noFill/>
        </p:spPr>
        <p:txBody>
          <a:bodyPr wrap="none" rtlCol="0">
            <a:spAutoFit/>
          </a:bodyPr>
          <a:lstStyle/>
          <a:p>
            <a:r>
              <a:rPr lang="en-US" sz="1400"/>
              <a:t>Copay (if insured)</a:t>
            </a:r>
          </a:p>
          <a:p>
            <a:r>
              <a:rPr lang="en-US" sz="1400"/>
              <a:t>Payment (if uninsured/paying out of pocket)</a:t>
            </a:r>
          </a:p>
        </p:txBody>
      </p:sp>
      <p:cxnSp>
        <p:nvCxnSpPr>
          <p:cNvPr id="19" name="Connector: Elbow 18">
            <a:extLst>
              <a:ext uri="{FF2B5EF4-FFF2-40B4-BE49-F238E27FC236}">
                <a16:creationId xmlns:a16="http://schemas.microsoft.com/office/drawing/2014/main" id="{12BEE90B-02B6-4313-8E28-AB1F5AE1CEF2}"/>
              </a:ext>
            </a:extLst>
          </p:cNvPr>
          <p:cNvCxnSpPr>
            <a:stCxn id="8" idx="2"/>
            <a:endCxn id="10" idx="0"/>
          </p:cNvCxnSpPr>
          <p:nvPr/>
        </p:nvCxnSpPr>
        <p:spPr>
          <a:xfrm rot="5400000">
            <a:off x="9190432" y="4602479"/>
            <a:ext cx="943373" cy="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3D1A9C5-D37C-4696-9331-FD6CA3B1F16A}"/>
              </a:ext>
            </a:extLst>
          </p:cNvPr>
          <p:cNvSpPr txBox="1"/>
          <p:nvPr/>
        </p:nvSpPr>
        <p:spPr>
          <a:xfrm>
            <a:off x="8670210" y="4335203"/>
            <a:ext cx="998991" cy="523220"/>
          </a:xfrm>
          <a:prstGeom prst="rect">
            <a:avLst/>
          </a:prstGeom>
          <a:noFill/>
        </p:spPr>
        <p:txBody>
          <a:bodyPr wrap="none" rtlCol="0">
            <a:spAutoFit/>
          </a:bodyPr>
          <a:lstStyle/>
          <a:p>
            <a:pPr algn="r"/>
            <a:r>
              <a:rPr lang="en-US" sz="1400"/>
              <a:t>Negotiated</a:t>
            </a:r>
            <a:br>
              <a:rPr lang="en-US" sz="1400"/>
            </a:br>
            <a:r>
              <a:rPr lang="en-US" sz="1400"/>
              <a:t>Payment</a:t>
            </a:r>
          </a:p>
        </p:txBody>
      </p:sp>
      <p:cxnSp>
        <p:nvCxnSpPr>
          <p:cNvPr id="22" name="Connector: Elbow 21">
            <a:extLst>
              <a:ext uri="{FF2B5EF4-FFF2-40B4-BE49-F238E27FC236}">
                <a16:creationId xmlns:a16="http://schemas.microsoft.com/office/drawing/2014/main" id="{54DAF229-1509-46F8-8BF3-51A1FB3FB0BA}"/>
              </a:ext>
            </a:extLst>
          </p:cNvPr>
          <p:cNvCxnSpPr>
            <a:cxnSpLocks/>
            <a:stCxn id="48" idx="2"/>
            <a:endCxn id="9" idx="2"/>
          </p:cNvCxnSpPr>
          <p:nvPr/>
        </p:nvCxnSpPr>
        <p:spPr>
          <a:xfrm rot="10800000">
            <a:off x="5773722" y="4130794"/>
            <a:ext cx="2878270" cy="12284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3473059-6175-460B-829E-0A3796086ABE}"/>
              </a:ext>
            </a:extLst>
          </p:cNvPr>
          <p:cNvCxnSpPr>
            <a:cxnSpLocks/>
            <a:stCxn id="40" idx="2"/>
            <a:endCxn id="56" idx="6"/>
          </p:cNvCxnSpPr>
          <p:nvPr/>
        </p:nvCxnSpPr>
        <p:spPr>
          <a:xfrm rot="10800000" flipV="1">
            <a:off x="2888322" y="3843759"/>
            <a:ext cx="1872242" cy="151743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4C9B69D-DF60-48F0-A082-A6ED23031F10}"/>
              </a:ext>
            </a:extLst>
          </p:cNvPr>
          <p:cNvCxnSpPr>
            <a:cxnSpLocks/>
            <a:stCxn id="39" idx="2"/>
          </p:cNvCxnSpPr>
          <p:nvPr/>
        </p:nvCxnSpPr>
        <p:spPr>
          <a:xfrm rot="10800000">
            <a:off x="2898486" y="3640162"/>
            <a:ext cx="1862079" cy="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CB4F58-D0D9-4328-8456-00E196A2E739}"/>
              </a:ext>
            </a:extLst>
          </p:cNvPr>
          <p:cNvSpPr txBox="1"/>
          <p:nvPr/>
        </p:nvSpPr>
        <p:spPr>
          <a:xfrm>
            <a:off x="4934003" y="5563302"/>
            <a:ext cx="1679435" cy="307777"/>
          </a:xfrm>
          <a:prstGeom prst="rect">
            <a:avLst/>
          </a:prstGeom>
          <a:noFill/>
        </p:spPr>
        <p:txBody>
          <a:bodyPr wrap="none" rtlCol="0">
            <a:spAutoFit/>
          </a:bodyPr>
          <a:lstStyle/>
          <a:p>
            <a:pPr algn="r"/>
            <a:r>
              <a:rPr lang="en-US" sz="1400"/>
              <a:t>Negotiated Payment</a:t>
            </a:r>
          </a:p>
        </p:txBody>
      </p:sp>
      <p:sp>
        <p:nvSpPr>
          <p:cNvPr id="48" name="Oval 47">
            <a:extLst>
              <a:ext uri="{FF2B5EF4-FFF2-40B4-BE49-F238E27FC236}">
                <a16:creationId xmlns:a16="http://schemas.microsoft.com/office/drawing/2014/main" id="{F3EFA934-52DB-4070-9551-5995C4C49A29}"/>
              </a:ext>
            </a:extLst>
          </p:cNvPr>
          <p:cNvSpPr/>
          <p:nvPr/>
        </p:nvSpPr>
        <p:spPr>
          <a:xfrm>
            <a:off x="8651992" y="5206446"/>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D63BE40-F9A1-4217-9738-8A6B4D2ED233}"/>
              </a:ext>
            </a:extLst>
          </p:cNvPr>
          <p:cNvSpPr/>
          <p:nvPr/>
        </p:nvSpPr>
        <p:spPr>
          <a:xfrm>
            <a:off x="8651707" y="5411599"/>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D9193617-74CB-42D7-AE5F-BF9C33AE1E81}"/>
              </a:ext>
            </a:extLst>
          </p:cNvPr>
          <p:cNvCxnSpPr>
            <a:cxnSpLocks/>
            <a:stCxn id="49" idx="2"/>
            <a:endCxn id="54" idx="6"/>
          </p:cNvCxnSpPr>
          <p:nvPr/>
        </p:nvCxnSpPr>
        <p:spPr>
          <a:xfrm flipH="1">
            <a:off x="2888322" y="5564395"/>
            <a:ext cx="57633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748CBBA-9FCB-4352-B2C5-0E00ACE710F8}"/>
              </a:ext>
            </a:extLst>
          </p:cNvPr>
          <p:cNvSpPr txBox="1"/>
          <p:nvPr/>
        </p:nvSpPr>
        <p:spPr>
          <a:xfrm>
            <a:off x="6351303" y="5075458"/>
            <a:ext cx="1679435" cy="307777"/>
          </a:xfrm>
          <a:prstGeom prst="rect">
            <a:avLst/>
          </a:prstGeom>
          <a:noFill/>
        </p:spPr>
        <p:txBody>
          <a:bodyPr wrap="none" rtlCol="0">
            <a:spAutoFit/>
          </a:bodyPr>
          <a:lstStyle/>
          <a:p>
            <a:pPr algn="r"/>
            <a:r>
              <a:rPr lang="en-US" sz="1400"/>
              <a:t>Negotiated Payment</a:t>
            </a:r>
          </a:p>
        </p:txBody>
      </p:sp>
      <p:sp>
        <p:nvSpPr>
          <p:cNvPr id="54" name="Oval 53">
            <a:extLst>
              <a:ext uri="{FF2B5EF4-FFF2-40B4-BE49-F238E27FC236}">
                <a16:creationId xmlns:a16="http://schemas.microsoft.com/office/drawing/2014/main" id="{DF53D783-71E6-4123-A452-43EF79ABB869}"/>
              </a:ext>
            </a:extLst>
          </p:cNvPr>
          <p:cNvSpPr/>
          <p:nvPr/>
        </p:nvSpPr>
        <p:spPr>
          <a:xfrm>
            <a:off x="2582730" y="5411599"/>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51923E5-D28D-42B0-8A10-E79E03B92AED}"/>
              </a:ext>
            </a:extLst>
          </p:cNvPr>
          <p:cNvSpPr/>
          <p:nvPr/>
        </p:nvSpPr>
        <p:spPr>
          <a:xfrm>
            <a:off x="2582730" y="5208399"/>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4AA72E1-0F26-4A07-A6DE-8009663DF29D}"/>
              </a:ext>
            </a:extLst>
          </p:cNvPr>
          <p:cNvSpPr txBox="1"/>
          <p:nvPr/>
        </p:nvSpPr>
        <p:spPr>
          <a:xfrm>
            <a:off x="2984724" y="3364675"/>
            <a:ext cx="1679435" cy="307777"/>
          </a:xfrm>
          <a:prstGeom prst="rect">
            <a:avLst/>
          </a:prstGeom>
          <a:noFill/>
        </p:spPr>
        <p:txBody>
          <a:bodyPr wrap="none" rtlCol="0">
            <a:spAutoFit/>
          </a:bodyPr>
          <a:lstStyle/>
          <a:p>
            <a:pPr algn="r"/>
            <a:r>
              <a:rPr lang="en-US" sz="1400"/>
              <a:t>Negotiated Payment</a:t>
            </a:r>
          </a:p>
        </p:txBody>
      </p:sp>
      <p:sp>
        <p:nvSpPr>
          <p:cNvPr id="60" name="TextBox 59">
            <a:extLst>
              <a:ext uri="{FF2B5EF4-FFF2-40B4-BE49-F238E27FC236}">
                <a16:creationId xmlns:a16="http://schemas.microsoft.com/office/drawing/2014/main" id="{BA5E5C66-B2B4-4516-8A07-6BE0507185CE}"/>
              </a:ext>
            </a:extLst>
          </p:cNvPr>
          <p:cNvSpPr txBox="1"/>
          <p:nvPr/>
        </p:nvSpPr>
        <p:spPr>
          <a:xfrm>
            <a:off x="3781893" y="4345595"/>
            <a:ext cx="998991" cy="523220"/>
          </a:xfrm>
          <a:prstGeom prst="rect">
            <a:avLst/>
          </a:prstGeom>
          <a:noFill/>
        </p:spPr>
        <p:txBody>
          <a:bodyPr wrap="none" rtlCol="0">
            <a:spAutoFit/>
          </a:bodyPr>
          <a:lstStyle/>
          <a:p>
            <a:r>
              <a:rPr lang="en-US" sz="1400"/>
              <a:t>Negotiated</a:t>
            </a:r>
            <a:br>
              <a:rPr lang="en-US" sz="1400"/>
            </a:br>
            <a:r>
              <a:rPr lang="en-US" sz="1400"/>
              <a:t>Payment</a:t>
            </a:r>
          </a:p>
        </p:txBody>
      </p:sp>
      <p:cxnSp>
        <p:nvCxnSpPr>
          <p:cNvPr id="62" name="Connector: Elbow 61">
            <a:extLst>
              <a:ext uri="{FF2B5EF4-FFF2-40B4-BE49-F238E27FC236}">
                <a16:creationId xmlns:a16="http://schemas.microsoft.com/office/drawing/2014/main" id="{E7EE9F27-0325-4075-BA32-0820424ABFE3}"/>
              </a:ext>
            </a:extLst>
          </p:cNvPr>
          <p:cNvCxnSpPr>
            <a:stCxn id="7" idx="2"/>
            <a:endCxn id="6" idx="0"/>
          </p:cNvCxnSpPr>
          <p:nvPr/>
        </p:nvCxnSpPr>
        <p:spPr>
          <a:xfrm rot="5400000">
            <a:off x="1413643" y="4602479"/>
            <a:ext cx="943373" cy="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EA7E4A3-3331-4A91-919D-02C1F117B621}"/>
              </a:ext>
            </a:extLst>
          </p:cNvPr>
          <p:cNvSpPr txBox="1"/>
          <p:nvPr/>
        </p:nvSpPr>
        <p:spPr>
          <a:xfrm>
            <a:off x="1869010" y="4335203"/>
            <a:ext cx="998991" cy="523220"/>
          </a:xfrm>
          <a:prstGeom prst="rect">
            <a:avLst/>
          </a:prstGeom>
          <a:noFill/>
        </p:spPr>
        <p:txBody>
          <a:bodyPr wrap="none" rtlCol="0">
            <a:spAutoFit/>
          </a:bodyPr>
          <a:lstStyle/>
          <a:p>
            <a:r>
              <a:rPr lang="en-US" sz="1400"/>
              <a:t>Negotiated</a:t>
            </a:r>
            <a:br>
              <a:rPr lang="en-US" sz="1400"/>
            </a:br>
            <a:r>
              <a:rPr lang="en-US" sz="1400"/>
              <a:t>Payment</a:t>
            </a:r>
          </a:p>
        </p:txBody>
      </p:sp>
      <p:sp>
        <p:nvSpPr>
          <p:cNvPr id="9" name="Rectangle 8">
            <a:extLst>
              <a:ext uri="{FF2B5EF4-FFF2-40B4-BE49-F238E27FC236}">
                <a16:creationId xmlns:a16="http://schemas.microsoft.com/office/drawing/2014/main" id="{35531838-DC8B-4A3E-BAA9-694797D8364F}"/>
              </a:ext>
            </a:extLst>
          </p:cNvPr>
          <p:cNvSpPr/>
          <p:nvPr/>
        </p:nvSpPr>
        <p:spPr>
          <a:xfrm>
            <a:off x="4760564" y="3353533"/>
            <a:ext cx="2026316"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PHARMACY/HOSPITAL</a:t>
            </a:r>
            <a:endParaRPr lang="en-US" sz="120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A5738CCA-ECC1-40C6-BADB-1CFA10D4E9EB}"/>
              </a:ext>
            </a:extLst>
          </p:cNvPr>
          <p:cNvSpPr/>
          <p:nvPr/>
        </p:nvSpPr>
        <p:spPr>
          <a:xfrm>
            <a:off x="872171" y="5074166"/>
            <a:ext cx="2026314"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a typeface="Calibri" panose="020F0502020204030204" pitchFamily="34" charset="0"/>
                <a:cs typeface="Times New Roman" panose="02020603050405020304" pitchFamily="18" charset="0"/>
              </a:rPr>
              <a:t>PHARMA </a:t>
            </a:r>
            <a:br>
              <a:rPr lang="en-US" sz="1200" b="1">
                <a:solidFill>
                  <a:srgbClr val="000000"/>
                </a:solidFill>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MANUFACTURER</a:t>
            </a:r>
            <a:endParaRPr lang="en-US" sz="12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CA134D6-BFEC-4213-A15B-4423A7A3ECEB}"/>
              </a:ext>
            </a:extLst>
          </p:cNvPr>
          <p:cNvSpPr/>
          <p:nvPr/>
        </p:nvSpPr>
        <p:spPr>
          <a:xfrm>
            <a:off x="8648959" y="5074166"/>
            <a:ext cx="2026315"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PHARMACY BENEFITS MANAGER</a:t>
            </a:r>
            <a:endParaRPr lang="en-US" sz="12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71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794" y="1271017"/>
            <a:ext cx="5126205" cy="4499864"/>
          </a:xfrm>
        </p:spPr>
        <p:txBody>
          <a:bodyPr vert="horz" lIns="91440" tIns="45720" rIns="91440" bIns="45720" rtlCol="0">
            <a:noAutofit/>
          </a:bodyPr>
          <a:lstStyle/>
          <a:p>
            <a:pPr>
              <a:buFont typeface="Wingdings" panose="05000000000000000000" pitchFamily="2" charset="2"/>
              <a:buChar char="§"/>
            </a:pPr>
            <a:r>
              <a:rPr lang="en-US" sz="1800"/>
              <a:t>Pharma companies may offer rebates to </a:t>
            </a:r>
            <a:r>
              <a:rPr lang="en-US" sz="1800" b="1"/>
              <a:t>Pharmaceutical Benefits Managers </a:t>
            </a:r>
            <a:r>
              <a:rPr lang="en-US" sz="1800"/>
              <a:t>and/or </a:t>
            </a:r>
            <a:r>
              <a:rPr lang="en-US" sz="1800" b="1"/>
              <a:t>Health Insurers</a:t>
            </a:r>
            <a:r>
              <a:rPr lang="en-US" sz="1800"/>
              <a:t> in return for covering their products</a:t>
            </a:r>
          </a:p>
          <a:p>
            <a:pPr>
              <a:buFont typeface="Wingdings" panose="05000000000000000000" pitchFamily="2" charset="2"/>
              <a:buChar char="§"/>
            </a:pPr>
            <a:endParaRPr lang="en-US" sz="1800"/>
          </a:p>
          <a:p>
            <a:pPr>
              <a:buFont typeface="Wingdings" panose="05000000000000000000" pitchFamily="2" charset="2"/>
              <a:buChar char="§"/>
            </a:pPr>
            <a:r>
              <a:rPr lang="en-US" sz="1800"/>
              <a:t>Pharma companies may offer rebates to </a:t>
            </a:r>
            <a:r>
              <a:rPr lang="en-US" sz="1800" b="1"/>
              <a:t>pharmacies, hospitals and IDNs </a:t>
            </a:r>
            <a:r>
              <a:rPr lang="en-US" sz="1800"/>
              <a:t>in return for prescribing and promoting their products</a:t>
            </a:r>
            <a:r>
              <a:rPr lang="en-US" sz="1800" baseline="30000"/>
              <a:t>1</a:t>
            </a:r>
          </a:p>
          <a:p>
            <a:pPr>
              <a:buFont typeface="Wingdings" panose="05000000000000000000" pitchFamily="2" charset="2"/>
              <a:buChar char="§"/>
            </a:pPr>
            <a:endParaRPr lang="en-US" sz="1800"/>
          </a:p>
          <a:p>
            <a:pPr>
              <a:buFont typeface="Wingdings" panose="05000000000000000000" pitchFamily="2" charset="2"/>
              <a:buChar char="§"/>
            </a:pPr>
            <a:r>
              <a:rPr lang="en-US" sz="1800"/>
              <a:t>Pharma companies may offer discounts to </a:t>
            </a:r>
            <a:r>
              <a:rPr lang="en-US" sz="1800" b="1"/>
              <a:t>pharma wholesalers/distributors</a:t>
            </a:r>
            <a:r>
              <a:rPr lang="en-US" sz="1800"/>
              <a:t> in return for prompt payment </a:t>
            </a:r>
          </a:p>
        </p:txBody>
      </p:sp>
      <p:sp>
        <p:nvSpPr>
          <p:cNvPr id="3" name="Title 2"/>
          <p:cNvSpPr>
            <a:spLocks noGrp="1"/>
          </p:cNvSpPr>
          <p:nvPr>
            <p:ph type="title"/>
          </p:nvPr>
        </p:nvSpPr>
        <p:spPr/>
        <p:txBody>
          <a:bodyPr/>
          <a:lstStyle/>
          <a:p>
            <a:r>
              <a:rPr lang="en-US"/>
              <a:t>Pharma Manufacturers Often Offer Rebates</a:t>
            </a:r>
          </a:p>
        </p:txBody>
      </p:sp>
      <p:sp>
        <p:nvSpPr>
          <p:cNvPr id="4" name="Subtitle 3"/>
          <p:cNvSpPr>
            <a:spLocks noGrp="1"/>
          </p:cNvSpPr>
          <p:nvPr>
            <p:ph type="subTitle" idx="13"/>
          </p:nvPr>
        </p:nvSpPr>
        <p:spPr/>
        <p:txBody>
          <a:bodyPr/>
          <a:lstStyle/>
          <a:p>
            <a:r>
              <a:rPr lang="en-US"/>
              <a:t>Incentives to distribute, dispense or pay for a manufacturer’s product</a:t>
            </a:r>
          </a:p>
        </p:txBody>
      </p:sp>
      <p:sp>
        <p:nvSpPr>
          <p:cNvPr id="5" name="TextBox 4"/>
          <p:cNvSpPr txBox="1"/>
          <p:nvPr/>
        </p:nvSpPr>
        <p:spPr>
          <a:xfrm>
            <a:off x="5989983" y="1271016"/>
            <a:ext cx="5552659" cy="2585323"/>
          </a:xfrm>
          <a:prstGeom prst="rect">
            <a:avLst/>
          </a:prstGeom>
          <a:noFill/>
        </p:spPr>
        <p:txBody>
          <a:bodyPr wrap="square" rtlCol="0">
            <a:spAutoFit/>
          </a:bodyPr>
          <a:lstStyle/>
          <a:p>
            <a:pPr marL="742950" lvl="1" indent="-285750">
              <a:buFont typeface="Wingdings" panose="05000000000000000000" pitchFamily="2" charset="2"/>
              <a:buChar char="§"/>
            </a:pPr>
            <a:r>
              <a:rPr lang="en-US"/>
              <a:t>Rebates affect the cost/benefit calculations performed by many payers</a:t>
            </a:r>
            <a:br>
              <a:rPr lang="en-US"/>
            </a:br>
            <a:endParaRPr lang="en-US"/>
          </a:p>
          <a:p>
            <a:pPr marL="742950" lvl="1" indent="-285750">
              <a:buFont typeface="Wingdings" panose="05000000000000000000" pitchFamily="2" charset="2"/>
              <a:buChar char="§"/>
            </a:pPr>
            <a:r>
              <a:rPr lang="en-US"/>
              <a:t>Rebates therefore affect the value of the pharma product to the payer</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Rebates therefore exert influence over prescribing decisions by influencing payer behavior</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D4AB19E-38F9-4B16-922A-65589CAB1254}"/>
              </a:ext>
            </a:extLst>
          </p:cNvPr>
          <p:cNvSpPr txBox="1"/>
          <p:nvPr/>
        </p:nvSpPr>
        <p:spPr>
          <a:xfrm>
            <a:off x="393711" y="5606725"/>
            <a:ext cx="4279889" cy="646331"/>
          </a:xfrm>
          <a:prstGeom prst="rect">
            <a:avLst/>
          </a:prstGeom>
          <a:noFill/>
        </p:spPr>
        <p:txBody>
          <a:bodyPr wrap="square" rtlCol="0">
            <a:spAutoFit/>
          </a:bodyPr>
          <a:lstStyle/>
          <a:p>
            <a:pPr marL="228600" indent="-228600">
              <a:buFont typeface="+mj-lt"/>
              <a:buAutoNum type="arabicPeriod"/>
            </a:pPr>
            <a:r>
              <a:rPr lang="en-US" sz="1200">
                <a:solidFill>
                  <a:srgbClr val="3F3F3F"/>
                </a:solidFill>
              </a:rPr>
              <a:t>Incentives to physicians, hospitals and IDNs must be disclosed to the Centers for Medicare and Medicaid, in compliance with the Physicians Payments Sunshine Act of 2010</a:t>
            </a:r>
          </a:p>
        </p:txBody>
      </p:sp>
    </p:spTree>
    <p:extLst>
      <p:ext uri="{BB962C8B-B14F-4D97-AF65-F5344CB8AC3E}">
        <p14:creationId xmlns:p14="http://schemas.microsoft.com/office/powerpoint/2010/main" val="2426097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134D6-BFEC-4213-A15B-4423A7A3ECEB}"/>
              </a:ext>
            </a:extLst>
          </p:cNvPr>
          <p:cNvSpPr/>
          <p:nvPr/>
        </p:nvSpPr>
        <p:spPr>
          <a:xfrm>
            <a:off x="8648959" y="5064006"/>
            <a:ext cx="2026315"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PHARMACY BENEFITS MANAGER</a:t>
            </a:r>
            <a:endParaRPr lang="en-US" sz="1200">
              <a:effectLst/>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86EF4CE9-A4B7-4BD4-8460-358F13090A09}"/>
              </a:ext>
            </a:extLst>
          </p:cNvPr>
          <p:cNvSpPr/>
          <p:nvPr/>
        </p:nvSpPr>
        <p:spPr>
          <a:xfrm>
            <a:off x="4760564" y="3487764"/>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70E846-97C6-4F15-9658-9020169C6C19}"/>
              </a:ext>
            </a:extLst>
          </p:cNvPr>
          <p:cNvSpPr/>
          <p:nvPr/>
        </p:nvSpPr>
        <p:spPr>
          <a:xfrm>
            <a:off x="4760564" y="3690964"/>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0D55074-80F4-417D-8DFD-56EED4382962}"/>
              </a:ext>
            </a:extLst>
          </p:cNvPr>
          <p:cNvSpPr>
            <a:spLocks noGrp="1"/>
          </p:cNvSpPr>
          <p:nvPr>
            <p:ph type="title"/>
          </p:nvPr>
        </p:nvSpPr>
        <p:spPr/>
        <p:txBody>
          <a:bodyPr/>
          <a:lstStyle/>
          <a:p>
            <a:r>
              <a:rPr lang="en-US"/>
              <a:t>How Does a Pharma Company Pay Rebates?</a:t>
            </a:r>
          </a:p>
        </p:txBody>
      </p:sp>
      <p:sp>
        <p:nvSpPr>
          <p:cNvPr id="5" name="Subtitle 4">
            <a:extLst>
              <a:ext uri="{FF2B5EF4-FFF2-40B4-BE49-F238E27FC236}">
                <a16:creationId xmlns:a16="http://schemas.microsoft.com/office/drawing/2014/main" id="{B119DA89-D190-4DDF-83CB-5D7E5AD85D47}"/>
              </a:ext>
            </a:extLst>
          </p:cNvPr>
          <p:cNvSpPr>
            <a:spLocks noGrp="1"/>
          </p:cNvSpPr>
          <p:nvPr>
            <p:ph type="subTitle" idx="13"/>
          </p:nvPr>
        </p:nvSpPr>
        <p:spPr/>
        <p:txBody>
          <a:bodyPr/>
          <a:lstStyle/>
          <a:p>
            <a:r>
              <a:rPr lang="en-US"/>
              <a:t>A Simplified Rebate Flow</a:t>
            </a:r>
          </a:p>
        </p:txBody>
      </p:sp>
      <p:sp>
        <p:nvSpPr>
          <p:cNvPr id="7" name="Rectangle 6">
            <a:extLst>
              <a:ext uri="{FF2B5EF4-FFF2-40B4-BE49-F238E27FC236}">
                <a16:creationId xmlns:a16="http://schemas.microsoft.com/office/drawing/2014/main" id="{0BD6EE50-278F-451E-ABC5-4104D034D7BA}"/>
              </a:ext>
            </a:extLst>
          </p:cNvPr>
          <p:cNvSpPr/>
          <p:nvPr/>
        </p:nvSpPr>
        <p:spPr>
          <a:xfrm>
            <a:off x="872171" y="3353532"/>
            <a:ext cx="2026315"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a typeface="Calibri" panose="020F0502020204030204" pitchFamily="34" charset="0"/>
                <a:cs typeface="Times New Roman" panose="02020603050405020304" pitchFamily="18" charset="0"/>
              </a:rPr>
              <a:t>PHARMA</a:t>
            </a:r>
            <a:br>
              <a:rPr lang="en-US" sz="1200" b="1">
                <a:solidFill>
                  <a:srgbClr val="000000"/>
                </a:solidFill>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WHOLESALER/ DISTRIBUTOR</a:t>
            </a:r>
            <a:endParaRPr lang="en-US" sz="120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9A90CDF4-3E16-4A74-9B24-B624C58FB691}"/>
              </a:ext>
            </a:extLst>
          </p:cNvPr>
          <p:cNvSpPr/>
          <p:nvPr/>
        </p:nvSpPr>
        <p:spPr>
          <a:xfrm>
            <a:off x="8648960" y="3353532"/>
            <a:ext cx="2026315"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EMPLOYER/PLAN SPONSOR OR</a:t>
            </a:r>
            <a:br>
              <a:rPr lang="en-US" sz="1200" b="1">
                <a:solidFill>
                  <a:srgbClr val="000000"/>
                </a:solidFill>
                <a:effectLst/>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HEALTH INSURER</a:t>
            </a:r>
            <a:endParaRPr lang="en-US" sz="12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BFF3377-8BFF-4D9E-8B06-46D4C0BE9B00}"/>
              </a:ext>
            </a:extLst>
          </p:cNvPr>
          <p:cNvSpPr/>
          <p:nvPr/>
        </p:nvSpPr>
        <p:spPr>
          <a:xfrm>
            <a:off x="4760564" y="1632899"/>
            <a:ext cx="2026314" cy="7772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PATIENT/CONSUMER</a:t>
            </a:r>
            <a:endParaRPr lang="en-US" sz="1200">
              <a:effectLst/>
              <a:ea typeface="Calibri" panose="020F0502020204030204" pitchFamily="34" charset="0"/>
              <a:cs typeface="Times New Roman" panose="02020603050405020304" pitchFamily="18" charset="0"/>
            </a:endParaRPr>
          </a:p>
        </p:txBody>
      </p:sp>
      <p:sp>
        <p:nvSpPr>
          <p:cNvPr id="54" name="Oval 53">
            <a:extLst>
              <a:ext uri="{FF2B5EF4-FFF2-40B4-BE49-F238E27FC236}">
                <a16:creationId xmlns:a16="http://schemas.microsoft.com/office/drawing/2014/main" id="{DF53D783-71E6-4123-A452-43EF79ABB869}"/>
              </a:ext>
            </a:extLst>
          </p:cNvPr>
          <p:cNvSpPr/>
          <p:nvPr/>
        </p:nvSpPr>
        <p:spPr>
          <a:xfrm>
            <a:off x="2582730" y="5411599"/>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51923E5-D28D-42B0-8A10-E79E03B92AED}"/>
              </a:ext>
            </a:extLst>
          </p:cNvPr>
          <p:cNvSpPr/>
          <p:nvPr/>
        </p:nvSpPr>
        <p:spPr>
          <a:xfrm>
            <a:off x="2582730" y="5208399"/>
            <a:ext cx="305592" cy="305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531838-DC8B-4A3E-BAA9-694797D8364F}"/>
              </a:ext>
            </a:extLst>
          </p:cNvPr>
          <p:cNvSpPr/>
          <p:nvPr/>
        </p:nvSpPr>
        <p:spPr>
          <a:xfrm>
            <a:off x="4760564" y="3353533"/>
            <a:ext cx="2026316"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ffectLst/>
                <a:ea typeface="Calibri" panose="020F0502020204030204" pitchFamily="34" charset="0"/>
                <a:cs typeface="Times New Roman" panose="02020603050405020304" pitchFamily="18" charset="0"/>
              </a:rPr>
              <a:t>PHARMACY/HOSPITAL</a:t>
            </a:r>
            <a:endParaRPr lang="en-US" sz="1200">
              <a:effectLst/>
              <a:ea typeface="Calibri" panose="020F0502020204030204" pitchFamily="34"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FDB662F2-0BBB-4271-8720-2100C607BB45}"/>
              </a:ext>
            </a:extLst>
          </p:cNvPr>
          <p:cNvCxnSpPr>
            <a:cxnSpLocks/>
            <a:stCxn id="10" idx="0"/>
            <a:endCxn id="8" idx="2"/>
          </p:cNvCxnSpPr>
          <p:nvPr/>
        </p:nvCxnSpPr>
        <p:spPr>
          <a:xfrm flipV="1">
            <a:off x="9662117" y="4130793"/>
            <a:ext cx="1" cy="933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B9B0FB0-B6CA-47D1-9662-85EDD0BAA939}"/>
              </a:ext>
            </a:extLst>
          </p:cNvPr>
          <p:cNvCxnSpPr>
            <a:cxnSpLocks/>
            <a:stCxn id="6" idx="3"/>
            <a:endCxn id="9" idx="1"/>
          </p:cNvCxnSpPr>
          <p:nvPr/>
        </p:nvCxnSpPr>
        <p:spPr>
          <a:xfrm flipV="1">
            <a:off x="2898485" y="3742164"/>
            <a:ext cx="1862079" cy="17206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71F2331-FDA7-424C-8FB7-577D8BD861D5}"/>
              </a:ext>
            </a:extLst>
          </p:cNvPr>
          <p:cNvCxnSpPr>
            <a:cxnSpLocks/>
            <a:stCxn id="6" idx="0"/>
            <a:endCxn id="7" idx="2"/>
          </p:cNvCxnSpPr>
          <p:nvPr/>
        </p:nvCxnSpPr>
        <p:spPr>
          <a:xfrm rot="5400000" flipH="1" flipV="1">
            <a:off x="1413642" y="4602480"/>
            <a:ext cx="94337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5738CCA-ECC1-40C6-BADB-1CFA10D4E9EB}"/>
              </a:ext>
            </a:extLst>
          </p:cNvPr>
          <p:cNvSpPr/>
          <p:nvPr/>
        </p:nvSpPr>
        <p:spPr>
          <a:xfrm>
            <a:off x="872171" y="5074166"/>
            <a:ext cx="2026314" cy="777261"/>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solidFill>
                  <a:srgbClr val="000000"/>
                </a:solidFill>
                <a:ea typeface="Calibri" panose="020F0502020204030204" pitchFamily="34" charset="0"/>
                <a:cs typeface="Times New Roman" panose="02020603050405020304" pitchFamily="18" charset="0"/>
              </a:rPr>
              <a:t>PHARMA </a:t>
            </a:r>
            <a:br>
              <a:rPr lang="en-US" sz="1200" b="1">
                <a:solidFill>
                  <a:srgbClr val="000000"/>
                </a:solidFill>
                <a:ea typeface="Calibri" panose="020F0502020204030204" pitchFamily="34" charset="0"/>
                <a:cs typeface="Times New Roman" panose="02020603050405020304" pitchFamily="18" charset="0"/>
              </a:rPr>
            </a:br>
            <a:r>
              <a:rPr lang="en-US" sz="1200" b="1">
                <a:solidFill>
                  <a:srgbClr val="000000"/>
                </a:solidFill>
                <a:effectLst/>
                <a:ea typeface="Calibri" panose="020F0502020204030204" pitchFamily="34" charset="0"/>
                <a:cs typeface="Times New Roman" panose="02020603050405020304" pitchFamily="18" charset="0"/>
              </a:rPr>
              <a:t>MANUFACTURER</a:t>
            </a:r>
            <a:endParaRPr lang="en-US" sz="1200">
              <a:effectLst/>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F19BFDFF-CAAB-4FC2-AABB-27FD5F04B025}"/>
              </a:ext>
            </a:extLst>
          </p:cNvPr>
          <p:cNvSpPr txBox="1"/>
          <p:nvPr/>
        </p:nvSpPr>
        <p:spPr>
          <a:xfrm>
            <a:off x="1854845" y="4236785"/>
            <a:ext cx="1686231" cy="738664"/>
          </a:xfrm>
          <a:prstGeom prst="rect">
            <a:avLst/>
          </a:prstGeom>
          <a:noFill/>
        </p:spPr>
        <p:txBody>
          <a:bodyPr wrap="none" rtlCol="0">
            <a:spAutoFit/>
          </a:bodyPr>
          <a:lstStyle/>
          <a:p>
            <a:r>
              <a:rPr lang="en-US" sz="1400"/>
              <a:t>Discounts</a:t>
            </a:r>
          </a:p>
          <a:p>
            <a:r>
              <a:rPr lang="en-US" sz="1400"/>
              <a:t>For Prompt Payment</a:t>
            </a:r>
          </a:p>
          <a:p>
            <a:r>
              <a:rPr lang="en-US" sz="1400"/>
              <a:t>or Product Volume</a:t>
            </a:r>
          </a:p>
        </p:txBody>
      </p:sp>
      <p:cxnSp>
        <p:nvCxnSpPr>
          <p:cNvPr id="36" name="Straight Arrow Connector 35">
            <a:extLst>
              <a:ext uri="{FF2B5EF4-FFF2-40B4-BE49-F238E27FC236}">
                <a16:creationId xmlns:a16="http://schemas.microsoft.com/office/drawing/2014/main" id="{9FB8DCB6-AAD5-460F-BA76-063F47FFBD14}"/>
              </a:ext>
            </a:extLst>
          </p:cNvPr>
          <p:cNvCxnSpPr>
            <a:stCxn id="6" idx="3"/>
            <a:endCxn id="10" idx="1"/>
          </p:cNvCxnSpPr>
          <p:nvPr/>
        </p:nvCxnSpPr>
        <p:spPr>
          <a:xfrm flipV="1">
            <a:off x="2898485" y="5452637"/>
            <a:ext cx="5750474"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FA7D3C-78B5-4B63-A3A2-8590F17849AB}"/>
              </a:ext>
            </a:extLst>
          </p:cNvPr>
          <p:cNvSpPr txBox="1"/>
          <p:nvPr/>
        </p:nvSpPr>
        <p:spPr>
          <a:xfrm>
            <a:off x="3842075" y="4344507"/>
            <a:ext cx="1089081" cy="523220"/>
          </a:xfrm>
          <a:prstGeom prst="rect">
            <a:avLst/>
          </a:prstGeom>
          <a:noFill/>
        </p:spPr>
        <p:txBody>
          <a:bodyPr wrap="none" rtlCol="0">
            <a:spAutoFit/>
          </a:bodyPr>
          <a:lstStyle/>
          <a:p>
            <a:r>
              <a:rPr lang="en-US" sz="1400"/>
              <a:t>Promotional</a:t>
            </a:r>
            <a:br>
              <a:rPr lang="en-US" sz="1400"/>
            </a:br>
            <a:r>
              <a:rPr lang="en-US" sz="1400"/>
              <a:t>Rebates</a:t>
            </a:r>
          </a:p>
        </p:txBody>
      </p:sp>
      <p:sp>
        <p:nvSpPr>
          <p:cNvPr id="55" name="TextBox 54">
            <a:extLst>
              <a:ext uri="{FF2B5EF4-FFF2-40B4-BE49-F238E27FC236}">
                <a16:creationId xmlns:a16="http://schemas.microsoft.com/office/drawing/2014/main" id="{9DA40EB0-1072-46D2-A8E6-78C62315E65E}"/>
              </a:ext>
            </a:extLst>
          </p:cNvPr>
          <p:cNvSpPr txBox="1"/>
          <p:nvPr/>
        </p:nvSpPr>
        <p:spPr>
          <a:xfrm>
            <a:off x="5154135" y="5429427"/>
            <a:ext cx="1712328" cy="307777"/>
          </a:xfrm>
          <a:prstGeom prst="rect">
            <a:avLst/>
          </a:prstGeom>
          <a:noFill/>
        </p:spPr>
        <p:txBody>
          <a:bodyPr wrap="none" rtlCol="0">
            <a:spAutoFit/>
          </a:bodyPr>
          <a:lstStyle/>
          <a:p>
            <a:r>
              <a:rPr lang="en-US" sz="1400"/>
              <a:t>Promotional Rebates</a:t>
            </a:r>
          </a:p>
        </p:txBody>
      </p:sp>
      <p:sp>
        <p:nvSpPr>
          <p:cNvPr id="57" name="TextBox 56">
            <a:extLst>
              <a:ext uri="{FF2B5EF4-FFF2-40B4-BE49-F238E27FC236}">
                <a16:creationId xmlns:a16="http://schemas.microsoft.com/office/drawing/2014/main" id="{A9439FC7-FD4C-484A-AD51-0166F0B6717C}"/>
              </a:ext>
            </a:extLst>
          </p:cNvPr>
          <p:cNvSpPr txBox="1"/>
          <p:nvPr/>
        </p:nvSpPr>
        <p:spPr>
          <a:xfrm>
            <a:off x="8424521" y="4228067"/>
            <a:ext cx="1278235" cy="738664"/>
          </a:xfrm>
          <a:prstGeom prst="rect">
            <a:avLst/>
          </a:prstGeom>
          <a:noFill/>
        </p:spPr>
        <p:txBody>
          <a:bodyPr wrap="none" rtlCol="0">
            <a:spAutoFit/>
          </a:bodyPr>
          <a:lstStyle/>
          <a:p>
            <a:pPr algn="r"/>
            <a:r>
              <a:rPr lang="en-US" sz="1400"/>
              <a:t>Percentage</a:t>
            </a:r>
            <a:br>
              <a:rPr lang="en-US" sz="1400"/>
            </a:br>
            <a:r>
              <a:rPr lang="en-US" sz="1400"/>
              <a:t>of Promotional</a:t>
            </a:r>
          </a:p>
          <a:p>
            <a:pPr algn="r"/>
            <a:r>
              <a:rPr lang="en-US" sz="1400"/>
              <a:t>Rebate</a:t>
            </a:r>
          </a:p>
        </p:txBody>
      </p:sp>
    </p:spTree>
    <p:extLst>
      <p:ext uri="{BB962C8B-B14F-4D97-AF65-F5344CB8AC3E}">
        <p14:creationId xmlns:p14="http://schemas.microsoft.com/office/powerpoint/2010/main" val="3347435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794" y="1534968"/>
            <a:ext cx="5126205" cy="4499864"/>
          </a:xfrm>
        </p:spPr>
        <p:txBody>
          <a:bodyPr vert="horz" lIns="91440" tIns="45720" rIns="91440" bIns="45720" rtlCol="0">
            <a:noAutofit/>
          </a:bodyPr>
          <a:lstStyle/>
          <a:p>
            <a:pPr>
              <a:buFont typeface="Wingdings" panose="05000000000000000000" pitchFamily="2" charset="2"/>
              <a:buChar char="§"/>
            </a:pPr>
            <a:r>
              <a:rPr lang="en-US" sz="1800"/>
              <a:t>Copay savings programs are discounts offered by pharma companies to </a:t>
            </a:r>
            <a:r>
              <a:rPr lang="en-US" sz="1800" u="sng"/>
              <a:t>consumers</a:t>
            </a:r>
            <a:br>
              <a:rPr lang="en-US" sz="1800"/>
            </a:br>
            <a:endParaRPr lang="en-US" sz="1800"/>
          </a:p>
          <a:p>
            <a:pPr>
              <a:buFont typeface="Wingdings" panose="05000000000000000000" pitchFamily="2" charset="2"/>
              <a:buChar char="§"/>
            </a:pPr>
            <a:r>
              <a:rPr lang="en-US" sz="1800"/>
              <a:t>Copay savings programs are typically offered for branded products with no generic equivalent</a:t>
            </a:r>
            <a:br>
              <a:rPr lang="en-US" sz="1800"/>
            </a:br>
            <a:endParaRPr lang="en-US" sz="1800"/>
          </a:p>
          <a:p>
            <a:pPr>
              <a:buFont typeface="Wingdings" panose="05000000000000000000" pitchFamily="2" charset="2"/>
              <a:buChar char="§"/>
            </a:pPr>
            <a:r>
              <a:rPr lang="en-US" sz="1800"/>
              <a:t>Copay savings programs are only available to patients with private or commercial insurance (not Medicare, Medicaid or other government programs)</a:t>
            </a:r>
          </a:p>
        </p:txBody>
      </p:sp>
      <p:sp>
        <p:nvSpPr>
          <p:cNvPr id="3" name="Title 2"/>
          <p:cNvSpPr>
            <a:spLocks noGrp="1"/>
          </p:cNvSpPr>
          <p:nvPr>
            <p:ph type="title"/>
          </p:nvPr>
        </p:nvSpPr>
        <p:spPr/>
        <p:txBody>
          <a:bodyPr/>
          <a:lstStyle/>
          <a:p>
            <a:r>
              <a:rPr lang="en-US"/>
              <a:t>Pharma companies may offer copay savings programs</a:t>
            </a:r>
          </a:p>
        </p:txBody>
      </p:sp>
      <p:sp>
        <p:nvSpPr>
          <p:cNvPr id="4" name="Subtitle 3"/>
          <p:cNvSpPr>
            <a:spLocks noGrp="1"/>
          </p:cNvSpPr>
          <p:nvPr>
            <p:ph type="subTitle" idx="13"/>
          </p:nvPr>
        </p:nvSpPr>
        <p:spPr/>
        <p:txBody>
          <a:bodyPr/>
          <a:lstStyle/>
          <a:p>
            <a:r>
              <a:rPr lang="en-US"/>
              <a:t>Incentives to distribute, dispense or pay for a manufacturer’s product</a:t>
            </a:r>
          </a:p>
        </p:txBody>
      </p:sp>
      <p:sp>
        <p:nvSpPr>
          <p:cNvPr id="5" name="TextBox 4"/>
          <p:cNvSpPr txBox="1"/>
          <p:nvPr/>
        </p:nvSpPr>
        <p:spPr>
          <a:xfrm>
            <a:off x="5989983" y="1534967"/>
            <a:ext cx="5606272" cy="4524315"/>
          </a:xfrm>
          <a:prstGeom prst="rect">
            <a:avLst/>
          </a:prstGeom>
          <a:noFill/>
        </p:spPr>
        <p:txBody>
          <a:bodyPr wrap="square" rtlCol="0">
            <a:spAutoFit/>
          </a:bodyPr>
          <a:lstStyle/>
          <a:p>
            <a:pPr marL="742950" lvl="1" indent="-285750">
              <a:buFont typeface="Wingdings" panose="05000000000000000000" pitchFamily="2" charset="2"/>
              <a:buChar char="§"/>
            </a:pPr>
            <a:r>
              <a:rPr lang="en-US"/>
              <a:t>Copay savings programs help reduce the out-of-pocket cost (copay) that a patient bears, when their payer does not cover 100% of the cost of a medication</a:t>
            </a:r>
            <a:br>
              <a:rPr lang="en-US"/>
            </a:br>
            <a:endParaRPr lang="en-US"/>
          </a:p>
          <a:p>
            <a:pPr marL="742950" lvl="1" indent="-285750">
              <a:buFont typeface="Wingdings" panose="05000000000000000000" pitchFamily="2" charset="2"/>
              <a:buChar char="§"/>
            </a:pPr>
            <a:r>
              <a:rPr lang="en-US"/>
              <a:t>Some copay savings programs require a patient to enroll and obtain a copay card</a:t>
            </a:r>
            <a:br>
              <a:rPr lang="en-US"/>
            </a:br>
            <a:endParaRPr lang="en-US"/>
          </a:p>
          <a:p>
            <a:pPr marL="742950" lvl="1" indent="-285750">
              <a:buFont typeface="Wingdings" panose="05000000000000000000" pitchFamily="2" charset="2"/>
              <a:buChar char="§"/>
            </a:pPr>
            <a:r>
              <a:rPr lang="en-US"/>
              <a:t>Other programs simply rely on coupons that can be accessed from a pharma company’s website or from a retail pharmacy</a:t>
            </a:r>
            <a:br>
              <a:rPr lang="en-US"/>
            </a:br>
            <a:endParaRPr lang="en-US"/>
          </a:p>
          <a:p>
            <a:pPr marL="742950" lvl="1" indent="-285750">
              <a:buFont typeface="Wingdings" panose="05000000000000000000" pitchFamily="2" charset="2"/>
              <a:buChar char="§"/>
            </a:pPr>
            <a:r>
              <a:rPr lang="en-US"/>
              <a:t>Copay savings programs help improve accessibility for patients on low or fixed incomes, whose insurance does not cover the total cost of a medication</a:t>
            </a:r>
          </a:p>
        </p:txBody>
      </p:sp>
      <p:sp>
        <p:nvSpPr>
          <p:cNvPr id="6" name="Isosceles Triangle 5"/>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216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4D750-F605-4904-AB46-30DFF7D245D5}"/>
              </a:ext>
            </a:extLst>
          </p:cNvPr>
          <p:cNvSpPr>
            <a:spLocks noGrp="1"/>
          </p:cNvSpPr>
          <p:nvPr>
            <p:ph idx="1"/>
          </p:nvPr>
        </p:nvSpPr>
        <p:spPr>
          <a:xfrm>
            <a:off x="3280528" y="1536462"/>
            <a:ext cx="8073272" cy="2238866"/>
          </a:xfrm>
        </p:spPr>
        <p:txBody>
          <a:bodyPr>
            <a:normAutofit fontScale="92500"/>
          </a:bodyPr>
          <a:lstStyle/>
          <a:p>
            <a:pPr lvl="1">
              <a:buFont typeface="Arial" panose="020B0604020202020204" pitchFamily="34" charset="0"/>
              <a:buChar char="•"/>
            </a:pPr>
            <a:r>
              <a:rPr lang="en-US" sz="2000"/>
              <a:t>What are the key market segments my brand should be targeting?</a:t>
            </a:r>
          </a:p>
          <a:p>
            <a:pPr lvl="1">
              <a:buFont typeface="Arial" panose="020B0604020202020204" pitchFamily="34" charset="0"/>
              <a:buChar char="•"/>
            </a:pPr>
            <a:r>
              <a:rPr lang="en-US" sz="2000"/>
              <a:t>How should I allocate promotional budget between marketing channels?</a:t>
            </a:r>
          </a:p>
          <a:p>
            <a:pPr lvl="1">
              <a:buFont typeface="Arial" panose="020B0604020202020204" pitchFamily="34" charset="0"/>
              <a:buChar char="•"/>
            </a:pPr>
            <a:r>
              <a:rPr lang="en-US" sz="2000"/>
              <a:t>A competitor has launched a new brand – should I change my  channel allocation?</a:t>
            </a:r>
          </a:p>
          <a:p>
            <a:pPr lvl="1">
              <a:buFont typeface="Arial" panose="020B0604020202020204" pitchFamily="34" charset="0"/>
              <a:buChar char="•"/>
            </a:pPr>
            <a:r>
              <a:rPr lang="en-US" sz="2000"/>
              <a:t>What is the ROI across different promotional channels and campaigns?</a:t>
            </a:r>
          </a:p>
          <a:p>
            <a:pPr lvl="1">
              <a:buFont typeface="Arial" panose="020B0604020202020204" pitchFamily="34" charset="0"/>
              <a:buChar char="•"/>
            </a:pPr>
            <a:r>
              <a:rPr lang="en-US" sz="2000"/>
              <a:t>Who are the key opinion leaders (KOLs) in my therapeutic area and market?</a:t>
            </a:r>
          </a:p>
        </p:txBody>
      </p:sp>
      <p:sp>
        <p:nvSpPr>
          <p:cNvPr id="3" name="Title 2">
            <a:extLst>
              <a:ext uri="{FF2B5EF4-FFF2-40B4-BE49-F238E27FC236}">
                <a16:creationId xmlns:a16="http://schemas.microsoft.com/office/drawing/2014/main" id="{2C01B2B5-898E-46AB-987F-13B6703BC25C}"/>
              </a:ext>
            </a:extLst>
          </p:cNvPr>
          <p:cNvSpPr>
            <a:spLocks noGrp="1"/>
          </p:cNvSpPr>
          <p:nvPr>
            <p:ph type="title"/>
          </p:nvPr>
        </p:nvSpPr>
        <p:spPr/>
        <p:txBody>
          <a:bodyPr/>
          <a:lstStyle/>
          <a:p>
            <a:r>
              <a:rPr lang="en-US"/>
              <a:t>Typical Questions Faced By Pharma Marketing &amp; Sales</a:t>
            </a:r>
          </a:p>
        </p:txBody>
      </p:sp>
      <p:sp>
        <p:nvSpPr>
          <p:cNvPr id="4" name="Subtitle 3">
            <a:extLst>
              <a:ext uri="{FF2B5EF4-FFF2-40B4-BE49-F238E27FC236}">
                <a16:creationId xmlns:a16="http://schemas.microsoft.com/office/drawing/2014/main" id="{0A75AE3A-1808-4786-83CF-C7282C7AA820}"/>
              </a:ext>
            </a:extLst>
          </p:cNvPr>
          <p:cNvSpPr>
            <a:spLocks noGrp="1"/>
          </p:cNvSpPr>
          <p:nvPr>
            <p:ph type="subTitle" idx="13"/>
          </p:nvPr>
        </p:nvSpPr>
        <p:spPr/>
        <p:txBody>
          <a:bodyPr/>
          <a:lstStyle/>
          <a:p>
            <a:endParaRPr lang="en-US"/>
          </a:p>
        </p:txBody>
      </p:sp>
      <p:sp>
        <p:nvSpPr>
          <p:cNvPr id="5" name="TextBox 4">
            <a:extLst>
              <a:ext uri="{FF2B5EF4-FFF2-40B4-BE49-F238E27FC236}">
                <a16:creationId xmlns:a16="http://schemas.microsoft.com/office/drawing/2014/main" id="{08EDB2C7-03BB-47E2-B321-E761FB224661}"/>
              </a:ext>
            </a:extLst>
          </p:cNvPr>
          <p:cNvSpPr txBox="1"/>
          <p:nvPr/>
        </p:nvSpPr>
        <p:spPr>
          <a:xfrm>
            <a:off x="1208202" y="4111705"/>
            <a:ext cx="7827784" cy="2215991"/>
          </a:xfrm>
          <a:prstGeom prst="rect">
            <a:avLst/>
          </a:prstGeom>
          <a:noFill/>
        </p:spPr>
        <p:txBody>
          <a:bodyPr wrap="none" rtlCol="0">
            <a:spAutoFit/>
          </a:bodyPr>
          <a:lstStyle/>
          <a:p>
            <a:pPr marL="800100" lvl="1" indent="-342900">
              <a:buFont typeface="Arial" panose="020B0604020202020204" pitchFamily="34" charset="0"/>
              <a:buChar char="•"/>
            </a:pPr>
            <a:r>
              <a:rPr lang="en-US" sz="2000"/>
              <a:t>How many sales reps do I need for my brand?</a:t>
            </a:r>
          </a:p>
          <a:p>
            <a:pPr marL="800100" lvl="1" indent="-342900">
              <a:buFont typeface="Arial" panose="020B0604020202020204" pitchFamily="34" charset="0"/>
              <a:buChar char="•"/>
            </a:pPr>
            <a:r>
              <a:rPr lang="en-US" sz="2000"/>
              <a:t>What’s the optimal size and structure for my brand’s sales teams?</a:t>
            </a:r>
          </a:p>
          <a:p>
            <a:pPr marL="800100" lvl="1" indent="-342900">
              <a:buFont typeface="Arial" panose="020B0604020202020204" pitchFamily="34" charset="0"/>
              <a:buChar char="•"/>
            </a:pPr>
            <a:r>
              <a:rPr lang="en-US" sz="2000"/>
              <a:t>Where should the sales reps be located?</a:t>
            </a:r>
          </a:p>
          <a:p>
            <a:pPr marL="800100" lvl="1" indent="-342900">
              <a:buFont typeface="Arial" panose="020B0604020202020204" pitchFamily="34" charset="0"/>
              <a:buChar char="•"/>
            </a:pPr>
            <a:r>
              <a:rPr lang="en-US" sz="2000"/>
              <a:t>How do I calculate incentives for sales reps?</a:t>
            </a:r>
          </a:p>
          <a:p>
            <a:pPr marL="800100" lvl="1" indent="-342900">
              <a:buFont typeface="Arial" panose="020B0604020202020204" pitchFamily="34" charset="0"/>
              <a:buChar char="•"/>
            </a:pPr>
            <a:r>
              <a:rPr lang="en-US" sz="2000"/>
              <a:t>How many times should a sales rep visit a specific physician?</a:t>
            </a:r>
          </a:p>
          <a:p>
            <a:pPr marL="800100" lvl="1" indent="-342900">
              <a:buFont typeface="Arial" panose="020B0604020202020204" pitchFamily="34" charset="0"/>
              <a:buChar char="•"/>
            </a:pPr>
            <a:r>
              <a:rPr lang="en-US" sz="2000"/>
              <a:t>How do I measure sales reps’ performance?</a:t>
            </a:r>
          </a:p>
          <a:p>
            <a:endParaRPr lang="en-US"/>
          </a:p>
        </p:txBody>
      </p:sp>
      <p:sp>
        <p:nvSpPr>
          <p:cNvPr id="6" name="Oval 5">
            <a:extLst>
              <a:ext uri="{FF2B5EF4-FFF2-40B4-BE49-F238E27FC236}">
                <a16:creationId xmlns:a16="http://schemas.microsoft.com/office/drawing/2014/main" id="{F63D116B-2D0E-4D79-BE54-F88067C6F706}"/>
              </a:ext>
            </a:extLst>
          </p:cNvPr>
          <p:cNvSpPr/>
          <p:nvPr/>
        </p:nvSpPr>
        <p:spPr>
          <a:xfrm>
            <a:off x="838200" y="1712536"/>
            <a:ext cx="1716464" cy="17164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Marketing</a:t>
            </a:r>
          </a:p>
        </p:txBody>
      </p:sp>
      <p:sp>
        <p:nvSpPr>
          <p:cNvPr id="7" name="Oval 6">
            <a:extLst>
              <a:ext uri="{FF2B5EF4-FFF2-40B4-BE49-F238E27FC236}">
                <a16:creationId xmlns:a16="http://schemas.microsoft.com/office/drawing/2014/main" id="{70DCA069-87C9-4D01-BF2E-24E0F7B3EA90}"/>
              </a:ext>
            </a:extLst>
          </p:cNvPr>
          <p:cNvSpPr/>
          <p:nvPr/>
        </p:nvSpPr>
        <p:spPr>
          <a:xfrm>
            <a:off x="9267334" y="4361469"/>
            <a:ext cx="1716464" cy="17164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Sales</a:t>
            </a:r>
          </a:p>
        </p:txBody>
      </p:sp>
    </p:spTree>
    <p:extLst>
      <p:ext uri="{BB962C8B-B14F-4D97-AF65-F5344CB8AC3E}">
        <p14:creationId xmlns:p14="http://schemas.microsoft.com/office/powerpoint/2010/main" val="707096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lIns="0" rIns="0" anchor="t"/>
          <a:lstStyle/>
          <a:p>
            <a:r>
              <a:rPr lang="en-US"/>
              <a:t>Agenda</a:t>
            </a:r>
          </a:p>
        </p:txBody>
      </p:sp>
      <p:pic>
        <p:nvPicPr>
          <p:cNvPr id="6" name="Picture Placeholder 5"/>
          <p:cNvPicPr>
            <a:picLocks noGrp="1" noChangeAspect="1"/>
          </p:cNvPicPr>
          <p:nvPr>
            <p:ph type="pic" sz="quarter" idx="53"/>
          </p:nvPr>
        </p:nvPicPr>
        <p:blipFill>
          <a:blip r:embed="rId2">
            <a:extLst>
              <a:ext uri="{28A0092B-C50C-407E-A947-70E740481C1C}">
                <a14:useLocalDpi xmlns:a14="http://schemas.microsoft.com/office/drawing/2010/main" val="0"/>
              </a:ext>
            </a:extLst>
          </a:blip>
          <a:srcRect l="19344" r="19344"/>
          <a:stretch>
            <a:fillRect/>
          </a:stretch>
        </p:blipFill>
        <p:spPr/>
      </p:pic>
      <p:sp>
        <p:nvSpPr>
          <p:cNvPr id="7" name="Subtitle 8"/>
          <p:cNvSpPr>
            <a:spLocks noGrp="1"/>
          </p:cNvSpPr>
          <p:nvPr>
            <p:ph type="subTitle" idx="13"/>
          </p:nvPr>
        </p:nvSpPr>
        <p:spPr>
          <a:xfrm>
            <a:off x="6903075" y="1989056"/>
            <a:ext cx="4998638" cy="1851789"/>
          </a:xfrm>
        </p:spPr>
        <p:txBody>
          <a:bodyPr wrap="square">
            <a:spAutoFit/>
          </a:bodyPr>
          <a:lstStyle/>
          <a:p>
            <a:r>
              <a:rPr lang="en-US" sz="1800">
                <a:solidFill>
                  <a:schemeClr val="tx1"/>
                </a:solidFill>
              </a:rPr>
              <a:t>Section 1: Overview of the Pharma Industry</a:t>
            </a:r>
          </a:p>
          <a:p>
            <a:r>
              <a:rPr lang="en-US" sz="1800">
                <a:solidFill>
                  <a:schemeClr val="tx1"/>
                </a:solidFill>
              </a:rPr>
              <a:t>Section 2: Sales &amp; Marketing</a:t>
            </a:r>
          </a:p>
          <a:p>
            <a:r>
              <a:rPr lang="en-US" sz="1800">
                <a:solidFill>
                  <a:schemeClr val="accent4"/>
                </a:solidFill>
              </a:rPr>
              <a:t>Section 3: Research &amp; Development</a:t>
            </a:r>
          </a:p>
          <a:p>
            <a:r>
              <a:rPr lang="en-US" sz="1800">
                <a:solidFill>
                  <a:schemeClr val="tx1"/>
                </a:solidFill>
              </a:rPr>
              <a:t>Section 4: Manufacturing &amp; Distribution</a:t>
            </a:r>
          </a:p>
          <a:p>
            <a:r>
              <a:rPr lang="en-US" sz="1800">
                <a:solidFill>
                  <a:schemeClr val="tx1"/>
                </a:solidFill>
              </a:rPr>
              <a:t>Section 5: Axtria Solutions</a:t>
            </a:r>
          </a:p>
        </p:txBody>
      </p:sp>
    </p:spTree>
    <p:extLst>
      <p:ext uri="{BB962C8B-B14F-4D97-AF65-F5344CB8AC3E}">
        <p14:creationId xmlns:p14="http://schemas.microsoft.com/office/powerpoint/2010/main" val="17976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hord 21">
            <a:extLst>
              <a:ext uri="{FF2B5EF4-FFF2-40B4-BE49-F238E27FC236}">
                <a16:creationId xmlns:a16="http://schemas.microsoft.com/office/drawing/2014/main" id="{B4FA61C2-2B83-494E-BF41-601D5EF03C7A}"/>
              </a:ext>
            </a:extLst>
          </p:cNvPr>
          <p:cNvSpPr/>
          <p:nvPr/>
        </p:nvSpPr>
        <p:spPr>
          <a:xfrm rot="10800000">
            <a:off x="9299390" y="3937986"/>
            <a:ext cx="1922150" cy="1989166"/>
          </a:xfrm>
          <a:prstGeom prst="chord">
            <a:avLst>
              <a:gd name="adj1" fmla="val 16168811"/>
              <a:gd name="adj2" fmla="val 54351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5D365C43-57D7-4E47-AD66-42C4CE0AF130}"/>
              </a:ext>
            </a:extLst>
          </p:cNvPr>
          <p:cNvSpPr/>
          <p:nvPr/>
        </p:nvSpPr>
        <p:spPr>
          <a:xfrm>
            <a:off x="10269850" y="3937986"/>
            <a:ext cx="1922150" cy="1989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Content Placeholder 1">
            <a:extLst>
              <a:ext uri="{FF2B5EF4-FFF2-40B4-BE49-F238E27FC236}">
                <a16:creationId xmlns:a16="http://schemas.microsoft.com/office/drawing/2014/main" id="{3B648519-FCC1-4229-ABD3-16C419C0294C}"/>
              </a:ext>
            </a:extLst>
          </p:cNvPr>
          <p:cNvSpPr>
            <a:spLocks noGrp="1"/>
          </p:cNvSpPr>
          <p:nvPr>
            <p:ph idx="1"/>
          </p:nvPr>
        </p:nvSpPr>
        <p:spPr>
          <a:xfrm>
            <a:off x="838200" y="1371599"/>
            <a:ext cx="10515600" cy="4822371"/>
          </a:xfrm>
        </p:spPr>
        <p:txBody>
          <a:bodyPr>
            <a:noAutofit/>
          </a:bodyPr>
          <a:lstStyle/>
          <a:p>
            <a:r>
              <a:rPr lang="en-US" sz="2000"/>
              <a:t>Research &amp; Development (R&amp;D) is the process of:</a:t>
            </a:r>
          </a:p>
          <a:p>
            <a:pPr lvl="1"/>
            <a:r>
              <a:rPr lang="en-US" sz="1800"/>
              <a:t>Discovering and synthesizing a new chemical compound</a:t>
            </a:r>
          </a:p>
          <a:p>
            <a:pPr lvl="1"/>
            <a:r>
              <a:rPr lang="en-US" sz="1800"/>
              <a:t>Developing that compound into a medicine</a:t>
            </a:r>
          </a:p>
          <a:p>
            <a:pPr lvl="1"/>
            <a:r>
              <a:rPr lang="en-US" sz="1800"/>
              <a:t>Testing the medicine to determine its safety and efficacy</a:t>
            </a:r>
          </a:p>
          <a:p>
            <a:pPr lvl="1"/>
            <a:r>
              <a:rPr lang="en-US" sz="1800"/>
              <a:t>Submitting the medicine for regulatory approval so it can be sold</a:t>
            </a:r>
            <a:br>
              <a:rPr lang="en-US" sz="2000"/>
            </a:br>
            <a:endParaRPr lang="en-US" sz="2000"/>
          </a:p>
          <a:p>
            <a:r>
              <a:rPr lang="en-US" sz="2000"/>
              <a:t>Trials are conducted directly or through Contract Research Organizations (CROs)</a:t>
            </a:r>
            <a:br>
              <a:rPr lang="en-US" sz="2000"/>
            </a:br>
            <a:endParaRPr lang="en-US" sz="2000"/>
          </a:p>
          <a:p>
            <a:r>
              <a:rPr lang="en-US" sz="2000"/>
              <a:t>R&amp;D continues to study products after commercial launch</a:t>
            </a:r>
          </a:p>
          <a:p>
            <a:pPr lvl="1"/>
            <a:r>
              <a:rPr lang="en-US" sz="1800"/>
              <a:t>Monitoring performance for safety and efficacy</a:t>
            </a:r>
          </a:p>
          <a:p>
            <a:pPr lvl="1"/>
            <a:r>
              <a:rPr lang="en-US" sz="1800"/>
              <a:t>Looking for new indications</a:t>
            </a:r>
            <a:br>
              <a:rPr lang="en-US" sz="2000"/>
            </a:br>
            <a:endParaRPr lang="en-US" sz="2000"/>
          </a:p>
          <a:p>
            <a:r>
              <a:rPr lang="en-US" sz="2000"/>
              <a:t>R&amp;D is also involved in responding to ‘adverse events’</a:t>
            </a:r>
          </a:p>
          <a:p>
            <a:pPr lvl="1"/>
            <a:r>
              <a:rPr lang="en-US" sz="1800"/>
              <a:t>An adverse event is any ill effect to a patient who is taking a drug</a:t>
            </a:r>
          </a:p>
          <a:p>
            <a:pPr lvl="1"/>
            <a:r>
              <a:rPr lang="en-US" sz="1800"/>
              <a:t>May or may not be caused by the drug</a:t>
            </a:r>
          </a:p>
        </p:txBody>
      </p:sp>
      <p:sp>
        <p:nvSpPr>
          <p:cNvPr id="3" name="Title 2">
            <a:extLst>
              <a:ext uri="{FF2B5EF4-FFF2-40B4-BE49-F238E27FC236}">
                <a16:creationId xmlns:a16="http://schemas.microsoft.com/office/drawing/2014/main" id="{1ACBF39C-4299-4FB4-9E01-535E4D6E6924}"/>
              </a:ext>
            </a:extLst>
          </p:cNvPr>
          <p:cNvSpPr>
            <a:spLocks noGrp="1"/>
          </p:cNvSpPr>
          <p:nvPr>
            <p:ph type="title"/>
          </p:nvPr>
        </p:nvSpPr>
        <p:spPr/>
        <p:txBody>
          <a:bodyPr/>
          <a:lstStyle/>
          <a:p>
            <a:r>
              <a:rPr lang="en-US"/>
              <a:t>What Does Research &amp; Development Do?</a:t>
            </a:r>
          </a:p>
        </p:txBody>
      </p:sp>
      <p:sp>
        <p:nvSpPr>
          <p:cNvPr id="4" name="Subtitle 3">
            <a:extLst>
              <a:ext uri="{FF2B5EF4-FFF2-40B4-BE49-F238E27FC236}">
                <a16:creationId xmlns:a16="http://schemas.microsoft.com/office/drawing/2014/main" id="{3DAB9F6B-4B0A-4CB2-AA4E-241EA3CDCA8D}"/>
              </a:ext>
            </a:extLst>
          </p:cNvPr>
          <p:cNvSpPr>
            <a:spLocks noGrp="1"/>
          </p:cNvSpPr>
          <p:nvPr>
            <p:ph type="subTitle" idx="13"/>
          </p:nvPr>
        </p:nvSpPr>
        <p:spPr/>
        <p:txBody>
          <a:bodyPr/>
          <a:lstStyle/>
          <a:p>
            <a:endParaRPr lang="en-US"/>
          </a:p>
        </p:txBody>
      </p:sp>
      <p:grpSp>
        <p:nvGrpSpPr>
          <p:cNvPr id="5" name="Group 4">
            <a:extLst>
              <a:ext uri="{FF2B5EF4-FFF2-40B4-BE49-F238E27FC236}">
                <a16:creationId xmlns:a16="http://schemas.microsoft.com/office/drawing/2014/main" id="{EACC22FC-36A0-4D38-991E-405A3E36C857}"/>
              </a:ext>
            </a:extLst>
          </p:cNvPr>
          <p:cNvGrpSpPr>
            <a:grpSpLocks noChangeAspect="1"/>
          </p:cNvGrpSpPr>
          <p:nvPr/>
        </p:nvGrpSpPr>
        <p:grpSpPr>
          <a:xfrm>
            <a:off x="10589483" y="4899979"/>
            <a:ext cx="635041" cy="822959"/>
            <a:chOff x="4723497" y="5533966"/>
            <a:chExt cx="411155" cy="532823"/>
          </a:xfrm>
        </p:grpSpPr>
        <p:sp>
          <p:nvSpPr>
            <p:cNvPr id="6" name="Freeform: Shape 5">
              <a:extLst>
                <a:ext uri="{FF2B5EF4-FFF2-40B4-BE49-F238E27FC236}">
                  <a16:creationId xmlns:a16="http://schemas.microsoft.com/office/drawing/2014/main" id="{1C81D495-E4C8-4A48-ACFE-288FD7F14455}"/>
                </a:ext>
              </a:extLst>
            </p:cNvPr>
            <p:cNvSpPr/>
            <p:nvPr/>
          </p:nvSpPr>
          <p:spPr>
            <a:xfrm>
              <a:off x="4757597" y="5876316"/>
              <a:ext cx="344028" cy="155232"/>
            </a:xfrm>
            <a:custGeom>
              <a:avLst/>
              <a:gdLst>
                <a:gd name="connsiteX0" fmla="*/ 4667 w 344027"/>
                <a:gd name="connsiteY0" fmla="*/ 142226 h 155231"/>
                <a:gd name="connsiteX1" fmla="*/ 31098 w 344027"/>
                <a:gd name="connsiteY1" fmla="*/ 156910 h 155231"/>
                <a:gd name="connsiteX2" fmla="*/ 314711 w 344027"/>
                <a:gd name="connsiteY2" fmla="*/ 155652 h 155231"/>
                <a:gd name="connsiteX3" fmla="*/ 340723 w 344027"/>
                <a:gd name="connsiteY3" fmla="*/ 140548 h 155231"/>
                <a:gd name="connsiteX4" fmla="*/ 341143 w 344027"/>
                <a:gd name="connsiteY4" fmla="*/ 110341 h 155231"/>
                <a:gd name="connsiteX5" fmla="*/ 279050 w 344027"/>
                <a:gd name="connsiteY5" fmla="*/ 0 h 155231"/>
                <a:gd name="connsiteX6" fmla="*/ 225767 w 344027"/>
                <a:gd name="connsiteY6" fmla="*/ 29368 h 155231"/>
                <a:gd name="connsiteX7" fmla="*/ 172065 w 344027"/>
                <a:gd name="connsiteY7" fmla="*/ 420 h 155231"/>
                <a:gd name="connsiteX8" fmla="*/ 118783 w 344027"/>
                <a:gd name="connsiteY8" fmla="*/ 29788 h 155231"/>
                <a:gd name="connsiteX9" fmla="*/ 65081 w 344027"/>
                <a:gd name="connsiteY9" fmla="*/ 839 h 155231"/>
                <a:gd name="connsiteX10" fmla="*/ 3828 w 344027"/>
                <a:gd name="connsiteY10" fmla="*/ 111599 h 155231"/>
                <a:gd name="connsiteX11" fmla="*/ 4667 w 344027"/>
                <a:gd name="connsiteY11" fmla="*/ 142226 h 15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027" h="155231">
                  <a:moveTo>
                    <a:pt x="4667" y="142226"/>
                  </a:moveTo>
                  <a:cubicBezTo>
                    <a:pt x="7184" y="146841"/>
                    <a:pt x="15155" y="156910"/>
                    <a:pt x="31098" y="156910"/>
                  </a:cubicBezTo>
                  <a:lnTo>
                    <a:pt x="314711" y="155652"/>
                  </a:lnTo>
                  <a:cubicBezTo>
                    <a:pt x="330234" y="155652"/>
                    <a:pt x="338205" y="145163"/>
                    <a:pt x="340723" y="140548"/>
                  </a:cubicBezTo>
                  <a:cubicBezTo>
                    <a:pt x="343240" y="135933"/>
                    <a:pt x="348694" y="124186"/>
                    <a:pt x="341143" y="110341"/>
                  </a:cubicBezTo>
                  <a:lnTo>
                    <a:pt x="279050" y="0"/>
                  </a:lnTo>
                  <a:cubicBezTo>
                    <a:pt x="267722" y="17621"/>
                    <a:pt x="248003" y="29368"/>
                    <a:pt x="225767" y="29368"/>
                  </a:cubicBezTo>
                  <a:cubicBezTo>
                    <a:pt x="203531" y="29368"/>
                    <a:pt x="183813" y="18040"/>
                    <a:pt x="172065" y="420"/>
                  </a:cubicBezTo>
                  <a:cubicBezTo>
                    <a:pt x="160738" y="18040"/>
                    <a:pt x="141019" y="29788"/>
                    <a:pt x="118783" y="29788"/>
                  </a:cubicBezTo>
                  <a:cubicBezTo>
                    <a:pt x="96547" y="29788"/>
                    <a:pt x="76829" y="18460"/>
                    <a:pt x="65081" y="839"/>
                  </a:cubicBezTo>
                  <a:lnTo>
                    <a:pt x="3828" y="111599"/>
                  </a:lnTo>
                  <a:cubicBezTo>
                    <a:pt x="-3724" y="125864"/>
                    <a:pt x="1730" y="138031"/>
                    <a:pt x="4667" y="142226"/>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00E7C144-9EBF-48F2-945C-0D4AEAB90ED1}"/>
                </a:ext>
              </a:extLst>
            </p:cNvPr>
            <p:cNvSpPr/>
            <p:nvPr/>
          </p:nvSpPr>
          <p:spPr>
            <a:xfrm>
              <a:off x="4723497" y="5533966"/>
              <a:ext cx="411155" cy="532823"/>
            </a:xfrm>
            <a:custGeom>
              <a:avLst/>
              <a:gdLst>
                <a:gd name="connsiteX0" fmla="*/ 404611 w 411154"/>
                <a:gd name="connsiteY0" fmla="*/ 436747 h 532823"/>
                <a:gd name="connsiteX1" fmla="*/ 261546 w 411154"/>
                <a:gd name="connsiteY1" fmla="*/ 175790 h 532823"/>
                <a:gd name="connsiteX2" fmla="*/ 261126 w 411154"/>
                <a:gd name="connsiteY2" fmla="*/ 41116 h 532823"/>
                <a:gd name="connsiteX3" fmla="*/ 261966 w 411154"/>
                <a:gd name="connsiteY3" fmla="*/ 41116 h 532823"/>
                <a:gd name="connsiteX4" fmla="*/ 282523 w 411154"/>
                <a:gd name="connsiteY4" fmla="*/ 20558 h 532823"/>
                <a:gd name="connsiteX5" fmla="*/ 282523 w 411154"/>
                <a:gd name="connsiteY5" fmla="*/ 20558 h 532823"/>
                <a:gd name="connsiteX6" fmla="*/ 261966 w 411154"/>
                <a:gd name="connsiteY6" fmla="*/ 0 h 532823"/>
                <a:gd name="connsiteX7" fmla="*/ 147429 w 411154"/>
                <a:gd name="connsiteY7" fmla="*/ 420 h 532823"/>
                <a:gd name="connsiteX8" fmla="*/ 126872 w 411154"/>
                <a:gd name="connsiteY8" fmla="*/ 20977 h 532823"/>
                <a:gd name="connsiteX9" fmla="*/ 126872 w 411154"/>
                <a:gd name="connsiteY9" fmla="*/ 20977 h 532823"/>
                <a:gd name="connsiteX10" fmla="*/ 147429 w 411154"/>
                <a:gd name="connsiteY10" fmla="*/ 41535 h 532823"/>
                <a:gd name="connsiteX11" fmla="*/ 148268 w 411154"/>
                <a:gd name="connsiteY11" fmla="*/ 41535 h 532823"/>
                <a:gd name="connsiteX12" fmla="*/ 148688 w 411154"/>
                <a:gd name="connsiteY12" fmla="*/ 176209 h 532823"/>
                <a:gd name="connsiteX13" fmla="*/ 7720 w 411154"/>
                <a:gd name="connsiteY13" fmla="*/ 438425 h 532823"/>
                <a:gd name="connsiteX14" fmla="*/ 64779 w 411154"/>
                <a:gd name="connsiteY14" fmla="*/ 533662 h 532823"/>
                <a:gd name="connsiteX15" fmla="*/ 348392 w 411154"/>
                <a:gd name="connsiteY15" fmla="*/ 532404 h 532823"/>
                <a:gd name="connsiteX16" fmla="*/ 404611 w 411154"/>
                <a:gd name="connsiteY16" fmla="*/ 436747 h 53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154" h="532823">
                  <a:moveTo>
                    <a:pt x="404611" y="436747"/>
                  </a:moveTo>
                  <a:lnTo>
                    <a:pt x="261546" y="175790"/>
                  </a:lnTo>
                  <a:lnTo>
                    <a:pt x="261126" y="41116"/>
                  </a:lnTo>
                  <a:lnTo>
                    <a:pt x="261966" y="41116"/>
                  </a:lnTo>
                  <a:cubicBezTo>
                    <a:pt x="273293" y="41116"/>
                    <a:pt x="282523" y="31886"/>
                    <a:pt x="282523" y="20558"/>
                  </a:cubicBezTo>
                  <a:lnTo>
                    <a:pt x="282523" y="20558"/>
                  </a:lnTo>
                  <a:cubicBezTo>
                    <a:pt x="282523" y="9230"/>
                    <a:pt x="273293" y="0"/>
                    <a:pt x="261966" y="0"/>
                  </a:cubicBezTo>
                  <a:lnTo>
                    <a:pt x="147429" y="420"/>
                  </a:lnTo>
                  <a:cubicBezTo>
                    <a:pt x="136102" y="420"/>
                    <a:pt x="126872" y="9650"/>
                    <a:pt x="126872" y="20977"/>
                  </a:cubicBezTo>
                  <a:lnTo>
                    <a:pt x="126872" y="20977"/>
                  </a:lnTo>
                  <a:cubicBezTo>
                    <a:pt x="126872" y="32305"/>
                    <a:pt x="136102" y="41535"/>
                    <a:pt x="147429" y="41535"/>
                  </a:cubicBezTo>
                  <a:lnTo>
                    <a:pt x="148268" y="41535"/>
                  </a:lnTo>
                  <a:lnTo>
                    <a:pt x="148688" y="176209"/>
                  </a:lnTo>
                  <a:lnTo>
                    <a:pt x="7720" y="438425"/>
                  </a:lnTo>
                  <a:cubicBezTo>
                    <a:pt x="-15355" y="481639"/>
                    <a:pt x="16111" y="533662"/>
                    <a:pt x="64779" y="533662"/>
                  </a:cubicBezTo>
                  <a:lnTo>
                    <a:pt x="348392" y="532404"/>
                  </a:lnTo>
                  <a:cubicBezTo>
                    <a:pt x="397479" y="531984"/>
                    <a:pt x="428525" y="479541"/>
                    <a:pt x="404611" y="436747"/>
                  </a:cubicBezTo>
                  <a:close/>
                </a:path>
              </a:pathLst>
            </a:custGeom>
            <a:noFill/>
            <a:ln w="19050" cap="flat">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1D4C7B0-24A1-4760-8F65-7104A91826E4}"/>
                </a:ext>
              </a:extLst>
            </p:cNvPr>
            <p:cNvSpPr/>
            <p:nvPr/>
          </p:nvSpPr>
          <p:spPr>
            <a:xfrm>
              <a:off x="4871346" y="5575501"/>
              <a:ext cx="37759" cy="4195"/>
            </a:xfrm>
            <a:custGeom>
              <a:avLst/>
              <a:gdLst>
                <a:gd name="connsiteX0" fmla="*/ 0 w 37759"/>
                <a:gd name="connsiteY0" fmla="*/ 0 h 0"/>
                <a:gd name="connsiteX1" fmla="*/ 40276 w 37759"/>
                <a:gd name="connsiteY1" fmla="*/ 0 h 0"/>
              </a:gdLst>
              <a:ahLst/>
              <a:cxnLst>
                <a:cxn ang="0">
                  <a:pos x="connsiteX0" y="connsiteY0"/>
                </a:cxn>
                <a:cxn ang="0">
                  <a:pos x="connsiteX1" y="connsiteY1"/>
                </a:cxn>
              </a:cxnLst>
              <a:rect l="l" t="t" r="r" b="b"/>
              <a:pathLst>
                <a:path w="37759">
                  <a:moveTo>
                    <a:pt x="0" y="0"/>
                  </a:moveTo>
                  <a:lnTo>
                    <a:pt x="40276"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294C2F41-4243-4573-BA13-815686BE5021}"/>
                </a:ext>
              </a:extLst>
            </p:cNvPr>
            <p:cNvSpPr/>
            <p:nvPr/>
          </p:nvSpPr>
          <p:spPr>
            <a:xfrm>
              <a:off x="4871765" y="5613260"/>
              <a:ext cx="37759" cy="4195"/>
            </a:xfrm>
            <a:custGeom>
              <a:avLst/>
              <a:gdLst>
                <a:gd name="connsiteX0" fmla="*/ 0 w 37759"/>
                <a:gd name="connsiteY0" fmla="*/ 420 h 0"/>
                <a:gd name="connsiteX1" fmla="*/ 40277 w 37759"/>
                <a:gd name="connsiteY1" fmla="*/ 0 h 0"/>
              </a:gdLst>
              <a:ahLst/>
              <a:cxnLst>
                <a:cxn ang="0">
                  <a:pos x="connsiteX0" y="connsiteY0"/>
                </a:cxn>
                <a:cxn ang="0">
                  <a:pos x="connsiteX1" y="connsiteY1"/>
                </a:cxn>
              </a:cxnLst>
              <a:rect l="l" t="t" r="r" b="b"/>
              <a:pathLst>
                <a:path w="37759">
                  <a:moveTo>
                    <a:pt x="0" y="420"/>
                  </a:moveTo>
                  <a:lnTo>
                    <a:pt x="40277"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C38713-6D7E-4885-B012-2ACA5996A469}"/>
                </a:ext>
              </a:extLst>
            </p:cNvPr>
            <p:cNvSpPr/>
            <p:nvPr/>
          </p:nvSpPr>
          <p:spPr>
            <a:xfrm>
              <a:off x="4871765" y="5651439"/>
              <a:ext cx="37759" cy="4195"/>
            </a:xfrm>
            <a:custGeom>
              <a:avLst/>
              <a:gdLst>
                <a:gd name="connsiteX0" fmla="*/ 0 w 37759"/>
                <a:gd name="connsiteY0" fmla="*/ 0 h 0"/>
                <a:gd name="connsiteX1" fmla="*/ 40277 w 37759"/>
                <a:gd name="connsiteY1" fmla="*/ 0 h 0"/>
              </a:gdLst>
              <a:ahLst/>
              <a:cxnLst>
                <a:cxn ang="0">
                  <a:pos x="connsiteX0" y="connsiteY0"/>
                </a:cxn>
                <a:cxn ang="0">
                  <a:pos x="connsiteX1" y="connsiteY1"/>
                </a:cxn>
              </a:cxnLst>
              <a:rect l="l" t="t" r="r" b="b"/>
              <a:pathLst>
                <a:path w="37759">
                  <a:moveTo>
                    <a:pt x="0" y="0"/>
                  </a:moveTo>
                  <a:lnTo>
                    <a:pt x="40277"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1" name="Group 10">
            <a:extLst>
              <a:ext uri="{FF2B5EF4-FFF2-40B4-BE49-F238E27FC236}">
                <a16:creationId xmlns:a16="http://schemas.microsoft.com/office/drawing/2014/main" id="{0B77B3D6-791E-4522-8D0C-789C97B978E8}"/>
              </a:ext>
            </a:extLst>
          </p:cNvPr>
          <p:cNvGrpSpPr>
            <a:grpSpLocks noChangeAspect="1"/>
          </p:cNvGrpSpPr>
          <p:nvPr/>
        </p:nvGrpSpPr>
        <p:grpSpPr>
          <a:xfrm>
            <a:off x="9834059" y="4364693"/>
            <a:ext cx="565058" cy="822921"/>
            <a:chOff x="8635930" y="4755708"/>
            <a:chExt cx="365845" cy="532823"/>
          </a:xfrm>
        </p:grpSpPr>
        <p:sp>
          <p:nvSpPr>
            <p:cNvPr id="12" name="Freeform: Shape 11">
              <a:extLst>
                <a:ext uri="{FF2B5EF4-FFF2-40B4-BE49-F238E27FC236}">
                  <a16:creationId xmlns:a16="http://schemas.microsoft.com/office/drawing/2014/main" id="{6A80BDF9-1DF7-45EC-B629-FFCDB84FC2A1}"/>
                </a:ext>
              </a:extLst>
            </p:cNvPr>
            <p:cNvSpPr/>
            <p:nvPr/>
          </p:nvSpPr>
          <p:spPr>
            <a:xfrm>
              <a:off x="8658586" y="4961286"/>
              <a:ext cx="50345" cy="4195"/>
            </a:xfrm>
            <a:custGeom>
              <a:avLst/>
              <a:gdLst>
                <a:gd name="connsiteX0" fmla="*/ 0 w 50345"/>
                <a:gd name="connsiteY0" fmla="*/ 0 h 0"/>
                <a:gd name="connsiteX1" fmla="*/ 50765 w 50345"/>
                <a:gd name="connsiteY1" fmla="*/ 0 h 0"/>
              </a:gdLst>
              <a:ahLst/>
              <a:cxnLst>
                <a:cxn ang="0">
                  <a:pos x="connsiteX0" y="connsiteY0"/>
                </a:cxn>
                <a:cxn ang="0">
                  <a:pos x="connsiteX1" y="connsiteY1"/>
                </a:cxn>
              </a:cxnLst>
              <a:rect l="l" t="t" r="r" b="b"/>
              <a:pathLst>
                <a:path w="50345">
                  <a:moveTo>
                    <a:pt x="0" y="0"/>
                  </a:moveTo>
                  <a:lnTo>
                    <a:pt x="50765"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F3E3E8A8-0283-4900-9546-07B643029044}"/>
                </a:ext>
              </a:extLst>
            </p:cNvPr>
            <p:cNvSpPr/>
            <p:nvPr/>
          </p:nvSpPr>
          <p:spPr>
            <a:xfrm>
              <a:off x="8658586" y="4923527"/>
              <a:ext cx="33564" cy="4195"/>
            </a:xfrm>
            <a:custGeom>
              <a:avLst/>
              <a:gdLst>
                <a:gd name="connsiteX0" fmla="*/ 0 w 33563"/>
                <a:gd name="connsiteY0" fmla="*/ 420 h 0"/>
                <a:gd name="connsiteX1" fmla="*/ 34403 w 33563"/>
                <a:gd name="connsiteY1" fmla="*/ 0 h 0"/>
              </a:gdLst>
              <a:ahLst/>
              <a:cxnLst>
                <a:cxn ang="0">
                  <a:pos x="connsiteX0" y="connsiteY0"/>
                </a:cxn>
                <a:cxn ang="0">
                  <a:pos x="connsiteX1" y="connsiteY1"/>
                </a:cxn>
              </a:cxnLst>
              <a:rect l="l" t="t" r="r" b="b"/>
              <a:pathLst>
                <a:path w="33563">
                  <a:moveTo>
                    <a:pt x="0" y="420"/>
                  </a:moveTo>
                  <a:lnTo>
                    <a:pt x="34403"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A764D4EA-5C26-40E6-96FB-4491973A9EB3}"/>
                </a:ext>
              </a:extLst>
            </p:cNvPr>
            <p:cNvSpPr/>
            <p:nvPr/>
          </p:nvSpPr>
          <p:spPr>
            <a:xfrm>
              <a:off x="8658166" y="4885768"/>
              <a:ext cx="50345" cy="4195"/>
            </a:xfrm>
            <a:custGeom>
              <a:avLst/>
              <a:gdLst>
                <a:gd name="connsiteX0" fmla="*/ 0 w 50345"/>
                <a:gd name="connsiteY0" fmla="*/ 420 h 0"/>
                <a:gd name="connsiteX1" fmla="*/ 50765 w 50345"/>
                <a:gd name="connsiteY1" fmla="*/ 0 h 0"/>
              </a:gdLst>
              <a:ahLst/>
              <a:cxnLst>
                <a:cxn ang="0">
                  <a:pos x="connsiteX0" y="connsiteY0"/>
                </a:cxn>
                <a:cxn ang="0">
                  <a:pos x="connsiteX1" y="connsiteY1"/>
                </a:cxn>
              </a:cxnLst>
              <a:rect l="l" t="t" r="r" b="b"/>
              <a:pathLst>
                <a:path w="50345">
                  <a:moveTo>
                    <a:pt x="0" y="420"/>
                  </a:moveTo>
                  <a:lnTo>
                    <a:pt x="50765"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C900FFC2-026B-43BB-926E-9BE10BAB8BC6}"/>
                </a:ext>
              </a:extLst>
            </p:cNvPr>
            <p:cNvSpPr/>
            <p:nvPr/>
          </p:nvSpPr>
          <p:spPr>
            <a:xfrm>
              <a:off x="8658166" y="4810669"/>
              <a:ext cx="50345" cy="4195"/>
            </a:xfrm>
            <a:custGeom>
              <a:avLst/>
              <a:gdLst>
                <a:gd name="connsiteX0" fmla="*/ 0 w 50345"/>
                <a:gd name="connsiteY0" fmla="*/ 0 h 0"/>
                <a:gd name="connsiteX1" fmla="*/ 50345 w 50345"/>
                <a:gd name="connsiteY1" fmla="*/ 0 h 0"/>
              </a:gdLst>
              <a:ahLst/>
              <a:cxnLst>
                <a:cxn ang="0">
                  <a:pos x="connsiteX0" y="connsiteY0"/>
                </a:cxn>
                <a:cxn ang="0">
                  <a:pos x="connsiteX1" y="connsiteY1"/>
                </a:cxn>
              </a:cxnLst>
              <a:rect l="l" t="t" r="r" b="b"/>
              <a:pathLst>
                <a:path w="50345">
                  <a:moveTo>
                    <a:pt x="0" y="0"/>
                  </a:moveTo>
                  <a:lnTo>
                    <a:pt x="50345"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A0F061E-3E5C-4008-A2F5-BEBD059E7383}"/>
                </a:ext>
              </a:extLst>
            </p:cNvPr>
            <p:cNvSpPr/>
            <p:nvPr/>
          </p:nvSpPr>
          <p:spPr>
            <a:xfrm>
              <a:off x="8658166" y="4848428"/>
              <a:ext cx="33564" cy="4195"/>
            </a:xfrm>
            <a:custGeom>
              <a:avLst/>
              <a:gdLst>
                <a:gd name="connsiteX0" fmla="*/ 0 w 33563"/>
                <a:gd name="connsiteY0" fmla="*/ 0 h 0"/>
                <a:gd name="connsiteX1" fmla="*/ 34822 w 33563"/>
                <a:gd name="connsiteY1" fmla="*/ 0 h 0"/>
              </a:gdLst>
              <a:ahLst/>
              <a:cxnLst>
                <a:cxn ang="0">
                  <a:pos x="connsiteX0" y="connsiteY0"/>
                </a:cxn>
                <a:cxn ang="0">
                  <a:pos x="connsiteX1" y="connsiteY1"/>
                </a:cxn>
              </a:cxnLst>
              <a:rect l="l" t="t" r="r" b="b"/>
              <a:pathLst>
                <a:path w="33563">
                  <a:moveTo>
                    <a:pt x="0" y="0"/>
                  </a:moveTo>
                  <a:lnTo>
                    <a:pt x="34822"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3F77F61B-4F82-4618-BA5C-F6B789635980}"/>
                </a:ext>
              </a:extLst>
            </p:cNvPr>
            <p:cNvSpPr/>
            <p:nvPr/>
          </p:nvSpPr>
          <p:spPr>
            <a:xfrm>
              <a:off x="8635930" y="4755708"/>
              <a:ext cx="180405" cy="532823"/>
            </a:xfrm>
            <a:custGeom>
              <a:avLst/>
              <a:gdLst>
                <a:gd name="connsiteX0" fmla="*/ 0 w 180404"/>
                <a:gd name="connsiteY0" fmla="*/ 21397 h 532823"/>
                <a:gd name="connsiteX1" fmla="*/ 0 w 180404"/>
                <a:gd name="connsiteY1" fmla="*/ 33983 h 532823"/>
                <a:gd name="connsiteX2" fmla="*/ 20977 w 180404"/>
                <a:gd name="connsiteY2" fmla="*/ 54961 h 532823"/>
                <a:gd name="connsiteX3" fmla="*/ 20977 w 180404"/>
                <a:gd name="connsiteY3" fmla="*/ 54961 h 532823"/>
                <a:gd name="connsiteX4" fmla="*/ 22656 w 180404"/>
                <a:gd name="connsiteY4" fmla="*/ 464437 h 532823"/>
                <a:gd name="connsiteX5" fmla="*/ 93140 w 180404"/>
                <a:gd name="connsiteY5" fmla="*/ 534501 h 532823"/>
                <a:gd name="connsiteX6" fmla="*/ 93140 w 180404"/>
                <a:gd name="connsiteY6" fmla="*/ 534501 h 532823"/>
                <a:gd name="connsiteX7" fmla="*/ 163204 w 180404"/>
                <a:gd name="connsiteY7" fmla="*/ 464018 h 532823"/>
                <a:gd name="connsiteX8" fmla="*/ 161945 w 180404"/>
                <a:gd name="connsiteY8" fmla="*/ 54541 h 532823"/>
                <a:gd name="connsiteX9" fmla="*/ 161945 w 180404"/>
                <a:gd name="connsiteY9" fmla="*/ 54541 h 532823"/>
                <a:gd name="connsiteX10" fmla="*/ 182922 w 180404"/>
                <a:gd name="connsiteY10" fmla="*/ 33564 h 532823"/>
                <a:gd name="connsiteX11" fmla="*/ 182922 w 180404"/>
                <a:gd name="connsiteY11" fmla="*/ 20977 h 532823"/>
                <a:gd name="connsiteX12" fmla="*/ 161945 w 180404"/>
                <a:gd name="connsiteY12" fmla="*/ 0 h 532823"/>
                <a:gd name="connsiteX13" fmla="*/ 21397 w 180404"/>
                <a:gd name="connsiteY13" fmla="*/ 839 h 532823"/>
                <a:gd name="connsiteX14" fmla="*/ 0 w 180404"/>
                <a:gd name="connsiteY14" fmla="*/ 21397 h 53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04" h="532823">
                  <a:moveTo>
                    <a:pt x="0" y="21397"/>
                  </a:moveTo>
                  <a:lnTo>
                    <a:pt x="0" y="33983"/>
                  </a:lnTo>
                  <a:cubicBezTo>
                    <a:pt x="0" y="45731"/>
                    <a:pt x="9650" y="54961"/>
                    <a:pt x="20977" y="54961"/>
                  </a:cubicBezTo>
                  <a:lnTo>
                    <a:pt x="20977" y="54961"/>
                  </a:lnTo>
                  <a:lnTo>
                    <a:pt x="22656" y="464437"/>
                  </a:lnTo>
                  <a:cubicBezTo>
                    <a:pt x="22656" y="503455"/>
                    <a:pt x="54541" y="534501"/>
                    <a:pt x="93140" y="534501"/>
                  </a:cubicBezTo>
                  <a:lnTo>
                    <a:pt x="93140" y="534501"/>
                  </a:lnTo>
                  <a:cubicBezTo>
                    <a:pt x="132157" y="534501"/>
                    <a:pt x="163204" y="502616"/>
                    <a:pt x="163204" y="464018"/>
                  </a:cubicBezTo>
                  <a:lnTo>
                    <a:pt x="161945" y="54541"/>
                  </a:lnTo>
                  <a:lnTo>
                    <a:pt x="161945" y="54541"/>
                  </a:lnTo>
                  <a:cubicBezTo>
                    <a:pt x="173693" y="54541"/>
                    <a:pt x="182922" y="44891"/>
                    <a:pt x="182922" y="33564"/>
                  </a:cubicBezTo>
                  <a:lnTo>
                    <a:pt x="182922" y="20977"/>
                  </a:lnTo>
                  <a:cubicBezTo>
                    <a:pt x="182922" y="9230"/>
                    <a:pt x="173273" y="0"/>
                    <a:pt x="161945" y="0"/>
                  </a:cubicBezTo>
                  <a:lnTo>
                    <a:pt x="21397" y="839"/>
                  </a:lnTo>
                  <a:cubicBezTo>
                    <a:pt x="9650" y="420"/>
                    <a:pt x="0" y="9650"/>
                    <a:pt x="0" y="21397"/>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BB4F5195-CF68-4079-AF7B-D5E31F77F288}"/>
                </a:ext>
              </a:extLst>
            </p:cNvPr>
            <p:cNvSpPr/>
            <p:nvPr/>
          </p:nvSpPr>
          <p:spPr>
            <a:xfrm>
              <a:off x="8883882" y="4930659"/>
              <a:ext cx="37759" cy="4195"/>
            </a:xfrm>
            <a:custGeom>
              <a:avLst/>
              <a:gdLst>
                <a:gd name="connsiteX0" fmla="*/ 0 w 37759"/>
                <a:gd name="connsiteY0" fmla="*/ 0 h 0"/>
                <a:gd name="connsiteX1" fmla="*/ 37759 w 37759"/>
                <a:gd name="connsiteY1" fmla="*/ 0 h 0"/>
              </a:gdLst>
              <a:ahLst/>
              <a:cxnLst>
                <a:cxn ang="0">
                  <a:pos x="connsiteX0" y="connsiteY0"/>
                </a:cxn>
                <a:cxn ang="0">
                  <a:pos x="connsiteX1" y="connsiteY1"/>
                </a:cxn>
              </a:cxnLst>
              <a:rect l="l" t="t" r="r" b="b"/>
              <a:pathLst>
                <a:path w="37759">
                  <a:moveTo>
                    <a:pt x="0" y="0"/>
                  </a:moveTo>
                  <a:lnTo>
                    <a:pt x="37759" y="0"/>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ABBBE6FD-5C95-4007-B4BE-33AE605D4B32}"/>
                </a:ext>
              </a:extLst>
            </p:cNvPr>
            <p:cNvSpPr/>
            <p:nvPr/>
          </p:nvSpPr>
          <p:spPr>
            <a:xfrm>
              <a:off x="8867520" y="4889124"/>
              <a:ext cx="134255" cy="398569"/>
            </a:xfrm>
            <a:custGeom>
              <a:avLst/>
              <a:gdLst>
                <a:gd name="connsiteX0" fmla="*/ 0 w 134254"/>
                <a:gd name="connsiteY0" fmla="*/ 16362 h 398568"/>
                <a:gd name="connsiteX1" fmla="*/ 0 w 134254"/>
                <a:gd name="connsiteY1" fmla="*/ 26012 h 398568"/>
                <a:gd name="connsiteX2" fmla="*/ 15942 w 134254"/>
                <a:gd name="connsiteY2" fmla="*/ 41535 h 398568"/>
                <a:gd name="connsiteX3" fmla="*/ 15942 w 134254"/>
                <a:gd name="connsiteY3" fmla="*/ 41535 h 398568"/>
                <a:gd name="connsiteX4" fmla="*/ 17201 w 134254"/>
                <a:gd name="connsiteY4" fmla="*/ 347384 h 398568"/>
                <a:gd name="connsiteX5" fmla="*/ 70064 w 134254"/>
                <a:gd name="connsiteY5" fmla="*/ 399827 h 398568"/>
                <a:gd name="connsiteX6" fmla="*/ 70064 w 134254"/>
                <a:gd name="connsiteY6" fmla="*/ 399827 h 398568"/>
                <a:gd name="connsiteX7" fmla="*/ 122507 w 134254"/>
                <a:gd name="connsiteY7" fmla="*/ 346964 h 398568"/>
                <a:gd name="connsiteX8" fmla="*/ 121248 w 134254"/>
                <a:gd name="connsiteY8" fmla="*/ 41115 h 398568"/>
                <a:gd name="connsiteX9" fmla="*/ 121248 w 134254"/>
                <a:gd name="connsiteY9" fmla="*/ 41115 h 398568"/>
                <a:gd name="connsiteX10" fmla="*/ 136771 w 134254"/>
                <a:gd name="connsiteY10" fmla="*/ 25173 h 398568"/>
                <a:gd name="connsiteX11" fmla="*/ 136771 w 134254"/>
                <a:gd name="connsiteY11" fmla="*/ 15523 h 398568"/>
                <a:gd name="connsiteX12" fmla="*/ 120828 w 134254"/>
                <a:gd name="connsiteY12" fmla="*/ 0 h 398568"/>
                <a:gd name="connsiteX13" fmla="*/ 15523 w 134254"/>
                <a:gd name="connsiteY13" fmla="*/ 420 h 398568"/>
                <a:gd name="connsiteX14" fmla="*/ 0 w 134254"/>
                <a:gd name="connsiteY14" fmla="*/ 16362 h 39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254" h="398568">
                  <a:moveTo>
                    <a:pt x="0" y="16362"/>
                  </a:moveTo>
                  <a:lnTo>
                    <a:pt x="0" y="26012"/>
                  </a:lnTo>
                  <a:cubicBezTo>
                    <a:pt x="0" y="34822"/>
                    <a:pt x="7132" y="41535"/>
                    <a:pt x="15942" y="41535"/>
                  </a:cubicBezTo>
                  <a:lnTo>
                    <a:pt x="15942" y="41535"/>
                  </a:lnTo>
                  <a:lnTo>
                    <a:pt x="17201" y="347384"/>
                  </a:lnTo>
                  <a:cubicBezTo>
                    <a:pt x="17201" y="376333"/>
                    <a:pt x="41115" y="399827"/>
                    <a:pt x="70064" y="399827"/>
                  </a:cubicBezTo>
                  <a:lnTo>
                    <a:pt x="70064" y="399827"/>
                  </a:lnTo>
                  <a:cubicBezTo>
                    <a:pt x="99012" y="399827"/>
                    <a:pt x="122507" y="375913"/>
                    <a:pt x="122507" y="346964"/>
                  </a:cubicBezTo>
                  <a:lnTo>
                    <a:pt x="121248" y="41115"/>
                  </a:lnTo>
                  <a:lnTo>
                    <a:pt x="121248" y="41115"/>
                  </a:lnTo>
                  <a:cubicBezTo>
                    <a:pt x="130059" y="41115"/>
                    <a:pt x="136771" y="33983"/>
                    <a:pt x="136771" y="25173"/>
                  </a:cubicBezTo>
                  <a:lnTo>
                    <a:pt x="136771" y="15523"/>
                  </a:lnTo>
                  <a:cubicBezTo>
                    <a:pt x="136771" y="6713"/>
                    <a:pt x="129639" y="0"/>
                    <a:pt x="120828" y="0"/>
                  </a:cubicBezTo>
                  <a:lnTo>
                    <a:pt x="15523" y="420"/>
                  </a:lnTo>
                  <a:cubicBezTo>
                    <a:pt x="7132" y="839"/>
                    <a:pt x="0" y="7971"/>
                    <a:pt x="0" y="16362"/>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799D41C-8426-462F-AFE5-1D5A5B14A6E7}"/>
                </a:ext>
              </a:extLst>
            </p:cNvPr>
            <p:cNvSpPr/>
            <p:nvPr/>
          </p:nvSpPr>
          <p:spPr>
            <a:xfrm>
              <a:off x="8909054" y="5070787"/>
              <a:ext cx="54541" cy="192991"/>
            </a:xfrm>
            <a:custGeom>
              <a:avLst/>
              <a:gdLst>
                <a:gd name="connsiteX0" fmla="*/ 0 w 54540"/>
                <a:gd name="connsiteY0" fmla="*/ 14265 h 192991"/>
                <a:gd name="connsiteX1" fmla="*/ 839 w 54540"/>
                <a:gd name="connsiteY1" fmla="*/ 165721 h 192991"/>
                <a:gd name="connsiteX2" fmla="*/ 28529 w 54540"/>
                <a:gd name="connsiteY2" fmla="*/ 192991 h 192991"/>
                <a:gd name="connsiteX3" fmla="*/ 55800 w 54540"/>
                <a:gd name="connsiteY3" fmla="*/ 165301 h 192991"/>
                <a:gd name="connsiteX4" fmla="*/ 54961 w 54540"/>
                <a:gd name="connsiteY4" fmla="*/ 0 h 192991"/>
                <a:gd name="connsiteX5" fmla="*/ 13006 w 54540"/>
                <a:gd name="connsiteY5" fmla="*/ 15104 h 192991"/>
                <a:gd name="connsiteX6" fmla="*/ 0 w 54540"/>
                <a:gd name="connsiteY6" fmla="*/ 14265 h 1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0" h="192991">
                  <a:moveTo>
                    <a:pt x="0" y="14265"/>
                  </a:moveTo>
                  <a:lnTo>
                    <a:pt x="839" y="165721"/>
                  </a:lnTo>
                  <a:cubicBezTo>
                    <a:pt x="839" y="180824"/>
                    <a:pt x="13425" y="192991"/>
                    <a:pt x="28529" y="192991"/>
                  </a:cubicBezTo>
                  <a:cubicBezTo>
                    <a:pt x="43632" y="192991"/>
                    <a:pt x="55800" y="180405"/>
                    <a:pt x="55800" y="165301"/>
                  </a:cubicBezTo>
                  <a:lnTo>
                    <a:pt x="54961" y="0"/>
                  </a:lnTo>
                  <a:cubicBezTo>
                    <a:pt x="43632" y="9230"/>
                    <a:pt x="28948" y="15104"/>
                    <a:pt x="13006" y="15104"/>
                  </a:cubicBezTo>
                  <a:cubicBezTo>
                    <a:pt x="8391" y="15523"/>
                    <a:pt x="4195" y="15104"/>
                    <a:pt x="0" y="14265"/>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15105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8152-B578-4338-B642-DD0B53D96DF5}"/>
              </a:ext>
            </a:extLst>
          </p:cNvPr>
          <p:cNvSpPr>
            <a:spLocks noGrp="1"/>
          </p:cNvSpPr>
          <p:nvPr>
            <p:ph type="title"/>
          </p:nvPr>
        </p:nvSpPr>
        <p:spPr/>
        <p:txBody>
          <a:bodyPr/>
          <a:lstStyle/>
          <a:p>
            <a:r>
              <a:rPr lang="en-US"/>
              <a:t>The Pharma Industry Is Part of The Healthcare Ecosystem</a:t>
            </a:r>
          </a:p>
        </p:txBody>
      </p:sp>
      <p:sp>
        <p:nvSpPr>
          <p:cNvPr id="3" name="Subtitle 2">
            <a:extLst>
              <a:ext uri="{FF2B5EF4-FFF2-40B4-BE49-F238E27FC236}">
                <a16:creationId xmlns:a16="http://schemas.microsoft.com/office/drawing/2014/main" id="{373976AC-6AE4-46EE-82C9-62EE4F4C7A5F}"/>
              </a:ext>
            </a:extLst>
          </p:cNvPr>
          <p:cNvSpPr>
            <a:spLocks noGrp="1"/>
          </p:cNvSpPr>
          <p:nvPr>
            <p:ph type="subTitle" idx="13"/>
          </p:nvPr>
        </p:nvSpPr>
        <p:spPr/>
        <p:txBody>
          <a:bodyPr/>
          <a:lstStyle/>
          <a:p>
            <a:r>
              <a:rPr lang="en-US"/>
              <a:t>A Very Simple View Of A Very Complex System of Interactions</a:t>
            </a:r>
          </a:p>
        </p:txBody>
      </p:sp>
      <p:grpSp>
        <p:nvGrpSpPr>
          <p:cNvPr id="86" name="Group 85">
            <a:extLst>
              <a:ext uri="{FF2B5EF4-FFF2-40B4-BE49-F238E27FC236}">
                <a16:creationId xmlns:a16="http://schemas.microsoft.com/office/drawing/2014/main" id="{32C760D2-5E1E-407D-935B-387D43D23BAA}"/>
              </a:ext>
            </a:extLst>
          </p:cNvPr>
          <p:cNvGrpSpPr/>
          <p:nvPr/>
        </p:nvGrpSpPr>
        <p:grpSpPr>
          <a:xfrm>
            <a:off x="6597107" y="3044141"/>
            <a:ext cx="1473801" cy="1161288"/>
            <a:chOff x="6334551" y="3179123"/>
            <a:chExt cx="1473801" cy="1161288"/>
          </a:xfrm>
        </p:grpSpPr>
        <p:sp>
          <p:nvSpPr>
            <p:cNvPr id="81" name="Rectangle 80">
              <a:extLst>
                <a:ext uri="{FF2B5EF4-FFF2-40B4-BE49-F238E27FC236}">
                  <a16:creationId xmlns:a16="http://schemas.microsoft.com/office/drawing/2014/main" id="{A662823F-12A1-438D-BC29-0CCDDC8566ED}"/>
                </a:ext>
              </a:extLst>
            </p:cNvPr>
            <p:cNvSpPr/>
            <p:nvPr/>
          </p:nvSpPr>
          <p:spPr>
            <a:xfrm>
              <a:off x="6335359" y="3179123"/>
              <a:ext cx="1472184" cy="1161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9C0644C-97A2-4836-926E-049022224441}"/>
                </a:ext>
              </a:extLst>
            </p:cNvPr>
            <p:cNvGrpSpPr/>
            <p:nvPr/>
          </p:nvGrpSpPr>
          <p:grpSpPr>
            <a:xfrm>
              <a:off x="6334551" y="3179846"/>
              <a:ext cx="1473801" cy="1159842"/>
              <a:chOff x="5359099" y="3190917"/>
              <a:chExt cx="1473801" cy="1159842"/>
            </a:xfrm>
          </p:grpSpPr>
          <p:grpSp>
            <p:nvGrpSpPr>
              <p:cNvPr id="4" name="Group 3">
                <a:extLst>
                  <a:ext uri="{FF2B5EF4-FFF2-40B4-BE49-F238E27FC236}">
                    <a16:creationId xmlns:a16="http://schemas.microsoft.com/office/drawing/2014/main" id="{AE683B91-CE11-4302-AF9C-007C99BE8792}"/>
                  </a:ext>
                </a:extLst>
              </p:cNvPr>
              <p:cNvGrpSpPr>
                <a:grpSpLocks noChangeAspect="1"/>
              </p:cNvGrpSpPr>
              <p:nvPr/>
            </p:nvGrpSpPr>
            <p:grpSpPr>
              <a:xfrm>
                <a:off x="5822380" y="3564695"/>
                <a:ext cx="547239" cy="411444"/>
                <a:chOff x="8940985" y="2746610"/>
                <a:chExt cx="596290" cy="448326"/>
              </a:xfrm>
            </p:grpSpPr>
            <p:sp>
              <p:nvSpPr>
                <p:cNvPr id="5" name="Freeform: Shape 4">
                  <a:extLst>
                    <a:ext uri="{FF2B5EF4-FFF2-40B4-BE49-F238E27FC236}">
                      <a16:creationId xmlns:a16="http://schemas.microsoft.com/office/drawing/2014/main" id="{A6EDEC25-5B7B-452D-B443-E45977D60154}"/>
                    </a:ext>
                  </a:extLst>
                </p:cNvPr>
                <p:cNvSpPr/>
                <p:nvPr/>
              </p:nvSpPr>
              <p:spPr>
                <a:xfrm>
                  <a:off x="9360911" y="2746610"/>
                  <a:ext cx="45029" cy="195126"/>
                </a:xfrm>
                <a:custGeom>
                  <a:avLst/>
                  <a:gdLst>
                    <a:gd name="connsiteX0" fmla="*/ 0 w 45029"/>
                    <a:gd name="connsiteY0" fmla="*/ 60039 h 195126"/>
                    <a:gd name="connsiteX1" fmla="*/ 0 w 45029"/>
                    <a:gd name="connsiteY1" fmla="*/ 29269 h 195126"/>
                    <a:gd name="connsiteX2" fmla="*/ 24766 w 45029"/>
                    <a:gd name="connsiteY2" fmla="*/ 0 h 195126"/>
                    <a:gd name="connsiteX3" fmla="*/ 49532 w 45029"/>
                    <a:gd name="connsiteY3" fmla="*/ 29269 h 195126"/>
                    <a:gd name="connsiteX4" fmla="*/ 49532 w 45029"/>
                    <a:gd name="connsiteY4" fmla="*/ 196627 h 19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95126">
                      <a:moveTo>
                        <a:pt x="0" y="60039"/>
                      </a:moveTo>
                      <a:lnTo>
                        <a:pt x="0" y="29269"/>
                      </a:lnTo>
                      <a:cubicBezTo>
                        <a:pt x="0" y="12758"/>
                        <a:pt x="11257" y="0"/>
                        <a:pt x="24766" y="0"/>
                      </a:cubicBezTo>
                      <a:cubicBezTo>
                        <a:pt x="38275" y="0"/>
                        <a:pt x="49532" y="13509"/>
                        <a:pt x="49532" y="29269"/>
                      </a:cubicBezTo>
                      <a:lnTo>
                        <a:pt x="49532" y="196627"/>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Shape 5">
                  <a:extLst>
                    <a:ext uri="{FF2B5EF4-FFF2-40B4-BE49-F238E27FC236}">
                      <a16:creationId xmlns:a16="http://schemas.microsoft.com/office/drawing/2014/main" id="{422D543F-0C6A-4D26-9D88-C7EC2D855004}"/>
                    </a:ext>
                  </a:extLst>
                </p:cNvPr>
                <p:cNvSpPr/>
                <p:nvPr/>
              </p:nvSpPr>
              <p:spPr>
                <a:xfrm>
                  <a:off x="9311379" y="2772877"/>
                  <a:ext cx="45029" cy="165107"/>
                </a:xfrm>
                <a:custGeom>
                  <a:avLst/>
                  <a:gdLst>
                    <a:gd name="connsiteX0" fmla="*/ 0 w 45029"/>
                    <a:gd name="connsiteY0" fmla="*/ 90809 h 165106"/>
                    <a:gd name="connsiteX1" fmla="*/ 0 w 45029"/>
                    <a:gd name="connsiteY1" fmla="*/ 29269 h 165106"/>
                    <a:gd name="connsiteX2" fmla="*/ 24766 w 45029"/>
                    <a:gd name="connsiteY2" fmla="*/ 0 h 165106"/>
                    <a:gd name="connsiteX3" fmla="*/ 49532 w 45029"/>
                    <a:gd name="connsiteY3" fmla="*/ 29269 h 165106"/>
                    <a:gd name="connsiteX4" fmla="*/ 49532 w 45029"/>
                    <a:gd name="connsiteY4" fmla="*/ 169610 h 165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65106">
                      <a:moveTo>
                        <a:pt x="0" y="90809"/>
                      </a:moveTo>
                      <a:lnTo>
                        <a:pt x="0" y="29269"/>
                      </a:lnTo>
                      <a:cubicBezTo>
                        <a:pt x="0" y="12758"/>
                        <a:pt x="11257" y="0"/>
                        <a:pt x="24766" y="0"/>
                      </a:cubicBezTo>
                      <a:cubicBezTo>
                        <a:pt x="38275" y="0"/>
                        <a:pt x="49532" y="13509"/>
                        <a:pt x="49532" y="29269"/>
                      </a:cubicBezTo>
                      <a:lnTo>
                        <a:pt x="49532" y="169610"/>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2498EB7A-2B05-46C1-96FF-D04204267ECE}"/>
                    </a:ext>
                  </a:extLst>
                </p:cNvPr>
                <p:cNvSpPr/>
                <p:nvPr/>
              </p:nvSpPr>
              <p:spPr>
                <a:xfrm>
                  <a:off x="9266350" y="2829913"/>
                  <a:ext cx="45029" cy="105068"/>
                </a:xfrm>
                <a:custGeom>
                  <a:avLst/>
                  <a:gdLst>
                    <a:gd name="connsiteX0" fmla="*/ 0 w 45029"/>
                    <a:gd name="connsiteY0" fmla="*/ 90058 h 105067"/>
                    <a:gd name="connsiteX1" fmla="*/ 0 w 45029"/>
                    <a:gd name="connsiteY1" fmla="*/ 27017 h 105067"/>
                    <a:gd name="connsiteX2" fmla="*/ 22515 w 45029"/>
                    <a:gd name="connsiteY2" fmla="*/ 0 h 105067"/>
                    <a:gd name="connsiteX3" fmla="*/ 45029 w 45029"/>
                    <a:gd name="connsiteY3" fmla="*/ 27017 h 105067"/>
                    <a:gd name="connsiteX4" fmla="*/ 45029 w 45029"/>
                    <a:gd name="connsiteY4" fmla="*/ 105818 h 10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05067">
                      <a:moveTo>
                        <a:pt x="0" y="90058"/>
                      </a:moveTo>
                      <a:cubicBezTo>
                        <a:pt x="0" y="56286"/>
                        <a:pt x="0" y="27017"/>
                        <a:pt x="0" y="27017"/>
                      </a:cubicBezTo>
                      <a:cubicBezTo>
                        <a:pt x="0" y="12008"/>
                        <a:pt x="9756" y="0"/>
                        <a:pt x="22515" y="0"/>
                      </a:cubicBezTo>
                      <a:cubicBezTo>
                        <a:pt x="35273" y="0"/>
                        <a:pt x="45029" y="12008"/>
                        <a:pt x="45029" y="27017"/>
                      </a:cubicBezTo>
                      <a:lnTo>
                        <a:pt x="45029" y="105818"/>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390CC1D4-5DE3-4C27-A8E1-0E17098D8C59}"/>
                    </a:ext>
                  </a:extLst>
                </p:cNvPr>
                <p:cNvSpPr/>
                <p:nvPr/>
              </p:nvSpPr>
              <p:spPr>
                <a:xfrm>
                  <a:off x="9303124" y="3164630"/>
                  <a:ext cx="7505" cy="30019"/>
                </a:xfrm>
                <a:custGeom>
                  <a:avLst/>
                  <a:gdLst>
                    <a:gd name="connsiteX0" fmla="*/ 3002 w 0"/>
                    <a:gd name="connsiteY0" fmla="*/ 35273 h 30019"/>
                    <a:gd name="connsiteX1" fmla="*/ 0 w 0"/>
                    <a:gd name="connsiteY1" fmla="*/ 0 h 30019"/>
                  </a:gdLst>
                  <a:ahLst/>
                  <a:cxnLst>
                    <a:cxn ang="0">
                      <a:pos x="connsiteX0" y="connsiteY0"/>
                    </a:cxn>
                    <a:cxn ang="0">
                      <a:pos x="connsiteX1" y="connsiteY1"/>
                    </a:cxn>
                  </a:cxnLst>
                  <a:rect l="l" t="t" r="r" b="b"/>
                  <a:pathLst>
                    <a:path h="30019">
                      <a:moveTo>
                        <a:pt x="3002" y="35273"/>
                      </a:moveTo>
                      <a:cubicBezTo>
                        <a:pt x="3002" y="21764"/>
                        <a:pt x="2251" y="9756"/>
                        <a:pt x="0" y="0"/>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D5FCA5E9-7F32-445C-B73E-A40BD9F32909}"/>
                    </a:ext>
                  </a:extLst>
                </p:cNvPr>
                <p:cNvSpPr/>
                <p:nvPr/>
              </p:nvSpPr>
              <p:spPr>
                <a:xfrm>
                  <a:off x="9394683" y="2894742"/>
                  <a:ext cx="142592" cy="300194"/>
                </a:xfrm>
                <a:custGeom>
                  <a:avLst/>
                  <a:gdLst>
                    <a:gd name="connsiteX0" fmla="*/ 32271 w 142592"/>
                    <a:gd name="connsiteY0" fmla="*/ 305160 h 300193"/>
                    <a:gd name="connsiteX1" fmla="*/ 81803 w 142592"/>
                    <a:gd name="connsiteY1" fmla="*/ 197090 h 300193"/>
                    <a:gd name="connsiteX2" fmla="*/ 130584 w 142592"/>
                    <a:gd name="connsiteY2" fmla="*/ 81516 h 300193"/>
                    <a:gd name="connsiteX3" fmla="*/ 138089 w 142592"/>
                    <a:gd name="connsiteY3" fmla="*/ 1214 h 300193"/>
                    <a:gd name="connsiteX4" fmla="*/ 83304 w 142592"/>
                    <a:gd name="connsiteY4" fmla="*/ 58251 h 300193"/>
                    <a:gd name="connsiteX5" fmla="*/ 61539 w 142592"/>
                    <a:gd name="connsiteY5" fmla="*/ 114537 h 300193"/>
                    <a:gd name="connsiteX6" fmla="*/ 46530 w 142592"/>
                    <a:gd name="connsiteY6" fmla="*/ 128796 h 300193"/>
                    <a:gd name="connsiteX7" fmla="*/ 0 w 142592"/>
                    <a:gd name="connsiteY7" fmla="*/ 178328 h 30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592" h="300193">
                      <a:moveTo>
                        <a:pt x="32271" y="305160"/>
                      </a:moveTo>
                      <a:cubicBezTo>
                        <a:pt x="32271" y="254127"/>
                        <a:pt x="62290" y="227860"/>
                        <a:pt x="81803" y="197090"/>
                      </a:cubicBezTo>
                      <a:cubicBezTo>
                        <a:pt x="121578" y="132549"/>
                        <a:pt x="117075" y="120541"/>
                        <a:pt x="130584" y="81516"/>
                      </a:cubicBezTo>
                      <a:cubicBezTo>
                        <a:pt x="142592" y="46993"/>
                        <a:pt x="157602" y="10220"/>
                        <a:pt x="138089" y="1214"/>
                      </a:cubicBezTo>
                      <a:cubicBezTo>
                        <a:pt x="123830" y="-5541"/>
                        <a:pt x="99814" y="16224"/>
                        <a:pt x="83304" y="58251"/>
                      </a:cubicBezTo>
                      <a:cubicBezTo>
                        <a:pt x="72046" y="86019"/>
                        <a:pt x="68294" y="95775"/>
                        <a:pt x="61539" y="114537"/>
                      </a:cubicBezTo>
                      <a:cubicBezTo>
                        <a:pt x="59288" y="121291"/>
                        <a:pt x="53284" y="126545"/>
                        <a:pt x="46530" y="128796"/>
                      </a:cubicBezTo>
                      <a:cubicBezTo>
                        <a:pt x="31520" y="134050"/>
                        <a:pt x="5253" y="147558"/>
                        <a:pt x="0" y="178328"/>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3F01F4B-81C2-4AE8-A6F8-C29F0D8BD7ED}"/>
                    </a:ext>
                  </a:extLst>
                </p:cNvPr>
                <p:cNvSpPr/>
                <p:nvPr/>
              </p:nvSpPr>
              <p:spPr>
                <a:xfrm>
                  <a:off x="9410443" y="2786385"/>
                  <a:ext cx="45029" cy="210136"/>
                </a:xfrm>
                <a:custGeom>
                  <a:avLst/>
                  <a:gdLst>
                    <a:gd name="connsiteX0" fmla="*/ 0 w 45029"/>
                    <a:gd name="connsiteY0" fmla="*/ 29269 h 210135"/>
                    <a:gd name="connsiteX1" fmla="*/ 24766 w 45029"/>
                    <a:gd name="connsiteY1" fmla="*/ 0 h 210135"/>
                    <a:gd name="connsiteX2" fmla="*/ 49532 w 45029"/>
                    <a:gd name="connsiteY2" fmla="*/ 29269 h 210135"/>
                    <a:gd name="connsiteX3" fmla="*/ 49532 w 45029"/>
                    <a:gd name="connsiteY3" fmla="*/ 211637 h 210135"/>
                  </a:gdLst>
                  <a:ahLst/>
                  <a:cxnLst>
                    <a:cxn ang="0">
                      <a:pos x="connsiteX0" y="connsiteY0"/>
                    </a:cxn>
                    <a:cxn ang="0">
                      <a:pos x="connsiteX1" y="connsiteY1"/>
                    </a:cxn>
                    <a:cxn ang="0">
                      <a:pos x="connsiteX2" y="connsiteY2"/>
                    </a:cxn>
                    <a:cxn ang="0">
                      <a:pos x="connsiteX3" y="connsiteY3"/>
                    </a:cxn>
                  </a:cxnLst>
                  <a:rect l="l" t="t" r="r" b="b"/>
                  <a:pathLst>
                    <a:path w="45029" h="210135">
                      <a:moveTo>
                        <a:pt x="0" y="29269"/>
                      </a:moveTo>
                      <a:cubicBezTo>
                        <a:pt x="0" y="12758"/>
                        <a:pt x="11257" y="0"/>
                        <a:pt x="24766" y="0"/>
                      </a:cubicBezTo>
                      <a:cubicBezTo>
                        <a:pt x="38275" y="0"/>
                        <a:pt x="49532" y="13509"/>
                        <a:pt x="49532" y="29269"/>
                      </a:cubicBezTo>
                      <a:lnTo>
                        <a:pt x="49532" y="211637"/>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8E4DD1F0-693E-4F66-A725-77D5C01E72BE}"/>
                    </a:ext>
                  </a:extLst>
                </p:cNvPr>
                <p:cNvSpPr/>
                <p:nvPr/>
              </p:nvSpPr>
              <p:spPr>
                <a:xfrm>
                  <a:off x="9072725" y="2746610"/>
                  <a:ext cx="45029" cy="195126"/>
                </a:xfrm>
                <a:custGeom>
                  <a:avLst/>
                  <a:gdLst>
                    <a:gd name="connsiteX0" fmla="*/ 49532 w 45029"/>
                    <a:gd name="connsiteY0" fmla="*/ 60039 h 195126"/>
                    <a:gd name="connsiteX1" fmla="*/ 49532 w 45029"/>
                    <a:gd name="connsiteY1" fmla="*/ 29269 h 195126"/>
                    <a:gd name="connsiteX2" fmla="*/ 24766 w 45029"/>
                    <a:gd name="connsiteY2" fmla="*/ 0 h 195126"/>
                    <a:gd name="connsiteX3" fmla="*/ 0 w 45029"/>
                    <a:gd name="connsiteY3" fmla="*/ 29269 h 195126"/>
                    <a:gd name="connsiteX4" fmla="*/ 0 w 45029"/>
                    <a:gd name="connsiteY4" fmla="*/ 196627 h 19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95126">
                      <a:moveTo>
                        <a:pt x="49532" y="60039"/>
                      </a:moveTo>
                      <a:lnTo>
                        <a:pt x="49532" y="29269"/>
                      </a:lnTo>
                      <a:cubicBezTo>
                        <a:pt x="49532" y="12758"/>
                        <a:pt x="38275" y="0"/>
                        <a:pt x="24766" y="0"/>
                      </a:cubicBezTo>
                      <a:cubicBezTo>
                        <a:pt x="11257" y="0"/>
                        <a:pt x="0" y="13509"/>
                        <a:pt x="0" y="29269"/>
                      </a:cubicBezTo>
                      <a:lnTo>
                        <a:pt x="0" y="196627"/>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EC255EF-AE15-4371-BB33-42304FFF9487}"/>
                    </a:ext>
                  </a:extLst>
                </p:cNvPr>
                <p:cNvSpPr/>
                <p:nvPr/>
              </p:nvSpPr>
              <p:spPr>
                <a:xfrm>
                  <a:off x="9122257" y="2772877"/>
                  <a:ext cx="45029" cy="165107"/>
                </a:xfrm>
                <a:custGeom>
                  <a:avLst/>
                  <a:gdLst>
                    <a:gd name="connsiteX0" fmla="*/ 49532 w 45029"/>
                    <a:gd name="connsiteY0" fmla="*/ 90809 h 165106"/>
                    <a:gd name="connsiteX1" fmla="*/ 49532 w 45029"/>
                    <a:gd name="connsiteY1" fmla="*/ 29269 h 165106"/>
                    <a:gd name="connsiteX2" fmla="*/ 24766 w 45029"/>
                    <a:gd name="connsiteY2" fmla="*/ 0 h 165106"/>
                    <a:gd name="connsiteX3" fmla="*/ 0 w 45029"/>
                    <a:gd name="connsiteY3" fmla="*/ 29269 h 165106"/>
                    <a:gd name="connsiteX4" fmla="*/ 0 w 45029"/>
                    <a:gd name="connsiteY4" fmla="*/ 169610 h 165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65106">
                      <a:moveTo>
                        <a:pt x="49532" y="90809"/>
                      </a:moveTo>
                      <a:lnTo>
                        <a:pt x="49532" y="29269"/>
                      </a:lnTo>
                      <a:cubicBezTo>
                        <a:pt x="49532" y="12758"/>
                        <a:pt x="38275" y="0"/>
                        <a:pt x="24766" y="0"/>
                      </a:cubicBezTo>
                      <a:cubicBezTo>
                        <a:pt x="11257" y="0"/>
                        <a:pt x="0" y="13509"/>
                        <a:pt x="0" y="29269"/>
                      </a:cubicBezTo>
                      <a:lnTo>
                        <a:pt x="0" y="169610"/>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F5059AC4-00FB-49A8-9F66-C4AFF7F38317}"/>
                    </a:ext>
                  </a:extLst>
                </p:cNvPr>
                <p:cNvSpPr/>
                <p:nvPr/>
              </p:nvSpPr>
              <p:spPr>
                <a:xfrm>
                  <a:off x="9171789" y="2829913"/>
                  <a:ext cx="45029" cy="105068"/>
                </a:xfrm>
                <a:custGeom>
                  <a:avLst/>
                  <a:gdLst>
                    <a:gd name="connsiteX0" fmla="*/ 45029 w 45029"/>
                    <a:gd name="connsiteY0" fmla="*/ 91559 h 105067"/>
                    <a:gd name="connsiteX1" fmla="*/ 45029 w 45029"/>
                    <a:gd name="connsiteY1" fmla="*/ 27017 h 105067"/>
                    <a:gd name="connsiteX2" fmla="*/ 22515 w 45029"/>
                    <a:gd name="connsiteY2" fmla="*/ 0 h 105067"/>
                    <a:gd name="connsiteX3" fmla="*/ 0 w 45029"/>
                    <a:gd name="connsiteY3" fmla="*/ 27017 h 105067"/>
                    <a:gd name="connsiteX4" fmla="*/ 0 w 45029"/>
                    <a:gd name="connsiteY4" fmla="*/ 105818 h 10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9" h="105067">
                      <a:moveTo>
                        <a:pt x="45029" y="91559"/>
                      </a:moveTo>
                      <a:cubicBezTo>
                        <a:pt x="45029" y="57037"/>
                        <a:pt x="45029" y="27017"/>
                        <a:pt x="45029" y="27017"/>
                      </a:cubicBezTo>
                      <a:cubicBezTo>
                        <a:pt x="45029" y="12008"/>
                        <a:pt x="35273" y="0"/>
                        <a:pt x="22515" y="0"/>
                      </a:cubicBezTo>
                      <a:cubicBezTo>
                        <a:pt x="9756" y="0"/>
                        <a:pt x="0" y="12008"/>
                        <a:pt x="0" y="27017"/>
                      </a:cubicBezTo>
                      <a:lnTo>
                        <a:pt x="0" y="105818"/>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3808086E-9008-430F-807F-574184380E82}"/>
                    </a:ext>
                  </a:extLst>
                </p:cNvPr>
                <p:cNvSpPr/>
                <p:nvPr/>
              </p:nvSpPr>
              <p:spPr>
                <a:xfrm>
                  <a:off x="9177793" y="3164630"/>
                  <a:ext cx="7505" cy="30019"/>
                </a:xfrm>
                <a:custGeom>
                  <a:avLst/>
                  <a:gdLst>
                    <a:gd name="connsiteX0" fmla="*/ 0 w 0"/>
                    <a:gd name="connsiteY0" fmla="*/ 35273 h 30019"/>
                    <a:gd name="connsiteX1" fmla="*/ 3002 w 0"/>
                    <a:gd name="connsiteY1" fmla="*/ 0 h 30019"/>
                  </a:gdLst>
                  <a:ahLst/>
                  <a:cxnLst>
                    <a:cxn ang="0">
                      <a:pos x="connsiteX0" y="connsiteY0"/>
                    </a:cxn>
                    <a:cxn ang="0">
                      <a:pos x="connsiteX1" y="connsiteY1"/>
                    </a:cxn>
                  </a:cxnLst>
                  <a:rect l="l" t="t" r="r" b="b"/>
                  <a:pathLst>
                    <a:path h="30019">
                      <a:moveTo>
                        <a:pt x="0" y="35273"/>
                      </a:moveTo>
                      <a:cubicBezTo>
                        <a:pt x="0" y="21764"/>
                        <a:pt x="750" y="9756"/>
                        <a:pt x="3002" y="0"/>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E3A18D72-8063-4B5F-80C4-D9CEE7C8EE38}"/>
                    </a:ext>
                  </a:extLst>
                </p:cNvPr>
                <p:cNvSpPr/>
                <p:nvPr/>
              </p:nvSpPr>
              <p:spPr>
                <a:xfrm>
                  <a:off x="8940985" y="2894742"/>
                  <a:ext cx="142592" cy="300194"/>
                </a:xfrm>
                <a:custGeom>
                  <a:avLst/>
                  <a:gdLst>
                    <a:gd name="connsiteX0" fmla="*/ 115229 w 142592"/>
                    <a:gd name="connsiteY0" fmla="*/ 305160 h 300193"/>
                    <a:gd name="connsiteX1" fmla="*/ 65697 w 142592"/>
                    <a:gd name="connsiteY1" fmla="*/ 197090 h 300193"/>
                    <a:gd name="connsiteX2" fmla="*/ 16915 w 142592"/>
                    <a:gd name="connsiteY2" fmla="*/ 81516 h 300193"/>
                    <a:gd name="connsiteX3" fmla="*/ 9410 w 142592"/>
                    <a:gd name="connsiteY3" fmla="*/ 1214 h 300193"/>
                    <a:gd name="connsiteX4" fmla="*/ 64196 w 142592"/>
                    <a:gd name="connsiteY4" fmla="*/ 58251 h 300193"/>
                    <a:gd name="connsiteX5" fmla="*/ 85960 w 142592"/>
                    <a:gd name="connsiteY5" fmla="*/ 114537 h 300193"/>
                    <a:gd name="connsiteX6" fmla="*/ 100970 w 142592"/>
                    <a:gd name="connsiteY6" fmla="*/ 128796 h 300193"/>
                    <a:gd name="connsiteX7" fmla="*/ 147499 w 142592"/>
                    <a:gd name="connsiteY7" fmla="*/ 178328 h 30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592" h="300193">
                      <a:moveTo>
                        <a:pt x="115229" y="305160"/>
                      </a:moveTo>
                      <a:cubicBezTo>
                        <a:pt x="115229" y="254127"/>
                        <a:pt x="85209" y="227860"/>
                        <a:pt x="65697" y="197090"/>
                      </a:cubicBezTo>
                      <a:cubicBezTo>
                        <a:pt x="25921" y="132549"/>
                        <a:pt x="30424" y="120541"/>
                        <a:pt x="16915" y="81516"/>
                      </a:cubicBezTo>
                      <a:cubicBezTo>
                        <a:pt x="4907" y="46993"/>
                        <a:pt x="-10102" y="10220"/>
                        <a:pt x="9410" y="1214"/>
                      </a:cubicBezTo>
                      <a:cubicBezTo>
                        <a:pt x="23669" y="-5541"/>
                        <a:pt x="47685" y="16224"/>
                        <a:pt x="64196" y="58251"/>
                      </a:cubicBezTo>
                      <a:cubicBezTo>
                        <a:pt x="75453" y="86019"/>
                        <a:pt x="79205" y="95775"/>
                        <a:pt x="85960" y="114537"/>
                      </a:cubicBezTo>
                      <a:cubicBezTo>
                        <a:pt x="88211" y="121291"/>
                        <a:pt x="94215" y="126545"/>
                        <a:pt x="100970" y="128796"/>
                      </a:cubicBezTo>
                      <a:cubicBezTo>
                        <a:pt x="115979" y="134050"/>
                        <a:pt x="142246" y="147558"/>
                        <a:pt x="147499" y="178328"/>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A28FA81-280E-45A6-84E4-2E6C4C2F4ABF}"/>
                    </a:ext>
                  </a:extLst>
                </p:cNvPr>
                <p:cNvSpPr/>
                <p:nvPr/>
              </p:nvSpPr>
              <p:spPr>
                <a:xfrm>
                  <a:off x="9023193" y="2786385"/>
                  <a:ext cx="45029" cy="210136"/>
                </a:xfrm>
                <a:custGeom>
                  <a:avLst/>
                  <a:gdLst>
                    <a:gd name="connsiteX0" fmla="*/ 49532 w 45029"/>
                    <a:gd name="connsiteY0" fmla="*/ 29269 h 210135"/>
                    <a:gd name="connsiteX1" fmla="*/ 24766 w 45029"/>
                    <a:gd name="connsiteY1" fmla="*/ 0 h 210135"/>
                    <a:gd name="connsiteX2" fmla="*/ 0 w 45029"/>
                    <a:gd name="connsiteY2" fmla="*/ 29269 h 210135"/>
                    <a:gd name="connsiteX3" fmla="*/ 0 w 45029"/>
                    <a:gd name="connsiteY3" fmla="*/ 211637 h 210135"/>
                  </a:gdLst>
                  <a:ahLst/>
                  <a:cxnLst>
                    <a:cxn ang="0">
                      <a:pos x="connsiteX0" y="connsiteY0"/>
                    </a:cxn>
                    <a:cxn ang="0">
                      <a:pos x="connsiteX1" y="connsiteY1"/>
                    </a:cxn>
                    <a:cxn ang="0">
                      <a:pos x="connsiteX2" y="connsiteY2"/>
                    </a:cxn>
                    <a:cxn ang="0">
                      <a:pos x="connsiteX3" y="connsiteY3"/>
                    </a:cxn>
                  </a:cxnLst>
                  <a:rect l="l" t="t" r="r" b="b"/>
                  <a:pathLst>
                    <a:path w="45029" h="210135">
                      <a:moveTo>
                        <a:pt x="49532" y="29269"/>
                      </a:moveTo>
                      <a:cubicBezTo>
                        <a:pt x="49532" y="12758"/>
                        <a:pt x="38275" y="0"/>
                        <a:pt x="24766" y="0"/>
                      </a:cubicBezTo>
                      <a:cubicBezTo>
                        <a:pt x="11257" y="0"/>
                        <a:pt x="0" y="13509"/>
                        <a:pt x="0" y="29269"/>
                      </a:cubicBezTo>
                      <a:lnTo>
                        <a:pt x="0" y="211637"/>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82F6A7D7-B766-4CB9-B737-301D5C27621D}"/>
                    </a:ext>
                  </a:extLst>
                </p:cNvPr>
                <p:cNvSpPr/>
                <p:nvPr/>
              </p:nvSpPr>
              <p:spPr>
                <a:xfrm>
                  <a:off x="9150025" y="2957496"/>
                  <a:ext cx="180116" cy="180116"/>
                </a:xfrm>
                <a:custGeom>
                  <a:avLst/>
                  <a:gdLst>
                    <a:gd name="connsiteX0" fmla="*/ 186120 w 180116"/>
                    <a:gd name="connsiteY0" fmla="*/ 93060 h 180116"/>
                    <a:gd name="connsiteX1" fmla="*/ 93060 w 180116"/>
                    <a:gd name="connsiteY1" fmla="*/ 186120 h 180116"/>
                    <a:gd name="connsiteX2" fmla="*/ -1 w 180116"/>
                    <a:gd name="connsiteY2" fmla="*/ 93060 h 180116"/>
                    <a:gd name="connsiteX3" fmla="*/ 93060 w 180116"/>
                    <a:gd name="connsiteY3" fmla="*/ 0 h 180116"/>
                    <a:gd name="connsiteX4" fmla="*/ 186120 w 180116"/>
                    <a:gd name="connsiteY4" fmla="*/ 93060 h 180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116" h="180116">
                      <a:moveTo>
                        <a:pt x="186120" y="93060"/>
                      </a:moveTo>
                      <a:cubicBezTo>
                        <a:pt x="186120" y="144456"/>
                        <a:pt x="144455" y="186120"/>
                        <a:pt x="93060" y="186120"/>
                      </a:cubicBezTo>
                      <a:cubicBezTo>
                        <a:pt x="41664" y="186120"/>
                        <a:pt x="-1" y="144456"/>
                        <a:pt x="-1" y="93060"/>
                      </a:cubicBezTo>
                      <a:cubicBezTo>
                        <a:pt x="-1" y="41664"/>
                        <a:pt x="41664" y="0"/>
                        <a:pt x="93060" y="0"/>
                      </a:cubicBezTo>
                      <a:cubicBezTo>
                        <a:pt x="144455" y="0"/>
                        <a:pt x="186120" y="41664"/>
                        <a:pt x="186120" y="93060"/>
                      </a:cubicBezTo>
                      <a:close/>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F36337C-4279-4461-9FE1-1EEB60C26675}"/>
                    </a:ext>
                  </a:extLst>
                </p:cNvPr>
                <p:cNvSpPr/>
                <p:nvPr/>
              </p:nvSpPr>
              <p:spPr>
                <a:xfrm>
                  <a:off x="9201808" y="3009279"/>
                  <a:ext cx="82553" cy="82553"/>
                </a:xfrm>
                <a:custGeom>
                  <a:avLst/>
                  <a:gdLst>
                    <a:gd name="connsiteX0" fmla="*/ 0 w 82553"/>
                    <a:gd name="connsiteY0" fmla="*/ 82553 h 82553"/>
                    <a:gd name="connsiteX1" fmla="*/ 82553 w 82553"/>
                    <a:gd name="connsiteY1" fmla="*/ 0 h 82553"/>
                  </a:gdLst>
                  <a:ahLst/>
                  <a:cxnLst>
                    <a:cxn ang="0">
                      <a:pos x="connsiteX0" y="connsiteY0"/>
                    </a:cxn>
                    <a:cxn ang="0">
                      <a:pos x="connsiteX1" y="connsiteY1"/>
                    </a:cxn>
                  </a:cxnLst>
                  <a:rect l="l" t="t" r="r" b="b"/>
                  <a:pathLst>
                    <a:path w="82553" h="82553">
                      <a:moveTo>
                        <a:pt x="0" y="82553"/>
                      </a:moveTo>
                      <a:lnTo>
                        <a:pt x="82553"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TextBox 18">
                <a:extLst>
                  <a:ext uri="{FF2B5EF4-FFF2-40B4-BE49-F238E27FC236}">
                    <a16:creationId xmlns:a16="http://schemas.microsoft.com/office/drawing/2014/main" id="{5156210A-AA56-48A5-96C3-56637A7506A4}"/>
                  </a:ext>
                </a:extLst>
              </p:cNvPr>
              <p:cNvSpPr txBox="1"/>
              <p:nvPr/>
            </p:nvSpPr>
            <p:spPr>
              <a:xfrm>
                <a:off x="5671669" y="3190917"/>
                <a:ext cx="848758" cy="369332"/>
              </a:xfrm>
              <a:prstGeom prst="rect">
                <a:avLst/>
              </a:prstGeom>
              <a:noFill/>
            </p:spPr>
            <p:txBody>
              <a:bodyPr wrap="none" rtlCol="0">
                <a:spAutoFit/>
              </a:bodyPr>
              <a:lstStyle/>
              <a:p>
                <a:r>
                  <a:rPr lang="en-US"/>
                  <a:t>Patient</a:t>
                </a:r>
              </a:p>
            </p:txBody>
          </p:sp>
          <p:sp>
            <p:nvSpPr>
              <p:cNvPr id="20" name="TextBox 19">
                <a:extLst>
                  <a:ext uri="{FF2B5EF4-FFF2-40B4-BE49-F238E27FC236}">
                    <a16:creationId xmlns:a16="http://schemas.microsoft.com/office/drawing/2014/main" id="{0F80CC88-10A1-464B-AB10-2177C2079EA8}"/>
                  </a:ext>
                </a:extLst>
              </p:cNvPr>
              <p:cNvSpPr txBox="1"/>
              <p:nvPr/>
            </p:nvSpPr>
            <p:spPr>
              <a:xfrm>
                <a:off x="5359099" y="3981427"/>
                <a:ext cx="1473801" cy="369332"/>
              </a:xfrm>
              <a:prstGeom prst="rect">
                <a:avLst/>
              </a:prstGeom>
              <a:noFill/>
            </p:spPr>
            <p:txBody>
              <a:bodyPr wrap="none" rtlCol="0">
                <a:spAutoFit/>
              </a:bodyPr>
              <a:lstStyle/>
              <a:p>
                <a:r>
                  <a:rPr lang="en-US" i="1"/>
                  <a:t>Receives Care</a:t>
                </a:r>
              </a:p>
            </p:txBody>
          </p:sp>
        </p:grpSp>
      </p:grpSp>
      <p:grpSp>
        <p:nvGrpSpPr>
          <p:cNvPr id="85" name="Group 84">
            <a:extLst>
              <a:ext uri="{FF2B5EF4-FFF2-40B4-BE49-F238E27FC236}">
                <a16:creationId xmlns:a16="http://schemas.microsoft.com/office/drawing/2014/main" id="{ECAD4331-4DC6-41B8-8464-DB4A28699F65}"/>
              </a:ext>
            </a:extLst>
          </p:cNvPr>
          <p:cNvGrpSpPr/>
          <p:nvPr/>
        </p:nvGrpSpPr>
        <p:grpSpPr>
          <a:xfrm>
            <a:off x="3529835" y="1589820"/>
            <a:ext cx="1464119" cy="1298448"/>
            <a:chOff x="3344224" y="1558608"/>
            <a:chExt cx="1464119" cy="1298448"/>
          </a:xfrm>
        </p:grpSpPr>
        <p:sp>
          <p:nvSpPr>
            <p:cNvPr id="80" name="Rectangle 79">
              <a:extLst>
                <a:ext uri="{FF2B5EF4-FFF2-40B4-BE49-F238E27FC236}">
                  <a16:creationId xmlns:a16="http://schemas.microsoft.com/office/drawing/2014/main" id="{C13CEF50-6EAD-4278-989C-7EF472B6E4DF}"/>
                </a:ext>
              </a:extLst>
            </p:cNvPr>
            <p:cNvSpPr/>
            <p:nvPr/>
          </p:nvSpPr>
          <p:spPr>
            <a:xfrm>
              <a:off x="3344763" y="1558608"/>
              <a:ext cx="1463040" cy="1298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1AE4658D-F2CA-4977-8610-2DE876E8B02A}"/>
                </a:ext>
              </a:extLst>
            </p:cNvPr>
            <p:cNvGrpSpPr/>
            <p:nvPr/>
          </p:nvGrpSpPr>
          <p:grpSpPr>
            <a:xfrm>
              <a:off x="3344224" y="1559011"/>
              <a:ext cx="1464119" cy="1297643"/>
              <a:chOff x="2246088" y="1568854"/>
              <a:chExt cx="1464119" cy="1297643"/>
            </a:xfrm>
          </p:grpSpPr>
          <p:pic>
            <p:nvPicPr>
              <p:cNvPr id="21" name="Graphic 1340">
                <a:extLst>
                  <a:ext uri="{FF2B5EF4-FFF2-40B4-BE49-F238E27FC236}">
                    <a16:creationId xmlns:a16="http://schemas.microsoft.com/office/drawing/2014/main" id="{363CB22A-E7C6-4F32-88D7-54D0EF7C2D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3827" y="1948139"/>
                <a:ext cx="548640" cy="548640"/>
              </a:xfrm>
              <a:prstGeom prst="rect">
                <a:avLst/>
              </a:prstGeom>
            </p:spPr>
          </p:pic>
          <p:sp>
            <p:nvSpPr>
              <p:cNvPr id="22" name="TextBox 21">
                <a:extLst>
                  <a:ext uri="{FF2B5EF4-FFF2-40B4-BE49-F238E27FC236}">
                    <a16:creationId xmlns:a16="http://schemas.microsoft.com/office/drawing/2014/main" id="{67F8053A-4A3F-410C-82CF-E6506FFF03FA}"/>
                  </a:ext>
                </a:extLst>
              </p:cNvPr>
              <p:cNvSpPr txBox="1"/>
              <p:nvPr/>
            </p:nvSpPr>
            <p:spPr>
              <a:xfrm>
                <a:off x="2490642" y="1568854"/>
                <a:ext cx="975011" cy="369332"/>
              </a:xfrm>
              <a:prstGeom prst="rect">
                <a:avLst/>
              </a:prstGeom>
              <a:noFill/>
            </p:spPr>
            <p:txBody>
              <a:bodyPr wrap="none" rtlCol="0">
                <a:spAutoFit/>
              </a:bodyPr>
              <a:lstStyle/>
              <a:p>
                <a:r>
                  <a:rPr lang="en-US"/>
                  <a:t>Provider</a:t>
                </a:r>
              </a:p>
            </p:txBody>
          </p:sp>
          <p:sp>
            <p:nvSpPr>
              <p:cNvPr id="23" name="TextBox 22">
                <a:extLst>
                  <a:ext uri="{FF2B5EF4-FFF2-40B4-BE49-F238E27FC236}">
                    <a16:creationId xmlns:a16="http://schemas.microsoft.com/office/drawing/2014/main" id="{8B2C6773-8202-49CD-8C30-46638191351D}"/>
                  </a:ext>
                </a:extLst>
              </p:cNvPr>
              <p:cNvSpPr txBox="1"/>
              <p:nvPr/>
            </p:nvSpPr>
            <p:spPr>
              <a:xfrm>
                <a:off x="2246088" y="2497165"/>
                <a:ext cx="1464119" cy="369332"/>
              </a:xfrm>
              <a:prstGeom prst="rect">
                <a:avLst/>
              </a:prstGeom>
              <a:noFill/>
            </p:spPr>
            <p:txBody>
              <a:bodyPr wrap="none" rtlCol="0">
                <a:spAutoFit/>
              </a:bodyPr>
              <a:lstStyle/>
              <a:p>
                <a:r>
                  <a:rPr lang="en-US" i="1"/>
                  <a:t>Provides Care</a:t>
                </a:r>
              </a:p>
            </p:txBody>
          </p:sp>
        </p:grpSp>
      </p:grpSp>
      <p:grpSp>
        <p:nvGrpSpPr>
          <p:cNvPr id="95" name="Group 94">
            <a:extLst>
              <a:ext uri="{FF2B5EF4-FFF2-40B4-BE49-F238E27FC236}">
                <a16:creationId xmlns:a16="http://schemas.microsoft.com/office/drawing/2014/main" id="{5461C15F-A8B4-4623-AF87-F6FC8F75D521}"/>
              </a:ext>
            </a:extLst>
          </p:cNvPr>
          <p:cNvGrpSpPr/>
          <p:nvPr/>
        </p:nvGrpSpPr>
        <p:grpSpPr>
          <a:xfrm>
            <a:off x="3530374" y="4176609"/>
            <a:ext cx="1463040" cy="1483142"/>
            <a:chOff x="3515967" y="4176609"/>
            <a:chExt cx="1463040" cy="1483142"/>
          </a:xfrm>
        </p:grpSpPr>
        <p:sp>
          <p:nvSpPr>
            <p:cNvPr id="79" name="Rectangle 78">
              <a:extLst>
                <a:ext uri="{FF2B5EF4-FFF2-40B4-BE49-F238E27FC236}">
                  <a16:creationId xmlns:a16="http://schemas.microsoft.com/office/drawing/2014/main" id="{6BB5A09D-2E66-4DBF-A2E0-55175DE796B0}"/>
                </a:ext>
              </a:extLst>
            </p:cNvPr>
            <p:cNvSpPr/>
            <p:nvPr/>
          </p:nvSpPr>
          <p:spPr>
            <a:xfrm>
              <a:off x="3515967" y="4177516"/>
              <a:ext cx="1463040" cy="148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BE42C98-AD57-43CB-AD42-C74C7B431391}"/>
                </a:ext>
              </a:extLst>
            </p:cNvPr>
            <p:cNvGrpSpPr>
              <a:grpSpLocks noChangeAspect="1"/>
            </p:cNvGrpSpPr>
            <p:nvPr/>
          </p:nvGrpSpPr>
          <p:grpSpPr>
            <a:xfrm>
              <a:off x="3973167" y="4559483"/>
              <a:ext cx="548640" cy="443451"/>
              <a:chOff x="6022004" y="5648734"/>
              <a:chExt cx="598888" cy="484063"/>
            </a:xfrm>
          </p:grpSpPr>
          <p:sp>
            <p:nvSpPr>
              <p:cNvPr id="25" name="Freeform: Shape 24">
                <a:extLst>
                  <a:ext uri="{FF2B5EF4-FFF2-40B4-BE49-F238E27FC236}">
                    <a16:creationId xmlns:a16="http://schemas.microsoft.com/office/drawing/2014/main" id="{274377E6-BF67-4B01-A7AF-8A1B0E710883}"/>
                  </a:ext>
                </a:extLst>
              </p:cNvPr>
              <p:cNvSpPr/>
              <p:nvPr/>
            </p:nvSpPr>
            <p:spPr>
              <a:xfrm>
                <a:off x="6210376" y="5909152"/>
                <a:ext cx="52534" cy="97563"/>
              </a:xfrm>
              <a:custGeom>
                <a:avLst/>
                <a:gdLst>
                  <a:gd name="connsiteX0" fmla="*/ 1501 w 52533"/>
                  <a:gd name="connsiteY0" fmla="*/ 51033 h 97563"/>
                  <a:gd name="connsiteX1" fmla="*/ 27017 w 52533"/>
                  <a:gd name="connsiteY1" fmla="*/ 51033 h 97563"/>
                  <a:gd name="connsiteX2" fmla="*/ 52534 w 52533"/>
                  <a:gd name="connsiteY2" fmla="*/ 25516 h 97563"/>
                  <a:gd name="connsiteX3" fmla="*/ 52534 w 52533"/>
                  <a:gd name="connsiteY3" fmla="*/ 25516 h 97563"/>
                  <a:gd name="connsiteX4" fmla="*/ 27017 w 52533"/>
                  <a:gd name="connsiteY4" fmla="*/ 0 h 97563"/>
                  <a:gd name="connsiteX5" fmla="*/ 0 w 52533"/>
                  <a:gd name="connsiteY5" fmla="*/ 0 h 97563"/>
                  <a:gd name="connsiteX6" fmla="*/ 0 w 52533"/>
                  <a:gd name="connsiteY6" fmla="*/ 102066 h 9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33" h="97563">
                    <a:moveTo>
                      <a:pt x="1501" y="51033"/>
                    </a:moveTo>
                    <a:lnTo>
                      <a:pt x="27017" y="51033"/>
                    </a:lnTo>
                    <a:cubicBezTo>
                      <a:pt x="41277" y="51033"/>
                      <a:pt x="52534" y="39776"/>
                      <a:pt x="52534" y="25516"/>
                    </a:cubicBezTo>
                    <a:lnTo>
                      <a:pt x="52534" y="25516"/>
                    </a:lnTo>
                    <a:cubicBezTo>
                      <a:pt x="52534" y="11257"/>
                      <a:pt x="41277" y="0"/>
                      <a:pt x="27017" y="0"/>
                    </a:cubicBezTo>
                    <a:lnTo>
                      <a:pt x="0" y="0"/>
                    </a:lnTo>
                    <a:lnTo>
                      <a:pt x="0" y="102066"/>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4F15DABF-7717-4269-B7FE-DEE85F6D789F}"/>
                  </a:ext>
                </a:extLst>
              </p:cNvPr>
              <p:cNvSpPr/>
              <p:nvPr/>
            </p:nvSpPr>
            <p:spPr>
              <a:xfrm>
                <a:off x="6231390" y="5960185"/>
                <a:ext cx="67544" cy="97563"/>
              </a:xfrm>
              <a:custGeom>
                <a:avLst/>
                <a:gdLst>
                  <a:gd name="connsiteX0" fmla="*/ 70546 w 67543"/>
                  <a:gd name="connsiteY0" fmla="*/ 0 h 97563"/>
                  <a:gd name="connsiteX1" fmla="*/ 0 w 67543"/>
                  <a:gd name="connsiteY1" fmla="*/ 102066 h 97563"/>
                </a:gdLst>
                <a:ahLst/>
                <a:cxnLst>
                  <a:cxn ang="0">
                    <a:pos x="connsiteX0" y="connsiteY0"/>
                  </a:cxn>
                  <a:cxn ang="0">
                    <a:pos x="connsiteX1" y="connsiteY1"/>
                  </a:cxn>
                </a:cxnLst>
                <a:rect l="l" t="t" r="r" b="b"/>
                <a:pathLst>
                  <a:path w="67543" h="97563">
                    <a:moveTo>
                      <a:pt x="70546" y="0"/>
                    </a:moveTo>
                    <a:lnTo>
                      <a:pt x="0" y="102066"/>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6DAF982A-8421-4F96-99F4-CBE910A67054}"/>
                  </a:ext>
                </a:extLst>
              </p:cNvPr>
              <p:cNvSpPr/>
              <p:nvPr/>
            </p:nvSpPr>
            <p:spPr>
              <a:xfrm>
                <a:off x="6231390" y="5960185"/>
                <a:ext cx="67544" cy="97563"/>
              </a:xfrm>
              <a:custGeom>
                <a:avLst/>
                <a:gdLst>
                  <a:gd name="connsiteX0" fmla="*/ 0 w 67543"/>
                  <a:gd name="connsiteY0" fmla="*/ 0 h 97563"/>
                  <a:gd name="connsiteX1" fmla="*/ 70546 w 67543"/>
                  <a:gd name="connsiteY1" fmla="*/ 102066 h 97563"/>
                </a:gdLst>
                <a:ahLst/>
                <a:cxnLst>
                  <a:cxn ang="0">
                    <a:pos x="connsiteX0" y="connsiteY0"/>
                  </a:cxn>
                  <a:cxn ang="0">
                    <a:pos x="connsiteX1" y="connsiteY1"/>
                  </a:cxn>
                </a:cxnLst>
                <a:rect l="l" t="t" r="r" b="b"/>
                <a:pathLst>
                  <a:path w="67543" h="97563">
                    <a:moveTo>
                      <a:pt x="0" y="0"/>
                    </a:moveTo>
                    <a:lnTo>
                      <a:pt x="70546" y="102066"/>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E8DE2F9-493E-45E2-8A1F-1A475D69E478}"/>
                  </a:ext>
                </a:extLst>
              </p:cNvPr>
              <p:cNvSpPr/>
              <p:nvPr/>
            </p:nvSpPr>
            <p:spPr>
              <a:xfrm>
                <a:off x="6081293" y="5648734"/>
                <a:ext cx="397757" cy="480310"/>
              </a:xfrm>
              <a:custGeom>
                <a:avLst/>
                <a:gdLst>
                  <a:gd name="connsiteX0" fmla="*/ 403010 w 397756"/>
                  <a:gd name="connsiteY0" fmla="*/ 261169 h 480310"/>
                  <a:gd name="connsiteX1" fmla="*/ 403010 w 397756"/>
                  <a:gd name="connsiteY1" fmla="*/ 68294 h 480310"/>
                  <a:gd name="connsiteX2" fmla="*/ 403010 w 397756"/>
                  <a:gd name="connsiteY2" fmla="*/ 58538 h 480310"/>
                  <a:gd name="connsiteX3" fmla="*/ 344473 w 397756"/>
                  <a:gd name="connsiteY3" fmla="*/ 0 h 480310"/>
                  <a:gd name="connsiteX4" fmla="*/ 0 w 397756"/>
                  <a:gd name="connsiteY4" fmla="*/ 0 h 480310"/>
                  <a:gd name="connsiteX5" fmla="*/ 58538 w 397756"/>
                  <a:gd name="connsiteY5" fmla="*/ 58538 h 480310"/>
                  <a:gd name="connsiteX6" fmla="*/ 58538 w 397756"/>
                  <a:gd name="connsiteY6" fmla="*/ 428527 h 480310"/>
                  <a:gd name="connsiteX7" fmla="*/ 117076 w 397756"/>
                  <a:gd name="connsiteY7" fmla="*/ 487065 h 480310"/>
                  <a:gd name="connsiteX8" fmla="*/ 258917 w 397756"/>
                  <a:gd name="connsiteY8" fmla="*/ 487065 h 48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756" h="480310">
                    <a:moveTo>
                      <a:pt x="403010" y="261169"/>
                    </a:moveTo>
                    <a:lnTo>
                      <a:pt x="403010" y="68294"/>
                    </a:lnTo>
                    <a:lnTo>
                      <a:pt x="403010" y="58538"/>
                    </a:lnTo>
                    <a:cubicBezTo>
                      <a:pt x="403010" y="26267"/>
                      <a:pt x="376743" y="0"/>
                      <a:pt x="344473" y="0"/>
                    </a:cubicBezTo>
                    <a:lnTo>
                      <a:pt x="0" y="0"/>
                    </a:lnTo>
                    <a:cubicBezTo>
                      <a:pt x="32271" y="0"/>
                      <a:pt x="58538" y="26267"/>
                      <a:pt x="58538" y="58538"/>
                    </a:cubicBezTo>
                    <a:lnTo>
                      <a:pt x="58538" y="428527"/>
                    </a:lnTo>
                    <a:cubicBezTo>
                      <a:pt x="58538" y="460798"/>
                      <a:pt x="84805" y="487065"/>
                      <a:pt x="117076" y="487065"/>
                    </a:cubicBezTo>
                    <a:lnTo>
                      <a:pt x="258917" y="487065"/>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3910A03F-F702-44AB-8030-52B64222AA24}"/>
                  </a:ext>
                </a:extLst>
              </p:cNvPr>
              <p:cNvSpPr/>
              <p:nvPr/>
            </p:nvSpPr>
            <p:spPr>
              <a:xfrm>
                <a:off x="6022004" y="5648734"/>
                <a:ext cx="112573" cy="90058"/>
              </a:xfrm>
              <a:custGeom>
                <a:avLst/>
                <a:gdLst>
                  <a:gd name="connsiteX0" fmla="*/ 58538 w 112572"/>
                  <a:gd name="connsiteY0" fmla="*/ 0 h 90058"/>
                  <a:gd name="connsiteX1" fmla="*/ 0 w 112572"/>
                  <a:gd name="connsiteY1" fmla="*/ 58538 h 90058"/>
                  <a:gd name="connsiteX2" fmla="*/ 0 w 112572"/>
                  <a:gd name="connsiteY2" fmla="*/ 93811 h 90058"/>
                  <a:gd name="connsiteX3" fmla="*/ 117826 w 112572"/>
                  <a:gd name="connsiteY3" fmla="*/ 93811 h 90058"/>
                </a:gdLst>
                <a:ahLst/>
                <a:cxnLst>
                  <a:cxn ang="0">
                    <a:pos x="connsiteX0" y="connsiteY0"/>
                  </a:cxn>
                  <a:cxn ang="0">
                    <a:pos x="connsiteX1" y="connsiteY1"/>
                  </a:cxn>
                  <a:cxn ang="0">
                    <a:pos x="connsiteX2" y="connsiteY2"/>
                  </a:cxn>
                  <a:cxn ang="0">
                    <a:pos x="connsiteX3" y="connsiteY3"/>
                  </a:cxn>
                </a:cxnLst>
                <a:rect l="l" t="t" r="r" b="b"/>
                <a:pathLst>
                  <a:path w="112572" h="90058">
                    <a:moveTo>
                      <a:pt x="58538" y="0"/>
                    </a:moveTo>
                    <a:cubicBezTo>
                      <a:pt x="26267" y="0"/>
                      <a:pt x="0" y="26267"/>
                      <a:pt x="0" y="58538"/>
                    </a:cubicBezTo>
                    <a:lnTo>
                      <a:pt x="0" y="93811"/>
                    </a:lnTo>
                    <a:lnTo>
                      <a:pt x="117826" y="93811"/>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7CA8E837-4943-4FBD-B3DC-40E5FEEE0E08}"/>
                  </a:ext>
                </a:extLst>
              </p:cNvPr>
              <p:cNvSpPr/>
              <p:nvPr/>
            </p:nvSpPr>
            <p:spPr>
              <a:xfrm>
                <a:off x="6209625" y="5729786"/>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32A7DB9D-5FDB-4123-87C5-44D8D18A4F2C}"/>
                  </a:ext>
                </a:extLst>
              </p:cNvPr>
              <p:cNvSpPr/>
              <p:nvPr/>
            </p:nvSpPr>
            <p:spPr>
              <a:xfrm>
                <a:off x="6209625" y="5771063"/>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83C6CF41-58C2-4AD0-B81F-81BECE32CDB1}"/>
                  </a:ext>
                </a:extLst>
              </p:cNvPr>
              <p:cNvSpPr/>
              <p:nvPr/>
            </p:nvSpPr>
            <p:spPr>
              <a:xfrm>
                <a:off x="6209625" y="5813090"/>
                <a:ext cx="202631" cy="7505"/>
              </a:xfrm>
              <a:custGeom>
                <a:avLst/>
                <a:gdLst>
                  <a:gd name="connsiteX0" fmla="*/ 207884 w 202630"/>
                  <a:gd name="connsiteY0" fmla="*/ 0 h 0"/>
                  <a:gd name="connsiteX1" fmla="*/ 0 w 202630"/>
                  <a:gd name="connsiteY1" fmla="*/ 0 h 0"/>
                </a:gdLst>
                <a:ahLst/>
                <a:cxnLst>
                  <a:cxn ang="0">
                    <a:pos x="connsiteX0" y="connsiteY0"/>
                  </a:cxn>
                  <a:cxn ang="0">
                    <a:pos x="connsiteX1" y="connsiteY1"/>
                  </a:cxn>
                </a:cxnLst>
                <a:rect l="l" t="t" r="r" b="b"/>
                <a:pathLst>
                  <a:path w="202630">
                    <a:moveTo>
                      <a:pt x="207884"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192BD750-4EE6-44DC-AC9D-AD40B0789A99}"/>
                  </a:ext>
                </a:extLst>
              </p:cNvPr>
              <p:cNvSpPr/>
              <p:nvPr/>
            </p:nvSpPr>
            <p:spPr>
              <a:xfrm>
                <a:off x="6209625" y="5855117"/>
                <a:ext cx="105068" cy="7505"/>
              </a:xfrm>
              <a:custGeom>
                <a:avLst/>
                <a:gdLst>
                  <a:gd name="connsiteX0" fmla="*/ 105818 w 105067"/>
                  <a:gd name="connsiteY0" fmla="*/ 0 h 0"/>
                  <a:gd name="connsiteX1" fmla="*/ 0 w 105067"/>
                  <a:gd name="connsiteY1" fmla="*/ 0 h 0"/>
                </a:gdLst>
                <a:ahLst/>
                <a:cxnLst>
                  <a:cxn ang="0">
                    <a:pos x="connsiteX0" y="connsiteY0"/>
                  </a:cxn>
                  <a:cxn ang="0">
                    <a:pos x="connsiteX1" y="connsiteY1"/>
                  </a:cxn>
                </a:cxnLst>
                <a:rect l="l" t="t" r="r" b="b"/>
                <a:pathLst>
                  <a:path w="105067">
                    <a:moveTo>
                      <a:pt x="105818"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FE65125D-98D7-4E38-9B0C-2A590851DAAD}"/>
                  </a:ext>
                </a:extLst>
              </p:cNvPr>
              <p:cNvSpPr/>
              <p:nvPr/>
            </p:nvSpPr>
            <p:spPr>
              <a:xfrm>
                <a:off x="6358972" y="5914405"/>
                <a:ext cx="105068" cy="217641"/>
              </a:xfrm>
              <a:custGeom>
                <a:avLst/>
                <a:gdLst>
                  <a:gd name="connsiteX0" fmla="*/ 54785 w 105067"/>
                  <a:gd name="connsiteY0" fmla="*/ 219142 h 217640"/>
                  <a:gd name="connsiteX1" fmla="*/ 54785 w 105067"/>
                  <a:gd name="connsiteY1" fmla="*/ 219142 h 217640"/>
                  <a:gd name="connsiteX2" fmla="*/ 109571 w 105067"/>
                  <a:gd name="connsiteY2" fmla="*/ 164356 h 217640"/>
                  <a:gd name="connsiteX3" fmla="*/ 109571 w 105067"/>
                  <a:gd name="connsiteY3" fmla="*/ 54786 h 217640"/>
                  <a:gd name="connsiteX4" fmla="*/ 54785 w 105067"/>
                  <a:gd name="connsiteY4" fmla="*/ 0 h 217640"/>
                  <a:gd name="connsiteX5" fmla="*/ 54785 w 105067"/>
                  <a:gd name="connsiteY5" fmla="*/ 0 h 217640"/>
                  <a:gd name="connsiteX6" fmla="*/ 0 w 105067"/>
                  <a:gd name="connsiteY6" fmla="*/ 54786 h 217640"/>
                  <a:gd name="connsiteX7" fmla="*/ 0 w 105067"/>
                  <a:gd name="connsiteY7" fmla="*/ 164356 h 217640"/>
                  <a:gd name="connsiteX8" fmla="*/ 54785 w 105067"/>
                  <a:gd name="connsiteY8" fmla="*/ 219142 h 21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67" h="217640">
                    <a:moveTo>
                      <a:pt x="54785" y="219142"/>
                    </a:moveTo>
                    <a:lnTo>
                      <a:pt x="54785" y="219142"/>
                    </a:lnTo>
                    <a:cubicBezTo>
                      <a:pt x="84805" y="219142"/>
                      <a:pt x="109571" y="194375"/>
                      <a:pt x="109571" y="164356"/>
                    </a:cubicBezTo>
                    <a:lnTo>
                      <a:pt x="109571" y="54786"/>
                    </a:lnTo>
                    <a:cubicBezTo>
                      <a:pt x="109571" y="24766"/>
                      <a:pt x="84805" y="0"/>
                      <a:pt x="54785" y="0"/>
                    </a:cubicBezTo>
                    <a:lnTo>
                      <a:pt x="54785" y="0"/>
                    </a:lnTo>
                    <a:cubicBezTo>
                      <a:pt x="24766" y="0"/>
                      <a:pt x="0" y="24766"/>
                      <a:pt x="0" y="54786"/>
                    </a:cubicBezTo>
                    <a:lnTo>
                      <a:pt x="0" y="164356"/>
                    </a:lnTo>
                    <a:cubicBezTo>
                      <a:pt x="0" y="194375"/>
                      <a:pt x="24766" y="219142"/>
                      <a:pt x="54785" y="219142"/>
                    </a:cubicBezTo>
                    <a:close/>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BE961BB2-8F9E-4B8E-961F-59610FB0E63D}"/>
                  </a:ext>
                </a:extLst>
              </p:cNvPr>
              <p:cNvSpPr/>
              <p:nvPr/>
            </p:nvSpPr>
            <p:spPr>
              <a:xfrm>
                <a:off x="6413757" y="5943674"/>
                <a:ext cx="15010" cy="7505"/>
              </a:xfrm>
              <a:custGeom>
                <a:avLst/>
                <a:gdLst>
                  <a:gd name="connsiteX0" fmla="*/ 20263 w 15009"/>
                  <a:gd name="connsiteY0" fmla="*/ 12008 h 7504"/>
                  <a:gd name="connsiteX1" fmla="*/ 0 w 15009"/>
                  <a:gd name="connsiteY1" fmla="*/ 0 h 7504"/>
                </a:gdLst>
                <a:ahLst/>
                <a:cxnLst>
                  <a:cxn ang="0">
                    <a:pos x="connsiteX0" y="connsiteY0"/>
                  </a:cxn>
                  <a:cxn ang="0">
                    <a:pos x="connsiteX1" y="connsiteY1"/>
                  </a:cxn>
                </a:cxnLst>
                <a:rect l="l" t="t" r="r" b="b"/>
                <a:pathLst>
                  <a:path w="15009" h="7504">
                    <a:moveTo>
                      <a:pt x="20263" y="12008"/>
                    </a:moveTo>
                    <a:cubicBezTo>
                      <a:pt x="16511" y="5253"/>
                      <a:pt x="9006" y="0"/>
                      <a:pt x="0" y="0"/>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2E85CFF4-E40A-475B-8ECF-256D89DB2020}"/>
                  </a:ext>
                </a:extLst>
              </p:cNvPr>
              <p:cNvSpPr/>
              <p:nvPr/>
            </p:nvSpPr>
            <p:spPr>
              <a:xfrm>
                <a:off x="6358972" y="6023976"/>
                <a:ext cx="105068" cy="7505"/>
              </a:xfrm>
              <a:custGeom>
                <a:avLst/>
                <a:gdLst>
                  <a:gd name="connsiteX0" fmla="*/ 0 w 105067"/>
                  <a:gd name="connsiteY0" fmla="*/ 0 h 0"/>
                  <a:gd name="connsiteX1" fmla="*/ 109571 w 105067"/>
                  <a:gd name="connsiteY1" fmla="*/ 0 h 0"/>
                </a:gdLst>
                <a:ahLst/>
                <a:cxnLst>
                  <a:cxn ang="0">
                    <a:pos x="connsiteX0" y="connsiteY0"/>
                  </a:cxn>
                  <a:cxn ang="0">
                    <a:pos x="connsiteX1" y="connsiteY1"/>
                  </a:cxn>
                </a:cxnLst>
                <a:rect l="l" t="t" r="r" b="b"/>
                <a:pathLst>
                  <a:path w="105067">
                    <a:moveTo>
                      <a:pt x="0" y="0"/>
                    </a:moveTo>
                    <a:lnTo>
                      <a:pt x="109571"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7D46EBB5-EC99-46F5-ACEE-F469E82F7080}"/>
                  </a:ext>
                </a:extLst>
              </p:cNvPr>
              <p:cNvSpPr/>
              <p:nvPr/>
            </p:nvSpPr>
            <p:spPr>
              <a:xfrm>
                <a:off x="6500814" y="5978947"/>
                <a:ext cx="120078" cy="112573"/>
              </a:xfrm>
              <a:custGeom>
                <a:avLst/>
                <a:gdLst>
                  <a:gd name="connsiteX0" fmla="*/ 0 w 120077"/>
                  <a:gd name="connsiteY0" fmla="*/ 110321 h 112572"/>
                  <a:gd name="connsiteX1" fmla="*/ 24766 w 120077"/>
                  <a:gd name="connsiteY1" fmla="*/ 112573 h 112572"/>
                  <a:gd name="connsiteX2" fmla="*/ 121579 w 120077"/>
                  <a:gd name="connsiteY2" fmla="*/ 56286 h 112572"/>
                  <a:gd name="connsiteX3" fmla="*/ 109571 w 120077"/>
                  <a:gd name="connsiteY3" fmla="*/ 29269 h 112572"/>
                  <a:gd name="connsiteX4" fmla="*/ 24766 w 120077"/>
                  <a:gd name="connsiteY4" fmla="*/ 0 h 112572"/>
                  <a:gd name="connsiteX5" fmla="*/ 750 w 120077"/>
                  <a:gd name="connsiteY5" fmla="*/ 1501 h 11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77" h="112572">
                    <a:moveTo>
                      <a:pt x="0" y="110321"/>
                    </a:moveTo>
                    <a:cubicBezTo>
                      <a:pt x="8255" y="111822"/>
                      <a:pt x="16511" y="112573"/>
                      <a:pt x="24766" y="112573"/>
                    </a:cubicBezTo>
                    <a:cubicBezTo>
                      <a:pt x="78050" y="112573"/>
                      <a:pt x="121579" y="87807"/>
                      <a:pt x="121579" y="56286"/>
                    </a:cubicBezTo>
                    <a:cubicBezTo>
                      <a:pt x="121579" y="46530"/>
                      <a:pt x="117076" y="37524"/>
                      <a:pt x="109571" y="29269"/>
                    </a:cubicBezTo>
                    <a:cubicBezTo>
                      <a:pt x="93060" y="12008"/>
                      <a:pt x="61540" y="0"/>
                      <a:pt x="24766" y="0"/>
                    </a:cubicBezTo>
                    <a:cubicBezTo>
                      <a:pt x="16511" y="0"/>
                      <a:pt x="8255" y="751"/>
                      <a:pt x="750" y="1501"/>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E0A2865D-1B21-4BA7-8962-9EBCEBBBBFAD}"/>
                  </a:ext>
                </a:extLst>
              </p:cNvPr>
              <p:cNvSpPr/>
              <p:nvPr/>
            </p:nvSpPr>
            <p:spPr>
              <a:xfrm>
                <a:off x="6500814" y="6020974"/>
                <a:ext cx="60039" cy="30019"/>
              </a:xfrm>
              <a:custGeom>
                <a:avLst/>
                <a:gdLst>
                  <a:gd name="connsiteX0" fmla="*/ 64542 w 60038"/>
                  <a:gd name="connsiteY0" fmla="*/ 36774 h 30019"/>
                  <a:gd name="connsiteX1" fmla="*/ 0 w 60038"/>
                  <a:gd name="connsiteY1" fmla="*/ 0 h 30019"/>
                </a:gdLst>
                <a:ahLst/>
                <a:cxnLst>
                  <a:cxn ang="0">
                    <a:pos x="connsiteX0" y="connsiteY0"/>
                  </a:cxn>
                  <a:cxn ang="0">
                    <a:pos x="connsiteX1" y="connsiteY1"/>
                  </a:cxn>
                </a:cxnLst>
                <a:rect l="l" t="t" r="r" b="b"/>
                <a:pathLst>
                  <a:path w="60038" h="30019">
                    <a:moveTo>
                      <a:pt x="64542" y="36774"/>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F8324BE9-9C96-489C-A32C-77E30D8B4E81}"/>
                  </a:ext>
                </a:extLst>
              </p:cNvPr>
              <p:cNvSpPr/>
              <p:nvPr/>
            </p:nvSpPr>
            <p:spPr>
              <a:xfrm>
                <a:off x="6480551" y="6035234"/>
                <a:ext cx="135087" cy="97563"/>
              </a:xfrm>
              <a:custGeom>
                <a:avLst/>
                <a:gdLst>
                  <a:gd name="connsiteX0" fmla="*/ 141842 w 135087"/>
                  <a:gd name="connsiteY0" fmla="*/ 0 h 97563"/>
                  <a:gd name="connsiteX1" fmla="*/ 141842 w 135087"/>
                  <a:gd name="connsiteY1" fmla="*/ 50283 h 97563"/>
                  <a:gd name="connsiteX2" fmla="*/ 45029 w 135087"/>
                  <a:gd name="connsiteY2" fmla="*/ 101315 h 97563"/>
                  <a:gd name="connsiteX3" fmla="*/ 0 w 135087"/>
                  <a:gd name="connsiteY3" fmla="*/ 95312 h 97563"/>
                </a:gdLst>
                <a:ahLst/>
                <a:cxnLst>
                  <a:cxn ang="0">
                    <a:pos x="connsiteX0" y="connsiteY0"/>
                  </a:cxn>
                  <a:cxn ang="0">
                    <a:pos x="connsiteX1" y="connsiteY1"/>
                  </a:cxn>
                  <a:cxn ang="0">
                    <a:pos x="connsiteX2" y="connsiteY2"/>
                  </a:cxn>
                  <a:cxn ang="0">
                    <a:pos x="connsiteX3" y="connsiteY3"/>
                  </a:cxn>
                </a:cxnLst>
                <a:rect l="l" t="t" r="r" b="b"/>
                <a:pathLst>
                  <a:path w="135087" h="97563">
                    <a:moveTo>
                      <a:pt x="141842" y="0"/>
                    </a:moveTo>
                    <a:lnTo>
                      <a:pt x="141842" y="50283"/>
                    </a:lnTo>
                    <a:cubicBezTo>
                      <a:pt x="141842" y="78050"/>
                      <a:pt x="98313" y="101315"/>
                      <a:pt x="45029" y="101315"/>
                    </a:cubicBezTo>
                    <a:cubicBezTo>
                      <a:pt x="28518" y="101315"/>
                      <a:pt x="13509" y="99064"/>
                      <a:pt x="0" y="95312"/>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0" name="TextBox 39">
              <a:extLst>
                <a:ext uri="{FF2B5EF4-FFF2-40B4-BE49-F238E27FC236}">
                  <a16:creationId xmlns:a16="http://schemas.microsoft.com/office/drawing/2014/main" id="{62FCC2EE-49E7-46F1-AB53-3C95B2BCBAC1}"/>
                </a:ext>
              </a:extLst>
            </p:cNvPr>
            <p:cNvSpPr txBox="1"/>
            <p:nvPr/>
          </p:nvSpPr>
          <p:spPr>
            <a:xfrm>
              <a:off x="3691085" y="4176609"/>
              <a:ext cx="1112805" cy="369332"/>
            </a:xfrm>
            <a:prstGeom prst="rect">
              <a:avLst/>
            </a:prstGeom>
            <a:noFill/>
          </p:spPr>
          <p:txBody>
            <a:bodyPr wrap="none" rtlCol="0">
              <a:spAutoFit/>
            </a:bodyPr>
            <a:lstStyle/>
            <a:p>
              <a:r>
                <a:rPr lang="en-US"/>
                <a:t>Pharmacy</a:t>
              </a:r>
            </a:p>
          </p:txBody>
        </p:sp>
        <p:sp>
          <p:nvSpPr>
            <p:cNvPr id="41" name="TextBox 40">
              <a:extLst>
                <a:ext uri="{FF2B5EF4-FFF2-40B4-BE49-F238E27FC236}">
                  <a16:creationId xmlns:a16="http://schemas.microsoft.com/office/drawing/2014/main" id="{7BE2369F-C6C3-438D-A60D-60BDD900873F}"/>
                </a:ext>
              </a:extLst>
            </p:cNvPr>
            <p:cNvSpPr txBox="1"/>
            <p:nvPr/>
          </p:nvSpPr>
          <p:spPr>
            <a:xfrm>
              <a:off x="3681467" y="5013420"/>
              <a:ext cx="1132041" cy="646331"/>
            </a:xfrm>
            <a:prstGeom prst="rect">
              <a:avLst/>
            </a:prstGeom>
            <a:noFill/>
          </p:spPr>
          <p:txBody>
            <a:bodyPr wrap="none" rtlCol="0">
              <a:spAutoFit/>
            </a:bodyPr>
            <a:lstStyle/>
            <a:p>
              <a:pPr algn="ctr"/>
              <a:r>
                <a:rPr lang="en-US" i="1"/>
                <a:t>Dispenses</a:t>
              </a:r>
              <a:br>
                <a:rPr lang="en-US" i="1"/>
              </a:br>
              <a:r>
                <a:rPr lang="en-US" i="1"/>
                <a:t>Medicines</a:t>
              </a:r>
            </a:p>
          </p:txBody>
        </p:sp>
      </p:grpSp>
      <p:grpSp>
        <p:nvGrpSpPr>
          <p:cNvPr id="87" name="Group 86">
            <a:extLst>
              <a:ext uri="{FF2B5EF4-FFF2-40B4-BE49-F238E27FC236}">
                <a16:creationId xmlns:a16="http://schemas.microsoft.com/office/drawing/2014/main" id="{92571672-7D5B-4D0B-9708-D6E8DD2403F8}"/>
              </a:ext>
            </a:extLst>
          </p:cNvPr>
          <p:cNvGrpSpPr/>
          <p:nvPr/>
        </p:nvGrpSpPr>
        <p:grpSpPr>
          <a:xfrm>
            <a:off x="9660194" y="2820113"/>
            <a:ext cx="969264" cy="1609344"/>
            <a:chOff x="9660194" y="3023276"/>
            <a:chExt cx="969264" cy="1609344"/>
          </a:xfrm>
        </p:grpSpPr>
        <p:sp>
          <p:nvSpPr>
            <p:cNvPr id="82" name="Rectangle 81">
              <a:extLst>
                <a:ext uri="{FF2B5EF4-FFF2-40B4-BE49-F238E27FC236}">
                  <a16:creationId xmlns:a16="http://schemas.microsoft.com/office/drawing/2014/main" id="{80326AFE-B7B8-4E92-B008-C7C6CA99E252}"/>
                </a:ext>
              </a:extLst>
            </p:cNvPr>
            <p:cNvSpPr/>
            <p:nvPr/>
          </p:nvSpPr>
          <p:spPr>
            <a:xfrm>
              <a:off x="9660194" y="3023276"/>
              <a:ext cx="969264" cy="1609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671117B-76E9-4E9E-85FF-BDDD295C22D2}"/>
                </a:ext>
              </a:extLst>
            </p:cNvPr>
            <p:cNvGrpSpPr/>
            <p:nvPr/>
          </p:nvGrpSpPr>
          <p:grpSpPr>
            <a:xfrm>
              <a:off x="9662290" y="3023294"/>
              <a:ext cx="965072" cy="1609308"/>
              <a:chOff x="8616132" y="2987550"/>
              <a:chExt cx="965072" cy="1609308"/>
            </a:xfrm>
          </p:grpSpPr>
          <p:grpSp>
            <p:nvGrpSpPr>
              <p:cNvPr id="53" name="Group 52">
                <a:extLst>
                  <a:ext uri="{FF2B5EF4-FFF2-40B4-BE49-F238E27FC236}">
                    <a16:creationId xmlns:a16="http://schemas.microsoft.com/office/drawing/2014/main" id="{C6B1B826-2C25-415C-8B0F-A6C9CCF19858}"/>
                  </a:ext>
                </a:extLst>
              </p:cNvPr>
              <p:cNvGrpSpPr>
                <a:grpSpLocks noChangeAspect="1"/>
              </p:cNvGrpSpPr>
              <p:nvPr/>
            </p:nvGrpSpPr>
            <p:grpSpPr>
              <a:xfrm>
                <a:off x="8856665" y="3373818"/>
                <a:ext cx="548640" cy="556968"/>
                <a:chOff x="7335757" y="5420179"/>
                <a:chExt cx="635630" cy="645278"/>
              </a:xfrm>
            </p:grpSpPr>
            <p:sp>
              <p:nvSpPr>
                <p:cNvPr id="54" name="Freeform: Shape 53">
                  <a:extLst>
                    <a:ext uri="{FF2B5EF4-FFF2-40B4-BE49-F238E27FC236}">
                      <a16:creationId xmlns:a16="http://schemas.microsoft.com/office/drawing/2014/main" id="{459DAC5E-3C0D-4E3B-AF48-BE4045615E93}"/>
                    </a:ext>
                  </a:extLst>
                </p:cNvPr>
                <p:cNvSpPr/>
                <p:nvPr/>
              </p:nvSpPr>
              <p:spPr>
                <a:xfrm>
                  <a:off x="7604782" y="5771478"/>
                  <a:ext cx="96480" cy="198634"/>
                </a:xfrm>
                <a:custGeom>
                  <a:avLst/>
                  <a:gdLst>
                    <a:gd name="connsiteX0" fmla="*/ 0 w 96479"/>
                    <a:gd name="connsiteY0" fmla="*/ 151530 h 198634"/>
                    <a:gd name="connsiteX1" fmla="*/ 50510 w 96479"/>
                    <a:gd name="connsiteY1" fmla="*/ 202039 h 198634"/>
                    <a:gd name="connsiteX2" fmla="*/ 101020 w 96479"/>
                    <a:gd name="connsiteY2" fmla="*/ 151530 h 198634"/>
                    <a:gd name="connsiteX3" fmla="*/ 50510 w 96479"/>
                    <a:gd name="connsiteY3" fmla="*/ 101020 h 198634"/>
                    <a:gd name="connsiteX4" fmla="*/ 0 w 96479"/>
                    <a:gd name="connsiteY4" fmla="*/ 50510 h 198634"/>
                    <a:gd name="connsiteX5" fmla="*/ 50510 w 96479"/>
                    <a:gd name="connsiteY5" fmla="*/ 0 h 198634"/>
                    <a:gd name="connsiteX6" fmla="*/ 101020 w 96479"/>
                    <a:gd name="connsiteY6" fmla="*/ 50510 h 19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79" h="198634">
                      <a:moveTo>
                        <a:pt x="0" y="151530"/>
                      </a:moveTo>
                      <a:cubicBezTo>
                        <a:pt x="0" y="179338"/>
                        <a:pt x="22701" y="202039"/>
                        <a:pt x="50510" y="202039"/>
                      </a:cubicBezTo>
                      <a:cubicBezTo>
                        <a:pt x="78319" y="202039"/>
                        <a:pt x="101020" y="179338"/>
                        <a:pt x="101020" y="151530"/>
                      </a:cubicBezTo>
                      <a:cubicBezTo>
                        <a:pt x="101020" y="123721"/>
                        <a:pt x="80021" y="110668"/>
                        <a:pt x="50510" y="101020"/>
                      </a:cubicBezTo>
                      <a:cubicBezTo>
                        <a:pt x="23836" y="92507"/>
                        <a:pt x="0" y="78319"/>
                        <a:pt x="0" y="50510"/>
                      </a:cubicBezTo>
                      <a:cubicBezTo>
                        <a:pt x="0" y="22701"/>
                        <a:pt x="22701" y="0"/>
                        <a:pt x="50510" y="0"/>
                      </a:cubicBezTo>
                      <a:cubicBezTo>
                        <a:pt x="78319" y="0"/>
                        <a:pt x="101020" y="22701"/>
                        <a:pt x="101020" y="50510"/>
                      </a:cubicBezTo>
                    </a:path>
                  </a:pathLst>
                </a:custGeom>
                <a:noFill/>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1E790D22-D340-4233-BA58-4D2393C172DC}"/>
                    </a:ext>
                  </a:extLst>
                </p:cNvPr>
                <p:cNvSpPr/>
                <p:nvPr/>
              </p:nvSpPr>
              <p:spPr>
                <a:xfrm>
                  <a:off x="7655292" y="5743102"/>
                  <a:ext cx="5675" cy="28376"/>
                </a:xfrm>
                <a:custGeom>
                  <a:avLst/>
                  <a:gdLst>
                    <a:gd name="connsiteX0" fmla="*/ 0 w 0"/>
                    <a:gd name="connsiteY0" fmla="*/ 0 h 28376"/>
                    <a:gd name="connsiteX1" fmla="*/ 0 w 0"/>
                    <a:gd name="connsiteY1" fmla="*/ 28376 h 28376"/>
                  </a:gdLst>
                  <a:ahLst/>
                  <a:cxnLst>
                    <a:cxn ang="0">
                      <a:pos x="connsiteX0" y="connsiteY0"/>
                    </a:cxn>
                    <a:cxn ang="0">
                      <a:pos x="connsiteX1" y="connsiteY1"/>
                    </a:cxn>
                  </a:cxnLst>
                  <a:rect l="l" t="t" r="r" b="b"/>
                  <a:pathLst>
                    <a:path h="28376">
                      <a:moveTo>
                        <a:pt x="0" y="0"/>
                      </a:moveTo>
                      <a:lnTo>
                        <a:pt x="0" y="28376"/>
                      </a:lnTo>
                    </a:path>
                  </a:pathLst>
                </a:custGeom>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52E6C528-2863-4719-A5D8-2637F43C087C}"/>
                    </a:ext>
                  </a:extLst>
                </p:cNvPr>
                <p:cNvSpPr/>
                <p:nvPr/>
              </p:nvSpPr>
              <p:spPr>
                <a:xfrm>
                  <a:off x="7655292" y="5973518"/>
                  <a:ext cx="5675" cy="28376"/>
                </a:xfrm>
                <a:custGeom>
                  <a:avLst/>
                  <a:gdLst>
                    <a:gd name="connsiteX0" fmla="*/ 0 w 0"/>
                    <a:gd name="connsiteY0" fmla="*/ 0 h 28376"/>
                    <a:gd name="connsiteX1" fmla="*/ 0 w 0"/>
                    <a:gd name="connsiteY1" fmla="*/ 28944 h 28376"/>
                  </a:gdLst>
                  <a:ahLst/>
                  <a:cxnLst>
                    <a:cxn ang="0">
                      <a:pos x="connsiteX0" y="connsiteY0"/>
                    </a:cxn>
                    <a:cxn ang="0">
                      <a:pos x="connsiteX1" y="connsiteY1"/>
                    </a:cxn>
                  </a:cxnLst>
                  <a:rect l="l" t="t" r="r" b="b"/>
                  <a:pathLst>
                    <a:path h="28376">
                      <a:moveTo>
                        <a:pt x="0" y="0"/>
                      </a:moveTo>
                      <a:lnTo>
                        <a:pt x="0" y="28944"/>
                      </a:lnTo>
                    </a:path>
                  </a:pathLst>
                </a:custGeom>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78AC4D08-DEDA-4CA1-93A3-64A19378A084}"/>
                    </a:ext>
                  </a:extLst>
                </p:cNvPr>
                <p:cNvSpPr/>
                <p:nvPr/>
              </p:nvSpPr>
              <p:spPr>
                <a:xfrm>
                  <a:off x="7335757" y="5713590"/>
                  <a:ext cx="635630" cy="351867"/>
                </a:xfrm>
                <a:custGeom>
                  <a:avLst/>
                  <a:gdLst>
                    <a:gd name="connsiteX0" fmla="*/ 135656 w 635630"/>
                    <a:gd name="connsiteY0" fmla="*/ 0 h 351866"/>
                    <a:gd name="connsiteX1" fmla="*/ 18746 w 635630"/>
                    <a:gd name="connsiteY1" fmla="*/ 131666 h 351866"/>
                    <a:gd name="connsiteX2" fmla="*/ 117495 w 635630"/>
                    <a:gd name="connsiteY2" fmla="*/ 355272 h 351866"/>
                    <a:gd name="connsiteX3" fmla="*/ 320102 w 635630"/>
                    <a:gd name="connsiteY3" fmla="*/ 355272 h 351866"/>
                    <a:gd name="connsiteX4" fmla="*/ 522709 w 635630"/>
                    <a:gd name="connsiteY4" fmla="*/ 355272 h 351866"/>
                    <a:gd name="connsiteX5" fmla="*/ 621459 w 635630"/>
                    <a:gd name="connsiteY5" fmla="*/ 131666 h 351866"/>
                    <a:gd name="connsiteX6" fmla="*/ 504548 w 635630"/>
                    <a:gd name="connsiteY6" fmla="*/ 0 h 35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630" h="351866">
                      <a:moveTo>
                        <a:pt x="135656" y="0"/>
                      </a:moveTo>
                      <a:cubicBezTo>
                        <a:pt x="79471" y="39159"/>
                        <a:pt x="42581" y="85697"/>
                        <a:pt x="18746" y="131666"/>
                      </a:cubicBezTo>
                      <a:cubicBezTo>
                        <a:pt x="-31197" y="228146"/>
                        <a:pt x="24421" y="355272"/>
                        <a:pt x="117495" y="355272"/>
                      </a:cubicBezTo>
                      <a:lnTo>
                        <a:pt x="320102" y="355272"/>
                      </a:lnTo>
                      <a:lnTo>
                        <a:pt x="522709" y="355272"/>
                      </a:lnTo>
                      <a:cubicBezTo>
                        <a:pt x="615784" y="355272"/>
                        <a:pt x="671401" y="228146"/>
                        <a:pt x="621459" y="131666"/>
                      </a:cubicBezTo>
                      <a:cubicBezTo>
                        <a:pt x="597623" y="85697"/>
                        <a:pt x="560734" y="39159"/>
                        <a:pt x="504548" y="0"/>
                      </a:cubicBezTo>
                    </a:path>
                  </a:pathLst>
                </a:custGeom>
                <a:noFill/>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E1359DFA-5464-40CD-AA29-81AADF358546}"/>
                    </a:ext>
                  </a:extLst>
                </p:cNvPr>
                <p:cNvSpPr/>
                <p:nvPr/>
              </p:nvSpPr>
              <p:spPr>
                <a:xfrm>
                  <a:off x="7394230" y="5570573"/>
                  <a:ext cx="516449" cy="147557"/>
                </a:xfrm>
                <a:custGeom>
                  <a:avLst/>
                  <a:gdLst>
                    <a:gd name="connsiteX0" fmla="*/ 0 w 516449"/>
                    <a:gd name="connsiteY0" fmla="*/ 152098 h 147557"/>
                    <a:gd name="connsiteX1" fmla="*/ 0 w 516449"/>
                    <a:gd name="connsiteY1" fmla="*/ 90237 h 147557"/>
                    <a:gd name="connsiteX2" fmla="*/ 90237 w 516449"/>
                    <a:gd name="connsiteY2" fmla="*/ 0 h 147557"/>
                    <a:gd name="connsiteX3" fmla="*/ 431320 w 516449"/>
                    <a:gd name="connsiteY3" fmla="*/ 0 h 147557"/>
                    <a:gd name="connsiteX4" fmla="*/ 521557 w 516449"/>
                    <a:gd name="connsiteY4" fmla="*/ 90237 h 147557"/>
                    <a:gd name="connsiteX5" fmla="*/ 521557 w 516449"/>
                    <a:gd name="connsiteY5" fmla="*/ 152098 h 14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449" h="147557">
                      <a:moveTo>
                        <a:pt x="0" y="152098"/>
                      </a:moveTo>
                      <a:lnTo>
                        <a:pt x="0" y="90237"/>
                      </a:lnTo>
                      <a:cubicBezTo>
                        <a:pt x="0" y="40295"/>
                        <a:pt x="40294" y="0"/>
                        <a:pt x="90237" y="0"/>
                      </a:cubicBezTo>
                      <a:lnTo>
                        <a:pt x="431320" y="0"/>
                      </a:lnTo>
                      <a:cubicBezTo>
                        <a:pt x="481263" y="0"/>
                        <a:pt x="521557" y="40295"/>
                        <a:pt x="521557" y="90237"/>
                      </a:cubicBezTo>
                      <a:lnTo>
                        <a:pt x="521557" y="152098"/>
                      </a:lnTo>
                    </a:path>
                  </a:pathLst>
                </a:custGeom>
                <a:noFill/>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EC1184B0-FD45-44EC-99C7-1F06D10C4115}"/>
                    </a:ext>
                  </a:extLst>
                </p:cNvPr>
                <p:cNvSpPr/>
                <p:nvPr/>
              </p:nvSpPr>
              <p:spPr>
                <a:xfrm>
                  <a:off x="7570730" y="5420746"/>
                  <a:ext cx="90804" cy="90804"/>
                </a:xfrm>
                <a:custGeom>
                  <a:avLst/>
                  <a:gdLst>
                    <a:gd name="connsiteX0" fmla="*/ 94209 w 90804"/>
                    <a:gd name="connsiteY0" fmla="*/ 47105 h 90804"/>
                    <a:gd name="connsiteX1" fmla="*/ 47105 w 90804"/>
                    <a:gd name="connsiteY1" fmla="*/ 94209 h 90804"/>
                    <a:gd name="connsiteX2" fmla="*/ 0 w 90804"/>
                    <a:gd name="connsiteY2" fmla="*/ 47105 h 90804"/>
                    <a:gd name="connsiteX3" fmla="*/ 47105 w 90804"/>
                    <a:gd name="connsiteY3" fmla="*/ 0 h 90804"/>
                    <a:gd name="connsiteX4" fmla="*/ 94209 w 90804"/>
                    <a:gd name="connsiteY4" fmla="*/ 47105 h 90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4" h="90804">
                      <a:moveTo>
                        <a:pt x="94209" y="47105"/>
                      </a:moveTo>
                      <a:cubicBezTo>
                        <a:pt x="94209" y="73120"/>
                        <a:pt x="73120" y="94209"/>
                        <a:pt x="47105" y="94209"/>
                      </a:cubicBezTo>
                      <a:cubicBezTo>
                        <a:pt x="21089" y="94209"/>
                        <a:pt x="0" y="73120"/>
                        <a:pt x="0" y="47105"/>
                      </a:cubicBezTo>
                      <a:cubicBezTo>
                        <a:pt x="0" y="21089"/>
                        <a:pt x="21090" y="0"/>
                        <a:pt x="47105" y="0"/>
                      </a:cubicBezTo>
                      <a:cubicBezTo>
                        <a:pt x="73120" y="0"/>
                        <a:pt x="94209" y="21090"/>
                        <a:pt x="94209" y="47105"/>
                      </a:cubicBezTo>
                      <a:close/>
                    </a:path>
                  </a:pathLst>
                </a:custGeom>
                <a:noFill/>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B45E2FA9-FB56-4155-8080-A71CDEB57FA6}"/>
                    </a:ext>
                  </a:extLst>
                </p:cNvPr>
                <p:cNvSpPr/>
                <p:nvPr/>
              </p:nvSpPr>
              <p:spPr>
                <a:xfrm>
                  <a:off x="7692749" y="5420179"/>
                  <a:ext cx="45402" cy="90804"/>
                </a:xfrm>
                <a:custGeom>
                  <a:avLst/>
                  <a:gdLst>
                    <a:gd name="connsiteX0" fmla="*/ 0 w 45402"/>
                    <a:gd name="connsiteY0" fmla="*/ 0 h 90804"/>
                    <a:gd name="connsiteX1" fmla="*/ 47105 w 45402"/>
                    <a:gd name="connsiteY1" fmla="*/ 47105 h 90804"/>
                    <a:gd name="connsiteX2" fmla="*/ 0 w 45402"/>
                    <a:gd name="connsiteY2" fmla="*/ 94210 h 90804"/>
                  </a:gdLst>
                  <a:ahLst/>
                  <a:cxnLst>
                    <a:cxn ang="0">
                      <a:pos x="connsiteX0" y="connsiteY0"/>
                    </a:cxn>
                    <a:cxn ang="0">
                      <a:pos x="connsiteX1" y="connsiteY1"/>
                    </a:cxn>
                    <a:cxn ang="0">
                      <a:pos x="connsiteX2" y="connsiteY2"/>
                    </a:cxn>
                  </a:cxnLst>
                  <a:rect l="l" t="t" r="r" b="b"/>
                  <a:pathLst>
                    <a:path w="45402" h="90804">
                      <a:moveTo>
                        <a:pt x="0" y="0"/>
                      </a:moveTo>
                      <a:cubicBezTo>
                        <a:pt x="26106" y="0"/>
                        <a:pt x="47105" y="20999"/>
                        <a:pt x="47105" y="47105"/>
                      </a:cubicBezTo>
                      <a:cubicBezTo>
                        <a:pt x="47105" y="73211"/>
                        <a:pt x="26106" y="94210"/>
                        <a:pt x="0" y="94210"/>
                      </a:cubicBezTo>
                    </a:path>
                  </a:pathLst>
                </a:custGeom>
                <a:noFill/>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F3BC5E1A-2D0D-401F-894D-77EF725BE696}"/>
                    </a:ext>
                  </a:extLst>
                </p:cNvPr>
                <p:cNvSpPr/>
                <p:nvPr/>
              </p:nvSpPr>
              <p:spPr>
                <a:xfrm>
                  <a:off x="7476521" y="5649460"/>
                  <a:ext cx="357542" cy="5675"/>
                </a:xfrm>
                <a:custGeom>
                  <a:avLst/>
                  <a:gdLst>
                    <a:gd name="connsiteX0" fmla="*/ 0 w 357541"/>
                    <a:gd name="connsiteY0" fmla="*/ 0 h 0"/>
                    <a:gd name="connsiteX1" fmla="*/ 357542 w 357541"/>
                    <a:gd name="connsiteY1" fmla="*/ 0 h 0"/>
                  </a:gdLst>
                  <a:ahLst/>
                  <a:cxnLst>
                    <a:cxn ang="0">
                      <a:pos x="connsiteX0" y="connsiteY0"/>
                    </a:cxn>
                    <a:cxn ang="0">
                      <a:pos x="connsiteX1" y="connsiteY1"/>
                    </a:cxn>
                  </a:cxnLst>
                  <a:rect l="l" t="t" r="r" b="b"/>
                  <a:pathLst>
                    <a:path w="357541">
                      <a:moveTo>
                        <a:pt x="0" y="0"/>
                      </a:moveTo>
                      <a:lnTo>
                        <a:pt x="357542" y="0"/>
                      </a:lnTo>
                    </a:path>
                  </a:pathLst>
                </a:custGeom>
                <a:ln w="19855"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62" name="TextBox 61">
                <a:extLst>
                  <a:ext uri="{FF2B5EF4-FFF2-40B4-BE49-F238E27FC236}">
                    <a16:creationId xmlns:a16="http://schemas.microsoft.com/office/drawing/2014/main" id="{E4D99678-CA1E-4B3C-A347-F179AC162173}"/>
                  </a:ext>
                </a:extLst>
              </p:cNvPr>
              <p:cNvSpPr txBox="1"/>
              <p:nvPr/>
            </p:nvSpPr>
            <p:spPr>
              <a:xfrm>
                <a:off x="8747867" y="2987550"/>
                <a:ext cx="701602" cy="369332"/>
              </a:xfrm>
              <a:prstGeom prst="rect">
                <a:avLst/>
              </a:prstGeom>
              <a:noFill/>
            </p:spPr>
            <p:txBody>
              <a:bodyPr wrap="none" rtlCol="0">
                <a:spAutoFit/>
              </a:bodyPr>
              <a:lstStyle/>
              <a:p>
                <a:r>
                  <a:rPr lang="en-US"/>
                  <a:t>Payer</a:t>
                </a:r>
              </a:p>
            </p:txBody>
          </p:sp>
          <p:sp>
            <p:nvSpPr>
              <p:cNvPr id="63" name="TextBox 62">
                <a:extLst>
                  <a:ext uri="{FF2B5EF4-FFF2-40B4-BE49-F238E27FC236}">
                    <a16:creationId xmlns:a16="http://schemas.microsoft.com/office/drawing/2014/main" id="{5C62E16E-F2CC-4012-ADEF-2A902E9CD977}"/>
                  </a:ext>
                </a:extLst>
              </p:cNvPr>
              <p:cNvSpPr txBox="1"/>
              <p:nvPr/>
            </p:nvSpPr>
            <p:spPr>
              <a:xfrm>
                <a:off x="8616132" y="3950527"/>
                <a:ext cx="965072" cy="646331"/>
              </a:xfrm>
              <a:prstGeom prst="rect">
                <a:avLst/>
              </a:prstGeom>
              <a:noFill/>
            </p:spPr>
            <p:txBody>
              <a:bodyPr wrap="none" rtlCol="0">
                <a:spAutoFit/>
              </a:bodyPr>
              <a:lstStyle/>
              <a:p>
                <a:pPr algn="ctr"/>
                <a:r>
                  <a:rPr lang="en-US" i="1"/>
                  <a:t>Pays</a:t>
                </a:r>
              </a:p>
              <a:p>
                <a:pPr algn="ctr"/>
                <a:r>
                  <a:rPr lang="en-US" i="1"/>
                  <a:t>For Care</a:t>
                </a:r>
              </a:p>
            </p:txBody>
          </p:sp>
        </p:grpSp>
      </p:grpSp>
      <p:sp>
        <p:nvSpPr>
          <p:cNvPr id="78" name="Rectangle 77">
            <a:extLst>
              <a:ext uri="{FF2B5EF4-FFF2-40B4-BE49-F238E27FC236}">
                <a16:creationId xmlns:a16="http://schemas.microsoft.com/office/drawing/2014/main" id="{E71514AC-C11E-4551-9163-A60A8D9BD0EB}"/>
              </a:ext>
            </a:extLst>
          </p:cNvPr>
          <p:cNvSpPr/>
          <p:nvPr/>
        </p:nvSpPr>
        <p:spPr>
          <a:xfrm>
            <a:off x="820560" y="2714957"/>
            <a:ext cx="1133856" cy="1819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CFCBAE8F-5906-4D05-919F-0E2E70FE2712}"/>
              </a:ext>
            </a:extLst>
          </p:cNvPr>
          <p:cNvGrpSpPr/>
          <p:nvPr/>
        </p:nvGrpSpPr>
        <p:grpSpPr>
          <a:xfrm>
            <a:off x="821468" y="2714154"/>
            <a:ext cx="1132041" cy="1821263"/>
            <a:chOff x="811632" y="3689357"/>
            <a:chExt cx="1132041" cy="1821263"/>
          </a:xfrm>
        </p:grpSpPr>
        <p:grpSp>
          <p:nvGrpSpPr>
            <p:cNvPr id="67" name="Group 66">
              <a:extLst>
                <a:ext uri="{FF2B5EF4-FFF2-40B4-BE49-F238E27FC236}">
                  <a16:creationId xmlns:a16="http://schemas.microsoft.com/office/drawing/2014/main" id="{E00E8273-07B8-4E43-B949-A32BBD66E5A6}"/>
                </a:ext>
              </a:extLst>
            </p:cNvPr>
            <p:cNvGrpSpPr>
              <a:grpSpLocks noChangeAspect="1"/>
            </p:cNvGrpSpPr>
            <p:nvPr/>
          </p:nvGrpSpPr>
          <p:grpSpPr>
            <a:xfrm>
              <a:off x="1103332" y="4359195"/>
              <a:ext cx="548640" cy="486761"/>
              <a:chOff x="8933885" y="5617213"/>
              <a:chExt cx="598887" cy="531344"/>
            </a:xfrm>
          </p:grpSpPr>
          <p:sp>
            <p:nvSpPr>
              <p:cNvPr id="68" name="Freeform: Shape 67">
                <a:extLst>
                  <a:ext uri="{FF2B5EF4-FFF2-40B4-BE49-F238E27FC236}">
                    <a16:creationId xmlns:a16="http://schemas.microsoft.com/office/drawing/2014/main" id="{1E79C3ED-5C7C-4389-A716-BD1172F996EE}"/>
                  </a:ext>
                </a:extLst>
              </p:cNvPr>
              <p:cNvSpPr/>
              <p:nvPr/>
            </p:nvSpPr>
            <p:spPr>
              <a:xfrm>
                <a:off x="9270102" y="5617213"/>
                <a:ext cx="262670" cy="525339"/>
              </a:xfrm>
              <a:custGeom>
                <a:avLst/>
                <a:gdLst>
                  <a:gd name="connsiteX0" fmla="*/ 132086 w 262669"/>
                  <a:gd name="connsiteY0" fmla="*/ 529092 h 525339"/>
                  <a:gd name="connsiteX1" fmla="*/ 132086 w 262669"/>
                  <a:gd name="connsiteY1" fmla="*/ 529092 h 525339"/>
                  <a:gd name="connsiteX2" fmla="*/ 0 w 262669"/>
                  <a:gd name="connsiteY2" fmla="*/ 397007 h 525339"/>
                  <a:gd name="connsiteX3" fmla="*/ 0 w 262669"/>
                  <a:gd name="connsiteY3" fmla="*/ 132085 h 525339"/>
                  <a:gd name="connsiteX4" fmla="*/ 132086 w 262669"/>
                  <a:gd name="connsiteY4" fmla="*/ 0 h 525339"/>
                  <a:gd name="connsiteX5" fmla="*/ 132086 w 262669"/>
                  <a:gd name="connsiteY5" fmla="*/ 0 h 525339"/>
                  <a:gd name="connsiteX6" fmla="*/ 264171 w 262669"/>
                  <a:gd name="connsiteY6" fmla="*/ 132085 h 525339"/>
                  <a:gd name="connsiteX7" fmla="*/ 264171 w 262669"/>
                  <a:gd name="connsiteY7" fmla="*/ 397007 h 525339"/>
                  <a:gd name="connsiteX8" fmla="*/ 132086 w 262669"/>
                  <a:gd name="connsiteY8" fmla="*/ 529092 h 52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669" h="525339">
                    <a:moveTo>
                      <a:pt x="132086" y="529092"/>
                    </a:moveTo>
                    <a:lnTo>
                      <a:pt x="132086" y="529092"/>
                    </a:lnTo>
                    <a:cubicBezTo>
                      <a:pt x="59288" y="529092"/>
                      <a:pt x="0" y="469803"/>
                      <a:pt x="0" y="397007"/>
                    </a:cubicBezTo>
                    <a:lnTo>
                      <a:pt x="0" y="132085"/>
                    </a:lnTo>
                    <a:cubicBezTo>
                      <a:pt x="0" y="59288"/>
                      <a:pt x="59288" y="0"/>
                      <a:pt x="132086" y="0"/>
                    </a:cubicBezTo>
                    <a:lnTo>
                      <a:pt x="132086" y="0"/>
                    </a:lnTo>
                    <a:cubicBezTo>
                      <a:pt x="204882" y="0"/>
                      <a:pt x="264171" y="59288"/>
                      <a:pt x="264171" y="132085"/>
                    </a:cubicBezTo>
                    <a:lnTo>
                      <a:pt x="264171" y="397007"/>
                    </a:lnTo>
                    <a:cubicBezTo>
                      <a:pt x="264171" y="469803"/>
                      <a:pt x="204882" y="529092"/>
                      <a:pt x="132086" y="529092"/>
                    </a:cubicBezTo>
                    <a:close/>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68">
                <a:extLst>
                  <a:ext uri="{FF2B5EF4-FFF2-40B4-BE49-F238E27FC236}">
                    <a16:creationId xmlns:a16="http://schemas.microsoft.com/office/drawing/2014/main" id="{77C5E913-844A-44A7-BAEA-253E9B448D48}"/>
                  </a:ext>
                </a:extLst>
              </p:cNvPr>
              <p:cNvSpPr/>
              <p:nvPr/>
            </p:nvSpPr>
            <p:spPr>
              <a:xfrm>
                <a:off x="9329391" y="5676502"/>
                <a:ext cx="67544" cy="67544"/>
              </a:xfrm>
              <a:custGeom>
                <a:avLst/>
                <a:gdLst>
                  <a:gd name="connsiteX0" fmla="*/ 0 w 67543"/>
                  <a:gd name="connsiteY0" fmla="*/ 72797 h 67543"/>
                  <a:gd name="connsiteX1" fmla="*/ 72797 w 67543"/>
                  <a:gd name="connsiteY1" fmla="*/ 0 h 67543"/>
                </a:gdLst>
                <a:ahLst/>
                <a:cxnLst>
                  <a:cxn ang="0">
                    <a:pos x="connsiteX0" y="connsiteY0"/>
                  </a:cxn>
                  <a:cxn ang="0">
                    <a:pos x="connsiteX1" y="connsiteY1"/>
                  </a:cxn>
                </a:cxnLst>
                <a:rect l="l" t="t" r="r" b="b"/>
                <a:pathLst>
                  <a:path w="67543" h="67543">
                    <a:moveTo>
                      <a:pt x="0" y="72797"/>
                    </a:moveTo>
                    <a:cubicBezTo>
                      <a:pt x="0" y="32271"/>
                      <a:pt x="33021" y="0"/>
                      <a:pt x="72797" y="0"/>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69">
                <a:extLst>
                  <a:ext uri="{FF2B5EF4-FFF2-40B4-BE49-F238E27FC236}">
                    <a16:creationId xmlns:a16="http://schemas.microsoft.com/office/drawing/2014/main" id="{2AA7CD40-9349-4BE5-8129-6D57B58282B6}"/>
                  </a:ext>
                </a:extLst>
              </p:cNvPr>
              <p:cNvSpPr/>
              <p:nvPr/>
            </p:nvSpPr>
            <p:spPr>
              <a:xfrm>
                <a:off x="9270102" y="5881384"/>
                <a:ext cx="262670" cy="7505"/>
              </a:xfrm>
              <a:custGeom>
                <a:avLst/>
                <a:gdLst>
                  <a:gd name="connsiteX0" fmla="*/ 264171 w 262669"/>
                  <a:gd name="connsiteY0" fmla="*/ 0 h 0"/>
                  <a:gd name="connsiteX1" fmla="*/ 0 w 262669"/>
                  <a:gd name="connsiteY1" fmla="*/ 0 h 0"/>
                </a:gdLst>
                <a:ahLst/>
                <a:cxnLst>
                  <a:cxn ang="0">
                    <a:pos x="connsiteX0" y="connsiteY0"/>
                  </a:cxn>
                  <a:cxn ang="0">
                    <a:pos x="connsiteX1" y="connsiteY1"/>
                  </a:cxn>
                </a:cxnLst>
                <a:rect l="l" t="t" r="r" b="b"/>
                <a:pathLst>
                  <a:path w="262669">
                    <a:moveTo>
                      <a:pt x="264171" y="0"/>
                    </a:moveTo>
                    <a:lnTo>
                      <a:pt x="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70">
                <a:extLst>
                  <a:ext uri="{FF2B5EF4-FFF2-40B4-BE49-F238E27FC236}">
                    <a16:creationId xmlns:a16="http://schemas.microsoft.com/office/drawing/2014/main" id="{7D25EB31-02B6-456A-85C8-BF7064EFE342}"/>
                  </a:ext>
                </a:extLst>
              </p:cNvPr>
              <p:cNvSpPr/>
              <p:nvPr/>
            </p:nvSpPr>
            <p:spPr>
              <a:xfrm>
                <a:off x="8933885" y="5773314"/>
                <a:ext cx="292689" cy="270174"/>
              </a:xfrm>
              <a:custGeom>
                <a:avLst/>
                <a:gdLst>
                  <a:gd name="connsiteX0" fmla="*/ 293439 w 292689"/>
                  <a:gd name="connsiteY0" fmla="*/ 265672 h 270174"/>
                  <a:gd name="connsiteX1" fmla="*/ 233401 w 292689"/>
                  <a:gd name="connsiteY1" fmla="*/ 270175 h 270174"/>
                  <a:gd name="connsiteX2" fmla="*/ 0 w 292689"/>
                  <a:gd name="connsiteY2" fmla="*/ 135087 h 270174"/>
                  <a:gd name="connsiteX3" fmla="*/ 28518 w 292689"/>
                  <a:gd name="connsiteY3" fmla="*/ 70546 h 270174"/>
                  <a:gd name="connsiteX4" fmla="*/ 233401 w 292689"/>
                  <a:gd name="connsiteY4" fmla="*/ 0 h 270174"/>
                  <a:gd name="connsiteX5" fmla="*/ 291939 w 292689"/>
                  <a:gd name="connsiteY5" fmla="*/ 4503 h 27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689" h="270174">
                    <a:moveTo>
                      <a:pt x="293439" y="265672"/>
                    </a:moveTo>
                    <a:cubicBezTo>
                      <a:pt x="273927" y="268673"/>
                      <a:pt x="254415" y="270175"/>
                      <a:pt x="233401" y="270175"/>
                    </a:cubicBezTo>
                    <a:cubicBezTo>
                      <a:pt x="104318" y="270175"/>
                      <a:pt x="0" y="209385"/>
                      <a:pt x="0" y="135087"/>
                    </a:cubicBezTo>
                    <a:cubicBezTo>
                      <a:pt x="0" y="111822"/>
                      <a:pt x="10507" y="89308"/>
                      <a:pt x="28518" y="70546"/>
                    </a:cubicBezTo>
                    <a:cubicBezTo>
                      <a:pt x="68294" y="28518"/>
                      <a:pt x="144843" y="0"/>
                      <a:pt x="233401" y="0"/>
                    </a:cubicBezTo>
                    <a:cubicBezTo>
                      <a:pt x="253664" y="0"/>
                      <a:pt x="273177" y="1501"/>
                      <a:pt x="291939" y="4503"/>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71">
                <a:extLst>
                  <a:ext uri="{FF2B5EF4-FFF2-40B4-BE49-F238E27FC236}">
                    <a16:creationId xmlns:a16="http://schemas.microsoft.com/office/drawing/2014/main" id="{18F448F1-098C-4323-9843-DE410188F9AA}"/>
                  </a:ext>
                </a:extLst>
              </p:cNvPr>
              <p:cNvSpPr/>
              <p:nvPr/>
            </p:nvSpPr>
            <p:spPr>
              <a:xfrm>
                <a:off x="9071974" y="5873879"/>
                <a:ext cx="150097" cy="90058"/>
              </a:xfrm>
              <a:custGeom>
                <a:avLst/>
                <a:gdLst>
                  <a:gd name="connsiteX0" fmla="*/ 0 w 150096"/>
                  <a:gd name="connsiteY0" fmla="*/ 90058 h 90058"/>
                  <a:gd name="connsiteX1" fmla="*/ 155350 w 150096"/>
                  <a:gd name="connsiteY1" fmla="*/ 0 h 90058"/>
                </a:gdLst>
                <a:ahLst/>
                <a:cxnLst>
                  <a:cxn ang="0">
                    <a:pos x="connsiteX0" y="connsiteY0"/>
                  </a:cxn>
                  <a:cxn ang="0">
                    <a:pos x="connsiteX1" y="connsiteY1"/>
                  </a:cxn>
                </a:cxnLst>
                <a:rect l="l" t="t" r="r" b="b"/>
                <a:pathLst>
                  <a:path w="150096" h="90058">
                    <a:moveTo>
                      <a:pt x="0" y="90058"/>
                    </a:moveTo>
                    <a:lnTo>
                      <a:pt x="155350" y="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Shape 72">
                <a:extLst>
                  <a:ext uri="{FF2B5EF4-FFF2-40B4-BE49-F238E27FC236}">
                    <a16:creationId xmlns:a16="http://schemas.microsoft.com/office/drawing/2014/main" id="{C0ED848E-C2CD-4AB6-ABD3-49A4AC2AA108}"/>
                  </a:ext>
                </a:extLst>
              </p:cNvPr>
              <p:cNvSpPr/>
              <p:nvPr/>
            </p:nvSpPr>
            <p:spPr>
              <a:xfrm>
                <a:off x="8933885" y="5908402"/>
                <a:ext cx="337718" cy="240155"/>
              </a:xfrm>
              <a:custGeom>
                <a:avLst/>
                <a:gdLst>
                  <a:gd name="connsiteX0" fmla="*/ 0 w 337718"/>
                  <a:gd name="connsiteY0" fmla="*/ 0 h 240155"/>
                  <a:gd name="connsiteX1" fmla="*/ 0 w 337718"/>
                  <a:gd name="connsiteY1" fmla="*/ 122329 h 240155"/>
                  <a:gd name="connsiteX2" fmla="*/ 233401 w 337718"/>
                  <a:gd name="connsiteY2" fmla="*/ 244658 h 240155"/>
                  <a:gd name="connsiteX3" fmla="*/ 342972 w 337718"/>
                  <a:gd name="connsiteY3" fmla="*/ 230399 h 240155"/>
                </a:gdLst>
                <a:ahLst/>
                <a:cxnLst>
                  <a:cxn ang="0">
                    <a:pos x="connsiteX0" y="connsiteY0"/>
                  </a:cxn>
                  <a:cxn ang="0">
                    <a:pos x="connsiteX1" y="connsiteY1"/>
                  </a:cxn>
                  <a:cxn ang="0">
                    <a:pos x="connsiteX2" y="connsiteY2"/>
                  </a:cxn>
                  <a:cxn ang="0">
                    <a:pos x="connsiteX3" y="connsiteY3"/>
                  </a:cxn>
                </a:cxnLst>
                <a:rect l="l" t="t" r="r" b="b"/>
                <a:pathLst>
                  <a:path w="337718" h="240155">
                    <a:moveTo>
                      <a:pt x="0" y="0"/>
                    </a:moveTo>
                    <a:lnTo>
                      <a:pt x="0" y="122329"/>
                    </a:lnTo>
                    <a:cubicBezTo>
                      <a:pt x="0" y="189873"/>
                      <a:pt x="104318" y="244658"/>
                      <a:pt x="233401" y="244658"/>
                    </a:cubicBezTo>
                    <a:cubicBezTo>
                      <a:pt x="273177" y="244658"/>
                      <a:pt x="309950" y="239405"/>
                      <a:pt x="342972" y="230399"/>
                    </a:cubicBez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74" name="TextBox 73">
              <a:extLst>
                <a:ext uri="{FF2B5EF4-FFF2-40B4-BE49-F238E27FC236}">
                  <a16:creationId xmlns:a16="http://schemas.microsoft.com/office/drawing/2014/main" id="{351D9ABF-AE85-4B35-8E53-61EDC0B54C99}"/>
                </a:ext>
              </a:extLst>
            </p:cNvPr>
            <p:cNvSpPr txBox="1"/>
            <p:nvPr/>
          </p:nvSpPr>
          <p:spPr>
            <a:xfrm>
              <a:off x="843435" y="3689357"/>
              <a:ext cx="1068434" cy="646331"/>
            </a:xfrm>
            <a:prstGeom prst="rect">
              <a:avLst/>
            </a:prstGeom>
            <a:noFill/>
          </p:spPr>
          <p:txBody>
            <a:bodyPr wrap="none" rtlCol="0">
              <a:spAutoFit/>
            </a:bodyPr>
            <a:lstStyle/>
            <a:p>
              <a:pPr algn="ctr"/>
              <a:r>
                <a:rPr lang="en-US"/>
                <a:t>Pharma</a:t>
              </a:r>
              <a:br>
                <a:rPr lang="en-US"/>
              </a:br>
              <a:r>
                <a:rPr lang="en-US"/>
                <a:t>Company</a:t>
              </a:r>
            </a:p>
          </p:txBody>
        </p:sp>
        <p:sp>
          <p:nvSpPr>
            <p:cNvPr id="75" name="TextBox 74">
              <a:extLst>
                <a:ext uri="{FF2B5EF4-FFF2-40B4-BE49-F238E27FC236}">
                  <a16:creationId xmlns:a16="http://schemas.microsoft.com/office/drawing/2014/main" id="{5759FFD4-9C44-4E01-9CEC-4FB8B51CD008}"/>
                </a:ext>
              </a:extLst>
            </p:cNvPr>
            <p:cNvSpPr txBox="1"/>
            <p:nvPr/>
          </p:nvSpPr>
          <p:spPr>
            <a:xfrm>
              <a:off x="811632" y="4864289"/>
              <a:ext cx="1132041" cy="646331"/>
            </a:xfrm>
            <a:prstGeom prst="rect">
              <a:avLst/>
            </a:prstGeom>
            <a:noFill/>
          </p:spPr>
          <p:txBody>
            <a:bodyPr wrap="none" rtlCol="0">
              <a:spAutoFit/>
            </a:bodyPr>
            <a:lstStyle/>
            <a:p>
              <a:pPr algn="ctr"/>
              <a:r>
                <a:rPr lang="en-US" i="1"/>
                <a:t>Produces</a:t>
              </a:r>
              <a:br>
                <a:rPr lang="en-US" i="1"/>
              </a:br>
              <a:r>
                <a:rPr lang="en-US" i="1"/>
                <a:t>Medicines</a:t>
              </a:r>
            </a:p>
          </p:txBody>
        </p:sp>
      </p:grpSp>
      <p:cxnSp>
        <p:nvCxnSpPr>
          <p:cNvPr id="90" name="Connector: Elbow 89">
            <a:extLst>
              <a:ext uri="{FF2B5EF4-FFF2-40B4-BE49-F238E27FC236}">
                <a16:creationId xmlns:a16="http://schemas.microsoft.com/office/drawing/2014/main" id="{B8537FC6-DC7A-441B-BD23-46076F32D948}"/>
              </a:ext>
            </a:extLst>
          </p:cNvPr>
          <p:cNvCxnSpPr>
            <a:cxnSpLocks/>
            <a:stCxn id="78" idx="3"/>
          </p:cNvCxnSpPr>
          <p:nvPr/>
        </p:nvCxnSpPr>
        <p:spPr>
          <a:xfrm flipV="1">
            <a:off x="1954416" y="2239044"/>
            <a:ext cx="1575958" cy="1385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63EAE936-740D-4550-AE42-451BDD7D76D4}"/>
              </a:ext>
            </a:extLst>
          </p:cNvPr>
          <p:cNvCxnSpPr>
            <a:cxnSpLocks/>
            <a:stCxn id="78" idx="3"/>
            <a:endCxn id="79" idx="1"/>
          </p:cNvCxnSpPr>
          <p:nvPr/>
        </p:nvCxnSpPr>
        <p:spPr>
          <a:xfrm>
            <a:off x="1954416" y="3624785"/>
            <a:ext cx="1575958" cy="1293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7A489B7-3709-407C-B736-A63DC845F26E}"/>
              </a:ext>
            </a:extLst>
          </p:cNvPr>
          <p:cNvCxnSpPr>
            <a:cxnSpLocks/>
            <a:endCxn id="81" idx="1"/>
          </p:cNvCxnSpPr>
          <p:nvPr/>
        </p:nvCxnSpPr>
        <p:spPr>
          <a:xfrm>
            <a:off x="4993414" y="2239044"/>
            <a:ext cx="1604501" cy="1385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81DFE10F-1CD3-43EF-9EBB-B84DCAE781CC}"/>
              </a:ext>
            </a:extLst>
          </p:cNvPr>
          <p:cNvCxnSpPr>
            <a:stCxn id="79" idx="3"/>
            <a:endCxn id="81" idx="1"/>
          </p:cNvCxnSpPr>
          <p:nvPr/>
        </p:nvCxnSpPr>
        <p:spPr>
          <a:xfrm flipV="1">
            <a:off x="4993414" y="3624785"/>
            <a:ext cx="1604501" cy="1293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BA804B2-1154-4C8F-BE2F-EA8729847B5A}"/>
              </a:ext>
            </a:extLst>
          </p:cNvPr>
          <p:cNvCxnSpPr>
            <a:cxnSpLocks/>
          </p:cNvCxnSpPr>
          <p:nvPr/>
        </p:nvCxnSpPr>
        <p:spPr>
          <a:xfrm flipH="1">
            <a:off x="4993414" y="1808480"/>
            <a:ext cx="38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57410A2-9720-4527-BC1D-DBA5EC5218E0}"/>
              </a:ext>
            </a:extLst>
          </p:cNvPr>
          <p:cNvCxnSpPr>
            <a:cxnSpLocks/>
          </p:cNvCxnSpPr>
          <p:nvPr/>
        </p:nvCxnSpPr>
        <p:spPr>
          <a:xfrm flipH="1">
            <a:off x="4993414" y="5455920"/>
            <a:ext cx="38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007EAAE-7EA9-4F62-A57B-B6257FB326E6}"/>
              </a:ext>
            </a:extLst>
          </p:cNvPr>
          <p:cNvCxnSpPr/>
          <p:nvPr/>
        </p:nvCxnSpPr>
        <p:spPr>
          <a:xfrm>
            <a:off x="8849360" y="1808480"/>
            <a:ext cx="0" cy="364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30DA91F-158C-4502-9ECD-C64CBB59034E}"/>
              </a:ext>
            </a:extLst>
          </p:cNvPr>
          <p:cNvCxnSpPr>
            <a:cxnSpLocks/>
            <a:stCxn id="82" idx="1"/>
            <a:endCxn id="81" idx="3"/>
          </p:cNvCxnSpPr>
          <p:nvPr/>
        </p:nvCxnSpPr>
        <p:spPr>
          <a:xfrm flipH="1">
            <a:off x="8070099" y="3624785"/>
            <a:ext cx="1590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48314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1143F69D-F215-4593-8B11-F7F309E86BAA}"/>
              </a:ext>
            </a:extLst>
          </p:cNvPr>
          <p:cNvCxnSpPr>
            <a:cxnSpLocks/>
          </p:cNvCxnSpPr>
          <p:nvPr/>
        </p:nvCxnSpPr>
        <p:spPr>
          <a:xfrm>
            <a:off x="2609531" y="2325826"/>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536AF9-5134-4428-AF2A-152979E5DCFD}"/>
              </a:ext>
            </a:extLst>
          </p:cNvPr>
          <p:cNvCxnSpPr>
            <a:cxnSpLocks/>
          </p:cNvCxnSpPr>
          <p:nvPr/>
        </p:nvCxnSpPr>
        <p:spPr>
          <a:xfrm>
            <a:off x="4033520" y="2325826"/>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B74304-C08E-4CEC-BA79-1A441A59D1FA}"/>
              </a:ext>
            </a:extLst>
          </p:cNvPr>
          <p:cNvCxnSpPr>
            <a:cxnSpLocks/>
          </p:cNvCxnSpPr>
          <p:nvPr/>
        </p:nvCxnSpPr>
        <p:spPr>
          <a:xfrm>
            <a:off x="7155655" y="2282460"/>
            <a:ext cx="1"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65FBAB-BCDA-4731-B04C-2F071141E67B}"/>
              </a:ext>
            </a:extLst>
          </p:cNvPr>
          <p:cNvCxnSpPr>
            <a:cxnSpLocks/>
          </p:cNvCxnSpPr>
          <p:nvPr/>
        </p:nvCxnSpPr>
        <p:spPr>
          <a:xfrm flipH="1">
            <a:off x="8350106" y="2282460"/>
            <a:ext cx="10158"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5BDDBC-B971-436F-B113-D0EF42951386}"/>
              </a:ext>
            </a:extLst>
          </p:cNvPr>
          <p:cNvCxnSpPr>
            <a:cxnSpLocks/>
          </p:cNvCxnSpPr>
          <p:nvPr/>
        </p:nvCxnSpPr>
        <p:spPr>
          <a:xfrm>
            <a:off x="9771374" y="2282460"/>
            <a:ext cx="0" cy="246888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C2A13F6-FC43-4096-B9CE-CD3576F2C4E6}"/>
              </a:ext>
            </a:extLst>
          </p:cNvPr>
          <p:cNvSpPr>
            <a:spLocks noGrp="1"/>
          </p:cNvSpPr>
          <p:nvPr>
            <p:ph type="title"/>
          </p:nvPr>
        </p:nvSpPr>
        <p:spPr/>
        <p:txBody>
          <a:bodyPr/>
          <a:lstStyle/>
          <a:p>
            <a:r>
              <a:rPr lang="en-US"/>
              <a:t>Evolution of a Pharma Product</a:t>
            </a:r>
          </a:p>
        </p:txBody>
      </p:sp>
      <p:sp>
        <p:nvSpPr>
          <p:cNvPr id="3" name="Subtitle 2">
            <a:extLst>
              <a:ext uri="{FF2B5EF4-FFF2-40B4-BE49-F238E27FC236}">
                <a16:creationId xmlns:a16="http://schemas.microsoft.com/office/drawing/2014/main" id="{91C0F343-F475-4590-A21B-8151AEC35CC1}"/>
              </a:ext>
            </a:extLst>
          </p:cNvPr>
          <p:cNvSpPr>
            <a:spLocks noGrp="1"/>
          </p:cNvSpPr>
          <p:nvPr>
            <p:ph type="subTitle" idx="13"/>
          </p:nvPr>
        </p:nvSpPr>
        <p:spPr/>
        <p:txBody>
          <a:bodyPr/>
          <a:lstStyle/>
          <a:p>
            <a:r>
              <a:rPr lang="en-US"/>
              <a:t>From Discovery To End Of Life</a:t>
            </a:r>
          </a:p>
        </p:txBody>
      </p:sp>
      <p:sp>
        <p:nvSpPr>
          <p:cNvPr id="4" name="Rectangle 3">
            <a:extLst>
              <a:ext uri="{FF2B5EF4-FFF2-40B4-BE49-F238E27FC236}">
                <a16:creationId xmlns:a16="http://schemas.microsoft.com/office/drawing/2014/main" id="{CEC677E2-5AA0-4D43-93CF-3246D7B9441D}"/>
              </a:ext>
            </a:extLst>
          </p:cNvPr>
          <p:cNvSpPr/>
          <p:nvPr/>
        </p:nvSpPr>
        <p:spPr>
          <a:xfrm>
            <a:off x="2609532" y="3128642"/>
            <a:ext cx="792482"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Synthesis</a:t>
            </a:r>
          </a:p>
        </p:txBody>
      </p:sp>
      <p:sp>
        <p:nvSpPr>
          <p:cNvPr id="5" name="TextBox 4">
            <a:extLst>
              <a:ext uri="{FF2B5EF4-FFF2-40B4-BE49-F238E27FC236}">
                <a16:creationId xmlns:a16="http://schemas.microsoft.com/office/drawing/2014/main" id="{8DD11921-DD8E-42A2-815A-E006FDA68AFC}"/>
              </a:ext>
            </a:extLst>
          </p:cNvPr>
          <p:cNvSpPr txBox="1"/>
          <p:nvPr/>
        </p:nvSpPr>
        <p:spPr>
          <a:xfrm rot="16200000">
            <a:off x="2215577" y="5054061"/>
            <a:ext cx="787908" cy="276999"/>
          </a:xfrm>
          <a:prstGeom prst="rect">
            <a:avLst/>
          </a:prstGeom>
          <a:noFill/>
        </p:spPr>
        <p:txBody>
          <a:bodyPr wrap="none" rtlCol="0">
            <a:spAutoFit/>
          </a:bodyPr>
          <a:lstStyle/>
          <a:p>
            <a:r>
              <a:rPr lang="en-US" sz="1200"/>
              <a:t>Discovery</a:t>
            </a:r>
          </a:p>
        </p:txBody>
      </p:sp>
      <p:sp>
        <p:nvSpPr>
          <p:cNvPr id="6" name="Rectangle 5">
            <a:extLst>
              <a:ext uri="{FF2B5EF4-FFF2-40B4-BE49-F238E27FC236}">
                <a16:creationId xmlns:a16="http://schemas.microsoft.com/office/drawing/2014/main" id="{4A3A682E-695D-4FCE-B2AA-3D2791BFA910}"/>
              </a:ext>
            </a:extLst>
          </p:cNvPr>
          <p:cNvSpPr/>
          <p:nvPr/>
        </p:nvSpPr>
        <p:spPr>
          <a:xfrm>
            <a:off x="3402013" y="3128642"/>
            <a:ext cx="631507"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Animal</a:t>
            </a:r>
            <a:br>
              <a:rPr lang="en-US" sz="1200"/>
            </a:br>
            <a:r>
              <a:rPr lang="en-US" sz="1200"/>
              <a:t>Trials</a:t>
            </a:r>
          </a:p>
        </p:txBody>
      </p:sp>
      <p:sp>
        <p:nvSpPr>
          <p:cNvPr id="7" name="TextBox 6">
            <a:extLst>
              <a:ext uri="{FF2B5EF4-FFF2-40B4-BE49-F238E27FC236}">
                <a16:creationId xmlns:a16="http://schemas.microsoft.com/office/drawing/2014/main" id="{AC912E14-AF7A-47BA-9086-8C61E8DACCF7}"/>
              </a:ext>
            </a:extLst>
          </p:cNvPr>
          <p:cNvSpPr txBox="1"/>
          <p:nvPr/>
        </p:nvSpPr>
        <p:spPr>
          <a:xfrm rot="16200000">
            <a:off x="3260039" y="5248922"/>
            <a:ext cx="1546962" cy="646331"/>
          </a:xfrm>
          <a:prstGeom prst="rect">
            <a:avLst/>
          </a:prstGeom>
          <a:noFill/>
        </p:spPr>
        <p:txBody>
          <a:bodyPr wrap="none" rtlCol="0">
            <a:spAutoFit/>
          </a:bodyPr>
          <a:lstStyle/>
          <a:p>
            <a:pPr algn="ctr"/>
            <a:r>
              <a:rPr lang="en-US" sz="1200"/>
              <a:t>Investigatory</a:t>
            </a:r>
            <a:br>
              <a:rPr lang="en-US" sz="1200"/>
            </a:br>
            <a:r>
              <a:rPr lang="en-US" sz="1200"/>
              <a:t>New Drug Application</a:t>
            </a:r>
            <a:br>
              <a:rPr lang="en-US" sz="1200"/>
            </a:br>
            <a:r>
              <a:rPr lang="en-US" sz="1200"/>
              <a:t>(INDA)</a:t>
            </a:r>
          </a:p>
        </p:txBody>
      </p:sp>
      <p:sp>
        <p:nvSpPr>
          <p:cNvPr id="8" name="Rectangle 7">
            <a:extLst>
              <a:ext uri="{FF2B5EF4-FFF2-40B4-BE49-F238E27FC236}">
                <a16:creationId xmlns:a16="http://schemas.microsoft.com/office/drawing/2014/main" id="{5651C806-2298-4E72-889B-2B9F5CE1238E}"/>
              </a:ext>
            </a:extLst>
          </p:cNvPr>
          <p:cNvSpPr/>
          <p:nvPr/>
        </p:nvSpPr>
        <p:spPr>
          <a:xfrm>
            <a:off x="2609532" y="2792724"/>
            <a:ext cx="1423988" cy="2998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Pre-Clinical</a:t>
            </a:r>
          </a:p>
        </p:txBody>
      </p:sp>
      <p:sp>
        <p:nvSpPr>
          <p:cNvPr id="9" name="Rectangle 8">
            <a:extLst>
              <a:ext uri="{FF2B5EF4-FFF2-40B4-BE49-F238E27FC236}">
                <a16:creationId xmlns:a16="http://schemas.microsoft.com/office/drawing/2014/main" id="{35F462DD-2089-4AA0-A634-2F77EE5C2B3D}"/>
              </a:ext>
            </a:extLst>
          </p:cNvPr>
          <p:cNvSpPr/>
          <p:nvPr/>
        </p:nvSpPr>
        <p:spPr>
          <a:xfrm>
            <a:off x="4033521" y="3128642"/>
            <a:ext cx="738665"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Phase I</a:t>
            </a:r>
            <a:br>
              <a:rPr lang="en-US" sz="1200"/>
            </a:br>
            <a:r>
              <a:rPr lang="en-US" sz="1200"/>
              <a:t>(Safety)</a:t>
            </a:r>
          </a:p>
        </p:txBody>
      </p:sp>
      <p:sp>
        <p:nvSpPr>
          <p:cNvPr id="10" name="Rectangle 9">
            <a:extLst>
              <a:ext uri="{FF2B5EF4-FFF2-40B4-BE49-F238E27FC236}">
                <a16:creationId xmlns:a16="http://schemas.microsoft.com/office/drawing/2014/main" id="{2DBBE442-C8A9-4FA1-B39E-4BF812C8B8A4}"/>
              </a:ext>
            </a:extLst>
          </p:cNvPr>
          <p:cNvSpPr/>
          <p:nvPr/>
        </p:nvSpPr>
        <p:spPr>
          <a:xfrm>
            <a:off x="4033520" y="2792724"/>
            <a:ext cx="4313869" cy="2998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Clinical Trials</a:t>
            </a:r>
          </a:p>
        </p:txBody>
      </p:sp>
      <p:sp>
        <p:nvSpPr>
          <p:cNvPr id="11" name="Rectangle 10">
            <a:extLst>
              <a:ext uri="{FF2B5EF4-FFF2-40B4-BE49-F238E27FC236}">
                <a16:creationId xmlns:a16="http://schemas.microsoft.com/office/drawing/2014/main" id="{538BEC69-99C5-41CD-878E-D625F69F5605}"/>
              </a:ext>
            </a:extLst>
          </p:cNvPr>
          <p:cNvSpPr/>
          <p:nvPr/>
        </p:nvSpPr>
        <p:spPr>
          <a:xfrm>
            <a:off x="4772187" y="3128642"/>
            <a:ext cx="1191734"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Phase II</a:t>
            </a:r>
            <a:br>
              <a:rPr lang="en-US" sz="1200"/>
            </a:br>
            <a:r>
              <a:rPr lang="en-US" sz="1200"/>
              <a:t>(Safety/Efficacy)</a:t>
            </a:r>
          </a:p>
        </p:txBody>
      </p:sp>
      <p:sp>
        <p:nvSpPr>
          <p:cNvPr id="12" name="Rectangle 11">
            <a:extLst>
              <a:ext uri="{FF2B5EF4-FFF2-40B4-BE49-F238E27FC236}">
                <a16:creationId xmlns:a16="http://schemas.microsoft.com/office/drawing/2014/main" id="{CF694E9A-B689-4DE9-B1FB-6B52392140A2}"/>
              </a:ext>
            </a:extLst>
          </p:cNvPr>
          <p:cNvSpPr/>
          <p:nvPr/>
        </p:nvSpPr>
        <p:spPr>
          <a:xfrm>
            <a:off x="5963922" y="3128642"/>
            <a:ext cx="1191734"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Phase IIIA </a:t>
            </a:r>
            <a:br>
              <a:rPr lang="en-US" sz="1200"/>
            </a:br>
            <a:r>
              <a:rPr lang="en-US" sz="1200"/>
              <a:t>(Safety/Efficacy)</a:t>
            </a:r>
          </a:p>
        </p:txBody>
      </p:sp>
      <p:sp>
        <p:nvSpPr>
          <p:cNvPr id="13" name="Rectangle 12">
            <a:extLst>
              <a:ext uri="{FF2B5EF4-FFF2-40B4-BE49-F238E27FC236}">
                <a16:creationId xmlns:a16="http://schemas.microsoft.com/office/drawing/2014/main" id="{D2C4AB27-1C75-4DCA-94F2-15189F6DBD1D}"/>
              </a:ext>
            </a:extLst>
          </p:cNvPr>
          <p:cNvSpPr/>
          <p:nvPr/>
        </p:nvSpPr>
        <p:spPr>
          <a:xfrm>
            <a:off x="7155656" y="3128642"/>
            <a:ext cx="1191734"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Phase IIIB </a:t>
            </a:r>
            <a:br>
              <a:rPr lang="en-US" sz="1200"/>
            </a:br>
            <a:r>
              <a:rPr lang="en-US" sz="1200"/>
              <a:t>(Safety/Efficacy)</a:t>
            </a:r>
          </a:p>
        </p:txBody>
      </p:sp>
      <p:sp>
        <p:nvSpPr>
          <p:cNvPr id="15" name="TextBox 14">
            <a:extLst>
              <a:ext uri="{FF2B5EF4-FFF2-40B4-BE49-F238E27FC236}">
                <a16:creationId xmlns:a16="http://schemas.microsoft.com/office/drawing/2014/main" id="{39B48E4B-207D-4E02-87EE-0115E6BF4E7E}"/>
              </a:ext>
            </a:extLst>
          </p:cNvPr>
          <p:cNvSpPr txBox="1"/>
          <p:nvPr/>
        </p:nvSpPr>
        <p:spPr>
          <a:xfrm rot="16200000">
            <a:off x="6382174" y="5341255"/>
            <a:ext cx="1546962" cy="461665"/>
          </a:xfrm>
          <a:prstGeom prst="rect">
            <a:avLst/>
          </a:prstGeom>
          <a:noFill/>
        </p:spPr>
        <p:txBody>
          <a:bodyPr wrap="none" rtlCol="0">
            <a:spAutoFit/>
          </a:bodyPr>
          <a:lstStyle/>
          <a:p>
            <a:pPr algn="ctr"/>
            <a:r>
              <a:rPr lang="en-US" sz="1200"/>
              <a:t>New Drug Application</a:t>
            </a:r>
            <a:br>
              <a:rPr lang="en-US" sz="1200"/>
            </a:br>
            <a:r>
              <a:rPr lang="en-US" sz="1200"/>
              <a:t>(NDA)</a:t>
            </a:r>
          </a:p>
        </p:txBody>
      </p:sp>
      <p:sp>
        <p:nvSpPr>
          <p:cNvPr id="16" name="TextBox 15">
            <a:extLst>
              <a:ext uri="{FF2B5EF4-FFF2-40B4-BE49-F238E27FC236}">
                <a16:creationId xmlns:a16="http://schemas.microsoft.com/office/drawing/2014/main" id="{BBE7A665-8996-4245-B043-0BE50E358A79}"/>
              </a:ext>
            </a:extLst>
          </p:cNvPr>
          <p:cNvSpPr txBox="1"/>
          <p:nvPr/>
        </p:nvSpPr>
        <p:spPr>
          <a:xfrm rot="16200000">
            <a:off x="7714007" y="5201153"/>
            <a:ext cx="1266757" cy="461665"/>
          </a:xfrm>
          <a:prstGeom prst="rect">
            <a:avLst/>
          </a:prstGeom>
          <a:noFill/>
        </p:spPr>
        <p:txBody>
          <a:bodyPr wrap="none" rtlCol="0">
            <a:spAutoFit/>
          </a:bodyPr>
          <a:lstStyle/>
          <a:p>
            <a:pPr algn="ctr"/>
            <a:r>
              <a:rPr lang="en-US" sz="1200"/>
              <a:t>Product Approval</a:t>
            </a:r>
            <a:br>
              <a:rPr lang="en-US" sz="1200"/>
            </a:br>
            <a:r>
              <a:rPr lang="en-US" sz="1200"/>
              <a:t>&amp; Launch</a:t>
            </a:r>
          </a:p>
        </p:txBody>
      </p:sp>
      <p:sp>
        <p:nvSpPr>
          <p:cNvPr id="17" name="Rectangle 16">
            <a:extLst>
              <a:ext uri="{FF2B5EF4-FFF2-40B4-BE49-F238E27FC236}">
                <a16:creationId xmlns:a16="http://schemas.microsoft.com/office/drawing/2014/main" id="{581B672F-8287-4427-8401-3480F293D3F5}"/>
              </a:ext>
            </a:extLst>
          </p:cNvPr>
          <p:cNvSpPr/>
          <p:nvPr/>
        </p:nvSpPr>
        <p:spPr>
          <a:xfrm>
            <a:off x="8347390" y="2792724"/>
            <a:ext cx="1423988" cy="2998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Commercialization</a:t>
            </a:r>
          </a:p>
        </p:txBody>
      </p:sp>
      <p:sp>
        <p:nvSpPr>
          <p:cNvPr id="18" name="Rectangle 17">
            <a:extLst>
              <a:ext uri="{FF2B5EF4-FFF2-40B4-BE49-F238E27FC236}">
                <a16:creationId xmlns:a16="http://schemas.microsoft.com/office/drawing/2014/main" id="{1682F161-6FD8-4539-B388-BCA3F3A83A36}"/>
              </a:ext>
            </a:extLst>
          </p:cNvPr>
          <p:cNvSpPr/>
          <p:nvPr/>
        </p:nvSpPr>
        <p:spPr>
          <a:xfrm>
            <a:off x="9771377" y="2792724"/>
            <a:ext cx="1617984" cy="2998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End of Life</a:t>
            </a:r>
          </a:p>
        </p:txBody>
      </p:sp>
      <p:sp>
        <p:nvSpPr>
          <p:cNvPr id="19" name="Rectangle 18">
            <a:extLst>
              <a:ext uri="{FF2B5EF4-FFF2-40B4-BE49-F238E27FC236}">
                <a16:creationId xmlns:a16="http://schemas.microsoft.com/office/drawing/2014/main" id="{ACCE6B14-5510-4064-B69F-93287E697F2D}"/>
              </a:ext>
            </a:extLst>
          </p:cNvPr>
          <p:cNvSpPr/>
          <p:nvPr/>
        </p:nvSpPr>
        <p:spPr>
          <a:xfrm>
            <a:off x="8347389" y="3128642"/>
            <a:ext cx="1423987" cy="3888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Phase IV</a:t>
            </a:r>
          </a:p>
          <a:p>
            <a:pPr algn="ctr"/>
            <a:r>
              <a:rPr lang="en-US" sz="1200"/>
              <a:t>(Sampling/Testing)</a:t>
            </a:r>
          </a:p>
        </p:txBody>
      </p:sp>
      <p:sp>
        <p:nvSpPr>
          <p:cNvPr id="20" name="TextBox 19">
            <a:extLst>
              <a:ext uri="{FF2B5EF4-FFF2-40B4-BE49-F238E27FC236}">
                <a16:creationId xmlns:a16="http://schemas.microsoft.com/office/drawing/2014/main" id="{3062E23D-91AF-49DD-8289-A61BBC93E3D9}"/>
              </a:ext>
            </a:extLst>
          </p:cNvPr>
          <p:cNvSpPr txBox="1"/>
          <p:nvPr/>
        </p:nvSpPr>
        <p:spPr>
          <a:xfrm rot="16200000">
            <a:off x="8986832" y="5306149"/>
            <a:ext cx="1292085" cy="276999"/>
          </a:xfrm>
          <a:prstGeom prst="rect">
            <a:avLst/>
          </a:prstGeom>
          <a:noFill/>
        </p:spPr>
        <p:txBody>
          <a:bodyPr wrap="none" rtlCol="0">
            <a:spAutoFit/>
          </a:bodyPr>
          <a:lstStyle/>
          <a:p>
            <a:r>
              <a:rPr lang="en-US" sz="1200"/>
              <a:t>Loss of Exclusivity</a:t>
            </a:r>
          </a:p>
        </p:txBody>
      </p:sp>
      <p:sp>
        <p:nvSpPr>
          <p:cNvPr id="21" name="Rectangle 20">
            <a:extLst>
              <a:ext uri="{FF2B5EF4-FFF2-40B4-BE49-F238E27FC236}">
                <a16:creationId xmlns:a16="http://schemas.microsoft.com/office/drawing/2014/main" id="{E4D5EDDF-2FF9-42FE-85FD-44B968DD39AC}"/>
              </a:ext>
            </a:extLst>
          </p:cNvPr>
          <p:cNvSpPr/>
          <p:nvPr/>
        </p:nvSpPr>
        <p:spPr>
          <a:xfrm>
            <a:off x="9771374" y="3976292"/>
            <a:ext cx="1617983" cy="3783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Competition from</a:t>
            </a:r>
            <a:br>
              <a:rPr lang="en-US" sz="1200"/>
            </a:br>
            <a:r>
              <a:rPr lang="en-US" sz="1200"/>
              <a:t>Generic Manufacturers</a:t>
            </a:r>
          </a:p>
        </p:txBody>
      </p:sp>
      <p:sp>
        <p:nvSpPr>
          <p:cNvPr id="22" name="Rectangle 21">
            <a:extLst>
              <a:ext uri="{FF2B5EF4-FFF2-40B4-BE49-F238E27FC236}">
                <a16:creationId xmlns:a16="http://schemas.microsoft.com/office/drawing/2014/main" id="{AF4A1CF4-56F2-46AF-B02E-E1207EDFD11D}"/>
              </a:ext>
            </a:extLst>
          </p:cNvPr>
          <p:cNvSpPr/>
          <p:nvPr/>
        </p:nvSpPr>
        <p:spPr>
          <a:xfrm>
            <a:off x="772159" y="3128642"/>
            <a:ext cx="1806892" cy="3888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Research</a:t>
            </a:r>
          </a:p>
          <a:p>
            <a:pPr algn="ctr"/>
            <a:r>
              <a:rPr lang="en-US" sz="1200"/>
              <a:t>&amp; Development</a:t>
            </a:r>
          </a:p>
        </p:txBody>
      </p:sp>
      <p:sp>
        <p:nvSpPr>
          <p:cNvPr id="23" name="Rectangle 22">
            <a:extLst>
              <a:ext uri="{FF2B5EF4-FFF2-40B4-BE49-F238E27FC236}">
                <a16:creationId xmlns:a16="http://schemas.microsoft.com/office/drawing/2014/main" id="{3DDE56CA-A915-4F19-A896-07996DCA05FB}"/>
              </a:ext>
            </a:extLst>
          </p:cNvPr>
          <p:cNvSpPr/>
          <p:nvPr/>
        </p:nvSpPr>
        <p:spPr>
          <a:xfrm>
            <a:off x="772159" y="3559094"/>
            <a:ext cx="1806892" cy="37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Manufacturing</a:t>
            </a:r>
            <a:br>
              <a:rPr lang="en-US" sz="1200"/>
            </a:br>
            <a:r>
              <a:rPr lang="en-US" sz="1200"/>
              <a:t>&amp; Distribution</a:t>
            </a:r>
          </a:p>
        </p:txBody>
      </p:sp>
      <p:sp>
        <p:nvSpPr>
          <p:cNvPr id="24" name="Rectangle 23">
            <a:extLst>
              <a:ext uri="{FF2B5EF4-FFF2-40B4-BE49-F238E27FC236}">
                <a16:creationId xmlns:a16="http://schemas.microsoft.com/office/drawing/2014/main" id="{040521F8-82FC-416B-94CB-1C92B50995F8}"/>
              </a:ext>
            </a:extLst>
          </p:cNvPr>
          <p:cNvSpPr/>
          <p:nvPr/>
        </p:nvSpPr>
        <p:spPr>
          <a:xfrm>
            <a:off x="772159" y="3976292"/>
            <a:ext cx="1806892" cy="37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Sales &amp; Marketing</a:t>
            </a:r>
          </a:p>
        </p:txBody>
      </p:sp>
      <p:sp>
        <p:nvSpPr>
          <p:cNvPr id="25" name="Rectangle 24">
            <a:extLst>
              <a:ext uri="{FF2B5EF4-FFF2-40B4-BE49-F238E27FC236}">
                <a16:creationId xmlns:a16="http://schemas.microsoft.com/office/drawing/2014/main" id="{0B40B1DA-17ED-4290-9501-1ED2F3A73FC5}"/>
              </a:ext>
            </a:extLst>
          </p:cNvPr>
          <p:cNvSpPr/>
          <p:nvPr/>
        </p:nvSpPr>
        <p:spPr>
          <a:xfrm>
            <a:off x="7154859" y="3976292"/>
            <a:ext cx="1192529" cy="381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Pre-Launch Marketing</a:t>
            </a:r>
          </a:p>
        </p:txBody>
      </p:sp>
      <p:sp>
        <p:nvSpPr>
          <p:cNvPr id="26" name="Rectangle 25">
            <a:extLst>
              <a:ext uri="{FF2B5EF4-FFF2-40B4-BE49-F238E27FC236}">
                <a16:creationId xmlns:a16="http://schemas.microsoft.com/office/drawing/2014/main" id="{338AC623-0D7B-4B73-9B53-48D0ABBCC07F}"/>
              </a:ext>
            </a:extLst>
          </p:cNvPr>
          <p:cNvSpPr/>
          <p:nvPr/>
        </p:nvSpPr>
        <p:spPr>
          <a:xfrm>
            <a:off x="3402013" y="3559094"/>
            <a:ext cx="4313868" cy="3752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Small-Batch Manufacturing for Trials</a:t>
            </a:r>
          </a:p>
        </p:txBody>
      </p:sp>
      <p:sp>
        <p:nvSpPr>
          <p:cNvPr id="27" name="Rectangle 26">
            <a:extLst>
              <a:ext uri="{FF2B5EF4-FFF2-40B4-BE49-F238E27FC236}">
                <a16:creationId xmlns:a16="http://schemas.microsoft.com/office/drawing/2014/main" id="{8337022B-5D59-4ABE-9C7D-A5223A16AB83}"/>
              </a:ext>
            </a:extLst>
          </p:cNvPr>
          <p:cNvSpPr/>
          <p:nvPr/>
        </p:nvSpPr>
        <p:spPr>
          <a:xfrm>
            <a:off x="7715881" y="3556000"/>
            <a:ext cx="631507" cy="3783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Ramp</a:t>
            </a:r>
            <a:br>
              <a:rPr lang="en-US" sz="1200"/>
            </a:br>
            <a:r>
              <a:rPr lang="en-US" sz="1200"/>
              <a:t>Up</a:t>
            </a:r>
          </a:p>
        </p:txBody>
      </p:sp>
      <p:sp>
        <p:nvSpPr>
          <p:cNvPr id="28" name="Rectangle 27">
            <a:extLst>
              <a:ext uri="{FF2B5EF4-FFF2-40B4-BE49-F238E27FC236}">
                <a16:creationId xmlns:a16="http://schemas.microsoft.com/office/drawing/2014/main" id="{963C2AFE-3EAF-49E3-98FA-D57A79D2FF89}"/>
              </a:ext>
            </a:extLst>
          </p:cNvPr>
          <p:cNvSpPr/>
          <p:nvPr/>
        </p:nvSpPr>
        <p:spPr>
          <a:xfrm>
            <a:off x="8347387" y="3556000"/>
            <a:ext cx="1423987" cy="3783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Full</a:t>
            </a:r>
            <a:br>
              <a:rPr lang="en-US" sz="1200"/>
            </a:br>
            <a:r>
              <a:rPr lang="en-US" sz="1200"/>
              <a:t>Production</a:t>
            </a:r>
          </a:p>
        </p:txBody>
      </p:sp>
      <p:sp>
        <p:nvSpPr>
          <p:cNvPr id="29" name="Rectangle 28">
            <a:extLst>
              <a:ext uri="{FF2B5EF4-FFF2-40B4-BE49-F238E27FC236}">
                <a16:creationId xmlns:a16="http://schemas.microsoft.com/office/drawing/2014/main" id="{B97CEDFF-BD75-4DE7-B29F-0C26E00A5073}"/>
              </a:ext>
            </a:extLst>
          </p:cNvPr>
          <p:cNvSpPr/>
          <p:nvPr/>
        </p:nvSpPr>
        <p:spPr>
          <a:xfrm>
            <a:off x="8347387" y="3976292"/>
            <a:ext cx="1423987" cy="3783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Full Sales</a:t>
            </a:r>
            <a:br>
              <a:rPr lang="en-US" sz="1200"/>
            </a:br>
            <a:r>
              <a:rPr lang="en-US" sz="1200"/>
              <a:t>&amp; Marketing</a:t>
            </a:r>
          </a:p>
        </p:txBody>
      </p:sp>
      <p:sp>
        <p:nvSpPr>
          <p:cNvPr id="30" name="Rectangle 29">
            <a:extLst>
              <a:ext uri="{FF2B5EF4-FFF2-40B4-BE49-F238E27FC236}">
                <a16:creationId xmlns:a16="http://schemas.microsoft.com/office/drawing/2014/main" id="{5C2623B6-FFBE-41DA-965A-507EF0BB5B21}"/>
              </a:ext>
            </a:extLst>
          </p:cNvPr>
          <p:cNvSpPr/>
          <p:nvPr/>
        </p:nvSpPr>
        <p:spPr>
          <a:xfrm>
            <a:off x="772159" y="4390651"/>
            <a:ext cx="1806892" cy="37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Regulatory Involvement</a:t>
            </a:r>
          </a:p>
        </p:txBody>
      </p:sp>
      <p:sp>
        <p:nvSpPr>
          <p:cNvPr id="31" name="Rectangle 30">
            <a:extLst>
              <a:ext uri="{FF2B5EF4-FFF2-40B4-BE49-F238E27FC236}">
                <a16:creationId xmlns:a16="http://schemas.microsoft.com/office/drawing/2014/main" id="{64E795C4-672C-4D3F-AD01-0116FBCF5C48}"/>
              </a:ext>
            </a:extLst>
          </p:cNvPr>
          <p:cNvSpPr/>
          <p:nvPr/>
        </p:nvSpPr>
        <p:spPr>
          <a:xfrm>
            <a:off x="3617754" y="4390651"/>
            <a:ext cx="792482" cy="3752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30-Day</a:t>
            </a:r>
            <a:br>
              <a:rPr lang="en-US" sz="1200"/>
            </a:br>
            <a:r>
              <a:rPr lang="en-US" sz="1200"/>
              <a:t>Review</a:t>
            </a:r>
          </a:p>
        </p:txBody>
      </p:sp>
      <p:sp>
        <p:nvSpPr>
          <p:cNvPr id="32" name="Rectangle 31">
            <a:extLst>
              <a:ext uri="{FF2B5EF4-FFF2-40B4-BE49-F238E27FC236}">
                <a16:creationId xmlns:a16="http://schemas.microsoft.com/office/drawing/2014/main" id="{7A12F00E-88DC-4006-81A0-034750878277}"/>
              </a:ext>
            </a:extLst>
          </p:cNvPr>
          <p:cNvSpPr/>
          <p:nvPr/>
        </p:nvSpPr>
        <p:spPr>
          <a:xfrm>
            <a:off x="7156451" y="4390651"/>
            <a:ext cx="1190936" cy="3752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NDA</a:t>
            </a:r>
            <a:br>
              <a:rPr lang="en-US" sz="1200"/>
            </a:br>
            <a:r>
              <a:rPr lang="en-US" sz="1200"/>
              <a:t>Review</a:t>
            </a:r>
          </a:p>
        </p:txBody>
      </p:sp>
      <p:sp>
        <p:nvSpPr>
          <p:cNvPr id="33" name="Rectangle 32">
            <a:extLst>
              <a:ext uri="{FF2B5EF4-FFF2-40B4-BE49-F238E27FC236}">
                <a16:creationId xmlns:a16="http://schemas.microsoft.com/office/drawing/2014/main" id="{9883021E-3217-4F6F-A78F-47232DADE8FA}"/>
              </a:ext>
            </a:extLst>
          </p:cNvPr>
          <p:cNvSpPr/>
          <p:nvPr/>
        </p:nvSpPr>
        <p:spPr>
          <a:xfrm>
            <a:off x="8360265" y="4390651"/>
            <a:ext cx="3029091" cy="3752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Reviews and Inspections</a:t>
            </a:r>
          </a:p>
          <a:p>
            <a:pPr algn="ctr"/>
            <a:r>
              <a:rPr lang="en-US" sz="1200"/>
              <a:t>Adverse Event Reporting/Investigation</a:t>
            </a:r>
          </a:p>
        </p:txBody>
      </p:sp>
      <p:sp>
        <p:nvSpPr>
          <p:cNvPr id="40" name="TextBox 39">
            <a:extLst>
              <a:ext uri="{FF2B5EF4-FFF2-40B4-BE49-F238E27FC236}">
                <a16:creationId xmlns:a16="http://schemas.microsoft.com/office/drawing/2014/main" id="{6607BB5B-8621-4E49-A1D2-FE540288502D}"/>
              </a:ext>
            </a:extLst>
          </p:cNvPr>
          <p:cNvSpPr txBox="1"/>
          <p:nvPr/>
        </p:nvSpPr>
        <p:spPr>
          <a:xfrm>
            <a:off x="2898511" y="2327990"/>
            <a:ext cx="843308" cy="461665"/>
          </a:xfrm>
          <a:prstGeom prst="rect">
            <a:avLst/>
          </a:prstGeom>
          <a:noFill/>
        </p:spPr>
        <p:txBody>
          <a:bodyPr wrap="none" rtlCol="0">
            <a:spAutoFit/>
          </a:bodyPr>
          <a:lstStyle/>
          <a:p>
            <a:pPr algn="ctr"/>
            <a:r>
              <a:rPr lang="en-US" sz="1200"/>
              <a:t>1 – 3 </a:t>
            </a:r>
            <a:r>
              <a:rPr lang="en-US" sz="1200" err="1"/>
              <a:t>yrs</a:t>
            </a:r>
            <a:br>
              <a:rPr lang="en-US" sz="1200"/>
            </a:br>
            <a:r>
              <a:rPr lang="en-US" sz="1200"/>
              <a:t>Avg 18 </a:t>
            </a:r>
            <a:r>
              <a:rPr lang="en-US" sz="1200" err="1"/>
              <a:t>mo</a:t>
            </a:r>
            <a:endParaRPr lang="en-US" sz="1200"/>
          </a:p>
        </p:txBody>
      </p:sp>
      <p:sp>
        <p:nvSpPr>
          <p:cNvPr id="41" name="TextBox 40">
            <a:extLst>
              <a:ext uri="{FF2B5EF4-FFF2-40B4-BE49-F238E27FC236}">
                <a16:creationId xmlns:a16="http://schemas.microsoft.com/office/drawing/2014/main" id="{C2659A6B-0002-40E9-8624-14B8D255500F}"/>
              </a:ext>
            </a:extLst>
          </p:cNvPr>
          <p:cNvSpPr txBox="1"/>
          <p:nvPr/>
        </p:nvSpPr>
        <p:spPr>
          <a:xfrm>
            <a:off x="5333790" y="2325827"/>
            <a:ext cx="739690" cy="461665"/>
          </a:xfrm>
          <a:prstGeom prst="rect">
            <a:avLst/>
          </a:prstGeom>
          <a:noFill/>
        </p:spPr>
        <p:txBody>
          <a:bodyPr wrap="none" rtlCol="0">
            <a:spAutoFit/>
          </a:bodyPr>
          <a:lstStyle/>
          <a:p>
            <a:pPr algn="ctr"/>
            <a:r>
              <a:rPr lang="en-US" sz="1200"/>
              <a:t>2- 10 </a:t>
            </a:r>
            <a:r>
              <a:rPr lang="en-US" sz="1200" err="1"/>
              <a:t>yrs</a:t>
            </a:r>
            <a:br>
              <a:rPr lang="en-US" sz="1200"/>
            </a:br>
            <a:r>
              <a:rPr lang="en-US" sz="1200"/>
              <a:t>Avg 5 </a:t>
            </a:r>
            <a:r>
              <a:rPr lang="en-US" sz="1200" err="1"/>
              <a:t>yrs</a:t>
            </a:r>
            <a:endParaRPr lang="en-US" sz="1200"/>
          </a:p>
        </p:txBody>
      </p:sp>
      <p:sp>
        <p:nvSpPr>
          <p:cNvPr id="42" name="TextBox 41">
            <a:extLst>
              <a:ext uri="{FF2B5EF4-FFF2-40B4-BE49-F238E27FC236}">
                <a16:creationId xmlns:a16="http://schemas.microsoft.com/office/drawing/2014/main" id="{6E491731-6AD7-4CDE-BB2A-BB16B220B4D8}"/>
              </a:ext>
            </a:extLst>
          </p:cNvPr>
          <p:cNvSpPr txBox="1"/>
          <p:nvPr/>
        </p:nvSpPr>
        <p:spPr>
          <a:xfrm>
            <a:off x="7276211" y="2282460"/>
            <a:ext cx="879343" cy="461665"/>
          </a:xfrm>
          <a:prstGeom prst="rect">
            <a:avLst/>
          </a:prstGeom>
          <a:noFill/>
        </p:spPr>
        <p:txBody>
          <a:bodyPr wrap="none" rtlCol="0">
            <a:spAutoFit/>
          </a:bodyPr>
          <a:lstStyle/>
          <a:p>
            <a:pPr algn="ctr"/>
            <a:r>
              <a:rPr lang="en-US" sz="1200"/>
              <a:t>2 </a:t>
            </a:r>
            <a:r>
              <a:rPr lang="en-US" sz="1200" err="1"/>
              <a:t>mo</a:t>
            </a:r>
            <a:r>
              <a:rPr lang="en-US" sz="1200"/>
              <a:t>- 7 </a:t>
            </a:r>
            <a:r>
              <a:rPr lang="en-US" sz="1200" err="1"/>
              <a:t>yrs</a:t>
            </a:r>
            <a:br>
              <a:rPr lang="en-US" sz="1200"/>
            </a:br>
            <a:r>
              <a:rPr lang="en-US" sz="1200"/>
              <a:t>Avg 2 </a:t>
            </a:r>
            <a:r>
              <a:rPr lang="en-US" sz="1200" err="1"/>
              <a:t>yrs</a:t>
            </a:r>
            <a:endParaRPr lang="en-US" sz="1200"/>
          </a:p>
        </p:txBody>
      </p:sp>
      <p:sp>
        <p:nvSpPr>
          <p:cNvPr id="43" name="TextBox 42">
            <a:extLst>
              <a:ext uri="{FF2B5EF4-FFF2-40B4-BE49-F238E27FC236}">
                <a16:creationId xmlns:a16="http://schemas.microsoft.com/office/drawing/2014/main" id="{136EF3F7-5D8B-4583-BB0D-E86BED43B4C2}"/>
              </a:ext>
            </a:extLst>
          </p:cNvPr>
          <p:cNvSpPr txBox="1"/>
          <p:nvPr/>
        </p:nvSpPr>
        <p:spPr>
          <a:xfrm>
            <a:off x="8535928" y="2325826"/>
            <a:ext cx="1044197" cy="461665"/>
          </a:xfrm>
          <a:prstGeom prst="rect">
            <a:avLst/>
          </a:prstGeom>
          <a:noFill/>
        </p:spPr>
        <p:txBody>
          <a:bodyPr wrap="none" rtlCol="0">
            <a:spAutoFit/>
          </a:bodyPr>
          <a:lstStyle/>
          <a:p>
            <a:pPr algn="ctr"/>
            <a:r>
              <a:rPr lang="en-US" sz="1200"/>
              <a:t>7 – 12 </a:t>
            </a:r>
            <a:r>
              <a:rPr lang="en-US" sz="1200" err="1"/>
              <a:t>yrs</a:t>
            </a:r>
            <a:br>
              <a:rPr lang="en-US" sz="1200"/>
            </a:br>
            <a:r>
              <a:rPr lang="en-US" sz="1200"/>
              <a:t>Typically 7 </a:t>
            </a:r>
            <a:r>
              <a:rPr lang="en-US" sz="1200" err="1"/>
              <a:t>yrs</a:t>
            </a:r>
            <a:endParaRPr lang="en-US" sz="1200"/>
          </a:p>
        </p:txBody>
      </p:sp>
      <p:sp>
        <p:nvSpPr>
          <p:cNvPr id="79" name="TextBox 78">
            <a:extLst>
              <a:ext uri="{FF2B5EF4-FFF2-40B4-BE49-F238E27FC236}">
                <a16:creationId xmlns:a16="http://schemas.microsoft.com/office/drawing/2014/main" id="{01371B19-523A-4D5B-861A-A807A8E6BF00}"/>
              </a:ext>
            </a:extLst>
          </p:cNvPr>
          <p:cNvSpPr txBox="1"/>
          <p:nvPr/>
        </p:nvSpPr>
        <p:spPr>
          <a:xfrm>
            <a:off x="2919617" y="1362559"/>
            <a:ext cx="6353342" cy="646331"/>
          </a:xfrm>
          <a:prstGeom prst="rect">
            <a:avLst/>
          </a:prstGeom>
          <a:noFill/>
        </p:spPr>
        <p:txBody>
          <a:bodyPr wrap="none" rtlCol="0">
            <a:spAutoFit/>
          </a:bodyPr>
          <a:lstStyle/>
          <a:p>
            <a:r>
              <a:rPr lang="en-US" i="1"/>
              <a:t>Average ~100 months from initial synthesis to regulatory approval</a:t>
            </a:r>
          </a:p>
          <a:p>
            <a:r>
              <a:rPr lang="en-US" i="1"/>
              <a:t>Average $2.6 billion in cost prior to commercialization </a:t>
            </a:r>
          </a:p>
        </p:txBody>
      </p:sp>
    </p:spTree>
    <p:extLst>
      <p:ext uri="{BB962C8B-B14F-4D97-AF65-F5344CB8AC3E}">
        <p14:creationId xmlns:p14="http://schemas.microsoft.com/office/powerpoint/2010/main" val="3360279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C86D-E99F-4D07-A7CC-733967A10971}"/>
              </a:ext>
            </a:extLst>
          </p:cNvPr>
          <p:cNvSpPr>
            <a:spLocks noGrp="1"/>
          </p:cNvSpPr>
          <p:nvPr>
            <p:ph type="title"/>
          </p:nvPr>
        </p:nvSpPr>
        <p:spPr/>
        <p:txBody>
          <a:bodyPr/>
          <a:lstStyle/>
          <a:p>
            <a:r>
              <a:rPr lang="en-US"/>
              <a:t>Extraordinary types of FDA designations &amp; approvals</a:t>
            </a:r>
          </a:p>
        </p:txBody>
      </p:sp>
      <p:sp>
        <p:nvSpPr>
          <p:cNvPr id="3" name="Subtitle 2">
            <a:extLst>
              <a:ext uri="{FF2B5EF4-FFF2-40B4-BE49-F238E27FC236}">
                <a16:creationId xmlns:a16="http://schemas.microsoft.com/office/drawing/2014/main" id="{64BE0375-1E5C-4045-8A3C-AD40A20A6410}"/>
              </a:ext>
            </a:extLst>
          </p:cNvPr>
          <p:cNvSpPr>
            <a:spLocks noGrp="1"/>
          </p:cNvSpPr>
          <p:nvPr>
            <p:ph type="subTitle" idx="13"/>
          </p:nvPr>
        </p:nvSpPr>
        <p:spPr/>
        <p:txBody>
          <a:bodyPr/>
          <a:lstStyle/>
          <a:p>
            <a:endParaRPr lang="en-US"/>
          </a:p>
        </p:txBody>
      </p:sp>
      <p:sp>
        <p:nvSpPr>
          <p:cNvPr id="4" name="Content Placeholder 1">
            <a:extLst>
              <a:ext uri="{FF2B5EF4-FFF2-40B4-BE49-F238E27FC236}">
                <a16:creationId xmlns:a16="http://schemas.microsoft.com/office/drawing/2014/main" id="{A1F150C1-29EC-4915-9284-AD2EC86122D3}"/>
              </a:ext>
            </a:extLst>
          </p:cNvPr>
          <p:cNvSpPr txBox="1">
            <a:spLocks/>
          </p:cNvSpPr>
          <p:nvPr/>
        </p:nvSpPr>
        <p:spPr>
          <a:xfrm>
            <a:off x="207794" y="1534968"/>
            <a:ext cx="5126205" cy="4499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b="1"/>
              <a:t>Fast Track </a:t>
            </a:r>
            <a:r>
              <a:rPr lang="en-US" sz="1800"/>
              <a:t>is a designation intended to expedite development of a drug that addresses previously unmet needs</a:t>
            </a:r>
            <a:br>
              <a:rPr lang="en-US" sz="1800"/>
            </a:br>
            <a:endParaRPr lang="en-US" sz="1800"/>
          </a:p>
          <a:p>
            <a:pPr>
              <a:buFont typeface="Wingdings" panose="05000000000000000000" pitchFamily="2" charset="2"/>
              <a:buChar char="§"/>
            </a:pPr>
            <a:r>
              <a:rPr lang="en-US" sz="1800" b="1"/>
              <a:t>Breakthrough</a:t>
            </a:r>
            <a:r>
              <a:rPr lang="en-US" sz="1800"/>
              <a:t> is a designation intended to expedite development of a drug where clinical evidence indicates that the drug is a substantial improvement over available therapies</a:t>
            </a:r>
            <a:br>
              <a:rPr lang="en-US" sz="1800"/>
            </a:br>
            <a:endParaRPr lang="en-US" sz="1800"/>
          </a:p>
          <a:p>
            <a:pPr>
              <a:buFont typeface="Wingdings" panose="05000000000000000000" pitchFamily="2" charset="2"/>
              <a:buChar char="§"/>
            </a:pPr>
            <a:r>
              <a:rPr lang="en-US" sz="1800" b="1"/>
              <a:t>Accelerated Approval </a:t>
            </a:r>
            <a:r>
              <a:rPr lang="en-US" sz="1800"/>
              <a:t>is a special mechanism intended to expedite review and approval for fast track or breakthrough therapies</a:t>
            </a:r>
          </a:p>
        </p:txBody>
      </p:sp>
      <p:sp>
        <p:nvSpPr>
          <p:cNvPr id="5" name="TextBox 4">
            <a:extLst>
              <a:ext uri="{FF2B5EF4-FFF2-40B4-BE49-F238E27FC236}">
                <a16:creationId xmlns:a16="http://schemas.microsoft.com/office/drawing/2014/main" id="{85D269A9-3C6A-49FF-B874-A9BFEA23DF7D}"/>
              </a:ext>
            </a:extLst>
          </p:cNvPr>
          <p:cNvSpPr txBox="1"/>
          <p:nvPr/>
        </p:nvSpPr>
        <p:spPr>
          <a:xfrm>
            <a:off x="5989983" y="1534967"/>
            <a:ext cx="5606272" cy="3693319"/>
          </a:xfrm>
          <a:prstGeom prst="rect">
            <a:avLst/>
          </a:prstGeom>
          <a:noFill/>
        </p:spPr>
        <p:txBody>
          <a:bodyPr wrap="square" rtlCol="0">
            <a:spAutoFit/>
          </a:bodyPr>
          <a:lstStyle/>
          <a:p>
            <a:pPr marL="742950" lvl="1" indent="-285750">
              <a:buFont typeface="Wingdings" panose="05000000000000000000" pitchFamily="2" charset="2"/>
              <a:buChar char="§"/>
            </a:pPr>
            <a:r>
              <a:rPr lang="en-US"/>
              <a:t>Fast track designation is typically granted for therapies that address previously unmet needs</a:t>
            </a:r>
          </a:p>
          <a:p>
            <a:pPr marL="742950" lvl="1" indent="-285750">
              <a:buFont typeface="Wingdings" panose="05000000000000000000" pitchFamily="2" charset="2"/>
              <a:buChar char="§"/>
            </a:pPr>
            <a:endParaRPr lang="en-US"/>
          </a:p>
          <a:p>
            <a:pPr marL="742950" lvl="1" indent="-285750">
              <a:buFont typeface="Wingdings" panose="05000000000000000000" pitchFamily="2" charset="2"/>
              <a:buChar char="§"/>
            </a:pPr>
            <a:r>
              <a:rPr lang="en-US"/>
              <a:t>Breakthrough designation is typically granted for therapies that demonstrate significant advantages over existing therapies</a:t>
            </a:r>
            <a:br>
              <a:rPr lang="en-US"/>
            </a:br>
            <a:endParaRPr lang="en-US"/>
          </a:p>
          <a:p>
            <a:pPr marL="742950" lvl="1" indent="-285750">
              <a:buFont typeface="Wingdings" panose="05000000000000000000" pitchFamily="2" charset="2"/>
              <a:buChar char="§"/>
            </a:pPr>
            <a:r>
              <a:rPr lang="en-US"/>
              <a:t>A pharma company can these designations from the FDA at any time during the development process</a:t>
            </a:r>
            <a:br>
              <a:rPr lang="en-US"/>
            </a:br>
            <a:endParaRPr lang="en-US"/>
          </a:p>
          <a:p>
            <a:pPr marL="742950" lvl="1" indent="-285750">
              <a:buFont typeface="Wingdings" panose="05000000000000000000" pitchFamily="2" charset="2"/>
              <a:buChar char="§"/>
            </a:pPr>
            <a:r>
              <a:rPr lang="en-US"/>
              <a:t>These designations grant greater FDA access, more frequent communications and reviews</a:t>
            </a:r>
          </a:p>
        </p:txBody>
      </p:sp>
      <p:sp>
        <p:nvSpPr>
          <p:cNvPr id="6" name="Isosceles Triangle 5">
            <a:extLst>
              <a:ext uri="{FF2B5EF4-FFF2-40B4-BE49-F238E27FC236}">
                <a16:creationId xmlns:a16="http://schemas.microsoft.com/office/drawing/2014/main" id="{79539C69-EB7A-46AC-B6DE-E7F95124F6FF}"/>
              </a:ext>
            </a:extLst>
          </p:cNvPr>
          <p:cNvSpPr/>
          <p:nvPr/>
        </p:nvSpPr>
        <p:spPr>
          <a:xfrm rot="5400000">
            <a:off x="3414265" y="3653388"/>
            <a:ext cx="5123199" cy="35028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186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61D1CDC5-F39C-4FCC-B4E8-AB3A3E52AB0A}"/>
              </a:ext>
            </a:extLst>
          </p:cNvPr>
          <p:cNvSpPr/>
          <p:nvPr/>
        </p:nvSpPr>
        <p:spPr>
          <a:xfrm>
            <a:off x="9573336" y="4834586"/>
            <a:ext cx="1716191" cy="17161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568E539-96F7-4ADB-8FD7-3005A4AA8B49}"/>
              </a:ext>
            </a:extLst>
          </p:cNvPr>
          <p:cNvSpPr/>
          <p:nvPr/>
        </p:nvSpPr>
        <p:spPr>
          <a:xfrm>
            <a:off x="9520128" y="1002883"/>
            <a:ext cx="1716191" cy="17161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84D04F8-E3C3-44DB-9D3A-2B3592DB248A}"/>
              </a:ext>
            </a:extLst>
          </p:cNvPr>
          <p:cNvSpPr>
            <a:spLocks noGrp="1"/>
          </p:cNvSpPr>
          <p:nvPr>
            <p:ph idx="1"/>
          </p:nvPr>
        </p:nvSpPr>
        <p:spPr>
          <a:xfrm>
            <a:off x="838200" y="1371600"/>
            <a:ext cx="10515600" cy="4678298"/>
          </a:xfrm>
        </p:spPr>
        <p:txBody>
          <a:bodyPr>
            <a:normAutofit fontScale="92500" lnSpcReduction="10000"/>
          </a:bodyPr>
          <a:lstStyle/>
          <a:p>
            <a:r>
              <a:rPr lang="en-US" sz="2000"/>
              <a:t>Phase 1: Is it safe?</a:t>
            </a:r>
          </a:p>
          <a:p>
            <a:pPr lvl="1"/>
            <a:r>
              <a:rPr lang="en-US" sz="1600"/>
              <a:t>Focused on determining safety and dosage tolerance</a:t>
            </a:r>
          </a:p>
          <a:p>
            <a:pPr lvl="1"/>
            <a:r>
              <a:rPr lang="en-US" sz="1600"/>
              <a:t>Limited trials with small patient populations (20 – 80)</a:t>
            </a:r>
          </a:p>
          <a:p>
            <a:r>
              <a:rPr lang="en-US" sz="2000"/>
              <a:t>Phase 2: Does it work?</a:t>
            </a:r>
          </a:p>
          <a:p>
            <a:pPr lvl="1"/>
            <a:r>
              <a:rPr lang="en-US" sz="1600"/>
              <a:t>Focused on determining the efficacy of the therapy against the target disease/condition</a:t>
            </a:r>
          </a:p>
          <a:p>
            <a:pPr lvl="1"/>
            <a:r>
              <a:rPr lang="en-US" sz="1600"/>
              <a:t>Phase 2a: Small population of patients (~100) with the target disease/condition</a:t>
            </a:r>
          </a:p>
          <a:p>
            <a:pPr lvl="1"/>
            <a:r>
              <a:rPr lang="en-US" sz="1600"/>
              <a:t>Phase 2b: Larger population of patients (~300) with the target disease/condition</a:t>
            </a:r>
          </a:p>
          <a:p>
            <a:r>
              <a:rPr lang="en-US" sz="2000"/>
              <a:t>Phase 3: Is it better than existing therapies?</a:t>
            </a:r>
          </a:p>
          <a:p>
            <a:pPr lvl="1"/>
            <a:r>
              <a:rPr lang="en-US" sz="1600"/>
              <a:t>Focused on determining the marginal benefit of the therapy compared to therapies already in the market</a:t>
            </a:r>
          </a:p>
          <a:p>
            <a:pPr lvl="1"/>
            <a:r>
              <a:rPr lang="en-US" sz="1600"/>
              <a:t>Double-blind trials: Neither the patient nor the physician know if the patient is receiving the therapy or a placebo</a:t>
            </a:r>
          </a:p>
          <a:p>
            <a:pPr lvl="1"/>
            <a:r>
              <a:rPr lang="en-US" sz="1600"/>
              <a:t>Phase 3a: Large population of patients (1000 -  3000) with the target disease/condition. Conducted prior to NDA submission.</a:t>
            </a:r>
          </a:p>
          <a:p>
            <a:pPr lvl="1"/>
            <a:r>
              <a:rPr lang="en-US" sz="1600"/>
              <a:t>Phase 3b: Large population of patients with the target disease/condition. Conducted after NDA submission. May expand the trial population to new target groups or indications.</a:t>
            </a:r>
          </a:p>
          <a:p>
            <a:r>
              <a:rPr lang="en-US" sz="2000"/>
              <a:t>Phase 4: Post-Market Monitoring</a:t>
            </a:r>
          </a:p>
          <a:p>
            <a:pPr lvl="1"/>
            <a:r>
              <a:rPr lang="en-US" sz="1600"/>
              <a:t>Focused on monitoring long-term safety and efficacy</a:t>
            </a:r>
          </a:p>
          <a:p>
            <a:pPr lvl="1"/>
            <a:r>
              <a:rPr lang="en-US" sz="1600"/>
              <a:t>May include studies on new indications</a:t>
            </a:r>
          </a:p>
        </p:txBody>
      </p:sp>
      <p:sp>
        <p:nvSpPr>
          <p:cNvPr id="2" name="Title 1">
            <a:extLst>
              <a:ext uri="{FF2B5EF4-FFF2-40B4-BE49-F238E27FC236}">
                <a16:creationId xmlns:a16="http://schemas.microsoft.com/office/drawing/2014/main" id="{6ADEE6F5-FAC9-46EF-932C-38FCD4BA38C8}"/>
              </a:ext>
            </a:extLst>
          </p:cNvPr>
          <p:cNvSpPr>
            <a:spLocks noGrp="1"/>
          </p:cNvSpPr>
          <p:nvPr>
            <p:ph type="title"/>
          </p:nvPr>
        </p:nvSpPr>
        <p:spPr/>
        <p:txBody>
          <a:bodyPr/>
          <a:lstStyle/>
          <a:p>
            <a:r>
              <a:rPr lang="en-US"/>
              <a:t>Phases of Clinical Trials</a:t>
            </a:r>
          </a:p>
        </p:txBody>
      </p:sp>
      <p:sp>
        <p:nvSpPr>
          <p:cNvPr id="3" name="Subtitle 2">
            <a:extLst>
              <a:ext uri="{FF2B5EF4-FFF2-40B4-BE49-F238E27FC236}">
                <a16:creationId xmlns:a16="http://schemas.microsoft.com/office/drawing/2014/main" id="{B26ACBCB-AF5B-437E-A2A8-5223BA609508}"/>
              </a:ext>
            </a:extLst>
          </p:cNvPr>
          <p:cNvSpPr>
            <a:spLocks noGrp="1"/>
          </p:cNvSpPr>
          <p:nvPr>
            <p:ph type="subTitle" idx="13"/>
          </p:nvPr>
        </p:nvSpPr>
        <p:spPr/>
        <p:txBody>
          <a:bodyPr/>
          <a:lstStyle/>
          <a:p>
            <a:r>
              <a:rPr lang="en-US"/>
              <a:t>A Simplified View of the Process</a:t>
            </a:r>
          </a:p>
        </p:txBody>
      </p:sp>
      <p:grpSp>
        <p:nvGrpSpPr>
          <p:cNvPr id="5" name="Group 4">
            <a:extLst>
              <a:ext uri="{FF2B5EF4-FFF2-40B4-BE49-F238E27FC236}">
                <a16:creationId xmlns:a16="http://schemas.microsoft.com/office/drawing/2014/main" id="{9E67184C-4E32-4961-B50E-95AE219F0F4E}"/>
              </a:ext>
            </a:extLst>
          </p:cNvPr>
          <p:cNvGrpSpPr>
            <a:grpSpLocks noChangeAspect="1"/>
          </p:cNvGrpSpPr>
          <p:nvPr/>
        </p:nvGrpSpPr>
        <p:grpSpPr>
          <a:xfrm>
            <a:off x="10004776" y="1371600"/>
            <a:ext cx="774028" cy="822958"/>
            <a:chOff x="7156603" y="5508998"/>
            <a:chExt cx="490869" cy="521902"/>
          </a:xfrm>
        </p:grpSpPr>
        <p:sp>
          <p:nvSpPr>
            <p:cNvPr id="6" name="Freeform: Shape 5">
              <a:extLst>
                <a:ext uri="{FF2B5EF4-FFF2-40B4-BE49-F238E27FC236}">
                  <a16:creationId xmlns:a16="http://schemas.microsoft.com/office/drawing/2014/main" id="{FF3B8A56-0382-4311-A567-D446711ADD75}"/>
                </a:ext>
              </a:extLst>
            </p:cNvPr>
            <p:cNvSpPr/>
            <p:nvPr/>
          </p:nvSpPr>
          <p:spPr>
            <a:xfrm>
              <a:off x="7210724" y="5868116"/>
              <a:ext cx="54541" cy="75518"/>
            </a:xfrm>
            <a:custGeom>
              <a:avLst/>
              <a:gdLst>
                <a:gd name="connsiteX0" fmla="*/ 56219 w 54540"/>
                <a:gd name="connsiteY0" fmla="*/ 50765 h 75518"/>
                <a:gd name="connsiteX1" fmla="*/ 28109 w 54540"/>
                <a:gd name="connsiteY1" fmla="*/ 0 h 75518"/>
                <a:gd name="connsiteX2" fmla="*/ 0 w 54540"/>
                <a:gd name="connsiteY2" fmla="*/ 50765 h 75518"/>
                <a:gd name="connsiteX3" fmla="*/ 28109 w 54540"/>
                <a:gd name="connsiteY3" fmla="*/ 78875 h 75518"/>
                <a:gd name="connsiteX4" fmla="*/ 28109 w 54540"/>
                <a:gd name="connsiteY4" fmla="*/ 78875 h 75518"/>
                <a:gd name="connsiteX5" fmla="*/ 28109 w 54540"/>
                <a:gd name="connsiteY5" fmla="*/ 78875 h 75518"/>
                <a:gd name="connsiteX6" fmla="*/ 28109 w 54540"/>
                <a:gd name="connsiteY6" fmla="*/ 78875 h 75518"/>
                <a:gd name="connsiteX7" fmla="*/ 28109 w 54540"/>
                <a:gd name="connsiteY7" fmla="*/ 78875 h 75518"/>
                <a:gd name="connsiteX8" fmla="*/ 56219 w 54540"/>
                <a:gd name="connsiteY8" fmla="*/ 50765 h 7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40" h="75518">
                  <a:moveTo>
                    <a:pt x="56219" y="50765"/>
                  </a:moveTo>
                  <a:cubicBezTo>
                    <a:pt x="56219" y="28529"/>
                    <a:pt x="28109" y="0"/>
                    <a:pt x="28109" y="0"/>
                  </a:cubicBezTo>
                  <a:cubicBezTo>
                    <a:pt x="28109" y="0"/>
                    <a:pt x="0" y="28529"/>
                    <a:pt x="0" y="50765"/>
                  </a:cubicBezTo>
                  <a:cubicBezTo>
                    <a:pt x="0" y="66288"/>
                    <a:pt x="12586" y="78875"/>
                    <a:pt x="28109" y="78875"/>
                  </a:cubicBezTo>
                  <a:lnTo>
                    <a:pt x="28109" y="78875"/>
                  </a:lnTo>
                  <a:lnTo>
                    <a:pt x="28109" y="78875"/>
                  </a:lnTo>
                  <a:lnTo>
                    <a:pt x="28109" y="78875"/>
                  </a:lnTo>
                  <a:lnTo>
                    <a:pt x="28109" y="78875"/>
                  </a:lnTo>
                  <a:cubicBezTo>
                    <a:pt x="44052" y="78875"/>
                    <a:pt x="56219" y="66288"/>
                    <a:pt x="56219" y="50765"/>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0E8469CE-C799-4C8A-9B3E-47079F4F7175}"/>
                </a:ext>
              </a:extLst>
            </p:cNvPr>
            <p:cNvSpPr/>
            <p:nvPr/>
          </p:nvSpPr>
          <p:spPr>
            <a:xfrm>
              <a:off x="7364406" y="5508998"/>
              <a:ext cx="272705" cy="247532"/>
            </a:xfrm>
            <a:custGeom>
              <a:avLst/>
              <a:gdLst>
                <a:gd name="connsiteX0" fmla="*/ 119862 w 272704"/>
                <a:gd name="connsiteY0" fmla="*/ 206823 h 247532"/>
                <a:gd name="connsiteX1" fmla="*/ 249502 w 272704"/>
                <a:gd name="connsiteY1" fmla="*/ 109488 h 247532"/>
                <a:gd name="connsiteX2" fmla="*/ 261669 w 272704"/>
                <a:gd name="connsiteY2" fmla="*/ 24320 h 247532"/>
                <a:gd name="connsiteX3" fmla="*/ 261669 w 272704"/>
                <a:gd name="connsiteY3" fmla="*/ 24320 h 247532"/>
                <a:gd name="connsiteX4" fmla="*/ 176501 w 272704"/>
                <a:gd name="connsiteY4" fmla="*/ 12154 h 247532"/>
                <a:gd name="connsiteX5" fmla="*/ 39729 w 272704"/>
                <a:gd name="connsiteY5" fmla="*/ 114942 h 247532"/>
                <a:gd name="connsiteX6" fmla="*/ 34275 w 272704"/>
                <a:gd name="connsiteY6" fmla="*/ 107810 h 247532"/>
                <a:gd name="connsiteX7" fmla="*/ 11200 w 272704"/>
                <a:gd name="connsiteY7" fmla="*/ 104454 h 247532"/>
                <a:gd name="connsiteX8" fmla="*/ 6585 w 272704"/>
                <a:gd name="connsiteY8" fmla="*/ 107810 h 247532"/>
                <a:gd name="connsiteX9" fmla="*/ 3229 w 272704"/>
                <a:gd name="connsiteY9" fmla="*/ 130885 h 247532"/>
                <a:gd name="connsiteX10" fmla="*/ 87138 w 272704"/>
                <a:gd name="connsiteY10" fmla="*/ 242484 h 247532"/>
                <a:gd name="connsiteX11" fmla="*/ 110213 w 272704"/>
                <a:gd name="connsiteY11" fmla="*/ 245841 h 247532"/>
                <a:gd name="connsiteX12" fmla="*/ 114828 w 272704"/>
                <a:gd name="connsiteY12" fmla="*/ 242484 h 247532"/>
                <a:gd name="connsiteX13" fmla="*/ 118184 w 272704"/>
                <a:gd name="connsiteY13" fmla="*/ 219409 h 247532"/>
                <a:gd name="connsiteX14" fmla="*/ 118184 w 272704"/>
                <a:gd name="connsiteY14" fmla="*/ 219409 h 247532"/>
                <a:gd name="connsiteX15" fmla="*/ 119862 w 272704"/>
                <a:gd name="connsiteY15" fmla="*/ 206823 h 24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2704" h="247532">
                  <a:moveTo>
                    <a:pt x="119862" y="206823"/>
                  </a:moveTo>
                  <a:lnTo>
                    <a:pt x="249502" y="109488"/>
                  </a:lnTo>
                  <a:cubicBezTo>
                    <a:pt x="276353" y="89350"/>
                    <a:pt x="281807" y="51171"/>
                    <a:pt x="261669" y="24320"/>
                  </a:cubicBezTo>
                  <a:lnTo>
                    <a:pt x="261669" y="24320"/>
                  </a:lnTo>
                  <a:cubicBezTo>
                    <a:pt x="241531" y="-2531"/>
                    <a:pt x="203352" y="-7985"/>
                    <a:pt x="176501" y="12154"/>
                  </a:cubicBezTo>
                  <a:lnTo>
                    <a:pt x="39729" y="114942"/>
                  </a:lnTo>
                  <a:lnTo>
                    <a:pt x="34275" y="107810"/>
                  </a:lnTo>
                  <a:cubicBezTo>
                    <a:pt x="28821" y="100678"/>
                    <a:pt x="18333" y="99000"/>
                    <a:pt x="11200" y="104454"/>
                  </a:cubicBezTo>
                  <a:lnTo>
                    <a:pt x="6585" y="107810"/>
                  </a:lnTo>
                  <a:cubicBezTo>
                    <a:pt x="-547" y="113264"/>
                    <a:pt x="-2225" y="123753"/>
                    <a:pt x="3229" y="130885"/>
                  </a:cubicBezTo>
                  <a:lnTo>
                    <a:pt x="87138" y="242484"/>
                  </a:lnTo>
                  <a:cubicBezTo>
                    <a:pt x="92592" y="249617"/>
                    <a:pt x="103081" y="251295"/>
                    <a:pt x="110213" y="245841"/>
                  </a:cubicBezTo>
                  <a:lnTo>
                    <a:pt x="114828" y="242484"/>
                  </a:lnTo>
                  <a:cubicBezTo>
                    <a:pt x="121960" y="237030"/>
                    <a:pt x="123638" y="226542"/>
                    <a:pt x="118184" y="219409"/>
                  </a:cubicBezTo>
                  <a:lnTo>
                    <a:pt x="118184" y="219409"/>
                  </a:lnTo>
                  <a:cubicBezTo>
                    <a:pt x="115248" y="215633"/>
                    <a:pt x="116086" y="209760"/>
                    <a:pt x="119862" y="206823"/>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1289221-842B-4AC0-A0FB-F5317A54B864}"/>
                </a:ext>
              </a:extLst>
            </p:cNvPr>
            <p:cNvSpPr/>
            <p:nvPr/>
          </p:nvSpPr>
          <p:spPr>
            <a:xfrm>
              <a:off x="7232545" y="5660861"/>
              <a:ext cx="201382" cy="172014"/>
            </a:xfrm>
            <a:custGeom>
              <a:avLst/>
              <a:gdLst>
                <a:gd name="connsiteX0" fmla="*/ 203476 w 201381"/>
                <a:gd name="connsiteY0" fmla="*/ 70484 h 172013"/>
                <a:gd name="connsiteX1" fmla="*/ 150613 w 201381"/>
                <a:gd name="connsiteY1" fmla="*/ 0 h 172013"/>
                <a:gd name="connsiteX2" fmla="*/ 24749 w 201381"/>
                <a:gd name="connsiteY2" fmla="*/ 94817 h 172013"/>
                <a:gd name="connsiteX3" fmla="*/ 16358 w 201381"/>
                <a:gd name="connsiteY3" fmla="*/ 118732 h 172013"/>
                <a:gd name="connsiteX4" fmla="*/ 16358 w 201381"/>
                <a:gd name="connsiteY4" fmla="*/ 118732 h 172013"/>
                <a:gd name="connsiteX5" fmla="*/ 8387 w 201381"/>
                <a:gd name="connsiteY5" fmla="*/ 141387 h 172013"/>
                <a:gd name="connsiteX6" fmla="*/ 6708 w 201381"/>
                <a:gd name="connsiteY6" fmla="*/ 142646 h 172013"/>
                <a:gd name="connsiteX7" fmla="*/ 3352 w 201381"/>
                <a:gd name="connsiteY7" fmla="*/ 166560 h 172013"/>
                <a:gd name="connsiteX8" fmla="*/ 3352 w 201381"/>
                <a:gd name="connsiteY8" fmla="*/ 166560 h 172013"/>
                <a:gd name="connsiteX9" fmla="*/ 27266 w 201381"/>
                <a:gd name="connsiteY9" fmla="*/ 169916 h 172013"/>
                <a:gd name="connsiteX10" fmla="*/ 28945 w 201381"/>
                <a:gd name="connsiteY10" fmla="*/ 168657 h 172013"/>
                <a:gd name="connsiteX11" fmla="*/ 52858 w 201381"/>
                <a:gd name="connsiteY11" fmla="*/ 166979 h 172013"/>
                <a:gd name="connsiteX12" fmla="*/ 52858 w 201381"/>
                <a:gd name="connsiteY12" fmla="*/ 166979 h 172013"/>
                <a:gd name="connsiteX13" fmla="*/ 78031 w 201381"/>
                <a:gd name="connsiteY13" fmla="*/ 165301 h 172013"/>
                <a:gd name="connsiteX14" fmla="*/ 203476 w 201381"/>
                <a:gd name="connsiteY14" fmla="*/ 70484 h 1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1381" h="172013">
                  <a:moveTo>
                    <a:pt x="203476" y="70484"/>
                  </a:moveTo>
                  <a:lnTo>
                    <a:pt x="150613" y="0"/>
                  </a:lnTo>
                  <a:lnTo>
                    <a:pt x="24749" y="94817"/>
                  </a:lnTo>
                  <a:cubicBezTo>
                    <a:pt x="17197" y="100271"/>
                    <a:pt x="13841" y="109921"/>
                    <a:pt x="16358" y="118732"/>
                  </a:cubicBezTo>
                  <a:lnTo>
                    <a:pt x="16358" y="118732"/>
                  </a:lnTo>
                  <a:cubicBezTo>
                    <a:pt x="18456" y="127122"/>
                    <a:pt x="15099" y="135933"/>
                    <a:pt x="8387" y="141387"/>
                  </a:cubicBezTo>
                  <a:lnTo>
                    <a:pt x="6708" y="142646"/>
                  </a:lnTo>
                  <a:cubicBezTo>
                    <a:pt x="-843" y="148100"/>
                    <a:pt x="-2102" y="159008"/>
                    <a:pt x="3352" y="166560"/>
                  </a:cubicBezTo>
                  <a:lnTo>
                    <a:pt x="3352" y="166560"/>
                  </a:lnTo>
                  <a:cubicBezTo>
                    <a:pt x="8806" y="174111"/>
                    <a:pt x="19715" y="175370"/>
                    <a:pt x="27266" y="169916"/>
                  </a:cubicBezTo>
                  <a:lnTo>
                    <a:pt x="28945" y="168657"/>
                  </a:lnTo>
                  <a:cubicBezTo>
                    <a:pt x="36077" y="163623"/>
                    <a:pt x="45307" y="162784"/>
                    <a:pt x="52858" y="166979"/>
                  </a:cubicBezTo>
                  <a:lnTo>
                    <a:pt x="52858" y="166979"/>
                  </a:lnTo>
                  <a:cubicBezTo>
                    <a:pt x="60830" y="171594"/>
                    <a:pt x="70899" y="170755"/>
                    <a:pt x="78031" y="165301"/>
                  </a:cubicBezTo>
                  <a:lnTo>
                    <a:pt x="203476" y="70484"/>
                  </a:ln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6B33958-B8D2-443A-B71E-66D998ED89CE}"/>
                </a:ext>
              </a:extLst>
            </p:cNvPr>
            <p:cNvSpPr/>
            <p:nvPr/>
          </p:nvSpPr>
          <p:spPr>
            <a:xfrm>
              <a:off x="7404135" y="5623941"/>
              <a:ext cx="25173" cy="33564"/>
            </a:xfrm>
            <a:custGeom>
              <a:avLst/>
              <a:gdLst>
                <a:gd name="connsiteX0" fmla="*/ 0 w 25172"/>
                <a:gd name="connsiteY0" fmla="*/ 0 h 33563"/>
                <a:gd name="connsiteX1" fmla="*/ 26432 w 25172"/>
                <a:gd name="connsiteY1" fmla="*/ 35242 h 33563"/>
              </a:gdLst>
              <a:ahLst/>
              <a:cxnLst>
                <a:cxn ang="0">
                  <a:pos x="connsiteX0" y="connsiteY0"/>
                </a:cxn>
                <a:cxn ang="0">
                  <a:pos x="connsiteX1" y="connsiteY1"/>
                </a:cxn>
              </a:cxnLst>
              <a:rect l="l" t="t" r="r" b="b"/>
              <a:pathLst>
                <a:path w="25172" h="33563">
                  <a:moveTo>
                    <a:pt x="0" y="0"/>
                  </a:moveTo>
                  <a:lnTo>
                    <a:pt x="26432" y="35242"/>
                  </a:lnTo>
                </a:path>
              </a:pathLst>
            </a:custGeom>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081C2D0D-D004-42E1-8FB8-CBAB4080C9B0}"/>
                </a:ext>
              </a:extLst>
            </p:cNvPr>
            <p:cNvSpPr/>
            <p:nvPr/>
          </p:nvSpPr>
          <p:spPr>
            <a:xfrm>
              <a:off x="7471682" y="5532163"/>
              <a:ext cx="142646" cy="109082"/>
            </a:xfrm>
            <a:custGeom>
              <a:avLst/>
              <a:gdLst>
                <a:gd name="connsiteX0" fmla="*/ 135933 w 142645"/>
                <a:gd name="connsiteY0" fmla="*/ 15001 h 109081"/>
                <a:gd name="connsiteX1" fmla="*/ 111180 w 142645"/>
                <a:gd name="connsiteY1" fmla="*/ 317 h 109081"/>
                <a:gd name="connsiteX2" fmla="*/ 111180 w 142645"/>
                <a:gd name="connsiteY2" fmla="*/ 317 h 109081"/>
                <a:gd name="connsiteX3" fmla="*/ 83490 w 142645"/>
                <a:gd name="connsiteY3" fmla="*/ 7449 h 109081"/>
                <a:gd name="connsiteX4" fmla="*/ 0 w 142645"/>
                <a:gd name="connsiteY4" fmla="*/ 69961 h 109081"/>
                <a:gd name="connsiteX5" fmla="*/ 7133 w 142645"/>
                <a:gd name="connsiteY5" fmla="*/ 70800 h 109081"/>
                <a:gd name="connsiteX6" fmla="*/ 68386 w 142645"/>
                <a:gd name="connsiteY6" fmla="*/ 112755 h 109081"/>
                <a:gd name="connsiteX7" fmla="*/ 128381 w 142645"/>
                <a:gd name="connsiteY7" fmla="*/ 67864 h 109081"/>
                <a:gd name="connsiteX8" fmla="*/ 135933 w 142645"/>
                <a:gd name="connsiteY8" fmla="*/ 15001 h 10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645" h="109081">
                  <a:moveTo>
                    <a:pt x="135933" y="15001"/>
                  </a:moveTo>
                  <a:cubicBezTo>
                    <a:pt x="130059" y="7029"/>
                    <a:pt x="121249" y="1575"/>
                    <a:pt x="111180" y="317"/>
                  </a:cubicBezTo>
                  <a:lnTo>
                    <a:pt x="111180" y="317"/>
                  </a:lnTo>
                  <a:cubicBezTo>
                    <a:pt x="101110" y="-942"/>
                    <a:pt x="91461" y="1575"/>
                    <a:pt x="83490" y="7449"/>
                  </a:cubicBezTo>
                  <a:lnTo>
                    <a:pt x="0" y="69961"/>
                  </a:lnTo>
                  <a:cubicBezTo>
                    <a:pt x="2517" y="69961"/>
                    <a:pt x="5035" y="70381"/>
                    <a:pt x="7133" y="70800"/>
                  </a:cubicBezTo>
                  <a:cubicBezTo>
                    <a:pt x="33983" y="74576"/>
                    <a:pt x="56219" y="90519"/>
                    <a:pt x="68386" y="112755"/>
                  </a:cubicBezTo>
                  <a:lnTo>
                    <a:pt x="128381" y="67864"/>
                  </a:lnTo>
                  <a:cubicBezTo>
                    <a:pt x="145163" y="55277"/>
                    <a:pt x="148519" y="31363"/>
                    <a:pt x="135933" y="15001"/>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E6459B45-EE99-4CE0-B271-E6B724053146}"/>
                </a:ext>
              </a:extLst>
            </p:cNvPr>
            <p:cNvSpPr/>
            <p:nvPr/>
          </p:nvSpPr>
          <p:spPr>
            <a:xfrm>
              <a:off x="7306381" y="5693585"/>
              <a:ext cx="96496" cy="67127"/>
            </a:xfrm>
            <a:custGeom>
              <a:avLst/>
              <a:gdLst>
                <a:gd name="connsiteX0" fmla="*/ 12586 w 96495"/>
                <a:gd name="connsiteY0" fmla="*/ 54121 h 67127"/>
                <a:gd name="connsiteX1" fmla="*/ 48248 w 96495"/>
                <a:gd name="connsiteY1" fmla="*/ 69645 h 67127"/>
                <a:gd name="connsiteX2" fmla="*/ 96915 w 96495"/>
                <a:gd name="connsiteY2" fmla="*/ 33144 h 67127"/>
                <a:gd name="connsiteX3" fmla="*/ 71743 w 96495"/>
                <a:gd name="connsiteY3" fmla="*/ 0 h 67127"/>
                <a:gd name="connsiteX4" fmla="*/ 0 w 96495"/>
                <a:gd name="connsiteY4" fmla="*/ 53702 h 67127"/>
                <a:gd name="connsiteX5" fmla="*/ 12586 w 96495"/>
                <a:gd name="connsiteY5" fmla="*/ 54121 h 6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495" h="67127">
                  <a:moveTo>
                    <a:pt x="12586" y="54121"/>
                  </a:moveTo>
                  <a:cubicBezTo>
                    <a:pt x="26012" y="56219"/>
                    <a:pt x="38599" y="61673"/>
                    <a:pt x="48248" y="69645"/>
                  </a:cubicBezTo>
                  <a:lnTo>
                    <a:pt x="96915" y="33144"/>
                  </a:lnTo>
                  <a:lnTo>
                    <a:pt x="71743" y="0"/>
                  </a:lnTo>
                  <a:lnTo>
                    <a:pt x="0" y="53702"/>
                  </a:lnTo>
                  <a:cubicBezTo>
                    <a:pt x="4615" y="53282"/>
                    <a:pt x="8391" y="53282"/>
                    <a:pt x="12586" y="54121"/>
                  </a:cubicBez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C39D4674-1CA8-4634-9D5D-5443E641309E}"/>
                </a:ext>
              </a:extLst>
            </p:cNvPr>
            <p:cNvSpPr/>
            <p:nvPr/>
          </p:nvSpPr>
          <p:spPr>
            <a:xfrm>
              <a:off x="7156603" y="5967968"/>
              <a:ext cx="490869" cy="62932"/>
            </a:xfrm>
            <a:custGeom>
              <a:avLst/>
              <a:gdLst>
                <a:gd name="connsiteX0" fmla="*/ 491288 w 490868"/>
                <a:gd name="connsiteY0" fmla="*/ 0 h 62931"/>
                <a:gd name="connsiteX1" fmla="*/ 491288 w 490868"/>
                <a:gd name="connsiteY1" fmla="*/ 28529 h 62931"/>
                <a:gd name="connsiteX2" fmla="*/ 453948 w 490868"/>
                <a:gd name="connsiteY2" fmla="*/ 65869 h 62931"/>
                <a:gd name="connsiteX3" fmla="*/ 37340 w 490868"/>
                <a:gd name="connsiteY3" fmla="*/ 65869 h 62931"/>
                <a:gd name="connsiteX4" fmla="*/ 0 w 490868"/>
                <a:gd name="connsiteY4" fmla="*/ 28529 h 62931"/>
                <a:gd name="connsiteX5" fmla="*/ 0 w 490868"/>
                <a:gd name="connsiteY5" fmla="*/ 0 h 6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868" h="62931">
                  <a:moveTo>
                    <a:pt x="491288" y="0"/>
                  </a:moveTo>
                  <a:lnTo>
                    <a:pt x="491288" y="28529"/>
                  </a:lnTo>
                  <a:cubicBezTo>
                    <a:pt x="491288" y="49087"/>
                    <a:pt x="474506" y="65869"/>
                    <a:pt x="453948" y="65869"/>
                  </a:cubicBezTo>
                  <a:lnTo>
                    <a:pt x="37340" y="65869"/>
                  </a:lnTo>
                  <a:cubicBezTo>
                    <a:pt x="16782" y="65869"/>
                    <a:pt x="0" y="49087"/>
                    <a:pt x="0" y="28529"/>
                  </a:cubicBezTo>
                  <a:lnTo>
                    <a:pt x="0" y="0"/>
                  </a:lnTo>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370431CF-179A-433F-AB96-D94907115B7B}"/>
                </a:ext>
              </a:extLst>
            </p:cNvPr>
            <p:cNvSpPr/>
            <p:nvPr/>
          </p:nvSpPr>
          <p:spPr>
            <a:xfrm>
              <a:off x="7182195" y="5979716"/>
              <a:ext cx="440523" cy="25173"/>
            </a:xfrm>
            <a:custGeom>
              <a:avLst/>
              <a:gdLst>
                <a:gd name="connsiteX0" fmla="*/ 0 w 440523"/>
                <a:gd name="connsiteY0" fmla="*/ 0 h 25172"/>
                <a:gd name="connsiteX1" fmla="*/ 0 w 440523"/>
                <a:gd name="connsiteY1" fmla="*/ 9650 h 25172"/>
                <a:gd name="connsiteX2" fmla="*/ 0 w 440523"/>
                <a:gd name="connsiteY2" fmla="*/ 16362 h 25172"/>
                <a:gd name="connsiteX3" fmla="*/ 12167 w 440523"/>
                <a:gd name="connsiteY3" fmla="*/ 28529 h 25172"/>
                <a:gd name="connsiteX4" fmla="*/ 428776 w 440523"/>
                <a:gd name="connsiteY4" fmla="*/ 28529 h 25172"/>
                <a:gd name="connsiteX5" fmla="*/ 440943 w 440523"/>
                <a:gd name="connsiteY5" fmla="*/ 16362 h 25172"/>
                <a:gd name="connsiteX6" fmla="*/ 440943 w 440523"/>
                <a:gd name="connsiteY6" fmla="*/ 9650 h 25172"/>
                <a:gd name="connsiteX7" fmla="*/ 440943 w 440523"/>
                <a:gd name="connsiteY7" fmla="*/ 0 h 25172"/>
                <a:gd name="connsiteX8" fmla="*/ 0 w 440523"/>
                <a:gd name="connsiteY8" fmla="*/ 0 h 2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523" h="25172">
                  <a:moveTo>
                    <a:pt x="0" y="0"/>
                  </a:moveTo>
                  <a:lnTo>
                    <a:pt x="0" y="9650"/>
                  </a:lnTo>
                  <a:lnTo>
                    <a:pt x="0" y="16362"/>
                  </a:lnTo>
                  <a:cubicBezTo>
                    <a:pt x="0" y="23075"/>
                    <a:pt x="5454" y="28529"/>
                    <a:pt x="12167" y="28529"/>
                  </a:cubicBezTo>
                  <a:lnTo>
                    <a:pt x="428776" y="28529"/>
                  </a:lnTo>
                  <a:cubicBezTo>
                    <a:pt x="435489" y="28529"/>
                    <a:pt x="440943" y="23075"/>
                    <a:pt x="440943" y="16362"/>
                  </a:cubicBezTo>
                  <a:lnTo>
                    <a:pt x="440943" y="9650"/>
                  </a:lnTo>
                  <a:lnTo>
                    <a:pt x="440943" y="0"/>
                  </a:lnTo>
                  <a:lnTo>
                    <a:pt x="0" y="0"/>
                  </a:lnTo>
                  <a:close/>
                </a:path>
              </a:pathLst>
            </a:custGeom>
            <a:noFill/>
            <a:ln w="19050" cap="rnd">
              <a:solidFill>
                <a:schemeClr val="bg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4" name="Group 13">
            <a:extLst>
              <a:ext uri="{FF2B5EF4-FFF2-40B4-BE49-F238E27FC236}">
                <a16:creationId xmlns:a16="http://schemas.microsoft.com/office/drawing/2014/main" id="{BCDA1012-34E0-4179-AEE7-08738EF97A6E}"/>
              </a:ext>
            </a:extLst>
          </p:cNvPr>
          <p:cNvGrpSpPr>
            <a:grpSpLocks noChangeAspect="1"/>
          </p:cNvGrpSpPr>
          <p:nvPr/>
        </p:nvGrpSpPr>
        <p:grpSpPr>
          <a:xfrm>
            <a:off x="9971473" y="5263466"/>
            <a:ext cx="941203" cy="822960"/>
            <a:chOff x="5046374" y="2686571"/>
            <a:chExt cx="597386" cy="522337"/>
          </a:xfrm>
        </p:grpSpPr>
        <p:sp>
          <p:nvSpPr>
            <p:cNvPr id="15" name="Freeform: Shape 14">
              <a:extLst>
                <a:ext uri="{FF2B5EF4-FFF2-40B4-BE49-F238E27FC236}">
                  <a16:creationId xmlns:a16="http://schemas.microsoft.com/office/drawing/2014/main" id="{3B5EAB98-C7BF-466C-BEA7-654391177CFB}"/>
                </a:ext>
              </a:extLst>
            </p:cNvPr>
            <p:cNvSpPr/>
            <p:nvPr/>
          </p:nvSpPr>
          <p:spPr>
            <a:xfrm>
              <a:off x="5129678" y="2794453"/>
              <a:ext cx="330213" cy="330213"/>
            </a:xfrm>
            <a:custGeom>
              <a:avLst/>
              <a:gdLst>
                <a:gd name="connsiteX0" fmla="*/ 0 w 330213"/>
                <a:gd name="connsiteY0" fmla="*/ 211824 h 330213"/>
                <a:gd name="connsiteX1" fmla="*/ 203381 w 330213"/>
                <a:gd name="connsiteY1" fmla="*/ 8443 h 330213"/>
                <a:gd name="connsiteX2" fmla="*/ 243908 w 330213"/>
                <a:gd name="connsiteY2" fmla="*/ 8443 h 330213"/>
                <a:gd name="connsiteX3" fmla="*/ 328712 w 330213"/>
                <a:gd name="connsiteY3" fmla="*/ 93248 h 330213"/>
                <a:gd name="connsiteX4" fmla="*/ 328712 w 330213"/>
                <a:gd name="connsiteY4" fmla="*/ 133774 h 330213"/>
                <a:gd name="connsiteX5" fmla="*/ 125331 w 330213"/>
                <a:gd name="connsiteY5" fmla="*/ 337155 h 33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3" h="330213">
                  <a:moveTo>
                    <a:pt x="0" y="211824"/>
                  </a:moveTo>
                  <a:lnTo>
                    <a:pt x="203381" y="8443"/>
                  </a:lnTo>
                  <a:cubicBezTo>
                    <a:pt x="214639" y="-2814"/>
                    <a:pt x="232650" y="-2814"/>
                    <a:pt x="243908" y="8443"/>
                  </a:cubicBezTo>
                  <a:lnTo>
                    <a:pt x="328712" y="93248"/>
                  </a:lnTo>
                  <a:cubicBezTo>
                    <a:pt x="339970" y="104505"/>
                    <a:pt x="339970" y="122517"/>
                    <a:pt x="328712" y="133774"/>
                  </a:cubicBezTo>
                  <a:lnTo>
                    <a:pt x="125331" y="337155"/>
                  </a:lnTo>
                </a:path>
              </a:pathLst>
            </a:custGeom>
            <a:noFill/>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B5F837E1-6AD3-42A3-B873-4AF892A3C91D}"/>
                </a:ext>
              </a:extLst>
            </p:cNvPr>
            <p:cNvSpPr/>
            <p:nvPr/>
          </p:nvSpPr>
          <p:spPr>
            <a:xfrm>
              <a:off x="5081647" y="2989579"/>
              <a:ext cx="187621" cy="187621"/>
            </a:xfrm>
            <a:custGeom>
              <a:avLst/>
              <a:gdLst>
                <a:gd name="connsiteX0" fmla="*/ 38275 w 187621"/>
                <a:gd name="connsiteY0" fmla="*/ 6191 h 187621"/>
                <a:gd name="connsiteX1" fmla="*/ 183869 w 187621"/>
                <a:gd name="connsiteY1" fmla="*/ 151786 h 187621"/>
                <a:gd name="connsiteX2" fmla="*/ 183869 w 187621"/>
                <a:gd name="connsiteY2" fmla="*/ 183306 h 187621"/>
                <a:gd name="connsiteX3" fmla="*/ 183869 w 187621"/>
                <a:gd name="connsiteY3" fmla="*/ 183306 h 187621"/>
                <a:gd name="connsiteX4" fmla="*/ 152348 w 187621"/>
                <a:gd name="connsiteY4" fmla="*/ 183306 h 187621"/>
                <a:gd name="connsiteX5" fmla="*/ 6754 w 187621"/>
                <a:gd name="connsiteY5" fmla="*/ 37712 h 187621"/>
                <a:gd name="connsiteX6" fmla="*/ 6754 w 187621"/>
                <a:gd name="connsiteY6" fmla="*/ 6191 h 187621"/>
                <a:gd name="connsiteX7" fmla="*/ 6754 w 187621"/>
                <a:gd name="connsiteY7" fmla="*/ 6191 h 187621"/>
                <a:gd name="connsiteX8" fmla="*/ 38275 w 187621"/>
                <a:gd name="connsiteY8" fmla="*/ 6191 h 18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 h="187621">
                  <a:moveTo>
                    <a:pt x="38275" y="6191"/>
                  </a:moveTo>
                  <a:lnTo>
                    <a:pt x="183869" y="151786"/>
                  </a:lnTo>
                  <a:cubicBezTo>
                    <a:pt x="192875" y="160791"/>
                    <a:pt x="192875" y="174300"/>
                    <a:pt x="183869" y="183306"/>
                  </a:cubicBezTo>
                  <a:lnTo>
                    <a:pt x="183869" y="183306"/>
                  </a:lnTo>
                  <a:cubicBezTo>
                    <a:pt x="174863" y="192312"/>
                    <a:pt x="161354" y="192312"/>
                    <a:pt x="152348" y="183306"/>
                  </a:cubicBezTo>
                  <a:lnTo>
                    <a:pt x="6754" y="37712"/>
                  </a:lnTo>
                  <a:cubicBezTo>
                    <a:pt x="-2251" y="28706"/>
                    <a:pt x="-2251" y="15197"/>
                    <a:pt x="6754" y="6191"/>
                  </a:cubicBezTo>
                  <a:lnTo>
                    <a:pt x="6754" y="6191"/>
                  </a:lnTo>
                  <a:cubicBezTo>
                    <a:pt x="15010" y="-2064"/>
                    <a:pt x="29269" y="-2064"/>
                    <a:pt x="38275" y="6191"/>
                  </a:cubicBezTo>
                  <a:close/>
                </a:path>
              </a:pathLst>
            </a:custGeom>
            <a:noFill/>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35F358CF-9728-4D9E-9D5D-44028DC5E5BB}"/>
                </a:ext>
              </a:extLst>
            </p:cNvPr>
            <p:cNvSpPr/>
            <p:nvPr/>
          </p:nvSpPr>
          <p:spPr>
            <a:xfrm>
              <a:off x="5349570" y="2962749"/>
              <a:ext cx="30019" cy="30019"/>
            </a:xfrm>
            <a:custGeom>
              <a:avLst/>
              <a:gdLst>
                <a:gd name="connsiteX0" fmla="*/ 36774 w 30019"/>
                <a:gd name="connsiteY0" fmla="*/ 36774 h 30019"/>
                <a:gd name="connsiteX1" fmla="*/ 0 w 30019"/>
                <a:gd name="connsiteY1" fmla="*/ 0 h 30019"/>
              </a:gdLst>
              <a:ahLst/>
              <a:cxnLst>
                <a:cxn ang="0">
                  <a:pos x="connsiteX0" y="connsiteY0"/>
                </a:cxn>
                <a:cxn ang="0">
                  <a:pos x="connsiteX1" y="connsiteY1"/>
                </a:cxn>
              </a:cxnLst>
              <a:rect l="l" t="t" r="r" b="b"/>
              <a:pathLst>
                <a:path w="30019" h="30019">
                  <a:moveTo>
                    <a:pt x="36774" y="36774"/>
                  </a:moveTo>
                  <a:lnTo>
                    <a:pt x="0"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6D9B0434-A6C5-4F2B-8F66-E3E803F5795E}"/>
                </a:ext>
              </a:extLst>
            </p:cNvPr>
            <p:cNvSpPr/>
            <p:nvPr/>
          </p:nvSpPr>
          <p:spPr>
            <a:xfrm>
              <a:off x="5390847" y="2921473"/>
              <a:ext cx="30019" cy="37524"/>
            </a:xfrm>
            <a:custGeom>
              <a:avLst/>
              <a:gdLst>
                <a:gd name="connsiteX0" fmla="*/ 36774 w 30019"/>
                <a:gd name="connsiteY0" fmla="*/ 37524 h 37524"/>
                <a:gd name="connsiteX1" fmla="*/ 0 w 30019"/>
                <a:gd name="connsiteY1" fmla="*/ 0 h 37524"/>
              </a:gdLst>
              <a:ahLst/>
              <a:cxnLst>
                <a:cxn ang="0">
                  <a:pos x="connsiteX0" y="connsiteY0"/>
                </a:cxn>
                <a:cxn ang="0">
                  <a:pos x="connsiteX1" y="connsiteY1"/>
                </a:cxn>
              </a:cxnLst>
              <a:rect l="l" t="t" r="r" b="b"/>
              <a:pathLst>
                <a:path w="30019" h="37524">
                  <a:moveTo>
                    <a:pt x="36774" y="37524"/>
                  </a:moveTo>
                  <a:lnTo>
                    <a:pt x="0"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DDBD9F50-A2D8-40BC-A45E-125730770BA4}"/>
                </a:ext>
              </a:extLst>
            </p:cNvPr>
            <p:cNvSpPr/>
            <p:nvPr/>
          </p:nvSpPr>
          <p:spPr>
            <a:xfrm>
              <a:off x="5387845" y="2788824"/>
              <a:ext cx="82553" cy="82553"/>
            </a:xfrm>
            <a:custGeom>
              <a:avLst/>
              <a:gdLst>
                <a:gd name="connsiteX0" fmla="*/ 0 w 82553"/>
                <a:gd name="connsiteY0" fmla="*/ 29081 h 82553"/>
                <a:gd name="connsiteX1" fmla="*/ 24016 w 82553"/>
                <a:gd name="connsiteY1" fmla="*/ 5066 h 82553"/>
                <a:gd name="connsiteX2" fmla="*/ 49532 w 82553"/>
                <a:gd name="connsiteY2" fmla="*/ 5066 h 82553"/>
                <a:gd name="connsiteX3" fmla="*/ 79551 w 82553"/>
                <a:gd name="connsiteY3" fmla="*/ 35085 h 82553"/>
                <a:gd name="connsiteX4" fmla="*/ 79551 w 82553"/>
                <a:gd name="connsiteY4" fmla="*/ 60602 h 82553"/>
                <a:gd name="connsiteX5" fmla="*/ 55536 w 82553"/>
                <a:gd name="connsiteY5" fmla="*/ 84617 h 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53" h="82553">
                  <a:moveTo>
                    <a:pt x="0" y="29081"/>
                  </a:moveTo>
                  <a:lnTo>
                    <a:pt x="24016" y="5066"/>
                  </a:lnTo>
                  <a:cubicBezTo>
                    <a:pt x="30770" y="-1689"/>
                    <a:pt x="42778" y="-1689"/>
                    <a:pt x="49532" y="5066"/>
                  </a:cubicBezTo>
                  <a:lnTo>
                    <a:pt x="79551" y="35085"/>
                  </a:lnTo>
                  <a:cubicBezTo>
                    <a:pt x="86306" y="41840"/>
                    <a:pt x="86306" y="53847"/>
                    <a:pt x="79551" y="60602"/>
                  </a:cubicBezTo>
                  <a:lnTo>
                    <a:pt x="55536" y="84617"/>
                  </a:lnTo>
                </a:path>
              </a:pathLst>
            </a:custGeom>
            <a:noFill/>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D3434045-0298-4B28-A1B9-E3ABD00744A2}"/>
                </a:ext>
              </a:extLst>
            </p:cNvPr>
            <p:cNvSpPr/>
            <p:nvPr/>
          </p:nvSpPr>
          <p:spPr>
            <a:xfrm>
              <a:off x="5452386" y="2686571"/>
              <a:ext cx="120078" cy="120078"/>
            </a:xfrm>
            <a:custGeom>
              <a:avLst/>
              <a:gdLst>
                <a:gd name="connsiteX0" fmla="*/ 0 w 120077"/>
                <a:gd name="connsiteY0" fmla="*/ 122329 h 120077"/>
                <a:gd name="connsiteX1" fmla="*/ 122329 w 120077"/>
                <a:gd name="connsiteY1" fmla="*/ 0 h 120077"/>
              </a:gdLst>
              <a:ahLst/>
              <a:cxnLst>
                <a:cxn ang="0">
                  <a:pos x="connsiteX0" y="connsiteY0"/>
                </a:cxn>
                <a:cxn ang="0">
                  <a:pos x="connsiteX1" y="connsiteY1"/>
                </a:cxn>
              </a:cxnLst>
              <a:rect l="l" t="t" r="r" b="b"/>
              <a:pathLst>
                <a:path w="120077" h="120077">
                  <a:moveTo>
                    <a:pt x="0" y="122329"/>
                  </a:moveTo>
                  <a:lnTo>
                    <a:pt x="122329"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5DF7B026-8363-4A85-9420-95D9310D4E46}"/>
                </a:ext>
              </a:extLst>
            </p:cNvPr>
            <p:cNvSpPr/>
            <p:nvPr/>
          </p:nvSpPr>
          <p:spPr>
            <a:xfrm>
              <a:off x="5130428" y="3124854"/>
              <a:ext cx="52534" cy="52534"/>
            </a:xfrm>
            <a:custGeom>
              <a:avLst/>
              <a:gdLst>
                <a:gd name="connsiteX0" fmla="*/ 54785 w 52533"/>
                <a:gd name="connsiteY0" fmla="*/ 0 h 52533"/>
                <a:gd name="connsiteX1" fmla="*/ 0 w 52533"/>
                <a:gd name="connsiteY1" fmla="*/ 55536 h 52533"/>
              </a:gdLst>
              <a:ahLst/>
              <a:cxnLst>
                <a:cxn ang="0">
                  <a:pos x="connsiteX0" y="connsiteY0"/>
                </a:cxn>
                <a:cxn ang="0">
                  <a:pos x="connsiteX1" y="connsiteY1"/>
                </a:cxn>
              </a:cxnLst>
              <a:rect l="l" t="t" r="r" b="b"/>
              <a:pathLst>
                <a:path w="52533" h="52533">
                  <a:moveTo>
                    <a:pt x="54785" y="0"/>
                  </a:moveTo>
                  <a:lnTo>
                    <a:pt x="0" y="55536"/>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E1609A3E-CDA7-4A53-B2A1-3C9F46D9589B}"/>
                </a:ext>
              </a:extLst>
            </p:cNvPr>
            <p:cNvSpPr/>
            <p:nvPr/>
          </p:nvSpPr>
          <p:spPr>
            <a:xfrm>
              <a:off x="5046374" y="3096335"/>
              <a:ext cx="112573" cy="112573"/>
            </a:xfrm>
            <a:custGeom>
              <a:avLst/>
              <a:gdLst>
                <a:gd name="connsiteX0" fmla="*/ 118577 w 112572"/>
                <a:gd name="connsiteY0" fmla="*/ 118577 h 112572"/>
                <a:gd name="connsiteX1" fmla="*/ 0 w 112572"/>
                <a:gd name="connsiteY1" fmla="*/ 0 h 112572"/>
              </a:gdLst>
              <a:ahLst/>
              <a:cxnLst>
                <a:cxn ang="0">
                  <a:pos x="connsiteX0" y="connsiteY0"/>
                </a:cxn>
                <a:cxn ang="0">
                  <a:pos x="connsiteX1" y="connsiteY1"/>
                </a:cxn>
              </a:cxnLst>
              <a:rect l="l" t="t" r="r" b="b"/>
              <a:pathLst>
                <a:path w="112572" h="112572">
                  <a:moveTo>
                    <a:pt x="118577" y="118577"/>
                  </a:moveTo>
                  <a:lnTo>
                    <a:pt x="0"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76C6C583-F556-4C7F-BCE2-A78B5F48D656}"/>
                </a:ext>
              </a:extLst>
            </p:cNvPr>
            <p:cNvSpPr/>
            <p:nvPr/>
          </p:nvSpPr>
          <p:spPr>
            <a:xfrm>
              <a:off x="5267017" y="3045303"/>
              <a:ext cx="37524" cy="30019"/>
            </a:xfrm>
            <a:custGeom>
              <a:avLst/>
              <a:gdLst>
                <a:gd name="connsiteX0" fmla="*/ 37524 w 37524"/>
                <a:gd name="connsiteY0" fmla="*/ 36774 h 30019"/>
                <a:gd name="connsiteX1" fmla="*/ 0 w 37524"/>
                <a:gd name="connsiteY1" fmla="*/ 0 h 30019"/>
              </a:gdLst>
              <a:ahLst/>
              <a:cxnLst>
                <a:cxn ang="0">
                  <a:pos x="connsiteX0" y="connsiteY0"/>
                </a:cxn>
                <a:cxn ang="0">
                  <a:pos x="connsiteX1" y="connsiteY1"/>
                </a:cxn>
              </a:cxnLst>
              <a:rect l="l" t="t" r="r" b="b"/>
              <a:pathLst>
                <a:path w="37524" h="30019">
                  <a:moveTo>
                    <a:pt x="37524" y="36774"/>
                  </a:moveTo>
                  <a:lnTo>
                    <a:pt x="0"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25547827-0EFD-45CC-80EF-50B8605CAB2F}"/>
                </a:ext>
              </a:extLst>
            </p:cNvPr>
            <p:cNvSpPr/>
            <p:nvPr/>
          </p:nvSpPr>
          <p:spPr>
            <a:xfrm>
              <a:off x="5308293" y="3004026"/>
              <a:ext cx="30019" cy="30019"/>
            </a:xfrm>
            <a:custGeom>
              <a:avLst/>
              <a:gdLst>
                <a:gd name="connsiteX0" fmla="*/ 36774 w 30019"/>
                <a:gd name="connsiteY0" fmla="*/ 36774 h 30019"/>
                <a:gd name="connsiteX1" fmla="*/ 0 w 30019"/>
                <a:gd name="connsiteY1" fmla="*/ 0 h 30019"/>
              </a:gdLst>
              <a:ahLst/>
              <a:cxnLst>
                <a:cxn ang="0">
                  <a:pos x="connsiteX0" y="connsiteY0"/>
                </a:cxn>
                <a:cxn ang="0">
                  <a:pos x="connsiteX1" y="connsiteY1"/>
                </a:cxn>
              </a:cxnLst>
              <a:rect l="l" t="t" r="r" b="b"/>
              <a:pathLst>
                <a:path w="30019" h="30019">
                  <a:moveTo>
                    <a:pt x="36774" y="36774"/>
                  </a:moveTo>
                  <a:lnTo>
                    <a:pt x="0" y="0"/>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8766C9C1-D855-4B95-A8DF-E0A249282F92}"/>
                </a:ext>
              </a:extLst>
            </p:cNvPr>
            <p:cNvSpPr/>
            <p:nvPr/>
          </p:nvSpPr>
          <p:spPr>
            <a:xfrm>
              <a:off x="5516178" y="2765372"/>
              <a:ext cx="127582" cy="180116"/>
            </a:xfrm>
            <a:custGeom>
              <a:avLst/>
              <a:gdLst>
                <a:gd name="connsiteX0" fmla="*/ 65292 w 127582"/>
                <a:gd name="connsiteY0" fmla="*/ 0 h 180116"/>
                <a:gd name="connsiteX1" fmla="*/ 130584 w 127582"/>
                <a:gd name="connsiteY1" fmla="*/ 122329 h 180116"/>
                <a:gd name="connsiteX2" fmla="*/ 65292 w 127582"/>
                <a:gd name="connsiteY2" fmla="*/ 187621 h 180116"/>
                <a:gd name="connsiteX3" fmla="*/ 0 w 127582"/>
                <a:gd name="connsiteY3" fmla="*/ 122329 h 180116"/>
                <a:gd name="connsiteX4" fmla="*/ 65292 w 127582"/>
                <a:gd name="connsiteY4" fmla="*/ 0 h 180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82" h="180116">
                  <a:moveTo>
                    <a:pt x="65292" y="0"/>
                  </a:moveTo>
                  <a:cubicBezTo>
                    <a:pt x="65292" y="0"/>
                    <a:pt x="130584" y="53284"/>
                    <a:pt x="130584" y="122329"/>
                  </a:cubicBezTo>
                  <a:cubicBezTo>
                    <a:pt x="130584" y="158352"/>
                    <a:pt x="101315" y="187621"/>
                    <a:pt x="65292" y="187621"/>
                  </a:cubicBezTo>
                  <a:cubicBezTo>
                    <a:pt x="29269" y="187621"/>
                    <a:pt x="0" y="158352"/>
                    <a:pt x="0" y="122329"/>
                  </a:cubicBezTo>
                  <a:cubicBezTo>
                    <a:pt x="750" y="53284"/>
                    <a:pt x="65292" y="0"/>
                    <a:pt x="65292" y="0"/>
                  </a:cubicBezTo>
                  <a:close/>
                </a:path>
              </a:pathLst>
            </a:custGeom>
            <a:noFill/>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F7F5C097-31E6-42FC-B632-FE5BE9B57397}"/>
                </a:ext>
              </a:extLst>
            </p:cNvPr>
            <p:cNvSpPr/>
            <p:nvPr/>
          </p:nvSpPr>
          <p:spPr>
            <a:xfrm>
              <a:off x="5595729" y="2880946"/>
              <a:ext cx="15010" cy="30019"/>
            </a:xfrm>
            <a:custGeom>
              <a:avLst/>
              <a:gdLst>
                <a:gd name="connsiteX0" fmla="*/ 19513 w 15009"/>
                <a:gd name="connsiteY0" fmla="*/ 0 h 30019"/>
                <a:gd name="connsiteX1" fmla="*/ 0 w 15009"/>
                <a:gd name="connsiteY1" fmla="*/ 34522 h 30019"/>
              </a:gdLst>
              <a:ahLst/>
              <a:cxnLst>
                <a:cxn ang="0">
                  <a:pos x="connsiteX0" y="connsiteY0"/>
                </a:cxn>
                <a:cxn ang="0">
                  <a:pos x="connsiteX1" y="connsiteY1"/>
                </a:cxn>
              </a:cxnLst>
              <a:rect l="l" t="t" r="r" b="b"/>
              <a:pathLst>
                <a:path w="15009" h="30019">
                  <a:moveTo>
                    <a:pt x="19513" y="0"/>
                  </a:moveTo>
                  <a:cubicBezTo>
                    <a:pt x="19513" y="14259"/>
                    <a:pt x="11257" y="27017"/>
                    <a:pt x="0" y="34522"/>
                  </a:cubicBezTo>
                </a:path>
              </a:pathLst>
            </a:custGeom>
            <a:noFill/>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02A4CF8B-4F13-49DA-908D-6503EC55E8A9}"/>
                </a:ext>
              </a:extLst>
            </p:cNvPr>
            <p:cNvSpPr/>
            <p:nvPr/>
          </p:nvSpPr>
          <p:spPr>
            <a:xfrm>
              <a:off x="5080896" y="3076072"/>
              <a:ext cx="52534" cy="52534"/>
            </a:xfrm>
            <a:custGeom>
              <a:avLst/>
              <a:gdLst>
                <a:gd name="connsiteX0" fmla="*/ 55536 w 52533"/>
                <a:gd name="connsiteY0" fmla="*/ 0 h 52533"/>
                <a:gd name="connsiteX1" fmla="*/ 0 w 52533"/>
                <a:gd name="connsiteY1" fmla="*/ 54785 h 52533"/>
              </a:gdLst>
              <a:ahLst/>
              <a:cxnLst>
                <a:cxn ang="0">
                  <a:pos x="connsiteX0" y="connsiteY0"/>
                </a:cxn>
                <a:cxn ang="0">
                  <a:pos x="connsiteX1" y="connsiteY1"/>
                </a:cxn>
              </a:cxnLst>
              <a:rect l="l" t="t" r="r" b="b"/>
              <a:pathLst>
                <a:path w="52533" h="52533">
                  <a:moveTo>
                    <a:pt x="55536" y="0"/>
                  </a:moveTo>
                  <a:lnTo>
                    <a:pt x="0" y="54785"/>
                  </a:lnTo>
                </a:path>
              </a:pathLst>
            </a:custGeom>
            <a:ln w="19050" cap="rnd">
              <a:solidFill>
                <a:schemeClr val="bg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78295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74EF97-4F28-4777-9CC3-AF2D6F451307}"/>
              </a:ext>
            </a:extLst>
          </p:cNvPr>
          <p:cNvSpPr>
            <a:spLocks noGrp="1"/>
          </p:cNvSpPr>
          <p:nvPr>
            <p:ph idx="1"/>
          </p:nvPr>
        </p:nvSpPr>
        <p:spPr>
          <a:xfrm>
            <a:off x="838200" y="1371600"/>
            <a:ext cx="10515600" cy="4351338"/>
          </a:xfrm>
        </p:spPr>
        <p:txBody>
          <a:bodyPr>
            <a:normAutofit/>
          </a:bodyPr>
          <a:lstStyle/>
          <a:p>
            <a:r>
              <a:rPr lang="en-US" sz="2000"/>
              <a:t>Less than 1 in 4000 compounds synthesized, </a:t>
            </a:r>
            <a:br>
              <a:rPr lang="en-US" sz="2000"/>
            </a:br>
            <a:r>
              <a:rPr lang="en-US" sz="2000"/>
              <a:t>makes it to market</a:t>
            </a:r>
            <a:br>
              <a:rPr lang="en-US" sz="2000"/>
            </a:br>
            <a:endParaRPr lang="en-US" sz="2000"/>
          </a:p>
          <a:p>
            <a:r>
              <a:rPr lang="en-US" sz="2000"/>
              <a:t>1 in 5 products that begins clinical trials, </a:t>
            </a:r>
            <a:br>
              <a:rPr lang="en-US" sz="2000"/>
            </a:br>
            <a:r>
              <a:rPr lang="en-US" sz="2000"/>
              <a:t>makes it to market</a:t>
            </a:r>
            <a:br>
              <a:rPr lang="en-US" sz="2000"/>
            </a:br>
            <a:endParaRPr lang="en-US" sz="2000"/>
          </a:p>
          <a:p>
            <a:r>
              <a:rPr lang="en-US" sz="2000"/>
              <a:t>1 in 10 products that makes it to market, </a:t>
            </a:r>
            <a:br>
              <a:rPr lang="en-US" sz="2000"/>
            </a:br>
            <a:r>
              <a:rPr lang="en-US" sz="2000"/>
              <a:t>makes a profit</a:t>
            </a:r>
          </a:p>
          <a:p>
            <a:pPr lvl="1"/>
            <a:r>
              <a:rPr lang="en-US" sz="2000"/>
              <a:t>1 in 10 breaks even</a:t>
            </a:r>
          </a:p>
          <a:p>
            <a:pPr lvl="1"/>
            <a:r>
              <a:rPr lang="en-US" sz="2000"/>
              <a:t>The other 8 lose money</a:t>
            </a:r>
            <a:br>
              <a:rPr lang="en-US" sz="2000"/>
            </a:br>
            <a:endParaRPr lang="en-US" sz="2000"/>
          </a:p>
          <a:p>
            <a:r>
              <a:rPr lang="en-US" sz="2000"/>
              <a:t>0.00025% of compounds synthesized</a:t>
            </a:r>
            <a:br>
              <a:rPr lang="en-US" sz="2000"/>
            </a:br>
            <a:r>
              <a:rPr lang="en-US" sz="2000"/>
              <a:t>will make a profit</a:t>
            </a:r>
          </a:p>
          <a:p>
            <a:endParaRPr lang="en-US" sz="2400"/>
          </a:p>
        </p:txBody>
      </p:sp>
      <p:sp>
        <p:nvSpPr>
          <p:cNvPr id="3" name="Title 2">
            <a:extLst>
              <a:ext uri="{FF2B5EF4-FFF2-40B4-BE49-F238E27FC236}">
                <a16:creationId xmlns:a16="http://schemas.microsoft.com/office/drawing/2014/main" id="{7A27E4CC-C6DC-4F05-A933-4CD57CDE5A33}"/>
              </a:ext>
            </a:extLst>
          </p:cNvPr>
          <p:cNvSpPr>
            <a:spLocks noGrp="1"/>
          </p:cNvSpPr>
          <p:nvPr>
            <p:ph type="title"/>
          </p:nvPr>
        </p:nvSpPr>
        <p:spPr/>
        <p:txBody>
          <a:bodyPr/>
          <a:lstStyle/>
          <a:p>
            <a:r>
              <a:rPr lang="en-US"/>
              <a:t>Pharma Product Development Is Very High-Risk</a:t>
            </a:r>
          </a:p>
        </p:txBody>
      </p:sp>
      <p:sp>
        <p:nvSpPr>
          <p:cNvPr id="4" name="Subtitle 3">
            <a:extLst>
              <a:ext uri="{FF2B5EF4-FFF2-40B4-BE49-F238E27FC236}">
                <a16:creationId xmlns:a16="http://schemas.microsoft.com/office/drawing/2014/main" id="{B7B519DD-D39E-4FE2-BB0A-88BE9BA53DB6}"/>
              </a:ext>
            </a:extLst>
          </p:cNvPr>
          <p:cNvSpPr>
            <a:spLocks noGrp="1"/>
          </p:cNvSpPr>
          <p:nvPr>
            <p:ph type="subTitle" idx="13"/>
          </p:nvPr>
        </p:nvSpPr>
        <p:spPr/>
        <p:txBody>
          <a:bodyPr/>
          <a:lstStyle/>
          <a:p>
            <a:r>
              <a:rPr lang="en-US"/>
              <a:t>Development Cycles Are Long, With High Failure Rates</a:t>
            </a:r>
          </a:p>
        </p:txBody>
      </p:sp>
      <p:sp>
        <p:nvSpPr>
          <p:cNvPr id="7" name="Star: 16 Points 6">
            <a:extLst>
              <a:ext uri="{FF2B5EF4-FFF2-40B4-BE49-F238E27FC236}">
                <a16:creationId xmlns:a16="http://schemas.microsoft.com/office/drawing/2014/main" id="{4E7A65C9-C8D7-436A-A754-4AB875A09B15}"/>
              </a:ext>
            </a:extLst>
          </p:cNvPr>
          <p:cNvSpPr/>
          <p:nvPr/>
        </p:nvSpPr>
        <p:spPr>
          <a:xfrm>
            <a:off x="7384868" y="1680028"/>
            <a:ext cx="3659370" cy="3752799"/>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0"/>
                <a:solidFill>
                  <a:schemeClr val="tx1"/>
                </a:solidFill>
              </a:rPr>
              <a:t>For a pharma company to survive, it must discover a blockbuster* every few years</a:t>
            </a:r>
          </a:p>
        </p:txBody>
      </p:sp>
      <p:sp>
        <p:nvSpPr>
          <p:cNvPr id="8" name="TextBox 7">
            <a:extLst>
              <a:ext uri="{FF2B5EF4-FFF2-40B4-BE49-F238E27FC236}">
                <a16:creationId xmlns:a16="http://schemas.microsoft.com/office/drawing/2014/main" id="{35032E4B-D525-4E7D-AF50-F52218B1AB62}"/>
              </a:ext>
            </a:extLst>
          </p:cNvPr>
          <p:cNvSpPr txBox="1"/>
          <p:nvPr/>
        </p:nvSpPr>
        <p:spPr>
          <a:xfrm>
            <a:off x="790891" y="5769074"/>
            <a:ext cx="5952270" cy="307777"/>
          </a:xfrm>
          <a:prstGeom prst="rect">
            <a:avLst/>
          </a:prstGeom>
          <a:noFill/>
        </p:spPr>
        <p:txBody>
          <a:bodyPr wrap="none" rtlCol="0">
            <a:spAutoFit/>
          </a:bodyPr>
          <a:lstStyle/>
          <a:p>
            <a:r>
              <a:rPr lang="en-US" sz="1400" i="1"/>
              <a:t>* A blockbuster is defined as a product that makes $3 billion or more in revenue</a:t>
            </a:r>
          </a:p>
        </p:txBody>
      </p:sp>
    </p:spTree>
    <p:extLst>
      <p:ext uri="{BB962C8B-B14F-4D97-AF65-F5344CB8AC3E}">
        <p14:creationId xmlns:p14="http://schemas.microsoft.com/office/powerpoint/2010/main" val="4203172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7EF3BA-172C-46C5-AB4E-ABD74A7FAA2D}"/>
              </a:ext>
            </a:extLst>
          </p:cNvPr>
          <p:cNvSpPr>
            <a:spLocks noGrp="1"/>
          </p:cNvSpPr>
          <p:nvPr>
            <p:ph idx="1"/>
          </p:nvPr>
        </p:nvSpPr>
        <p:spPr>
          <a:xfrm>
            <a:off x="838200" y="1371600"/>
            <a:ext cx="10515600" cy="4351338"/>
          </a:xfrm>
        </p:spPr>
        <p:txBody>
          <a:bodyPr>
            <a:normAutofit/>
          </a:bodyPr>
          <a:lstStyle/>
          <a:p>
            <a:r>
              <a:rPr lang="en-US" sz="2000"/>
              <a:t>Products take an average 8 – 12 years </a:t>
            </a:r>
            <a:br>
              <a:rPr lang="en-US" sz="2000"/>
            </a:br>
            <a:r>
              <a:rPr lang="en-US" sz="2000"/>
              <a:t>from initial synthesis to market launch</a:t>
            </a:r>
          </a:p>
          <a:p>
            <a:pPr lvl="1"/>
            <a:r>
              <a:rPr lang="en-US" sz="2000"/>
              <a:t>Some products qualify for ‘breakthrough’ designation</a:t>
            </a:r>
            <a:br>
              <a:rPr lang="en-US" sz="2000"/>
            </a:br>
            <a:r>
              <a:rPr lang="en-US" sz="2000"/>
              <a:t>if they demonstrate clear advantages</a:t>
            </a:r>
            <a:br>
              <a:rPr lang="en-US" sz="2000"/>
            </a:br>
            <a:r>
              <a:rPr lang="en-US" sz="2000"/>
              <a:t>over available therapies</a:t>
            </a:r>
          </a:p>
          <a:p>
            <a:pPr lvl="1"/>
            <a:r>
              <a:rPr lang="en-US" sz="2000"/>
              <a:t>Such products qualify for ‘Fast Track’</a:t>
            </a:r>
            <a:br>
              <a:rPr lang="en-US" sz="2000"/>
            </a:br>
            <a:r>
              <a:rPr lang="en-US" sz="2000"/>
              <a:t>expedited development and review</a:t>
            </a:r>
            <a:br>
              <a:rPr lang="en-US" sz="2000"/>
            </a:br>
            <a:endParaRPr lang="en-US" sz="2000"/>
          </a:p>
          <a:p>
            <a:r>
              <a:rPr lang="en-US" sz="2000"/>
              <a:t>Pharma companies spend an average $2.6 billion</a:t>
            </a:r>
            <a:br>
              <a:rPr lang="en-US" sz="2000"/>
            </a:br>
            <a:r>
              <a:rPr lang="en-US" sz="2000"/>
              <a:t>on a product by the time it reaches the market</a:t>
            </a:r>
            <a:br>
              <a:rPr lang="en-US" sz="2000"/>
            </a:br>
            <a:endParaRPr lang="en-US" sz="2000"/>
          </a:p>
          <a:p>
            <a:r>
              <a:rPr lang="en-US" sz="2000"/>
              <a:t>Products typically have 7 – 12  years of patent protection</a:t>
            </a:r>
            <a:br>
              <a:rPr lang="en-US" sz="2000"/>
            </a:br>
            <a:r>
              <a:rPr lang="en-US" sz="2000"/>
              <a:t>before generic competition begins</a:t>
            </a:r>
          </a:p>
        </p:txBody>
      </p:sp>
      <p:sp>
        <p:nvSpPr>
          <p:cNvPr id="3" name="Title 2">
            <a:extLst>
              <a:ext uri="{FF2B5EF4-FFF2-40B4-BE49-F238E27FC236}">
                <a16:creationId xmlns:a16="http://schemas.microsoft.com/office/drawing/2014/main" id="{1AEB5C22-15B9-467A-8AC4-55B1F3C94B2E}"/>
              </a:ext>
            </a:extLst>
          </p:cNvPr>
          <p:cNvSpPr>
            <a:spLocks noGrp="1"/>
          </p:cNvSpPr>
          <p:nvPr>
            <p:ph type="title"/>
          </p:nvPr>
        </p:nvSpPr>
        <p:spPr/>
        <p:txBody>
          <a:bodyPr/>
          <a:lstStyle/>
          <a:p>
            <a:r>
              <a:rPr lang="en-US"/>
              <a:t>Pharma Product Cost Is Highly Front-Loaded</a:t>
            </a:r>
          </a:p>
        </p:txBody>
      </p:sp>
      <p:sp>
        <p:nvSpPr>
          <p:cNvPr id="4" name="Subtitle 3">
            <a:extLst>
              <a:ext uri="{FF2B5EF4-FFF2-40B4-BE49-F238E27FC236}">
                <a16:creationId xmlns:a16="http://schemas.microsoft.com/office/drawing/2014/main" id="{BEC956E7-6A9D-4B22-80E3-A65EB99F83DF}"/>
              </a:ext>
            </a:extLst>
          </p:cNvPr>
          <p:cNvSpPr>
            <a:spLocks noGrp="1"/>
          </p:cNvSpPr>
          <p:nvPr>
            <p:ph type="subTitle" idx="13"/>
          </p:nvPr>
        </p:nvSpPr>
        <p:spPr/>
        <p:txBody>
          <a:bodyPr/>
          <a:lstStyle/>
          <a:p>
            <a:r>
              <a:rPr lang="en-US"/>
              <a:t>Much Of The Cost Is Incurred Prior To Product Launch</a:t>
            </a:r>
          </a:p>
        </p:txBody>
      </p:sp>
      <p:sp>
        <p:nvSpPr>
          <p:cNvPr id="5" name="Star: 16 Points 4">
            <a:extLst>
              <a:ext uri="{FF2B5EF4-FFF2-40B4-BE49-F238E27FC236}">
                <a16:creationId xmlns:a16="http://schemas.microsoft.com/office/drawing/2014/main" id="{E7BF099A-BD80-40EF-ADF5-DD5D086C94B7}"/>
              </a:ext>
            </a:extLst>
          </p:cNvPr>
          <p:cNvSpPr/>
          <p:nvPr/>
        </p:nvSpPr>
        <p:spPr>
          <a:xfrm>
            <a:off x="7384868" y="1680029"/>
            <a:ext cx="3410858" cy="3497942"/>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0"/>
                <a:solidFill>
                  <a:schemeClr val="tx1"/>
                </a:solidFill>
              </a:rPr>
              <a:t>A pharma company must decide which products to progress through R&amp;D to market</a:t>
            </a:r>
          </a:p>
        </p:txBody>
      </p:sp>
    </p:spTree>
    <p:extLst>
      <p:ext uri="{BB962C8B-B14F-4D97-AF65-F5344CB8AC3E}">
        <p14:creationId xmlns:p14="http://schemas.microsoft.com/office/powerpoint/2010/main" val="2323195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74EF97-4F28-4777-9CC3-AF2D6F451307}"/>
              </a:ext>
            </a:extLst>
          </p:cNvPr>
          <p:cNvSpPr>
            <a:spLocks noGrp="1"/>
          </p:cNvSpPr>
          <p:nvPr>
            <p:ph idx="1"/>
          </p:nvPr>
        </p:nvSpPr>
        <p:spPr>
          <a:xfrm>
            <a:off x="838200" y="1371600"/>
            <a:ext cx="10515600" cy="4351338"/>
          </a:xfrm>
        </p:spPr>
        <p:txBody>
          <a:bodyPr>
            <a:normAutofit/>
          </a:bodyPr>
          <a:lstStyle/>
          <a:p>
            <a:r>
              <a:rPr lang="en-US" sz="2000"/>
              <a:t>A product is typically approved for a specific ‘indication’</a:t>
            </a:r>
            <a:br>
              <a:rPr lang="en-US" sz="2000"/>
            </a:br>
            <a:r>
              <a:rPr lang="en-US" sz="2000"/>
              <a:t>or set of indications</a:t>
            </a:r>
          </a:p>
          <a:p>
            <a:pPr lvl="1"/>
            <a:r>
              <a:rPr lang="en-US" sz="2000"/>
              <a:t>An indication is a specific disease or condition</a:t>
            </a:r>
          </a:p>
          <a:p>
            <a:pPr lvl="1"/>
            <a:r>
              <a:rPr lang="en-US" sz="2000"/>
              <a:t>e.g. ER</a:t>
            </a:r>
            <a:r>
              <a:rPr lang="el-GR" sz="2000"/>
              <a:t>β</a:t>
            </a:r>
            <a:r>
              <a:rPr lang="en-US" sz="2000"/>
              <a:t>-Positive Stage II Non Small Cell Lung Cancer</a:t>
            </a:r>
          </a:p>
          <a:p>
            <a:endParaRPr lang="en-US" sz="2000"/>
          </a:p>
          <a:p>
            <a:r>
              <a:rPr lang="en-US" sz="2000"/>
              <a:t>The indication may restrict the size of the target patient</a:t>
            </a:r>
            <a:br>
              <a:rPr lang="en-US" sz="2000"/>
            </a:br>
            <a:r>
              <a:rPr lang="en-US" sz="2000"/>
              <a:t>population, and hence the size of the market</a:t>
            </a:r>
            <a:br>
              <a:rPr lang="en-US" sz="2000"/>
            </a:br>
            <a:endParaRPr lang="en-US" sz="2000"/>
          </a:p>
          <a:p>
            <a:r>
              <a:rPr lang="en-US" sz="2000"/>
              <a:t>A pharma manufacturer cannot legally market a product</a:t>
            </a:r>
            <a:br>
              <a:rPr lang="en-US" sz="2000"/>
            </a:br>
            <a:r>
              <a:rPr lang="en-US" sz="2000"/>
              <a:t>for indications other than those for which it is approved</a:t>
            </a:r>
          </a:p>
          <a:p>
            <a:pPr lvl="1"/>
            <a:r>
              <a:rPr lang="en-US" sz="2000"/>
              <a:t>This is known as ‘off-label marketing’</a:t>
            </a:r>
            <a:br>
              <a:rPr lang="en-US" sz="2000"/>
            </a:br>
            <a:r>
              <a:rPr lang="en-US" sz="2000"/>
              <a:t>and incurs serious penalties</a:t>
            </a:r>
          </a:p>
        </p:txBody>
      </p:sp>
      <p:sp>
        <p:nvSpPr>
          <p:cNvPr id="3" name="Title 2">
            <a:extLst>
              <a:ext uri="{FF2B5EF4-FFF2-40B4-BE49-F238E27FC236}">
                <a16:creationId xmlns:a16="http://schemas.microsoft.com/office/drawing/2014/main" id="{7A27E4CC-C6DC-4F05-A933-4CD57CDE5A33}"/>
              </a:ext>
            </a:extLst>
          </p:cNvPr>
          <p:cNvSpPr>
            <a:spLocks noGrp="1"/>
          </p:cNvSpPr>
          <p:nvPr>
            <p:ph type="title"/>
          </p:nvPr>
        </p:nvSpPr>
        <p:spPr/>
        <p:txBody>
          <a:bodyPr/>
          <a:lstStyle/>
          <a:p>
            <a:r>
              <a:rPr lang="en-US"/>
              <a:t>Pharma Products Are Often Highly Specific</a:t>
            </a:r>
          </a:p>
        </p:txBody>
      </p:sp>
      <p:sp>
        <p:nvSpPr>
          <p:cNvPr id="4" name="Subtitle 3">
            <a:extLst>
              <a:ext uri="{FF2B5EF4-FFF2-40B4-BE49-F238E27FC236}">
                <a16:creationId xmlns:a16="http://schemas.microsoft.com/office/drawing/2014/main" id="{B7B519DD-D39E-4FE2-BB0A-88BE9BA53DB6}"/>
              </a:ext>
            </a:extLst>
          </p:cNvPr>
          <p:cNvSpPr>
            <a:spLocks noGrp="1"/>
          </p:cNvSpPr>
          <p:nvPr>
            <p:ph type="subTitle" idx="13"/>
          </p:nvPr>
        </p:nvSpPr>
        <p:spPr/>
        <p:txBody>
          <a:bodyPr/>
          <a:lstStyle/>
          <a:p>
            <a:r>
              <a:rPr lang="en-US"/>
              <a:t>Few Products Have Broad Market Applicability</a:t>
            </a:r>
          </a:p>
        </p:txBody>
      </p:sp>
      <p:sp>
        <p:nvSpPr>
          <p:cNvPr id="7" name="Star: 16 Points 6">
            <a:extLst>
              <a:ext uri="{FF2B5EF4-FFF2-40B4-BE49-F238E27FC236}">
                <a16:creationId xmlns:a16="http://schemas.microsoft.com/office/drawing/2014/main" id="{4E7A65C9-C8D7-436A-A754-4AB875A09B15}"/>
              </a:ext>
            </a:extLst>
          </p:cNvPr>
          <p:cNvSpPr/>
          <p:nvPr/>
        </p:nvSpPr>
        <p:spPr>
          <a:xfrm>
            <a:off x="7384868" y="1680029"/>
            <a:ext cx="3410858" cy="3497942"/>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0"/>
                <a:solidFill>
                  <a:schemeClr val="tx1"/>
                </a:solidFill>
              </a:rPr>
              <a:t>Fewer and fewer widely applicable medicines are appearing in the market</a:t>
            </a:r>
          </a:p>
        </p:txBody>
      </p:sp>
    </p:spTree>
    <p:extLst>
      <p:ext uri="{BB962C8B-B14F-4D97-AF65-F5344CB8AC3E}">
        <p14:creationId xmlns:p14="http://schemas.microsoft.com/office/powerpoint/2010/main" val="545004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CA6FE6-CC76-4E72-9FFC-1D3AFF8F2487}"/>
              </a:ext>
            </a:extLst>
          </p:cNvPr>
          <p:cNvSpPr>
            <a:spLocks noGrp="1"/>
          </p:cNvSpPr>
          <p:nvPr>
            <p:ph idx="1"/>
          </p:nvPr>
        </p:nvSpPr>
        <p:spPr>
          <a:xfrm>
            <a:off x="838200" y="1371600"/>
            <a:ext cx="10515600" cy="4351338"/>
          </a:xfrm>
        </p:spPr>
        <p:txBody>
          <a:bodyPr>
            <a:normAutofit/>
          </a:bodyPr>
          <a:lstStyle/>
          <a:p>
            <a:r>
              <a:rPr lang="en-US" sz="2000"/>
              <a:t>Pharma patents expire after a certain time period</a:t>
            </a:r>
          </a:p>
          <a:p>
            <a:pPr lvl="1"/>
            <a:r>
              <a:rPr lang="en-US" sz="2000"/>
              <a:t>Usually 7 – 12 years</a:t>
            </a:r>
          </a:p>
          <a:p>
            <a:pPr lvl="1"/>
            <a:r>
              <a:rPr lang="en-US" sz="2000"/>
              <a:t>7 years is most common for a single indication</a:t>
            </a:r>
            <a:br>
              <a:rPr lang="en-US" sz="2000"/>
            </a:br>
            <a:endParaRPr lang="en-US" sz="2000"/>
          </a:p>
          <a:p>
            <a:r>
              <a:rPr lang="en-US" sz="2000"/>
              <a:t>Known as ‘loss of exclusivity’</a:t>
            </a:r>
            <a:br>
              <a:rPr lang="en-US" sz="2000"/>
            </a:br>
            <a:endParaRPr lang="en-US" sz="2000"/>
          </a:p>
          <a:p>
            <a:r>
              <a:rPr lang="en-US" sz="2000"/>
              <a:t>After that time, generic competitors move into the market</a:t>
            </a:r>
          </a:p>
          <a:p>
            <a:pPr lvl="1"/>
            <a:r>
              <a:rPr lang="en-US" sz="2000"/>
              <a:t>Product revenue typically drops significantly</a:t>
            </a:r>
          </a:p>
          <a:p>
            <a:pPr lvl="1"/>
            <a:endParaRPr lang="en-US" sz="2000"/>
          </a:p>
          <a:p>
            <a:r>
              <a:rPr lang="en-US" sz="2000"/>
              <a:t>Many branded companies remove a product from the market upon patent expiration</a:t>
            </a:r>
          </a:p>
        </p:txBody>
      </p:sp>
      <p:sp>
        <p:nvSpPr>
          <p:cNvPr id="3" name="Title 2">
            <a:extLst>
              <a:ext uri="{FF2B5EF4-FFF2-40B4-BE49-F238E27FC236}">
                <a16:creationId xmlns:a16="http://schemas.microsoft.com/office/drawing/2014/main" id="{3AD54C3F-FB5D-488D-A4DF-2839696454A7}"/>
              </a:ext>
            </a:extLst>
          </p:cNvPr>
          <p:cNvSpPr>
            <a:spLocks noGrp="1"/>
          </p:cNvSpPr>
          <p:nvPr>
            <p:ph type="title"/>
          </p:nvPr>
        </p:nvSpPr>
        <p:spPr/>
        <p:txBody>
          <a:bodyPr/>
          <a:lstStyle/>
          <a:p>
            <a:r>
              <a:rPr lang="en-US"/>
              <a:t>Pharma Products Typically Have A Finite Life</a:t>
            </a:r>
          </a:p>
        </p:txBody>
      </p:sp>
      <p:sp>
        <p:nvSpPr>
          <p:cNvPr id="4" name="Subtitle 3">
            <a:extLst>
              <a:ext uri="{FF2B5EF4-FFF2-40B4-BE49-F238E27FC236}">
                <a16:creationId xmlns:a16="http://schemas.microsoft.com/office/drawing/2014/main" id="{8905C4CE-E825-4939-85D7-624690586D3D}"/>
              </a:ext>
            </a:extLst>
          </p:cNvPr>
          <p:cNvSpPr>
            <a:spLocks noGrp="1"/>
          </p:cNvSpPr>
          <p:nvPr>
            <p:ph type="subTitle" idx="13"/>
          </p:nvPr>
        </p:nvSpPr>
        <p:spPr/>
        <p:txBody>
          <a:bodyPr/>
          <a:lstStyle/>
          <a:p>
            <a:r>
              <a:rPr lang="en-US"/>
              <a:t>Patent Protections Expire And Generic Competitors Move In</a:t>
            </a:r>
          </a:p>
        </p:txBody>
      </p:sp>
    </p:spTree>
    <p:extLst>
      <p:ext uri="{BB962C8B-B14F-4D97-AF65-F5344CB8AC3E}">
        <p14:creationId xmlns:p14="http://schemas.microsoft.com/office/powerpoint/2010/main" val="1396459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3DF89F9-73C9-4819-88F1-674E23EFFFC1}"/>
              </a:ext>
            </a:extLst>
          </p:cNvPr>
          <p:cNvGraphicFramePr>
            <a:graphicFrameLocks noGrp="1"/>
          </p:cNvGraphicFramePr>
          <p:nvPr>
            <p:ph idx="1"/>
            <p:extLst>
              <p:ext uri="{D42A27DB-BD31-4B8C-83A1-F6EECF244321}">
                <p14:modId xmlns:p14="http://schemas.microsoft.com/office/powerpoint/2010/main" val="3642309673"/>
              </p:ext>
            </p:extLst>
          </p:nvPr>
        </p:nvGraphicFramePr>
        <p:xfrm>
          <a:off x="428625" y="1600200"/>
          <a:ext cx="11356975" cy="4332627"/>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A4F4B223-4EE7-4DE9-9F51-DF3E1F18A387}"/>
              </a:ext>
            </a:extLst>
          </p:cNvPr>
          <p:cNvSpPr>
            <a:spLocks noGrp="1"/>
          </p:cNvSpPr>
          <p:nvPr>
            <p:ph type="title"/>
          </p:nvPr>
        </p:nvSpPr>
        <p:spPr/>
        <p:txBody>
          <a:bodyPr/>
          <a:lstStyle/>
          <a:p>
            <a:r>
              <a:rPr lang="en-US"/>
              <a:t>Revenue Impact Due To Loss Of Exclusivity</a:t>
            </a:r>
          </a:p>
        </p:txBody>
      </p:sp>
      <p:sp>
        <p:nvSpPr>
          <p:cNvPr id="4" name="Subtitle 3">
            <a:extLst>
              <a:ext uri="{FF2B5EF4-FFF2-40B4-BE49-F238E27FC236}">
                <a16:creationId xmlns:a16="http://schemas.microsoft.com/office/drawing/2014/main" id="{99F1DDEA-B56F-4324-B61C-61E4F3B396BF}"/>
              </a:ext>
            </a:extLst>
          </p:cNvPr>
          <p:cNvSpPr>
            <a:spLocks noGrp="1"/>
          </p:cNvSpPr>
          <p:nvPr>
            <p:ph type="subTitle" idx="13"/>
          </p:nvPr>
        </p:nvSpPr>
        <p:spPr/>
        <p:txBody>
          <a:bodyPr/>
          <a:lstStyle/>
          <a:p>
            <a:r>
              <a:rPr lang="en-US"/>
              <a:t>Developed markets impact of brand losses of exclusivity 2016 – 2025 </a:t>
            </a:r>
            <a:r>
              <a:rPr lang="en-US" err="1"/>
              <a:t>US$Bn</a:t>
            </a:r>
            <a:endParaRPr lang="en-US"/>
          </a:p>
        </p:txBody>
      </p:sp>
      <p:sp>
        <p:nvSpPr>
          <p:cNvPr id="8" name="Left Brace 7">
            <a:extLst>
              <a:ext uri="{FF2B5EF4-FFF2-40B4-BE49-F238E27FC236}">
                <a16:creationId xmlns:a16="http://schemas.microsoft.com/office/drawing/2014/main" id="{F19FBFCC-E5E3-4AD0-B372-E02773F693EC}"/>
              </a:ext>
            </a:extLst>
          </p:cNvPr>
          <p:cNvSpPr/>
          <p:nvPr/>
        </p:nvSpPr>
        <p:spPr>
          <a:xfrm rot="16200000">
            <a:off x="3352803" y="2100940"/>
            <a:ext cx="348342" cy="4702626"/>
          </a:xfrm>
          <a:prstGeom prst="lef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8BBE74EF-AD2E-4C40-BFBC-7EC224B6DE88}"/>
              </a:ext>
            </a:extLst>
          </p:cNvPr>
          <p:cNvSpPr/>
          <p:nvPr/>
        </p:nvSpPr>
        <p:spPr>
          <a:xfrm rot="16200000">
            <a:off x="8784775" y="3026228"/>
            <a:ext cx="348342" cy="4702626"/>
          </a:xfrm>
          <a:prstGeom prst="lef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692B9C4-4845-4200-9CA1-DD7C54E316C2}"/>
              </a:ext>
            </a:extLst>
          </p:cNvPr>
          <p:cNvSpPr txBox="1"/>
          <p:nvPr/>
        </p:nvSpPr>
        <p:spPr>
          <a:xfrm>
            <a:off x="3054701" y="4829056"/>
            <a:ext cx="926857" cy="369332"/>
          </a:xfrm>
          <a:prstGeom prst="rect">
            <a:avLst/>
          </a:prstGeom>
          <a:noFill/>
        </p:spPr>
        <p:txBody>
          <a:bodyPr wrap="none" rtlCol="0">
            <a:spAutoFit/>
          </a:bodyPr>
          <a:lstStyle/>
          <a:p>
            <a:r>
              <a:rPr lang="en-US" b="1"/>
              <a:t>$114BN</a:t>
            </a:r>
          </a:p>
        </p:txBody>
      </p:sp>
      <p:sp>
        <p:nvSpPr>
          <p:cNvPr id="11" name="TextBox 10">
            <a:extLst>
              <a:ext uri="{FF2B5EF4-FFF2-40B4-BE49-F238E27FC236}">
                <a16:creationId xmlns:a16="http://schemas.microsoft.com/office/drawing/2014/main" id="{40C4CEEF-FA54-4AFC-A0EB-AF1180B8D5B4}"/>
              </a:ext>
            </a:extLst>
          </p:cNvPr>
          <p:cNvSpPr txBox="1"/>
          <p:nvPr/>
        </p:nvSpPr>
        <p:spPr>
          <a:xfrm>
            <a:off x="8495517" y="5677290"/>
            <a:ext cx="934871" cy="369332"/>
          </a:xfrm>
          <a:prstGeom prst="rect">
            <a:avLst/>
          </a:prstGeom>
          <a:noFill/>
        </p:spPr>
        <p:txBody>
          <a:bodyPr wrap="none" rtlCol="0">
            <a:spAutoFit/>
          </a:bodyPr>
          <a:lstStyle/>
          <a:p>
            <a:r>
              <a:rPr lang="en-US" b="1"/>
              <a:t>$166BN</a:t>
            </a:r>
          </a:p>
        </p:txBody>
      </p:sp>
      <p:sp>
        <p:nvSpPr>
          <p:cNvPr id="12" name="TextBox 11">
            <a:extLst>
              <a:ext uri="{FF2B5EF4-FFF2-40B4-BE49-F238E27FC236}">
                <a16:creationId xmlns:a16="http://schemas.microsoft.com/office/drawing/2014/main" id="{3DF3C009-E451-466E-B863-C97544B4B0FF}"/>
              </a:ext>
            </a:extLst>
          </p:cNvPr>
          <p:cNvSpPr txBox="1"/>
          <p:nvPr/>
        </p:nvSpPr>
        <p:spPr>
          <a:xfrm>
            <a:off x="3771900" y="6035560"/>
            <a:ext cx="7537243" cy="153888"/>
          </a:xfrm>
          <a:prstGeom prst="rect">
            <a:avLst/>
          </a:prstGeom>
          <a:noFill/>
        </p:spPr>
        <p:txBody>
          <a:bodyPr wrap="square" lIns="0" tIns="0" rIns="0" bIns="0" rtlCol="0" anchor="ctr">
            <a:spAutoFit/>
          </a:bodyPr>
          <a:lstStyle/>
          <a:p>
            <a:pPr algn="r"/>
            <a:r>
              <a:rPr lang="en-US" sz="1000"/>
              <a:t>Source: IQVIA Institute Market Prognosis Feb 2021</a:t>
            </a:r>
          </a:p>
        </p:txBody>
      </p:sp>
    </p:spTree>
    <p:extLst>
      <p:ext uri="{BB962C8B-B14F-4D97-AF65-F5344CB8AC3E}">
        <p14:creationId xmlns:p14="http://schemas.microsoft.com/office/powerpoint/2010/main" val="1769410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D39AE-798A-461D-AB3E-C1B1D5846A9C}"/>
              </a:ext>
            </a:extLst>
          </p:cNvPr>
          <p:cNvSpPr>
            <a:spLocks noGrp="1"/>
          </p:cNvSpPr>
          <p:nvPr>
            <p:ph idx="1"/>
          </p:nvPr>
        </p:nvSpPr>
        <p:spPr/>
        <p:txBody>
          <a:bodyPr>
            <a:normAutofit/>
          </a:bodyPr>
          <a:lstStyle/>
          <a:p>
            <a:r>
              <a:rPr lang="en-US" sz="2000"/>
              <a:t>‘Fail fast’ to minimize time and money wasted on non-viable products</a:t>
            </a:r>
          </a:p>
          <a:p>
            <a:pPr lvl="1"/>
            <a:r>
              <a:rPr lang="en-US" sz="2000"/>
              <a:t>Accurately determine which products are worth developing</a:t>
            </a:r>
          </a:p>
          <a:p>
            <a:pPr lvl="1"/>
            <a:r>
              <a:rPr lang="en-US" sz="2000"/>
              <a:t>Not always an entirely clinical decision</a:t>
            </a:r>
            <a:br>
              <a:rPr lang="en-US" sz="2000"/>
            </a:br>
            <a:endParaRPr lang="en-US" sz="2000"/>
          </a:p>
          <a:p>
            <a:r>
              <a:rPr lang="en-US" sz="2000"/>
              <a:t>Get products to market as efficiently as possible</a:t>
            </a:r>
          </a:p>
          <a:p>
            <a:pPr lvl="1"/>
            <a:r>
              <a:rPr lang="en-US" sz="2000"/>
              <a:t>Demonstrate safety, efficacy and competitive advantage</a:t>
            </a:r>
          </a:p>
          <a:p>
            <a:pPr lvl="1"/>
            <a:r>
              <a:rPr lang="en-US" sz="2000"/>
              <a:t>Do so by obtaining the highest number of valid trial results</a:t>
            </a:r>
          </a:p>
          <a:p>
            <a:pPr lvl="1"/>
            <a:r>
              <a:rPr lang="en-US" sz="2000"/>
              <a:t>Obtain those results from the minimum number of trials and studies</a:t>
            </a:r>
            <a:br>
              <a:rPr lang="en-US" sz="2000"/>
            </a:br>
            <a:endParaRPr lang="en-US" sz="2000"/>
          </a:p>
          <a:p>
            <a:r>
              <a:rPr lang="en-US" sz="2000"/>
              <a:t>Optimize product development time and cost</a:t>
            </a:r>
          </a:p>
        </p:txBody>
      </p:sp>
      <p:sp>
        <p:nvSpPr>
          <p:cNvPr id="3" name="Title 2">
            <a:extLst>
              <a:ext uri="{FF2B5EF4-FFF2-40B4-BE49-F238E27FC236}">
                <a16:creationId xmlns:a16="http://schemas.microsoft.com/office/drawing/2014/main" id="{8EAC222D-F25A-4BF5-8A64-D0847507C969}"/>
              </a:ext>
            </a:extLst>
          </p:cNvPr>
          <p:cNvSpPr>
            <a:spLocks noGrp="1"/>
          </p:cNvSpPr>
          <p:nvPr>
            <p:ph type="title"/>
          </p:nvPr>
        </p:nvSpPr>
        <p:spPr/>
        <p:txBody>
          <a:bodyPr/>
          <a:lstStyle/>
          <a:p>
            <a:r>
              <a:rPr lang="en-US"/>
              <a:t>What Are R &amp; D’s Goals?</a:t>
            </a:r>
          </a:p>
        </p:txBody>
      </p:sp>
      <p:sp>
        <p:nvSpPr>
          <p:cNvPr id="4" name="Subtitle 3">
            <a:extLst>
              <a:ext uri="{FF2B5EF4-FFF2-40B4-BE49-F238E27FC236}">
                <a16:creationId xmlns:a16="http://schemas.microsoft.com/office/drawing/2014/main" id="{4F90D3CA-799F-47F1-A9A6-DC3931F193E4}"/>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24844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4D750-F605-4904-AB46-30DFF7D245D5}"/>
              </a:ext>
            </a:extLst>
          </p:cNvPr>
          <p:cNvSpPr>
            <a:spLocks noGrp="1"/>
          </p:cNvSpPr>
          <p:nvPr>
            <p:ph idx="1"/>
          </p:nvPr>
        </p:nvSpPr>
        <p:spPr>
          <a:xfrm>
            <a:off x="838200" y="1371600"/>
            <a:ext cx="10515600" cy="4351338"/>
          </a:xfrm>
        </p:spPr>
        <p:txBody>
          <a:bodyPr>
            <a:normAutofit/>
          </a:bodyPr>
          <a:lstStyle/>
          <a:p>
            <a:r>
              <a:rPr lang="en-US" sz="2000"/>
              <a:t>Should I move this newly synthesized compound into development, or discard it?</a:t>
            </a:r>
          </a:p>
          <a:p>
            <a:r>
              <a:rPr lang="en-US" sz="2000"/>
              <a:t>Should I move my product forward to the next phase of development, or discard it?</a:t>
            </a:r>
          </a:p>
          <a:p>
            <a:r>
              <a:rPr lang="en-US" sz="2000"/>
              <a:t>Are my competitors already working on a similar product? Are they ahead of me?</a:t>
            </a:r>
          </a:p>
          <a:p>
            <a:r>
              <a:rPr lang="en-US" sz="2000"/>
              <a:t>Are there other researchers or companies with whom I could collaborate?</a:t>
            </a:r>
          </a:p>
          <a:p>
            <a:r>
              <a:rPr lang="en-US" sz="2000"/>
              <a:t>Who are the right sites (hospitals, clinics etc.), investigators (physicians) and subjects (patients) to participate in a clinical trial for my product?</a:t>
            </a:r>
          </a:p>
          <a:p>
            <a:r>
              <a:rPr lang="en-US" sz="2000"/>
              <a:t>How should I design my clinical trial protocols to ensure I get complete, accurate and relevant results?</a:t>
            </a:r>
          </a:p>
          <a:p>
            <a:r>
              <a:rPr lang="en-US" sz="2000"/>
              <a:t>Am I getting statistically significant results across my entire target patient population?</a:t>
            </a:r>
          </a:p>
        </p:txBody>
      </p:sp>
      <p:sp>
        <p:nvSpPr>
          <p:cNvPr id="3" name="Title 2">
            <a:extLst>
              <a:ext uri="{FF2B5EF4-FFF2-40B4-BE49-F238E27FC236}">
                <a16:creationId xmlns:a16="http://schemas.microsoft.com/office/drawing/2014/main" id="{2C01B2B5-898E-46AB-987F-13B6703BC25C}"/>
              </a:ext>
            </a:extLst>
          </p:cNvPr>
          <p:cNvSpPr>
            <a:spLocks noGrp="1"/>
          </p:cNvSpPr>
          <p:nvPr>
            <p:ph type="title"/>
          </p:nvPr>
        </p:nvSpPr>
        <p:spPr/>
        <p:txBody>
          <a:bodyPr/>
          <a:lstStyle/>
          <a:p>
            <a:r>
              <a:rPr lang="en-US"/>
              <a:t>Typical Questions Faced By R &amp; D</a:t>
            </a:r>
          </a:p>
        </p:txBody>
      </p:sp>
      <p:sp>
        <p:nvSpPr>
          <p:cNvPr id="4" name="Subtitle 3">
            <a:extLst>
              <a:ext uri="{FF2B5EF4-FFF2-40B4-BE49-F238E27FC236}">
                <a16:creationId xmlns:a16="http://schemas.microsoft.com/office/drawing/2014/main" id="{0A75AE3A-1808-4786-83CF-C7282C7AA820}"/>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74662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371992818"/>
              </p:ext>
            </p:extLst>
          </p:nvPr>
        </p:nvGraphicFramePr>
        <p:xfrm>
          <a:off x="1429121" y="1382126"/>
          <a:ext cx="9674141" cy="456949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684637" y="3564376"/>
            <a:ext cx="3791636" cy="276999"/>
          </a:xfrm>
          <a:prstGeom prst="rect">
            <a:avLst/>
          </a:prstGeom>
          <a:noFill/>
        </p:spPr>
        <p:txBody>
          <a:bodyPr wrap="square" rtlCol="0">
            <a:spAutoFit/>
          </a:bodyPr>
          <a:lstStyle/>
          <a:p>
            <a:pPr algn="ctr"/>
            <a:r>
              <a:rPr lang="en-US" sz="1200" b="1"/>
              <a:t>Worldwide Prescription Drug Sales ($Bn)</a:t>
            </a:r>
          </a:p>
        </p:txBody>
      </p:sp>
      <p:cxnSp>
        <p:nvCxnSpPr>
          <p:cNvPr id="10" name="Straight Arrow Connector 9"/>
          <p:cNvCxnSpPr/>
          <p:nvPr/>
        </p:nvCxnSpPr>
        <p:spPr>
          <a:xfrm flipV="1">
            <a:off x="6994358" y="2034191"/>
            <a:ext cx="3609474" cy="946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70821" y="1957138"/>
            <a:ext cx="2021305" cy="338554"/>
          </a:xfrm>
          <a:prstGeom prst="rect">
            <a:avLst/>
          </a:prstGeom>
          <a:noFill/>
          <a:ln>
            <a:solidFill>
              <a:schemeClr val="tx1"/>
            </a:solidFill>
          </a:ln>
        </p:spPr>
        <p:txBody>
          <a:bodyPr wrap="square" rtlCol="0">
            <a:spAutoFit/>
          </a:bodyPr>
          <a:lstStyle/>
          <a:p>
            <a:r>
              <a:rPr lang="en-US" sz="1600" b="1"/>
              <a:t>+7.4% CAGR 2020-26</a:t>
            </a:r>
            <a:endParaRPr lang="en-US" b="1"/>
          </a:p>
        </p:txBody>
      </p:sp>
      <p:sp>
        <p:nvSpPr>
          <p:cNvPr id="14" name="TextBox 13"/>
          <p:cNvSpPr txBox="1"/>
          <p:nvPr/>
        </p:nvSpPr>
        <p:spPr>
          <a:xfrm>
            <a:off x="5804189" y="6096001"/>
            <a:ext cx="5384800" cy="276999"/>
          </a:xfrm>
          <a:prstGeom prst="rect">
            <a:avLst/>
          </a:prstGeom>
          <a:noFill/>
        </p:spPr>
        <p:txBody>
          <a:bodyPr wrap="square" rtlCol="0">
            <a:spAutoFit/>
          </a:bodyPr>
          <a:lstStyle/>
          <a:p>
            <a:pPr algn="r"/>
            <a:r>
              <a:rPr lang="en-US" sz="1200">
                <a:solidFill>
                  <a:srgbClr val="3F3F3F"/>
                </a:solidFill>
              </a:rPr>
              <a:t>Source – Evaluate Pharma June 2020</a:t>
            </a:r>
          </a:p>
        </p:txBody>
      </p:sp>
      <p:sp>
        <p:nvSpPr>
          <p:cNvPr id="11" name="TextBox 10">
            <a:extLst>
              <a:ext uri="{FF2B5EF4-FFF2-40B4-BE49-F238E27FC236}">
                <a16:creationId xmlns:a16="http://schemas.microsoft.com/office/drawing/2014/main" id="{B80F4D83-AAB3-4EEB-A9B0-63B182143567}"/>
              </a:ext>
            </a:extLst>
          </p:cNvPr>
          <p:cNvSpPr txBox="1"/>
          <p:nvPr/>
        </p:nvSpPr>
        <p:spPr>
          <a:xfrm>
            <a:off x="868488" y="827900"/>
            <a:ext cx="7117526" cy="369332"/>
          </a:xfrm>
          <a:prstGeom prst="rect">
            <a:avLst/>
          </a:prstGeom>
          <a:noFill/>
        </p:spPr>
        <p:txBody>
          <a:bodyPr wrap="none" rtlCol="0">
            <a:spAutoFit/>
          </a:bodyPr>
          <a:lstStyle/>
          <a:p>
            <a:r>
              <a:rPr lang="en-US"/>
              <a:t>Global Prescription Drug Sales Are Predicted To Reach $1.4 Trillion In 2026</a:t>
            </a:r>
            <a:endParaRPr lang="en-IN"/>
          </a:p>
        </p:txBody>
      </p:sp>
      <p:sp>
        <p:nvSpPr>
          <p:cNvPr id="12" name="Title 1">
            <a:extLst>
              <a:ext uri="{FF2B5EF4-FFF2-40B4-BE49-F238E27FC236}">
                <a16:creationId xmlns:a16="http://schemas.microsoft.com/office/drawing/2014/main" id="{3199FCFD-1A11-484B-8705-84F0E5A39160}"/>
              </a:ext>
            </a:extLst>
          </p:cNvPr>
          <p:cNvSpPr>
            <a:spLocks noGrp="1"/>
          </p:cNvSpPr>
          <p:nvPr>
            <p:ph type="title"/>
          </p:nvPr>
        </p:nvSpPr>
        <p:spPr>
          <a:xfrm>
            <a:off x="413657" y="215283"/>
            <a:ext cx="11778343" cy="584775"/>
          </a:xfrm>
        </p:spPr>
        <p:txBody>
          <a:bodyPr>
            <a:normAutofit/>
          </a:bodyPr>
          <a:lstStyle/>
          <a:p>
            <a:r>
              <a:rPr lang="en-US"/>
              <a:t>Global Prescription Pharma Spending By Category</a:t>
            </a:r>
          </a:p>
        </p:txBody>
      </p:sp>
    </p:spTree>
    <p:extLst>
      <p:ext uri="{BB962C8B-B14F-4D97-AF65-F5344CB8AC3E}">
        <p14:creationId xmlns:p14="http://schemas.microsoft.com/office/powerpoint/2010/main" val="2115122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lIns="0" rIns="0" anchor="t"/>
          <a:lstStyle/>
          <a:p>
            <a:r>
              <a:rPr lang="en-US"/>
              <a:t>Agenda</a:t>
            </a:r>
          </a:p>
        </p:txBody>
      </p:sp>
      <p:pic>
        <p:nvPicPr>
          <p:cNvPr id="6" name="Picture Placeholder 5"/>
          <p:cNvPicPr>
            <a:picLocks noGrp="1" noChangeAspect="1"/>
          </p:cNvPicPr>
          <p:nvPr>
            <p:ph type="pic" sz="quarter" idx="53"/>
          </p:nvPr>
        </p:nvPicPr>
        <p:blipFill>
          <a:blip r:embed="rId2">
            <a:extLst>
              <a:ext uri="{28A0092B-C50C-407E-A947-70E740481C1C}">
                <a14:useLocalDpi xmlns:a14="http://schemas.microsoft.com/office/drawing/2010/main" val="0"/>
              </a:ext>
            </a:extLst>
          </a:blip>
          <a:srcRect l="19344" r="19344"/>
          <a:stretch>
            <a:fillRect/>
          </a:stretch>
        </p:blipFill>
        <p:spPr/>
      </p:pic>
      <p:sp>
        <p:nvSpPr>
          <p:cNvPr id="7" name="Subtitle 8"/>
          <p:cNvSpPr>
            <a:spLocks noGrp="1"/>
          </p:cNvSpPr>
          <p:nvPr>
            <p:ph type="subTitle" idx="13"/>
          </p:nvPr>
        </p:nvSpPr>
        <p:spPr>
          <a:xfrm>
            <a:off x="6903075" y="1989056"/>
            <a:ext cx="4998638" cy="1851789"/>
          </a:xfrm>
        </p:spPr>
        <p:txBody>
          <a:bodyPr wrap="square">
            <a:spAutoFit/>
          </a:bodyPr>
          <a:lstStyle/>
          <a:p>
            <a:r>
              <a:rPr lang="en-US" sz="1800">
                <a:solidFill>
                  <a:schemeClr val="tx2"/>
                </a:solidFill>
              </a:rPr>
              <a:t>Section 1: Overview of the Pharma Industry</a:t>
            </a:r>
          </a:p>
          <a:p>
            <a:r>
              <a:rPr lang="en-US" sz="1800">
                <a:solidFill>
                  <a:schemeClr val="tx1"/>
                </a:solidFill>
              </a:rPr>
              <a:t>Section 2: Sales &amp; Marketing</a:t>
            </a:r>
          </a:p>
          <a:p>
            <a:r>
              <a:rPr lang="en-US" sz="1800">
                <a:solidFill>
                  <a:schemeClr val="tx1"/>
                </a:solidFill>
              </a:rPr>
              <a:t>Section 3: Research &amp; Development</a:t>
            </a:r>
          </a:p>
          <a:p>
            <a:r>
              <a:rPr lang="en-US" sz="1800">
                <a:solidFill>
                  <a:schemeClr val="accent4"/>
                </a:solidFill>
              </a:rPr>
              <a:t>Section 4: Manufacturing &amp; Distribution</a:t>
            </a:r>
          </a:p>
          <a:p>
            <a:r>
              <a:rPr lang="en-US" sz="1800">
                <a:solidFill>
                  <a:schemeClr val="tx1"/>
                </a:solidFill>
              </a:rPr>
              <a:t>Section 5: Axtria Solutions</a:t>
            </a:r>
          </a:p>
        </p:txBody>
      </p:sp>
    </p:spTree>
    <p:extLst>
      <p:ext uri="{BB962C8B-B14F-4D97-AF65-F5344CB8AC3E}">
        <p14:creationId xmlns:p14="http://schemas.microsoft.com/office/powerpoint/2010/main" val="2349831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2D751E-F6CC-400C-B9E6-B73FCEA806A1}"/>
              </a:ext>
            </a:extLst>
          </p:cNvPr>
          <p:cNvSpPr>
            <a:spLocks noGrp="1"/>
          </p:cNvSpPr>
          <p:nvPr>
            <p:ph idx="1"/>
          </p:nvPr>
        </p:nvSpPr>
        <p:spPr>
          <a:xfrm>
            <a:off x="838200" y="1371600"/>
            <a:ext cx="10515600" cy="4351338"/>
          </a:xfrm>
        </p:spPr>
        <p:txBody>
          <a:bodyPr>
            <a:normAutofit/>
          </a:bodyPr>
          <a:lstStyle/>
          <a:p>
            <a:r>
              <a:rPr lang="en-US" sz="2000"/>
              <a:t>Takes raw materials and components</a:t>
            </a:r>
          </a:p>
          <a:p>
            <a:pPr lvl="1"/>
            <a:r>
              <a:rPr lang="en-US" sz="2000"/>
              <a:t>Pharma companies often source materials from other companies</a:t>
            </a:r>
          </a:p>
          <a:p>
            <a:pPr lvl="1"/>
            <a:r>
              <a:rPr lang="en-US" sz="2000"/>
              <a:t>Upstream distribution may be handled by the supplier</a:t>
            </a:r>
            <a:br>
              <a:rPr lang="en-US" sz="2000"/>
            </a:br>
            <a:endParaRPr lang="en-US" sz="2000"/>
          </a:p>
          <a:p>
            <a:r>
              <a:rPr lang="en-US" sz="2000"/>
              <a:t>Manufactures pharma products</a:t>
            </a:r>
          </a:p>
          <a:p>
            <a:pPr lvl="1"/>
            <a:r>
              <a:rPr lang="en-US" sz="2000"/>
              <a:t>Either in-house or through contract manufacturers</a:t>
            </a:r>
          </a:p>
          <a:p>
            <a:pPr lvl="1"/>
            <a:r>
              <a:rPr lang="en-US" sz="2000"/>
              <a:t>Subject to strict standards imposed by regulators</a:t>
            </a:r>
          </a:p>
          <a:p>
            <a:pPr lvl="1"/>
            <a:endParaRPr lang="en-US" sz="2000"/>
          </a:p>
          <a:p>
            <a:r>
              <a:rPr lang="en-US" sz="2000"/>
              <a:t>Distributes those products to market</a:t>
            </a:r>
          </a:p>
          <a:p>
            <a:pPr lvl="1"/>
            <a:r>
              <a:rPr lang="en-US" sz="2000"/>
              <a:t>Some products go directly to prescribers or retail pharmacies</a:t>
            </a:r>
          </a:p>
          <a:p>
            <a:pPr lvl="1"/>
            <a:r>
              <a:rPr lang="en-US" sz="2000"/>
              <a:t>Other products are distributed through wholesalers/distributors</a:t>
            </a:r>
          </a:p>
        </p:txBody>
      </p:sp>
      <p:sp>
        <p:nvSpPr>
          <p:cNvPr id="3" name="Title 2">
            <a:extLst>
              <a:ext uri="{FF2B5EF4-FFF2-40B4-BE49-F238E27FC236}">
                <a16:creationId xmlns:a16="http://schemas.microsoft.com/office/drawing/2014/main" id="{42048B1D-DF0B-46ED-9BD6-AD67457CED18}"/>
              </a:ext>
            </a:extLst>
          </p:cNvPr>
          <p:cNvSpPr>
            <a:spLocks noGrp="1"/>
          </p:cNvSpPr>
          <p:nvPr>
            <p:ph type="title"/>
          </p:nvPr>
        </p:nvSpPr>
        <p:spPr/>
        <p:txBody>
          <a:bodyPr/>
          <a:lstStyle/>
          <a:p>
            <a:r>
              <a:rPr lang="en-US"/>
              <a:t>What Does Manufacturing &amp; Distribution Do?</a:t>
            </a:r>
          </a:p>
        </p:txBody>
      </p:sp>
      <p:sp>
        <p:nvSpPr>
          <p:cNvPr id="4" name="Subtitle 3">
            <a:extLst>
              <a:ext uri="{FF2B5EF4-FFF2-40B4-BE49-F238E27FC236}">
                <a16:creationId xmlns:a16="http://schemas.microsoft.com/office/drawing/2014/main" id="{3BC02B9E-A292-496B-BB14-6B103516D4A4}"/>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4223120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Graphic 1340">
            <a:extLst>
              <a:ext uri="{FF2B5EF4-FFF2-40B4-BE49-F238E27FC236}">
                <a16:creationId xmlns:a16="http://schemas.microsoft.com/office/drawing/2014/main" id="{363CB22A-E7C6-4F32-88D7-54D0EF7C2D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7372" y="2991016"/>
            <a:ext cx="822960" cy="822960"/>
          </a:xfrm>
          <a:prstGeom prst="rect">
            <a:avLst/>
          </a:prstGeom>
        </p:spPr>
      </p:pic>
      <p:sp>
        <p:nvSpPr>
          <p:cNvPr id="5" name="Title 4">
            <a:extLst>
              <a:ext uri="{FF2B5EF4-FFF2-40B4-BE49-F238E27FC236}">
                <a16:creationId xmlns:a16="http://schemas.microsoft.com/office/drawing/2014/main" id="{A95A84FF-755B-4191-8F69-FC06837E84CF}"/>
              </a:ext>
            </a:extLst>
          </p:cNvPr>
          <p:cNvSpPr>
            <a:spLocks noGrp="1"/>
          </p:cNvSpPr>
          <p:nvPr>
            <p:ph type="title"/>
          </p:nvPr>
        </p:nvSpPr>
        <p:spPr/>
        <p:txBody>
          <a:bodyPr/>
          <a:lstStyle/>
          <a:p>
            <a:r>
              <a:rPr lang="en-US"/>
              <a:t>Pharma Product Distribution Flow</a:t>
            </a:r>
          </a:p>
        </p:txBody>
      </p:sp>
      <p:sp>
        <p:nvSpPr>
          <p:cNvPr id="6" name="Subtitle 5">
            <a:extLst>
              <a:ext uri="{FF2B5EF4-FFF2-40B4-BE49-F238E27FC236}">
                <a16:creationId xmlns:a16="http://schemas.microsoft.com/office/drawing/2014/main" id="{4AAC8365-B313-4CD6-BDE5-F1C4F3A2EE8F}"/>
              </a:ext>
            </a:extLst>
          </p:cNvPr>
          <p:cNvSpPr>
            <a:spLocks noGrp="1"/>
          </p:cNvSpPr>
          <p:nvPr>
            <p:ph type="subTitle" idx="13"/>
          </p:nvPr>
        </p:nvSpPr>
        <p:spPr/>
        <p:txBody>
          <a:bodyPr/>
          <a:lstStyle/>
          <a:p>
            <a:r>
              <a:rPr lang="en-US"/>
              <a:t>Simplified Upstream and Downstream Product Flow</a:t>
            </a:r>
          </a:p>
        </p:txBody>
      </p:sp>
      <p:sp>
        <p:nvSpPr>
          <p:cNvPr id="89" name="Rectangle 88">
            <a:extLst>
              <a:ext uri="{FF2B5EF4-FFF2-40B4-BE49-F238E27FC236}">
                <a16:creationId xmlns:a16="http://schemas.microsoft.com/office/drawing/2014/main" id="{5617A40E-06BE-452B-A0DB-E6EAA9CC7686}"/>
              </a:ext>
            </a:extLst>
          </p:cNvPr>
          <p:cNvSpPr/>
          <p:nvPr/>
        </p:nvSpPr>
        <p:spPr>
          <a:xfrm>
            <a:off x="1441747" y="1572122"/>
            <a:ext cx="918458"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aphic 35">
            <a:extLst>
              <a:ext uri="{FF2B5EF4-FFF2-40B4-BE49-F238E27FC236}">
                <a16:creationId xmlns:a16="http://schemas.microsoft.com/office/drawing/2014/main" id="{1CC12A6C-785A-40F4-90E0-22F869F39584}"/>
              </a:ext>
            </a:extLst>
          </p:cNvPr>
          <p:cNvGrpSpPr>
            <a:grpSpLocks noChangeAspect="1"/>
          </p:cNvGrpSpPr>
          <p:nvPr/>
        </p:nvGrpSpPr>
        <p:grpSpPr>
          <a:xfrm>
            <a:off x="1523227" y="1634708"/>
            <a:ext cx="755499" cy="789231"/>
            <a:chOff x="5829300" y="3148010"/>
            <a:chExt cx="533402" cy="557211"/>
          </a:xfrm>
        </p:grpSpPr>
        <p:sp>
          <p:nvSpPr>
            <p:cNvPr id="8" name="Freeform: Shape 7">
              <a:extLst>
                <a:ext uri="{FF2B5EF4-FFF2-40B4-BE49-F238E27FC236}">
                  <a16:creationId xmlns:a16="http://schemas.microsoft.com/office/drawing/2014/main" id="{7DA4314F-BFD7-4896-AF4A-358F38AD566F}"/>
                </a:ext>
              </a:extLst>
            </p:cNvPr>
            <p:cNvSpPr/>
            <p:nvPr/>
          </p:nvSpPr>
          <p:spPr>
            <a:xfrm>
              <a:off x="5895974" y="3467096"/>
              <a:ext cx="9525" cy="133350"/>
            </a:xfrm>
            <a:custGeom>
              <a:avLst/>
              <a:gdLst>
                <a:gd name="connsiteX0" fmla="*/ 0 w 0"/>
                <a:gd name="connsiteY0" fmla="*/ 0 h 133350"/>
                <a:gd name="connsiteX1" fmla="*/ 0 w 0"/>
                <a:gd name="connsiteY1" fmla="*/ 133350 h 133350"/>
              </a:gdLst>
              <a:ahLst/>
              <a:cxnLst>
                <a:cxn ang="0">
                  <a:pos x="connsiteX0" y="connsiteY0"/>
                </a:cxn>
                <a:cxn ang="0">
                  <a:pos x="connsiteX1" y="connsiteY1"/>
                </a:cxn>
              </a:cxnLst>
              <a:rect l="l" t="t" r="r" b="b"/>
              <a:pathLst>
                <a:path h="133350">
                  <a:moveTo>
                    <a:pt x="0" y="0"/>
                  </a:moveTo>
                  <a:lnTo>
                    <a:pt x="0" y="133350"/>
                  </a:lnTo>
                </a:path>
              </a:pathLst>
            </a:custGeom>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B04974C2-A41F-4388-9AFB-1865C119B59E}"/>
                </a:ext>
              </a:extLst>
            </p:cNvPr>
            <p:cNvSpPr/>
            <p:nvPr/>
          </p:nvSpPr>
          <p:spPr>
            <a:xfrm>
              <a:off x="6019802" y="3324221"/>
              <a:ext cx="342900" cy="381000"/>
            </a:xfrm>
            <a:custGeom>
              <a:avLst/>
              <a:gdLst>
                <a:gd name="connsiteX0" fmla="*/ 0 w 342900"/>
                <a:gd name="connsiteY0" fmla="*/ 381000 h 381000"/>
                <a:gd name="connsiteX1" fmla="*/ 303848 w 342900"/>
                <a:gd name="connsiteY1" fmla="*/ 381000 h 381000"/>
                <a:gd name="connsiteX2" fmla="*/ 337185 w 342900"/>
                <a:gd name="connsiteY2" fmla="*/ 326708 h 381000"/>
                <a:gd name="connsiteX3" fmla="*/ 190500 w 342900"/>
                <a:gd name="connsiteY3" fmla="*/ 85725 h 381000"/>
                <a:gd name="connsiteX4" fmla="*/ 190500 w 342900"/>
                <a:gd name="connsiteY4" fmla="*/ 0 h 381000"/>
                <a:gd name="connsiteX5" fmla="*/ 60007 w 342900"/>
                <a:gd name="connsiteY5" fmla="*/ 0 h 381000"/>
                <a:gd name="connsiteX6" fmla="*/ 60007 w 342900"/>
                <a:gd name="connsiteY6" fmla="*/ 85725 h 381000"/>
                <a:gd name="connsiteX7" fmla="*/ 16193 w 342900"/>
                <a:gd name="connsiteY7" fmla="*/ 15716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 h="381000">
                  <a:moveTo>
                    <a:pt x="0" y="381000"/>
                  </a:moveTo>
                  <a:lnTo>
                    <a:pt x="303848" y="381000"/>
                  </a:lnTo>
                  <a:cubicBezTo>
                    <a:pt x="334328" y="381000"/>
                    <a:pt x="353378" y="350520"/>
                    <a:pt x="337185" y="326708"/>
                  </a:cubicBezTo>
                  <a:lnTo>
                    <a:pt x="190500" y="85725"/>
                  </a:lnTo>
                  <a:lnTo>
                    <a:pt x="190500" y="0"/>
                  </a:lnTo>
                  <a:lnTo>
                    <a:pt x="60007" y="0"/>
                  </a:lnTo>
                  <a:lnTo>
                    <a:pt x="60007" y="85725"/>
                  </a:lnTo>
                  <a:lnTo>
                    <a:pt x="16193" y="157163"/>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279FDE7E-37B6-4EF9-8D91-3F03EE84A745}"/>
                </a:ext>
              </a:extLst>
            </p:cNvPr>
            <p:cNvSpPr/>
            <p:nvPr/>
          </p:nvSpPr>
          <p:spPr>
            <a:xfrm>
              <a:off x="6048377" y="3286121"/>
              <a:ext cx="190500" cy="38100"/>
            </a:xfrm>
            <a:custGeom>
              <a:avLst/>
              <a:gdLst>
                <a:gd name="connsiteX0" fmla="*/ 171450 w 190500"/>
                <a:gd name="connsiteY0" fmla="*/ 38100 h 38100"/>
                <a:gd name="connsiteX1" fmla="*/ 19050 w 190500"/>
                <a:gd name="connsiteY1" fmla="*/ 38100 h 38100"/>
                <a:gd name="connsiteX2" fmla="*/ 0 w 190500"/>
                <a:gd name="connsiteY2" fmla="*/ 19050 h 38100"/>
                <a:gd name="connsiteX3" fmla="*/ 0 w 190500"/>
                <a:gd name="connsiteY3" fmla="*/ 19050 h 38100"/>
                <a:gd name="connsiteX4" fmla="*/ 19050 w 190500"/>
                <a:gd name="connsiteY4" fmla="*/ 0 h 38100"/>
                <a:gd name="connsiteX5" fmla="*/ 171450 w 190500"/>
                <a:gd name="connsiteY5" fmla="*/ 0 h 38100"/>
                <a:gd name="connsiteX6" fmla="*/ 190500 w 190500"/>
                <a:gd name="connsiteY6" fmla="*/ 19050 h 38100"/>
                <a:gd name="connsiteX7" fmla="*/ 190500 w 190500"/>
                <a:gd name="connsiteY7" fmla="*/ 19050 h 38100"/>
                <a:gd name="connsiteX8" fmla="*/ 171450 w 190500"/>
                <a:gd name="connsiteY8" fmla="*/ 381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38100">
                  <a:moveTo>
                    <a:pt x="171450" y="38100"/>
                  </a:moveTo>
                  <a:lnTo>
                    <a:pt x="19050" y="38100"/>
                  </a:lnTo>
                  <a:cubicBezTo>
                    <a:pt x="8572" y="38100"/>
                    <a:pt x="0" y="29528"/>
                    <a:pt x="0" y="19050"/>
                  </a:cubicBezTo>
                  <a:lnTo>
                    <a:pt x="0" y="19050"/>
                  </a:lnTo>
                  <a:cubicBezTo>
                    <a:pt x="0" y="8572"/>
                    <a:pt x="8572" y="0"/>
                    <a:pt x="19050" y="0"/>
                  </a:cubicBezTo>
                  <a:lnTo>
                    <a:pt x="171450" y="0"/>
                  </a:lnTo>
                  <a:cubicBezTo>
                    <a:pt x="181927" y="0"/>
                    <a:pt x="190500" y="8572"/>
                    <a:pt x="190500" y="19050"/>
                  </a:cubicBezTo>
                  <a:lnTo>
                    <a:pt x="190500" y="19050"/>
                  </a:lnTo>
                  <a:cubicBezTo>
                    <a:pt x="190500" y="29528"/>
                    <a:pt x="181927" y="38100"/>
                    <a:pt x="171450" y="38100"/>
                  </a:cubicBezTo>
                  <a:close/>
                </a:path>
              </a:pathLst>
            </a:custGeom>
            <a:noFill/>
            <a:ln w="19050" cap="flat">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2AC6E560-960E-4105-8622-31D8DEEA85AE}"/>
                </a:ext>
              </a:extLst>
            </p:cNvPr>
            <p:cNvSpPr/>
            <p:nvPr/>
          </p:nvSpPr>
          <p:spPr>
            <a:xfrm>
              <a:off x="6124577" y="3219446"/>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93D9F04-C18E-4507-A08C-3ECA02B5C2A0}"/>
                </a:ext>
              </a:extLst>
            </p:cNvPr>
            <p:cNvSpPr/>
            <p:nvPr/>
          </p:nvSpPr>
          <p:spPr>
            <a:xfrm>
              <a:off x="6134102" y="3419471"/>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E16ED122-4B95-4472-9FD8-7633418CB591}"/>
                </a:ext>
              </a:extLst>
            </p:cNvPr>
            <p:cNvSpPr/>
            <p:nvPr/>
          </p:nvSpPr>
          <p:spPr>
            <a:xfrm>
              <a:off x="6067427" y="3505196"/>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826AC35-0853-4DD6-B87E-33A19858F636}"/>
                </a:ext>
              </a:extLst>
            </p:cNvPr>
            <p:cNvSpPr/>
            <p:nvPr/>
          </p:nvSpPr>
          <p:spPr>
            <a:xfrm>
              <a:off x="6167440" y="3167058"/>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27DEAA9C-80CB-4631-A2D1-001D2AAE8BF9}"/>
                </a:ext>
              </a:extLst>
            </p:cNvPr>
            <p:cNvSpPr/>
            <p:nvPr/>
          </p:nvSpPr>
          <p:spPr>
            <a:xfrm>
              <a:off x="6100765" y="3148010"/>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DED0EDA3-C02F-429C-BD1F-2D7D55F2F875}"/>
                </a:ext>
              </a:extLst>
            </p:cNvPr>
            <p:cNvSpPr/>
            <p:nvPr/>
          </p:nvSpPr>
          <p:spPr>
            <a:xfrm>
              <a:off x="5829300" y="3343271"/>
              <a:ext cx="190500" cy="361950"/>
            </a:xfrm>
            <a:custGeom>
              <a:avLst/>
              <a:gdLst>
                <a:gd name="connsiteX0" fmla="*/ 71438 w 190500"/>
                <a:gd name="connsiteY0" fmla="*/ 46672 h 361950"/>
                <a:gd name="connsiteX1" fmla="*/ 23813 w 190500"/>
                <a:gd name="connsiteY1" fmla="*/ 46672 h 361950"/>
                <a:gd name="connsiteX2" fmla="*/ 0 w 190500"/>
                <a:gd name="connsiteY2" fmla="*/ 23813 h 361950"/>
                <a:gd name="connsiteX3" fmla="*/ 0 w 190500"/>
                <a:gd name="connsiteY3" fmla="*/ 23813 h 361950"/>
                <a:gd name="connsiteX4" fmla="*/ 23813 w 190500"/>
                <a:gd name="connsiteY4" fmla="*/ 0 h 361950"/>
                <a:gd name="connsiteX5" fmla="*/ 166688 w 190500"/>
                <a:gd name="connsiteY5" fmla="*/ 0 h 361950"/>
                <a:gd name="connsiteX6" fmla="*/ 190500 w 190500"/>
                <a:gd name="connsiteY6" fmla="*/ 23813 h 361950"/>
                <a:gd name="connsiteX7" fmla="*/ 190500 w 190500"/>
                <a:gd name="connsiteY7" fmla="*/ 23813 h 361950"/>
                <a:gd name="connsiteX8" fmla="*/ 166688 w 190500"/>
                <a:gd name="connsiteY8" fmla="*/ 47625 h 361950"/>
                <a:gd name="connsiteX9" fmla="*/ 154305 w 190500"/>
                <a:gd name="connsiteY9" fmla="*/ 47625 h 361950"/>
                <a:gd name="connsiteX10" fmla="*/ 154305 w 190500"/>
                <a:gd name="connsiteY10" fmla="*/ 309563 h 361950"/>
                <a:gd name="connsiteX11" fmla="*/ 94298 w 190500"/>
                <a:gd name="connsiteY11" fmla="*/ 361950 h 361950"/>
                <a:gd name="connsiteX12" fmla="*/ 94298 w 190500"/>
                <a:gd name="connsiteY12" fmla="*/ 361950 h 361950"/>
                <a:gd name="connsiteX13" fmla="*/ 34290 w 190500"/>
                <a:gd name="connsiteY13" fmla="*/ 309563 h 361950"/>
                <a:gd name="connsiteX14" fmla="*/ 34290 w 190500"/>
                <a:gd name="connsiteY14" fmla="*/ 4667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500" h="361950">
                  <a:moveTo>
                    <a:pt x="71438" y="46672"/>
                  </a:moveTo>
                  <a:lnTo>
                    <a:pt x="23813" y="46672"/>
                  </a:lnTo>
                  <a:cubicBezTo>
                    <a:pt x="10477" y="46672"/>
                    <a:pt x="0" y="36195"/>
                    <a:pt x="0" y="23813"/>
                  </a:cubicBezTo>
                  <a:lnTo>
                    <a:pt x="0" y="23813"/>
                  </a:lnTo>
                  <a:cubicBezTo>
                    <a:pt x="0" y="10478"/>
                    <a:pt x="10477" y="0"/>
                    <a:pt x="23813" y="0"/>
                  </a:cubicBezTo>
                  <a:lnTo>
                    <a:pt x="166688" y="0"/>
                  </a:lnTo>
                  <a:cubicBezTo>
                    <a:pt x="180023" y="0"/>
                    <a:pt x="190500" y="10478"/>
                    <a:pt x="190500" y="23813"/>
                  </a:cubicBezTo>
                  <a:lnTo>
                    <a:pt x="190500" y="23813"/>
                  </a:lnTo>
                  <a:cubicBezTo>
                    <a:pt x="190500" y="37147"/>
                    <a:pt x="180023" y="47625"/>
                    <a:pt x="166688" y="47625"/>
                  </a:cubicBezTo>
                  <a:lnTo>
                    <a:pt x="154305" y="47625"/>
                  </a:lnTo>
                  <a:lnTo>
                    <a:pt x="154305" y="309563"/>
                  </a:lnTo>
                  <a:cubicBezTo>
                    <a:pt x="154305" y="338138"/>
                    <a:pt x="127635" y="361950"/>
                    <a:pt x="94298" y="361950"/>
                  </a:cubicBezTo>
                  <a:lnTo>
                    <a:pt x="94298" y="361950"/>
                  </a:lnTo>
                  <a:cubicBezTo>
                    <a:pt x="60960" y="361950"/>
                    <a:pt x="34290" y="338138"/>
                    <a:pt x="34290" y="309563"/>
                  </a:cubicBezTo>
                  <a:lnTo>
                    <a:pt x="34290" y="46672"/>
                  </a:lnTo>
                </a:path>
              </a:pathLst>
            </a:custGeom>
            <a:noFill/>
            <a:ln w="19050" cap="rnd">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ED29C97F-FE56-472B-897E-70209AA3273F}"/>
                </a:ext>
              </a:extLst>
            </p:cNvPr>
            <p:cNvSpPr/>
            <p:nvPr/>
          </p:nvSpPr>
          <p:spPr>
            <a:xfrm>
              <a:off x="6205538" y="3514725"/>
              <a:ext cx="66675" cy="114300"/>
            </a:xfrm>
            <a:custGeom>
              <a:avLst/>
              <a:gdLst>
                <a:gd name="connsiteX0" fmla="*/ 0 w 66675"/>
                <a:gd name="connsiteY0" fmla="*/ 0 h 114300"/>
                <a:gd name="connsiteX1" fmla="*/ 66675 w 66675"/>
                <a:gd name="connsiteY1" fmla="*/ 114300 h 114300"/>
                <a:gd name="connsiteX2" fmla="*/ 66675 w 66675"/>
                <a:gd name="connsiteY2" fmla="*/ 114300 h 114300"/>
              </a:gdLst>
              <a:ahLst/>
              <a:cxnLst>
                <a:cxn ang="0">
                  <a:pos x="connsiteX0" y="connsiteY0"/>
                </a:cxn>
                <a:cxn ang="0">
                  <a:pos x="connsiteX1" y="connsiteY1"/>
                </a:cxn>
                <a:cxn ang="0">
                  <a:pos x="connsiteX2" y="connsiteY2"/>
                </a:cxn>
              </a:cxnLst>
              <a:rect l="l" t="t" r="r" b="b"/>
              <a:pathLst>
                <a:path w="66675" h="114300">
                  <a:moveTo>
                    <a:pt x="0" y="0"/>
                  </a:moveTo>
                  <a:lnTo>
                    <a:pt x="66675" y="114300"/>
                  </a:lnTo>
                  <a:lnTo>
                    <a:pt x="66675" y="114300"/>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1" name="Rectangle 90">
            <a:extLst>
              <a:ext uri="{FF2B5EF4-FFF2-40B4-BE49-F238E27FC236}">
                <a16:creationId xmlns:a16="http://schemas.microsoft.com/office/drawing/2014/main" id="{EFE6AF98-7716-45EC-A2CA-22847E1C013E}"/>
              </a:ext>
            </a:extLst>
          </p:cNvPr>
          <p:cNvSpPr/>
          <p:nvPr/>
        </p:nvSpPr>
        <p:spPr>
          <a:xfrm>
            <a:off x="1444780" y="2945296"/>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072D604-C233-45B9-B510-0280D751A41B}"/>
              </a:ext>
            </a:extLst>
          </p:cNvPr>
          <p:cNvGrpSpPr>
            <a:grpSpLocks noChangeAspect="1"/>
          </p:cNvGrpSpPr>
          <p:nvPr/>
        </p:nvGrpSpPr>
        <p:grpSpPr>
          <a:xfrm>
            <a:off x="1433964" y="2991015"/>
            <a:ext cx="936033" cy="822962"/>
            <a:chOff x="7740181" y="2786499"/>
            <a:chExt cx="586339" cy="515509"/>
          </a:xfrm>
        </p:grpSpPr>
        <p:sp>
          <p:nvSpPr>
            <p:cNvPr id="19" name="Freeform: Shape 18">
              <a:extLst>
                <a:ext uri="{FF2B5EF4-FFF2-40B4-BE49-F238E27FC236}">
                  <a16:creationId xmlns:a16="http://schemas.microsoft.com/office/drawing/2014/main" id="{F363F319-D6D3-4C50-8E1A-95C7B27178B8}"/>
                </a:ext>
              </a:extLst>
            </p:cNvPr>
            <p:cNvSpPr/>
            <p:nvPr/>
          </p:nvSpPr>
          <p:spPr>
            <a:xfrm>
              <a:off x="7968598" y="2948696"/>
              <a:ext cx="129925" cy="192792"/>
            </a:xfrm>
            <a:custGeom>
              <a:avLst/>
              <a:gdLst>
                <a:gd name="connsiteX0" fmla="*/ 36463 w 129925"/>
                <a:gd name="connsiteY0" fmla="*/ 0 h 192792"/>
                <a:gd name="connsiteX1" fmla="*/ 18022 w 129925"/>
                <a:gd name="connsiteY1" fmla="*/ 0 h 192792"/>
                <a:gd name="connsiteX2" fmla="*/ 6706 w 129925"/>
                <a:gd name="connsiteY2" fmla="*/ 8801 h 192792"/>
                <a:gd name="connsiteX3" fmla="*/ 9639 w 129925"/>
                <a:gd name="connsiteY3" fmla="*/ 18441 h 192792"/>
                <a:gd name="connsiteX4" fmla="*/ 18441 w 129925"/>
                <a:gd name="connsiteY4" fmla="*/ 37301 h 192792"/>
                <a:gd name="connsiteX5" fmla="*/ 18441 w 129925"/>
                <a:gd name="connsiteY5" fmla="*/ 37720 h 192792"/>
                <a:gd name="connsiteX6" fmla="*/ 15088 w 129925"/>
                <a:gd name="connsiteY6" fmla="*/ 46522 h 192792"/>
                <a:gd name="connsiteX7" fmla="*/ 11316 w 129925"/>
                <a:gd name="connsiteY7" fmla="*/ 50294 h 192792"/>
                <a:gd name="connsiteX8" fmla="*/ 0 w 129925"/>
                <a:gd name="connsiteY8" fmla="*/ 77955 h 192792"/>
                <a:gd name="connsiteX9" fmla="*/ 0 w 129925"/>
                <a:gd name="connsiteY9" fmla="*/ 193211 h 192792"/>
                <a:gd name="connsiteX10" fmla="*/ 131601 w 129925"/>
                <a:gd name="connsiteY10" fmla="*/ 193211 h 192792"/>
                <a:gd name="connsiteX11" fmla="*/ 131601 w 129925"/>
                <a:gd name="connsiteY11" fmla="*/ 77536 h 192792"/>
                <a:gd name="connsiteX12" fmla="*/ 120285 w 129925"/>
                <a:gd name="connsiteY12" fmla="*/ 49874 h 192792"/>
                <a:gd name="connsiteX13" fmla="*/ 116094 w 129925"/>
                <a:gd name="connsiteY13" fmla="*/ 46522 h 192792"/>
                <a:gd name="connsiteX14" fmla="*/ 112741 w 129925"/>
                <a:gd name="connsiteY14" fmla="*/ 37720 h 192792"/>
                <a:gd name="connsiteX15" fmla="*/ 112741 w 129925"/>
                <a:gd name="connsiteY15" fmla="*/ 37720 h 192792"/>
                <a:gd name="connsiteX16" fmla="*/ 121543 w 129925"/>
                <a:gd name="connsiteY16" fmla="*/ 18441 h 192792"/>
                <a:gd name="connsiteX17" fmla="*/ 124057 w 129925"/>
                <a:gd name="connsiteY17" fmla="*/ 9220 h 192792"/>
                <a:gd name="connsiteX18" fmla="*/ 112741 w 129925"/>
                <a:gd name="connsiteY18" fmla="*/ 419 h 192792"/>
                <a:gd name="connsiteX19" fmla="*/ 94300 w 129925"/>
                <a:gd name="connsiteY19" fmla="*/ 419 h 19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9925" h="192792">
                  <a:moveTo>
                    <a:pt x="36463" y="0"/>
                  </a:moveTo>
                  <a:lnTo>
                    <a:pt x="18022" y="0"/>
                  </a:lnTo>
                  <a:cubicBezTo>
                    <a:pt x="12573" y="0"/>
                    <a:pt x="7544" y="3772"/>
                    <a:pt x="6706" y="8801"/>
                  </a:cubicBezTo>
                  <a:cubicBezTo>
                    <a:pt x="5867" y="12573"/>
                    <a:pt x="7125" y="15926"/>
                    <a:pt x="9639" y="18441"/>
                  </a:cubicBezTo>
                  <a:cubicBezTo>
                    <a:pt x="14669" y="23470"/>
                    <a:pt x="18022" y="30176"/>
                    <a:pt x="18441" y="37301"/>
                  </a:cubicBezTo>
                  <a:lnTo>
                    <a:pt x="18441" y="37720"/>
                  </a:lnTo>
                  <a:cubicBezTo>
                    <a:pt x="18441" y="41073"/>
                    <a:pt x="17184" y="44426"/>
                    <a:pt x="15088" y="46522"/>
                  </a:cubicBezTo>
                  <a:lnTo>
                    <a:pt x="11316" y="50294"/>
                  </a:lnTo>
                  <a:cubicBezTo>
                    <a:pt x="4191" y="57418"/>
                    <a:pt x="0" y="67477"/>
                    <a:pt x="0" y="77955"/>
                  </a:cubicBezTo>
                  <a:lnTo>
                    <a:pt x="0" y="193211"/>
                  </a:lnTo>
                  <a:lnTo>
                    <a:pt x="131601" y="193211"/>
                  </a:lnTo>
                  <a:lnTo>
                    <a:pt x="131601" y="77536"/>
                  </a:lnTo>
                  <a:cubicBezTo>
                    <a:pt x="131601" y="67058"/>
                    <a:pt x="127410" y="57418"/>
                    <a:pt x="120285" y="49874"/>
                  </a:cubicBezTo>
                  <a:lnTo>
                    <a:pt x="116094" y="46522"/>
                  </a:lnTo>
                  <a:cubicBezTo>
                    <a:pt x="113580" y="44007"/>
                    <a:pt x="112322" y="41073"/>
                    <a:pt x="112741" y="37720"/>
                  </a:cubicBezTo>
                  <a:lnTo>
                    <a:pt x="112741" y="37720"/>
                  </a:lnTo>
                  <a:cubicBezTo>
                    <a:pt x="113161" y="30595"/>
                    <a:pt x="116513" y="23889"/>
                    <a:pt x="121543" y="18441"/>
                  </a:cubicBezTo>
                  <a:cubicBezTo>
                    <a:pt x="123638" y="15926"/>
                    <a:pt x="124895" y="12573"/>
                    <a:pt x="124057" y="9220"/>
                  </a:cubicBezTo>
                  <a:cubicBezTo>
                    <a:pt x="123219" y="3772"/>
                    <a:pt x="118190" y="419"/>
                    <a:pt x="112741" y="419"/>
                  </a:cubicBezTo>
                  <a:lnTo>
                    <a:pt x="94300" y="419"/>
                  </a:lnTo>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95F324AE-212B-4CEF-B861-95FEF07CF9CB}"/>
                </a:ext>
              </a:extLst>
            </p:cNvPr>
            <p:cNvSpPr/>
            <p:nvPr/>
          </p:nvSpPr>
          <p:spPr>
            <a:xfrm>
              <a:off x="7990810" y="3056827"/>
              <a:ext cx="83823" cy="58676"/>
            </a:xfrm>
            <a:custGeom>
              <a:avLst/>
              <a:gdLst>
                <a:gd name="connsiteX0" fmla="*/ 86757 w 83822"/>
                <a:gd name="connsiteY0" fmla="*/ 62448 h 58675"/>
                <a:gd name="connsiteX1" fmla="*/ 86757 w 83822"/>
                <a:gd name="connsiteY1" fmla="*/ 2515 h 58675"/>
                <a:gd name="connsiteX2" fmla="*/ 66220 w 83822"/>
                <a:gd name="connsiteY2" fmla="*/ 13412 h 58675"/>
                <a:gd name="connsiteX3" fmla="*/ 44007 w 83822"/>
                <a:gd name="connsiteY3" fmla="*/ 0 h 58675"/>
                <a:gd name="connsiteX4" fmla="*/ 21794 w 83822"/>
                <a:gd name="connsiteY4" fmla="*/ 13412 h 58675"/>
                <a:gd name="connsiteX5" fmla="*/ 0 w 83822"/>
                <a:gd name="connsiteY5" fmla="*/ 419 h 58675"/>
                <a:gd name="connsiteX6" fmla="*/ 0 w 83822"/>
                <a:gd name="connsiteY6" fmla="*/ 62029 h 58675"/>
                <a:gd name="connsiteX7" fmla="*/ 86757 w 83822"/>
                <a:gd name="connsiteY7" fmla="*/ 62029 h 5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2" h="58675">
                  <a:moveTo>
                    <a:pt x="86757" y="62448"/>
                  </a:moveTo>
                  <a:lnTo>
                    <a:pt x="86757" y="2515"/>
                  </a:lnTo>
                  <a:cubicBezTo>
                    <a:pt x="82146" y="9221"/>
                    <a:pt x="74602" y="13412"/>
                    <a:pt x="66220" y="13412"/>
                  </a:cubicBezTo>
                  <a:cubicBezTo>
                    <a:pt x="56580" y="13412"/>
                    <a:pt x="48198" y="7963"/>
                    <a:pt x="44007" y="0"/>
                  </a:cubicBezTo>
                  <a:cubicBezTo>
                    <a:pt x="39816" y="7963"/>
                    <a:pt x="31433" y="13412"/>
                    <a:pt x="21794" y="13412"/>
                  </a:cubicBezTo>
                  <a:cubicBezTo>
                    <a:pt x="12573" y="13412"/>
                    <a:pt x="4191" y="8382"/>
                    <a:pt x="0" y="419"/>
                  </a:cubicBezTo>
                  <a:lnTo>
                    <a:pt x="0" y="62029"/>
                  </a:lnTo>
                  <a:lnTo>
                    <a:pt x="86757" y="62029"/>
                  </a:ln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979D9FA4-318F-423D-A57B-BFABB8E9EEE7}"/>
                </a:ext>
              </a:extLst>
            </p:cNvPr>
            <p:cNvSpPr/>
            <p:nvPr/>
          </p:nvSpPr>
          <p:spPr>
            <a:xfrm>
              <a:off x="8002384" y="2926064"/>
              <a:ext cx="62867" cy="37720"/>
            </a:xfrm>
            <a:custGeom>
              <a:avLst/>
              <a:gdLst>
                <a:gd name="connsiteX0" fmla="*/ 54646 w 62866"/>
                <a:gd name="connsiteY0" fmla="*/ 41073 h 37720"/>
                <a:gd name="connsiteX1" fmla="*/ 8544 w 62866"/>
                <a:gd name="connsiteY1" fmla="*/ 41073 h 37720"/>
                <a:gd name="connsiteX2" fmla="*/ 162 w 62866"/>
                <a:gd name="connsiteY2" fmla="*/ 7125 h 37720"/>
                <a:gd name="connsiteX3" fmla="*/ 5610 w 62866"/>
                <a:gd name="connsiteY3" fmla="*/ 0 h 37720"/>
                <a:gd name="connsiteX4" fmla="*/ 57999 w 62866"/>
                <a:gd name="connsiteY4" fmla="*/ 0 h 37720"/>
                <a:gd name="connsiteX5" fmla="*/ 63448 w 62866"/>
                <a:gd name="connsiteY5" fmla="*/ 7125 h 37720"/>
                <a:gd name="connsiteX6" fmla="*/ 54646 w 62866"/>
                <a:gd name="connsiteY6" fmla="*/ 41073 h 3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6" h="37720">
                  <a:moveTo>
                    <a:pt x="54646" y="41073"/>
                  </a:moveTo>
                  <a:lnTo>
                    <a:pt x="8544" y="41073"/>
                  </a:lnTo>
                  <a:lnTo>
                    <a:pt x="162" y="7125"/>
                  </a:lnTo>
                  <a:cubicBezTo>
                    <a:pt x="-677" y="3772"/>
                    <a:pt x="1838" y="0"/>
                    <a:pt x="5610" y="0"/>
                  </a:cubicBezTo>
                  <a:lnTo>
                    <a:pt x="57999" y="0"/>
                  </a:lnTo>
                  <a:cubicBezTo>
                    <a:pt x="61771" y="0"/>
                    <a:pt x="64286" y="3353"/>
                    <a:pt x="63448" y="7125"/>
                  </a:cubicBezTo>
                  <a:lnTo>
                    <a:pt x="54646" y="41073"/>
                  </a:ln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F318DC08-534F-4F40-B3B5-4C25F4F556B7}"/>
                </a:ext>
              </a:extLst>
            </p:cNvPr>
            <p:cNvSpPr/>
            <p:nvPr/>
          </p:nvSpPr>
          <p:spPr>
            <a:xfrm>
              <a:off x="7903635" y="2836793"/>
              <a:ext cx="50294" cy="50294"/>
            </a:xfrm>
            <a:custGeom>
              <a:avLst/>
              <a:gdLst>
                <a:gd name="connsiteX0" fmla="*/ 50294 w 50293"/>
                <a:gd name="connsiteY0" fmla="*/ 25147 h 50293"/>
                <a:gd name="connsiteX1" fmla="*/ 25147 w 50293"/>
                <a:gd name="connsiteY1" fmla="*/ 0 h 50293"/>
                <a:gd name="connsiteX2" fmla="*/ 0 w 50293"/>
                <a:gd name="connsiteY2" fmla="*/ 25147 h 50293"/>
                <a:gd name="connsiteX3" fmla="*/ 25147 w 50293"/>
                <a:gd name="connsiteY3" fmla="*/ 50294 h 50293"/>
                <a:gd name="connsiteX4" fmla="*/ 50294 w 50293"/>
                <a:gd name="connsiteY4" fmla="*/ 25147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50294" y="25147"/>
                  </a:moveTo>
                  <a:cubicBezTo>
                    <a:pt x="50294" y="11316"/>
                    <a:pt x="38977" y="0"/>
                    <a:pt x="25147" y="0"/>
                  </a:cubicBezTo>
                  <a:cubicBezTo>
                    <a:pt x="11316" y="0"/>
                    <a:pt x="0" y="11316"/>
                    <a:pt x="0" y="25147"/>
                  </a:cubicBezTo>
                  <a:cubicBezTo>
                    <a:pt x="0" y="38978"/>
                    <a:pt x="11316" y="50294"/>
                    <a:pt x="25147" y="50294"/>
                  </a:cubicBezTo>
                  <a:cubicBezTo>
                    <a:pt x="38977" y="50713"/>
                    <a:pt x="50294" y="39397"/>
                    <a:pt x="50294" y="25147"/>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C7B601B9-FB58-4EFA-A468-B0637097CD97}"/>
                </a:ext>
              </a:extLst>
            </p:cNvPr>
            <p:cNvSpPr/>
            <p:nvPr/>
          </p:nvSpPr>
          <p:spPr>
            <a:xfrm>
              <a:off x="8114868" y="2836793"/>
              <a:ext cx="50294" cy="50294"/>
            </a:xfrm>
            <a:custGeom>
              <a:avLst/>
              <a:gdLst>
                <a:gd name="connsiteX0" fmla="*/ 43169 w 50293"/>
                <a:gd name="connsiteY0" fmla="*/ 7544 h 50293"/>
                <a:gd name="connsiteX1" fmla="*/ 7544 w 50293"/>
                <a:gd name="connsiteY1" fmla="*/ 7544 h 50293"/>
                <a:gd name="connsiteX2" fmla="*/ 7544 w 50293"/>
                <a:gd name="connsiteY2" fmla="*/ 43169 h 50293"/>
                <a:gd name="connsiteX3" fmla="*/ 43169 w 50293"/>
                <a:gd name="connsiteY3" fmla="*/ 43169 h 50293"/>
                <a:gd name="connsiteX4" fmla="*/ 43169 w 50293"/>
                <a:gd name="connsiteY4" fmla="*/ 7544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43169" y="7544"/>
                  </a:moveTo>
                  <a:cubicBezTo>
                    <a:pt x="33110" y="-2515"/>
                    <a:pt x="17184" y="-2515"/>
                    <a:pt x="7544" y="7544"/>
                  </a:cubicBezTo>
                  <a:cubicBezTo>
                    <a:pt x="-2515" y="17603"/>
                    <a:pt x="-2515" y="33529"/>
                    <a:pt x="7544" y="43169"/>
                  </a:cubicBezTo>
                  <a:cubicBezTo>
                    <a:pt x="17603" y="53227"/>
                    <a:pt x="33529" y="53227"/>
                    <a:pt x="43169" y="43169"/>
                  </a:cubicBezTo>
                  <a:cubicBezTo>
                    <a:pt x="52809" y="33110"/>
                    <a:pt x="52809" y="17184"/>
                    <a:pt x="43169" y="7544"/>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394520F8-FFBF-4D3E-A829-333A3A86391A}"/>
                </a:ext>
              </a:extLst>
            </p:cNvPr>
            <p:cNvSpPr/>
            <p:nvPr/>
          </p:nvSpPr>
          <p:spPr>
            <a:xfrm>
              <a:off x="8219646" y="3019526"/>
              <a:ext cx="50294" cy="50294"/>
            </a:xfrm>
            <a:custGeom>
              <a:avLst/>
              <a:gdLst>
                <a:gd name="connsiteX0" fmla="*/ 50294 w 50293"/>
                <a:gd name="connsiteY0" fmla="*/ 25147 h 50293"/>
                <a:gd name="connsiteX1" fmla="*/ 25147 w 50293"/>
                <a:gd name="connsiteY1" fmla="*/ 0 h 50293"/>
                <a:gd name="connsiteX2" fmla="*/ 0 w 50293"/>
                <a:gd name="connsiteY2" fmla="*/ 25147 h 50293"/>
                <a:gd name="connsiteX3" fmla="*/ 25147 w 50293"/>
                <a:gd name="connsiteY3" fmla="*/ 50294 h 50293"/>
                <a:gd name="connsiteX4" fmla="*/ 50294 w 50293"/>
                <a:gd name="connsiteY4" fmla="*/ 25147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50294" y="25147"/>
                  </a:moveTo>
                  <a:cubicBezTo>
                    <a:pt x="50294" y="11316"/>
                    <a:pt x="38978" y="0"/>
                    <a:pt x="25147" y="0"/>
                  </a:cubicBezTo>
                  <a:cubicBezTo>
                    <a:pt x="11316" y="0"/>
                    <a:pt x="0" y="11316"/>
                    <a:pt x="0" y="25147"/>
                  </a:cubicBezTo>
                  <a:cubicBezTo>
                    <a:pt x="0" y="38978"/>
                    <a:pt x="11316" y="50294"/>
                    <a:pt x="25147" y="50294"/>
                  </a:cubicBezTo>
                  <a:cubicBezTo>
                    <a:pt x="38978" y="50294"/>
                    <a:pt x="50294" y="38978"/>
                    <a:pt x="50294" y="25147"/>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140E6415-1201-4326-A667-B1AA30CF080B}"/>
                </a:ext>
              </a:extLst>
            </p:cNvPr>
            <p:cNvSpPr/>
            <p:nvPr/>
          </p:nvSpPr>
          <p:spPr>
            <a:xfrm>
              <a:off x="7798018" y="3019526"/>
              <a:ext cx="50294" cy="50294"/>
            </a:xfrm>
            <a:custGeom>
              <a:avLst/>
              <a:gdLst>
                <a:gd name="connsiteX0" fmla="*/ 50294 w 50293"/>
                <a:gd name="connsiteY0" fmla="*/ 25147 h 50293"/>
                <a:gd name="connsiteX1" fmla="*/ 25147 w 50293"/>
                <a:gd name="connsiteY1" fmla="*/ 0 h 50293"/>
                <a:gd name="connsiteX2" fmla="*/ 0 w 50293"/>
                <a:gd name="connsiteY2" fmla="*/ 25147 h 50293"/>
                <a:gd name="connsiteX3" fmla="*/ 25147 w 50293"/>
                <a:gd name="connsiteY3" fmla="*/ 50294 h 50293"/>
                <a:gd name="connsiteX4" fmla="*/ 50294 w 50293"/>
                <a:gd name="connsiteY4" fmla="*/ 25147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50294" y="25147"/>
                  </a:moveTo>
                  <a:cubicBezTo>
                    <a:pt x="50294" y="11316"/>
                    <a:pt x="38978" y="0"/>
                    <a:pt x="25147" y="0"/>
                  </a:cubicBezTo>
                  <a:cubicBezTo>
                    <a:pt x="11316" y="0"/>
                    <a:pt x="0" y="11316"/>
                    <a:pt x="0" y="25147"/>
                  </a:cubicBezTo>
                  <a:cubicBezTo>
                    <a:pt x="0" y="38978"/>
                    <a:pt x="11316" y="50294"/>
                    <a:pt x="25147" y="50294"/>
                  </a:cubicBezTo>
                  <a:cubicBezTo>
                    <a:pt x="38978" y="50294"/>
                    <a:pt x="50294" y="38978"/>
                    <a:pt x="50294" y="25147"/>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2BAD53DB-A4E2-4851-898A-2B2CD11C3B6E}"/>
                </a:ext>
              </a:extLst>
            </p:cNvPr>
            <p:cNvSpPr/>
            <p:nvPr/>
          </p:nvSpPr>
          <p:spPr>
            <a:xfrm>
              <a:off x="7903635" y="3202259"/>
              <a:ext cx="50294" cy="50294"/>
            </a:xfrm>
            <a:custGeom>
              <a:avLst/>
              <a:gdLst>
                <a:gd name="connsiteX0" fmla="*/ 50294 w 50293"/>
                <a:gd name="connsiteY0" fmla="*/ 25147 h 50293"/>
                <a:gd name="connsiteX1" fmla="*/ 25147 w 50293"/>
                <a:gd name="connsiteY1" fmla="*/ 0 h 50293"/>
                <a:gd name="connsiteX2" fmla="*/ 0 w 50293"/>
                <a:gd name="connsiteY2" fmla="*/ 25147 h 50293"/>
                <a:gd name="connsiteX3" fmla="*/ 25147 w 50293"/>
                <a:gd name="connsiteY3" fmla="*/ 50294 h 50293"/>
                <a:gd name="connsiteX4" fmla="*/ 50294 w 50293"/>
                <a:gd name="connsiteY4" fmla="*/ 25147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50294" y="25147"/>
                  </a:moveTo>
                  <a:cubicBezTo>
                    <a:pt x="50294" y="11316"/>
                    <a:pt x="38977" y="0"/>
                    <a:pt x="25147" y="0"/>
                  </a:cubicBezTo>
                  <a:cubicBezTo>
                    <a:pt x="11316" y="0"/>
                    <a:pt x="0" y="11316"/>
                    <a:pt x="0" y="25147"/>
                  </a:cubicBezTo>
                  <a:cubicBezTo>
                    <a:pt x="0" y="38978"/>
                    <a:pt x="11316" y="50294"/>
                    <a:pt x="25147" y="50294"/>
                  </a:cubicBezTo>
                  <a:cubicBezTo>
                    <a:pt x="38977" y="50294"/>
                    <a:pt x="50294" y="38978"/>
                    <a:pt x="50294" y="25147"/>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0B466E52-7C12-4F0A-A99D-8DA282D3FEB3}"/>
                </a:ext>
              </a:extLst>
            </p:cNvPr>
            <p:cNvSpPr/>
            <p:nvPr/>
          </p:nvSpPr>
          <p:spPr>
            <a:xfrm>
              <a:off x="8115287" y="3202259"/>
              <a:ext cx="50294" cy="50294"/>
            </a:xfrm>
            <a:custGeom>
              <a:avLst/>
              <a:gdLst>
                <a:gd name="connsiteX0" fmla="*/ 50294 w 50293"/>
                <a:gd name="connsiteY0" fmla="*/ 25147 h 50293"/>
                <a:gd name="connsiteX1" fmla="*/ 25147 w 50293"/>
                <a:gd name="connsiteY1" fmla="*/ 0 h 50293"/>
                <a:gd name="connsiteX2" fmla="*/ 0 w 50293"/>
                <a:gd name="connsiteY2" fmla="*/ 25147 h 50293"/>
                <a:gd name="connsiteX3" fmla="*/ 25147 w 50293"/>
                <a:gd name="connsiteY3" fmla="*/ 50294 h 50293"/>
                <a:gd name="connsiteX4" fmla="*/ 50294 w 50293"/>
                <a:gd name="connsiteY4" fmla="*/ 25147 h 5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3" h="50293">
                  <a:moveTo>
                    <a:pt x="50294" y="25147"/>
                  </a:moveTo>
                  <a:cubicBezTo>
                    <a:pt x="50294" y="11316"/>
                    <a:pt x="38977" y="0"/>
                    <a:pt x="25147" y="0"/>
                  </a:cubicBezTo>
                  <a:cubicBezTo>
                    <a:pt x="11316" y="0"/>
                    <a:pt x="0" y="11316"/>
                    <a:pt x="0" y="25147"/>
                  </a:cubicBezTo>
                  <a:cubicBezTo>
                    <a:pt x="0" y="38978"/>
                    <a:pt x="11316" y="50294"/>
                    <a:pt x="25147" y="50294"/>
                  </a:cubicBezTo>
                  <a:cubicBezTo>
                    <a:pt x="38977" y="50294"/>
                    <a:pt x="50294" y="38978"/>
                    <a:pt x="50294" y="25147"/>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AD32AAE3-C1AC-44AE-9C96-9AD5B15FCB92}"/>
                </a:ext>
              </a:extLst>
            </p:cNvPr>
            <p:cNvSpPr/>
            <p:nvPr/>
          </p:nvSpPr>
          <p:spPr>
            <a:xfrm>
              <a:off x="8166419" y="2909299"/>
              <a:ext cx="50294" cy="88014"/>
            </a:xfrm>
            <a:custGeom>
              <a:avLst/>
              <a:gdLst>
                <a:gd name="connsiteX0" fmla="*/ 0 w 50293"/>
                <a:gd name="connsiteY0" fmla="*/ 0 h 88013"/>
                <a:gd name="connsiteX1" fmla="*/ 51551 w 50293"/>
                <a:gd name="connsiteY1" fmla="*/ 88852 h 88013"/>
              </a:gdLst>
              <a:ahLst/>
              <a:cxnLst>
                <a:cxn ang="0">
                  <a:pos x="connsiteX0" y="connsiteY0"/>
                </a:cxn>
                <a:cxn ang="0">
                  <a:pos x="connsiteX1" y="connsiteY1"/>
                </a:cxn>
              </a:cxnLst>
              <a:rect l="l" t="t" r="r" b="b"/>
              <a:pathLst>
                <a:path w="50293" h="88013">
                  <a:moveTo>
                    <a:pt x="0" y="0"/>
                  </a:moveTo>
                  <a:lnTo>
                    <a:pt x="51551" y="88852"/>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40D300DC-9AF8-403F-8A31-8B6553C1BDE5}"/>
                </a:ext>
              </a:extLst>
            </p:cNvPr>
            <p:cNvSpPr/>
            <p:nvPr/>
          </p:nvSpPr>
          <p:spPr>
            <a:xfrm>
              <a:off x="7982847" y="2861939"/>
              <a:ext cx="100587" cy="4191"/>
            </a:xfrm>
            <a:custGeom>
              <a:avLst/>
              <a:gdLst>
                <a:gd name="connsiteX0" fmla="*/ 0 w 100587"/>
                <a:gd name="connsiteY0" fmla="*/ 0 h 0"/>
                <a:gd name="connsiteX1" fmla="*/ 102683 w 100587"/>
                <a:gd name="connsiteY1" fmla="*/ 0 h 0"/>
              </a:gdLst>
              <a:ahLst/>
              <a:cxnLst>
                <a:cxn ang="0">
                  <a:pos x="connsiteX0" y="connsiteY0"/>
                </a:cxn>
                <a:cxn ang="0">
                  <a:pos x="connsiteX1" y="connsiteY1"/>
                </a:cxn>
              </a:cxnLst>
              <a:rect l="l" t="t" r="r" b="b"/>
              <a:pathLst>
                <a:path w="100587">
                  <a:moveTo>
                    <a:pt x="0" y="0"/>
                  </a:moveTo>
                  <a:lnTo>
                    <a:pt x="102683"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41EFB86-C4F1-47E8-8DBB-F590DB1C843C}"/>
                </a:ext>
              </a:extLst>
            </p:cNvPr>
            <p:cNvSpPr/>
            <p:nvPr/>
          </p:nvSpPr>
          <p:spPr>
            <a:xfrm>
              <a:off x="7850407" y="2908880"/>
              <a:ext cx="50294" cy="88014"/>
            </a:xfrm>
            <a:custGeom>
              <a:avLst/>
              <a:gdLst>
                <a:gd name="connsiteX0" fmla="*/ 0 w 50293"/>
                <a:gd name="connsiteY0" fmla="*/ 88852 h 88013"/>
                <a:gd name="connsiteX1" fmla="*/ 51132 w 50293"/>
                <a:gd name="connsiteY1" fmla="*/ 0 h 88013"/>
              </a:gdLst>
              <a:ahLst/>
              <a:cxnLst>
                <a:cxn ang="0">
                  <a:pos x="connsiteX0" y="connsiteY0"/>
                </a:cxn>
                <a:cxn ang="0">
                  <a:pos x="connsiteX1" y="connsiteY1"/>
                </a:cxn>
              </a:cxnLst>
              <a:rect l="l" t="t" r="r" b="b"/>
              <a:pathLst>
                <a:path w="50293" h="88013">
                  <a:moveTo>
                    <a:pt x="0" y="88852"/>
                  </a:moveTo>
                  <a:lnTo>
                    <a:pt x="51132"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29B0C1E0-8A33-4FBD-A2A4-085D348996ED}"/>
                </a:ext>
              </a:extLst>
            </p:cNvPr>
            <p:cNvSpPr/>
            <p:nvPr/>
          </p:nvSpPr>
          <p:spPr>
            <a:xfrm>
              <a:off x="7849988" y="3091194"/>
              <a:ext cx="50294" cy="88014"/>
            </a:xfrm>
            <a:custGeom>
              <a:avLst/>
              <a:gdLst>
                <a:gd name="connsiteX0" fmla="*/ 51551 w 50293"/>
                <a:gd name="connsiteY0" fmla="*/ 88852 h 88013"/>
                <a:gd name="connsiteX1" fmla="*/ 0 w 50293"/>
                <a:gd name="connsiteY1" fmla="*/ 0 h 88013"/>
              </a:gdLst>
              <a:ahLst/>
              <a:cxnLst>
                <a:cxn ang="0">
                  <a:pos x="connsiteX0" y="connsiteY0"/>
                </a:cxn>
                <a:cxn ang="0">
                  <a:pos x="connsiteX1" y="connsiteY1"/>
                </a:cxn>
              </a:cxnLst>
              <a:rect l="l" t="t" r="r" b="b"/>
              <a:pathLst>
                <a:path w="50293" h="88013">
                  <a:moveTo>
                    <a:pt x="51551" y="88852"/>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A4B24766-92B5-46D7-9EAA-ACB8AFB105D6}"/>
                </a:ext>
              </a:extLst>
            </p:cNvPr>
            <p:cNvSpPr/>
            <p:nvPr/>
          </p:nvSpPr>
          <p:spPr>
            <a:xfrm>
              <a:off x="7982428" y="3227406"/>
              <a:ext cx="100587" cy="4191"/>
            </a:xfrm>
            <a:custGeom>
              <a:avLst/>
              <a:gdLst>
                <a:gd name="connsiteX0" fmla="*/ 102683 w 100587"/>
                <a:gd name="connsiteY0" fmla="*/ 0 h 0"/>
                <a:gd name="connsiteX1" fmla="*/ 0 w 100587"/>
                <a:gd name="connsiteY1" fmla="*/ 0 h 0"/>
              </a:gdLst>
              <a:ahLst/>
              <a:cxnLst>
                <a:cxn ang="0">
                  <a:pos x="connsiteX0" y="connsiteY0"/>
                </a:cxn>
                <a:cxn ang="0">
                  <a:pos x="connsiteX1" y="connsiteY1"/>
                </a:cxn>
              </a:cxnLst>
              <a:rect l="l" t="t" r="r" b="b"/>
              <a:pathLst>
                <a:path w="100587">
                  <a:moveTo>
                    <a:pt x="102683" y="0"/>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6216B3EA-62CE-4F92-96F3-108D85FB5E08}"/>
                </a:ext>
              </a:extLst>
            </p:cNvPr>
            <p:cNvSpPr/>
            <p:nvPr/>
          </p:nvSpPr>
          <p:spPr>
            <a:xfrm>
              <a:off x="8166419" y="3091613"/>
              <a:ext cx="50294" cy="88014"/>
            </a:xfrm>
            <a:custGeom>
              <a:avLst/>
              <a:gdLst>
                <a:gd name="connsiteX0" fmla="*/ 51132 w 50293"/>
                <a:gd name="connsiteY0" fmla="*/ 0 h 88013"/>
                <a:gd name="connsiteX1" fmla="*/ 0 w 50293"/>
                <a:gd name="connsiteY1" fmla="*/ 88852 h 88013"/>
              </a:gdLst>
              <a:ahLst/>
              <a:cxnLst>
                <a:cxn ang="0">
                  <a:pos x="connsiteX0" y="connsiteY0"/>
                </a:cxn>
                <a:cxn ang="0">
                  <a:pos x="connsiteX1" y="connsiteY1"/>
                </a:cxn>
              </a:cxnLst>
              <a:rect l="l" t="t" r="r" b="b"/>
              <a:pathLst>
                <a:path w="50293" h="88013">
                  <a:moveTo>
                    <a:pt x="51132" y="0"/>
                  </a:moveTo>
                  <a:lnTo>
                    <a:pt x="0" y="88852"/>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8FB503EB-FEA0-49C4-8CE9-2D851E51AB78}"/>
                </a:ext>
              </a:extLst>
            </p:cNvPr>
            <p:cNvSpPr/>
            <p:nvPr/>
          </p:nvSpPr>
          <p:spPr>
            <a:xfrm>
              <a:off x="8165580" y="2786499"/>
              <a:ext cx="16765" cy="29338"/>
            </a:xfrm>
            <a:custGeom>
              <a:avLst/>
              <a:gdLst>
                <a:gd name="connsiteX0" fmla="*/ 0 w 16764"/>
                <a:gd name="connsiteY0" fmla="*/ 30176 h 29337"/>
                <a:gd name="connsiteX1" fmla="*/ 17184 w 16764"/>
                <a:gd name="connsiteY1" fmla="*/ 0 h 29337"/>
              </a:gdLst>
              <a:ahLst/>
              <a:cxnLst>
                <a:cxn ang="0">
                  <a:pos x="connsiteX0" y="connsiteY0"/>
                </a:cxn>
                <a:cxn ang="0">
                  <a:pos x="connsiteX1" y="connsiteY1"/>
                </a:cxn>
              </a:cxnLst>
              <a:rect l="l" t="t" r="r" b="b"/>
              <a:pathLst>
                <a:path w="16764" h="29337">
                  <a:moveTo>
                    <a:pt x="0" y="30176"/>
                  </a:moveTo>
                  <a:lnTo>
                    <a:pt x="17184"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17A53AB7-66AC-4874-92F5-D0D6E9BCB3DD}"/>
                </a:ext>
              </a:extLst>
            </p:cNvPr>
            <p:cNvSpPr/>
            <p:nvPr/>
          </p:nvSpPr>
          <p:spPr>
            <a:xfrm>
              <a:off x="7884775" y="2786499"/>
              <a:ext cx="16765" cy="29338"/>
            </a:xfrm>
            <a:custGeom>
              <a:avLst/>
              <a:gdLst>
                <a:gd name="connsiteX0" fmla="*/ 17603 w 16764"/>
                <a:gd name="connsiteY0" fmla="*/ 30176 h 29337"/>
                <a:gd name="connsiteX1" fmla="*/ 0 w 16764"/>
                <a:gd name="connsiteY1" fmla="*/ 0 h 29337"/>
              </a:gdLst>
              <a:ahLst/>
              <a:cxnLst>
                <a:cxn ang="0">
                  <a:pos x="connsiteX0" y="connsiteY0"/>
                </a:cxn>
                <a:cxn ang="0">
                  <a:pos x="connsiteX1" y="connsiteY1"/>
                </a:cxn>
              </a:cxnLst>
              <a:rect l="l" t="t" r="r" b="b"/>
              <a:pathLst>
                <a:path w="16764" h="29337">
                  <a:moveTo>
                    <a:pt x="17603" y="30176"/>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9B187D3F-29B5-4A46-9C9A-4790803CE90E}"/>
                </a:ext>
              </a:extLst>
            </p:cNvPr>
            <p:cNvSpPr/>
            <p:nvPr/>
          </p:nvSpPr>
          <p:spPr>
            <a:xfrm>
              <a:off x="7740181" y="3044673"/>
              <a:ext cx="29338" cy="4191"/>
            </a:xfrm>
            <a:custGeom>
              <a:avLst/>
              <a:gdLst>
                <a:gd name="connsiteX0" fmla="*/ 30595 w 29337"/>
                <a:gd name="connsiteY0" fmla="*/ 0 h 0"/>
                <a:gd name="connsiteX1" fmla="*/ 0 w 29337"/>
                <a:gd name="connsiteY1" fmla="*/ 419 h 0"/>
              </a:gdLst>
              <a:ahLst/>
              <a:cxnLst>
                <a:cxn ang="0">
                  <a:pos x="connsiteX0" y="connsiteY0"/>
                </a:cxn>
                <a:cxn ang="0">
                  <a:pos x="connsiteX1" y="connsiteY1"/>
                </a:cxn>
              </a:cxnLst>
              <a:rect l="l" t="t" r="r" b="b"/>
              <a:pathLst>
                <a:path w="29337">
                  <a:moveTo>
                    <a:pt x="30595" y="0"/>
                  </a:moveTo>
                  <a:lnTo>
                    <a:pt x="0" y="419"/>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BBD2043B-38EE-4C24-8329-49DEFB2FC609}"/>
                </a:ext>
              </a:extLst>
            </p:cNvPr>
            <p:cNvSpPr/>
            <p:nvPr/>
          </p:nvSpPr>
          <p:spPr>
            <a:xfrm>
              <a:off x="7885194" y="3272670"/>
              <a:ext cx="16765" cy="29338"/>
            </a:xfrm>
            <a:custGeom>
              <a:avLst/>
              <a:gdLst>
                <a:gd name="connsiteX0" fmla="*/ 17603 w 16764"/>
                <a:gd name="connsiteY0" fmla="*/ 0 h 29337"/>
                <a:gd name="connsiteX1" fmla="*/ 0 w 16764"/>
                <a:gd name="connsiteY1" fmla="*/ 30176 h 29337"/>
              </a:gdLst>
              <a:ahLst/>
              <a:cxnLst>
                <a:cxn ang="0">
                  <a:pos x="connsiteX0" y="connsiteY0"/>
                </a:cxn>
                <a:cxn ang="0">
                  <a:pos x="connsiteX1" y="connsiteY1"/>
                </a:cxn>
              </a:cxnLst>
              <a:rect l="l" t="t" r="r" b="b"/>
              <a:pathLst>
                <a:path w="16764" h="29337">
                  <a:moveTo>
                    <a:pt x="17603" y="0"/>
                  </a:moveTo>
                  <a:lnTo>
                    <a:pt x="0" y="30176"/>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9389953E-D109-4968-94CF-C18037D8C735}"/>
                </a:ext>
              </a:extLst>
            </p:cNvPr>
            <p:cNvSpPr/>
            <p:nvPr/>
          </p:nvSpPr>
          <p:spPr>
            <a:xfrm>
              <a:off x="8165580" y="3272251"/>
              <a:ext cx="16765" cy="29338"/>
            </a:xfrm>
            <a:custGeom>
              <a:avLst/>
              <a:gdLst>
                <a:gd name="connsiteX0" fmla="*/ 0 w 16764"/>
                <a:gd name="connsiteY0" fmla="*/ 0 h 29337"/>
                <a:gd name="connsiteX1" fmla="*/ 17603 w 16764"/>
                <a:gd name="connsiteY1" fmla="*/ 30595 h 29337"/>
              </a:gdLst>
              <a:ahLst/>
              <a:cxnLst>
                <a:cxn ang="0">
                  <a:pos x="connsiteX0" y="connsiteY0"/>
                </a:cxn>
                <a:cxn ang="0">
                  <a:pos x="connsiteX1" y="connsiteY1"/>
                </a:cxn>
              </a:cxnLst>
              <a:rect l="l" t="t" r="r" b="b"/>
              <a:pathLst>
                <a:path w="16764" h="29337">
                  <a:moveTo>
                    <a:pt x="0" y="0"/>
                  </a:moveTo>
                  <a:lnTo>
                    <a:pt x="17603" y="30595"/>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E1BD3DC7-41C9-4E19-87D2-9A6096FB53AD}"/>
                </a:ext>
              </a:extLst>
            </p:cNvPr>
            <p:cNvSpPr/>
            <p:nvPr/>
          </p:nvSpPr>
          <p:spPr>
            <a:xfrm>
              <a:off x="8297182" y="3044254"/>
              <a:ext cx="29338" cy="4191"/>
            </a:xfrm>
            <a:custGeom>
              <a:avLst/>
              <a:gdLst>
                <a:gd name="connsiteX0" fmla="*/ 0 w 29337"/>
                <a:gd name="connsiteY0" fmla="*/ 419 h 0"/>
                <a:gd name="connsiteX1" fmla="*/ 30595 w 29337"/>
                <a:gd name="connsiteY1" fmla="*/ 0 h 0"/>
              </a:gdLst>
              <a:ahLst/>
              <a:cxnLst>
                <a:cxn ang="0">
                  <a:pos x="connsiteX0" y="connsiteY0"/>
                </a:cxn>
                <a:cxn ang="0">
                  <a:pos x="connsiteX1" y="connsiteY1"/>
                </a:cxn>
              </a:cxnLst>
              <a:rect l="l" t="t" r="r" b="b"/>
              <a:pathLst>
                <a:path w="29337">
                  <a:moveTo>
                    <a:pt x="0" y="419"/>
                  </a:moveTo>
                  <a:lnTo>
                    <a:pt x="30595"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1" name="Graphic 960">
            <a:extLst>
              <a:ext uri="{FF2B5EF4-FFF2-40B4-BE49-F238E27FC236}">
                <a16:creationId xmlns:a16="http://schemas.microsoft.com/office/drawing/2014/main" id="{353E764F-0604-4C3E-B6FC-194C36AB4F5E}"/>
              </a:ext>
            </a:extLst>
          </p:cNvPr>
          <p:cNvGrpSpPr>
            <a:grpSpLocks noChangeAspect="1"/>
          </p:cNvGrpSpPr>
          <p:nvPr/>
        </p:nvGrpSpPr>
        <p:grpSpPr>
          <a:xfrm>
            <a:off x="9772653" y="1667366"/>
            <a:ext cx="727224" cy="727224"/>
            <a:chOff x="5800725" y="3133725"/>
            <a:chExt cx="590550" cy="590550"/>
          </a:xfrm>
        </p:grpSpPr>
        <p:sp>
          <p:nvSpPr>
            <p:cNvPr id="62" name="Freeform: Shape 61">
              <a:extLst>
                <a:ext uri="{FF2B5EF4-FFF2-40B4-BE49-F238E27FC236}">
                  <a16:creationId xmlns:a16="http://schemas.microsoft.com/office/drawing/2014/main" id="{980C6C67-6A2D-4849-8452-DD420F117975}"/>
                </a:ext>
              </a:extLst>
            </p:cNvPr>
            <p:cNvSpPr/>
            <p:nvPr/>
          </p:nvSpPr>
          <p:spPr>
            <a:xfrm>
              <a:off x="5800725" y="3133725"/>
              <a:ext cx="590550" cy="590550"/>
            </a:xfrm>
            <a:custGeom>
              <a:avLst/>
              <a:gdLst>
                <a:gd name="connsiteX0" fmla="*/ 552450 w 590550"/>
                <a:gd name="connsiteY0" fmla="*/ 590550 h 590550"/>
                <a:gd name="connsiteX1" fmla="*/ 38100 w 590550"/>
                <a:gd name="connsiteY1" fmla="*/ 590550 h 590550"/>
                <a:gd name="connsiteX2" fmla="*/ 0 w 590550"/>
                <a:gd name="connsiteY2" fmla="*/ 552450 h 590550"/>
                <a:gd name="connsiteX3" fmla="*/ 0 w 590550"/>
                <a:gd name="connsiteY3" fmla="*/ 38100 h 590550"/>
                <a:gd name="connsiteX4" fmla="*/ 38100 w 590550"/>
                <a:gd name="connsiteY4" fmla="*/ 0 h 590550"/>
                <a:gd name="connsiteX5" fmla="*/ 552450 w 590550"/>
                <a:gd name="connsiteY5" fmla="*/ 0 h 590550"/>
                <a:gd name="connsiteX6" fmla="*/ 590550 w 590550"/>
                <a:gd name="connsiteY6" fmla="*/ 38100 h 590550"/>
                <a:gd name="connsiteX7" fmla="*/ 590550 w 590550"/>
                <a:gd name="connsiteY7" fmla="*/ 552450 h 590550"/>
                <a:gd name="connsiteX8" fmla="*/ 552450 w 590550"/>
                <a:gd name="connsiteY8"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590550">
                  <a:moveTo>
                    <a:pt x="552450" y="590550"/>
                  </a:moveTo>
                  <a:lnTo>
                    <a:pt x="38100" y="590550"/>
                  </a:lnTo>
                  <a:cubicBezTo>
                    <a:pt x="17145" y="590550"/>
                    <a:pt x="0" y="573405"/>
                    <a:pt x="0" y="552450"/>
                  </a:cubicBezTo>
                  <a:lnTo>
                    <a:pt x="0" y="38100"/>
                  </a:lnTo>
                  <a:cubicBezTo>
                    <a:pt x="0" y="17145"/>
                    <a:pt x="17145" y="0"/>
                    <a:pt x="38100" y="0"/>
                  </a:cubicBezTo>
                  <a:lnTo>
                    <a:pt x="552450" y="0"/>
                  </a:lnTo>
                  <a:cubicBezTo>
                    <a:pt x="573405" y="0"/>
                    <a:pt x="590550" y="17145"/>
                    <a:pt x="590550" y="38100"/>
                  </a:cubicBezTo>
                  <a:lnTo>
                    <a:pt x="590550" y="552450"/>
                  </a:lnTo>
                  <a:cubicBezTo>
                    <a:pt x="590550" y="573405"/>
                    <a:pt x="573405" y="590550"/>
                    <a:pt x="552450" y="590550"/>
                  </a:cubicBezTo>
                  <a:close/>
                </a:path>
              </a:pathLst>
            </a:custGeom>
            <a:noFill/>
            <a:ln w="19050" cap="flat">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B906CA66-478C-44A8-8CD3-5AAFC3E80FA8}"/>
                </a:ext>
              </a:extLst>
            </p:cNvPr>
            <p:cNvSpPr/>
            <p:nvPr/>
          </p:nvSpPr>
          <p:spPr>
            <a:xfrm>
              <a:off x="6048375" y="3248025"/>
              <a:ext cx="209550" cy="361950"/>
            </a:xfrm>
            <a:custGeom>
              <a:avLst/>
              <a:gdLst>
                <a:gd name="connsiteX0" fmla="*/ 95250 w 209550"/>
                <a:gd name="connsiteY0" fmla="*/ 361950 h 361950"/>
                <a:gd name="connsiteX1" fmla="*/ 209550 w 209550"/>
                <a:gd name="connsiteY1" fmla="*/ 361950 h 361950"/>
                <a:gd name="connsiteX2" fmla="*/ 209550 w 209550"/>
                <a:gd name="connsiteY2" fmla="*/ 0 h 361950"/>
                <a:gd name="connsiteX3" fmla="*/ 95250 w 209550"/>
                <a:gd name="connsiteY3" fmla="*/ 0 h 361950"/>
                <a:gd name="connsiteX4" fmla="*/ 95250 w 209550"/>
                <a:gd name="connsiteY4" fmla="*/ 133350 h 361950"/>
                <a:gd name="connsiteX5" fmla="*/ 0 w 209550"/>
                <a:gd name="connsiteY5" fmla="*/ 133350 h 361950"/>
                <a:gd name="connsiteX6" fmla="*/ 0 w 209550"/>
                <a:gd name="connsiteY6" fmla="*/ 47625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361950">
                  <a:moveTo>
                    <a:pt x="95250" y="361950"/>
                  </a:moveTo>
                  <a:lnTo>
                    <a:pt x="209550" y="361950"/>
                  </a:lnTo>
                  <a:lnTo>
                    <a:pt x="209550" y="0"/>
                  </a:lnTo>
                  <a:lnTo>
                    <a:pt x="95250" y="0"/>
                  </a:lnTo>
                  <a:lnTo>
                    <a:pt x="95250" y="133350"/>
                  </a:lnTo>
                  <a:lnTo>
                    <a:pt x="0" y="133350"/>
                  </a:lnTo>
                  <a:lnTo>
                    <a:pt x="0" y="47625"/>
                  </a:lnTo>
                </a:path>
              </a:pathLst>
            </a:custGeom>
            <a:noFill/>
            <a:ln w="19050" cap="sq">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37E70FB6-E2EB-474A-89D0-9B1D8BFE198F}"/>
                </a:ext>
              </a:extLst>
            </p:cNvPr>
            <p:cNvSpPr/>
            <p:nvPr/>
          </p:nvSpPr>
          <p:spPr>
            <a:xfrm>
              <a:off x="5934075" y="3248025"/>
              <a:ext cx="209550" cy="361950"/>
            </a:xfrm>
            <a:custGeom>
              <a:avLst/>
              <a:gdLst>
                <a:gd name="connsiteX0" fmla="*/ 114300 w 209550"/>
                <a:gd name="connsiteY0" fmla="*/ 0 h 361950"/>
                <a:gd name="connsiteX1" fmla="*/ 0 w 209550"/>
                <a:gd name="connsiteY1" fmla="*/ 0 h 361950"/>
                <a:gd name="connsiteX2" fmla="*/ 0 w 209550"/>
                <a:gd name="connsiteY2" fmla="*/ 361950 h 361950"/>
                <a:gd name="connsiteX3" fmla="*/ 114300 w 209550"/>
                <a:gd name="connsiteY3" fmla="*/ 361950 h 361950"/>
                <a:gd name="connsiteX4" fmla="*/ 114300 w 209550"/>
                <a:gd name="connsiteY4" fmla="*/ 228600 h 361950"/>
                <a:gd name="connsiteX5" fmla="*/ 209550 w 209550"/>
                <a:gd name="connsiteY5" fmla="*/ 228600 h 361950"/>
                <a:gd name="connsiteX6" fmla="*/ 209550 w 209550"/>
                <a:gd name="connsiteY6" fmla="*/ 314325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361950">
                  <a:moveTo>
                    <a:pt x="114300" y="0"/>
                  </a:moveTo>
                  <a:lnTo>
                    <a:pt x="0" y="0"/>
                  </a:lnTo>
                  <a:lnTo>
                    <a:pt x="0" y="361950"/>
                  </a:lnTo>
                  <a:lnTo>
                    <a:pt x="114300" y="361950"/>
                  </a:lnTo>
                  <a:lnTo>
                    <a:pt x="114300" y="228600"/>
                  </a:lnTo>
                  <a:lnTo>
                    <a:pt x="209550" y="228600"/>
                  </a:lnTo>
                  <a:lnTo>
                    <a:pt x="209550" y="314325"/>
                  </a:lnTo>
                </a:path>
              </a:pathLst>
            </a:custGeom>
            <a:noFill/>
            <a:ln w="19050" cap="sq">
              <a:solidFill>
                <a:schemeClr val="bg1">
                  <a:lumMod val="50000"/>
                </a:schemeClr>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03" name="Group 102">
            <a:extLst>
              <a:ext uri="{FF2B5EF4-FFF2-40B4-BE49-F238E27FC236}">
                <a16:creationId xmlns:a16="http://schemas.microsoft.com/office/drawing/2014/main" id="{272D4307-B0E0-4D33-AF97-2AE2017A6FA7}"/>
              </a:ext>
            </a:extLst>
          </p:cNvPr>
          <p:cNvGrpSpPr/>
          <p:nvPr/>
        </p:nvGrpSpPr>
        <p:grpSpPr>
          <a:xfrm>
            <a:off x="9659313" y="4365375"/>
            <a:ext cx="914400" cy="914400"/>
            <a:chOff x="9895616" y="4622225"/>
            <a:chExt cx="914400" cy="914400"/>
          </a:xfrm>
        </p:grpSpPr>
        <p:sp>
          <p:nvSpPr>
            <p:cNvPr id="102" name="Rectangle 101">
              <a:extLst>
                <a:ext uri="{FF2B5EF4-FFF2-40B4-BE49-F238E27FC236}">
                  <a16:creationId xmlns:a16="http://schemas.microsoft.com/office/drawing/2014/main" id="{71644CBC-BBD0-4B7A-A002-C8835ACD2FF0}"/>
                </a:ext>
              </a:extLst>
            </p:cNvPr>
            <p:cNvSpPr/>
            <p:nvPr/>
          </p:nvSpPr>
          <p:spPr>
            <a:xfrm>
              <a:off x="9895616" y="4622225"/>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9365504E-8789-4076-833A-59ED1E16E829}"/>
                </a:ext>
              </a:extLst>
            </p:cNvPr>
            <p:cNvGrpSpPr>
              <a:grpSpLocks noChangeAspect="1"/>
            </p:cNvGrpSpPr>
            <p:nvPr/>
          </p:nvGrpSpPr>
          <p:grpSpPr>
            <a:xfrm>
              <a:off x="9939014" y="4667945"/>
              <a:ext cx="827604" cy="822960"/>
              <a:chOff x="10100264" y="2762508"/>
              <a:chExt cx="527571" cy="524613"/>
            </a:xfrm>
          </p:grpSpPr>
          <p:sp>
            <p:nvSpPr>
              <p:cNvPr id="66" name="Freeform: Shape 65">
                <a:extLst>
                  <a:ext uri="{FF2B5EF4-FFF2-40B4-BE49-F238E27FC236}">
                    <a16:creationId xmlns:a16="http://schemas.microsoft.com/office/drawing/2014/main" id="{1D8659B2-C709-49A2-86A7-0D0B92596321}"/>
                  </a:ext>
                </a:extLst>
              </p:cNvPr>
              <p:cNvSpPr/>
              <p:nvPr/>
            </p:nvSpPr>
            <p:spPr>
              <a:xfrm>
                <a:off x="10199751" y="2762508"/>
                <a:ext cx="428084" cy="524613"/>
              </a:xfrm>
              <a:custGeom>
                <a:avLst/>
                <a:gdLst>
                  <a:gd name="connsiteX0" fmla="*/ 360493 w 428083"/>
                  <a:gd name="connsiteY0" fmla="*/ 524636 h 524612"/>
                  <a:gd name="connsiteX1" fmla="*/ 360493 w 428083"/>
                  <a:gd name="connsiteY1" fmla="*/ 397050 h 524612"/>
                  <a:gd name="connsiteX2" fmla="*/ 390711 w 428083"/>
                  <a:gd name="connsiteY2" fmla="*/ 309755 h 524612"/>
                  <a:gd name="connsiteX3" fmla="*/ 419250 w 428083"/>
                  <a:gd name="connsiteY3" fmla="*/ 257713 h 524612"/>
                  <a:gd name="connsiteX4" fmla="*/ 326918 w 428083"/>
                  <a:gd name="connsiteY4" fmla="*/ 25205 h 524612"/>
                  <a:gd name="connsiteX5" fmla="*/ 84757 w 428083"/>
                  <a:gd name="connsiteY5" fmla="*/ 50386 h 524612"/>
                  <a:gd name="connsiteX6" fmla="*/ 44047 w 428083"/>
                  <a:gd name="connsiteY6" fmla="*/ 116278 h 524612"/>
                  <a:gd name="connsiteX7" fmla="*/ 39011 w 428083"/>
                  <a:gd name="connsiteY7" fmla="*/ 190982 h 524612"/>
                  <a:gd name="connsiteX8" fmla="*/ 40689 w 428083"/>
                  <a:gd name="connsiteY8" fmla="*/ 201475 h 524612"/>
                  <a:gd name="connsiteX9" fmla="*/ 29777 w 428083"/>
                  <a:gd name="connsiteY9" fmla="*/ 254775 h 524612"/>
                  <a:gd name="connsiteX10" fmla="*/ 1658 w 428083"/>
                  <a:gd name="connsiteY10" fmla="*/ 295485 h 524612"/>
                  <a:gd name="connsiteX11" fmla="*/ 14249 w 428083"/>
                  <a:gd name="connsiteY11" fmla="*/ 316889 h 524612"/>
                  <a:gd name="connsiteX12" fmla="*/ 25580 w 428083"/>
                  <a:gd name="connsiteY12" fmla="*/ 319408 h 524612"/>
                  <a:gd name="connsiteX13" fmla="*/ 27260 w 428083"/>
                  <a:gd name="connsiteY13" fmla="*/ 327382 h 524612"/>
                  <a:gd name="connsiteX14" fmla="*/ 30197 w 428083"/>
                  <a:gd name="connsiteY14" fmla="*/ 341651 h 524612"/>
                  <a:gd name="connsiteX15" fmla="*/ 32296 w 428083"/>
                  <a:gd name="connsiteY15" fmla="*/ 348786 h 524612"/>
                  <a:gd name="connsiteX16" fmla="*/ 39850 w 428083"/>
                  <a:gd name="connsiteY16" fmla="*/ 364314 h 524612"/>
                  <a:gd name="connsiteX17" fmla="*/ 43627 w 428083"/>
                  <a:gd name="connsiteY17" fmla="*/ 370190 h 524612"/>
                  <a:gd name="connsiteX18" fmla="*/ 75104 w 428083"/>
                  <a:gd name="connsiteY18" fmla="*/ 427268 h 524612"/>
                  <a:gd name="connsiteX19" fmla="*/ 107840 w 428083"/>
                  <a:gd name="connsiteY19" fmla="*/ 423910 h 524612"/>
                  <a:gd name="connsiteX20" fmla="*/ 156104 w 428083"/>
                  <a:gd name="connsiteY20" fmla="*/ 460004 h 524612"/>
                  <a:gd name="connsiteX21" fmla="*/ 160721 w 428083"/>
                  <a:gd name="connsiteY21" fmla="*/ 523797 h 52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083" h="524612">
                    <a:moveTo>
                      <a:pt x="360493" y="524636"/>
                    </a:moveTo>
                    <a:lnTo>
                      <a:pt x="360493" y="397050"/>
                    </a:lnTo>
                    <a:cubicBezTo>
                      <a:pt x="360493" y="397050"/>
                      <a:pt x="360074" y="350045"/>
                      <a:pt x="390711" y="309755"/>
                    </a:cubicBezTo>
                    <a:cubicBezTo>
                      <a:pt x="402882" y="293806"/>
                      <a:pt x="412954" y="276599"/>
                      <a:pt x="419250" y="257713"/>
                    </a:cubicBezTo>
                    <a:cubicBezTo>
                      <a:pt x="437717" y="201055"/>
                      <a:pt x="448209" y="90257"/>
                      <a:pt x="326918" y="25205"/>
                    </a:cubicBezTo>
                    <a:cubicBezTo>
                      <a:pt x="326918" y="25205"/>
                      <a:pt x="189679" y="-45723"/>
                      <a:pt x="84757" y="50386"/>
                    </a:cubicBezTo>
                    <a:cubicBezTo>
                      <a:pt x="65451" y="68013"/>
                      <a:pt x="50762" y="90676"/>
                      <a:pt x="44047" y="116278"/>
                    </a:cubicBezTo>
                    <a:cubicBezTo>
                      <a:pt x="39011" y="135164"/>
                      <a:pt x="35653" y="160765"/>
                      <a:pt x="39011" y="190982"/>
                    </a:cubicBezTo>
                    <a:cubicBezTo>
                      <a:pt x="39430" y="194340"/>
                      <a:pt x="39850" y="198117"/>
                      <a:pt x="40689" y="201475"/>
                    </a:cubicBezTo>
                    <a:cubicBezTo>
                      <a:pt x="41949" y="209868"/>
                      <a:pt x="44466" y="232532"/>
                      <a:pt x="29777" y="254775"/>
                    </a:cubicBezTo>
                    <a:lnTo>
                      <a:pt x="1658" y="295485"/>
                    </a:lnTo>
                    <a:cubicBezTo>
                      <a:pt x="1658" y="295485"/>
                      <a:pt x="-6736" y="313112"/>
                      <a:pt x="14249" y="316889"/>
                    </a:cubicBezTo>
                    <a:cubicBezTo>
                      <a:pt x="14249" y="316889"/>
                      <a:pt x="20544" y="317309"/>
                      <a:pt x="25580" y="319408"/>
                    </a:cubicBezTo>
                    <a:cubicBezTo>
                      <a:pt x="28519" y="320667"/>
                      <a:pt x="29777" y="324864"/>
                      <a:pt x="27260" y="327382"/>
                    </a:cubicBezTo>
                    <a:cubicBezTo>
                      <a:pt x="24322" y="331159"/>
                      <a:pt x="21383" y="337035"/>
                      <a:pt x="30197" y="341651"/>
                    </a:cubicBezTo>
                    <a:cubicBezTo>
                      <a:pt x="32716" y="342910"/>
                      <a:pt x="33974" y="346268"/>
                      <a:pt x="32296" y="348786"/>
                    </a:cubicBezTo>
                    <a:cubicBezTo>
                      <a:pt x="29358" y="353822"/>
                      <a:pt x="27679" y="360957"/>
                      <a:pt x="39850" y="364314"/>
                    </a:cubicBezTo>
                    <a:cubicBezTo>
                      <a:pt x="42368" y="365154"/>
                      <a:pt x="44047" y="367672"/>
                      <a:pt x="43627" y="370190"/>
                    </a:cubicBezTo>
                    <a:cubicBezTo>
                      <a:pt x="40689" y="384879"/>
                      <a:pt x="35653" y="427688"/>
                      <a:pt x="75104" y="427268"/>
                    </a:cubicBezTo>
                    <a:lnTo>
                      <a:pt x="107840" y="423910"/>
                    </a:lnTo>
                    <a:cubicBezTo>
                      <a:pt x="130923" y="421812"/>
                      <a:pt x="151907" y="437340"/>
                      <a:pt x="156104" y="460004"/>
                    </a:cubicBezTo>
                    <a:cubicBezTo>
                      <a:pt x="158623" y="474693"/>
                      <a:pt x="160721" y="495258"/>
                      <a:pt x="160721" y="523797"/>
                    </a:cubicBezTo>
                  </a:path>
                </a:pathLst>
              </a:custGeom>
              <a:noFill/>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66">
                <a:extLst>
                  <a:ext uri="{FF2B5EF4-FFF2-40B4-BE49-F238E27FC236}">
                    <a16:creationId xmlns:a16="http://schemas.microsoft.com/office/drawing/2014/main" id="{60220D37-CEA5-448A-923C-8755FB4481D2}"/>
                  </a:ext>
                </a:extLst>
              </p:cNvPr>
              <p:cNvSpPr/>
              <p:nvPr/>
            </p:nvSpPr>
            <p:spPr>
              <a:xfrm>
                <a:off x="10266664" y="2827164"/>
                <a:ext cx="323161" cy="243420"/>
              </a:xfrm>
              <a:custGeom>
                <a:avLst/>
                <a:gdLst>
                  <a:gd name="connsiteX0" fmla="*/ 4415 w 323161"/>
                  <a:gd name="connsiteY0" fmla="*/ 0 h 243420"/>
                  <a:gd name="connsiteX1" fmla="*/ 147948 w 323161"/>
                  <a:gd name="connsiteY1" fmla="*/ 116674 h 243420"/>
                  <a:gd name="connsiteX2" fmla="*/ 322540 w 323161"/>
                  <a:gd name="connsiteY2" fmla="*/ 247197 h 243420"/>
                </a:gdLst>
                <a:ahLst/>
                <a:cxnLst>
                  <a:cxn ang="0">
                    <a:pos x="connsiteX0" y="connsiteY0"/>
                  </a:cxn>
                  <a:cxn ang="0">
                    <a:pos x="connsiteX1" y="connsiteY1"/>
                  </a:cxn>
                  <a:cxn ang="0">
                    <a:pos x="connsiteX2" y="connsiteY2"/>
                  </a:cxn>
                </a:cxnLst>
                <a:rect l="l" t="t" r="r" b="b"/>
                <a:pathLst>
                  <a:path w="323161" h="243420">
                    <a:moveTo>
                      <a:pt x="4415" y="0"/>
                    </a:moveTo>
                    <a:cubicBezTo>
                      <a:pt x="-26643" y="83518"/>
                      <a:pt x="115212" y="111638"/>
                      <a:pt x="147948" y="116674"/>
                    </a:cubicBezTo>
                    <a:cubicBezTo>
                      <a:pt x="233146" y="129265"/>
                      <a:pt x="349820" y="171653"/>
                      <a:pt x="322540" y="247197"/>
                    </a:cubicBezTo>
                  </a:path>
                </a:pathLst>
              </a:custGeom>
              <a:noFill/>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67">
                <a:extLst>
                  <a:ext uri="{FF2B5EF4-FFF2-40B4-BE49-F238E27FC236}">
                    <a16:creationId xmlns:a16="http://schemas.microsoft.com/office/drawing/2014/main" id="{9205E2A9-3018-4F33-A25E-38D0E38E072A}"/>
                  </a:ext>
                </a:extLst>
              </p:cNvPr>
              <p:cNvSpPr/>
              <p:nvPr/>
            </p:nvSpPr>
            <p:spPr>
              <a:xfrm>
                <a:off x="10294052" y="2793589"/>
                <a:ext cx="306374" cy="197254"/>
              </a:xfrm>
              <a:custGeom>
                <a:avLst/>
                <a:gdLst>
                  <a:gd name="connsiteX0" fmla="*/ 3886 w 306373"/>
                  <a:gd name="connsiteY0" fmla="*/ 69669 h 197254"/>
                  <a:gd name="connsiteX1" fmla="*/ 123918 w 306373"/>
                  <a:gd name="connsiteY1" fmla="*/ 122969 h 197254"/>
                  <a:gd name="connsiteX2" fmla="*/ 157912 w 306373"/>
                  <a:gd name="connsiteY2" fmla="*/ 126327 h 197254"/>
                  <a:gd name="connsiteX3" fmla="*/ 225063 w 306373"/>
                  <a:gd name="connsiteY3" fmla="*/ 138078 h 197254"/>
                  <a:gd name="connsiteX4" fmla="*/ 193167 w 306373"/>
                  <a:gd name="connsiteY4" fmla="*/ 102404 h 197254"/>
                  <a:gd name="connsiteX5" fmla="*/ 264514 w 306373"/>
                  <a:gd name="connsiteY5" fmla="*/ 144373 h 197254"/>
                  <a:gd name="connsiteX6" fmla="*/ 235136 w 306373"/>
                  <a:gd name="connsiteY6" fmla="*/ 76803 h 197254"/>
                  <a:gd name="connsiteX7" fmla="*/ 304385 w 306373"/>
                  <a:gd name="connsiteY7" fmla="*/ 200612 h 197254"/>
                  <a:gd name="connsiteX8" fmla="*/ 304385 w 306373"/>
                  <a:gd name="connsiteY8" fmla="*/ 200612 h 197254"/>
                  <a:gd name="connsiteX9" fmla="*/ 215411 w 306373"/>
                  <a:gd name="connsiteY9" fmla="*/ 22244 h 197254"/>
                  <a:gd name="connsiteX10" fmla="*/ 118462 w 306373"/>
                  <a:gd name="connsiteY10" fmla="*/ 0 h 197254"/>
                  <a:gd name="connsiteX11" fmla="*/ 4306 w 306373"/>
                  <a:gd name="connsiteY11" fmla="*/ 43648 h 197254"/>
                  <a:gd name="connsiteX12" fmla="*/ 1788 w 306373"/>
                  <a:gd name="connsiteY12" fmla="*/ 46166 h 197254"/>
                  <a:gd name="connsiteX13" fmla="*/ 3886 w 306373"/>
                  <a:gd name="connsiteY13" fmla="*/ 69669 h 19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373" h="197254">
                    <a:moveTo>
                      <a:pt x="3886" y="69669"/>
                    </a:moveTo>
                    <a:cubicBezTo>
                      <a:pt x="19414" y="96109"/>
                      <a:pt x="76913" y="115834"/>
                      <a:pt x="123918" y="122969"/>
                    </a:cubicBezTo>
                    <a:cubicBezTo>
                      <a:pt x="135249" y="124228"/>
                      <a:pt x="146581" y="125487"/>
                      <a:pt x="157912" y="126327"/>
                    </a:cubicBezTo>
                    <a:cubicBezTo>
                      <a:pt x="190648" y="128425"/>
                      <a:pt x="225063" y="138078"/>
                      <a:pt x="225063" y="138078"/>
                    </a:cubicBezTo>
                    <a:cubicBezTo>
                      <a:pt x="217928" y="118353"/>
                      <a:pt x="193167" y="102404"/>
                      <a:pt x="193167" y="102404"/>
                    </a:cubicBezTo>
                    <a:cubicBezTo>
                      <a:pt x="244369" y="105762"/>
                      <a:pt x="264514" y="144373"/>
                      <a:pt x="264514" y="144373"/>
                    </a:cubicBezTo>
                    <a:cubicBezTo>
                      <a:pt x="262416" y="111638"/>
                      <a:pt x="235136" y="76803"/>
                      <a:pt x="235136" y="76803"/>
                    </a:cubicBezTo>
                    <a:cubicBezTo>
                      <a:pt x="305644" y="107441"/>
                      <a:pt x="304385" y="200612"/>
                      <a:pt x="304385" y="200612"/>
                    </a:cubicBezTo>
                    <a:lnTo>
                      <a:pt x="304385" y="200612"/>
                    </a:lnTo>
                    <a:cubicBezTo>
                      <a:pt x="315296" y="153607"/>
                      <a:pt x="312779" y="73865"/>
                      <a:pt x="215411" y="22244"/>
                    </a:cubicBezTo>
                    <a:cubicBezTo>
                      <a:pt x="212892" y="20985"/>
                      <a:pt x="170923" y="0"/>
                      <a:pt x="118462" y="0"/>
                    </a:cubicBezTo>
                    <a:cubicBezTo>
                      <a:pt x="82368" y="0"/>
                      <a:pt x="40819" y="10073"/>
                      <a:pt x="4306" y="43648"/>
                    </a:cubicBezTo>
                    <a:cubicBezTo>
                      <a:pt x="3467" y="44487"/>
                      <a:pt x="2627" y="45327"/>
                      <a:pt x="1788" y="46166"/>
                    </a:cubicBezTo>
                    <a:cubicBezTo>
                      <a:pt x="-1989" y="57498"/>
                      <a:pt x="949" y="64632"/>
                      <a:pt x="3886" y="69669"/>
                    </a:cubicBezTo>
                    <a:close/>
                  </a:path>
                </a:pathLst>
              </a:custGeom>
              <a:noFill/>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68">
                <a:extLst>
                  <a:ext uri="{FF2B5EF4-FFF2-40B4-BE49-F238E27FC236}">
                    <a16:creationId xmlns:a16="http://schemas.microsoft.com/office/drawing/2014/main" id="{285CC4D8-031F-4B7D-92E3-2142A118C888}"/>
                  </a:ext>
                </a:extLst>
              </p:cNvPr>
              <p:cNvSpPr/>
              <p:nvPr/>
            </p:nvSpPr>
            <p:spPr>
              <a:xfrm>
                <a:off x="10121668" y="3125144"/>
                <a:ext cx="54560" cy="16788"/>
              </a:xfrm>
              <a:custGeom>
                <a:avLst/>
                <a:gdLst>
                  <a:gd name="connsiteX0" fmla="*/ 55819 w 54559"/>
                  <a:gd name="connsiteY0" fmla="*/ 0 h 16787"/>
                  <a:gd name="connsiteX1" fmla="*/ 0 w 54559"/>
                  <a:gd name="connsiteY1" fmla="*/ 17627 h 16787"/>
                </a:gdLst>
                <a:ahLst/>
                <a:cxnLst>
                  <a:cxn ang="0">
                    <a:pos x="connsiteX0" y="connsiteY0"/>
                  </a:cxn>
                  <a:cxn ang="0">
                    <a:pos x="connsiteX1" y="connsiteY1"/>
                  </a:cxn>
                </a:cxnLst>
                <a:rect l="l" t="t" r="r" b="b"/>
                <a:pathLst>
                  <a:path w="54559" h="16787">
                    <a:moveTo>
                      <a:pt x="55819" y="0"/>
                    </a:moveTo>
                    <a:lnTo>
                      <a:pt x="0" y="17627"/>
                    </a:lnTo>
                  </a:path>
                </a:pathLst>
              </a:custGeom>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69">
                <a:extLst>
                  <a:ext uri="{FF2B5EF4-FFF2-40B4-BE49-F238E27FC236}">
                    <a16:creationId xmlns:a16="http://schemas.microsoft.com/office/drawing/2014/main" id="{0B11CA3A-A2CC-47CD-B472-6123A4671D08}"/>
                  </a:ext>
                </a:extLst>
              </p:cNvPr>
              <p:cNvSpPr/>
              <p:nvPr/>
            </p:nvSpPr>
            <p:spPr>
              <a:xfrm>
                <a:off x="10127124" y="3098284"/>
                <a:ext cx="41969" cy="4197"/>
              </a:xfrm>
              <a:custGeom>
                <a:avLst/>
                <a:gdLst>
                  <a:gd name="connsiteX0" fmla="*/ 41969 w 41969"/>
                  <a:gd name="connsiteY0" fmla="*/ 0 h 0"/>
                  <a:gd name="connsiteX1" fmla="*/ 0 w 41969"/>
                  <a:gd name="connsiteY1" fmla="*/ 3777 h 0"/>
                </a:gdLst>
                <a:ahLst/>
                <a:cxnLst>
                  <a:cxn ang="0">
                    <a:pos x="connsiteX0" y="connsiteY0"/>
                  </a:cxn>
                  <a:cxn ang="0">
                    <a:pos x="connsiteX1" y="connsiteY1"/>
                  </a:cxn>
                </a:cxnLst>
                <a:rect l="l" t="t" r="r" b="b"/>
                <a:pathLst>
                  <a:path w="41969">
                    <a:moveTo>
                      <a:pt x="41969" y="0"/>
                    </a:moveTo>
                    <a:lnTo>
                      <a:pt x="0" y="3777"/>
                    </a:lnTo>
                  </a:path>
                </a:pathLst>
              </a:custGeom>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70">
                <a:extLst>
                  <a:ext uri="{FF2B5EF4-FFF2-40B4-BE49-F238E27FC236}">
                    <a16:creationId xmlns:a16="http://schemas.microsoft.com/office/drawing/2014/main" id="{F775FE30-DEE6-49E0-9516-C5018DC35250}"/>
                  </a:ext>
                </a:extLst>
              </p:cNvPr>
              <p:cNvSpPr/>
              <p:nvPr/>
            </p:nvSpPr>
            <p:spPr>
              <a:xfrm>
                <a:off x="10149788" y="3152004"/>
                <a:ext cx="33575" cy="20985"/>
              </a:xfrm>
              <a:custGeom>
                <a:avLst/>
                <a:gdLst>
                  <a:gd name="connsiteX0" fmla="*/ 36093 w 33575"/>
                  <a:gd name="connsiteY0" fmla="*/ 0 h 20984"/>
                  <a:gd name="connsiteX1" fmla="*/ 0 w 33575"/>
                  <a:gd name="connsiteY1" fmla="*/ 20985 h 20984"/>
                </a:gdLst>
                <a:ahLst/>
                <a:cxnLst>
                  <a:cxn ang="0">
                    <a:pos x="connsiteX0" y="connsiteY0"/>
                  </a:cxn>
                  <a:cxn ang="0">
                    <a:pos x="connsiteX1" y="connsiteY1"/>
                  </a:cxn>
                </a:cxnLst>
                <a:rect l="l" t="t" r="r" b="b"/>
                <a:pathLst>
                  <a:path w="33575" h="20984">
                    <a:moveTo>
                      <a:pt x="36093" y="0"/>
                    </a:moveTo>
                    <a:lnTo>
                      <a:pt x="0" y="20985"/>
                    </a:lnTo>
                  </a:path>
                </a:pathLst>
              </a:custGeom>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71">
                <a:extLst>
                  <a:ext uri="{FF2B5EF4-FFF2-40B4-BE49-F238E27FC236}">
                    <a16:creationId xmlns:a16="http://schemas.microsoft.com/office/drawing/2014/main" id="{E7E6998B-BA8A-44F2-9F4F-14AA146B9F61}"/>
                  </a:ext>
                </a:extLst>
              </p:cNvPr>
              <p:cNvSpPr/>
              <p:nvPr/>
            </p:nvSpPr>
            <p:spPr>
              <a:xfrm>
                <a:off x="10100264" y="3172149"/>
                <a:ext cx="16788" cy="8394"/>
              </a:xfrm>
              <a:custGeom>
                <a:avLst/>
                <a:gdLst>
                  <a:gd name="connsiteX0" fmla="*/ 18046 w 16787"/>
                  <a:gd name="connsiteY0" fmla="*/ 0 h 8393"/>
                  <a:gd name="connsiteX1" fmla="*/ 0 w 16787"/>
                  <a:gd name="connsiteY1" fmla="*/ 8394 h 8393"/>
                </a:gdLst>
                <a:ahLst/>
                <a:cxnLst>
                  <a:cxn ang="0">
                    <a:pos x="connsiteX0" y="connsiteY0"/>
                  </a:cxn>
                  <a:cxn ang="0">
                    <a:pos x="connsiteX1" y="connsiteY1"/>
                  </a:cxn>
                </a:cxnLst>
                <a:rect l="l" t="t" r="r" b="b"/>
                <a:pathLst>
                  <a:path w="16787" h="8393">
                    <a:moveTo>
                      <a:pt x="18046" y="0"/>
                    </a:moveTo>
                    <a:lnTo>
                      <a:pt x="0" y="8394"/>
                    </a:lnTo>
                  </a:path>
                </a:pathLst>
              </a:custGeom>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Shape 72">
                <a:extLst>
                  <a:ext uri="{FF2B5EF4-FFF2-40B4-BE49-F238E27FC236}">
                    <a16:creationId xmlns:a16="http://schemas.microsoft.com/office/drawing/2014/main" id="{D0ED0885-5BD8-460A-BAF1-B5BF9594625A}"/>
                  </a:ext>
                </a:extLst>
              </p:cNvPr>
              <p:cNvSpPr/>
              <p:nvPr/>
            </p:nvSpPr>
            <p:spPr>
              <a:xfrm>
                <a:off x="10178746" y="3178445"/>
                <a:ext cx="20985" cy="16788"/>
              </a:xfrm>
              <a:custGeom>
                <a:avLst/>
                <a:gdLst>
                  <a:gd name="connsiteX0" fmla="*/ 22244 w 20984"/>
                  <a:gd name="connsiteY0" fmla="*/ 0 h 16787"/>
                  <a:gd name="connsiteX1" fmla="*/ 0 w 20984"/>
                  <a:gd name="connsiteY1" fmla="*/ 17207 h 16787"/>
                </a:gdLst>
                <a:ahLst/>
                <a:cxnLst>
                  <a:cxn ang="0">
                    <a:pos x="connsiteX0" y="connsiteY0"/>
                  </a:cxn>
                  <a:cxn ang="0">
                    <a:pos x="connsiteX1" y="connsiteY1"/>
                  </a:cxn>
                </a:cxnLst>
                <a:rect l="l" t="t" r="r" b="b"/>
                <a:pathLst>
                  <a:path w="20984" h="16787">
                    <a:moveTo>
                      <a:pt x="22244" y="0"/>
                    </a:moveTo>
                    <a:lnTo>
                      <a:pt x="0" y="17207"/>
                    </a:lnTo>
                  </a:path>
                </a:pathLst>
              </a:custGeom>
              <a:ln w="12591"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46" name="Graphic 213">
            <a:extLst>
              <a:ext uri="{FF2B5EF4-FFF2-40B4-BE49-F238E27FC236}">
                <a16:creationId xmlns:a16="http://schemas.microsoft.com/office/drawing/2014/main" id="{8B64371A-4C74-4DFF-9500-833CCEC5B5AC}"/>
              </a:ext>
            </a:extLst>
          </p:cNvPr>
          <p:cNvGrpSpPr>
            <a:grpSpLocks noChangeAspect="1"/>
          </p:cNvGrpSpPr>
          <p:nvPr/>
        </p:nvGrpSpPr>
        <p:grpSpPr>
          <a:xfrm>
            <a:off x="5715830" y="3004733"/>
            <a:ext cx="589990" cy="795527"/>
            <a:chOff x="2425798" y="2941760"/>
            <a:chExt cx="409715" cy="552450"/>
          </a:xfrm>
        </p:grpSpPr>
        <p:sp>
          <p:nvSpPr>
            <p:cNvPr id="47" name="Freeform: Shape 46">
              <a:extLst>
                <a:ext uri="{FF2B5EF4-FFF2-40B4-BE49-F238E27FC236}">
                  <a16:creationId xmlns:a16="http://schemas.microsoft.com/office/drawing/2014/main" id="{9AD48E07-98FC-49B6-B50B-D6BC20A43197}"/>
                </a:ext>
              </a:extLst>
            </p:cNvPr>
            <p:cNvSpPr/>
            <p:nvPr/>
          </p:nvSpPr>
          <p:spPr>
            <a:xfrm>
              <a:off x="2730738" y="3337577"/>
              <a:ext cx="104775" cy="133350"/>
            </a:xfrm>
            <a:custGeom>
              <a:avLst/>
              <a:gdLst>
                <a:gd name="connsiteX0" fmla="*/ 97015 w 104775"/>
                <a:gd name="connsiteY0" fmla="*/ 137583 h 133350"/>
                <a:gd name="connsiteX1" fmla="*/ 97015 w 104775"/>
                <a:gd name="connsiteY1" fmla="*/ 137583 h 133350"/>
                <a:gd name="connsiteX2" fmla="*/ 51295 w 104775"/>
                <a:gd name="connsiteY2" fmla="*/ 126153 h 133350"/>
                <a:gd name="connsiteX3" fmla="*/ 4622 w 104775"/>
                <a:gd name="connsiteY3" fmla="*/ 48048 h 133350"/>
                <a:gd name="connsiteX4" fmla="*/ 17005 w 104775"/>
                <a:gd name="connsiteY4" fmla="*/ 4233 h 133350"/>
                <a:gd name="connsiteX5" fmla="*/ 17005 w 104775"/>
                <a:gd name="connsiteY5" fmla="*/ 4233 h 133350"/>
                <a:gd name="connsiteX6" fmla="*/ 62724 w 104775"/>
                <a:gd name="connsiteY6" fmla="*/ 15663 h 133350"/>
                <a:gd name="connsiteX7" fmla="*/ 109397 w 104775"/>
                <a:gd name="connsiteY7" fmla="*/ 93768 h 133350"/>
                <a:gd name="connsiteX8" fmla="*/ 97015 w 104775"/>
                <a:gd name="connsiteY8" fmla="*/ 1375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133350">
                  <a:moveTo>
                    <a:pt x="97015" y="137583"/>
                  </a:moveTo>
                  <a:lnTo>
                    <a:pt x="97015" y="137583"/>
                  </a:lnTo>
                  <a:cubicBezTo>
                    <a:pt x="80822" y="146156"/>
                    <a:pt x="60820" y="141393"/>
                    <a:pt x="51295" y="126153"/>
                  </a:cubicBezTo>
                  <a:lnTo>
                    <a:pt x="4622" y="48048"/>
                  </a:lnTo>
                  <a:cubicBezTo>
                    <a:pt x="-4903" y="32808"/>
                    <a:pt x="812" y="12806"/>
                    <a:pt x="17005" y="4233"/>
                  </a:cubicBezTo>
                  <a:lnTo>
                    <a:pt x="17005" y="4233"/>
                  </a:lnTo>
                  <a:cubicBezTo>
                    <a:pt x="33197" y="-4339"/>
                    <a:pt x="53199" y="423"/>
                    <a:pt x="62724" y="15663"/>
                  </a:cubicBezTo>
                  <a:lnTo>
                    <a:pt x="109397" y="93768"/>
                  </a:lnTo>
                  <a:cubicBezTo>
                    <a:pt x="118922" y="109008"/>
                    <a:pt x="113207" y="129011"/>
                    <a:pt x="97015" y="137583"/>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8F3DCABE-E218-4A5B-A1DA-D9E1B03CA22C}"/>
                </a:ext>
              </a:extLst>
            </p:cNvPr>
            <p:cNvSpPr/>
            <p:nvPr/>
          </p:nvSpPr>
          <p:spPr>
            <a:xfrm>
              <a:off x="2758221" y="3392293"/>
              <a:ext cx="57150" cy="28575"/>
            </a:xfrm>
            <a:custGeom>
              <a:avLst/>
              <a:gdLst>
                <a:gd name="connsiteX0" fmla="*/ 0 w 57150"/>
                <a:gd name="connsiteY0" fmla="*/ 32385 h 28575"/>
                <a:gd name="connsiteX1" fmla="*/ 59055 w 57150"/>
                <a:gd name="connsiteY1" fmla="*/ 0 h 28575"/>
              </a:gdLst>
              <a:ahLst/>
              <a:cxnLst>
                <a:cxn ang="0">
                  <a:pos x="connsiteX0" y="connsiteY0"/>
                </a:cxn>
                <a:cxn ang="0">
                  <a:pos x="connsiteX1" y="connsiteY1"/>
                </a:cxn>
              </a:cxnLst>
              <a:rect l="l" t="t" r="r" b="b"/>
              <a:pathLst>
                <a:path w="57150" h="28575">
                  <a:moveTo>
                    <a:pt x="0" y="32385"/>
                  </a:moveTo>
                  <a:lnTo>
                    <a:pt x="59055" y="0"/>
                  </a:lnTo>
                </a:path>
              </a:pathLst>
            </a:custGeom>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C162EF05-F974-47D5-89A6-29253771E262}"/>
                </a:ext>
              </a:extLst>
            </p:cNvPr>
            <p:cNvSpPr/>
            <p:nvPr/>
          </p:nvSpPr>
          <p:spPr>
            <a:xfrm>
              <a:off x="2501998" y="2941760"/>
              <a:ext cx="190500" cy="95250"/>
            </a:xfrm>
            <a:custGeom>
              <a:avLst/>
              <a:gdLst>
                <a:gd name="connsiteX0" fmla="*/ 171450 w 190500"/>
                <a:gd name="connsiteY0" fmla="*/ 95250 h 95250"/>
                <a:gd name="connsiteX1" fmla="*/ 19050 w 190500"/>
                <a:gd name="connsiteY1" fmla="*/ 95250 h 95250"/>
                <a:gd name="connsiteX2" fmla="*/ 0 w 190500"/>
                <a:gd name="connsiteY2" fmla="*/ 76200 h 95250"/>
                <a:gd name="connsiteX3" fmla="*/ 0 w 190500"/>
                <a:gd name="connsiteY3" fmla="*/ 19050 h 95250"/>
                <a:gd name="connsiteX4" fmla="*/ 19050 w 190500"/>
                <a:gd name="connsiteY4" fmla="*/ 0 h 95250"/>
                <a:gd name="connsiteX5" fmla="*/ 171450 w 190500"/>
                <a:gd name="connsiteY5" fmla="*/ 0 h 95250"/>
                <a:gd name="connsiteX6" fmla="*/ 190500 w 190500"/>
                <a:gd name="connsiteY6" fmla="*/ 19050 h 95250"/>
                <a:gd name="connsiteX7" fmla="*/ 190500 w 190500"/>
                <a:gd name="connsiteY7" fmla="*/ 76200 h 95250"/>
                <a:gd name="connsiteX8" fmla="*/ 171450 w 190500"/>
                <a:gd name="connsiteY8"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95250">
                  <a:moveTo>
                    <a:pt x="171450" y="95250"/>
                  </a:moveTo>
                  <a:lnTo>
                    <a:pt x="19050" y="95250"/>
                  </a:lnTo>
                  <a:cubicBezTo>
                    <a:pt x="8572" y="95250"/>
                    <a:pt x="0" y="86678"/>
                    <a:pt x="0" y="76200"/>
                  </a:cubicBezTo>
                  <a:lnTo>
                    <a:pt x="0" y="19050"/>
                  </a:lnTo>
                  <a:cubicBezTo>
                    <a:pt x="0" y="8573"/>
                    <a:pt x="8572" y="0"/>
                    <a:pt x="19050" y="0"/>
                  </a:cubicBezTo>
                  <a:lnTo>
                    <a:pt x="171450" y="0"/>
                  </a:lnTo>
                  <a:cubicBezTo>
                    <a:pt x="181928" y="0"/>
                    <a:pt x="190500" y="8573"/>
                    <a:pt x="190500" y="19050"/>
                  </a:cubicBezTo>
                  <a:lnTo>
                    <a:pt x="190500" y="76200"/>
                  </a:lnTo>
                  <a:cubicBezTo>
                    <a:pt x="190500" y="86678"/>
                    <a:pt x="181928" y="95250"/>
                    <a:pt x="171450" y="95250"/>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46CC2DB1-43D3-49B1-8887-20A70721F858}"/>
                </a:ext>
              </a:extLst>
            </p:cNvPr>
            <p:cNvSpPr/>
            <p:nvPr/>
          </p:nvSpPr>
          <p:spPr>
            <a:xfrm>
              <a:off x="2597248" y="2965573"/>
              <a:ext cx="9525" cy="47625"/>
            </a:xfrm>
            <a:custGeom>
              <a:avLst/>
              <a:gdLst>
                <a:gd name="connsiteX0" fmla="*/ 0 w 0"/>
                <a:gd name="connsiteY0" fmla="*/ 0 h 47625"/>
                <a:gd name="connsiteX1" fmla="*/ 0 w 0"/>
                <a:gd name="connsiteY1" fmla="*/ 47625 h 47625"/>
              </a:gdLst>
              <a:ahLst/>
              <a:cxnLst>
                <a:cxn ang="0">
                  <a:pos x="connsiteX0" y="connsiteY0"/>
                </a:cxn>
                <a:cxn ang="0">
                  <a:pos x="connsiteX1" y="connsiteY1"/>
                </a:cxn>
              </a:cxnLst>
              <a:rect l="l" t="t" r="r" b="b"/>
              <a:pathLst>
                <a:path h="47625">
                  <a:moveTo>
                    <a:pt x="0" y="0"/>
                  </a:moveTo>
                  <a:lnTo>
                    <a:pt x="0" y="47625"/>
                  </a:lnTo>
                </a:path>
              </a:pathLst>
            </a:custGeom>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FD834E6E-5655-40E1-A1C7-1324708E2AC1}"/>
                </a:ext>
              </a:extLst>
            </p:cNvPr>
            <p:cNvSpPr/>
            <p:nvPr/>
          </p:nvSpPr>
          <p:spPr>
            <a:xfrm>
              <a:off x="2549623" y="2965573"/>
              <a:ext cx="9525" cy="47625"/>
            </a:xfrm>
            <a:custGeom>
              <a:avLst/>
              <a:gdLst>
                <a:gd name="connsiteX0" fmla="*/ 0 w 0"/>
                <a:gd name="connsiteY0" fmla="*/ 0 h 47625"/>
                <a:gd name="connsiteX1" fmla="*/ 0 w 0"/>
                <a:gd name="connsiteY1" fmla="*/ 47625 h 47625"/>
              </a:gdLst>
              <a:ahLst/>
              <a:cxnLst>
                <a:cxn ang="0">
                  <a:pos x="connsiteX0" y="connsiteY0"/>
                </a:cxn>
                <a:cxn ang="0">
                  <a:pos x="connsiteX1" y="connsiteY1"/>
                </a:cxn>
              </a:cxnLst>
              <a:rect l="l" t="t" r="r" b="b"/>
              <a:pathLst>
                <a:path h="47625">
                  <a:moveTo>
                    <a:pt x="0" y="0"/>
                  </a:moveTo>
                  <a:lnTo>
                    <a:pt x="0" y="47625"/>
                  </a:lnTo>
                </a:path>
              </a:pathLst>
            </a:custGeom>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C98FEEC3-2A2E-44C8-A7F7-308550C7A0C9}"/>
                </a:ext>
              </a:extLst>
            </p:cNvPr>
            <p:cNvSpPr/>
            <p:nvPr/>
          </p:nvSpPr>
          <p:spPr>
            <a:xfrm>
              <a:off x="2644873" y="2965573"/>
              <a:ext cx="9525" cy="47625"/>
            </a:xfrm>
            <a:custGeom>
              <a:avLst/>
              <a:gdLst>
                <a:gd name="connsiteX0" fmla="*/ 0 w 0"/>
                <a:gd name="connsiteY0" fmla="*/ 0 h 47625"/>
                <a:gd name="connsiteX1" fmla="*/ 0 w 0"/>
                <a:gd name="connsiteY1" fmla="*/ 47625 h 47625"/>
              </a:gdLst>
              <a:ahLst/>
              <a:cxnLst>
                <a:cxn ang="0">
                  <a:pos x="connsiteX0" y="connsiteY0"/>
                </a:cxn>
                <a:cxn ang="0">
                  <a:pos x="connsiteX1" y="connsiteY1"/>
                </a:cxn>
              </a:cxnLst>
              <a:rect l="l" t="t" r="r" b="b"/>
              <a:pathLst>
                <a:path h="47625">
                  <a:moveTo>
                    <a:pt x="0" y="0"/>
                  </a:moveTo>
                  <a:lnTo>
                    <a:pt x="0" y="47625"/>
                  </a:lnTo>
                </a:path>
              </a:pathLst>
            </a:custGeom>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70FA6797-CFB1-4F86-B77C-B4517BA1ACFE}"/>
                </a:ext>
              </a:extLst>
            </p:cNvPr>
            <p:cNvSpPr/>
            <p:nvPr/>
          </p:nvSpPr>
          <p:spPr>
            <a:xfrm>
              <a:off x="2425798" y="3075110"/>
              <a:ext cx="342900" cy="419100"/>
            </a:xfrm>
            <a:custGeom>
              <a:avLst/>
              <a:gdLst>
                <a:gd name="connsiteX0" fmla="*/ 342900 w 342900"/>
                <a:gd name="connsiteY0" fmla="*/ 366713 h 419100"/>
                <a:gd name="connsiteX1" fmla="*/ 342900 w 342900"/>
                <a:gd name="connsiteY1" fmla="*/ 394335 h 419100"/>
                <a:gd name="connsiteX2" fmla="*/ 318135 w 342900"/>
                <a:gd name="connsiteY2" fmla="*/ 419100 h 419100"/>
                <a:gd name="connsiteX3" fmla="*/ 24765 w 342900"/>
                <a:gd name="connsiteY3" fmla="*/ 419100 h 419100"/>
                <a:gd name="connsiteX4" fmla="*/ 0 w 342900"/>
                <a:gd name="connsiteY4" fmla="*/ 394335 h 419100"/>
                <a:gd name="connsiteX5" fmla="*/ 0 w 342900"/>
                <a:gd name="connsiteY5" fmla="*/ 61913 h 419100"/>
                <a:gd name="connsiteX6" fmla="*/ 60960 w 342900"/>
                <a:gd name="connsiteY6" fmla="*/ 0 h 419100"/>
                <a:gd name="connsiteX7" fmla="*/ 280988 w 342900"/>
                <a:gd name="connsiteY7" fmla="*/ 0 h 419100"/>
                <a:gd name="connsiteX8" fmla="*/ 341948 w 342900"/>
                <a:gd name="connsiteY8" fmla="*/ 61913 h 419100"/>
                <a:gd name="connsiteX9" fmla="*/ 341948 w 342900"/>
                <a:gd name="connsiteY9" fmla="*/ 25908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19100">
                  <a:moveTo>
                    <a:pt x="342900" y="366713"/>
                  </a:moveTo>
                  <a:lnTo>
                    <a:pt x="342900" y="394335"/>
                  </a:lnTo>
                  <a:cubicBezTo>
                    <a:pt x="342900" y="407670"/>
                    <a:pt x="331470" y="419100"/>
                    <a:pt x="318135" y="419100"/>
                  </a:cubicBezTo>
                  <a:lnTo>
                    <a:pt x="24765" y="419100"/>
                  </a:lnTo>
                  <a:cubicBezTo>
                    <a:pt x="11430" y="419100"/>
                    <a:pt x="0" y="407670"/>
                    <a:pt x="0" y="394335"/>
                  </a:cubicBezTo>
                  <a:lnTo>
                    <a:pt x="0" y="61913"/>
                  </a:lnTo>
                  <a:cubicBezTo>
                    <a:pt x="0" y="27622"/>
                    <a:pt x="27623" y="0"/>
                    <a:pt x="60960" y="0"/>
                  </a:cubicBezTo>
                  <a:lnTo>
                    <a:pt x="280988" y="0"/>
                  </a:lnTo>
                  <a:cubicBezTo>
                    <a:pt x="315278" y="0"/>
                    <a:pt x="341948" y="27622"/>
                    <a:pt x="341948" y="61913"/>
                  </a:cubicBezTo>
                  <a:lnTo>
                    <a:pt x="341948" y="259080"/>
                  </a:lnTo>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0C7BDDD7-1863-4B36-AEBB-91E8BEF94B3D}"/>
                </a:ext>
              </a:extLst>
            </p:cNvPr>
            <p:cNvSpPr/>
            <p:nvPr/>
          </p:nvSpPr>
          <p:spPr>
            <a:xfrm>
              <a:off x="2559148" y="3037010"/>
              <a:ext cx="76200" cy="38100"/>
            </a:xfrm>
            <a:custGeom>
              <a:avLst/>
              <a:gdLst>
                <a:gd name="connsiteX0" fmla="*/ 0 w 76200"/>
                <a:gd name="connsiteY0" fmla="*/ 0 h 38100"/>
                <a:gd name="connsiteX1" fmla="*/ 76200 w 76200"/>
                <a:gd name="connsiteY1" fmla="*/ 0 h 38100"/>
                <a:gd name="connsiteX2" fmla="*/ 76200 w 76200"/>
                <a:gd name="connsiteY2" fmla="*/ 38100 h 38100"/>
                <a:gd name="connsiteX3" fmla="*/ 0 w 762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76200" h="38100">
                  <a:moveTo>
                    <a:pt x="0" y="0"/>
                  </a:moveTo>
                  <a:lnTo>
                    <a:pt x="76200" y="0"/>
                  </a:lnTo>
                  <a:lnTo>
                    <a:pt x="76200" y="38100"/>
                  </a:lnTo>
                  <a:lnTo>
                    <a:pt x="0" y="38100"/>
                  </a:ln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4E4E562D-2E8B-473D-84CA-A6879395EE0A}"/>
                </a:ext>
              </a:extLst>
            </p:cNvPr>
            <p:cNvSpPr/>
            <p:nvPr/>
          </p:nvSpPr>
          <p:spPr>
            <a:xfrm>
              <a:off x="2529620" y="3217985"/>
              <a:ext cx="133350" cy="133350"/>
            </a:xfrm>
            <a:custGeom>
              <a:avLst/>
              <a:gdLst>
                <a:gd name="connsiteX0" fmla="*/ 132398 w 133350"/>
                <a:gd name="connsiteY0" fmla="*/ 44768 h 133350"/>
                <a:gd name="connsiteX1" fmla="*/ 90488 w 133350"/>
                <a:gd name="connsiteY1" fmla="*/ 44768 h 133350"/>
                <a:gd name="connsiteX2" fmla="*/ 89535 w 133350"/>
                <a:gd name="connsiteY2" fmla="*/ 43815 h 133350"/>
                <a:gd name="connsiteX3" fmla="*/ 89535 w 133350"/>
                <a:gd name="connsiteY3" fmla="*/ 1905 h 133350"/>
                <a:gd name="connsiteX4" fmla="*/ 87630 w 133350"/>
                <a:gd name="connsiteY4" fmla="*/ 0 h 133350"/>
                <a:gd name="connsiteX5" fmla="*/ 46672 w 133350"/>
                <a:gd name="connsiteY5" fmla="*/ 0 h 133350"/>
                <a:gd name="connsiteX6" fmla="*/ 44768 w 133350"/>
                <a:gd name="connsiteY6" fmla="*/ 1905 h 133350"/>
                <a:gd name="connsiteX7" fmla="*/ 44768 w 133350"/>
                <a:gd name="connsiteY7" fmla="*/ 43815 h 133350"/>
                <a:gd name="connsiteX8" fmla="*/ 43815 w 133350"/>
                <a:gd name="connsiteY8" fmla="*/ 44768 h 133350"/>
                <a:gd name="connsiteX9" fmla="*/ 1905 w 133350"/>
                <a:gd name="connsiteY9" fmla="*/ 44768 h 133350"/>
                <a:gd name="connsiteX10" fmla="*/ 0 w 133350"/>
                <a:gd name="connsiteY10" fmla="*/ 46673 h 133350"/>
                <a:gd name="connsiteX11" fmla="*/ 0 w 133350"/>
                <a:gd name="connsiteY11" fmla="*/ 87630 h 133350"/>
                <a:gd name="connsiteX12" fmla="*/ 1905 w 133350"/>
                <a:gd name="connsiteY12" fmla="*/ 89535 h 133350"/>
                <a:gd name="connsiteX13" fmla="*/ 43815 w 133350"/>
                <a:gd name="connsiteY13" fmla="*/ 89535 h 133350"/>
                <a:gd name="connsiteX14" fmla="*/ 44768 w 133350"/>
                <a:gd name="connsiteY14" fmla="*/ 90488 h 133350"/>
                <a:gd name="connsiteX15" fmla="*/ 44768 w 133350"/>
                <a:gd name="connsiteY15" fmla="*/ 132398 h 133350"/>
                <a:gd name="connsiteX16" fmla="*/ 46672 w 133350"/>
                <a:gd name="connsiteY16" fmla="*/ 134302 h 133350"/>
                <a:gd name="connsiteX17" fmla="*/ 87630 w 133350"/>
                <a:gd name="connsiteY17" fmla="*/ 134302 h 133350"/>
                <a:gd name="connsiteX18" fmla="*/ 89535 w 133350"/>
                <a:gd name="connsiteY18" fmla="*/ 132398 h 133350"/>
                <a:gd name="connsiteX19" fmla="*/ 89535 w 133350"/>
                <a:gd name="connsiteY19" fmla="*/ 90488 h 133350"/>
                <a:gd name="connsiteX20" fmla="*/ 90488 w 133350"/>
                <a:gd name="connsiteY20" fmla="*/ 89535 h 133350"/>
                <a:gd name="connsiteX21" fmla="*/ 132398 w 133350"/>
                <a:gd name="connsiteY21" fmla="*/ 89535 h 133350"/>
                <a:gd name="connsiteX22" fmla="*/ 134303 w 133350"/>
                <a:gd name="connsiteY22" fmla="*/ 87630 h 133350"/>
                <a:gd name="connsiteX23" fmla="*/ 134303 w 133350"/>
                <a:gd name="connsiteY23" fmla="*/ 46673 h 133350"/>
                <a:gd name="connsiteX24" fmla="*/ 132398 w 133350"/>
                <a:gd name="connsiteY24" fmla="*/ 4476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3350" h="133350">
                  <a:moveTo>
                    <a:pt x="132398" y="44768"/>
                  </a:moveTo>
                  <a:lnTo>
                    <a:pt x="90488" y="44768"/>
                  </a:lnTo>
                  <a:cubicBezTo>
                    <a:pt x="90488" y="44768"/>
                    <a:pt x="89535" y="44768"/>
                    <a:pt x="89535" y="43815"/>
                  </a:cubicBezTo>
                  <a:lnTo>
                    <a:pt x="89535" y="1905"/>
                  </a:lnTo>
                  <a:cubicBezTo>
                    <a:pt x="89535" y="953"/>
                    <a:pt x="88583" y="0"/>
                    <a:pt x="87630" y="0"/>
                  </a:cubicBezTo>
                  <a:lnTo>
                    <a:pt x="46672" y="0"/>
                  </a:lnTo>
                  <a:cubicBezTo>
                    <a:pt x="45720" y="0"/>
                    <a:pt x="44768" y="953"/>
                    <a:pt x="44768" y="1905"/>
                  </a:cubicBezTo>
                  <a:lnTo>
                    <a:pt x="44768" y="43815"/>
                  </a:lnTo>
                  <a:cubicBezTo>
                    <a:pt x="44768" y="43815"/>
                    <a:pt x="44768" y="44768"/>
                    <a:pt x="43815" y="44768"/>
                  </a:cubicBezTo>
                  <a:lnTo>
                    <a:pt x="1905" y="44768"/>
                  </a:lnTo>
                  <a:cubicBezTo>
                    <a:pt x="953" y="44768"/>
                    <a:pt x="0" y="45720"/>
                    <a:pt x="0" y="46673"/>
                  </a:cubicBezTo>
                  <a:lnTo>
                    <a:pt x="0" y="87630"/>
                  </a:lnTo>
                  <a:cubicBezTo>
                    <a:pt x="0" y="88582"/>
                    <a:pt x="953" y="89535"/>
                    <a:pt x="1905" y="89535"/>
                  </a:cubicBezTo>
                  <a:lnTo>
                    <a:pt x="43815" y="89535"/>
                  </a:lnTo>
                  <a:cubicBezTo>
                    <a:pt x="43815" y="89535"/>
                    <a:pt x="44768" y="89535"/>
                    <a:pt x="44768" y="90488"/>
                  </a:cubicBezTo>
                  <a:lnTo>
                    <a:pt x="44768" y="132398"/>
                  </a:lnTo>
                  <a:cubicBezTo>
                    <a:pt x="44768" y="133350"/>
                    <a:pt x="45720" y="134302"/>
                    <a:pt x="46672" y="134302"/>
                  </a:cubicBezTo>
                  <a:lnTo>
                    <a:pt x="87630" y="134302"/>
                  </a:lnTo>
                  <a:cubicBezTo>
                    <a:pt x="88583" y="134302"/>
                    <a:pt x="89535" y="133350"/>
                    <a:pt x="89535" y="132398"/>
                  </a:cubicBezTo>
                  <a:lnTo>
                    <a:pt x="89535" y="90488"/>
                  </a:lnTo>
                  <a:cubicBezTo>
                    <a:pt x="89535" y="90488"/>
                    <a:pt x="89535" y="89535"/>
                    <a:pt x="90488" y="89535"/>
                  </a:cubicBezTo>
                  <a:lnTo>
                    <a:pt x="132398" y="89535"/>
                  </a:lnTo>
                  <a:cubicBezTo>
                    <a:pt x="133350" y="89535"/>
                    <a:pt x="134303" y="88582"/>
                    <a:pt x="134303" y="87630"/>
                  </a:cubicBezTo>
                  <a:lnTo>
                    <a:pt x="134303" y="46673"/>
                  </a:lnTo>
                  <a:cubicBezTo>
                    <a:pt x="134303" y="45720"/>
                    <a:pt x="133350" y="44768"/>
                    <a:pt x="132398" y="44768"/>
                  </a:cubicBezTo>
                  <a:close/>
                </a:path>
              </a:pathLst>
            </a:custGeom>
            <a:noFill/>
            <a:ln w="19050" cap="flat">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4B0D37AA-5199-43F6-A41B-4DA44BA46E6D}"/>
                </a:ext>
              </a:extLst>
            </p:cNvPr>
            <p:cNvSpPr/>
            <p:nvPr/>
          </p:nvSpPr>
          <p:spPr>
            <a:xfrm>
              <a:off x="2425798" y="3160835"/>
              <a:ext cx="219075" cy="9525"/>
            </a:xfrm>
            <a:custGeom>
              <a:avLst/>
              <a:gdLst>
                <a:gd name="connsiteX0" fmla="*/ 220028 w 219075"/>
                <a:gd name="connsiteY0" fmla="*/ 0 h 0"/>
                <a:gd name="connsiteX1" fmla="*/ 0 w 219075"/>
                <a:gd name="connsiteY1" fmla="*/ 0 h 0"/>
              </a:gdLst>
              <a:ahLst/>
              <a:cxnLst>
                <a:cxn ang="0">
                  <a:pos x="connsiteX0" y="connsiteY0"/>
                </a:cxn>
                <a:cxn ang="0">
                  <a:pos x="connsiteX1" y="connsiteY1"/>
                </a:cxn>
              </a:cxnLst>
              <a:rect l="l" t="t" r="r" b="b"/>
              <a:pathLst>
                <a:path w="219075">
                  <a:moveTo>
                    <a:pt x="220028" y="0"/>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C74A286D-CFF7-42BB-97FD-B5ED4ADC8281}"/>
                </a:ext>
              </a:extLst>
            </p:cNvPr>
            <p:cNvSpPr/>
            <p:nvPr/>
          </p:nvSpPr>
          <p:spPr>
            <a:xfrm>
              <a:off x="2712501" y="3160835"/>
              <a:ext cx="47625" cy="9525"/>
            </a:xfrm>
            <a:custGeom>
              <a:avLst/>
              <a:gdLst>
                <a:gd name="connsiteX0" fmla="*/ 56198 w 47625"/>
                <a:gd name="connsiteY0" fmla="*/ 0 h 0"/>
                <a:gd name="connsiteX1" fmla="*/ 0 w 47625"/>
                <a:gd name="connsiteY1" fmla="*/ 0 h 0"/>
              </a:gdLst>
              <a:ahLst/>
              <a:cxnLst>
                <a:cxn ang="0">
                  <a:pos x="connsiteX0" y="connsiteY0"/>
                </a:cxn>
                <a:cxn ang="0">
                  <a:pos x="connsiteX1" y="connsiteY1"/>
                </a:cxn>
              </a:cxnLst>
              <a:rect l="l" t="t" r="r" b="b"/>
              <a:pathLst>
                <a:path w="47625">
                  <a:moveTo>
                    <a:pt x="56198" y="0"/>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F287C29-4CB5-49DE-B2DD-5FEDF643460B}"/>
                </a:ext>
              </a:extLst>
            </p:cNvPr>
            <p:cNvSpPr/>
            <p:nvPr/>
          </p:nvSpPr>
          <p:spPr>
            <a:xfrm>
              <a:off x="2425798" y="3408485"/>
              <a:ext cx="66675" cy="9525"/>
            </a:xfrm>
            <a:custGeom>
              <a:avLst/>
              <a:gdLst>
                <a:gd name="connsiteX0" fmla="*/ 73343 w 66675"/>
                <a:gd name="connsiteY0" fmla="*/ 0 h 0"/>
                <a:gd name="connsiteX1" fmla="*/ 0 w 66675"/>
                <a:gd name="connsiteY1" fmla="*/ 0 h 0"/>
              </a:gdLst>
              <a:ahLst/>
              <a:cxnLst>
                <a:cxn ang="0">
                  <a:pos x="connsiteX0" y="connsiteY0"/>
                </a:cxn>
                <a:cxn ang="0">
                  <a:pos x="connsiteX1" y="connsiteY1"/>
                </a:cxn>
              </a:cxnLst>
              <a:rect l="l" t="t" r="r" b="b"/>
              <a:pathLst>
                <a:path w="66675">
                  <a:moveTo>
                    <a:pt x="73343" y="0"/>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A534EF53-19B7-421F-9CAB-53D2ACB956B5}"/>
                </a:ext>
              </a:extLst>
            </p:cNvPr>
            <p:cNvSpPr/>
            <p:nvPr/>
          </p:nvSpPr>
          <p:spPr>
            <a:xfrm>
              <a:off x="2548671" y="3408485"/>
              <a:ext cx="200025" cy="9525"/>
            </a:xfrm>
            <a:custGeom>
              <a:avLst/>
              <a:gdLst>
                <a:gd name="connsiteX0" fmla="*/ 200025 w 200025"/>
                <a:gd name="connsiteY0" fmla="*/ 0 h 0"/>
                <a:gd name="connsiteX1" fmla="*/ 0 w 200025"/>
                <a:gd name="connsiteY1" fmla="*/ 0 h 0"/>
              </a:gdLst>
              <a:ahLst/>
              <a:cxnLst>
                <a:cxn ang="0">
                  <a:pos x="connsiteX0" y="connsiteY0"/>
                </a:cxn>
                <a:cxn ang="0">
                  <a:pos x="connsiteX1" y="connsiteY1"/>
                </a:cxn>
              </a:cxnLst>
              <a:rect l="l" t="t" r="r" b="b"/>
              <a:pathLst>
                <a:path w="200025">
                  <a:moveTo>
                    <a:pt x="200025" y="0"/>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74" name="Group 73">
            <a:extLst>
              <a:ext uri="{FF2B5EF4-FFF2-40B4-BE49-F238E27FC236}">
                <a16:creationId xmlns:a16="http://schemas.microsoft.com/office/drawing/2014/main" id="{E04BFD4D-850B-4658-BFA8-11425C75796C}"/>
              </a:ext>
            </a:extLst>
          </p:cNvPr>
          <p:cNvGrpSpPr/>
          <p:nvPr/>
        </p:nvGrpSpPr>
        <p:grpSpPr>
          <a:xfrm>
            <a:off x="5657206" y="4478521"/>
            <a:ext cx="707238" cy="688108"/>
            <a:chOff x="11465765" y="1379501"/>
            <a:chExt cx="707238" cy="688108"/>
          </a:xfrm>
        </p:grpSpPr>
        <p:sp>
          <p:nvSpPr>
            <p:cNvPr id="75" name="Freeform: Shape 74">
              <a:extLst>
                <a:ext uri="{FF2B5EF4-FFF2-40B4-BE49-F238E27FC236}">
                  <a16:creationId xmlns:a16="http://schemas.microsoft.com/office/drawing/2014/main" id="{D34D2CE1-B594-4825-9F65-C3030D239C51}"/>
                </a:ext>
              </a:extLst>
            </p:cNvPr>
            <p:cNvSpPr/>
            <p:nvPr/>
          </p:nvSpPr>
          <p:spPr>
            <a:xfrm>
              <a:off x="12072134" y="1891379"/>
              <a:ext cx="98550" cy="5797"/>
            </a:xfrm>
            <a:custGeom>
              <a:avLst/>
              <a:gdLst>
                <a:gd name="connsiteX0" fmla="*/ 0 w 98549"/>
                <a:gd name="connsiteY0" fmla="*/ 0 h 0"/>
                <a:gd name="connsiteX1" fmla="*/ 102028 w 98549"/>
                <a:gd name="connsiteY1" fmla="*/ 0 h 0"/>
              </a:gdLst>
              <a:ahLst/>
              <a:cxnLst>
                <a:cxn ang="0">
                  <a:pos x="connsiteX0" y="connsiteY0"/>
                </a:cxn>
                <a:cxn ang="0">
                  <a:pos x="connsiteX1" y="connsiteY1"/>
                </a:cxn>
              </a:cxnLst>
              <a:rect l="l" t="t" r="r" b="b"/>
              <a:pathLst>
                <a:path w="98549">
                  <a:moveTo>
                    <a:pt x="0" y="0"/>
                  </a:moveTo>
                  <a:lnTo>
                    <a:pt x="102028"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75">
              <a:extLst>
                <a:ext uri="{FF2B5EF4-FFF2-40B4-BE49-F238E27FC236}">
                  <a16:creationId xmlns:a16="http://schemas.microsoft.com/office/drawing/2014/main" id="{20BAA6CA-F761-4522-A054-396C18061688}"/>
                </a:ext>
              </a:extLst>
            </p:cNvPr>
            <p:cNvSpPr/>
            <p:nvPr/>
          </p:nvSpPr>
          <p:spPr>
            <a:xfrm>
              <a:off x="11710979" y="1969059"/>
              <a:ext cx="98550" cy="98550"/>
            </a:xfrm>
            <a:custGeom>
              <a:avLst/>
              <a:gdLst>
                <a:gd name="connsiteX0" fmla="*/ 102028 w 98549"/>
                <a:gd name="connsiteY0" fmla="*/ 51014 h 98549"/>
                <a:gd name="connsiteX1" fmla="*/ 51014 w 98549"/>
                <a:gd name="connsiteY1" fmla="*/ 0 h 98549"/>
                <a:gd name="connsiteX2" fmla="*/ 0 w 98549"/>
                <a:gd name="connsiteY2" fmla="*/ 51014 h 98549"/>
                <a:gd name="connsiteX3" fmla="*/ 51014 w 98549"/>
                <a:gd name="connsiteY3" fmla="*/ 102028 h 98549"/>
                <a:gd name="connsiteX4" fmla="*/ 102028 w 98549"/>
                <a:gd name="connsiteY4" fmla="*/ 51014 h 9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9" h="98549">
                  <a:moveTo>
                    <a:pt x="102028" y="51014"/>
                  </a:moveTo>
                  <a:cubicBezTo>
                    <a:pt x="102028" y="23188"/>
                    <a:pt x="79420" y="0"/>
                    <a:pt x="51014" y="0"/>
                  </a:cubicBezTo>
                  <a:cubicBezTo>
                    <a:pt x="23188" y="0"/>
                    <a:pt x="0" y="22608"/>
                    <a:pt x="0" y="51014"/>
                  </a:cubicBezTo>
                  <a:cubicBezTo>
                    <a:pt x="0" y="78840"/>
                    <a:pt x="22609" y="102028"/>
                    <a:pt x="51014" y="102028"/>
                  </a:cubicBezTo>
                  <a:cubicBezTo>
                    <a:pt x="79420" y="102028"/>
                    <a:pt x="102028" y="78840"/>
                    <a:pt x="102028" y="51014"/>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76">
              <a:extLst>
                <a:ext uri="{FF2B5EF4-FFF2-40B4-BE49-F238E27FC236}">
                  <a16:creationId xmlns:a16="http://schemas.microsoft.com/office/drawing/2014/main" id="{BD798CE3-D1EF-4E2C-ABA4-381AC1784BC3}"/>
                </a:ext>
              </a:extLst>
            </p:cNvPr>
            <p:cNvSpPr/>
            <p:nvPr/>
          </p:nvSpPr>
          <p:spPr>
            <a:xfrm>
              <a:off x="11604894" y="1969059"/>
              <a:ext cx="81158" cy="98550"/>
            </a:xfrm>
            <a:custGeom>
              <a:avLst/>
              <a:gdLst>
                <a:gd name="connsiteX0" fmla="*/ 86376 w 81158"/>
                <a:gd name="connsiteY0" fmla="*/ 14493 h 98549"/>
                <a:gd name="connsiteX1" fmla="*/ 51013 w 81158"/>
                <a:gd name="connsiteY1" fmla="*/ 0 h 98549"/>
                <a:gd name="connsiteX2" fmla="*/ 0 w 81158"/>
                <a:gd name="connsiteY2" fmla="*/ 51014 h 98549"/>
                <a:gd name="connsiteX3" fmla="*/ 51013 w 81158"/>
                <a:gd name="connsiteY3" fmla="*/ 102028 h 98549"/>
                <a:gd name="connsiteX4" fmla="*/ 86376 w 81158"/>
                <a:gd name="connsiteY4" fmla="*/ 87535 h 9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58" h="98549">
                  <a:moveTo>
                    <a:pt x="86376" y="14493"/>
                  </a:moveTo>
                  <a:cubicBezTo>
                    <a:pt x="77100" y="5797"/>
                    <a:pt x="64926" y="0"/>
                    <a:pt x="51013" y="0"/>
                  </a:cubicBezTo>
                  <a:cubicBezTo>
                    <a:pt x="23188" y="0"/>
                    <a:pt x="0" y="22608"/>
                    <a:pt x="0" y="51014"/>
                  </a:cubicBezTo>
                  <a:cubicBezTo>
                    <a:pt x="0" y="78840"/>
                    <a:pt x="22609" y="102028"/>
                    <a:pt x="51013" y="102028"/>
                  </a:cubicBezTo>
                  <a:cubicBezTo>
                    <a:pt x="64926" y="102028"/>
                    <a:pt x="77100" y="96810"/>
                    <a:pt x="86376" y="87535"/>
                  </a:cubicBez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77">
              <a:extLst>
                <a:ext uri="{FF2B5EF4-FFF2-40B4-BE49-F238E27FC236}">
                  <a16:creationId xmlns:a16="http://schemas.microsoft.com/office/drawing/2014/main" id="{B9E68F32-4ADC-47FE-9DD6-D25BEF9D1F78}"/>
                </a:ext>
              </a:extLst>
            </p:cNvPr>
            <p:cNvSpPr/>
            <p:nvPr/>
          </p:nvSpPr>
          <p:spPr>
            <a:xfrm>
              <a:off x="11465765" y="1704135"/>
              <a:ext cx="707238" cy="289852"/>
            </a:xfrm>
            <a:custGeom>
              <a:avLst/>
              <a:gdLst>
                <a:gd name="connsiteX0" fmla="*/ 96810 w 707238"/>
                <a:gd name="connsiteY0" fmla="*/ 291591 h 289851"/>
                <a:gd name="connsiteX1" fmla="*/ 35941 w 707238"/>
                <a:gd name="connsiteY1" fmla="*/ 291591 h 289851"/>
                <a:gd name="connsiteX2" fmla="*/ 0 w 707238"/>
                <a:gd name="connsiteY2" fmla="*/ 255649 h 289851"/>
                <a:gd name="connsiteX3" fmla="*/ 0 w 707238"/>
                <a:gd name="connsiteY3" fmla="*/ 201737 h 289851"/>
                <a:gd name="connsiteX4" fmla="*/ 506661 w 707238"/>
                <a:gd name="connsiteY4" fmla="*/ 201737 h 289851"/>
                <a:gd name="connsiteX5" fmla="*/ 544921 w 707238"/>
                <a:gd name="connsiteY5" fmla="*/ 163476 h 289851"/>
                <a:gd name="connsiteX6" fmla="*/ 544921 w 707238"/>
                <a:gd name="connsiteY6" fmla="*/ 0 h 289851"/>
                <a:gd name="connsiteX7" fmla="*/ 606370 w 707238"/>
                <a:gd name="connsiteY7" fmla="*/ 0 h 289851"/>
                <a:gd name="connsiteX8" fmla="*/ 678253 w 707238"/>
                <a:gd name="connsiteY8" fmla="*/ 48695 h 289851"/>
                <a:gd name="connsiteX9" fmla="*/ 711875 w 707238"/>
                <a:gd name="connsiteY9" fmla="*/ 255070 h 289851"/>
                <a:gd name="connsiteX10" fmla="*/ 711875 w 707238"/>
                <a:gd name="connsiteY10" fmla="*/ 291591 h 289851"/>
                <a:gd name="connsiteX11" fmla="*/ 651587 w 707238"/>
                <a:gd name="connsiteY11" fmla="*/ 291591 h 28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7238" h="289851">
                  <a:moveTo>
                    <a:pt x="96810" y="291591"/>
                  </a:moveTo>
                  <a:lnTo>
                    <a:pt x="35941" y="291591"/>
                  </a:lnTo>
                  <a:cubicBezTo>
                    <a:pt x="16231" y="291591"/>
                    <a:pt x="0" y="275359"/>
                    <a:pt x="0" y="255649"/>
                  </a:cubicBezTo>
                  <a:lnTo>
                    <a:pt x="0" y="201737"/>
                  </a:lnTo>
                  <a:lnTo>
                    <a:pt x="506661" y="201737"/>
                  </a:lnTo>
                  <a:cubicBezTo>
                    <a:pt x="528110" y="201737"/>
                    <a:pt x="544921" y="184346"/>
                    <a:pt x="544921" y="163476"/>
                  </a:cubicBezTo>
                  <a:lnTo>
                    <a:pt x="544921" y="0"/>
                  </a:lnTo>
                  <a:lnTo>
                    <a:pt x="606370" y="0"/>
                  </a:lnTo>
                  <a:cubicBezTo>
                    <a:pt x="635355" y="0"/>
                    <a:pt x="666659" y="17391"/>
                    <a:pt x="678253" y="48695"/>
                  </a:cubicBezTo>
                  <a:cubicBezTo>
                    <a:pt x="700281" y="113622"/>
                    <a:pt x="711875" y="186665"/>
                    <a:pt x="711875" y="255070"/>
                  </a:cubicBezTo>
                  <a:lnTo>
                    <a:pt x="711875" y="291591"/>
                  </a:lnTo>
                  <a:lnTo>
                    <a:pt x="651587" y="291591"/>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78">
              <a:extLst>
                <a:ext uri="{FF2B5EF4-FFF2-40B4-BE49-F238E27FC236}">
                  <a16:creationId xmlns:a16="http://schemas.microsoft.com/office/drawing/2014/main" id="{66F97F07-41F8-466E-A577-1D0B3AFDBFBD}"/>
                </a:ext>
              </a:extLst>
            </p:cNvPr>
            <p:cNvSpPr/>
            <p:nvPr/>
          </p:nvSpPr>
          <p:spPr>
            <a:xfrm>
              <a:off x="12021120" y="1969059"/>
              <a:ext cx="98550" cy="98550"/>
            </a:xfrm>
            <a:custGeom>
              <a:avLst/>
              <a:gdLst>
                <a:gd name="connsiteX0" fmla="*/ 102028 w 98549"/>
                <a:gd name="connsiteY0" fmla="*/ 51014 h 98549"/>
                <a:gd name="connsiteX1" fmla="*/ 51014 w 98549"/>
                <a:gd name="connsiteY1" fmla="*/ 0 h 98549"/>
                <a:gd name="connsiteX2" fmla="*/ 0 w 98549"/>
                <a:gd name="connsiteY2" fmla="*/ 51014 h 98549"/>
                <a:gd name="connsiteX3" fmla="*/ 51014 w 98549"/>
                <a:gd name="connsiteY3" fmla="*/ 102028 h 98549"/>
                <a:gd name="connsiteX4" fmla="*/ 102028 w 98549"/>
                <a:gd name="connsiteY4" fmla="*/ 51014 h 9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9" h="98549">
                  <a:moveTo>
                    <a:pt x="102028" y="51014"/>
                  </a:moveTo>
                  <a:cubicBezTo>
                    <a:pt x="102028" y="23188"/>
                    <a:pt x="79420" y="0"/>
                    <a:pt x="51014" y="0"/>
                  </a:cubicBezTo>
                  <a:cubicBezTo>
                    <a:pt x="23188" y="0"/>
                    <a:pt x="0" y="22608"/>
                    <a:pt x="0" y="51014"/>
                  </a:cubicBezTo>
                  <a:cubicBezTo>
                    <a:pt x="0" y="78840"/>
                    <a:pt x="22609" y="102028"/>
                    <a:pt x="51014" y="102028"/>
                  </a:cubicBezTo>
                  <a:cubicBezTo>
                    <a:pt x="79420" y="102028"/>
                    <a:pt x="102028" y="78840"/>
                    <a:pt x="102028" y="51014"/>
                  </a:cubicBezTo>
                  <a:close/>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79">
              <a:extLst>
                <a:ext uri="{FF2B5EF4-FFF2-40B4-BE49-F238E27FC236}">
                  <a16:creationId xmlns:a16="http://schemas.microsoft.com/office/drawing/2014/main" id="{222E314E-0A00-4057-BD14-EF3422A282DB}"/>
                </a:ext>
              </a:extLst>
            </p:cNvPr>
            <p:cNvSpPr/>
            <p:nvPr/>
          </p:nvSpPr>
          <p:spPr>
            <a:xfrm>
              <a:off x="11850108" y="1995726"/>
              <a:ext cx="133332" cy="5797"/>
            </a:xfrm>
            <a:custGeom>
              <a:avLst/>
              <a:gdLst>
                <a:gd name="connsiteX0" fmla="*/ 0 w 133331"/>
                <a:gd name="connsiteY0" fmla="*/ 0 h 0"/>
                <a:gd name="connsiteX1" fmla="*/ 133912 w 133331"/>
                <a:gd name="connsiteY1" fmla="*/ 0 h 0"/>
              </a:gdLst>
              <a:ahLst/>
              <a:cxnLst>
                <a:cxn ang="0">
                  <a:pos x="connsiteX0" y="connsiteY0"/>
                </a:cxn>
                <a:cxn ang="0">
                  <a:pos x="connsiteX1" y="connsiteY1"/>
                </a:cxn>
              </a:cxnLst>
              <a:rect l="l" t="t" r="r" b="b"/>
              <a:pathLst>
                <a:path w="133331">
                  <a:moveTo>
                    <a:pt x="0" y="0"/>
                  </a:moveTo>
                  <a:lnTo>
                    <a:pt x="133912"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Shape 80">
              <a:extLst>
                <a:ext uri="{FF2B5EF4-FFF2-40B4-BE49-F238E27FC236}">
                  <a16:creationId xmlns:a16="http://schemas.microsoft.com/office/drawing/2014/main" id="{B98AEA3F-C75D-4F4F-B496-7128E96DCCB7}"/>
                </a:ext>
              </a:extLst>
            </p:cNvPr>
            <p:cNvSpPr/>
            <p:nvPr/>
          </p:nvSpPr>
          <p:spPr>
            <a:xfrm>
              <a:off x="12011265" y="1651382"/>
              <a:ext cx="5797" cy="52173"/>
            </a:xfrm>
            <a:custGeom>
              <a:avLst/>
              <a:gdLst>
                <a:gd name="connsiteX0" fmla="*/ 0 w 0"/>
                <a:gd name="connsiteY0" fmla="*/ 52753 h 52173"/>
                <a:gd name="connsiteX1" fmla="*/ 0 w 0"/>
                <a:gd name="connsiteY1" fmla="*/ 0 h 52173"/>
              </a:gdLst>
              <a:ahLst/>
              <a:cxnLst>
                <a:cxn ang="0">
                  <a:pos x="connsiteX0" y="connsiteY0"/>
                </a:cxn>
                <a:cxn ang="0">
                  <a:pos x="connsiteX1" y="connsiteY1"/>
                </a:cxn>
              </a:cxnLst>
              <a:rect l="l" t="t" r="r" b="b"/>
              <a:pathLst>
                <a:path h="52173">
                  <a:moveTo>
                    <a:pt x="0" y="52753"/>
                  </a:moveTo>
                  <a:lnTo>
                    <a:pt x="0"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1EE9C250-2477-41B4-9324-3010F3D87A15}"/>
                </a:ext>
              </a:extLst>
            </p:cNvPr>
            <p:cNvSpPr/>
            <p:nvPr/>
          </p:nvSpPr>
          <p:spPr>
            <a:xfrm>
              <a:off x="11479098" y="1529064"/>
              <a:ext cx="481154" cy="324634"/>
            </a:xfrm>
            <a:custGeom>
              <a:avLst/>
              <a:gdLst>
                <a:gd name="connsiteX0" fmla="*/ 0 w 481153"/>
                <a:gd name="connsiteY0" fmla="*/ 329272 h 324633"/>
                <a:gd name="connsiteX1" fmla="*/ 471299 w 481153"/>
                <a:gd name="connsiteY1" fmla="*/ 329272 h 324633"/>
                <a:gd name="connsiteX2" fmla="*/ 484633 w 481153"/>
                <a:gd name="connsiteY2" fmla="*/ 315938 h 324633"/>
                <a:gd name="connsiteX3" fmla="*/ 484633 w 481153"/>
                <a:gd name="connsiteY3" fmla="*/ 0 h 324633"/>
              </a:gdLst>
              <a:ahLst/>
              <a:cxnLst>
                <a:cxn ang="0">
                  <a:pos x="connsiteX0" y="connsiteY0"/>
                </a:cxn>
                <a:cxn ang="0">
                  <a:pos x="connsiteX1" y="connsiteY1"/>
                </a:cxn>
                <a:cxn ang="0">
                  <a:pos x="connsiteX2" y="connsiteY2"/>
                </a:cxn>
                <a:cxn ang="0">
                  <a:pos x="connsiteX3" y="connsiteY3"/>
                </a:cxn>
              </a:cxnLst>
              <a:rect l="l" t="t" r="r" b="b"/>
              <a:pathLst>
                <a:path w="481153" h="324633">
                  <a:moveTo>
                    <a:pt x="0" y="329272"/>
                  </a:moveTo>
                  <a:lnTo>
                    <a:pt x="471299" y="329272"/>
                  </a:lnTo>
                  <a:cubicBezTo>
                    <a:pt x="478836" y="329272"/>
                    <a:pt x="484633" y="323475"/>
                    <a:pt x="484633" y="315938"/>
                  </a:cubicBezTo>
                  <a:lnTo>
                    <a:pt x="484633" y="0"/>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Shape 82">
              <a:extLst>
                <a:ext uri="{FF2B5EF4-FFF2-40B4-BE49-F238E27FC236}">
                  <a16:creationId xmlns:a16="http://schemas.microsoft.com/office/drawing/2014/main" id="{4ED12CC6-A768-4C24-BCDF-21ABBA305C1F}"/>
                </a:ext>
              </a:extLst>
            </p:cNvPr>
            <p:cNvSpPr/>
            <p:nvPr/>
          </p:nvSpPr>
          <p:spPr>
            <a:xfrm>
              <a:off x="11748660" y="1646164"/>
              <a:ext cx="173911" cy="173911"/>
            </a:xfrm>
            <a:custGeom>
              <a:avLst/>
              <a:gdLst>
                <a:gd name="connsiteX0" fmla="*/ 0 w 173911"/>
                <a:gd name="connsiteY0" fmla="*/ 173911 h 173911"/>
                <a:gd name="connsiteX1" fmla="*/ 0 w 173911"/>
                <a:gd name="connsiteY1" fmla="*/ 0 h 173911"/>
                <a:gd name="connsiteX2" fmla="*/ 173911 w 173911"/>
                <a:gd name="connsiteY2" fmla="*/ 0 h 173911"/>
                <a:gd name="connsiteX3" fmla="*/ 173911 w 173911"/>
                <a:gd name="connsiteY3" fmla="*/ 173911 h 173911"/>
              </a:gdLst>
              <a:ahLst/>
              <a:cxnLst>
                <a:cxn ang="0">
                  <a:pos x="connsiteX0" y="connsiteY0"/>
                </a:cxn>
                <a:cxn ang="0">
                  <a:pos x="connsiteX1" y="connsiteY1"/>
                </a:cxn>
                <a:cxn ang="0">
                  <a:pos x="connsiteX2" y="connsiteY2"/>
                </a:cxn>
                <a:cxn ang="0">
                  <a:pos x="connsiteX3" y="connsiteY3"/>
                </a:cxn>
              </a:cxnLst>
              <a:rect l="l" t="t" r="r" b="b"/>
              <a:pathLst>
                <a:path w="173911" h="173911">
                  <a:moveTo>
                    <a:pt x="0" y="173911"/>
                  </a:moveTo>
                  <a:lnTo>
                    <a:pt x="0" y="0"/>
                  </a:lnTo>
                  <a:lnTo>
                    <a:pt x="173911" y="0"/>
                  </a:lnTo>
                  <a:lnTo>
                    <a:pt x="173911" y="173911"/>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Shape 83">
              <a:extLst>
                <a:ext uri="{FF2B5EF4-FFF2-40B4-BE49-F238E27FC236}">
                  <a16:creationId xmlns:a16="http://schemas.microsoft.com/office/drawing/2014/main" id="{95EA0567-95DE-439C-B919-E04DFD08007B}"/>
                </a:ext>
              </a:extLst>
            </p:cNvPr>
            <p:cNvSpPr/>
            <p:nvPr/>
          </p:nvSpPr>
          <p:spPr>
            <a:xfrm>
              <a:off x="11635617" y="1430515"/>
              <a:ext cx="173911" cy="168114"/>
            </a:xfrm>
            <a:custGeom>
              <a:avLst/>
              <a:gdLst>
                <a:gd name="connsiteX0" fmla="*/ 0 w 173911"/>
                <a:gd name="connsiteY0" fmla="*/ 173911 h 168114"/>
                <a:gd name="connsiteX1" fmla="*/ 0 w 173911"/>
                <a:gd name="connsiteY1" fmla="*/ 0 h 168114"/>
                <a:gd name="connsiteX2" fmla="*/ 174491 w 173911"/>
                <a:gd name="connsiteY2" fmla="*/ 0 h 168114"/>
                <a:gd name="connsiteX3" fmla="*/ 174491 w 173911"/>
                <a:gd name="connsiteY3" fmla="*/ 173911 h 168114"/>
              </a:gdLst>
              <a:ahLst/>
              <a:cxnLst>
                <a:cxn ang="0">
                  <a:pos x="connsiteX0" y="connsiteY0"/>
                </a:cxn>
                <a:cxn ang="0">
                  <a:pos x="connsiteX1" y="connsiteY1"/>
                </a:cxn>
                <a:cxn ang="0">
                  <a:pos x="connsiteX2" y="connsiteY2"/>
                </a:cxn>
                <a:cxn ang="0">
                  <a:pos x="connsiteX3" y="connsiteY3"/>
                </a:cxn>
              </a:cxnLst>
              <a:rect l="l" t="t" r="r" b="b"/>
              <a:pathLst>
                <a:path w="173911" h="168114">
                  <a:moveTo>
                    <a:pt x="0" y="173911"/>
                  </a:moveTo>
                  <a:lnTo>
                    <a:pt x="0" y="0"/>
                  </a:lnTo>
                  <a:lnTo>
                    <a:pt x="174491" y="0"/>
                  </a:lnTo>
                  <a:lnTo>
                    <a:pt x="174491" y="173911"/>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Shape 84">
              <a:extLst>
                <a:ext uri="{FF2B5EF4-FFF2-40B4-BE49-F238E27FC236}">
                  <a16:creationId xmlns:a16="http://schemas.microsoft.com/office/drawing/2014/main" id="{0FAB29F3-1D17-41AC-8A21-D996FA3A2EFE}"/>
                </a:ext>
              </a:extLst>
            </p:cNvPr>
            <p:cNvSpPr/>
            <p:nvPr/>
          </p:nvSpPr>
          <p:spPr>
            <a:xfrm>
              <a:off x="11521996" y="1646164"/>
              <a:ext cx="173911" cy="173911"/>
            </a:xfrm>
            <a:custGeom>
              <a:avLst/>
              <a:gdLst>
                <a:gd name="connsiteX0" fmla="*/ 0 w 173911"/>
                <a:gd name="connsiteY0" fmla="*/ 173911 h 173911"/>
                <a:gd name="connsiteX1" fmla="*/ 0 w 173911"/>
                <a:gd name="connsiteY1" fmla="*/ 0 h 173911"/>
                <a:gd name="connsiteX2" fmla="*/ 173911 w 173911"/>
                <a:gd name="connsiteY2" fmla="*/ 0 h 173911"/>
                <a:gd name="connsiteX3" fmla="*/ 173911 w 173911"/>
                <a:gd name="connsiteY3" fmla="*/ 173911 h 173911"/>
              </a:gdLst>
              <a:ahLst/>
              <a:cxnLst>
                <a:cxn ang="0">
                  <a:pos x="connsiteX0" y="connsiteY0"/>
                </a:cxn>
                <a:cxn ang="0">
                  <a:pos x="connsiteX1" y="connsiteY1"/>
                </a:cxn>
                <a:cxn ang="0">
                  <a:pos x="connsiteX2" y="connsiteY2"/>
                </a:cxn>
                <a:cxn ang="0">
                  <a:pos x="connsiteX3" y="connsiteY3"/>
                </a:cxn>
              </a:cxnLst>
              <a:rect l="l" t="t" r="r" b="b"/>
              <a:pathLst>
                <a:path w="173911" h="173911">
                  <a:moveTo>
                    <a:pt x="0" y="173911"/>
                  </a:moveTo>
                  <a:lnTo>
                    <a:pt x="0" y="0"/>
                  </a:lnTo>
                  <a:lnTo>
                    <a:pt x="173911" y="0"/>
                  </a:lnTo>
                  <a:lnTo>
                    <a:pt x="173911" y="173911"/>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Shape 85">
              <a:extLst>
                <a:ext uri="{FF2B5EF4-FFF2-40B4-BE49-F238E27FC236}">
                  <a16:creationId xmlns:a16="http://schemas.microsoft.com/office/drawing/2014/main" id="{1869DF77-CA84-4EBD-B12B-C584A180B374}"/>
                </a:ext>
              </a:extLst>
            </p:cNvPr>
            <p:cNvSpPr/>
            <p:nvPr/>
          </p:nvSpPr>
          <p:spPr>
            <a:xfrm>
              <a:off x="11900542" y="1430515"/>
              <a:ext cx="191302" cy="5797"/>
            </a:xfrm>
            <a:custGeom>
              <a:avLst/>
              <a:gdLst>
                <a:gd name="connsiteX0" fmla="*/ 0 w 191302"/>
                <a:gd name="connsiteY0" fmla="*/ 0 h 0"/>
                <a:gd name="connsiteX1" fmla="*/ 195939 w 191302"/>
                <a:gd name="connsiteY1" fmla="*/ 0 h 0"/>
              </a:gdLst>
              <a:ahLst/>
              <a:cxnLst>
                <a:cxn ang="0">
                  <a:pos x="connsiteX0" y="connsiteY0"/>
                </a:cxn>
                <a:cxn ang="0">
                  <a:pos x="connsiteX1" y="connsiteY1"/>
                </a:cxn>
              </a:cxnLst>
              <a:rect l="l" t="t" r="r" b="b"/>
              <a:pathLst>
                <a:path w="191302">
                  <a:moveTo>
                    <a:pt x="0" y="0"/>
                  </a:moveTo>
                  <a:lnTo>
                    <a:pt x="195939" y="0"/>
                  </a:lnTo>
                </a:path>
              </a:pathLst>
            </a:custGeom>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Shape 86">
              <a:extLst>
                <a:ext uri="{FF2B5EF4-FFF2-40B4-BE49-F238E27FC236}">
                  <a16:creationId xmlns:a16="http://schemas.microsoft.com/office/drawing/2014/main" id="{A8329441-D71D-4234-A7FB-A632B106A18B}"/>
                </a:ext>
              </a:extLst>
            </p:cNvPr>
            <p:cNvSpPr/>
            <p:nvPr/>
          </p:nvSpPr>
          <p:spPr>
            <a:xfrm>
              <a:off x="12096482" y="1379501"/>
              <a:ext cx="46376" cy="98550"/>
            </a:xfrm>
            <a:custGeom>
              <a:avLst/>
              <a:gdLst>
                <a:gd name="connsiteX0" fmla="*/ 0 w 46376"/>
                <a:gd name="connsiteY0" fmla="*/ 0 h 98549"/>
                <a:gd name="connsiteX1" fmla="*/ 51594 w 46376"/>
                <a:gd name="connsiteY1" fmla="*/ 51014 h 98549"/>
                <a:gd name="connsiteX2" fmla="*/ 1160 w 46376"/>
                <a:gd name="connsiteY2" fmla="*/ 101448 h 98549"/>
              </a:gdLst>
              <a:ahLst/>
              <a:cxnLst>
                <a:cxn ang="0">
                  <a:pos x="connsiteX0" y="connsiteY0"/>
                </a:cxn>
                <a:cxn ang="0">
                  <a:pos x="connsiteX1" y="connsiteY1"/>
                </a:cxn>
                <a:cxn ang="0">
                  <a:pos x="connsiteX2" y="connsiteY2"/>
                </a:cxn>
              </a:cxnLst>
              <a:rect l="l" t="t" r="r" b="b"/>
              <a:pathLst>
                <a:path w="46376" h="98549">
                  <a:moveTo>
                    <a:pt x="0" y="0"/>
                  </a:moveTo>
                  <a:lnTo>
                    <a:pt x="51594" y="51014"/>
                  </a:lnTo>
                  <a:lnTo>
                    <a:pt x="1160" y="101448"/>
                  </a:lnTo>
                </a:path>
              </a:pathLst>
            </a:custGeom>
            <a:noFill/>
            <a:ln w="19050" cap="rnd">
              <a:solidFill>
                <a:schemeClr val="bg1">
                  <a:lumMod val="50000"/>
                </a:schemeClr>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109" name="Connector: Elbow 108">
            <a:extLst>
              <a:ext uri="{FF2B5EF4-FFF2-40B4-BE49-F238E27FC236}">
                <a16:creationId xmlns:a16="http://schemas.microsoft.com/office/drawing/2014/main" id="{47EC1FAC-D5AB-4930-A503-C8B5900AEC57}"/>
              </a:ext>
            </a:extLst>
          </p:cNvPr>
          <p:cNvCxnSpPr>
            <a:cxnSpLocks/>
            <a:stCxn id="89" idx="3"/>
          </p:cNvCxnSpPr>
          <p:nvPr/>
        </p:nvCxnSpPr>
        <p:spPr>
          <a:xfrm>
            <a:off x="2360205" y="2029322"/>
            <a:ext cx="3193420" cy="13731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3B687F5F-125B-495A-8471-B95385AA3848}"/>
              </a:ext>
            </a:extLst>
          </p:cNvPr>
          <p:cNvCxnSpPr>
            <a:cxnSpLocks/>
          </p:cNvCxnSpPr>
          <p:nvPr/>
        </p:nvCxnSpPr>
        <p:spPr>
          <a:xfrm>
            <a:off x="2463585" y="3402496"/>
            <a:ext cx="309004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259EAE9-F5DB-495E-AEB6-24D5CDD1C79C}"/>
              </a:ext>
            </a:extLst>
          </p:cNvPr>
          <p:cNvCxnSpPr>
            <a:cxnSpLocks/>
          </p:cNvCxnSpPr>
          <p:nvPr/>
        </p:nvCxnSpPr>
        <p:spPr>
          <a:xfrm flipV="1">
            <a:off x="6468025" y="2030978"/>
            <a:ext cx="3211040" cy="13715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BC552C3E-AB68-4BC7-AC7A-01C4EB41FF8C}"/>
              </a:ext>
            </a:extLst>
          </p:cNvPr>
          <p:cNvCxnSpPr>
            <a:cxnSpLocks/>
          </p:cNvCxnSpPr>
          <p:nvPr/>
        </p:nvCxnSpPr>
        <p:spPr>
          <a:xfrm>
            <a:off x="6468025" y="3402496"/>
            <a:ext cx="318362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93FEF58F-5FD4-45FF-9C99-F0F759AA96E2}"/>
              </a:ext>
            </a:extLst>
          </p:cNvPr>
          <p:cNvCxnSpPr>
            <a:cxnSpLocks/>
          </p:cNvCxnSpPr>
          <p:nvPr/>
        </p:nvCxnSpPr>
        <p:spPr>
          <a:xfrm flipV="1">
            <a:off x="6468025" y="3402496"/>
            <a:ext cx="3183627" cy="14200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302FB9EB-A0F8-4ADB-A043-A1DE9F989546}"/>
              </a:ext>
            </a:extLst>
          </p:cNvPr>
          <p:cNvCxnSpPr>
            <a:cxnSpLocks/>
            <a:endCxn id="102" idx="1"/>
          </p:cNvCxnSpPr>
          <p:nvPr/>
        </p:nvCxnSpPr>
        <p:spPr>
          <a:xfrm>
            <a:off x="6468025" y="3402496"/>
            <a:ext cx="3191288" cy="14200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A4BD5D1-22ED-4CDD-AFE8-F55121D20084}"/>
              </a:ext>
            </a:extLst>
          </p:cNvPr>
          <p:cNvCxnSpPr>
            <a:cxnSpLocks/>
          </p:cNvCxnSpPr>
          <p:nvPr/>
        </p:nvCxnSpPr>
        <p:spPr>
          <a:xfrm>
            <a:off x="6010825" y="3859696"/>
            <a:ext cx="0" cy="50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7D1CDF2-3589-4166-9992-133CA3AE9570}"/>
              </a:ext>
            </a:extLst>
          </p:cNvPr>
          <p:cNvSpPr txBox="1"/>
          <p:nvPr/>
        </p:nvSpPr>
        <p:spPr>
          <a:xfrm>
            <a:off x="1379423" y="3941098"/>
            <a:ext cx="1043106" cy="369332"/>
          </a:xfrm>
          <a:prstGeom prst="rect">
            <a:avLst/>
          </a:prstGeom>
          <a:noFill/>
        </p:spPr>
        <p:txBody>
          <a:bodyPr wrap="none" rtlCol="0">
            <a:spAutoFit/>
          </a:bodyPr>
          <a:lstStyle/>
          <a:p>
            <a:r>
              <a:rPr lang="en-US"/>
              <a:t>Suppliers</a:t>
            </a:r>
          </a:p>
        </p:txBody>
      </p:sp>
      <p:sp>
        <p:nvSpPr>
          <p:cNvPr id="124" name="TextBox 123">
            <a:extLst>
              <a:ext uri="{FF2B5EF4-FFF2-40B4-BE49-F238E27FC236}">
                <a16:creationId xmlns:a16="http://schemas.microsoft.com/office/drawing/2014/main" id="{480EB5A9-0E57-4C4B-B765-8BA0CD7FDBB0}"/>
              </a:ext>
            </a:extLst>
          </p:cNvPr>
          <p:cNvSpPr txBox="1"/>
          <p:nvPr/>
        </p:nvSpPr>
        <p:spPr>
          <a:xfrm>
            <a:off x="5297713" y="5337746"/>
            <a:ext cx="1426224" cy="646331"/>
          </a:xfrm>
          <a:prstGeom prst="rect">
            <a:avLst/>
          </a:prstGeom>
          <a:noFill/>
        </p:spPr>
        <p:txBody>
          <a:bodyPr wrap="none" rtlCol="0">
            <a:spAutoFit/>
          </a:bodyPr>
          <a:lstStyle/>
          <a:p>
            <a:pPr algn="ctr"/>
            <a:r>
              <a:rPr lang="en-US"/>
              <a:t>Wholesalers/</a:t>
            </a:r>
            <a:br>
              <a:rPr lang="en-US"/>
            </a:br>
            <a:r>
              <a:rPr lang="en-US"/>
              <a:t>Distributors</a:t>
            </a:r>
          </a:p>
        </p:txBody>
      </p:sp>
      <p:sp>
        <p:nvSpPr>
          <p:cNvPr id="125" name="TextBox 124">
            <a:extLst>
              <a:ext uri="{FF2B5EF4-FFF2-40B4-BE49-F238E27FC236}">
                <a16:creationId xmlns:a16="http://schemas.microsoft.com/office/drawing/2014/main" id="{C2E5CEF5-32B8-4610-BF58-2450E78F5C27}"/>
              </a:ext>
            </a:extLst>
          </p:cNvPr>
          <p:cNvSpPr txBox="1"/>
          <p:nvPr/>
        </p:nvSpPr>
        <p:spPr>
          <a:xfrm>
            <a:off x="5259964" y="2243561"/>
            <a:ext cx="1482009" cy="646331"/>
          </a:xfrm>
          <a:prstGeom prst="rect">
            <a:avLst/>
          </a:prstGeom>
          <a:noFill/>
        </p:spPr>
        <p:txBody>
          <a:bodyPr wrap="none" rtlCol="0">
            <a:spAutoFit/>
          </a:bodyPr>
          <a:lstStyle/>
          <a:p>
            <a:pPr algn="ctr"/>
            <a:r>
              <a:rPr lang="en-US"/>
              <a:t>Pharma</a:t>
            </a:r>
            <a:br>
              <a:rPr lang="en-US"/>
            </a:br>
            <a:r>
              <a:rPr lang="en-US"/>
              <a:t>Manufacturer</a:t>
            </a:r>
          </a:p>
        </p:txBody>
      </p:sp>
      <p:sp>
        <p:nvSpPr>
          <p:cNvPr id="126" name="TextBox 125">
            <a:extLst>
              <a:ext uri="{FF2B5EF4-FFF2-40B4-BE49-F238E27FC236}">
                <a16:creationId xmlns:a16="http://schemas.microsoft.com/office/drawing/2014/main" id="{4F6A480A-A0DE-4C20-AE45-BCA0FF56951F}"/>
              </a:ext>
            </a:extLst>
          </p:cNvPr>
          <p:cNvSpPr txBox="1"/>
          <p:nvPr/>
        </p:nvSpPr>
        <p:spPr>
          <a:xfrm>
            <a:off x="9546584" y="5395735"/>
            <a:ext cx="1179362" cy="369332"/>
          </a:xfrm>
          <a:prstGeom prst="rect">
            <a:avLst/>
          </a:prstGeom>
          <a:noFill/>
        </p:spPr>
        <p:txBody>
          <a:bodyPr wrap="none" rtlCol="0">
            <a:spAutoFit/>
          </a:bodyPr>
          <a:lstStyle/>
          <a:p>
            <a:pPr algn="ctr"/>
            <a:r>
              <a:rPr lang="en-US"/>
              <a:t>Customers</a:t>
            </a:r>
          </a:p>
        </p:txBody>
      </p:sp>
    </p:spTree>
    <p:extLst>
      <p:ext uri="{BB962C8B-B14F-4D97-AF65-F5344CB8AC3E}">
        <p14:creationId xmlns:p14="http://schemas.microsoft.com/office/powerpoint/2010/main" val="1981337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01240C-4E0E-444C-83EF-CA0C1F4BAF27}"/>
              </a:ext>
            </a:extLst>
          </p:cNvPr>
          <p:cNvSpPr>
            <a:spLocks noGrp="1"/>
          </p:cNvSpPr>
          <p:nvPr>
            <p:ph idx="1"/>
          </p:nvPr>
        </p:nvSpPr>
        <p:spPr/>
        <p:txBody>
          <a:bodyPr>
            <a:normAutofit/>
          </a:bodyPr>
          <a:lstStyle/>
          <a:p>
            <a:r>
              <a:rPr lang="en-US" sz="2000" b="1"/>
              <a:t>Retail pharmacy </a:t>
            </a:r>
            <a:r>
              <a:rPr lang="en-US" sz="2000"/>
              <a:t>is a ‘brick and mortar’ store that dispenses prescription and OTC drugs. May include chains, independent pharmacies, food store chains and mass-merchandiser pharmacies</a:t>
            </a:r>
            <a:br>
              <a:rPr lang="en-US" sz="2000"/>
            </a:br>
            <a:endParaRPr lang="en-US" sz="2000"/>
          </a:p>
          <a:p>
            <a:r>
              <a:rPr lang="en-US" sz="2000" b="1"/>
              <a:t>Mail-order pharmacy </a:t>
            </a:r>
            <a:r>
              <a:rPr lang="en-US" sz="2000"/>
              <a:t>dispenses prescription drugs via mail-order, typically for recurring prescriptions</a:t>
            </a:r>
            <a:br>
              <a:rPr lang="en-US" sz="2000"/>
            </a:br>
            <a:endParaRPr lang="en-US" sz="2000"/>
          </a:p>
          <a:p>
            <a:r>
              <a:rPr lang="en-US" sz="2000" b="1"/>
              <a:t>Specialty pharmacy </a:t>
            </a:r>
            <a:r>
              <a:rPr lang="en-US" sz="2000"/>
              <a:t>dispenses high-touch prescription medicines, typically to HCPs, for patients with complex disease states</a:t>
            </a:r>
            <a:br>
              <a:rPr lang="en-US" sz="2000"/>
            </a:br>
            <a:endParaRPr lang="en-US" sz="2000"/>
          </a:p>
          <a:p>
            <a:r>
              <a:rPr lang="en-US" sz="2000" b="1"/>
              <a:t>Consulting pharmacy </a:t>
            </a:r>
            <a:r>
              <a:rPr lang="en-US" sz="2000"/>
              <a:t>services facilities such as nursing homes, assisted living facilities, etc.</a:t>
            </a:r>
          </a:p>
        </p:txBody>
      </p:sp>
      <p:sp>
        <p:nvSpPr>
          <p:cNvPr id="3" name="Title 2">
            <a:extLst>
              <a:ext uri="{FF2B5EF4-FFF2-40B4-BE49-F238E27FC236}">
                <a16:creationId xmlns:a16="http://schemas.microsoft.com/office/drawing/2014/main" id="{3C406FCA-BF4F-4A6E-9D05-89039483B9D3}"/>
              </a:ext>
            </a:extLst>
          </p:cNvPr>
          <p:cNvSpPr>
            <a:spLocks noGrp="1"/>
          </p:cNvSpPr>
          <p:nvPr>
            <p:ph type="title"/>
          </p:nvPr>
        </p:nvSpPr>
        <p:spPr/>
        <p:txBody>
          <a:bodyPr/>
          <a:lstStyle/>
          <a:p>
            <a:r>
              <a:rPr lang="en-US"/>
              <a:t>Types of pharmacies</a:t>
            </a:r>
          </a:p>
        </p:txBody>
      </p:sp>
      <p:sp>
        <p:nvSpPr>
          <p:cNvPr id="4" name="Subtitle 3">
            <a:extLst>
              <a:ext uri="{FF2B5EF4-FFF2-40B4-BE49-F238E27FC236}">
                <a16:creationId xmlns:a16="http://schemas.microsoft.com/office/drawing/2014/main" id="{F83E2C3B-1F15-4320-8145-93782221A8DB}"/>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659122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A3048-2908-46E7-A749-27E5FD7F3779}"/>
              </a:ext>
            </a:extLst>
          </p:cNvPr>
          <p:cNvSpPr>
            <a:spLocks noGrp="1"/>
          </p:cNvSpPr>
          <p:nvPr>
            <p:ph idx="1"/>
          </p:nvPr>
        </p:nvSpPr>
        <p:spPr>
          <a:xfrm>
            <a:off x="838200" y="1371600"/>
            <a:ext cx="10515600" cy="4351338"/>
          </a:xfrm>
        </p:spPr>
        <p:txBody>
          <a:bodyPr>
            <a:normAutofit/>
          </a:bodyPr>
          <a:lstStyle/>
          <a:p>
            <a:r>
              <a:rPr lang="en-US" sz="2000"/>
              <a:t>Products are tracked from point of origin to point of care</a:t>
            </a:r>
          </a:p>
          <a:p>
            <a:pPr lvl="1"/>
            <a:r>
              <a:rPr lang="en-US" sz="2000"/>
              <a:t>Includes raw materials and components</a:t>
            </a:r>
          </a:p>
          <a:p>
            <a:pPr lvl="1"/>
            <a:r>
              <a:rPr lang="en-US" sz="2000"/>
              <a:t>Required for effective adverse event response</a:t>
            </a:r>
          </a:p>
          <a:p>
            <a:pPr lvl="1"/>
            <a:r>
              <a:rPr lang="en-US" sz="2000"/>
              <a:t>Required for some products to maintain effective environmental controls</a:t>
            </a:r>
            <a:br>
              <a:rPr lang="en-US" sz="2000"/>
            </a:br>
            <a:endParaRPr lang="en-US" sz="2000"/>
          </a:p>
          <a:p>
            <a:r>
              <a:rPr lang="en-US" sz="2000"/>
              <a:t>Manufacturing is subject to periodic inspections</a:t>
            </a:r>
          </a:p>
          <a:p>
            <a:pPr lvl="1"/>
            <a:r>
              <a:rPr lang="en-US" sz="2000"/>
              <a:t>Internal</a:t>
            </a:r>
          </a:p>
          <a:p>
            <a:pPr lvl="1"/>
            <a:r>
              <a:rPr lang="en-US" sz="2000"/>
              <a:t>Regulatory</a:t>
            </a:r>
          </a:p>
        </p:txBody>
      </p:sp>
      <p:sp>
        <p:nvSpPr>
          <p:cNvPr id="3" name="Title 2">
            <a:extLst>
              <a:ext uri="{FF2B5EF4-FFF2-40B4-BE49-F238E27FC236}">
                <a16:creationId xmlns:a16="http://schemas.microsoft.com/office/drawing/2014/main" id="{D07D551A-CF25-409A-AA0F-3E72912775E7}"/>
              </a:ext>
            </a:extLst>
          </p:cNvPr>
          <p:cNvSpPr>
            <a:spLocks noGrp="1"/>
          </p:cNvSpPr>
          <p:nvPr>
            <p:ph type="title"/>
          </p:nvPr>
        </p:nvSpPr>
        <p:spPr/>
        <p:txBody>
          <a:bodyPr/>
          <a:lstStyle/>
          <a:p>
            <a:r>
              <a:rPr lang="en-US"/>
              <a:t>Manufacturing Is Controlled and Regulated</a:t>
            </a:r>
          </a:p>
        </p:txBody>
      </p:sp>
      <p:sp>
        <p:nvSpPr>
          <p:cNvPr id="4" name="Subtitle 3">
            <a:extLst>
              <a:ext uri="{FF2B5EF4-FFF2-40B4-BE49-F238E27FC236}">
                <a16:creationId xmlns:a16="http://schemas.microsoft.com/office/drawing/2014/main" id="{AD4878BE-9CA7-49D1-822C-04A2986D3FE1}"/>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1271723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4D750-F605-4904-AB46-30DFF7D245D5}"/>
              </a:ext>
            </a:extLst>
          </p:cNvPr>
          <p:cNvSpPr>
            <a:spLocks noGrp="1"/>
          </p:cNvSpPr>
          <p:nvPr>
            <p:ph idx="1"/>
          </p:nvPr>
        </p:nvSpPr>
        <p:spPr>
          <a:xfrm>
            <a:off x="838200" y="1371600"/>
            <a:ext cx="10515600" cy="4351338"/>
          </a:xfrm>
        </p:spPr>
        <p:txBody>
          <a:bodyPr>
            <a:normAutofit/>
          </a:bodyPr>
          <a:lstStyle/>
          <a:p>
            <a:r>
              <a:rPr lang="en-US" sz="2000"/>
              <a:t>Will my raw materials arrive on time, and just in time?</a:t>
            </a:r>
          </a:p>
          <a:p>
            <a:r>
              <a:rPr lang="en-US" sz="2000"/>
              <a:t>What is the availability of my manufacturing resources?</a:t>
            </a:r>
          </a:p>
          <a:p>
            <a:r>
              <a:rPr lang="en-US" sz="2000"/>
              <a:t>What is my manufacturing performance against planned schedules?</a:t>
            </a:r>
          </a:p>
          <a:p>
            <a:r>
              <a:rPr lang="en-US" sz="2000"/>
              <a:t>What are my released, rework and scrap rates?</a:t>
            </a:r>
          </a:p>
          <a:p>
            <a:r>
              <a:rPr lang="en-US" sz="2000"/>
              <a:t>What is my Overall Equipment Effectiveness (OEE) by product, site and line?</a:t>
            </a:r>
          </a:p>
          <a:p>
            <a:r>
              <a:rPr lang="en-US" sz="2000"/>
              <a:t>What is my Overall Labor Effectiveness (OLE) by product, site and line?</a:t>
            </a:r>
          </a:p>
          <a:p>
            <a:r>
              <a:rPr lang="en-US" sz="2000"/>
              <a:t>Are my products reaching my customers (wholesalers, retailers, prescribers) on time?</a:t>
            </a:r>
          </a:p>
          <a:p>
            <a:r>
              <a:rPr lang="en-US" sz="2000"/>
              <a:t>Are my products maintained in a proper environment during distribution?</a:t>
            </a:r>
          </a:p>
        </p:txBody>
      </p:sp>
      <p:sp>
        <p:nvSpPr>
          <p:cNvPr id="3" name="Title 2">
            <a:extLst>
              <a:ext uri="{FF2B5EF4-FFF2-40B4-BE49-F238E27FC236}">
                <a16:creationId xmlns:a16="http://schemas.microsoft.com/office/drawing/2014/main" id="{2C01B2B5-898E-46AB-987F-13B6703BC25C}"/>
              </a:ext>
            </a:extLst>
          </p:cNvPr>
          <p:cNvSpPr>
            <a:spLocks noGrp="1"/>
          </p:cNvSpPr>
          <p:nvPr>
            <p:ph type="title"/>
          </p:nvPr>
        </p:nvSpPr>
        <p:spPr/>
        <p:txBody>
          <a:bodyPr/>
          <a:lstStyle/>
          <a:p>
            <a:r>
              <a:rPr lang="en-US"/>
              <a:t>Typical Questions Faced By Manufacturing &amp; Distribution</a:t>
            </a:r>
          </a:p>
        </p:txBody>
      </p:sp>
      <p:sp>
        <p:nvSpPr>
          <p:cNvPr id="4" name="Subtitle 3">
            <a:extLst>
              <a:ext uri="{FF2B5EF4-FFF2-40B4-BE49-F238E27FC236}">
                <a16:creationId xmlns:a16="http://schemas.microsoft.com/office/drawing/2014/main" id="{0A75AE3A-1808-4786-83CF-C7282C7AA820}"/>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8822450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lIns="0" rIns="0" anchor="t"/>
          <a:lstStyle/>
          <a:p>
            <a:r>
              <a:rPr lang="en-US"/>
              <a:t>Agenda</a:t>
            </a:r>
          </a:p>
        </p:txBody>
      </p:sp>
      <p:pic>
        <p:nvPicPr>
          <p:cNvPr id="6" name="Picture Placeholder 5"/>
          <p:cNvPicPr>
            <a:picLocks noGrp="1" noChangeAspect="1"/>
          </p:cNvPicPr>
          <p:nvPr>
            <p:ph type="pic" sz="quarter" idx="53"/>
          </p:nvPr>
        </p:nvPicPr>
        <p:blipFill>
          <a:blip r:embed="rId2">
            <a:extLst>
              <a:ext uri="{28A0092B-C50C-407E-A947-70E740481C1C}">
                <a14:useLocalDpi xmlns:a14="http://schemas.microsoft.com/office/drawing/2010/main" val="0"/>
              </a:ext>
            </a:extLst>
          </a:blip>
          <a:srcRect l="19344" r="19344"/>
          <a:stretch>
            <a:fillRect/>
          </a:stretch>
        </p:blipFill>
        <p:spPr/>
      </p:pic>
      <p:sp>
        <p:nvSpPr>
          <p:cNvPr id="7" name="Subtitle 8"/>
          <p:cNvSpPr>
            <a:spLocks noGrp="1"/>
          </p:cNvSpPr>
          <p:nvPr>
            <p:ph type="subTitle" idx="13"/>
          </p:nvPr>
        </p:nvSpPr>
        <p:spPr>
          <a:xfrm>
            <a:off x="6903075" y="1989056"/>
            <a:ext cx="4998638" cy="1851789"/>
          </a:xfrm>
        </p:spPr>
        <p:txBody>
          <a:bodyPr wrap="square">
            <a:spAutoFit/>
          </a:bodyPr>
          <a:lstStyle/>
          <a:p>
            <a:r>
              <a:rPr lang="en-US" sz="1800">
                <a:solidFill>
                  <a:schemeClr val="tx2"/>
                </a:solidFill>
              </a:rPr>
              <a:t>Section 1: Overview of the Pharma Industry</a:t>
            </a:r>
          </a:p>
          <a:p>
            <a:r>
              <a:rPr lang="en-US" sz="1800">
                <a:solidFill>
                  <a:schemeClr val="tx1"/>
                </a:solidFill>
              </a:rPr>
              <a:t>Section 2: Sales &amp; Marketing</a:t>
            </a:r>
          </a:p>
          <a:p>
            <a:r>
              <a:rPr lang="en-US" sz="1800">
                <a:solidFill>
                  <a:schemeClr val="tx1"/>
                </a:solidFill>
              </a:rPr>
              <a:t>Section 3: Research &amp; Development</a:t>
            </a:r>
          </a:p>
          <a:p>
            <a:r>
              <a:rPr lang="en-US" sz="1800">
                <a:solidFill>
                  <a:schemeClr val="tx1"/>
                </a:solidFill>
              </a:rPr>
              <a:t>Section 4: Manufacturing &amp; Distribution</a:t>
            </a:r>
          </a:p>
          <a:p>
            <a:r>
              <a:rPr lang="en-US" sz="1800">
                <a:solidFill>
                  <a:schemeClr val="accent4"/>
                </a:solidFill>
              </a:rPr>
              <a:t>Section 5: Axtria Solutions</a:t>
            </a:r>
          </a:p>
        </p:txBody>
      </p:sp>
    </p:spTree>
    <p:extLst>
      <p:ext uri="{BB962C8B-B14F-4D97-AF65-F5344CB8AC3E}">
        <p14:creationId xmlns:p14="http://schemas.microsoft.com/office/powerpoint/2010/main" val="2431367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Axtria’s Unique Combination</a:t>
            </a:r>
          </a:p>
        </p:txBody>
      </p:sp>
      <p:sp>
        <p:nvSpPr>
          <p:cNvPr id="4" name="Subtitle 3"/>
          <p:cNvSpPr>
            <a:spLocks noGrp="1"/>
          </p:cNvSpPr>
          <p:nvPr>
            <p:ph type="subTitle" idx="13"/>
          </p:nvPr>
        </p:nvSpPr>
        <p:spPr/>
        <p:txBody>
          <a:bodyPr/>
          <a:lstStyle/>
          <a:p>
            <a:r>
              <a:rPr lang="en-US"/>
              <a:t>Decision science, commercial operations &amp; cloud information management</a:t>
            </a:r>
          </a:p>
        </p:txBody>
      </p:sp>
      <p:grpSp>
        <p:nvGrpSpPr>
          <p:cNvPr id="29" name="Group 28">
            <a:extLst>
              <a:ext uri="{FF2B5EF4-FFF2-40B4-BE49-F238E27FC236}">
                <a16:creationId xmlns:a16="http://schemas.microsoft.com/office/drawing/2014/main" id="{8DBF1210-9663-4308-802B-F0475440F005}"/>
              </a:ext>
            </a:extLst>
          </p:cNvPr>
          <p:cNvGrpSpPr/>
          <p:nvPr/>
        </p:nvGrpSpPr>
        <p:grpSpPr>
          <a:xfrm>
            <a:off x="3131446" y="1409700"/>
            <a:ext cx="5979552" cy="4110592"/>
            <a:chOff x="3539835" y="1333500"/>
            <a:chExt cx="5580753" cy="3836442"/>
          </a:xfrm>
        </p:grpSpPr>
        <p:sp>
          <p:nvSpPr>
            <p:cNvPr id="33" name="Freeform 11">
              <a:extLst>
                <a:ext uri="{FF2B5EF4-FFF2-40B4-BE49-F238E27FC236}">
                  <a16:creationId xmlns:a16="http://schemas.microsoft.com/office/drawing/2014/main" id="{7BD1F784-254C-4987-B16D-F07F09F0F6CF}"/>
                </a:ext>
              </a:extLst>
            </p:cNvPr>
            <p:cNvSpPr>
              <a:spLocks/>
            </p:cNvSpPr>
            <p:nvPr/>
          </p:nvSpPr>
          <p:spPr bwMode="auto">
            <a:xfrm>
              <a:off x="3539835" y="1333500"/>
              <a:ext cx="2554167" cy="2556763"/>
            </a:xfrm>
            <a:custGeom>
              <a:avLst/>
              <a:gdLst>
                <a:gd name="T0" fmla="*/ 668 w 1162"/>
                <a:gd name="T1" fmla="*/ 890 h 1162"/>
                <a:gd name="T2" fmla="*/ 581 w 1162"/>
                <a:gd name="T3" fmla="*/ 902 h 1162"/>
                <a:gd name="T4" fmla="*/ 260 w 1162"/>
                <a:gd name="T5" fmla="*/ 581 h 1162"/>
                <a:gd name="T6" fmla="*/ 581 w 1162"/>
                <a:gd name="T7" fmla="*/ 260 h 1162"/>
                <a:gd name="T8" fmla="*/ 902 w 1162"/>
                <a:gd name="T9" fmla="*/ 581 h 1162"/>
                <a:gd name="T10" fmla="*/ 835 w 1162"/>
                <a:gd name="T11" fmla="*/ 778 h 1162"/>
                <a:gd name="T12" fmla="*/ 826 w 1162"/>
                <a:gd name="T13" fmla="*/ 788 h 1162"/>
                <a:gd name="T14" fmla="*/ 826 w 1162"/>
                <a:gd name="T15" fmla="*/ 788 h 1162"/>
                <a:gd name="T16" fmla="*/ 817 w 1162"/>
                <a:gd name="T17" fmla="*/ 799 h 1162"/>
                <a:gd name="T18" fmla="*/ 689 w 1162"/>
                <a:gd name="T19" fmla="*/ 1152 h 1162"/>
                <a:gd name="T20" fmla="*/ 1016 w 1162"/>
                <a:gd name="T21" fmla="*/ 966 h 1162"/>
                <a:gd name="T22" fmla="*/ 1034 w 1162"/>
                <a:gd name="T23" fmla="*/ 946 h 1162"/>
                <a:gd name="T24" fmla="*/ 1064 w 1162"/>
                <a:gd name="T25" fmla="*/ 904 h 1162"/>
                <a:gd name="T26" fmla="*/ 1162 w 1162"/>
                <a:gd name="T27" fmla="*/ 592 h 1162"/>
                <a:gd name="T28" fmla="*/ 1162 w 1162"/>
                <a:gd name="T29" fmla="*/ 581 h 1162"/>
                <a:gd name="T30" fmla="*/ 581 w 1162"/>
                <a:gd name="T31" fmla="*/ 0 h 1162"/>
                <a:gd name="T32" fmla="*/ 0 w 1162"/>
                <a:gd name="T33" fmla="*/ 581 h 1162"/>
                <a:gd name="T34" fmla="*/ 581 w 1162"/>
                <a:gd name="T35" fmla="*/ 1162 h 1162"/>
                <a:gd name="T36" fmla="*/ 609 w 1162"/>
                <a:gd name="T37" fmla="*/ 1162 h 1162"/>
                <a:gd name="T38" fmla="*/ 668 w 1162"/>
                <a:gd name="T39" fmla="*/ 890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2" h="1162">
                  <a:moveTo>
                    <a:pt x="668" y="890"/>
                  </a:moveTo>
                  <a:cubicBezTo>
                    <a:pt x="640" y="898"/>
                    <a:pt x="611" y="902"/>
                    <a:pt x="581" y="902"/>
                  </a:cubicBezTo>
                  <a:cubicBezTo>
                    <a:pt x="404" y="902"/>
                    <a:pt x="260" y="759"/>
                    <a:pt x="260" y="581"/>
                  </a:cubicBezTo>
                  <a:cubicBezTo>
                    <a:pt x="260" y="404"/>
                    <a:pt x="404" y="260"/>
                    <a:pt x="581" y="260"/>
                  </a:cubicBezTo>
                  <a:cubicBezTo>
                    <a:pt x="758" y="260"/>
                    <a:pt x="902" y="404"/>
                    <a:pt x="902" y="581"/>
                  </a:cubicBezTo>
                  <a:cubicBezTo>
                    <a:pt x="902" y="655"/>
                    <a:pt x="877" y="723"/>
                    <a:pt x="835" y="778"/>
                  </a:cubicBezTo>
                  <a:cubicBezTo>
                    <a:pt x="832" y="781"/>
                    <a:pt x="829" y="785"/>
                    <a:pt x="826" y="788"/>
                  </a:cubicBezTo>
                  <a:cubicBezTo>
                    <a:pt x="826" y="788"/>
                    <a:pt x="826" y="788"/>
                    <a:pt x="826" y="788"/>
                  </a:cubicBezTo>
                  <a:cubicBezTo>
                    <a:pt x="823" y="792"/>
                    <a:pt x="820" y="795"/>
                    <a:pt x="817" y="799"/>
                  </a:cubicBezTo>
                  <a:cubicBezTo>
                    <a:pt x="739" y="896"/>
                    <a:pt x="691" y="1018"/>
                    <a:pt x="689" y="1152"/>
                  </a:cubicBezTo>
                  <a:cubicBezTo>
                    <a:pt x="818" y="1128"/>
                    <a:pt x="932" y="1061"/>
                    <a:pt x="1016" y="966"/>
                  </a:cubicBezTo>
                  <a:cubicBezTo>
                    <a:pt x="1022" y="959"/>
                    <a:pt x="1027" y="952"/>
                    <a:pt x="1034" y="946"/>
                  </a:cubicBezTo>
                  <a:cubicBezTo>
                    <a:pt x="1044" y="932"/>
                    <a:pt x="1054" y="918"/>
                    <a:pt x="1064" y="904"/>
                  </a:cubicBezTo>
                  <a:cubicBezTo>
                    <a:pt x="1124" y="815"/>
                    <a:pt x="1160" y="707"/>
                    <a:pt x="1162" y="592"/>
                  </a:cubicBezTo>
                  <a:cubicBezTo>
                    <a:pt x="1162" y="588"/>
                    <a:pt x="1162" y="585"/>
                    <a:pt x="1162" y="581"/>
                  </a:cubicBezTo>
                  <a:cubicBezTo>
                    <a:pt x="1162" y="260"/>
                    <a:pt x="902" y="0"/>
                    <a:pt x="581" y="0"/>
                  </a:cubicBezTo>
                  <a:cubicBezTo>
                    <a:pt x="260" y="0"/>
                    <a:pt x="0" y="260"/>
                    <a:pt x="0" y="581"/>
                  </a:cubicBezTo>
                  <a:cubicBezTo>
                    <a:pt x="0" y="902"/>
                    <a:pt x="260" y="1162"/>
                    <a:pt x="581" y="1162"/>
                  </a:cubicBezTo>
                  <a:cubicBezTo>
                    <a:pt x="590" y="1162"/>
                    <a:pt x="600" y="1162"/>
                    <a:pt x="609" y="1162"/>
                  </a:cubicBezTo>
                  <a:cubicBezTo>
                    <a:pt x="609" y="1068"/>
                    <a:pt x="629" y="975"/>
                    <a:pt x="668" y="8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sp>
          <p:nvSpPr>
            <p:cNvPr id="34" name="Freeform 12">
              <a:extLst>
                <a:ext uri="{FF2B5EF4-FFF2-40B4-BE49-F238E27FC236}">
                  <a16:creationId xmlns:a16="http://schemas.microsoft.com/office/drawing/2014/main" id="{E8AD1D0A-A899-4070-AD7E-3C1C7BBDADD2}"/>
                </a:ext>
              </a:extLst>
            </p:cNvPr>
            <p:cNvSpPr>
              <a:spLocks/>
            </p:cNvSpPr>
            <p:nvPr/>
          </p:nvSpPr>
          <p:spPr bwMode="auto">
            <a:xfrm>
              <a:off x="5054426" y="2836409"/>
              <a:ext cx="2554167" cy="2333533"/>
            </a:xfrm>
            <a:custGeom>
              <a:avLst/>
              <a:gdLst>
                <a:gd name="T0" fmla="*/ 1162 w 1162"/>
                <a:gd name="T1" fmla="*/ 469 h 1061"/>
                <a:gd name="T2" fmla="*/ 1034 w 1162"/>
                <a:gd name="T3" fmla="*/ 116 h 1061"/>
                <a:gd name="T4" fmla="*/ 1015 w 1162"/>
                <a:gd name="T5" fmla="*/ 94 h 1061"/>
                <a:gd name="T6" fmla="*/ 785 w 1162"/>
                <a:gd name="T7" fmla="*/ 219 h 1061"/>
                <a:gd name="T8" fmla="*/ 816 w 1162"/>
                <a:gd name="T9" fmla="*/ 262 h 1061"/>
                <a:gd name="T10" fmla="*/ 835 w 1162"/>
                <a:gd name="T11" fmla="*/ 284 h 1061"/>
                <a:gd name="T12" fmla="*/ 902 w 1162"/>
                <a:gd name="T13" fmla="*/ 480 h 1061"/>
                <a:gd name="T14" fmla="*/ 581 w 1162"/>
                <a:gd name="T15" fmla="*/ 801 h 1061"/>
                <a:gd name="T16" fmla="*/ 260 w 1162"/>
                <a:gd name="T17" fmla="*/ 480 h 1061"/>
                <a:gd name="T18" fmla="*/ 327 w 1162"/>
                <a:gd name="T19" fmla="*/ 283 h 1061"/>
                <a:gd name="T20" fmla="*/ 345 w 1162"/>
                <a:gd name="T21" fmla="*/ 263 h 1061"/>
                <a:gd name="T22" fmla="*/ 375 w 1162"/>
                <a:gd name="T23" fmla="*/ 221 h 1061"/>
                <a:gd name="T24" fmla="*/ 146 w 1162"/>
                <a:gd name="T25" fmla="*/ 95 h 1061"/>
                <a:gd name="T26" fmla="*/ 128 w 1162"/>
                <a:gd name="T27" fmla="*/ 116 h 1061"/>
                <a:gd name="T28" fmla="*/ 0 w 1162"/>
                <a:gd name="T29" fmla="*/ 469 h 1061"/>
                <a:gd name="T30" fmla="*/ 0 w 1162"/>
                <a:gd name="T31" fmla="*/ 480 h 1061"/>
                <a:gd name="T32" fmla="*/ 581 w 1162"/>
                <a:gd name="T33" fmla="*/ 1061 h 1061"/>
                <a:gd name="T34" fmla="*/ 1162 w 1162"/>
                <a:gd name="T35" fmla="*/ 480 h 1061"/>
                <a:gd name="T36" fmla="*/ 1162 w 1162"/>
                <a:gd name="T37" fmla="*/ 469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2" h="1061">
                  <a:moveTo>
                    <a:pt x="1162" y="469"/>
                  </a:moveTo>
                  <a:cubicBezTo>
                    <a:pt x="1159" y="336"/>
                    <a:pt x="1112" y="213"/>
                    <a:pt x="1034" y="116"/>
                  </a:cubicBezTo>
                  <a:cubicBezTo>
                    <a:pt x="1027" y="109"/>
                    <a:pt x="1021" y="102"/>
                    <a:pt x="1015" y="94"/>
                  </a:cubicBezTo>
                  <a:cubicBezTo>
                    <a:pt x="931" y="0"/>
                    <a:pt x="726" y="130"/>
                    <a:pt x="785" y="219"/>
                  </a:cubicBezTo>
                  <a:cubicBezTo>
                    <a:pt x="795" y="234"/>
                    <a:pt x="805" y="248"/>
                    <a:pt x="816" y="262"/>
                  </a:cubicBezTo>
                  <a:cubicBezTo>
                    <a:pt x="823" y="269"/>
                    <a:pt x="829" y="276"/>
                    <a:pt x="835" y="284"/>
                  </a:cubicBezTo>
                  <a:cubicBezTo>
                    <a:pt x="877" y="338"/>
                    <a:pt x="902" y="406"/>
                    <a:pt x="902" y="480"/>
                  </a:cubicBezTo>
                  <a:cubicBezTo>
                    <a:pt x="902" y="657"/>
                    <a:pt x="758" y="801"/>
                    <a:pt x="581" y="801"/>
                  </a:cubicBezTo>
                  <a:cubicBezTo>
                    <a:pt x="404" y="801"/>
                    <a:pt x="260" y="657"/>
                    <a:pt x="260" y="480"/>
                  </a:cubicBezTo>
                  <a:cubicBezTo>
                    <a:pt x="260" y="406"/>
                    <a:pt x="285" y="338"/>
                    <a:pt x="327" y="283"/>
                  </a:cubicBezTo>
                  <a:cubicBezTo>
                    <a:pt x="333" y="276"/>
                    <a:pt x="338" y="269"/>
                    <a:pt x="345" y="263"/>
                  </a:cubicBezTo>
                  <a:cubicBezTo>
                    <a:pt x="355" y="249"/>
                    <a:pt x="365" y="235"/>
                    <a:pt x="375" y="221"/>
                  </a:cubicBezTo>
                  <a:cubicBezTo>
                    <a:pt x="435" y="132"/>
                    <a:pt x="229" y="0"/>
                    <a:pt x="146" y="95"/>
                  </a:cubicBezTo>
                  <a:cubicBezTo>
                    <a:pt x="140" y="102"/>
                    <a:pt x="134" y="109"/>
                    <a:pt x="128" y="116"/>
                  </a:cubicBezTo>
                  <a:cubicBezTo>
                    <a:pt x="50" y="213"/>
                    <a:pt x="2" y="335"/>
                    <a:pt x="0" y="469"/>
                  </a:cubicBezTo>
                  <a:cubicBezTo>
                    <a:pt x="0" y="473"/>
                    <a:pt x="0" y="476"/>
                    <a:pt x="0" y="480"/>
                  </a:cubicBezTo>
                  <a:cubicBezTo>
                    <a:pt x="0" y="801"/>
                    <a:pt x="260" y="1061"/>
                    <a:pt x="581" y="1061"/>
                  </a:cubicBezTo>
                  <a:cubicBezTo>
                    <a:pt x="902" y="1061"/>
                    <a:pt x="1162" y="801"/>
                    <a:pt x="1162" y="480"/>
                  </a:cubicBezTo>
                  <a:cubicBezTo>
                    <a:pt x="1162" y="476"/>
                    <a:pt x="1162" y="473"/>
                    <a:pt x="1162" y="46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sp>
          <p:nvSpPr>
            <p:cNvPr id="35" name="Freeform 15">
              <a:extLst>
                <a:ext uri="{FF2B5EF4-FFF2-40B4-BE49-F238E27FC236}">
                  <a16:creationId xmlns:a16="http://schemas.microsoft.com/office/drawing/2014/main" id="{9C4F9BD5-B1C1-4EB9-A76C-D9705357A325}"/>
                </a:ext>
              </a:extLst>
            </p:cNvPr>
            <p:cNvSpPr>
              <a:spLocks/>
            </p:cNvSpPr>
            <p:nvPr/>
          </p:nvSpPr>
          <p:spPr bwMode="auto">
            <a:xfrm>
              <a:off x="6569016" y="1333500"/>
              <a:ext cx="2551572" cy="2556763"/>
            </a:xfrm>
            <a:custGeom>
              <a:avLst/>
              <a:gdLst>
                <a:gd name="T0" fmla="*/ 494 w 1161"/>
                <a:gd name="T1" fmla="*/ 890 h 1162"/>
                <a:gd name="T2" fmla="*/ 581 w 1161"/>
                <a:gd name="T3" fmla="*/ 902 h 1162"/>
                <a:gd name="T4" fmla="*/ 901 w 1161"/>
                <a:gd name="T5" fmla="*/ 581 h 1162"/>
                <a:gd name="T6" fmla="*/ 581 w 1161"/>
                <a:gd name="T7" fmla="*/ 260 h 1162"/>
                <a:gd name="T8" fmla="*/ 260 w 1161"/>
                <a:gd name="T9" fmla="*/ 581 h 1162"/>
                <a:gd name="T10" fmla="*/ 327 w 1161"/>
                <a:gd name="T11" fmla="*/ 778 h 1162"/>
                <a:gd name="T12" fmla="*/ 335 w 1161"/>
                <a:gd name="T13" fmla="*/ 788 h 1162"/>
                <a:gd name="T14" fmla="*/ 335 w 1161"/>
                <a:gd name="T15" fmla="*/ 788 h 1162"/>
                <a:gd name="T16" fmla="*/ 344 w 1161"/>
                <a:gd name="T17" fmla="*/ 799 h 1162"/>
                <a:gd name="T18" fmla="*/ 473 w 1161"/>
                <a:gd name="T19" fmla="*/ 1152 h 1162"/>
                <a:gd name="T20" fmla="*/ 145 w 1161"/>
                <a:gd name="T21" fmla="*/ 966 h 1162"/>
                <a:gd name="T22" fmla="*/ 128 w 1161"/>
                <a:gd name="T23" fmla="*/ 946 h 1162"/>
                <a:gd name="T24" fmla="*/ 98 w 1161"/>
                <a:gd name="T25" fmla="*/ 904 h 1162"/>
                <a:gd name="T26" fmla="*/ 0 w 1161"/>
                <a:gd name="T27" fmla="*/ 592 h 1162"/>
                <a:gd name="T28" fmla="*/ 0 w 1161"/>
                <a:gd name="T29" fmla="*/ 581 h 1162"/>
                <a:gd name="T30" fmla="*/ 581 w 1161"/>
                <a:gd name="T31" fmla="*/ 0 h 1162"/>
                <a:gd name="T32" fmla="*/ 1161 w 1161"/>
                <a:gd name="T33" fmla="*/ 581 h 1162"/>
                <a:gd name="T34" fmla="*/ 581 w 1161"/>
                <a:gd name="T35" fmla="*/ 1162 h 1162"/>
                <a:gd name="T36" fmla="*/ 553 w 1161"/>
                <a:gd name="T37" fmla="*/ 1162 h 1162"/>
                <a:gd name="T38" fmla="*/ 494 w 1161"/>
                <a:gd name="T39" fmla="*/ 890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1" h="1162">
                  <a:moveTo>
                    <a:pt x="494" y="890"/>
                  </a:moveTo>
                  <a:cubicBezTo>
                    <a:pt x="521" y="898"/>
                    <a:pt x="550" y="902"/>
                    <a:pt x="581" y="902"/>
                  </a:cubicBezTo>
                  <a:cubicBezTo>
                    <a:pt x="758" y="902"/>
                    <a:pt x="901" y="759"/>
                    <a:pt x="901" y="581"/>
                  </a:cubicBezTo>
                  <a:cubicBezTo>
                    <a:pt x="901" y="404"/>
                    <a:pt x="758" y="260"/>
                    <a:pt x="581" y="260"/>
                  </a:cubicBezTo>
                  <a:cubicBezTo>
                    <a:pt x="403" y="260"/>
                    <a:pt x="260" y="404"/>
                    <a:pt x="260" y="581"/>
                  </a:cubicBezTo>
                  <a:cubicBezTo>
                    <a:pt x="260" y="655"/>
                    <a:pt x="285" y="723"/>
                    <a:pt x="327" y="778"/>
                  </a:cubicBezTo>
                  <a:cubicBezTo>
                    <a:pt x="330" y="781"/>
                    <a:pt x="332" y="785"/>
                    <a:pt x="335" y="788"/>
                  </a:cubicBezTo>
                  <a:cubicBezTo>
                    <a:pt x="335" y="788"/>
                    <a:pt x="335" y="788"/>
                    <a:pt x="335" y="788"/>
                  </a:cubicBezTo>
                  <a:cubicBezTo>
                    <a:pt x="338" y="792"/>
                    <a:pt x="341" y="795"/>
                    <a:pt x="344" y="799"/>
                  </a:cubicBezTo>
                  <a:cubicBezTo>
                    <a:pt x="423" y="896"/>
                    <a:pt x="470" y="1018"/>
                    <a:pt x="473" y="1152"/>
                  </a:cubicBezTo>
                  <a:cubicBezTo>
                    <a:pt x="343" y="1128"/>
                    <a:pt x="229" y="1061"/>
                    <a:pt x="145" y="966"/>
                  </a:cubicBezTo>
                  <a:cubicBezTo>
                    <a:pt x="140" y="959"/>
                    <a:pt x="134" y="952"/>
                    <a:pt x="128" y="946"/>
                  </a:cubicBezTo>
                  <a:cubicBezTo>
                    <a:pt x="117" y="932"/>
                    <a:pt x="107" y="918"/>
                    <a:pt x="98" y="904"/>
                  </a:cubicBezTo>
                  <a:cubicBezTo>
                    <a:pt x="37" y="815"/>
                    <a:pt x="2" y="707"/>
                    <a:pt x="0" y="592"/>
                  </a:cubicBezTo>
                  <a:cubicBezTo>
                    <a:pt x="0" y="588"/>
                    <a:pt x="0" y="585"/>
                    <a:pt x="0" y="581"/>
                  </a:cubicBezTo>
                  <a:cubicBezTo>
                    <a:pt x="0" y="260"/>
                    <a:pt x="260" y="0"/>
                    <a:pt x="581" y="0"/>
                  </a:cubicBezTo>
                  <a:cubicBezTo>
                    <a:pt x="901" y="0"/>
                    <a:pt x="1161" y="260"/>
                    <a:pt x="1161" y="581"/>
                  </a:cubicBezTo>
                  <a:cubicBezTo>
                    <a:pt x="1161" y="902"/>
                    <a:pt x="901" y="1162"/>
                    <a:pt x="581" y="1162"/>
                  </a:cubicBezTo>
                  <a:cubicBezTo>
                    <a:pt x="571" y="1162"/>
                    <a:pt x="562" y="1162"/>
                    <a:pt x="553" y="1162"/>
                  </a:cubicBezTo>
                  <a:cubicBezTo>
                    <a:pt x="552" y="1068"/>
                    <a:pt x="532" y="975"/>
                    <a:pt x="494" y="8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grpSp>
      <p:cxnSp>
        <p:nvCxnSpPr>
          <p:cNvPr id="38" name="Straight Connector 37">
            <a:extLst>
              <a:ext uri="{FF2B5EF4-FFF2-40B4-BE49-F238E27FC236}">
                <a16:creationId xmlns:a16="http://schemas.microsoft.com/office/drawing/2014/main" id="{4381BFF6-6D8D-4819-BE6B-4F2187EB2D4C}"/>
              </a:ext>
            </a:extLst>
          </p:cNvPr>
          <p:cNvCxnSpPr/>
          <p:nvPr/>
        </p:nvCxnSpPr>
        <p:spPr>
          <a:xfrm>
            <a:off x="9220200" y="2829292"/>
            <a:ext cx="185259"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7EA768-D369-499B-9954-AEDFC5340749}"/>
              </a:ext>
            </a:extLst>
          </p:cNvPr>
          <p:cNvCxnSpPr/>
          <p:nvPr/>
        </p:nvCxnSpPr>
        <p:spPr>
          <a:xfrm rot="5400000">
            <a:off x="8861941" y="2802700"/>
            <a:ext cx="1087037"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58CF2A7-CE7B-4C22-8CDE-BB6F5686FEDE}"/>
              </a:ext>
            </a:extLst>
          </p:cNvPr>
          <p:cNvSpPr txBox="1"/>
          <p:nvPr/>
        </p:nvSpPr>
        <p:spPr>
          <a:xfrm>
            <a:off x="9443559" y="2221349"/>
            <a:ext cx="2037545"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8A93A2"/>
                </a:solidFill>
                <a:effectLst/>
                <a:uLnTx/>
                <a:uFillTx/>
                <a:latin typeface="Calibri"/>
                <a:ea typeface="+mn-ea"/>
                <a:cs typeface="+mn-cs"/>
              </a:rPr>
              <a:t>Cloud Data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8A93A2"/>
                </a:solidFill>
                <a:effectLst/>
                <a:uLnTx/>
                <a:uFillTx/>
                <a:latin typeface="Calibri"/>
                <a:ea typeface="+mn-ea"/>
                <a:cs typeface="+mn-cs"/>
              </a:rPr>
              <a:t>Cloud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8A93A2"/>
                </a:solidFill>
                <a:effectLst/>
                <a:uLnTx/>
                <a:uFillTx/>
                <a:latin typeface="Calibri"/>
                <a:ea typeface="+mn-ea"/>
                <a:cs typeface="+mn-cs"/>
              </a:rPr>
              <a:t>Cloud MDM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8A93A2"/>
                </a:solidFill>
                <a:effectLst/>
                <a:uLnTx/>
                <a:uFillTx/>
                <a:latin typeface="Calibri"/>
                <a:ea typeface="+mn-ea"/>
                <a:cs typeface="+mn-cs"/>
              </a:rPr>
              <a:t>Big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8A93A2"/>
                </a:solidFill>
                <a:effectLst/>
                <a:uLnTx/>
                <a:uFillTx/>
                <a:latin typeface="Calibri"/>
                <a:ea typeface="+mn-ea"/>
                <a:cs typeface="+mn-cs"/>
              </a:rPr>
              <a:t>Cloud Insights</a:t>
            </a:r>
          </a:p>
        </p:txBody>
      </p:sp>
      <p:pic>
        <p:nvPicPr>
          <p:cNvPr id="44" name="Picture 43">
            <a:extLst>
              <a:ext uri="{FF2B5EF4-FFF2-40B4-BE49-F238E27FC236}">
                <a16:creationId xmlns:a16="http://schemas.microsoft.com/office/drawing/2014/main" id="{59722C3A-DDE9-442C-984B-63A2320DB4B3}"/>
              </a:ext>
            </a:extLst>
          </p:cNvPr>
          <p:cNvPicPr>
            <a:picLocks noChangeAspect="1"/>
          </p:cNvPicPr>
          <p:nvPr/>
        </p:nvPicPr>
        <p:blipFill>
          <a:blip r:embed="rId3"/>
          <a:stretch>
            <a:fillRect/>
          </a:stretch>
        </p:blipFill>
        <p:spPr>
          <a:xfrm>
            <a:off x="9598540" y="1538313"/>
            <a:ext cx="660781" cy="583946"/>
          </a:xfrm>
          <a:prstGeom prst="rect">
            <a:avLst/>
          </a:prstGeom>
        </p:spPr>
      </p:pic>
      <p:cxnSp>
        <p:nvCxnSpPr>
          <p:cNvPr id="45" name="Straight Connector 44">
            <a:extLst>
              <a:ext uri="{FF2B5EF4-FFF2-40B4-BE49-F238E27FC236}">
                <a16:creationId xmlns:a16="http://schemas.microsoft.com/office/drawing/2014/main" id="{41FB81E2-0DA6-43E7-B4FA-BAB36079E6CC}"/>
              </a:ext>
            </a:extLst>
          </p:cNvPr>
          <p:cNvCxnSpPr/>
          <p:nvPr/>
        </p:nvCxnSpPr>
        <p:spPr>
          <a:xfrm>
            <a:off x="2857500" y="2826908"/>
            <a:ext cx="190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C2E3422-D514-4280-BD09-43429C49505E}"/>
              </a:ext>
            </a:extLst>
          </p:cNvPr>
          <p:cNvCxnSpPr/>
          <p:nvPr/>
        </p:nvCxnSpPr>
        <p:spPr>
          <a:xfrm flipH="1">
            <a:off x="2850777" y="2207605"/>
            <a:ext cx="6723" cy="124816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CA8C45-BBA9-4C91-B2F3-19D086A91125}"/>
              </a:ext>
            </a:extLst>
          </p:cNvPr>
          <p:cNvSpPr txBox="1"/>
          <p:nvPr/>
        </p:nvSpPr>
        <p:spPr>
          <a:xfrm>
            <a:off x="662522" y="2123813"/>
            <a:ext cx="2137828" cy="138499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Commercial Model Design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Marketing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Managed Care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Patient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RWE/HEOR</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9C1A"/>
                </a:solidFill>
                <a:effectLst/>
                <a:uLnTx/>
                <a:uFillTx/>
                <a:latin typeface="Calibri"/>
                <a:ea typeface="+mn-ea"/>
                <a:cs typeface="+mn-cs"/>
              </a:rPr>
              <a:t>Digital Analytics</a:t>
            </a:r>
          </a:p>
        </p:txBody>
      </p:sp>
      <p:pic>
        <p:nvPicPr>
          <p:cNvPr id="51" name="Picture 50">
            <a:extLst>
              <a:ext uri="{FF2B5EF4-FFF2-40B4-BE49-F238E27FC236}">
                <a16:creationId xmlns:a16="http://schemas.microsoft.com/office/drawing/2014/main" id="{847F79D0-7037-4667-A100-7E45476C7ECA}"/>
              </a:ext>
            </a:extLst>
          </p:cNvPr>
          <p:cNvPicPr>
            <a:picLocks noChangeAspect="1"/>
          </p:cNvPicPr>
          <p:nvPr/>
        </p:nvPicPr>
        <p:blipFill>
          <a:blip r:embed="rId4"/>
          <a:stretch>
            <a:fillRect/>
          </a:stretch>
        </p:blipFill>
        <p:spPr>
          <a:xfrm>
            <a:off x="2072157" y="1447800"/>
            <a:ext cx="691515" cy="691515"/>
          </a:xfrm>
          <a:prstGeom prst="rect">
            <a:avLst/>
          </a:prstGeom>
        </p:spPr>
      </p:pic>
      <p:sp>
        <p:nvSpPr>
          <p:cNvPr id="52" name="Oval 51">
            <a:extLst>
              <a:ext uri="{FF2B5EF4-FFF2-40B4-BE49-F238E27FC236}">
                <a16:creationId xmlns:a16="http://schemas.microsoft.com/office/drawing/2014/main" id="{F90DB6EC-5C15-457F-BED4-A42888EF090B}"/>
              </a:ext>
            </a:extLst>
          </p:cNvPr>
          <p:cNvSpPr/>
          <p:nvPr/>
        </p:nvSpPr>
        <p:spPr>
          <a:xfrm>
            <a:off x="3826017" y="2094947"/>
            <a:ext cx="1355583" cy="13555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DECISION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 SCIENCE</a:t>
            </a:r>
          </a:p>
        </p:txBody>
      </p:sp>
      <p:sp>
        <p:nvSpPr>
          <p:cNvPr id="55" name="Oval 54">
            <a:extLst>
              <a:ext uri="{FF2B5EF4-FFF2-40B4-BE49-F238E27FC236}">
                <a16:creationId xmlns:a16="http://schemas.microsoft.com/office/drawing/2014/main" id="{34739F22-67BD-43AD-B8EA-48C69353590A}"/>
              </a:ext>
            </a:extLst>
          </p:cNvPr>
          <p:cNvSpPr/>
          <p:nvPr/>
        </p:nvSpPr>
        <p:spPr>
          <a:xfrm>
            <a:off x="5444695" y="3482564"/>
            <a:ext cx="1355583" cy="13555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COMMERCIAL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Calibri"/>
              </a:rPr>
              <a:t>EXCELLENCE</a:t>
            </a:r>
            <a:endParaRPr kumimoji="0" lang="en-US" sz="1200" b="1" i="0" u="none" strike="noStrike" kern="1200" cap="none" spc="0" normalizeH="0" baseline="0" noProof="0">
              <a:ln>
                <a:noFill/>
              </a:ln>
              <a:solidFill>
                <a:srgbClr val="FFFFFF"/>
              </a:solidFill>
              <a:effectLst/>
              <a:uLnTx/>
              <a:uFillTx/>
              <a:latin typeface="Calibri"/>
              <a:ea typeface="+mn-ea"/>
              <a:cs typeface="+mn-cs"/>
            </a:endParaRPr>
          </a:p>
        </p:txBody>
      </p:sp>
      <p:sp>
        <p:nvSpPr>
          <p:cNvPr id="56" name="Oval 55">
            <a:extLst>
              <a:ext uri="{FF2B5EF4-FFF2-40B4-BE49-F238E27FC236}">
                <a16:creationId xmlns:a16="http://schemas.microsoft.com/office/drawing/2014/main" id="{A68A1756-A95B-4964-878F-4724D6FCCF78}"/>
              </a:ext>
            </a:extLst>
          </p:cNvPr>
          <p:cNvSpPr/>
          <p:nvPr/>
        </p:nvSpPr>
        <p:spPr>
          <a:xfrm>
            <a:off x="7064517" y="2094947"/>
            <a:ext cx="1355583" cy="13555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INFORMATION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MANAGEMENT</a:t>
            </a:r>
          </a:p>
        </p:txBody>
      </p:sp>
      <p:sp>
        <p:nvSpPr>
          <p:cNvPr id="57" name="TextBox 56">
            <a:extLst>
              <a:ext uri="{FF2B5EF4-FFF2-40B4-BE49-F238E27FC236}">
                <a16:creationId xmlns:a16="http://schemas.microsoft.com/office/drawing/2014/main" id="{85CE13FD-B67E-41FE-9963-AB14AD4287FE}"/>
              </a:ext>
            </a:extLst>
          </p:cNvPr>
          <p:cNvSpPr txBox="1"/>
          <p:nvPr/>
        </p:nvSpPr>
        <p:spPr>
          <a:xfrm>
            <a:off x="2018857" y="5004441"/>
            <a:ext cx="2155497" cy="95410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Campaign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Mix Optimization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ROI Analysis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Data Integration</a:t>
            </a:r>
          </a:p>
        </p:txBody>
      </p:sp>
      <p:grpSp>
        <p:nvGrpSpPr>
          <p:cNvPr id="58" name="Group 57">
            <a:extLst>
              <a:ext uri="{FF2B5EF4-FFF2-40B4-BE49-F238E27FC236}">
                <a16:creationId xmlns:a16="http://schemas.microsoft.com/office/drawing/2014/main" id="{05B99430-AEA5-4C37-8453-145671964AEE}"/>
              </a:ext>
            </a:extLst>
          </p:cNvPr>
          <p:cNvGrpSpPr/>
          <p:nvPr/>
        </p:nvGrpSpPr>
        <p:grpSpPr>
          <a:xfrm flipH="1">
            <a:off x="4353003" y="5018024"/>
            <a:ext cx="546099" cy="876299"/>
            <a:chOff x="7307187" y="5038310"/>
            <a:chExt cx="546099" cy="876299"/>
          </a:xfrm>
        </p:grpSpPr>
        <p:cxnSp>
          <p:nvCxnSpPr>
            <p:cNvPr id="59" name="Straight Connector 58">
              <a:extLst>
                <a:ext uri="{FF2B5EF4-FFF2-40B4-BE49-F238E27FC236}">
                  <a16:creationId xmlns:a16="http://schemas.microsoft.com/office/drawing/2014/main" id="{7349BF94-D141-4443-A994-4569B04DD01E}"/>
                </a:ext>
              </a:extLst>
            </p:cNvPr>
            <p:cNvCxnSpPr/>
            <p:nvPr/>
          </p:nvCxnSpPr>
          <p:spPr>
            <a:xfrm>
              <a:off x="7853286" y="5097900"/>
              <a:ext cx="0" cy="81670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Elbow Connector 39">
              <a:extLst>
                <a:ext uri="{FF2B5EF4-FFF2-40B4-BE49-F238E27FC236}">
                  <a16:creationId xmlns:a16="http://schemas.microsoft.com/office/drawing/2014/main" id="{61F4BF1E-F512-449D-9E1D-3260479F8F2D}"/>
                </a:ext>
              </a:extLst>
            </p:cNvPr>
            <p:cNvCxnSpPr/>
            <p:nvPr/>
          </p:nvCxnSpPr>
          <p:spPr>
            <a:xfrm rot="10800000">
              <a:off x="7307187" y="5038310"/>
              <a:ext cx="520705" cy="467951"/>
            </a:xfrm>
            <a:prstGeom prst="bentConnector2">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62" name="Picture 61">
            <a:extLst>
              <a:ext uri="{FF2B5EF4-FFF2-40B4-BE49-F238E27FC236}">
                <a16:creationId xmlns:a16="http://schemas.microsoft.com/office/drawing/2014/main" id="{03176755-E49B-4F9A-9C60-13664A31286A}"/>
              </a:ext>
            </a:extLst>
          </p:cNvPr>
          <p:cNvPicPr>
            <a:picLocks noChangeAspect="1"/>
          </p:cNvPicPr>
          <p:nvPr/>
        </p:nvPicPr>
        <p:blipFill>
          <a:blip r:embed="rId5"/>
          <a:stretch>
            <a:fillRect/>
          </a:stretch>
        </p:blipFill>
        <p:spPr>
          <a:xfrm>
            <a:off x="10585481" y="5288037"/>
            <a:ext cx="698500" cy="516890"/>
          </a:xfrm>
          <a:prstGeom prst="rect">
            <a:avLst/>
          </a:prstGeom>
        </p:spPr>
      </p:pic>
      <p:sp>
        <p:nvSpPr>
          <p:cNvPr id="63" name="TextBox 62">
            <a:extLst>
              <a:ext uri="{FF2B5EF4-FFF2-40B4-BE49-F238E27FC236}">
                <a16:creationId xmlns:a16="http://schemas.microsoft.com/office/drawing/2014/main" id="{048BABE5-97BB-4ECB-B5E3-F03377726297}"/>
              </a:ext>
            </a:extLst>
          </p:cNvPr>
          <p:cNvSpPr txBox="1"/>
          <p:nvPr/>
        </p:nvSpPr>
        <p:spPr>
          <a:xfrm>
            <a:off x="7995559" y="5052350"/>
            <a:ext cx="2037545"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Territory Alignment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Call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Incentive Compensation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47421"/>
                </a:solidFill>
                <a:effectLst/>
                <a:uLnTx/>
                <a:uFillTx/>
                <a:latin typeface="Calibri"/>
                <a:ea typeface="+mn-ea"/>
                <a:cs typeface="+mn-cs"/>
              </a:rPr>
              <a:t>Field Reporting</a:t>
            </a:r>
          </a:p>
        </p:txBody>
      </p:sp>
      <p:grpSp>
        <p:nvGrpSpPr>
          <p:cNvPr id="65" name="Group 64">
            <a:extLst>
              <a:ext uri="{FF2B5EF4-FFF2-40B4-BE49-F238E27FC236}">
                <a16:creationId xmlns:a16="http://schemas.microsoft.com/office/drawing/2014/main" id="{EDC1F238-238B-430B-A62E-B2F065C127FB}"/>
              </a:ext>
            </a:extLst>
          </p:cNvPr>
          <p:cNvGrpSpPr/>
          <p:nvPr/>
        </p:nvGrpSpPr>
        <p:grpSpPr>
          <a:xfrm>
            <a:off x="7336634" y="5074227"/>
            <a:ext cx="546099" cy="876299"/>
            <a:chOff x="7307187" y="5038310"/>
            <a:chExt cx="546099" cy="876299"/>
          </a:xfrm>
        </p:grpSpPr>
        <p:cxnSp>
          <p:nvCxnSpPr>
            <p:cNvPr id="66" name="Straight Connector 65">
              <a:extLst>
                <a:ext uri="{FF2B5EF4-FFF2-40B4-BE49-F238E27FC236}">
                  <a16:creationId xmlns:a16="http://schemas.microsoft.com/office/drawing/2014/main" id="{8AEFFA00-0E3E-4CE7-9244-E11523EADE9B}"/>
                </a:ext>
              </a:extLst>
            </p:cNvPr>
            <p:cNvCxnSpPr/>
            <p:nvPr/>
          </p:nvCxnSpPr>
          <p:spPr>
            <a:xfrm>
              <a:off x="7853286" y="5097900"/>
              <a:ext cx="0" cy="81670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Elbow Connector 39">
              <a:extLst>
                <a:ext uri="{FF2B5EF4-FFF2-40B4-BE49-F238E27FC236}">
                  <a16:creationId xmlns:a16="http://schemas.microsoft.com/office/drawing/2014/main" id="{FDC5CA20-4505-4BB0-B454-282A8B6B4C3C}"/>
                </a:ext>
              </a:extLst>
            </p:cNvPr>
            <p:cNvCxnSpPr/>
            <p:nvPr/>
          </p:nvCxnSpPr>
          <p:spPr>
            <a:xfrm rot="10800000">
              <a:off x="7307187" y="5038310"/>
              <a:ext cx="520705" cy="467951"/>
            </a:xfrm>
            <a:prstGeom prst="bentConnector2">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8BEF1444-A104-4BF4-9CC3-C365F217F087}"/>
              </a:ext>
            </a:extLst>
          </p:cNvPr>
          <p:cNvPicPr>
            <a:picLocks noChangeAspect="1"/>
          </p:cNvPicPr>
          <p:nvPr/>
        </p:nvPicPr>
        <p:blipFill>
          <a:blip r:embed="rId5"/>
          <a:stretch>
            <a:fillRect/>
          </a:stretch>
        </p:blipFill>
        <p:spPr>
          <a:xfrm>
            <a:off x="688694" y="5209345"/>
            <a:ext cx="698500" cy="516890"/>
          </a:xfrm>
          <a:prstGeom prst="rect">
            <a:avLst/>
          </a:prstGeom>
        </p:spPr>
      </p:pic>
    </p:spTree>
    <p:extLst>
      <p:ext uri="{BB962C8B-B14F-4D97-AF65-F5344CB8AC3E}">
        <p14:creationId xmlns:p14="http://schemas.microsoft.com/office/powerpoint/2010/main" val="2137337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This Needs To Be Done With Speed, Agility &amp; Scale</a:t>
            </a:r>
          </a:p>
        </p:txBody>
      </p:sp>
      <p:sp>
        <p:nvSpPr>
          <p:cNvPr id="4" name="Subtitle 3"/>
          <p:cNvSpPr>
            <a:spLocks noGrp="1"/>
          </p:cNvSpPr>
          <p:nvPr>
            <p:ph type="subTitle" idx="13"/>
          </p:nvPr>
        </p:nvSpPr>
        <p:spPr/>
        <p:txBody>
          <a:bodyPr/>
          <a:lstStyle/>
          <a:p>
            <a:r>
              <a:rPr lang="en-US"/>
              <a:t>Focus on </a:t>
            </a:r>
            <a:r>
              <a:rPr lang="en-US">
                <a:solidFill>
                  <a:schemeClr val="accent2"/>
                </a:solidFill>
              </a:rPr>
              <a:t>Cloud Information Management</a:t>
            </a:r>
          </a:p>
        </p:txBody>
      </p:sp>
      <p:pic>
        <p:nvPicPr>
          <p:cNvPr id="134" name="Picture 1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03522" y="1371600"/>
            <a:ext cx="5435678" cy="4756219"/>
          </a:xfrm>
          <a:prstGeom prst="rect">
            <a:avLst/>
          </a:prstGeom>
        </p:spPr>
      </p:pic>
      <p:sp>
        <p:nvSpPr>
          <p:cNvPr id="27" name="Rectangle 26"/>
          <p:cNvSpPr/>
          <p:nvPr/>
        </p:nvSpPr>
        <p:spPr>
          <a:xfrm>
            <a:off x="859675" y="1432620"/>
            <a:ext cx="3255125" cy="1676401"/>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rtlCol="0" anchor="t"/>
          <a:lstStyle/>
          <a:p>
            <a:pPr algn="ctr">
              <a:spcAft>
                <a:spcPts val="800"/>
              </a:spcAft>
            </a:pPr>
            <a:r>
              <a:rPr lang="en-US" sz="1600" b="1">
                <a:solidFill>
                  <a:schemeClr val="accent1"/>
                </a:solidFill>
              </a:rPr>
              <a:t>MANAGING NEW DATA SOURCES</a:t>
            </a:r>
          </a:p>
          <a:p>
            <a:pPr>
              <a:spcAft>
                <a:spcPts val="800"/>
              </a:spcAft>
            </a:pPr>
            <a:r>
              <a:rPr lang="en-US" sz="1400">
                <a:solidFill>
                  <a:schemeClr val="accent4"/>
                </a:solidFill>
              </a:rPr>
              <a:t>Need the ability to rapidly take advantage of the insights in new data sources without constraint. Onboarding both structured and unstructured data of any type and format.</a:t>
            </a:r>
          </a:p>
        </p:txBody>
      </p:sp>
      <p:sp>
        <p:nvSpPr>
          <p:cNvPr id="28" name="Rectangle 27"/>
          <p:cNvSpPr/>
          <p:nvPr/>
        </p:nvSpPr>
        <p:spPr>
          <a:xfrm>
            <a:off x="854910" y="3109021"/>
            <a:ext cx="3266470" cy="91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69472" y="3901532"/>
            <a:ext cx="3255125" cy="1676401"/>
          </a:xfrm>
          <a:prstGeom prst="rect">
            <a:avLst/>
          </a:prstGeom>
          <a:solidFill>
            <a:schemeClr val="bg1"/>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rtlCol="0" anchor="t"/>
          <a:lstStyle/>
          <a:p>
            <a:pPr algn="ctr">
              <a:spcAft>
                <a:spcPts val="800"/>
              </a:spcAft>
            </a:pPr>
            <a:r>
              <a:rPr lang="en-US" sz="1600" b="1">
                <a:solidFill>
                  <a:schemeClr val="accent3"/>
                </a:solidFill>
              </a:rPr>
              <a:t>DATA QUALITY &amp; ACCURACY</a:t>
            </a:r>
          </a:p>
          <a:p>
            <a:pPr>
              <a:spcAft>
                <a:spcPts val="800"/>
              </a:spcAft>
            </a:pPr>
            <a:r>
              <a:rPr lang="en-US" sz="1400">
                <a:solidFill>
                  <a:schemeClr val="accent4"/>
                </a:solidFill>
              </a:rPr>
              <a:t>Need to feel confident in the data accuracy and integrity, and trust it to make the right commercial decisions. There also needs to be a single version of master business data. </a:t>
            </a:r>
          </a:p>
        </p:txBody>
      </p:sp>
      <p:sp>
        <p:nvSpPr>
          <p:cNvPr id="36" name="Rectangle 35"/>
          <p:cNvSpPr/>
          <p:nvPr/>
        </p:nvSpPr>
        <p:spPr>
          <a:xfrm>
            <a:off x="864707" y="5577933"/>
            <a:ext cx="3266470" cy="91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043865" y="1432620"/>
            <a:ext cx="3255125" cy="1676401"/>
          </a:xfrm>
          <a:prstGeom prst="rect">
            <a:avLst/>
          </a:prstGeom>
          <a:solidFill>
            <a:schemeClr val="bg1"/>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rtlCol="0" anchor="t"/>
          <a:lstStyle/>
          <a:p>
            <a:pPr algn="ctr">
              <a:spcAft>
                <a:spcPts val="800"/>
              </a:spcAft>
            </a:pPr>
            <a:r>
              <a:rPr lang="en-US" sz="1600" b="1">
                <a:solidFill>
                  <a:schemeClr val="accent2"/>
                </a:solidFill>
              </a:rPr>
              <a:t>ELASTIC INFRASTRUCTURE</a:t>
            </a:r>
          </a:p>
          <a:p>
            <a:pPr>
              <a:spcAft>
                <a:spcPts val="800"/>
              </a:spcAft>
            </a:pPr>
            <a:r>
              <a:rPr lang="en-US" sz="1400">
                <a:solidFill>
                  <a:schemeClr val="accent4"/>
                </a:solidFill>
              </a:rPr>
              <a:t>Need the ability to iterate and innovate without technology and infrastructure bottlenecks, scaling up and scaling down as the business demands. Should only pay for what you utilize.</a:t>
            </a:r>
          </a:p>
        </p:txBody>
      </p:sp>
      <p:sp>
        <p:nvSpPr>
          <p:cNvPr id="39" name="Rectangle 38"/>
          <p:cNvSpPr/>
          <p:nvPr/>
        </p:nvSpPr>
        <p:spPr>
          <a:xfrm>
            <a:off x="8039100" y="3109021"/>
            <a:ext cx="3266470" cy="91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053662" y="3901532"/>
            <a:ext cx="3255125" cy="1676401"/>
          </a:xfrm>
          <a:prstGeom prst="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rtlCol="0" anchor="t"/>
          <a:lstStyle/>
          <a:p>
            <a:pPr algn="ctr">
              <a:spcAft>
                <a:spcPts val="800"/>
              </a:spcAft>
            </a:pPr>
            <a:r>
              <a:rPr lang="en-US" sz="1600" b="1">
                <a:solidFill>
                  <a:schemeClr val="accent6"/>
                </a:solidFill>
              </a:rPr>
              <a:t>ACTIONABLE INSIGHT</a:t>
            </a:r>
          </a:p>
          <a:p>
            <a:pPr>
              <a:spcAft>
                <a:spcPts val="800"/>
              </a:spcAft>
            </a:pPr>
            <a:r>
              <a:rPr lang="en-US" sz="1400">
                <a:solidFill>
                  <a:schemeClr val="accent4"/>
                </a:solidFill>
              </a:rPr>
              <a:t>The business demands insightful reporting and visualizations to support commercial decision making, delivered by role, and across all aspects of the business (field, payer, provider, patient).</a:t>
            </a:r>
          </a:p>
        </p:txBody>
      </p:sp>
      <p:sp>
        <p:nvSpPr>
          <p:cNvPr id="42" name="Rectangle 41"/>
          <p:cNvSpPr/>
          <p:nvPr/>
        </p:nvSpPr>
        <p:spPr>
          <a:xfrm>
            <a:off x="8048897" y="5577933"/>
            <a:ext cx="3266470" cy="913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13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B410-7457-41E4-BE1D-BEEE344CD3C3}"/>
              </a:ext>
            </a:extLst>
          </p:cNvPr>
          <p:cNvSpPr>
            <a:spLocks noGrp="1"/>
          </p:cNvSpPr>
          <p:nvPr>
            <p:ph type="title"/>
          </p:nvPr>
        </p:nvSpPr>
        <p:spPr/>
        <p:txBody>
          <a:bodyPr/>
          <a:lstStyle/>
          <a:p>
            <a:r>
              <a:rPr lang="en-IN"/>
              <a:t>AXTRIA PRODUCT PORTFOLIO</a:t>
            </a:r>
          </a:p>
        </p:txBody>
      </p:sp>
      <p:sp>
        <p:nvSpPr>
          <p:cNvPr id="3" name="Subtitle 2">
            <a:extLst>
              <a:ext uri="{FF2B5EF4-FFF2-40B4-BE49-F238E27FC236}">
                <a16:creationId xmlns:a16="http://schemas.microsoft.com/office/drawing/2014/main" id="{3CCE0022-CA66-49D3-B503-B1FA5AA84F19}"/>
              </a:ext>
            </a:extLst>
          </p:cNvPr>
          <p:cNvSpPr>
            <a:spLocks noGrp="1"/>
          </p:cNvSpPr>
          <p:nvPr>
            <p:ph type="subTitle" idx="13"/>
          </p:nvPr>
        </p:nvSpPr>
        <p:spPr/>
        <p:txBody>
          <a:bodyPr/>
          <a:lstStyle/>
          <a:p>
            <a:r>
              <a:rPr lang="en-US"/>
              <a:t>A MODULAR, COMPLEMENTARY, SET OF PRODUCTS THAT MEET CLIENT’S DISCREET OR END-TO-END ANALYTICS NEEDS</a:t>
            </a:r>
            <a:endParaRPr lang="en-IN"/>
          </a:p>
        </p:txBody>
      </p:sp>
      <p:sp>
        <p:nvSpPr>
          <p:cNvPr id="193" name="Freeform: Shape 192">
            <a:extLst>
              <a:ext uri="{FF2B5EF4-FFF2-40B4-BE49-F238E27FC236}">
                <a16:creationId xmlns:a16="http://schemas.microsoft.com/office/drawing/2014/main" id="{BB59BE7A-84B7-4141-A1A7-694CD63A8DBB}"/>
              </a:ext>
            </a:extLst>
          </p:cNvPr>
          <p:cNvSpPr>
            <a:spLocks noChangeAspect="1"/>
          </p:cNvSpPr>
          <p:nvPr/>
        </p:nvSpPr>
        <p:spPr>
          <a:xfrm>
            <a:off x="3220266" y="1174449"/>
            <a:ext cx="6840" cy="7674"/>
          </a:xfrm>
          <a:custGeom>
            <a:avLst/>
            <a:gdLst>
              <a:gd name="connsiteX0" fmla="*/ 619020 w 1236833"/>
              <a:gd name="connsiteY0" fmla="*/ 0 h 1387666"/>
              <a:gd name="connsiteX1" fmla="*/ 1238040 w 1236833"/>
              <a:gd name="connsiteY1" fmla="*/ 619020 h 1387666"/>
              <a:gd name="connsiteX2" fmla="*/ 619020 w 1236833"/>
              <a:gd name="connsiteY2" fmla="*/ 1392644 h 1387666"/>
              <a:gd name="connsiteX3" fmla="*/ 0 w 1236833"/>
              <a:gd name="connsiteY3" fmla="*/ 619020 h 1387666"/>
              <a:gd name="connsiteX4" fmla="*/ 619020 w 1236833"/>
              <a:gd name="connsiteY4" fmla="*/ 0 h 1387666"/>
              <a:gd name="connsiteX5" fmla="*/ 619020 w 1236833"/>
              <a:gd name="connsiteY5" fmla="*/ 0 h 1387666"/>
              <a:gd name="connsiteX6" fmla="*/ 619020 w 1236833"/>
              <a:gd name="connsiteY6" fmla="*/ 175570 h 1387666"/>
              <a:gd name="connsiteX7" fmla="*/ 1058247 w 1236833"/>
              <a:gd name="connsiteY7" fmla="*/ 614797 h 1387666"/>
              <a:gd name="connsiteX8" fmla="*/ 619020 w 1236833"/>
              <a:gd name="connsiteY8" fmla="*/ 1054023 h 1387666"/>
              <a:gd name="connsiteX9" fmla="*/ 179793 w 1236833"/>
              <a:gd name="connsiteY9" fmla="*/ 614797 h 1387666"/>
              <a:gd name="connsiteX10" fmla="*/ 619020 w 1236833"/>
              <a:gd name="connsiteY10" fmla="*/ 175570 h 1387666"/>
              <a:gd name="connsiteX11" fmla="*/ 619020 w 1236833"/>
              <a:gd name="connsiteY11" fmla="*/ 175570 h 138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6833" h="1387666">
                <a:moveTo>
                  <a:pt x="619020" y="0"/>
                </a:moveTo>
                <a:cubicBezTo>
                  <a:pt x="960959" y="0"/>
                  <a:pt x="1233063" y="277232"/>
                  <a:pt x="1238040" y="619020"/>
                </a:cubicBezTo>
                <a:cubicBezTo>
                  <a:pt x="1245280" y="1112094"/>
                  <a:pt x="641193" y="1392644"/>
                  <a:pt x="619020" y="1392644"/>
                </a:cubicBezTo>
                <a:cubicBezTo>
                  <a:pt x="595188" y="1392644"/>
                  <a:pt x="0" y="1061716"/>
                  <a:pt x="0" y="619020"/>
                </a:cubicBezTo>
                <a:cubicBezTo>
                  <a:pt x="-151" y="277232"/>
                  <a:pt x="277081" y="0"/>
                  <a:pt x="619020" y="0"/>
                </a:cubicBezTo>
                <a:lnTo>
                  <a:pt x="619020" y="0"/>
                </a:lnTo>
                <a:close/>
                <a:moveTo>
                  <a:pt x="619020" y="175570"/>
                </a:moveTo>
                <a:cubicBezTo>
                  <a:pt x="861560" y="175570"/>
                  <a:pt x="1058247" y="372257"/>
                  <a:pt x="1058247" y="614797"/>
                </a:cubicBezTo>
                <a:cubicBezTo>
                  <a:pt x="1058247" y="857337"/>
                  <a:pt x="861560" y="1054023"/>
                  <a:pt x="619020" y="1054023"/>
                </a:cubicBezTo>
                <a:cubicBezTo>
                  <a:pt x="376480" y="1054023"/>
                  <a:pt x="179793" y="857337"/>
                  <a:pt x="179793" y="614797"/>
                </a:cubicBezTo>
                <a:cubicBezTo>
                  <a:pt x="179793" y="372257"/>
                  <a:pt x="376329" y="175570"/>
                  <a:pt x="619020" y="175570"/>
                </a:cubicBezTo>
                <a:lnTo>
                  <a:pt x="619020" y="175570"/>
                </a:lnTo>
                <a:close/>
              </a:path>
            </a:pathLst>
          </a:custGeom>
          <a:solidFill>
            <a:schemeClr val="accent2"/>
          </a:solidFill>
          <a:ln w="150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sp>
        <p:nvSpPr>
          <p:cNvPr id="194" name="Freeform: Shape 193">
            <a:extLst>
              <a:ext uri="{FF2B5EF4-FFF2-40B4-BE49-F238E27FC236}">
                <a16:creationId xmlns:a16="http://schemas.microsoft.com/office/drawing/2014/main" id="{B143397C-AAB1-48E4-9968-1FD36504285D}"/>
              </a:ext>
            </a:extLst>
          </p:cNvPr>
          <p:cNvSpPr>
            <a:spLocks noChangeAspect="1"/>
          </p:cNvSpPr>
          <p:nvPr/>
        </p:nvSpPr>
        <p:spPr>
          <a:xfrm>
            <a:off x="5431331" y="1174449"/>
            <a:ext cx="6840" cy="7674"/>
          </a:xfrm>
          <a:custGeom>
            <a:avLst/>
            <a:gdLst>
              <a:gd name="connsiteX0" fmla="*/ 619020 w 1236833"/>
              <a:gd name="connsiteY0" fmla="*/ 0 h 1387666"/>
              <a:gd name="connsiteX1" fmla="*/ 1238040 w 1236833"/>
              <a:gd name="connsiteY1" fmla="*/ 619020 h 1387666"/>
              <a:gd name="connsiteX2" fmla="*/ 619020 w 1236833"/>
              <a:gd name="connsiteY2" fmla="*/ 1392644 h 1387666"/>
              <a:gd name="connsiteX3" fmla="*/ 0 w 1236833"/>
              <a:gd name="connsiteY3" fmla="*/ 619020 h 1387666"/>
              <a:gd name="connsiteX4" fmla="*/ 619020 w 1236833"/>
              <a:gd name="connsiteY4" fmla="*/ 0 h 1387666"/>
              <a:gd name="connsiteX5" fmla="*/ 619020 w 1236833"/>
              <a:gd name="connsiteY5" fmla="*/ 0 h 1387666"/>
              <a:gd name="connsiteX6" fmla="*/ 619020 w 1236833"/>
              <a:gd name="connsiteY6" fmla="*/ 175570 h 1387666"/>
              <a:gd name="connsiteX7" fmla="*/ 1058247 w 1236833"/>
              <a:gd name="connsiteY7" fmla="*/ 614797 h 1387666"/>
              <a:gd name="connsiteX8" fmla="*/ 619020 w 1236833"/>
              <a:gd name="connsiteY8" fmla="*/ 1054023 h 1387666"/>
              <a:gd name="connsiteX9" fmla="*/ 179793 w 1236833"/>
              <a:gd name="connsiteY9" fmla="*/ 614797 h 1387666"/>
              <a:gd name="connsiteX10" fmla="*/ 619020 w 1236833"/>
              <a:gd name="connsiteY10" fmla="*/ 175570 h 1387666"/>
              <a:gd name="connsiteX11" fmla="*/ 619020 w 1236833"/>
              <a:gd name="connsiteY11" fmla="*/ 175570 h 138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6833" h="1387666">
                <a:moveTo>
                  <a:pt x="619020" y="0"/>
                </a:moveTo>
                <a:cubicBezTo>
                  <a:pt x="960959" y="0"/>
                  <a:pt x="1233063" y="277232"/>
                  <a:pt x="1238040" y="619020"/>
                </a:cubicBezTo>
                <a:cubicBezTo>
                  <a:pt x="1245280" y="1112094"/>
                  <a:pt x="641192" y="1392644"/>
                  <a:pt x="619020" y="1392644"/>
                </a:cubicBezTo>
                <a:cubicBezTo>
                  <a:pt x="595188" y="1392644"/>
                  <a:pt x="0" y="1061716"/>
                  <a:pt x="0" y="619020"/>
                </a:cubicBezTo>
                <a:cubicBezTo>
                  <a:pt x="-151" y="277232"/>
                  <a:pt x="277081" y="0"/>
                  <a:pt x="619020" y="0"/>
                </a:cubicBezTo>
                <a:lnTo>
                  <a:pt x="619020" y="0"/>
                </a:lnTo>
                <a:close/>
                <a:moveTo>
                  <a:pt x="619020" y="175570"/>
                </a:moveTo>
                <a:cubicBezTo>
                  <a:pt x="861560" y="175570"/>
                  <a:pt x="1058247" y="372257"/>
                  <a:pt x="1058247" y="614797"/>
                </a:cubicBezTo>
                <a:cubicBezTo>
                  <a:pt x="1058247" y="857337"/>
                  <a:pt x="861560" y="1054023"/>
                  <a:pt x="619020" y="1054023"/>
                </a:cubicBezTo>
                <a:cubicBezTo>
                  <a:pt x="376480" y="1054023"/>
                  <a:pt x="179793" y="857337"/>
                  <a:pt x="179793" y="614797"/>
                </a:cubicBezTo>
                <a:cubicBezTo>
                  <a:pt x="179793" y="372257"/>
                  <a:pt x="376480" y="175570"/>
                  <a:pt x="619020" y="175570"/>
                </a:cubicBezTo>
                <a:lnTo>
                  <a:pt x="619020" y="175570"/>
                </a:lnTo>
                <a:close/>
              </a:path>
            </a:pathLst>
          </a:custGeom>
          <a:solidFill>
            <a:schemeClr val="accent3"/>
          </a:solidFill>
          <a:ln w="150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sp>
        <p:nvSpPr>
          <p:cNvPr id="195" name="Freeform: Shape 194">
            <a:extLst>
              <a:ext uri="{FF2B5EF4-FFF2-40B4-BE49-F238E27FC236}">
                <a16:creationId xmlns:a16="http://schemas.microsoft.com/office/drawing/2014/main" id="{0893E6C1-2C9E-4CDA-9256-A7983BCF7ABA}"/>
              </a:ext>
            </a:extLst>
          </p:cNvPr>
          <p:cNvSpPr>
            <a:spLocks noChangeAspect="1"/>
          </p:cNvSpPr>
          <p:nvPr/>
        </p:nvSpPr>
        <p:spPr>
          <a:xfrm>
            <a:off x="7685623" y="1174449"/>
            <a:ext cx="6840" cy="7674"/>
          </a:xfrm>
          <a:custGeom>
            <a:avLst/>
            <a:gdLst>
              <a:gd name="connsiteX0" fmla="*/ 619020 w 1236833"/>
              <a:gd name="connsiteY0" fmla="*/ 0 h 1387666"/>
              <a:gd name="connsiteX1" fmla="*/ 1238040 w 1236833"/>
              <a:gd name="connsiteY1" fmla="*/ 619020 h 1387666"/>
              <a:gd name="connsiteX2" fmla="*/ 619020 w 1236833"/>
              <a:gd name="connsiteY2" fmla="*/ 1392644 h 1387666"/>
              <a:gd name="connsiteX3" fmla="*/ 0 w 1236833"/>
              <a:gd name="connsiteY3" fmla="*/ 619020 h 1387666"/>
              <a:gd name="connsiteX4" fmla="*/ 619020 w 1236833"/>
              <a:gd name="connsiteY4" fmla="*/ 0 h 1387666"/>
              <a:gd name="connsiteX5" fmla="*/ 619020 w 1236833"/>
              <a:gd name="connsiteY5" fmla="*/ 0 h 1387666"/>
              <a:gd name="connsiteX6" fmla="*/ 619020 w 1236833"/>
              <a:gd name="connsiteY6" fmla="*/ 175570 h 1387666"/>
              <a:gd name="connsiteX7" fmla="*/ 1058246 w 1236833"/>
              <a:gd name="connsiteY7" fmla="*/ 614797 h 1387666"/>
              <a:gd name="connsiteX8" fmla="*/ 619020 w 1236833"/>
              <a:gd name="connsiteY8" fmla="*/ 1054023 h 1387666"/>
              <a:gd name="connsiteX9" fmla="*/ 179793 w 1236833"/>
              <a:gd name="connsiteY9" fmla="*/ 614797 h 1387666"/>
              <a:gd name="connsiteX10" fmla="*/ 619020 w 1236833"/>
              <a:gd name="connsiteY10" fmla="*/ 175570 h 1387666"/>
              <a:gd name="connsiteX11" fmla="*/ 619020 w 1236833"/>
              <a:gd name="connsiteY11" fmla="*/ 175570 h 138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6833" h="1387666">
                <a:moveTo>
                  <a:pt x="619020" y="0"/>
                </a:moveTo>
                <a:cubicBezTo>
                  <a:pt x="960959" y="0"/>
                  <a:pt x="1233062" y="277232"/>
                  <a:pt x="1238040" y="619020"/>
                </a:cubicBezTo>
                <a:cubicBezTo>
                  <a:pt x="1245280" y="1112094"/>
                  <a:pt x="641193" y="1392644"/>
                  <a:pt x="619020" y="1392644"/>
                </a:cubicBezTo>
                <a:cubicBezTo>
                  <a:pt x="595189" y="1392644"/>
                  <a:pt x="0" y="1061716"/>
                  <a:pt x="0" y="619020"/>
                </a:cubicBezTo>
                <a:cubicBezTo>
                  <a:pt x="0" y="277232"/>
                  <a:pt x="277232" y="0"/>
                  <a:pt x="619020" y="0"/>
                </a:cubicBezTo>
                <a:lnTo>
                  <a:pt x="619020" y="0"/>
                </a:lnTo>
                <a:close/>
                <a:moveTo>
                  <a:pt x="619020" y="175570"/>
                </a:moveTo>
                <a:cubicBezTo>
                  <a:pt x="861560" y="175570"/>
                  <a:pt x="1058246" y="372257"/>
                  <a:pt x="1058246" y="614797"/>
                </a:cubicBezTo>
                <a:cubicBezTo>
                  <a:pt x="1058246" y="857337"/>
                  <a:pt x="861560" y="1054023"/>
                  <a:pt x="619020" y="1054023"/>
                </a:cubicBezTo>
                <a:cubicBezTo>
                  <a:pt x="376480" y="1054023"/>
                  <a:pt x="179793" y="857337"/>
                  <a:pt x="179793" y="614797"/>
                </a:cubicBezTo>
                <a:cubicBezTo>
                  <a:pt x="179793" y="372257"/>
                  <a:pt x="376480" y="175570"/>
                  <a:pt x="619020" y="175570"/>
                </a:cubicBezTo>
                <a:lnTo>
                  <a:pt x="619020" y="175570"/>
                </a:lnTo>
                <a:close/>
              </a:path>
            </a:pathLst>
          </a:custGeom>
          <a:solidFill>
            <a:schemeClr val="accent6"/>
          </a:solidFill>
          <a:ln w="150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Calibri"/>
              <a:ea typeface="+mn-ea"/>
              <a:cs typeface="+mn-cs"/>
            </a:endParaRPr>
          </a:p>
        </p:txBody>
      </p:sp>
      <p:sp>
        <p:nvSpPr>
          <p:cNvPr id="213" name="Rectangle 212">
            <a:extLst>
              <a:ext uri="{FF2B5EF4-FFF2-40B4-BE49-F238E27FC236}">
                <a16:creationId xmlns:a16="http://schemas.microsoft.com/office/drawing/2014/main" id="{CDDC7138-1735-4AA6-8098-1B91D06F08FB}"/>
              </a:ext>
            </a:extLst>
          </p:cNvPr>
          <p:cNvSpPr/>
          <p:nvPr/>
        </p:nvSpPr>
        <p:spPr>
          <a:xfrm>
            <a:off x="7271791" y="1174449"/>
            <a:ext cx="420672" cy="256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CC340F0C-0504-48CE-8E0C-C71F7D30C185}"/>
              </a:ext>
            </a:extLst>
          </p:cNvPr>
          <p:cNvGrpSpPr/>
          <p:nvPr/>
        </p:nvGrpSpPr>
        <p:grpSpPr>
          <a:xfrm>
            <a:off x="704981" y="1331792"/>
            <a:ext cx="10720414" cy="2058458"/>
            <a:chOff x="704981" y="1331792"/>
            <a:chExt cx="10720414" cy="2058458"/>
          </a:xfrm>
        </p:grpSpPr>
        <p:sp>
          <p:nvSpPr>
            <p:cNvPr id="216" name="Rectangle 215">
              <a:extLst>
                <a:ext uri="{FF2B5EF4-FFF2-40B4-BE49-F238E27FC236}">
                  <a16:creationId xmlns:a16="http://schemas.microsoft.com/office/drawing/2014/main" id="{9AE33D4B-485B-4C1F-AD33-4ECDCB29E9F3}"/>
                </a:ext>
              </a:extLst>
            </p:cNvPr>
            <p:cNvSpPr/>
            <p:nvPr/>
          </p:nvSpPr>
          <p:spPr>
            <a:xfrm>
              <a:off x="4519123" y="1331792"/>
              <a:ext cx="3201529" cy="20584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7" name="TextBox 216">
              <a:extLst>
                <a:ext uri="{FF2B5EF4-FFF2-40B4-BE49-F238E27FC236}">
                  <a16:creationId xmlns:a16="http://schemas.microsoft.com/office/drawing/2014/main" id="{E899D3CB-F9F1-4767-81C5-899714739D85}"/>
                </a:ext>
              </a:extLst>
            </p:cNvPr>
            <p:cNvSpPr txBox="1"/>
            <p:nvPr/>
          </p:nvSpPr>
          <p:spPr>
            <a:xfrm>
              <a:off x="4606876" y="1403738"/>
              <a:ext cx="3026022" cy="1914565"/>
            </a:xfrm>
            <a:prstGeom prst="rect">
              <a:avLst/>
            </a:prstGeom>
            <a:solidFill>
              <a:schemeClr val="bg1"/>
            </a:solidFill>
          </p:spPr>
          <p:txBody>
            <a:bodyPr wrap="square" lIns="91440" tIns="365760" rIns="91440" bIns="45720" rtlCol="0" anchor="t">
              <a:noAutofit/>
            </a:bodyPr>
            <a:lstStyle/>
            <a:p>
              <a:pPr marL="0" marR="0" lvl="0" indent="0" algn="ctr" defTabSz="914400" rtl="0" eaLnBrk="1" fontAlgn="auto" latinLnBrk="0" hangingPunct="1">
                <a:lnSpc>
                  <a:spcPct val="90000"/>
                </a:lnSpc>
                <a:spcBef>
                  <a:spcPts val="200"/>
                </a:spcBef>
                <a:spcAft>
                  <a:spcPts val="60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Omni-channel Customer Experience</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NBA for Reps and Marketing</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Customer 360</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Automation Systems</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Customer Journey Mapping and Analytics</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Omni Channel Orchestration</a:t>
              </a:r>
            </a:p>
          </p:txBody>
        </p:sp>
        <p:sp>
          <p:nvSpPr>
            <p:cNvPr id="218" name="Rectangle 217">
              <a:extLst>
                <a:ext uri="{FF2B5EF4-FFF2-40B4-BE49-F238E27FC236}">
                  <a16:creationId xmlns:a16="http://schemas.microsoft.com/office/drawing/2014/main" id="{334992AA-60F1-4003-8CFB-ADB64094165D}"/>
                </a:ext>
              </a:extLst>
            </p:cNvPr>
            <p:cNvSpPr/>
            <p:nvPr/>
          </p:nvSpPr>
          <p:spPr>
            <a:xfrm>
              <a:off x="704981" y="1331792"/>
              <a:ext cx="3263155" cy="20584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9" name="TextBox 218">
              <a:extLst>
                <a:ext uri="{FF2B5EF4-FFF2-40B4-BE49-F238E27FC236}">
                  <a16:creationId xmlns:a16="http://schemas.microsoft.com/office/drawing/2014/main" id="{02C5D45A-638A-4E3A-B95A-2D61F1379672}"/>
                </a:ext>
              </a:extLst>
            </p:cNvPr>
            <p:cNvSpPr txBox="1"/>
            <p:nvPr/>
          </p:nvSpPr>
          <p:spPr>
            <a:xfrm>
              <a:off x="764799" y="1403738"/>
              <a:ext cx="3115582" cy="1914565"/>
            </a:xfrm>
            <a:prstGeom prst="rect">
              <a:avLst/>
            </a:prstGeom>
            <a:solidFill>
              <a:schemeClr val="bg1"/>
            </a:solidFill>
          </p:spPr>
          <p:txBody>
            <a:bodyPr wrap="square" lIns="91440" tIns="365760" rIns="91440" bIns="45720" rtlCol="0" anchor="t">
              <a:noAutofit/>
            </a:bodyPr>
            <a:lstStyle/>
            <a:p>
              <a:pPr marL="0" marR="0" lvl="0" indent="0" algn="ctr" defTabSz="914400" rtl="0" eaLnBrk="1" fontAlgn="auto" latinLnBrk="0" hangingPunct="1">
                <a:lnSpc>
                  <a:spcPct val="90000"/>
                </a:lnSpc>
                <a:spcBef>
                  <a:spcPts val="200"/>
                </a:spcBef>
                <a:spcAft>
                  <a:spcPts val="60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Intelligent Sales Planning &amp; Operations</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Segmentation &amp; Targeting</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Call Planning</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Alignment &amp; Roster</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Incentive Comp</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HQ &amp; Rep Reporting</a:t>
              </a:r>
              <a:endParaRPr kumimoji="0" lang="en-US" sz="1400" b="0" i="0" u="none" strike="noStrike" kern="1200" cap="none" spc="0" normalizeH="0" baseline="0" noProof="0">
                <a:ln>
                  <a:noFill/>
                </a:ln>
                <a:solidFill>
                  <a:srgbClr val="3F3F3F"/>
                </a:solidFill>
                <a:effectLst/>
                <a:uLnTx/>
                <a:uFillTx/>
                <a:latin typeface="Calibri"/>
                <a:ea typeface="+mn-ea"/>
                <a:cs typeface="+mn-cs"/>
              </a:endParaRPr>
            </a:p>
          </p:txBody>
        </p:sp>
        <p:sp>
          <p:nvSpPr>
            <p:cNvPr id="220" name="Rectangle 219">
              <a:extLst>
                <a:ext uri="{FF2B5EF4-FFF2-40B4-BE49-F238E27FC236}">
                  <a16:creationId xmlns:a16="http://schemas.microsoft.com/office/drawing/2014/main" id="{5B91395C-0B36-4679-9BA0-4C907EA35447}"/>
                </a:ext>
              </a:extLst>
            </p:cNvPr>
            <p:cNvSpPr/>
            <p:nvPr/>
          </p:nvSpPr>
          <p:spPr>
            <a:xfrm>
              <a:off x="8223866" y="1362062"/>
              <a:ext cx="3201529" cy="19979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1" name="TextBox 220">
              <a:extLst>
                <a:ext uri="{FF2B5EF4-FFF2-40B4-BE49-F238E27FC236}">
                  <a16:creationId xmlns:a16="http://schemas.microsoft.com/office/drawing/2014/main" id="{33ACE75A-8023-476C-87C1-202D711320F3}"/>
                </a:ext>
              </a:extLst>
            </p:cNvPr>
            <p:cNvSpPr txBox="1"/>
            <p:nvPr/>
          </p:nvSpPr>
          <p:spPr>
            <a:xfrm>
              <a:off x="8311619" y="1431891"/>
              <a:ext cx="3026022" cy="1858258"/>
            </a:xfrm>
            <a:prstGeom prst="rect">
              <a:avLst/>
            </a:prstGeom>
            <a:solidFill>
              <a:schemeClr val="bg1"/>
            </a:solidFill>
          </p:spPr>
          <p:txBody>
            <a:bodyPr wrap="square" lIns="91440" tIns="365760" rIns="91440" bIns="45720" rtlCol="0" anchor="t">
              <a:noAutofit/>
            </a:bodyPr>
            <a:lstStyle/>
            <a:p>
              <a:pPr marL="0" marR="0" lvl="0" indent="0" algn="ctr" defTabSz="914400" rtl="0" eaLnBrk="1" fontAlgn="auto" latinLnBrk="0" hangingPunct="1">
                <a:lnSpc>
                  <a:spcPct val="90000"/>
                </a:lnSpc>
                <a:spcBef>
                  <a:spcPts val="200"/>
                </a:spcBef>
                <a:spcAft>
                  <a:spcPts val="60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Marketing Analytics</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Campaign Management</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Marketing Mix Optimization</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ROI Analysis</a:t>
              </a:r>
            </a:p>
            <a:p>
              <a:pPr marL="173038" marR="0" lvl="0" indent="-173038"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Data Integration</a:t>
              </a:r>
            </a:p>
          </p:txBody>
        </p:sp>
      </p:grpSp>
      <p:sp>
        <p:nvSpPr>
          <p:cNvPr id="222" name="Rectangle 221">
            <a:extLst>
              <a:ext uri="{FF2B5EF4-FFF2-40B4-BE49-F238E27FC236}">
                <a16:creationId xmlns:a16="http://schemas.microsoft.com/office/drawing/2014/main" id="{2C794434-175F-46E2-A72C-3B24595B92A7}"/>
              </a:ext>
            </a:extLst>
          </p:cNvPr>
          <p:cNvSpPr/>
          <p:nvPr/>
        </p:nvSpPr>
        <p:spPr>
          <a:xfrm>
            <a:off x="419100" y="3495493"/>
            <a:ext cx="11353800" cy="13079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3" name="TextBox 222">
            <a:extLst>
              <a:ext uri="{FF2B5EF4-FFF2-40B4-BE49-F238E27FC236}">
                <a16:creationId xmlns:a16="http://schemas.microsoft.com/office/drawing/2014/main" id="{2E986AAE-BD5B-43E8-8CE7-7D2D743B4B73}"/>
              </a:ext>
            </a:extLst>
          </p:cNvPr>
          <p:cNvSpPr txBox="1"/>
          <p:nvPr/>
        </p:nvSpPr>
        <p:spPr>
          <a:xfrm>
            <a:off x="475660" y="3552969"/>
            <a:ext cx="11251527" cy="1203291"/>
          </a:xfrm>
          <a:prstGeom prst="rect">
            <a:avLst/>
          </a:prstGeom>
          <a:solidFill>
            <a:schemeClr val="bg1"/>
          </a:solidFill>
        </p:spPr>
        <p:txBody>
          <a:bodyPr wrap="square" lIns="91440" tIns="91440" rIns="91440" bIns="45720" rtlCol="0" anchor="t">
            <a:noAutofit/>
          </a:bodyPr>
          <a:lstStyle/>
          <a:p>
            <a:pPr marL="0" marR="0" lvl="0" indent="0" algn="ctr" defTabSz="914400" rtl="0" eaLnBrk="1" fontAlgn="auto" latinLnBrk="0" hangingPunct="1">
              <a:lnSpc>
                <a:spcPct val="90000"/>
              </a:lnSpc>
              <a:spcBef>
                <a:spcPts val="200"/>
              </a:spcBef>
              <a:spcAft>
                <a:spcPts val="60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Analytics Industrialization</a:t>
            </a:r>
          </a:p>
        </p:txBody>
      </p:sp>
      <p:pic>
        <p:nvPicPr>
          <p:cNvPr id="224" name="Picture 223">
            <a:extLst>
              <a:ext uri="{FF2B5EF4-FFF2-40B4-BE49-F238E27FC236}">
                <a16:creationId xmlns:a16="http://schemas.microsoft.com/office/drawing/2014/main" id="{36CAD322-0E7D-4779-BFD4-85FAD63BC5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48538" y="3629421"/>
            <a:ext cx="2097959" cy="285897"/>
          </a:xfrm>
          <a:prstGeom prst="rect">
            <a:avLst/>
          </a:prstGeom>
        </p:spPr>
      </p:pic>
      <p:sp>
        <p:nvSpPr>
          <p:cNvPr id="225" name="TextBox 224">
            <a:extLst>
              <a:ext uri="{FF2B5EF4-FFF2-40B4-BE49-F238E27FC236}">
                <a16:creationId xmlns:a16="http://schemas.microsoft.com/office/drawing/2014/main" id="{DA7255F5-80D7-49AC-90B8-2CD4E29B625C}"/>
              </a:ext>
            </a:extLst>
          </p:cNvPr>
          <p:cNvSpPr txBox="1"/>
          <p:nvPr/>
        </p:nvSpPr>
        <p:spPr>
          <a:xfrm>
            <a:off x="2130537" y="4426074"/>
            <a:ext cx="2305823"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Integration with Consuming Apps</a:t>
            </a:r>
          </a:p>
        </p:txBody>
      </p:sp>
      <p:pic>
        <p:nvPicPr>
          <p:cNvPr id="226" name="Graphic 225">
            <a:extLst>
              <a:ext uri="{FF2B5EF4-FFF2-40B4-BE49-F238E27FC236}">
                <a16:creationId xmlns:a16="http://schemas.microsoft.com/office/drawing/2014/main" id="{779AC059-EAF9-4249-8573-A7ED74DC50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4221" y="4095801"/>
            <a:ext cx="365760" cy="365760"/>
          </a:xfrm>
          <a:prstGeom prst="rect">
            <a:avLst/>
          </a:prstGeom>
        </p:spPr>
      </p:pic>
      <p:pic>
        <p:nvPicPr>
          <p:cNvPr id="227" name="Graphic 226" descr="Tools">
            <a:extLst>
              <a:ext uri="{FF2B5EF4-FFF2-40B4-BE49-F238E27FC236}">
                <a16:creationId xmlns:a16="http://schemas.microsoft.com/office/drawing/2014/main" id="{D17BA8B2-10A5-42BA-AC38-432383005CD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3233" y="4095801"/>
            <a:ext cx="365760" cy="365760"/>
          </a:xfrm>
          <a:prstGeom prst="rect">
            <a:avLst/>
          </a:prstGeom>
        </p:spPr>
      </p:pic>
      <p:pic>
        <p:nvPicPr>
          <p:cNvPr id="228" name="Graphic 227" descr="Books">
            <a:extLst>
              <a:ext uri="{FF2B5EF4-FFF2-40B4-BE49-F238E27FC236}">
                <a16:creationId xmlns:a16="http://schemas.microsoft.com/office/drawing/2014/main" id="{E9CD44DD-3D2D-4DD9-A7EF-90A94CEC671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58773" y="4096989"/>
            <a:ext cx="365760" cy="365760"/>
          </a:xfrm>
          <a:prstGeom prst="rect">
            <a:avLst/>
          </a:prstGeom>
        </p:spPr>
      </p:pic>
      <p:pic>
        <p:nvPicPr>
          <p:cNvPr id="229" name="Graphic 228" descr="Decision chart">
            <a:extLst>
              <a:ext uri="{FF2B5EF4-FFF2-40B4-BE49-F238E27FC236}">
                <a16:creationId xmlns:a16="http://schemas.microsoft.com/office/drawing/2014/main" id="{D8D7DFE5-D181-4B7B-9E39-69BEB68EC04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00568" y="4095801"/>
            <a:ext cx="365760" cy="365760"/>
          </a:xfrm>
          <a:prstGeom prst="rect">
            <a:avLst/>
          </a:prstGeom>
        </p:spPr>
      </p:pic>
      <p:sp>
        <p:nvSpPr>
          <p:cNvPr id="230" name="TextBox 229">
            <a:extLst>
              <a:ext uri="{FF2B5EF4-FFF2-40B4-BE49-F238E27FC236}">
                <a16:creationId xmlns:a16="http://schemas.microsoft.com/office/drawing/2014/main" id="{E09DD723-3CF5-43CB-94C9-6C8E733DBC6F}"/>
              </a:ext>
            </a:extLst>
          </p:cNvPr>
          <p:cNvSpPr txBox="1"/>
          <p:nvPr/>
        </p:nvSpPr>
        <p:spPr>
          <a:xfrm>
            <a:off x="5276527" y="4426074"/>
            <a:ext cx="581148"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Portal</a:t>
            </a:r>
          </a:p>
        </p:txBody>
      </p:sp>
      <p:sp>
        <p:nvSpPr>
          <p:cNvPr id="231" name="TextBox 230">
            <a:extLst>
              <a:ext uri="{FF2B5EF4-FFF2-40B4-BE49-F238E27FC236}">
                <a16:creationId xmlns:a16="http://schemas.microsoft.com/office/drawing/2014/main" id="{EDC5F0AA-6036-42B1-8017-EF3AABE2E3C5}"/>
              </a:ext>
            </a:extLst>
          </p:cNvPr>
          <p:cNvSpPr txBox="1"/>
          <p:nvPr/>
        </p:nvSpPr>
        <p:spPr>
          <a:xfrm>
            <a:off x="6837582" y="4426074"/>
            <a:ext cx="937062"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Workbench</a:t>
            </a:r>
          </a:p>
        </p:txBody>
      </p:sp>
      <p:sp>
        <p:nvSpPr>
          <p:cNvPr id="232" name="TextBox 231">
            <a:extLst>
              <a:ext uri="{FF2B5EF4-FFF2-40B4-BE49-F238E27FC236}">
                <a16:creationId xmlns:a16="http://schemas.microsoft.com/office/drawing/2014/main" id="{740CB2EC-F0E6-47F7-AF9E-D85A9D20460E}"/>
              </a:ext>
            </a:extLst>
          </p:cNvPr>
          <p:cNvSpPr txBox="1"/>
          <p:nvPr/>
        </p:nvSpPr>
        <p:spPr>
          <a:xfrm>
            <a:off x="8933282" y="4426074"/>
            <a:ext cx="1016742"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Asset Library</a:t>
            </a:r>
          </a:p>
        </p:txBody>
      </p:sp>
      <p:sp>
        <p:nvSpPr>
          <p:cNvPr id="233" name="Rectangle 232">
            <a:extLst>
              <a:ext uri="{FF2B5EF4-FFF2-40B4-BE49-F238E27FC236}">
                <a16:creationId xmlns:a16="http://schemas.microsoft.com/office/drawing/2014/main" id="{723CB100-064C-41D6-84EA-561B6DED1CCD}"/>
              </a:ext>
            </a:extLst>
          </p:cNvPr>
          <p:cNvSpPr/>
          <p:nvPr/>
        </p:nvSpPr>
        <p:spPr>
          <a:xfrm>
            <a:off x="419100" y="4873333"/>
            <a:ext cx="11353800" cy="13079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4" name="TextBox 233">
            <a:extLst>
              <a:ext uri="{FF2B5EF4-FFF2-40B4-BE49-F238E27FC236}">
                <a16:creationId xmlns:a16="http://schemas.microsoft.com/office/drawing/2014/main" id="{5C9A7946-6607-4F12-988C-EA083467A2E3}"/>
              </a:ext>
            </a:extLst>
          </p:cNvPr>
          <p:cNvSpPr txBox="1"/>
          <p:nvPr/>
        </p:nvSpPr>
        <p:spPr>
          <a:xfrm>
            <a:off x="475660" y="4930809"/>
            <a:ext cx="11251527" cy="1203291"/>
          </a:xfrm>
          <a:prstGeom prst="rect">
            <a:avLst/>
          </a:prstGeom>
          <a:solidFill>
            <a:schemeClr val="bg1"/>
          </a:solidFill>
        </p:spPr>
        <p:txBody>
          <a:bodyPr wrap="square" lIns="91440" tIns="91440" rIns="91440" bIns="45720" rtlCol="0" anchor="t">
            <a:noAutofit/>
          </a:bodyPr>
          <a:lstStyle/>
          <a:p>
            <a:pPr marL="0" marR="0" lvl="0" indent="0" algn="ctr" defTabSz="914400" rtl="0" eaLnBrk="1" fontAlgn="auto" latinLnBrk="0" hangingPunct="1">
              <a:lnSpc>
                <a:spcPct val="90000"/>
              </a:lnSpc>
              <a:spcBef>
                <a:spcPts val="200"/>
              </a:spcBef>
              <a:spcAft>
                <a:spcPts val="60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Cloud Information Management</a:t>
            </a:r>
          </a:p>
        </p:txBody>
      </p:sp>
      <p:sp>
        <p:nvSpPr>
          <p:cNvPr id="235" name="TextBox 234">
            <a:extLst>
              <a:ext uri="{FF2B5EF4-FFF2-40B4-BE49-F238E27FC236}">
                <a16:creationId xmlns:a16="http://schemas.microsoft.com/office/drawing/2014/main" id="{92207325-24CD-4C39-873C-3733B1F576D3}"/>
              </a:ext>
            </a:extLst>
          </p:cNvPr>
          <p:cNvSpPr txBox="1"/>
          <p:nvPr/>
        </p:nvSpPr>
        <p:spPr>
          <a:xfrm>
            <a:off x="565485" y="5724855"/>
            <a:ext cx="1453816" cy="365760"/>
          </a:xfrm>
          <a:prstGeom prst="rect">
            <a:avLst/>
          </a:prstGeom>
          <a:noFill/>
        </p:spPr>
        <p:txBody>
          <a:bodyPr wrap="square" lIns="45720" rIns="45720" rtlCol="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Data Ingestion and Onboarding</a:t>
            </a:r>
          </a:p>
        </p:txBody>
      </p:sp>
      <p:sp>
        <p:nvSpPr>
          <p:cNvPr id="236" name="TextBox 235">
            <a:extLst>
              <a:ext uri="{FF2B5EF4-FFF2-40B4-BE49-F238E27FC236}">
                <a16:creationId xmlns:a16="http://schemas.microsoft.com/office/drawing/2014/main" id="{0879EC5B-60FC-486D-A173-6DE389D886FA}"/>
              </a:ext>
            </a:extLst>
          </p:cNvPr>
          <p:cNvSpPr txBox="1"/>
          <p:nvPr/>
        </p:nvSpPr>
        <p:spPr>
          <a:xfrm>
            <a:off x="10600157" y="5724855"/>
            <a:ext cx="1016742" cy="365760"/>
          </a:xfrm>
          <a:prstGeom prst="rect">
            <a:avLst/>
          </a:prstGeom>
          <a:noFill/>
        </p:spPr>
        <p:txBody>
          <a:bodyPr wrap="square" lIns="45720" rIns="45720" rtlCol="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alibri"/>
                <a:ea typeface="+mn-ea"/>
                <a:cs typeface="+mn-cs"/>
              </a:rPr>
              <a:t>Asset Library</a:t>
            </a:r>
          </a:p>
        </p:txBody>
      </p:sp>
      <p:pic>
        <p:nvPicPr>
          <p:cNvPr id="237" name="Picture 236">
            <a:extLst>
              <a:ext uri="{FF2B5EF4-FFF2-40B4-BE49-F238E27FC236}">
                <a16:creationId xmlns:a16="http://schemas.microsoft.com/office/drawing/2014/main" id="{7F323449-11D4-4AA5-8147-A0325AF4A0F9}"/>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p:blipFill>
        <p:spPr>
          <a:xfrm>
            <a:off x="1530428" y="1448196"/>
            <a:ext cx="1673885" cy="274320"/>
          </a:xfrm>
          <a:prstGeom prst="rect">
            <a:avLst/>
          </a:prstGeom>
        </p:spPr>
      </p:pic>
      <p:pic>
        <p:nvPicPr>
          <p:cNvPr id="238" name="Picture 237">
            <a:extLst>
              <a:ext uri="{FF2B5EF4-FFF2-40B4-BE49-F238E27FC236}">
                <a16:creationId xmlns:a16="http://schemas.microsoft.com/office/drawing/2014/main" id="{56E52F3C-337B-412E-ACA3-83D7BCA1EF51}"/>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952623" y="1460530"/>
            <a:ext cx="2334528" cy="248071"/>
          </a:xfrm>
          <a:prstGeom prst="rect">
            <a:avLst/>
          </a:prstGeom>
        </p:spPr>
      </p:pic>
      <p:pic>
        <p:nvPicPr>
          <p:cNvPr id="239" name="Picture 238">
            <a:extLst>
              <a:ext uri="{FF2B5EF4-FFF2-40B4-BE49-F238E27FC236}">
                <a16:creationId xmlns:a16="http://schemas.microsoft.com/office/drawing/2014/main" id="{EF1EF45A-3ED5-4F5F-BAB2-92B77E11D2AB}"/>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8770945" y="1479946"/>
            <a:ext cx="2107370" cy="281712"/>
          </a:xfrm>
          <a:prstGeom prst="rect">
            <a:avLst/>
          </a:prstGeom>
        </p:spPr>
      </p:pic>
      <p:pic>
        <p:nvPicPr>
          <p:cNvPr id="240" name="Picture 239">
            <a:extLst>
              <a:ext uri="{FF2B5EF4-FFF2-40B4-BE49-F238E27FC236}">
                <a16:creationId xmlns:a16="http://schemas.microsoft.com/office/drawing/2014/main" id="{7FBEA5E5-C576-4A4F-9095-703E4DFB3679}"/>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p:blipFill>
        <p:spPr>
          <a:xfrm>
            <a:off x="9621151" y="5007261"/>
            <a:ext cx="1935171" cy="292608"/>
          </a:xfrm>
          <a:prstGeom prst="rect">
            <a:avLst/>
          </a:prstGeom>
        </p:spPr>
      </p:pic>
      <p:sp>
        <p:nvSpPr>
          <p:cNvPr id="241" name="Rectangle 240">
            <a:extLst>
              <a:ext uri="{FF2B5EF4-FFF2-40B4-BE49-F238E27FC236}">
                <a16:creationId xmlns:a16="http://schemas.microsoft.com/office/drawing/2014/main" id="{5D12F59B-2B8D-42B9-A2A6-F5E191B05154}"/>
              </a:ext>
            </a:extLst>
          </p:cNvPr>
          <p:cNvSpPr/>
          <p:nvPr/>
        </p:nvSpPr>
        <p:spPr>
          <a:xfrm>
            <a:off x="3484184" y="5724855"/>
            <a:ext cx="1013766"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Data Processing</a:t>
            </a:r>
          </a:p>
        </p:txBody>
      </p:sp>
      <p:sp>
        <p:nvSpPr>
          <p:cNvPr id="242" name="Rectangle 241">
            <a:extLst>
              <a:ext uri="{FF2B5EF4-FFF2-40B4-BE49-F238E27FC236}">
                <a16:creationId xmlns:a16="http://schemas.microsoft.com/office/drawing/2014/main" id="{9CC9FC02-FE32-43B4-A97A-69BF2D4831B7}"/>
              </a:ext>
            </a:extLst>
          </p:cNvPr>
          <p:cNvSpPr/>
          <p:nvPr/>
        </p:nvSpPr>
        <p:spPr>
          <a:xfrm>
            <a:off x="4762294" y="5724855"/>
            <a:ext cx="1464971"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Business Rules Management System</a:t>
            </a:r>
          </a:p>
        </p:txBody>
      </p:sp>
      <p:sp>
        <p:nvSpPr>
          <p:cNvPr id="243" name="Rectangle 242">
            <a:extLst>
              <a:ext uri="{FF2B5EF4-FFF2-40B4-BE49-F238E27FC236}">
                <a16:creationId xmlns:a16="http://schemas.microsoft.com/office/drawing/2014/main" id="{A0C7B84F-BF96-4808-8EF3-861CA25F7612}"/>
              </a:ext>
            </a:extLst>
          </p:cNvPr>
          <p:cNvSpPr/>
          <p:nvPr/>
        </p:nvSpPr>
        <p:spPr>
          <a:xfrm>
            <a:off x="6491609" y="5724855"/>
            <a:ext cx="1236986"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Catalog and Lineage</a:t>
            </a:r>
          </a:p>
        </p:txBody>
      </p:sp>
      <p:sp>
        <p:nvSpPr>
          <p:cNvPr id="244" name="Rectangle 243">
            <a:extLst>
              <a:ext uri="{FF2B5EF4-FFF2-40B4-BE49-F238E27FC236}">
                <a16:creationId xmlns:a16="http://schemas.microsoft.com/office/drawing/2014/main" id="{C8ABB9D9-D8CD-46CD-A1BD-FB8653167450}"/>
              </a:ext>
            </a:extLst>
          </p:cNvPr>
          <p:cNvSpPr/>
          <p:nvPr/>
        </p:nvSpPr>
        <p:spPr>
          <a:xfrm>
            <a:off x="7992939" y="5724855"/>
            <a:ext cx="936195"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Administration</a:t>
            </a:r>
          </a:p>
        </p:txBody>
      </p:sp>
      <p:sp>
        <p:nvSpPr>
          <p:cNvPr id="245" name="Rectangle 244">
            <a:extLst>
              <a:ext uri="{FF2B5EF4-FFF2-40B4-BE49-F238E27FC236}">
                <a16:creationId xmlns:a16="http://schemas.microsoft.com/office/drawing/2014/main" id="{752F1906-A1E5-4D9A-9992-156F1C614E23}"/>
              </a:ext>
            </a:extLst>
          </p:cNvPr>
          <p:cNvSpPr/>
          <p:nvPr/>
        </p:nvSpPr>
        <p:spPr>
          <a:xfrm>
            <a:off x="9193478" y="5724855"/>
            <a:ext cx="1142336"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Information Portal</a:t>
            </a:r>
          </a:p>
        </p:txBody>
      </p:sp>
      <p:sp>
        <p:nvSpPr>
          <p:cNvPr id="246" name="Rectangle 245">
            <a:extLst>
              <a:ext uri="{FF2B5EF4-FFF2-40B4-BE49-F238E27FC236}">
                <a16:creationId xmlns:a16="http://schemas.microsoft.com/office/drawing/2014/main" id="{BE31FDF2-2BBC-4420-A3F9-58B6D0A27B33}"/>
              </a:ext>
            </a:extLst>
          </p:cNvPr>
          <p:cNvSpPr/>
          <p:nvPr/>
        </p:nvSpPr>
        <p:spPr>
          <a:xfrm>
            <a:off x="2283645" y="5724855"/>
            <a:ext cx="936195" cy="365760"/>
          </a:xfrm>
          <a:prstGeom prst="rect">
            <a:avLst/>
          </a:prstGeom>
        </p:spPr>
        <p:txBody>
          <a:bodyPr wrap="square" lIns="45720" rIns="45720" anchor="t">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a:ln>
                  <a:noFill/>
                </a:ln>
                <a:solidFill>
                  <a:srgbClr val="3F3F3F"/>
                </a:solidFill>
                <a:effectLst/>
                <a:uLnTx/>
                <a:uFillTx/>
                <a:latin typeface="Calibri"/>
                <a:ea typeface="+mn-ea"/>
                <a:cs typeface="+mn-cs"/>
              </a:rPr>
              <a:t>Data Quality</a:t>
            </a:r>
          </a:p>
        </p:txBody>
      </p:sp>
      <p:pic>
        <p:nvPicPr>
          <p:cNvPr id="247" name="Graphic 246" descr="Books">
            <a:extLst>
              <a:ext uri="{FF2B5EF4-FFF2-40B4-BE49-F238E27FC236}">
                <a16:creationId xmlns:a16="http://schemas.microsoft.com/office/drawing/2014/main" id="{5CE40E5F-887E-4301-981C-852C2866692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956703" y="5380037"/>
            <a:ext cx="303651" cy="303651"/>
          </a:xfrm>
          <a:prstGeom prst="rect">
            <a:avLst/>
          </a:prstGeom>
        </p:spPr>
      </p:pic>
      <p:grpSp>
        <p:nvGrpSpPr>
          <p:cNvPr id="248" name="Group 247">
            <a:extLst>
              <a:ext uri="{FF2B5EF4-FFF2-40B4-BE49-F238E27FC236}">
                <a16:creationId xmlns:a16="http://schemas.microsoft.com/office/drawing/2014/main" id="{7770B8AD-4E2E-4E42-90D9-3017BB334697}"/>
              </a:ext>
            </a:extLst>
          </p:cNvPr>
          <p:cNvGrpSpPr>
            <a:grpSpLocks noChangeAspect="1"/>
          </p:cNvGrpSpPr>
          <p:nvPr/>
        </p:nvGrpSpPr>
        <p:grpSpPr>
          <a:xfrm>
            <a:off x="9589462" y="5380037"/>
            <a:ext cx="350368" cy="303651"/>
            <a:chOff x="8962439" y="4559690"/>
            <a:chExt cx="428625" cy="371475"/>
          </a:xfrm>
          <a:noFill/>
        </p:grpSpPr>
        <p:sp>
          <p:nvSpPr>
            <p:cNvPr id="249" name="Freeform: Shape 248">
              <a:extLst>
                <a:ext uri="{FF2B5EF4-FFF2-40B4-BE49-F238E27FC236}">
                  <a16:creationId xmlns:a16="http://schemas.microsoft.com/office/drawing/2014/main" id="{2875B188-E4B1-44AE-A7B9-F47598D2A9E9}"/>
                </a:ext>
              </a:extLst>
            </p:cNvPr>
            <p:cNvSpPr/>
            <p:nvPr/>
          </p:nvSpPr>
          <p:spPr>
            <a:xfrm>
              <a:off x="8962439" y="4559690"/>
              <a:ext cx="428625" cy="371475"/>
            </a:xfrm>
            <a:custGeom>
              <a:avLst/>
              <a:gdLst>
                <a:gd name="connsiteX0" fmla="*/ 381000 w 428625"/>
                <a:gd name="connsiteY0" fmla="*/ 371475 h 371475"/>
                <a:gd name="connsiteX1" fmla="*/ 0 w 428625"/>
                <a:gd name="connsiteY1" fmla="*/ 371475 h 371475"/>
                <a:gd name="connsiteX2" fmla="*/ 0 w 428625"/>
                <a:gd name="connsiteY2" fmla="*/ 0 h 371475"/>
                <a:gd name="connsiteX3" fmla="*/ 428625 w 428625"/>
                <a:gd name="connsiteY3" fmla="*/ 0 h 371475"/>
                <a:gd name="connsiteX4" fmla="*/ 428625 w 428625"/>
                <a:gd name="connsiteY4" fmla="*/ 323850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371475">
                  <a:moveTo>
                    <a:pt x="381000" y="371475"/>
                  </a:moveTo>
                  <a:lnTo>
                    <a:pt x="0" y="371475"/>
                  </a:lnTo>
                  <a:lnTo>
                    <a:pt x="0" y="0"/>
                  </a:lnTo>
                  <a:lnTo>
                    <a:pt x="428625" y="0"/>
                  </a:lnTo>
                  <a:lnTo>
                    <a:pt x="428625" y="32385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0" name="Freeform: Shape 249">
              <a:extLst>
                <a:ext uri="{FF2B5EF4-FFF2-40B4-BE49-F238E27FC236}">
                  <a16:creationId xmlns:a16="http://schemas.microsoft.com/office/drawing/2014/main" id="{71D966C2-CC9F-443C-8949-57EFA466F5C9}"/>
                </a:ext>
              </a:extLst>
            </p:cNvPr>
            <p:cNvSpPr/>
            <p:nvPr/>
          </p:nvSpPr>
          <p:spPr>
            <a:xfrm>
              <a:off x="8971964" y="4616840"/>
              <a:ext cx="419100" cy="9525"/>
            </a:xfrm>
            <a:custGeom>
              <a:avLst/>
              <a:gdLst>
                <a:gd name="connsiteX0" fmla="*/ 0 w 419100"/>
                <a:gd name="connsiteY0" fmla="*/ 0 h 0"/>
                <a:gd name="connsiteX1" fmla="*/ 419100 w 419100"/>
                <a:gd name="connsiteY1" fmla="*/ 0 h 0"/>
              </a:gdLst>
              <a:ahLst/>
              <a:cxnLst>
                <a:cxn ang="0">
                  <a:pos x="connsiteX0" y="connsiteY0"/>
                </a:cxn>
                <a:cxn ang="0">
                  <a:pos x="connsiteX1" y="connsiteY1"/>
                </a:cxn>
              </a:cxnLst>
              <a:rect l="l" t="t" r="r" b="b"/>
              <a:pathLst>
                <a:path w="419100">
                  <a:moveTo>
                    <a:pt x="0" y="0"/>
                  </a:moveTo>
                  <a:lnTo>
                    <a:pt x="419100" y="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1" name="Freeform: Shape 250">
              <a:extLst>
                <a:ext uri="{FF2B5EF4-FFF2-40B4-BE49-F238E27FC236}">
                  <a16:creationId xmlns:a16="http://schemas.microsoft.com/office/drawing/2014/main" id="{C40DDF41-48A0-4DBC-942A-911545EEAC8D}"/>
                </a:ext>
              </a:extLst>
            </p:cNvPr>
            <p:cNvSpPr/>
            <p:nvPr/>
          </p:nvSpPr>
          <p:spPr>
            <a:xfrm>
              <a:off x="8991014" y="4588265"/>
              <a:ext cx="19050" cy="9525"/>
            </a:xfrm>
            <a:custGeom>
              <a:avLst/>
              <a:gdLst>
                <a:gd name="connsiteX0" fmla="*/ 0 w 19050"/>
                <a:gd name="connsiteY0" fmla="*/ 0 h 0"/>
                <a:gd name="connsiteX1" fmla="*/ 19050 w 19050"/>
                <a:gd name="connsiteY1" fmla="*/ 0 h 0"/>
              </a:gdLst>
              <a:ahLst/>
              <a:cxnLst>
                <a:cxn ang="0">
                  <a:pos x="connsiteX0" y="connsiteY0"/>
                </a:cxn>
                <a:cxn ang="0">
                  <a:pos x="connsiteX1" y="connsiteY1"/>
                </a:cxn>
              </a:cxnLst>
              <a:rect l="l" t="t" r="r" b="b"/>
              <a:pathLst>
                <a:path w="19050">
                  <a:moveTo>
                    <a:pt x="0" y="0"/>
                  </a:moveTo>
                  <a:lnTo>
                    <a:pt x="19050" y="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2" name="Freeform: Shape 251">
              <a:extLst>
                <a:ext uri="{FF2B5EF4-FFF2-40B4-BE49-F238E27FC236}">
                  <a16:creationId xmlns:a16="http://schemas.microsoft.com/office/drawing/2014/main" id="{7FEEB202-2E66-4D98-B6B0-ABBDCEA788CC}"/>
                </a:ext>
              </a:extLst>
            </p:cNvPr>
            <p:cNvSpPr/>
            <p:nvPr/>
          </p:nvSpPr>
          <p:spPr>
            <a:xfrm>
              <a:off x="9029114" y="4588265"/>
              <a:ext cx="19050" cy="9525"/>
            </a:xfrm>
            <a:custGeom>
              <a:avLst/>
              <a:gdLst>
                <a:gd name="connsiteX0" fmla="*/ 0 w 19050"/>
                <a:gd name="connsiteY0" fmla="*/ 0 h 0"/>
                <a:gd name="connsiteX1" fmla="*/ 19050 w 19050"/>
                <a:gd name="connsiteY1" fmla="*/ 0 h 0"/>
              </a:gdLst>
              <a:ahLst/>
              <a:cxnLst>
                <a:cxn ang="0">
                  <a:pos x="connsiteX0" y="connsiteY0"/>
                </a:cxn>
                <a:cxn ang="0">
                  <a:pos x="connsiteX1" y="connsiteY1"/>
                </a:cxn>
              </a:cxnLst>
              <a:rect l="l" t="t" r="r" b="b"/>
              <a:pathLst>
                <a:path w="19050">
                  <a:moveTo>
                    <a:pt x="0" y="0"/>
                  </a:moveTo>
                  <a:lnTo>
                    <a:pt x="19050" y="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3" name="Freeform: Shape 252">
              <a:extLst>
                <a:ext uri="{FF2B5EF4-FFF2-40B4-BE49-F238E27FC236}">
                  <a16:creationId xmlns:a16="http://schemas.microsoft.com/office/drawing/2014/main" id="{E17BBC90-98C0-48DD-8B65-83DB7583E4F1}"/>
                </a:ext>
              </a:extLst>
            </p:cNvPr>
            <p:cNvSpPr/>
            <p:nvPr/>
          </p:nvSpPr>
          <p:spPr>
            <a:xfrm>
              <a:off x="9067214" y="4588265"/>
              <a:ext cx="19050" cy="9525"/>
            </a:xfrm>
            <a:custGeom>
              <a:avLst/>
              <a:gdLst>
                <a:gd name="connsiteX0" fmla="*/ 0 w 19050"/>
                <a:gd name="connsiteY0" fmla="*/ 0 h 0"/>
                <a:gd name="connsiteX1" fmla="*/ 19050 w 19050"/>
                <a:gd name="connsiteY1" fmla="*/ 0 h 0"/>
              </a:gdLst>
              <a:ahLst/>
              <a:cxnLst>
                <a:cxn ang="0">
                  <a:pos x="connsiteX0" y="connsiteY0"/>
                </a:cxn>
                <a:cxn ang="0">
                  <a:pos x="connsiteX1" y="connsiteY1"/>
                </a:cxn>
              </a:cxnLst>
              <a:rect l="l" t="t" r="r" b="b"/>
              <a:pathLst>
                <a:path w="19050">
                  <a:moveTo>
                    <a:pt x="0" y="0"/>
                  </a:moveTo>
                  <a:lnTo>
                    <a:pt x="19050" y="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4" name="Freeform: Shape 253">
              <a:extLst>
                <a:ext uri="{FF2B5EF4-FFF2-40B4-BE49-F238E27FC236}">
                  <a16:creationId xmlns:a16="http://schemas.microsoft.com/office/drawing/2014/main" id="{C49496B5-C99F-473E-B8D7-07196D50B236}"/>
                </a:ext>
              </a:extLst>
            </p:cNvPr>
            <p:cNvSpPr/>
            <p:nvPr/>
          </p:nvSpPr>
          <p:spPr>
            <a:xfrm>
              <a:off x="9276764" y="4788290"/>
              <a:ext cx="9525" cy="38100"/>
            </a:xfrm>
            <a:custGeom>
              <a:avLst/>
              <a:gdLst>
                <a:gd name="connsiteX0" fmla="*/ 0 w 0"/>
                <a:gd name="connsiteY0" fmla="*/ 0 h 38100"/>
                <a:gd name="connsiteX1" fmla="*/ 0 w 0"/>
                <a:gd name="connsiteY1" fmla="*/ 38100 h 38100"/>
              </a:gdLst>
              <a:ahLst/>
              <a:cxnLst>
                <a:cxn ang="0">
                  <a:pos x="connsiteX0" y="connsiteY0"/>
                </a:cxn>
                <a:cxn ang="0">
                  <a:pos x="connsiteX1" y="connsiteY1"/>
                </a:cxn>
              </a:cxnLst>
              <a:rect l="l" t="t" r="r" b="b"/>
              <a:pathLst>
                <a:path h="38100">
                  <a:moveTo>
                    <a:pt x="0" y="0"/>
                  </a:moveTo>
                  <a:lnTo>
                    <a:pt x="0" y="381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5" name="Freeform: Shape 254">
              <a:extLst>
                <a:ext uri="{FF2B5EF4-FFF2-40B4-BE49-F238E27FC236}">
                  <a16:creationId xmlns:a16="http://schemas.microsoft.com/office/drawing/2014/main" id="{6C070D66-FF05-4E87-B3B4-7F2938F7125C}"/>
                </a:ext>
              </a:extLst>
            </p:cNvPr>
            <p:cNvSpPr/>
            <p:nvPr/>
          </p:nvSpPr>
          <p:spPr>
            <a:xfrm>
              <a:off x="9095789" y="475019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6" name="Freeform: Shape 255">
              <a:extLst>
                <a:ext uri="{FF2B5EF4-FFF2-40B4-BE49-F238E27FC236}">
                  <a16:creationId xmlns:a16="http://schemas.microsoft.com/office/drawing/2014/main" id="{E055C9A1-F7FA-4B79-ACD4-D78908B30A1F}"/>
                </a:ext>
              </a:extLst>
            </p:cNvPr>
            <p:cNvSpPr/>
            <p:nvPr/>
          </p:nvSpPr>
          <p:spPr>
            <a:xfrm>
              <a:off x="9057689" y="4778765"/>
              <a:ext cx="9525" cy="47625"/>
            </a:xfrm>
            <a:custGeom>
              <a:avLst/>
              <a:gdLst>
                <a:gd name="connsiteX0" fmla="*/ 0 w 0"/>
                <a:gd name="connsiteY0" fmla="*/ 0 h 47625"/>
                <a:gd name="connsiteX1" fmla="*/ 0 w 0"/>
                <a:gd name="connsiteY1" fmla="*/ 47625 h 47625"/>
              </a:gdLst>
              <a:ahLst/>
              <a:cxnLst>
                <a:cxn ang="0">
                  <a:pos x="connsiteX0" y="connsiteY0"/>
                </a:cxn>
                <a:cxn ang="0">
                  <a:pos x="connsiteX1" y="connsiteY1"/>
                </a:cxn>
              </a:cxnLst>
              <a:rect l="l" t="t" r="r" b="b"/>
              <a:pathLst>
                <a:path h="47625">
                  <a:moveTo>
                    <a:pt x="0" y="0"/>
                  </a:moveTo>
                  <a:lnTo>
                    <a:pt x="0" y="47625"/>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7" name="Freeform: Shape 256">
              <a:extLst>
                <a:ext uri="{FF2B5EF4-FFF2-40B4-BE49-F238E27FC236}">
                  <a16:creationId xmlns:a16="http://schemas.microsoft.com/office/drawing/2014/main" id="{A61A15DA-6B1E-4837-B807-00DBE5860FB7}"/>
                </a:ext>
              </a:extLst>
            </p:cNvPr>
            <p:cNvSpPr/>
            <p:nvPr/>
          </p:nvSpPr>
          <p:spPr>
            <a:xfrm>
              <a:off x="9019589" y="4721615"/>
              <a:ext cx="9525" cy="104775"/>
            </a:xfrm>
            <a:custGeom>
              <a:avLst/>
              <a:gdLst>
                <a:gd name="connsiteX0" fmla="*/ 0 w 0"/>
                <a:gd name="connsiteY0" fmla="*/ 0 h 104775"/>
                <a:gd name="connsiteX1" fmla="*/ 0 w 0"/>
                <a:gd name="connsiteY1" fmla="*/ 104775 h 104775"/>
              </a:gdLst>
              <a:ahLst/>
              <a:cxnLst>
                <a:cxn ang="0">
                  <a:pos x="connsiteX0" y="connsiteY0"/>
                </a:cxn>
                <a:cxn ang="0">
                  <a:pos x="connsiteX1" y="connsiteY1"/>
                </a:cxn>
              </a:cxnLst>
              <a:rect l="l" t="t" r="r" b="b"/>
              <a:pathLst>
                <a:path h="104775">
                  <a:moveTo>
                    <a:pt x="0" y="0"/>
                  </a:moveTo>
                  <a:lnTo>
                    <a:pt x="0" y="104775"/>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8" name="Freeform: Shape 257">
              <a:extLst>
                <a:ext uri="{FF2B5EF4-FFF2-40B4-BE49-F238E27FC236}">
                  <a16:creationId xmlns:a16="http://schemas.microsoft.com/office/drawing/2014/main" id="{F5B2C3E4-163E-49E2-9246-1ABDB7C870A7}"/>
                </a:ext>
              </a:extLst>
            </p:cNvPr>
            <p:cNvSpPr/>
            <p:nvPr/>
          </p:nvSpPr>
          <p:spPr>
            <a:xfrm>
              <a:off x="9238664" y="4721615"/>
              <a:ext cx="9525" cy="104775"/>
            </a:xfrm>
            <a:custGeom>
              <a:avLst/>
              <a:gdLst>
                <a:gd name="connsiteX0" fmla="*/ 0 w 0"/>
                <a:gd name="connsiteY0" fmla="*/ 0 h 104775"/>
                <a:gd name="connsiteX1" fmla="*/ 0 w 0"/>
                <a:gd name="connsiteY1" fmla="*/ 104775 h 104775"/>
              </a:gdLst>
              <a:ahLst/>
              <a:cxnLst>
                <a:cxn ang="0">
                  <a:pos x="connsiteX0" y="connsiteY0"/>
                </a:cxn>
                <a:cxn ang="0">
                  <a:pos x="connsiteX1" y="connsiteY1"/>
                </a:cxn>
              </a:cxnLst>
              <a:rect l="l" t="t" r="r" b="b"/>
              <a:pathLst>
                <a:path h="104775">
                  <a:moveTo>
                    <a:pt x="0" y="0"/>
                  </a:moveTo>
                  <a:lnTo>
                    <a:pt x="0" y="104775"/>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59" name="Freeform: Shape 258">
              <a:extLst>
                <a:ext uri="{FF2B5EF4-FFF2-40B4-BE49-F238E27FC236}">
                  <a16:creationId xmlns:a16="http://schemas.microsoft.com/office/drawing/2014/main" id="{B7506E77-AD0B-49D2-8637-A971DABAC2D7}"/>
                </a:ext>
              </a:extLst>
            </p:cNvPr>
            <p:cNvSpPr/>
            <p:nvPr/>
          </p:nvSpPr>
          <p:spPr>
            <a:xfrm>
              <a:off x="9200564" y="475019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0" name="Freeform: Shape 259">
              <a:extLst>
                <a:ext uri="{FF2B5EF4-FFF2-40B4-BE49-F238E27FC236}">
                  <a16:creationId xmlns:a16="http://schemas.microsoft.com/office/drawing/2014/main" id="{4D456096-9E95-4FD6-B3FA-0B4CC93388DD}"/>
                </a:ext>
              </a:extLst>
            </p:cNvPr>
            <p:cNvSpPr/>
            <p:nvPr/>
          </p:nvSpPr>
          <p:spPr>
            <a:xfrm>
              <a:off x="9133889" y="4673990"/>
              <a:ext cx="209550" cy="209550"/>
            </a:xfrm>
            <a:custGeom>
              <a:avLst/>
              <a:gdLst>
                <a:gd name="connsiteX0" fmla="*/ 209550 w 209550"/>
                <a:gd name="connsiteY0" fmla="*/ 104775 h 209550"/>
                <a:gd name="connsiteX1" fmla="*/ 104775 w 209550"/>
                <a:gd name="connsiteY1" fmla="*/ 209550 h 209550"/>
                <a:gd name="connsiteX2" fmla="*/ 0 w 209550"/>
                <a:gd name="connsiteY2" fmla="*/ 104775 h 209550"/>
                <a:gd name="connsiteX3" fmla="*/ 104775 w 209550"/>
                <a:gd name="connsiteY3" fmla="*/ 0 h 209550"/>
                <a:gd name="connsiteX4" fmla="*/ 209550 w 209550"/>
                <a:gd name="connsiteY4" fmla="*/ 10477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9550" y="104775"/>
                  </a:moveTo>
                  <a:cubicBezTo>
                    <a:pt x="209550" y="162641"/>
                    <a:pt x="162641" y="209550"/>
                    <a:pt x="104775" y="209550"/>
                  </a:cubicBezTo>
                  <a:cubicBezTo>
                    <a:pt x="46909" y="209550"/>
                    <a:pt x="0" y="162641"/>
                    <a:pt x="0" y="104775"/>
                  </a:cubicBezTo>
                  <a:cubicBezTo>
                    <a:pt x="0" y="46909"/>
                    <a:pt x="46909" y="0"/>
                    <a:pt x="104775" y="0"/>
                  </a:cubicBezTo>
                  <a:cubicBezTo>
                    <a:pt x="162641" y="0"/>
                    <a:pt x="209550" y="46909"/>
                    <a:pt x="209550" y="104775"/>
                  </a:cubicBezTo>
                  <a:close/>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1" name="Freeform: Shape 260">
              <a:extLst>
                <a:ext uri="{FF2B5EF4-FFF2-40B4-BE49-F238E27FC236}">
                  <a16:creationId xmlns:a16="http://schemas.microsoft.com/office/drawing/2014/main" id="{2586A981-6F0B-4B79-A14C-E1BE6C9B9B99}"/>
                </a:ext>
              </a:extLst>
            </p:cNvPr>
            <p:cNvSpPr/>
            <p:nvPr/>
          </p:nvSpPr>
          <p:spPr>
            <a:xfrm>
              <a:off x="9314864" y="4854965"/>
              <a:ext cx="76200" cy="76200"/>
            </a:xfrm>
            <a:custGeom>
              <a:avLst/>
              <a:gdLst>
                <a:gd name="connsiteX0" fmla="*/ 0 w 76200"/>
                <a:gd name="connsiteY0" fmla="*/ 0 h 76200"/>
                <a:gd name="connsiteX1" fmla="*/ 76200 w 76200"/>
                <a:gd name="connsiteY1" fmla="*/ 76200 h 76200"/>
              </a:gdLst>
              <a:ahLst/>
              <a:cxnLst>
                <a:cxn ang="0">
                  <a:pos x="connsiteX0" y="connsiteY0"/>
                </a:cxn>
                <a:cxn ang="0">
                  <a:pos x="connsiteX1" y="connsiteY1"/>
                </a:cxn>
              </a:cxnLst>
              <a:rect l="l" t="t" r="r" b="b"/>
              <a:pathLst>
                <a:path w="76200" h="76200">
                  <a:moveTo>
                    <a:pt x="0" y="0"/>
                  </a:moveTo>
                  <a:lnTo>
                    <a:pt x="76200" y="762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262" name="Group 261">
            <a:extLst>
              <a:ext uri="{FF2B5EF4-FFF2-40B4-BE49-F238E27FC236}">
                <a16:creationId xmlns:a16="http://schemas.microsoft.com/office/drawing/2014/main" id="{2B0299DB-6BCE-42F0-931A-300C8755395D}"/>
              </a:ext>
            </a:extLst>
          </p:cNvPr>
          <p:cNvGrpSpPr>
            <a:grpSpLocks noChangeAspect="1"/>
          </p:cNvGrpSpPr>
          <p:nvPr/>
        </p:nvGrpSpPr>
        <p:grpSpPr>
          <a:xfrm>
            <a:off x="8315764" y="5380047"/>
            <a:ext cx="290480" cy="303652"/>
            <a:chOff x="13221008" y="4352925"/>
            <a:chExt cx="410033" cy="428625"/>
          </a:xfrm>
          <a:noFill/>
        </p:grpSpPr>
        <p:sp>
          <p:nvSpPr>
            <p:cNvPr id="263" name="Freeform: Shape 262">
              <a:extLst>
                <a:ext uri="{FF2B5EF4-FFF2-40B4-BE49-F238E27FC236}">
                  <a16:creationId xmlns:a16="http://schemas.microsoft.com/office/drawing/2014/main" id="{B9BFBFBC-E81D-44DF-97CB-72D21C607373}"/>
                </a:ext>
              </a:extLst>
            </p:cNvPr>
            <p:cNvSpPr/>
            <p:nvPr/>
          </p:nvSpPr>
          <p:spPr>
            <a:xfrm>
              <a:off x="13392458" y="4543425"/>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4" name="Freeform: Shape 263">
              <a:extLst>
                <a:ext uri="{FF2B5EF4-FFF2-40B4-BE49-F238E27FC236}">
                  <a16:creationId xmlns:a16="http://schemas.microsoft.com/office/drawing/2014/main" id="{FDAC9C5F-7027-4A6C-8BC6-E286313F6797}"/>
                </a:ext>
              </a:extLst>
            </p:cNvPr>
            <p:cNvSpPr/>
            <p:nvPr/>
          </p:nvSpPr>
          <p:spPr>
            <a:xfrm>
              <a:off x="13307686" y="4458653"/>
              <a:ext cx="219075" cy="219075"/>
            </a:xfrm>
            <a:custGeom>
              <a:avLst/>
              <a:gdLst>
                <a:gd name="connsiteX0" fmla="*/ 225742 w 219075"/>
                <a:gd name="connsiteY0" fmla="*/ 87630 h 219075"/>
                <a:gd name="connsiteX1" fmla="*/ 213360 w 219075"/>
                <a:gd name="connsiteY1" fmla="*/ 56197 h 219075"/>
                <a:gd name="connsiteX2" fmla="*/ 183833 w 219075"/>
                <a:gd name="connsiteY2" fmla="*/ 64770 h 219075"/>
                <a:gd name="connsiteX3" fmla="*/ 163830 w 219075"/>
                <a:gd name="connsiteY3" fmla="*/ 43815 h 219075"/>
                <a:gd name="connsiteX4" fmla="*/ 174308 w 219075"/>
                <a:gd name="connsiteY4" fmla="*/ 14288 h 219075"/>
                <a:gd name="connsiteX5" fmla="*/ 143828 w 219075"/>
                <a:gd name="connsiteY5" fmla="*/ 952 h 219075"/>
                <a:gd name="connsiteX6" fmla="*/ 129540 w 219075"/>
                <a:gd name="connsiteY6" fmla="*/ 28575 h 219075"/>
                <a:gd name="connsiteX7" fmla="*/ 100965 w 219075"/>
                <a:gd name="connsiteY7" fmla="*/ 27622 h 219075"/>
                <a:gd name="connsiteX8" fmla="*/ 87630 w 219075"/>
                <a:gd name="connsiteY8" fmla="*/ 0 h 219075"/>
                <a:gd name="connsiteX9" fmla="*/ 56197 w 219075"/>
                <a:gd name="connsiteY9" fmla="*/ 12382 h 219075"/>
                <a:gd name="connsiteX10" fmla="*/ 64770 w 219075"/>
                <a:gd name="connsiteY10" fmla="*/ 41910 h 219075"/>
                <a:gd name="connsiteX11" fmla="*/ 43815 w 219075"/>
                <a:gd name="connsiteY11" fmla="*/ 61913 h 219075"/>
                <a:gd name="connsiteX12" fmla="*/ 14288 w 219075"/>
                <a:gd name="connsiteY12" fmla="*/ 51435 h 219075"/>
                <a:gd name="connsiteX13" fmla="*/ 952 w 219075"/>
                <a:gd name="connsiteY13" fmla="*/ 81915 h 219075"/>
                <a:gd name="connsiteX14" fmla="*/ 28575 w 219075"/>
                <a:gd name="connsiteY14" fmla="*/ 96203 h 219075"/>
                <a:gd name="connsiteX15" fmla="*/ 27622 w 219075"/>
                <a:gd name="connsiteY15" fmla="*/ 124778 h 219075"/>
                <a:gd name="connsiteX16" fmla="*/ 0 w 219075"/>
                <a:gd name="connsiteY16" fmla="*/ 138113 h 219075"/>
                <a:gd name="connsiteX17" fmla="*/ 12382 w 219075"/>
                <a:gd name="connsiteY17" fmla="*/ 169545 h 219075"/>
                <a:gd name="connsiteX18" fmla="*/ 41910 w 219075"/>
                <a:gd name="connsiteY18" fmla="*/ 160972 h 219075"/>
                <a:gd name="connsiteX19" fmla="*/ 61913 w 219075"/>
                <a:gd name="connsiteY19" fmla="*/ 181928 h 219075"/>
                <a:gd name="connsiteX20" fmla="*/ 51435 w 219075"/>
                <a:gd name="connsiteY20" fmla="*/ 211455 h 219075"/>
                <a:gd name="connsiteX21" fmla="*/ 81915 w 219075"/>
                <a:gd name="connsiteY21" fmla="*/ 224790 h 219075"/>
                <a:gd name="connsiteX22" fmla="*/ 96203 w 219075"/>
                <a:gd name="connsiteY22" fmla="*/ 197167 h 219075"/>
                <a:gd name="connsiteX23" fmla="*/ 124778 w 219075"/>
                <a:gd name="connsiteY23" fmla="*/ 198120 h 219075"/>
                <a:gd name="connsiteX24" fmla="*/ 138113 w 219075"/>
                <a:gd name="connsiteY24" fmla="*/ 225742 h 219075"/>
                <a:gd name="connsiteX25" fmla="*/ 169545 w 219075"/>
                <a:gd name="connsiteY25" fmla="*/ 213360 h 219075"/>
                <a:gd name="connsiteX26" fmla="*/ 160973 w 219075"/>
                <a:gd name="connsiteY26" fmla="*/ 183832 h 219075"/>
                <a:gd name="connsiteX27" fmla="*/ 181928 w 219075"/>
                <a:gd name="connsiteY27" fmla="*/ 163830 h 219075"/>
                <a:gd name="connsiteX28" fmla="*/ 211455 w 219075"/>
                <a:gd name="connsiteY28" fmla="*/ 174307 h 219075"/>
                <a:gd name="connsiteX29" fmla="*/ 224790 w 219075"/>
                <a:gd name="connsiteY29" fmla="*/ 143828 h 219075"/>
                <a:gd name="connsiteX30" fmla="*/ 197167 w 219075"/>
                <a:gd name="connsiteY30" fmla="*/ 129540 h 219075"/>
                <a:gd name="connsiteX31" fmla="*/ 198120 w 219075"/>
                <a:gd name="connsiteY31" fmla="*/ 100965 h 219075"/>
                <a:gd name="connsiteX32" fmla="*/ 225742 w 219075"/>
                <a:gd name="connsiteY32" fmla="*/ 8763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9075" h="219075">
                  <a:moveTo>
                    <a:pt x="225742" y="87630"/>
                  </a:moveTo>
                  <a:lnTo>
                    <a:pt x="213360" y="56197"/>
                  </a:lnTo>
                  <a:lnTo>
                    <a:pt x="183833" y="64770"/>
                  </a:lnTo>
                  <a:cubicBezTo>
                    <a:pt x="178117" y="56197"/>
                    <a:pt x="171450" y="49530"/>
                    <a:pt x="163830" y="43815"/>
                  </a:cubicBezTo>
                  <a:lnTo>
                    <a:pt x="174308" y="14288"/>
                  </a:lnTo>
                  <a:lnTo>
                    <a:pt x="143828" y="952"/>
                  </a:lnTo>
                  <a:lnTo>
                    <a:pt x="129540" y="28575"/>
                  </a:lnTo>
                  <a:cubicBezTo>
                    <a:pt x="120015" y="26670"/>
                    <a:pt x="110490" y="26670"/>
                    <a:pt x="100965" y="27622"/>
                  </a:cubicBezTo>
                  <a:lnTo>
                    <a:pt x="87630" y="0"/>
                  </a:lnTo>
                  <a:lnTo>
                    <a:pt x="56197" y="12382"/>
                  </a:lnTo>
                  <a:lnTo>
                    <a:pt x="64770" y="41910"/>
                  </a:lnTo>
                  <a:cubicBezTo>
                    <a:pt x="56197" y="47625"/>
                    <a:pt x="49530" y="54292"/>
                    <a:pt x="43815" y="61913"/>
                  </a:cubicBezTo>
                  <a:lnTo>
                    <a:pt x="14288" y="51435"/>
                  </a:lnTo>
                  <a:lnTo>
                    <a:pt x="952" y="81915"/>
                  </a:lnTo>
                  <a:lnTo>
                    <a:pt x="28575" y="96203"/>
                  </a:lnTo>
                  <a:cubicBezTo>
                    <a:pt x="26670" y="105728"/>
                    <a:pt x="26670" y="115253"/>
                    <a:pt x="27622" y="124778"/>
                  </a:cubicBezTo>
                  <a:lnTo>
                    <a:pt x="0" y="138113"/>
                  </a:lnTo>
                  <a:lnTo>
                    <a:pt x="12382" y="169545"/>
                  </a:lnTo>
                  <a:lnTo>
                    <a:pt x="41910" y="160972"/>
                  </a:lnTo>
                  <a:cubicBezTo>
                    <a:pt x="47625" y="169545"/>
                    <a:pt x="54292" y="176213"/>
                    <a:pt x="61913" y="181928"/>
                  </a:cubicBezTo>
                  <a:lnTo>
                    <a:pt x="51435" y="211455"/>
                  </a:lnTo>
                  <a:lnTo>
                    <a:pt x="81915" y="224790"/>
                  </a:lnTo>
                  <a:lnTo>
                    <a:pt x="96203" y="197167"/>
                  </a:lnTo>
                  <a:cubicBezTo>
                    <a:pt x="105728" y="199072"/>
                    <a:pt x="115253" y="199072"/>
                    <a:pt x="124778" y="198120"/>
                  </a:cubicBezTo>
                  <a:lnTo>
                    <a:pt x="138113" y="225742"/>
                  </a:lnTo>
                  <a:lnTo>
                    <a:pt x="169545" y="213360"/>
                  </a:lnTo>
                  <a:lnTo>
                    <a:pt x="160973" y="183832"/>
                  </a:lnTo>
                  <a:cubicBezTo>
                    <a:pt x="169545" y="178117"/>
                    <a:pt x="176213" y="171450"/>
                    <a:pt x="181928" y="163830"/>
                  </a:cubicBezTo>
                  <a:lnTo>
                    <a:pt x="211455" y="174307"/>
                  </a:lnTo>
                  <a:lnTo>
                    <a:pt x="224790" y="143828"/>
                  </a:lnTo>
                  <a:lnTo>
                    <a:pt x="197167" y="129540"/>
                  </a:lnTo>
                  <a:cubicBezTo>
                    <a:pt x="199073" y="120015"/>
                    <a:pt x="199073" y="110490"/>
                    <a:pt x="198120" y="100965"/>
                  </a:cubicBezTo>
                  <a:lnTo>
                    <a:pt x="225742" y="87630"/>
                  </a:ln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5" name="Freeform: Shape 264">
              <a:extLst>
                <a:ext uri="{FF2B5EF4-FFF2-40B4-BE49-F238E27FC236}">
                  <a16:creationId xmlns:a16="http://schemas.microsoft.com/office/drawing/2014/main" id="{56F33CA6-2FF1-410F-95A3-3E6937DC692C}"/>
                </a:ext>
              </a:extLst>
            </p:cNvPr>
            <p:cNvSpPr/>
            <p:nvPr/>
          </p:nvSpPr>
          <p:spPr>
            <a:xfrm>
              <a:off x="13487708" y="4352925"/>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6" name="Freeform: Shape 265">
              <a:extLst>
                <a:ext uri="{FF2B5EF4-FFF2-40B4-BE49-F238E27FC236}">
                  <a16:creationId xmlns:a16="http://schemas.microsoft.com/office/drawing/2014/main" id="{BA162F5C-670F-4815-AD94-385FCAF53737}"/>
                </a:ext>
              </a:extLst>
            </p:cNvPr>
            <p:cNvSpPr/>
            <p:nvPr/>
          </p:nvSpPr>
          <p:spPr>
            <a:xfrm>
              <a:off x="13421033" y="4391025"/>
              <a:ext cx="66675" cy="47625"/>
            </a:xfrm>
            <a:custGeom>
              <a:avLst/>
              <a:gdLst>
                <a:gd name="connsiteX0" fmla="*/ 66675 w 66675"/>
                <a:gd name="connsiteY0" fmla="*/ 0 h 47625"/>
                <a:gd name="connsiteX1" fmla="*/ 0 w 66675"/>
                <a:gd name="connsiteY1" fmla="*/ 0 h 47625"/>
                <a:gd name="connsiteX2" fmla="*/ 0 w 66675"/>
                <a:gd name="connsiteY2" fmla="*/ 47625 h 47625"/>
              </a:gdLst>
              <a:ahLst/>
              <a:cxnLst>
                <a:cxn ang="0">
                  <a:pos x="connsiteX0" y="connsiteY0"/>
                </a:cxn>
                <a:cxn ang="0">
                  <a:pos x="connsiteX1" y="connsiteY1"/>
                </a:cxn>
                <a:cxn ang="0">
                  <a:pos x="connsiteX2" y="connsiteY2"/>
                </a:cxn>
              </a:cxnLst>
              <a:rect l="l" t="t" r="r" b="b"/>
              <a:pathLst>
                <a:path w="66675" h="47625">
                  <a:moveTo>
                    <a:pt x="66675" y="0"/>
                  </a:moveTo>
                  <a:lnTo>
                    <a:pt x="0" y="0"/>
                  </a:lnTo>
                  <a:lnTo>
                    <a:pt x="0" y="47625"/>
                  </a:ln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7" name="Freeform: Shape 266">
              <a:extLst>
                <a:ext uri="{FF2B5EF4-FFF2-40B4-BE49-F238E27FC236}">
                  <a16:creationId xmlns:a16="http://schemas.microsoft.com/office/drawing/2014/main" id="{ABF6EA80-F4F4-4790-B446-8C06E7AD900B}"/>
                </a:ext>
              </a:extLst>
            </p:cNvPr>
            <p:cNvSpPr/>
            <p:nvPr/>
          </p:nvSpPr>
          <p:spPr>
            <a:xfrm>
              <a:off x="13535791" y="4647990"/>
              <a:ext cx="95250" cy="95250"/>
            </a:xfrm>
            <a:custGeom>
              <a:avLst/>
              <a:gdLst>
                <a:gd name="connsiteX0" fmla="*/ 0 w 95250"/>
                <a:gd name="connsiteY0" fmla="*/ 47819 h 95250"/>
                <a:gd name="connsiteX1" fmla="*/ 47819 w 95250"/>
                <a:gd name="connsiteY1" fmla="*/ 0 h 95250"/>
                <a:gd name="connsiteX2" fmla="*/ 95639 w 95250"/>
                <a:gd name="connsiteY2" fmla="*/ 47819 h 95250"/>
                <a:gd name="connsiteX3" fmla="*/ 47819 w 95250"/>
                <a:gd name="connsiteY3" fmla="*/ 95639 h 95250"/>
              </a:gdLst>
              <a:ahLst/>
              <a:cxnLst>
                <a:cxn ang="0">
                  <a:pos x="connsiteX0" y="connsiteY0"/>
                </a:cxn>
                <a:cxn ang="0">
                  <a:pos x="connsiteX1" y="connsiteY1"/>
                </a:cxn>
                <a:cxn ang="0">
                  <a:pos x="connsiteX2" y="connsiteY2"/>
                </a:cxn>
                <a:cxn ang="0">
                  <a:pos x="connsiteX3" y="connsiteY3"/>
                </a:cxn>
              </a:cxnLst>
              <a:rect l="l" t="t" r="r" b="b"/>
              <a:pathLst>
                <a:path w="95250" h="95250">
                  <a:moveTo>
                    <a:pt x="0" y="47819"/>
                  </a:moveTo>
                  <a:lnTo>
                    <a:pt x="47819" y="0"/>
                  </a:lnTo>
                  <a:lnTo>
                    <a:pt x="95639" y="47819"/>
                  </a:lnTo>
                  <a:lnTo>
                    <a:pt x="47819" y="95639"/>
                  </a:ln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8" name="Freeform: Shape 267">
              <a:extLst>
                <a:ext uri="{FF2B5EF4-FFF2-40B4-BE49-F238E27FC236}">
                  <a16:creationId xmlns:a16="http://schemas.microsoft.com/office/drawing/2014/main" id="{7A071964-8FCF-4DC0-8792-9C2A934D2145}"/>
                </a:ext>
              </a:extLst>
            </p:cNvPr>
            <p:cNvSpPr/>
            <p:nvPr/>
          </p:nvSpPr>
          <p:spPr>
            <a:xfrm>
              <a:off x="13249583" y="4686300"/>
              <a:ext cx="76200" cy="95250"/>
            </a:xfrm>
            <a:custGeom>
              <a:avLst/>
              <a:gdLst>
                <a:gd name="connsiteX0" fmla="*/ 0 w 76200"/>
                <a:gd name="connsiteY0" fmla="*/ 47625 h 95250"/>
                <a:gd name="connsiteX1" fmla="*/ 76200 w 76200"/>
                <a:gd name="connsiteY1" fmla="*/ 95250 h 95250"/>
                <a:gd name="connsiteX2" fmla="*/ 76200 w 76200"/>
                <a:gd name="connsiteY2" fmla="*/ 0 h 95250"/>
              </a:gdLst>
              <a:ahLst/>
              <a:cxnLst>
                <a:cxn ang="0">
                  <a:pos x="connsiteX0" y="connsiteY0"/>
                </a:cxn>
                <a:cxn ang="0">
                  <a:pos x="connsiteX1" y="connsiteY1"/>
                </a:cxn>
                <a:cxn ang="0">
                  <a:pos x="connsiteX2" y="connsiteY2"/>
                </a:cxn>
              </a:cxnLst>
              <a:rect l="l" t="t" r="r" b="b"/>
              <a:pathLst>
                <a:path w="76200" h="95250">
                  <a:moveTo>
                    <a:pt x="0" y="47625"/>
                  </a:moveTo>
                  <a:lnTo>
                    <a:pt x="76200" y="95250"/>
                  </a:lnTo>
                  <a:lnTo>
                    <a:pt x="76200" y="0"/>
                  </a:ln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69" name="Freeform: Shape 268">
              <a:extLst>
                <a:ext uri="{FF2B5EF4-FFF2-40B4-BE49-F238E27FC236}">
                  <a16:creationId xmlns:a16="http://schemas.microsoft.com/office/drawing/2014/main" id="{E6C7C7E0-39C6-43DB-B1BC-42458D96F980}"/>
                </a:ext>
              </a:extLst>
            </p:cNvPr>
            <p:cNvSpPr/>
            <p:nvPr/>
          </p:nvSpPr>
          <p:spPr>
            <a:xfrm>
              <a:off x="13221008" y="4410075"/>
              <a:ext cx="76200" cy="76200"/>
            </a:xfrm>
            <a:custGeom>
              <a:avLst/>
              <a:gdLst>
                <a:gd name="connsiteX0" fmla="*/ 76200 w 76200"/>
                <a:gd name="connsiteY0" fmla="*/ 76200 h 76200"/>
                <a:gd name="connsiteX1" fmla="*/ 0 w 76200"/>
                <a:gd name="connsiteY1" fmla="*/ 76200 h 76200"/>
                <a:gd name="connsiteX2" fmla="*/ 0 w 76200"/>
                <a:gd name="connsiteY2" fmla="*/ 0 h 76200"/>
                <a:gd name="connsiteX3" fmla="*/ 76200 w 76200"/>
                <a:gd name="connsiteY3" fmla="*/ 0 h 76200"/>
              </a:gdLst>
              <a:ahLst/>
              <a:cxnLst>
                <a:cxn ang="0">
                  <a:pos x="connsiteX0" y="connsiteY0"/>
                </a:cxn>
                <a:cxn ang="0">
                  <a:pos x="connsiteX1" y="connsiteY1"/>
                </a:cxn>
                <a:cxn ang="0">
                  <a:pos x="connsiteX2" y="connsiteY2"/>
                </a:cxn>
                <a:cxn ang="0">
                  <a:pos x="connsiteX3" y="connsiteY3"/>
                </a:cxn>
              </a:cxnLst>
              <a:rect l="l" t="t" r="r" b="b"/>
              <a:pathLst>
                <a:path w="76200" h="76200">
                  <a:moveTo>
                    <a:pt x="76200" y="76200"/>
                  </a:moveTo>
                  <a:lnTo>
                    <a:pt x="0" y="76200"/>
                  </a:lnTo>
                  <a:lnTo>
                    <a:pt x="0" y="0"/>
                  </a:lnTo>
                  <a:lnTo>
                    <a:pt x="76200" y="0"/>
                  </a:ln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0" name="Freeform: Shape 269">
              <a:extLst>
                <a:ext uri="{FF2B5EF4-FFF2-40B4-BE49-F238E27FC236}">
                  <a16:creationId xmlns:a16="http://schemas.microsoft.com/office/drawing/2014/main" id="{394B9263-4ABB-4E5B-966B-2072328A5A10}"/>
                </a:ext>
              </a:extLst>
            </p:cNvPr>
            <p:cNvSpPr/>
            <p:nvPr/>
          </p:nvSpPr>
          <p:spPr>
            <a:xfrm>
              <a:off x="13544858" y="4572000"/>
              <a:ext cx="38100" cy="76200"/>
            </a:xfrm>
            <a:custGeom>
              <a:avLst/>
              <a:gdLst>
                <a:gd name="connsiteX0" fmla="*/ 0 w 38100"/>
                <a:gd name="connsiteY0" fmla="*/ 0 h 76200"/>
                <a:gd name="connsiteX1" fmla="*/ 38100 w 38100"/>
                <a:gd name="connsiteY1" fmla="*/ 0 h 76200"/>
                <a:gd name="connsiteX2" fmla="*/ 38100 w 38100"/>
                <a:gd name="connsiteY2" fmla="*/ 76200 h 76200"/>
              </a:gdLst>
              <a:ahLst/>
              <a:cxnLst>
                <a:cxn ang="0">
                  <a:pos x="connsiteX0" y="connsiteY0"/>
                </a:cxn>
                <a:cxn ang="0">
                  <a:pos x="connsiteX1" y="connsiteY1"/>
                </a:cxn>
                <a:cxn ang="0">
                  <a:pos x="connsiteX2" y="connsiteY2"/>
                </a:cxn>
              </a:cxnLst>
              <a:rect l="l" t="t" r="r" b="b"/>
              <a:pathLst>
                <a:path w="38100" h="76200">
                  <a:moveTo>
                    <a:pt x="0" y="0"/>
                  </a:moveTo>
                  <a:lnTo>
                    <a:pt x="38100" y="0"/>
                  </a:lnTo>
                  <a:lnTo>
                    <a:pt x="38100" y="76200"/>
                  </a:ln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1" name="Freeform: Shape 270">
              <a:extLst>
                <a:ext uri="{FF2B5EF4-FFF2-40B4-BE49-F238E27FC236}">
                  <a16:creationId xmlns:a16="http://schemas.microsoft.com/office/drawing/2014/main" id="{79F972B6-3772-450A-9A00-A0BF3DEF958D}"/>
                </a:ext>
              </a:extLst>
            </p:cNvPr>
            <p:cNvSpPr/>
            <p:nvPr/>
          </p:nvSpPr>
          <p:spPr>
            <a:xfrm>
              <a:off x="13259108" y="4486275"/>
              <a:ext cx="38100" cy="85725"/>
            </a:xfrm>
            <a:custGeom>
              <a:avLst/>
              <a:gdLst>
                <a:gd name="connsiteX0" fmla="*/ 38100 w 38100"/>
                <a:gd name="connsiteY0" fmla="*/ 85725 h 85725"/>
                <a:gd name="connsiteX1" fmla="*/ 0 w 38100"/>
                <a:gd name="connsiteY1" fmla="*/ 85725 h 85725"/>
                <a:gd name="connsiteX2" fmla="*/ 0 w 38100"/>
                <a:gd name="connsiteY2" fmla="*/ 0 h 85725"/>
              </a:gdLst>
              <a:ahLst/>
              <a:cxnLst>
                <a:cxn ang="0">
                  <a:pos x="connsiteX0" y="connsiteY0"/>
                </a:cxn>
                <a:cxn ang="0">
                  <a:pos x="connsiteX1" y="connsiteY1"/>
                </a:cxn>
                <a:cxn ang="0">
                  <a:pos x="connsiteX2" y="connsiteY2"/>
                </a:cxn>
              </a:cxnLst>
              <a:rect l="l" t="t" r="r" b="b"/>
              <a:pathLst>
                <a:path w="38100" h="85725">
                  <a:moveTo>
                    <a:pt x="38100" y="85725"/>
                  </a:moveTo>
                  <a:lnTo>
                    <a:pt x="0" y="85725"/>
                  </a:lnTo>
                  <a:lnTo>
                    <a:pt x="0" y="0"/>
                  </a:ln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2" name="Freeform: Shape 271">
              <a:extLst>
                <a:ext uri="{FF2B5EF4-FFF2-40B4-BE49-F238E27FC236}">
                  <a16:creationId xmlns:a16="http://schemas.microsoft.com/office/drawing/2014/main" id="{87F1DBC6-1E60-4ABC-AD98-906D66A7A8A3}"/>
                </a:ext>
              </a:extLst>
            </p:cNvPr>
            <p:cNvSpPr/>
            <p:nvPr/>
          </p:nvSpPr>
          <p:spPr>
            <a:xfrm>
              <a:off x="13325783" y="4705350"/>
              <a:ext cx="95250" cy="38100"/>
            </a:xfrm>
            <a:custGeom>
              <a:avLst/>
              <a:gdLst>
                <a:gd name="connsiteX0" fmla="*/ 95250 w 95250"/>
                <a:gd name="connsiteY0" fmla="*/ 0 h 38100"/>
                <a:gd name="connsiteX1" fmla="*/ 95250 w 95250"/>
                <a:gd name="connsiteY1" fmla="*/ 38100 h 38100"/>
                <a:gd name="connsiteX2" fmla="*/ 0 w 95250"/>
                <a:gd name="connsiteY2" fmla="*/ 38100 h 38100"/>
              </a:gdLst>
              <a:ahLst/>
              <a:cxnLst>
                <a:cxn ang="0">
                  <a:pos x="connsiteX0" y="connsiteY0"/>
                </a:cxn>
                <a:cxn ang="0">
                  <a:pos x="connsiteX1" y="connsiteY1"/>
                </a:cxn>
                <a:cxn ang="0">
                  <a:pos x="connsiteX2" y="connsiteY2"/>
                </a:cxn>
              </a:cxnLst>
              <a:rect l="l" t="t" r="r" b="b"/>
              <a:pathLst>
                <a:path w="95250" h="38100">
                  <a:moveTo>
                    <a:pt x="95250" y="0"/>
                  </a:moveTo>
                  <a:lnTo>
                    <a:pt x="95250" y="38100"/>
                  </a:lnTo>
                  <a:lnTo>
                    <a:pt x="0" y="38100"/>
                  </a:ln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273" name="Group 272">
            <a:extLst>
              <a:ext uri="{FF2B5EF4-FFF2-40B4-BE49-F238E27FC236}">
                <a16:creationId xmlns:a16="http://schemas.microsoft.com/office/drawing/2014/main" id="{7CED12E0-1AFB-4F52-83B6-A17A20B883E2}"/>
              </a:ext>
            </a:extLst>
          </p:cNvPr>
          <p:cNvGrpSpPr/>
          <p:nvPr/>
        </p:nvGrpSpPr>
        <p:grpSpPr>
          <a:xfrm>
            <a:off x="6950845" y="5380014"/>
            <a:ext cx="318515" cy="303649"/>
            <a:chOff x="6452715" y="5358297"/>
            <a:chExt cx="479580" cy="457200"/>
          </a:xfrm>
          <a:noFill/>
        </p:grpSpPr>
        <p:sp>
          <p:nvSpPr>
            <p:cNvPr id="274" name="Freeform: Shape 273">
              <a:extLst>
                <a:ext uri="{FF2B5EF4-FFF2-40B4-BE49-F238E27FC236}">
                  <a16:creationId xmlns:a16="http://schemas.microsoft.com/office/drawing/2014/main" id="{FC51D196-83E5-4942-BAFC-79F06371FD30}"/>
                </a:ext>
              </a:extLst>
            </p:cNvPr>
            <p:cNvSpPr/>
            <p:nvPr/>
          </p:nvSpPr>
          <p:spPr>
            <a:xfrm>
              <a:off x="6644547" y="5538406"/>
              <a:ext cx="106573" cy="106574"/>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4295"/>
                    <a:pt x="74295" y="95250"/>
                    <a:pt x="47625" y="95250"/>
                  </a:cubicBezTo>
                  <a:cubicBezTo>
                    <a:pt x="20955" y="95250"/>
                    <a:pt x="0" y="74295"/>
                    <a:pt x="0" y="47625"/>
                  </a:cubicBezTo>
                  <a:cubicBezTo>
                    <a:pt x="0" y="20955"/>
                    <a:pt x="20955" y="0"/>
                    <a:pt x="47625" y="0"/>
                  </a:cubicBezTo>
                  <a:cubicBezTo>
                    <a:pt x="74295" y="0"/>
                    <a:pt x="95250" y="20955"/>
                    <a:pt x="95250" y="47625"/>
                  </a:cubicBezTo>
                  <a:close/>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5" name="Freeform: Shape 274">
              <a:extLst>
                <a:ext uri="{FF2B5EF4-FFF2-40B4-BE49-F238E27FC236}">
                  <a16:creationId xmlns:a16="http://schemas.microsoft.com/office/drawing/2014/main" id="{45DAAC75-B687-4C0A-9F59-B90080A55A36}"/>
                </a:ext>
              </a:extLst>
            </p:cNvPr>
            <p:cNvSpPr/>
            <p:nvPr/>
          </p:nvSpPr>
          <p:spPr>
            <a:xfrm>
              <a:off x="6484687" y="5485119"/>
              <a:ext cx="447608" cy="330378"/>
            </a:xfrm>
            <a:custGeom>
              <a:avLst/>
              <a:gdLst>
                <a:gd name="connsiteX0" fmla="*/ 113348 w 400050"/>
                <a:gd name="connsiteY0" fmla="*/ 0 h 295275"/>
                <a:gd name="connsiteX1" fmla="*/ 91440 w 400050"/>
                <a:gd name="connsiteY1" fmla="*/ 23813 h 295275"/>
                <a:gd name="connsiteX2" fmla="*/ 62865 w 400050"/>
                <a:gd name="connsiteY2" fmla="*/ 14288 h 295275"/>
                <a:gd name="connsiteX3" fmla="*/ 43815 w 400050"/>
                <a:gd name="connsiteY3" fmla="*/ 60007 h 295275"/>
                <a:gd name="connsiteX4" fmla="*/ 70485 w 400050"/>
                <a:gd name="connsiteY4" fmla="*/ 73343 h 295275"/>
                <a:gd name="connsiteX5" fmla="*/ 70485 w 400050"/>
                <a:gd name="connsiteY5" fmla="*/ 112395 h 295275"/>
                <a:gd name="connsiteX6" fmla="*/ 43815 w 400050"/>
                <a:gd name="connsiteY6" fmla="*/ 125730 h 295275"/>
                <a:gd name="connsiteX7" fmla="*/ 62865 w 400050"/>
                <a:gd name="connsiteY7" fmla="*/ 171450 h 295275"/>
                <a:gd name="connsiteX8" fmla="*/ 90488 w 400050"/>
                <a:gd name="connsiteY8" fmla="*/ 161925 h 295275"/>
                <a:gd name="connsiteX9" fmla="*/ 118110 w 400050"/>
                <a:gd name="connsiteY9" fmla="*/ 189547 h 295275"/>
                <a:gd name="connsiteX10" fmla="*/ 108585 w 400050"/>
                <a:gd name="connsiteY10" fmla="*/ 218122 h 295275"/>
                <a:gd name="connsiteX11" fmla="*/ 154305 w 400050"/>
                <a:gd name="connsiteY11" fmla="*/ 237172 h 295275"/>
                <a:gd name="connsiteX12" fmla="*/ 167640 w 400050"/>
                <a:gd name="connsiteY12" fmla="*/ 210503 h 295275"/>
                <a:gd name="connsiteX13" fmla="*/ 246698 w 400050"/>
                <a:gd name="connsiteY13" fmla="*/ 218122 h 295275"/>
                <a:gd name="connsiteX14" fmla="*/ 341948 w 400050"/>
                <a:gd name="connsiteY14" fmla="*/ 218122 h 295275"/>
                <a:gd name="connsiteX15" fmla="*/ 341948 w 400050"/>
                <a:gd name="connsiteY15" fmla="*/ 199072 h 295275"/>
                <a:gd name="connsiteX16" fmla="*/ 408623 w 400050"/>
                <a:gd name="connsiteY16" fmla="*/ 246697 h 295275"/>
                <a:gd name="connsiteX17" fmla="*/ 341948 w 400050"/>
                <a:gd name="connsiteY17" fmla="*/ 303847 h 295275"/>
                <a:gd name="connsiteX18" fmla="*/ 341948 w 400050"/>
                <a:gd name="connsiteY18" fmla="*/ 284797 h 295275"/>
                <a:gd name="connsiteX19" fmla="*/ 180975 w 400050"/>
                <a:gd name="connsiteY19" fmla="*/ 284797 h 295275"/>
                <a:gd name="connsiteX20" fmla="*/ 0 w 400050"/>
                <a:gd name="connsiteY20" fmla="*/ 103822 h 295275"/>
                <a:gd name="connsiteX21" fmla="*/ 1905 w 400050"/>
                <a:gd name="connsiteY21" fmla="*/ 75247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95275">
                  <a:moveTo>
                    <a:pt x="113348" y="0"/>
                  </a:moveTo>
                  <a:cubicBezTo>
                    <a:pt x="104775" y="6667"/>
                    <a:pt x="97155" y="15240"/>
                    <a:pt x="91440" y="23813"/>
                  </a:cubicBezTo>
                  <a:lnTo>
                    <a:pt x="62865" y="14288"/>
                  </a:lnTo>
                  <a:lnTo>
                    <a:pt x="43815" y="60007"/>
                  </a:lnTo>
                  <a:lnTo>
                    <a:pt x="70485" y="73343"/>
                  </a:lnTo>
                  <a:cubicBezTo>
                    <a:pt x="68580" y="85725"/>
                    <a:pt x="68580" y="99060"/>
                    <a:pt x="70485" y="112395"/>
                  </a:cubicBezTo>
                  <a:lnTo>
                    <a:pt x="43815" y="125730"/>
                  </a:lnTo>
                  <a:lnTo>
                    <a:pt x="62865" y="171450"/>
                  </a:lnTo>
                  <a:lnTo>
                    <a:pt x="90488" y="161925"/>
                  </a:lnTo>
                  <a:cubicBezTo>
                    <a:pt x="98108" y="172403"/>
                    <a:pt x="107633" y="181928"/>
                    <a:pt x="118110" y="189547"/>
                  </a:cubicBezTo>
                  <a:lnTo>
                    <a:pt x="108585" y="218122"/>
                  </a:lnTo>
                  <a:lnTo>
                    <a:pt x="154305" y="237172"/>
                  </a:lnTo>
                  <a:lnTo>
                    <a:pt x="167640" y="210503"/>
                  </a:lnTo>
                  <a:cubicBezTo>
                    <a:pt x="184785" y="217170"/>
                    <a:pt x="228600" y="218122"/>
                    <a:pt x="246698" y="218122"/>
                  </a:cubicBezTo>
                  <a:lnTo>
                    <a:pt x="341948" y="218122"/>
                  </a:lnTo>
                  <a:lnTo>
                    <a:pt x="341948" y="199072"/>
                  </a:lnTo>
                  <a:lnTo>
                    <a:pt x="408623" y="246697"/>
                  </a:lnTo>
                  <a:lnTo>
                    <a:pt x="341948" y="303847"/>
                  </a:lnTo>
                  <a:lnTo>
                    <a:pt x="341948" y="284797"/>
                  </a:lnTo>
                  <a:lnTo>
                    <a:pt x="180975" y="284797"/>
                  </a:lnTo>
                  <a:cubicBezTo>
                    <a:pt x="80963" y="284797"/>
                    <a:pt x="0" y="203835"/>
                    <a:pt x="0" y="103822"/>
                  </a:cubicBezTo>
                  <a:cubicBezTo>
                    <a:pt x="0" y="94297"/>
                    <a:pt x="952" y="84772"/>
                    <a:pt x="1905" y="75247"/>
                  </a:cubicBez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6" name="Freeform: Shape 275">
              <a:extLst>
                <a:ext uri="{FF2B5EF4-FFF2-40B4-BE49-F238E27FC236}">
                  <a16:creationId xmlns:a16="http://schemas.microsoft.com/office/drawing/2014/main" id="{9451C0EB-0AD4-43F2-A3D3-DE6AD24EDFC1}"/>
                </a:ext>
              </a:extLst>
            </p:cNvPr>
            <p:cNvSpPr/>
            <p:nvPr/>
          </p:nvSpPr>
          <p:spPr>
            <a:xfrm>
              <a:off x="6452715" y="5358297"/>
              <a:ext cx="458265" cy="330378"/>
            </a:xfrm>
            <a:custGeom>
              <a:avLst/>
              <a:gdLst>
                <a:gd name="connsiteX0" fmla="*/ 296228 w 409575"/>
                <a:gd name="connsiteY0" fmla="*/ 303847 h 295275"/>
                <a:gd name="connsiteX1" fmla="*/ 318135 w 409575"/>
                <a:gd name="connsiteY1" fmla="*/ 280035 h 295275"/>
                <a:gd name="connsiteX2" fmla="*/ 346710 w 409575"/>
                <a:gd name="connsiteY2" fmla="*/ 289560 h 295275"/>
                <a:gd name="connsiteX3" fmla="*/ 365760 w 409575"/>
                <a:gd name="connsiteY3" fmla="*/ 243840 h 295275"/>
                <a:gd name="connsiteX4" fmla="*/ 339090 w 409575"/>
                <a:gd name="connsiteY4" fmla="*/ 230505 h 295275"/>
                <a:gd name="connsiteX5" fmla="*/ 339090 w 409575"/>
                <a:gd name="connsiteY5" fmla="*/ 191453 h 295275"/>
                <a:gd name="connsiteX6" fmla="*/ 365760 w 409575"/>
                <a:gd name="connsiteY6" fmla="*/ 178117 h 295275"/>
                <a:gd name="connsiteX7" fmla="*/ 346710 w 409575"/>
                <a:gd name="connsiteY7" fmla="*/ 132397 h 295275"/>
                <a:gd name="connsiteX8" fmla="*/ 319088 w 409575"/>
                <a:gd name="connsiteY8" fmla="*/ 141922 h 295275"/>
                <a:gd name="connsiteX9" fmla="*/ 291465 w 409575"/>
                <a:gd name="connsiteY9" fmla="*/ 114300 h 295275"/>
                <a:gd name="connsiteX10" fmla="*/ 300990 w 409575"/>
                <a:gd name="connsiteY10" fmla="*/ 85725 h 295275"/>
                <a:gd name="connsiteX11" fmla="*/ 255270 w 409575"/>
                <a:gd name="connsiteY11" fmla="*/ 66675 h 295275"/>
                <a:gd name="connsiteX12" fmla="*/ 241935 w 409575"/>
                <a:gd name="connsiteY12" fmla="*/ 93345 h 295275"/>
                <a:gd name="connsiteX13" fmla="*/ 162878 w 409575"/>
                <a:gd name="connsiteY13" fmla="*/ 85725 h 295275"/>
                <a:gd name="connsiteX14" fmla="*/ 66675 w 409575"/>
                <a:gd name="connsiteY14" fmla="*/ 85725 h 295275"/>
                <a:gd name="connsiteX15" fmla="*/ 66675 w 409575"/>
                <a:gd name="connsiteY15" fmla="*/ 104775 h 295275"/>
                <a:gd name="connsiteX16" fmla="*/ 0 w 409575"/>
                <a:gd name="connsiteY16" fmla="*/ 57150 h 295275"/>
                <a:gd name="connsiteX17" fmla="*/ 66675 w 409575"/>
                <a:gd name="connsiteY17" fmla="*/ 0 h 295275"/>
                <a:gd name="connsiteX18" fmla="*/ 66675 w 409575"/>
                <a:gd name="connsiteY18" fmla="*/ 19050 h 295275"/>
                <a:gd name="connsiteX19" fmla="*/ 228600 w 409575"/>
                <a:gd name="connsiteY19" fmla="*/ 19050 h 295275"/>
                <a:gd name="connsiteX20" fmla="*/ 409575 w 409575"/>
                <a:gd name="connsiteY20" fmla="*/ 200025 h 295275"/>
                <a:gd name="connsiteX21" fmla="*/ 405765 w 409575"/>
                <a:gd name="connsiteY21" fmla="*/ 23812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575" h="295275">
                  <a:moveTo>
                    <a:pt x="296228" y="303847"/>
                  </a:moveTo>
                  <a:cubicBezTo>
                    <a:pt x="304800" y="297180"/>
                    <a:pt x="312420" y="288607"/>
                    <a:pt x="318135" y="280035"/>
                  </a:cubicBezTo>
                  <a:lnTo>
                    <a:pt x="346710" y="289560"/>
                  </a:lnTo>
                  <a:lnTo>
                    <a:pt x="365760" y="243840"/>
                  </a:lnTo>
                  <a:lnTo>
                    <a:pt x="339090" y="230505"/>
                  </a:lnTo>
                  <a:cubicBezTo>
                    <a:pt x="340995" y="218122"/>
                    <a:pt x="340995" y="204788"/>
                    <a:pt x="339090" y="191453"/>
                  </a:cubicBezTo>
                  <a:lnTo>
                    <a:pt x="365760" y="178117"/>
                  </a:lnTo>
                  <a:lnTo>
                    <a:pt x="346710" y="132397"/>
                  </a:lnTo>
                  <a:lnTo>
                    <a:pt x="319088" y="141922"/>
                  </a:lnTo>
                  <a:cubicBezTo>
                    <a:pt x="311468" y="131445"/>
                    <a:pt x="301943" y="121920"/>
                    <a:pt x="291465" y="114300"/>
                  </a:cubicBezTo>
                  <a:lnTo>
                    <a:pt x="300990" y="85725"/>
                  </a:lnTo>
                  <a:lnTo>
                    <a:pt x="255270" y="66675"/>
                  </a:lnTo>
                  <a:lnTo>
                    <a:pt x="241935" y="93345"/>
                  </a:lnTo>
                  <a:cubicBezTo>
                    <a:pt x="224790" y="86677"/>
                    <a:pt x="180975" y="85725"/>
                    <a:pt x="162878" y="85725"/>
                  </a:cubicBezTo>
                  <a:lnTo>
                    <a:pt x="66675" y="85725"/>
                  </a:lnTo>
                  <a:lnTo>
                    <a:pt x="66675" y="104775"/>
                  </a:lnTo>
                  <a:lnTo>
                    <a:pt x="0" y="57150"/>
                  </a:lnTo>
                  <a:lnTo>
                    <a:pt x="66675" y="0"/>
                  </a:lnTo>
                  <a:lnTo>
                    <a:pt x="66675" y="19050"/>
                  </a:lnTo>
                  <a:lnTo>
                    <a:pt x="228600" y="19050"/>
                  </a:lnTo>
                  <a:cubicBezTo>
                    <a:pt x="328613" y="19050"/>
                    <a:pt x="409575" y="100013"/>
                    <a:pt x="409575" y="200025"/>
                  </a:cubicBezTo>
                  <a:cubicBezTo>
                    <a:pt x="409575" y="213360"/>
                    <a:pt x="408623" y="225742"/>
                    <a:pt x="405765" y="238125"/>
                  </a:cubicBezTo>
                </a:path>
              </a:pathLst>
            </a:custGeom>
            <a:grp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277" name="Group 276">
            <a:extLst>
              <a:ext uri="{FF2B5EF4-FFF2-40B4-BE49-F238E27FC236}">
                <a16:creationId xmlns:a16="http://schemas.microsoft.com/office/drawing/2014/main" id="{CDE21229-1858-4AA3-B274-C54E4C3EB5D1}"/>
              </a:ext>
            </a:extLst>
          </p:cNvPr>
          <p:cNvGrpSpPr>
            <a:grpSpLocks noChangeAspect="1"/>
          </p:cNvGrpSpPr>
          <p:nvPr/>
        </p:nvGrpSpPr>
        <p:grpSpPr>
          <a:xfrm>
            <a:off x="5381716" y="5380037"/>
            <a:ext cx="226126" cy="303651"/>
            <a:chOff x="6733589" y="3759590"/>
            <a:chExt cx="333375" cy="447675"/>
          </a:xfrm>
          <a:solidFill>
            <a:schemeClr val="bg1">
              <a:lumMod val="85000"/>
            </a:schemeClr>
          </a:solidFill>
        </p:grpSpPr>
        <p:sp>
          <p:nvSpPr>
            <p:cNvPr id="278" name="Freeform: Shape 277">
              <a:extLst>
                <a:ext uri="{FF2B5EF4-FFF2-40B4-BE49-F238E27FC236}">
                  <a16:creationId xmlns:a16="http://schemas.microsoft.com/office/drawing/2014/main" id="{285998EA-44CC-45E9-A5B7-FEC9BD22459C}"/>
                </a:ext>
              </a:extLst>
            </p:cNvPr>
            <p:cNvSpPr/>
            <p:nvPr/>
          </p:nvSpPr>
          <p:spPr>
            <a:xfrm>
              <a:off x="6752639" y="3969140"/>
              <a:ext cx="295275" cy="238125"/>
            </a:xfrm>
            <a:custGeom>
              <a:avLst/>
              <a:gdLst>
                <a:gd name="connsiteX0" fmla="*/ 295275 w 295275"/>
                <a:gd name="connsiteY0" fmla="*/ 0 h 238125"/>
                <a:gd name="connsiteX1" fmla="*/ 295275 w 295275"/>
                <a:gd name="connsiteY1" fmla="*/ 9525 h 238125"/>
                <a:gd name="connsiteX2" fmla="*/ 171450 w 295275"/>
                <a:gd name="connsiteY2" fmla="*/ 133350 h 238125"/>
                <a:gd name="connsiteX3" fmla="*/ 171450 w 295275"/>
                <a:gd name="connsiteY3" fmla="*/ 209550 h 238125"/>
                <a:gd name="connsiteX4" fmla="*/ 133350 w 295275"/>
                <a:gd name="connsiteY4" fmla="*/ 238125 h 238125"/>
                <a:gd name="connsiteX5" fmla="*/ 123825 w 295275"/>
                <a:gd name="connsiteY5" fmla="*/ 238125 h 238125"/>
                <a:gd name="connsiteX6" fmla="*/ 123825 w 295275"/>
                <a:gd name="connsiteY6" fmla="*/ 133350 h 238125"/>
                <a:gd name="connsiteX7" fmla="*/ 0 w 295275"/>
                <a:gd name="connsiteY7" fmla="*/ 9525 h 238125"/>
                <a:gd name="connsiteX8" fmla="*/ 0 w 295275"/>
                <a:gd name="connsiteY8"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8125">
                  <a:moveTo>
                    <a:pt x="295275" y="0"/>
                  </a:moveTo>
                  <a:lnTo>
                    <a:pt x="295275" y="9525"/>
                  </a:lnTo>
                  <a:cubicBezTo>
                    <a:pt x="295275" y="45720"/>
                    <a:pt x="219075" y="102870"/>
                    <a:pt x="171450" y="133350"/>
                  </a:cubicBezTo>
                  <a:cubicBezTo>
                    <a:pt x="171450" y="148590"/>
                    <a:pt x="171450" y="209550"/>
                    <a:pt x="171450" y="209550"/>
                  </a:cubicBezTo>
                  <a:lnTo>
                    <a:pt x="133350" y="238125"/>
                  </a:lnTo>
                  <a:lnTo>
                    <a:pt x="123825" y="238125"/>
                  </a:lnTo>
                  <a:cubicBezTo>
                    <a:pt x="123825" y="238125"/>
                    <a:pt x="123825" y="148590"/>
                    <a:pt x="123825" y="133350"/>
                  </a:cubicBezTo>
                  <a:cubicBezTo>
                    <a:pt x="76200" y="101918"/>
                    <a:pt x="0" y="44768"/>
                    <a:pt x="0" y="9525"/>
                  </a:cubicBezTo>
                  <a:lnTo>
                    <a:pt x="0" y="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79" name="Freeform: Shape 278">
              <a:extLst>
                <a:ext uri="{FF2B5EF4-FFF2-40B4-BE49-F238E27FC236}">
                  <a16:creationId xmlns:a16="http://schemas.microsoft.com/office/drawing/2014/main" id="{25BADFF7-4C36-4086-84EA-D310C08A4444}"/>
                </a:ext>
              </a:extLst>
            </p:cNvPr>
            <p:cNvSpPr/>
            <p:nvPr/>
          </p:nvSpPr>
          <p:spPr>
            <a:xfrm>
              <a:off x="6733589" y="3931040"/>
              <a:ext cx="333375" cy="38100"/>
            </a:xfrm>
            <a:custGeom>
              <a:avLst/>
              <a:gdLst>
                <a:gd name="connsiteX0" fmla="*/ 85725 w 333375"/>
                <a:gd name="connsiteY0" fmla="*/ 38100 h 38100"/>
                <a:gd name="connsiteX1" fmla="*/ 9525 w 333375"/>
                <a:gd name="connsiteY1" fmla="*/ 38100 h 38100"/>
                <a:gd name="connsiteX2" fmla="*/ 0 w 333375"/>
                <a:gd name="connsiteY2" fmla="*/ 28575 h 38100"/>
                <a:gd name="connsiteX3" fmla="*/ 0 w 333375"/>
                <a:gd name="connsiteY3" fmla="*/ 9525 h 38100"/>
                <a:gd name="connsiteX4" fmla="*/ 9525 w 333375"/>
                <a:gd name="connsiteY4" fmla="*/ 0 h 38100"/>
                <a:gd name="connsiteX5" fmla="*/ 323850 w 333375"/>
                <a:gd name="connsiteY5" fmla="*/ 0 h 38100"/>
                <a:gd name="connsiteX6" fmla="*/ 333375 w 333375"/>
                <a:gd name="connsiteY6" fmla="*/ 9525 h 38100"/>
                <a:gd name="connsiteX7" fmla="*/ 333375 w 333375"/>
                <a:gd name="connsiteY7" fmla="*/ 28575 h 38100"/>
                <a:gd name="connsiteX8" fmla="*/ 323850 w 333375"/>
                <a:gd name="connsiteY8" fmla="*/ 38100 h 38100"/>
                <a:gd name="connsiteX9" fmla="*/ 171450 w 333375"/>
                <a:gd name="connsiteY9" fmla="*/ 381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38100">
                  <a:moveTo>
                    <a:pt x="85725" y="38100"/>
                  </a:moveTo>
                  <a:lnTo>
                    <a:pt x="9525" y="38100"/>
                  </a:lnTo>
                  <a:cubicBezTo>
                    <a:pt x="3810" y="38100"/>
                    <a:pt x="0" y="34290"/>
                    <a:pt x="0" y="28575"/>
                  </a:cubicBezTo>
                  <a:lnTo>
                    <a:pt x="0" y="9525"/>
                  </a:lnTo>
                  <a:cubicBezTo>
                    <a:pt x="0" y="3810"/>
                    <a:pt x="3810" y="0"/>
                    <a:pt x="9525" y="0"/>
                  </a:cubicBezTo>
                  <a:lnTo>
                    <a:pt x="323850" y="0"/>
                  </a:lnTo>
                  <a:cubicBezTo>
                    <a:pt x="329565" y="0"/>
                    <a:pt x="333375" y="3810"/>
                    <a:pt x="333375" y="9525"/>
                  </a:cubicBezTo>
                  <a:lnTo>
                    <a:pt x="333375" y="28575"/>
                  </a:lnTo>
                  <a:cubicBezTo>
                    <a:pt x="333375" y="34290"/>
                    <a:pt x="329565" y="38100"/>
                    <a:pt x="323850" y="38100"/>
                  </a:cubicBezTo>
                  <a:lnTo>
                    <a:pt x="171450" y="381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0" name="Freeform: Shape 279">
              <a:extLst>
                <a:ext uri="{FF2B5EF4-FFF2-40B4-BE49-F238E27FC236}">
                  <a16:creationId xmlns:a16="http://schemas.microsoft.com/office/drawing/2014/main" id="{B31A3D39-0F66-40C0-8180-4EF1EBAE77C6}"/>
                </a:ext>
              </a:extLst>
            </p:cNvPr>
            <p:cNvSpPr/>
            <p:nvPr/>
          </p:nvSpPr>
          <p:spPr>
            <a:xfrm>
              <a:off x="6971714" y="3873890"/>
              <a:ext cx="38100" cy="38100"/>
            </a:xfrm>
            <a:custGeom>
              <a:avLst/>
              <a:gdLst>
                <a:gd name="connsiteX0" fmla="*/ 0 w 38100"/>
                <a:gd name="connsiteY0" fmla="*/ 38100 h 38100"/>
                <a:gd name="connsiteX1" fmla="*/ 0 w 38100"/>
                <a:gd name="connsiteY1" fmla="*/ 9525 h 38100"/>
                <a:gd name="connsiteX2" fmla="*/ 9525 w 38100"/>
                <a:gd name="connsiteY2" fmla="*/ 0 h 38100"/>
                <a:gd name="connsiteX3" fmla="*/ 28575 w 38100"/>
                <a:gd name="connsiteY3" fmla="*/ 0 h 38100"/>
                <a:gd name="connsiteX4" fmla="*/ 38100 w 38100"/>
                <a:gd name="connsiteY4" fmla="*/ 9525 h 38100"/>
                <a:gd name="connsiteX5" fmla="*/ 38100 w 38100"/>
                <a:gd name="connsiteY5" fmla="*/ 381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38100">
                  <a:moveTo>
                    <a:pt x="0" y="38100"/>
                  </a:moveTo>
                  <a:lnTo>
                    <a:pt x="0" y="9525"/>
                  </a:lnTo>
                  <a:cubicBezTo>
                    <a:pt x="0" y="3810"/>
                    <a:pt x="3810" y="0"/>
                    <a:pt x="9525" y="0"/>
                  </a:cubicBezTo>
                  <a:lnTo>
                    <a:pt x="28575" y="0"/>
                  </a:lnTo>
                  <a:cubicBezTo>
                    <a:pt x="34290" y="0"/>
                    <a:pt x="38100" y="3810"/>
                    <a:pt x="38100" y="9525"/>
                  </a:cubicBezTo>
                  <a:lnTo>
                    <a:pt x="38100" y="381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1" name="Freeform: Shape 280">
              <a:extLst>
                <a:ext uri="{FF2B5EF4-FFF2-40B4-BE49-F238E27FC236}">
                  <a16:creationId xmlns:a16="http://schemas.microsoft.com/office/drawing/2014/main" id="{AD56ED67-3EDA-4625-AC66-C4CAD2C29AD8}"/>
                </a:ext>
              </a:extLst>
            </p:cNvPr>
            <p:cNvSpPr/>
            <p:nvPr/>
          </p:nvSpPr>
          <p:spPr>
            <a:xfrm>
              <a:off x="6885989" y="3873890"/>
              <a:ext cx="9525" cy="38100"/>
            </a:xfrm>
            <a:custGeom>
              <a:avLst/>
              <a:gdLst>
                <a:gd name="connsiteX0" fmla="*/ 0 w 0"/>
                <a:gd name="connsiteY0" fmla="*/ 0 h 38100"/>
                <a:gd name="connsiteX1" fmla="*/ 0 w 0"/>
                <a:gd name="connsiteY1" fmla="*/ 38100 h 38100"/>
              </a:gdLst>
              <a:ahLst/>
              <a:cxnLst>
                <a:cxn ang="0">
                  <a:pos x="connsiteX0" y="connsiteY0"/>
                </a:cxn>
                <a:cxn ang="0">
                  <a:pos x="connsiteX1" y="connsiteY1"/>
                </a:cxn>
              </a:cxnLst>
              <a:rect l="l" t="t" r="r" b="b"/>
              <a:pathLst>
                <a:path h="38100">
                  <a:moveTo>
                    <a:pt x="0" y="0"/>
                  </a:moveTo>
                  <a:lnTo>
                    <a:pt x="0" y="381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2" name="Freeform: Shape 281">
              <a:extLst>
                <a:ext uri="{FF2B5EF4-FFF2-40B4-BE49-F238E27FC236}">
                  <a16:creationId xmlns:a16="http://schemas.microsoft.com/office/drawing/2014/main" id="{D6AC7E8A-2162-49FC-AC03-45AB3F80C5FD}"/>
                </a:ext>
              </a:extLst>
            </p:cNvPr>
            <p:cNvSpPr/>
            <p:nvPr/>
          </p:nvSpPr>
          <p:spPr>
            <a:xfrm>
              <a:off x="6800264" y="3826265"/>
              <a:ext cx="38100" cy="57150"/>
            </a:xfrm>
            <a:custGeom>
              <a:avLst/>
              <a:gdLst>
                <a:gd name="connsiteX0" fmla="*/ 28575 w 38100"/>
                <a:gd name="connsiteY0" fmla="*/ 57150 h 57150"/>
                <a:gd name="connsiteX1" fmla="*/ 9525 w 38100"/>
                <a:gd name="connsiteY1" fmla="*/ 57150 h 57150"/>
                <a:gd name="connsiteX2" fmla="*/ 0 w 38100"/>
                <a:gd name="connsiteY2" fmla="*/ 47625 h 57150"/>
                <a:gd name="connsiteX3" fmla="*/ 0 w 38100"/>
                <a:gd name="connsiteY3" fmla="*/ 9525 h 57150"/>
                <a:gd name="connsiteX4" fmla="*/ 9525 w 38100"/>
                <a:gd name="connsiteY4" fmla="*/ 0 h 57150"/>
                <a:gd name="connsiteX5" fmla="*/ 28575 w 38100"/>
                <a:gd name="connsiteY5" fmla="*/ 0 h 57150"/>
                <a:gd name="connsiteX6" fmla="*/ 38100 w 38100"/>
                <a:gd name="connsiteY6" fmla="*/ 9525 h 57150"/>
                <a:gd name="connsiteX7" fmla="*/ 38100 w 38100"/>
                <a:gd name="connsiteY7" fmla="*/ 47625 h 57150"/>
                <a:gd name="connsiteX8" fmla="*/ 2857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28575" y="57150"/>
                  </a:moveTo>
                  <a:lnTo>
                    <a:pt x="9525" y="57150"/>
                  </a:lnTo>
                  <a:cubicBezTo>
                    <a:pt x="3810" y="57150"/>
                    <a:pt x="0" y="53340"/>
                    <a:pt x="0" y="47625"/>
                  </a:cubicBezTo>
                  <a:lnTo>
                    <a:pt x="0" y="9525"/>
                  </a:lnTo>
                  <a:cubicBezTo>
                    <a:pt x="0" y="3810"/>
                    <a:pt x="3810" y="0"/>
                    <a:pt x="9525" y="0"/>
                  </a:cubicBezTo>
                  <a:lnTo>
                    <a:pt x="28575" y="0"/>
                  </a:lnTo>
                  <a:cubicBezTo>
                    <a:pt x="34290" y="0"/>
                    <a:pt x="38100" y="3810"/>
                    <a:pt x="38100" y="9525"/>
                  </a:cubicBezTo>
                  <a:lnTo>
                    <a:pt x="38100" y="47625"/>
                  </a:lnTo>
                  <a:cubicBezTo>
                    <a:pt x="38100" y="53340"/>
                    <a:pt x="34290" y="57150"/>
                    <a:pt x="28575" y="57150"/>
                  </a:cubicBezTo>
                  <a:close/>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3" name="Freeform: Shape 282">
              <a:extLst>
                <a:ext uri="{FF2B5EF4-FFF2-40B4-BE49-F238E27FC236}">
                  <a16:creationId xmlns:a16="http://schemas.microsoft.com/office/drawing/2014/main" id="{D1FF9F0A-F0A4-4851-A66C-12A9CA588D1A}"/>
                </a:ext>
              </a:extLst>
            </p:cNvPr>
            <p:cNvSpPr/>
            <p:nvPr/>
          </p:nvSpPr>
          <p:spPr>
            <a:xfrm>
              <a:off x="6914564" y="3769115"/>
              <a:ext cx="38100" cy="57150"/>
            </a:xfrm>
            <a:custGeom>
              <a:avLst/>
              <a:gdLst>
                <a:gd name="connsiteX0" fmla="*/ 28575 w 38100"/>
                <a:gd name="connsiteY0" fmla="*/ 57150 h 57150"/>
                <a:gd name="connsiteX1" fmla="*/ 9525 w 38100"/>
                <a:gd name="connsiteY1" fmla="*/ 57150 h 57150"/>
                <a:gd name="connsiteX2" fmla="*/ 0 w 38100"/>
                <a:gd name="connsiteY2" fmla="*/ 47625 h 57150"/>
                <a:gd name="connsiteX3" fmla="*/ 0 w 38100"/>
                <a:gd name="connsiteY3" fmla="*/ 9525 h 57150"/>
                <a:gd name="connsiteX4" fmla="*/ 9525 w 38100"/>
                <a:gd name="connsiteY4" fmla="*/ 0 h 57150"/>
                <a:gd name="connsiteX5" fmla="*/ 28575 w 38100"/>
                <a:gd name="connsiteY5" fmla="*/ 0 h 57150"/>
                <a:gd name="connsiteX6" fmla="*/ 38100 w 38100"/>
                <a:gd name="connsiteY6" fmla="*/ 9525 h 57150"/>
                <a:gd name="connsiteX7" fmla="*/ 38100 w 38100"/>
                <a:gd name="connsiteY7" fmla="*/ 47625 h 57150"/>
                <a:gd name="connsiteX8" fmla="*/ 2857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28575" y="57150"/>
                  </a:moveTo>
                  <a:lnTo>
                    <a:pt x="9525" y="57150"/>
                  </a:lnTo>
                  <a:cubicBezTo>
                    <a:pt x="3810" y="57150"/>
                    <a:pt x="0" y="53340"/>
                    <a:pt x="0" y="47625"/>
                  </a:cubicBezTo>
                  <a:lnTo>
                    <a:pt x="0" y="9525"/>
                  </a:lnTo>
                  <a:cubicBezTo>
                    <a:pt x="0" y="3810"/>
                    <a:pt x="3810" y="0"/>
                    <a:pt x="9525" y="0"/>
                  </a:cubicBezTo>
                  <a:lnTo>
                    <a:pt x="28575" y="0"/>
                  </a:lnTo>
                  <a:cubicBezTo>
                    <a:pt x="34290" y="0"/>
                    <a:pt x="38100" y="3810"/>
                    <a:pt x="38100" y="9525"/>
                  </a:cubicBezTo>
                  <a:lnTo>
                    <a:pt x="38100" y="47625"/>
                  </a:lnTo>
                  <a:cubicBezTo>
                    <a:pt x="38100" y="53340"/>
                    <a:pt x="34290" y="57150"/>
                    <a:pt x="28575" y="57150"/>
                  </a:cubicBezTo>
                  <a:close/>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4" name="Freeform: Shape 283">
              <a:extLst>
                <a:ext uri="{FF2B5EF4-FFF2-40B4-BE49-F238E27FC236}">
                  <a16:creationId xmlns:a16="http://schemas.microsoft.com/office/drawing/2014/main" id="{6CD80608-7238-42F9-B8E8-1192A74CD01A}"/>
                </a:ext>
              </a:extLst>
            </p:cNvPr>
            <p:cNvSpPr/>
            <p:nvPr/>
          </p:nvSpPr>
          <p:spPr>
            <a:xfrm>
              <a:off x="6752639" y="375959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5" name="Freeform: Shape 284">
              <a:extLst>
                <a:ext uri="{FF2B5EF4-FFF2-40B4-BE49-F238E27FC236}">
                  <a16:creationId xmlns:a16="http://schemas.microsoft.com/office/drawing/2014/main" id="{F3BB50CF-58AF-4312-8C03-BA47302DB8BE}"/>
                </a:ext>
              </a:extLst>
            </p:cNvPr>
            <p:cNvSpPr/>
            <p:nvPr/>
          </p:nvSpPr>
          <p:spPr>
            <a:xfrm>
              <a:off x="7047914" y="377864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grp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286" name="Group 285">
            <a:extLst>
              <a:ext uri="{FF2B5EF4-FFF2-40B4-BE49-F238E27FC236}">
                <a16:creationId xmlns:a16="http://schemas.microsoft.com/office/drawing/2014/main" id="{10E6F250-B3F8-497C-8F01-A24F57692E94}"/>
              </a:ext>
            </a:extLst>
          </p:cNvPr>
          <p:cNvGrpSpPr>
            <a:grpSpLocks noChangeAspect="1"/>
          </p:cNvGrpSpPr>
          <p:nvPr/>
        </p:nvGrpSpPr>
        <p:grpSpPr>
          <a:xfrm>
            <a:off x="3835099" y="5380024"/>
            <a:ext cx="311937" cy="303649"/>
            <a:chOff x="13201958" y="2838450"/>
            <a:chExt cx="430530" cy="419100"/>
          </a:xfrm>
        </p:grpSpPr>
        <p:sp>
          <p:nvSpPr>
            <p:cNvPr id="287" name="Freeform: Shape 286">
              <a:extLst>
                <a:ext uri="{FF2B5EF4-FFF2-40B4-BE49-F238E27FC236}">
                  <a16:creationId xmlns:a16="http://schemas.microsoft.com/office/drawing/2014/main" id="{558D17CA-F904-45A0-898F-645FBF8DE2E0}"/>
                </a:ext>
              </a:extLst>
            </p:cNvPr>
            <p:cNvSpPr/>
            <p:nvPr/>
          </p:nvSpPr>
          <p:spPr>
            <a:xfrm>
              <a:off x="13201958" y="2933700"/>
              <a:ext cx="171450" cy="76200"/>
            </a:xfrm>
            <a:custGeom>
              <a:avLst/>
              <a:gdLst>
                <a:gd name="connsiteX0" fmla="*/ 0 w 171450"/>
                <a:gd name="connsiteY0" fmla="*/ 0 h 76200"/>
                <a:gd name="connsiteX1" fmla="*/ 171450 w 171450"/>
                <a:gd name="connsiteY1" fmla="*/ 0 h 76200"/>
                <a:gd name="connsiteX2" fmla="*/ 171450 w 171450"/>
                <a:gd name="connsiteY2" fmla="*/ 76200 h 76200"/>
                <a:gd name="connsiteX3" fmla="*/ 0 w 17145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171450" h="76200">
                  <a:moveTo>
                    <a:pt x="0" y="0"/>
                  </a:moveTo>
                  <a:lnTo>
                    <a:pt x="171450" y="0"/>
                  </a:lnTo>
                  <a:lnTo>
                    <a:pt x="171450" y="76200"/>
                  </a:lnTo>
                  <a:lnTo>
                    <a:pt x="0" y="76200"/>
                  </a:lnTo>
                  <a:close/>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8" name="Freeform: Shape 287">
              <a:extLst>
                <a:ext uri="{FF2B5EF4-FFF2-40B4-BE49-F238E27FC236}">
                  <a16:creationId xmlns:a16="http://schemas.microsoft.com/office/drawing/2014/main" id="{2510CB3A-F2E8-4BCD-A24E-482A090EBDF5}"/>
                </a:ext>
              </a:extLst>
            </p:cNvPr>
            <p:cNvSpPr/>
            <p:nvPr/>
          </p:nvSpPr>
          <p:spPr>
            <a:xfrm>
              <a:off x="13201958" y="3009900"/>
              <a:ext cx="171450" cy="76200"/>
            </a:xfrm>
            <a:custGeom>
              <a:avLst/>
              <a:gdLst>
                <a:gd name="connsiteX0" fmla="*/ 171450 w 171450"/>
                <a:gd name="connsiteY0" fmla="*/ 0 h 76200"/>
                <a:gd name="connsiteX1" fmla="*/ 171450 w 171450"/>
                <a:gd name="connsiteY1" fmla="*/ 76200 h 76200"/>
                <a:gd name="connsiteX2" fmla="*/ 0 w 171450"/>
                <a:gd name="connsiteY2" fmla="*/ 76200 h 76200"/>
                <a:gd name="connsiteX3" fmla="*/ 0 w 171450"/>
                <a:gd name="connsiteY3" fmla="*/ 0 h 76200"/>
              </a:gdLst>
              <a:ahLst/>
              <a:cxnLst>
                <a:cxn ang="0">
                  <a:pos x="connsiteX0" y="connsiteY0"/>
                </a:cxn>
                <a:cxn ang="0">
                  <a:pos x="connsiteX1" y="connsiteY1"/>
                </a:cxn>
                <a:cxn ang="0">
                  <a:pos x="connsiteX2" y="connsiteY2"/>
                </a:cxn>
                <a:cxn ang="0">
                  <a:pos x="connsiteX3" y="connsiteY3"/>
                </a:cxn>
              </a:cxnLst>
              <a:rect l="l" t="t" r="r" b="b"/>
              <a:pathLst>
                <a:path w="171450" h="76200">
                  <a:moveTo>
                    <a:pt x="171450" y="0"/>
                  </a:moveTo>
                  <a:lnTo>
                    <a:pt x="171450" y="76200"/>
                  </a:lnTo>
                  <a:lnTo>
                    <a:pt x="0" y="76200"/>
                  </a:lnTo>
                  <a:lnTo>
                    <a:pt x="0" y="0"/>
                  </a:ln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89" name="Freeform: Shape 288">
              <a:extLst>
                <a:ext uri="{FF2B5EF4-FFF2-40B4-BE49-F238E27FC236}">
                  <a16:creationId xmlns:a16="http://schemas.microsoft.com/office/drawing/2014/main" id="{88681437-5CD6-4576-ABFA-264A8D1AB812}"/>
                </a:ext>
              </a:extLst>
            </p:cNvPr>
            <p:cNvSpPr/>
            <p:nvPr/>
          </p:nvSpPr>
          <p:spPr>
            <a:xfrm>
              <a:off x="13201958" y="3086100"/>
              <a:ext cx="171450" cy="76200"/>
            </a:xfrm>
            <a:custGeom>
              <a:avLst/>
              <a:gdLst>
                <a:gd name="connsiteX0" fmla="*/ 171450 w 171450"/>
                <a:gd name="connsiteY0" fmla="*/ 0 h 76200"/>
                <a:gd name="connsiteX1" fmla="*/ 171450 w 171450"/>
                <a:gd name="connsiteY1" fmla="*/ 76200 h 76200"/>
                <a:gd name="connsiteX2" fmla="*/ 0 w 171450"/>
                <a:gd name="connsiteY2" fmla="*/ 76200 h 76200"/>
                <a:gd name="connsiteX3" fmla="*/ 0 w 171450"/>
                <a:gd name="connsiteY3" fmla="*/ 0 h 76200"/>
              </a:gdLst>
              <a:ahLst/>
              <a:cxnLst>
                <a:cxn ang="0">
                  <a:pos x="connsiteX0" y="connsiteY0"/>
                </a:cxn>
                <a:cxn ang="0">
                  <a:pos x="connsiteX1" y="connsiteY1"/>
                </a:cxn>
                <a:cxn ang="0">
                  <a:pos x="connsiteX2" y="connsiteY2"/>
                </a:cxn>
                <a:cxn ang="0">
                  <a:pos x="connsiteX3" y="connsiteY3"/>
                </a:cxn>
              </a:cxnLst>
              <a:rect l="l" t="t" r="r" b="b"/>
              <a:pathLst>
                <a:path w="171450" h="76200">
                  <a:moveTo>
                    <a:pt x="171450" y="0"/>
                  </a:moveTo>
                  <a:lnTo>
                    <a:pt x="171450" y="76200"/>
                  </a:lnTo>
                  <a:lnTo>
                    <a:pt x="0" y="76200"/>
                  </a:lnTo>
                  <a:lnTo>
                    <a:pt x="0" y="0"/>
                  </a:ln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0" name="Freeform: Shape 289">
              <a:extLst>
                <a:ext uri="{FF2B5EF4-FFF2-40B4-BE49-F238E27FC236}">
                  <a16:creationId xmlns:a16="http://schemas.microsoft.com/office/drawing/2014/main" id="{95BD2235-075B-40FB-8D99-7B68DEFE7321}"/>
                </a:ext>
              </a:extLst>
            </p:cNvPr>
            <p:cNvSpPr/>
            <p:nvPr/>
          </p:nvSpPr>
          <p:spPr>
            <a:xfrm>
              <a:off x="13497233" y="3019425"/>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1" name="Freeform: Shape 290">
              <a:extLst>
                <a:ext uri="{FF2B5EF4-FFF2-40B4-BE49-F238E27FC236}">
                  <a16:creationId xmlns:a16="http://schemas.microsoft.com/office/drawing/2014/main" id="{81DC6915-9DE1-40A9-A740-DF65F9853066}"/>
                </a:ext>
              </a:extLst>
            </p:cNvPr>
            <p:cNvSpPr/>
            <p:nvPr/>
          </p:nvSpPr>
          <p:spPr>
            <a:xfrm>
              <a:off x="13413413" y="2935605"/>
              <a:ext cx="219075" cy="219075"/>
            </a:xfrm>
            <a:custGeom>
              <a:avLst/>
              <a:gdLst>
                <a:gd name="connsiteX0" fmla="*/ 224790 w 219075"/>
                <a:gd name="connsiteY0" fmla="*/ 86678 h 219075"/>
                <a:gd name="connsiteX1" fmla="*/ 212408 w 219075"/>
                <a:gd name="connsiteY1" fmla="*/ 55245 h 219075"/>
                <a:gd name="connsiteX2" fmla="*/ 183833 w 219075"/>
                <a:gd name="connsiteY2" fmla="*/ 64770 h 219075"/>
                <a:gd name="connsiteX3" fmla="*/ 163830 w 219075"/>
                <a:gd name="connsiteY3" fmla="*/ 43815 h 219075"/>
                <a:gd name="connsiteX4" fmla="*/ 174308 w 219075"/>
                <a:gd name="connsiteY4" fmla="*/ 14288 h 219075"/>
                <a:gd name="connsiteX5" fmla="*/ 143827 w 219075"/>
                <a:gd name="connsiteY5" fmla="*/ 953 h 219075"/>
                <a:gd name="connsiteX6" fmla="*/ 129540 w 219075"/>
                <a:gd name="connsiteY6" fmla="*/ 28575 h 219075"/>
                <a:gd name="connsiteX7" fmla="*/ 100965 w 219075"/>
                <a:gd name="connsiteY7" fmla="*/ 27623 h 219075"/>
                <a:gd name="connsiteX8" fmla="*/ 87630 w 219075"/>
                <a:gd name="connsiteY8" fmla="*/ 0 h 219075"/>
                <a:gd name="connsiteX9" fmla="*/ 56197 w 219075"/>
                <a:gd name="connsiteY9" fmla="*/ 12383 h 219075"/>
                <a:gd name="connsiteX10" fmla="*/ 64770 w 219075"/>
                <a:gd name="connsiteY10" fmla="*/ 41910 h 219075"/>
                <a:gd name="connsiteX11" fmla="*/ 43815 w 219075"/>
                <a:gd name="connsiteY11" fmla="*/ 61913 h 219075"/>
                <a:gd name="connsiteX12" fmla="*/ 14288 w 219075"/>
                <a:gd name="connsiteY12" fmla="*/ 51435 h 219075"/>
                <a:gd name="connsiteX13" fmla="*/ 952 w 219075"/>
                <a:gd name="connsiteY13" fmla="*/ 81915 h 219075"/>
                <a:gd name="connsiteX14" fmla="*/ 28575 w 219075"/>
                <a:gd name="connsiteY14" fmla="*/ 96203 h 219075"/>
                <a:gd name="connsiteX15" fmla="*/ 27622 w 219075"/>
                <a:gd name="connsiteY15" fmla="*/ 124778 h 219075"/>
                <a:gd name="connsiteX16" fmla="*/ 0 w 219075"/>
                <a:gd name="connsiteY16" fmla="*/ 138113 h 219075"/>
                <a:gd name="connsiteX17" fmla="*/ 12382 w 219075"/>
                <a:gd name="connsiteY17" fmla="*/ 169545 h 219075"/>
                <a:gd name="connsiteX18" fmla="*/ 41910 w 219075"/>
                <a:gd name="connsiteY18" fmla="*/ 160973 h 219075"/>
                <a:gd name="connsiteX19" fmla="*/ 61913 w 219075"/>
                <a:gd name="connsiteY19" fmla="*/ 181928 h 219075"/>
                <a:gd name="connsiteX20" fmla="*/ 51435 w 219075"/>
                <a:gd name="connsiteY20" fmla="*/ 211455 h 219075"/>
                <a:gd name="connsiteX21" fmla="*/ 81915 w 219075"/>
                <a:gd name="connsiteY21" fmla="*/ 224790 h 219075"/>
                <a:gd name="connsiteX22" fmla="*/ 96202 w 219075"/>
                <a:gd name="connsiteY22" fmla="*/ 197168 h 219075"/>
                <a:gd name="connsiteX23" fmla="*/ 124777 w 219075"/>
                <a:gd name="connsiteY23" fmla="*/ 198120 h 219075"/>
                <a:gd name="connsiteX24" fmla="*/ 138113 w 219075"/>
                <a:gd name="connsiteY24" fmla="*/ 225743 h 219075"/>
                <a:gd name="connsiteX25" fmla="*/ 169545 w 219075"/>
                <a:gd name="connsiteY25" fmla="*/ 213360 h 219075"/>
                <a:gd name="connsiteX26" fmla="*/ 160972 w 219075"/>
                <a:gd name="connsiteY26" fmla="*/ 183833 h 219075"/>
                <a:gd name="connsiteX27" fmla="*/ 181927 w 219075"/>
                <a:gd name="connsiteY27" fmla="*/ 163830 h 219075"/>
                <a:gd name="connsiteX28" fmla="*/ 211455 w 219075"/>
                <a:gd name="connsiteY28" fmla="*/ 174308 h 219075"/>
                <a:gd name="connsiteX29" fmla="*/ 224790 w 219075"/>
                <a:gd name="connsiteY29" fmla="*/ 143828 h 219075"/>
                <a:gd name="connsiteX30" fmla="*/ 197168 w 219075"/>
                <a:gd name="connsiteY30" fmla="*/ 129540 h 219075"/>
                <a:gd name="connsiteX31" fmla="*/ 198120 w 219075"/>
                <a:gd name="connsiteY31" fmla="*/ 100965 h 219075"/>
                <a:gd name="connsiteX32" fmla="*/ 224790 w 219075"/>
                <a:gd name="connsiteY32" fmla="*/ 86678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9075" h="219075">
                  <a:moveTo>
                    <a:pt x="224790" y="86678"/>
                  </a:moveTo>
                  <a:lnTo>
                    <a:pt x="212408" y="55245"/>
                  </a:lnTo>
                  <a:lnTo>
                    <a:pt x="183833" y="64770"/>
                  </a:lnTo>
                  <a:cubicBezTo>
                    <a:pt x="178118" y="56198"/>
                    <a:pt x="171450" y="49530"/>
                    <a:pt x="163830" y="43815"/>
                  </a:cubicBezTo>
                  <a:lnTo>
                    <a:pt x="174308" y="14288"/>
                  </a:lnTo>
                  <a:lnTo>
                    <a:pt x="143827" y="953"/>
                  </a:lnTo>
                  <a:lnTo>
                    <a:pt x="129540" y="28575"/>
                  </a:lnTo>
                  <a:cubicBezTo>
                    <a:pt x="120015" y="26670"/>
                    <a:pt x="110490" y="26670"/>
                    <a:pt x="100965" y="27623"/>
                  </a:cubicBezTo>
                  <a:lnTo>
                    <a:pt x="87630" y="0"/>
                  </a:lnTo>
                  <a:lnTo>
                    <a:pt x="56197" y="12383"/>
                  </a:lnTo>
                  <a:lnTo>
                    <a:pt x="64770" y="41910"/>
                  </a:lnTo>
                  <a:cubicBezTo>
                    <a:pt x="56197" y="47625"/>
                    <a:pt x="49530" y="54293"/>
                    <a:pt x="43815" y="61913"/>
                  </a:cubicBezTo>
                  <a:lnTo>
                    <a:pt x="14288" y="51435"/>
                  </a:lnTo>
                  <a:lnTo>
                    <a:pt x="952" y="81915"/>
                  </a:lnTo>
                  <a:lnTo>
                    <a:pt x="28575" y="96203"/>
                  </a:lnTo>
                  <a:cubicBezTo>
                    <a:pt x="26670" y="105728"/>
                    <a:pt x="26670" y="115253"/>
                    <a:pt x="27622" y="124778"/>
                  </a:cubicBezTo>
                  <a:lnTo>
                    <a:pt x="0" y="138113"/>
                  </a:lnTo>
                  <a:lnTo>
                    <a:pt x="12382" y="169545"/>
                  </a:lnTo>
                  <a:lnTo>
                    <a:pt x="41910" y="160973"/>
                  </a:lnTo>
                  <a:cubicBezTo>
                    <a:pt x="47625" y="169545"/>
                    <a:pt x="54292" y="176213"/>
                    <a:pt x="61913" y="181928"/>
                  </a:cubicBezTo>
                  <a:lnTo>
                    <a:pt x="51435" y="211455"/>
                  </a:lnTo>
                  <a:lnTo>
                    <a:pt x="81915" y="224790"/>
                  </a:lnTo>
                  <a:lnTo>
                    <a:pt x="96202" y="197168"/>
                  </a:lnTo>
                  <a:cubicBezTo>
                    <a:pt x="105727" y="199073"/>
                    <a:pt x="115252" y="199073"/>
                    <a:pt x="124777" y="198120"/>
                  </a:cubicBezTo>
                  <a:lnTo>
                    <a:pt x="138113" y="225743"/>
                  </a:lnTo>
                  <a:lnTo>
                    <a:pt x="169545" y="213360"/>
                  </a:lnTo>
                  <a:lnTo>
                    <a:pt x="160972" y="183833"/>
                  </a:lnTo>
                  <a:cubicBezTo>
                    <a:pt x="169545" y="178118"/>
                    <a:pt x="176213" y="171450"/>
                    <a:pt x="181927" y="163830"/>
                  </a:cubicBezTo>
                  <a:lnTo>
                    <a:pt x="211455" y="174308"/>
                  </a:lnTo>
                  <a:lnTo>
                    <a:pt x="224790" y="143828"/>
                  </a:lnTo>
                  <a:lnTo>
                    <a:pt x="197168" y="129540"/>
                  </a:lnTo>
                  <a:cubicBezTo>
                    <a:pt x="199072" y="120015"/>
                    <a:pt x="199072" y="110490"/>
                    <a:pt x="198120" y="100965"/>
                  </a:cubicBezTo>
                  <a:lnTo>
                    <a:pt x="224790" y="86678"/>
                  </a:lnTo>
                  <a:close/>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2" name="Freeform: Shape 291">
              <a:extLst>
                <a:ext uri="{FF2B5EF4-FFF2-40B4-BE49-F238E27FC236}">
                  <a16:creationId xmlns:a16="http://schemas.microsoft.com/office/drawing/2014/main" id="{456515BA-401C-47A2-B1EE-627571CA1BAF}"/>
                </a:ext>
              </a:extLst>
            </p:cNvPr>
            <p:cNvSpPr/>
            <p:nvPr/>
          </p:nvSpPr>
          <p:spPr>
            <a:xfrm>
              <a:off x="13316258" y="2971800"/>
              <a:ext cx="28575" cy="9525"/>
            </a:xfrm>
            <a:custGeom>
              <a:avLst/>
              <a:gdLst>
                <a:gd name="connsiteX0" fmla="*/ 28575 w 28575"/>
                <a:gd name="connsiteY0" fmla="*/ 0 h 0"/>
                <a:gd name="connsiteX1" fmla="*/ 0 w 28575"/>
                <a:gd name="connsiteY1" fmla="*/ 0 h 0"/>
              </a:gdLst>
              <a:ahLst/>
              <a:cxnLst>
                <a:cxn ang="0">
                  <a:pos x="connsiteX0" y="connsiteY0"/>
                </a:cxn>
                <a:cxn ang="0">
                  <a:pos x="connsiteX1" y="connsiteY1"/>
                </a:cxn>
              </a:cxnLst>
              <a:rect l="l" t="t" r="r" b="b"/>
              <a:pathLst>
                <a:path w="28575">
                  <a:moveTo>
                    <a:pt x="28575" y="0"/>
                  </a:moveTo>
                  <a:lnTo>
                    <a:pt x="0" y="0"/>
                  </a:lnTo>
                </a:path>
              </a:pathLst>
            </a:custGeom>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3" name="Freeform: Shape 292">
              <a:extLst>
                <a:ext uri="{FF2B5EF4-FFF2-40B4-BE49-F238E27FC236}">
                  <a16:creationId xmlns:a16="http://schemas.microsoft.com/office/drawing/2014/main" id="{F570D83D-2637-428F-9E76-E774AEA842F2}"/>
                </a:ext>
              </a:extLst>
            </p:cNvPr>
            <p:cNvSpPr/>
            <p:nvPr/>
          </p:nvSpPr>
          <p:spPr>
            <a:xfrm>
              <a:off x="13316258" y="3048000"/>
              <a:ext cx="28575" cy="9525"/>
            </a:xfrm>
            <a:custGeom>
              <a:avLst/>
              <a:gdLst>
                <a:gd name="connsiteX0" fmla="*/ 28575 w 28575"/>
                <a:gd name="connsiteY0" fmla="*/ 0 h 0"/>
                <a:gd name="connsiteX1" fmla="*/ 0 w 28575"/>
                <a:gd name="connsiteY1" fmla="*/ 0 h 0"/>
              </a:gdLst>
              <a:ahLst/>
              <a:cxnLst>
                <a:cxn ang="0">
                  <a:pos x="connsiteX0" y="connsiteY0"/>
                </a:cxn>
                <a:cxn ang="0">
                  <a:pos x="connsiteX1" y="connsiteY1"/>
                </a:cxn>
              </a:cxnLst>
              <a:rect l="l" t="t" r="r" b="b"/>
              <a:pathLst>
                <a:path w="28575">
                  <a:moveTo>
                    <a:pt x="28575" y="0"/>
                  </a:moveTo>
                  <a:lnTo>
                    <a:pt x="0" y="0"/>
                  </a:lnTo>
                </a:path>
              </a:pathLst>
            </a:custGeom>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4" name="Freeform: Shape 293">
              <a:extLst>
                <a:ext uri="{FF2B5EF4-FFF2-40B4-BE49-F238E27FC236}">
                  <a16:creationId xmlns:a16="http://schemas.microsoft.com/office/drawing/2014/main" id="{E56EE56C-CDF6-402B-ABD4-1438FF92D7EC}"/>
                </a:ext>
              </a:extLst>
            </p:cNvPr>
            <p:cNvSpPr/>
            <p:nvPr/>
          </p:nvSpPr>
          <p:spPr>
            <a:xfrm>
              <a:off x="13316258" y="3124200"/>
              <a:ext cx="28575" cy="9525"/>
            </a:xfrm>
            <a:custGeom>
              <a:avLst/>
              <a:gdLst>
                <a:gd name="connsiteX0" fmla="*/ 28575 w 28575"/>
                <a:gd name="connsiteY0" fmla="*/ 0 h 0"/>
                <a:gd name="connsiteX1" fmla="*/ 0 w 28575"/>
                <a:gd name="connsiteY1" fmla="*/ 0 h 0"/>
              </a:gdLst>
              <a:ahLst/>
              <a:cxnLst>
                <a:cxn ang="0">
                  <a:pos x="connsiteX0" y="connsiteY0"/>
                </a:cxn>
                <a:cxn ang="0">
                  <a:pos x="connsiteX1" y="connsiteY1"/>
                </a:cxn>
              </a:cxnLst>
              <a:rect l="l" t="t" r="r" b="b"/>
              <a:pathLst>
                <a:path w="28575">
                  <a:moveTo>
                    <a:pt x="28575" y="0"/>
                  </a:moveTo>
                  <a:lnTo>
                    <a:pt x="0" y="0"/>
                  </a:lnTo>
                </a:path>
              </a:pathLst>
            </a:custGeom>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5" name="Freeform: Shape 294">
              <a:extLst>
                <a:ext uri="{FF2B5EF4-FFF2-40B4-BE49-F238E27FC236}">
                  <a16:creationId xmlns:a16="http://schemas.microsoft.com/office/drawing/2014/main" id="{99E231AC-7C4A-4D5B-8F35-D02BA9C426AD}"/>
                </a:ext>
              </a:extLst>
            </p:cNvPr>
            <p:cNvSpPr/>
            <p:nvPr/>
          </p:nvSpPr>
          <p:spPr>
            <a:xfrm>
              <a:off x="13330546" y="2838450"/>
              <a:ext cx="190500" cy="66675"/>
            </a:xfrm>
            <a:custGeom>
              <a:avLst/>
              <a:gdLst>
                <a:gd name="connsiteX0" fmla="*/ 0 w 190500"/>
                <a:gd name="connsiteY0" fmla="*/ 67627 h 66675"/>
                <a:gd name="connsiteX1" fmla="*/ 99060 w 190500"/>
                <a:gd name="connsiteY1" fmla="*/ 0 h 66675"/>
                <a:gd name="connsiteX2" fmla="*/ 195263 w 190500"/>
                <a:gd name="connsiteY2" fmla="*/ 58102 h 66675"/>
              </a:gdLst>
              <a:ahLst/>
              <a:cxnLst>
                <a:cxn ang="0">
                  <a:pos x="connsiteX0" y="connsiteY0"/>
                </a:cxn>
                <a:cxn ang="0">
                  <a:pos x="connsiteX1" y="connsiteY1"/>
                </a:cxn>
                <a:cxn ang="0">
                  <a:pos x="connsiteX2" y="connsiteY2"/>
                </a:cxn>
              </a:cxnLst>
              <a:rect l="l" t="t" r="r" b="b"/>
              <a:pathLst>
                <a:path w="190500" h="66675">
                  <a:moveTo>
                    <a:pt x="0" y="67627"/>
                  </a:moveTo>
                  <a:cubicBezTo>
                    <a:pt x="14288" y="28575"/>
                    <a:pt x="53340" y="0"/>
                    <a:pt x="99060" y="0"/>
                  </a:cubicBezTo>
                  <a:cubicBezTo>
                    <a:pt x="141923" y="0"/>
                    <a:pt x="179070" y="22860"/>
                    <a:pt x="195263" y="58102"/>
                  </a:cubicBez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6" name="Freeform: Shape 295">
              <a:extLst>
                <a:ext uri="{FF2B5EF4-FFF2-40B4-BE49-F238E27FC236}">
                  <a16:creationId xmlns:a16="http://schemas.microsoft.com/office/drawing/2014/main" id="{6A08FEA9-24A3-4D9F-B88B-B660C77C5A14}"/>
                </a:ext>
              </a:extLst>
            </p:cNvPr>
            <p:cNvSpPr/>
            <p:nvPr/>
          </p:nvSpPr>
          <p:spPr>
            <a:xfrm>
              <a:off x="13487708" y="2857500"/>
              <a:ext cx="38100" cy="38100"/>
            </a:xfrm>
            <a:custGeom>
              <a:avLst/>
              <a:gdLst>
                <a:gd name="connsiteX0" fmla="*/ 46673 w 38100"/>
                <a:gd name="connsiteY0" fmla="*/ 0 h 38100"/>
                <a:gd name="connsiteX1" fmla="*/ 38100 w 38100"/>
                <a:gd name="connsiteY1" fmla="*/ 38100 h 38100"/>
                <a:gd name="connsiteX2" fmla="*/ 0 w 38100"/>
                <a:gd name="connsiteY2" fmla="*/ 33338 h 38100"/>
              </a:gdLst>
              <a:ahLst/>
              <a:cxnLst>
                <a:cxn ang="0">
                  <a:pos x="connsiteX0" y="connsiteY0"/>
                </a:cxn>
                <a:cxn ang="0">
                  <a:pos x="connsiteX1" y="connsiteY1"/>
                </a:cxn>
                <a:cxn ang="0">
                  <a:pos x="connsiteX2" y="connsiteY2"/>
                </a:cxn>
              </a:cxnLst>
              <a:rect l="l" t="t" r="r" b="b"/>
              <a:pathLst>
                <a:path w="38100" h="38100">
                  <a:moveTo>
                    <a:pt x="46673" y="0"/>
                  </a:moveTo>
                  <a:lnTo>
                    <a:pt x="38100" y="38100"/>
                  </a:lnTo>
                  <a:lnTo>
                    <a:pt x="0" y="33338"/>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7" name="Freeform: Shape 296">
              <a:extLst>
                <a:ext uri="{FF2B5EF4-FFF2-40B4-BE49-F238E27FC236}">
                  <a16:creationId xmlns:a16="http://schemas.microsoft.com/office/drawing/2014/main" id="{B6EA9A0F-0C38-467E-8297-F7B77D14B032}"/>
                </a:ext>
              </a:extLst>
            </p:cNvPr>
            <p:cNvSpPr/>
            <p:nvPr/>
          </p:nvSpPr>
          <p:spPr>
            <a:xfrm>
              <a:off x="13335308" y="3190875"/>
              <a:ext cx="190500" cy="66675"/>
            </a:xfrm>
            <a:custGeom>
              <a:avLst/>
              <a:gdLst>
                <a:gd name="connsiteX0" fmla="*/ 190500 w 190500"/>
                <a:gd name="connsiteY0" fmla="*/ 0 h 66675"/>
                <a:gd name="connsiteX1" fmla="*/ 95250 w 190500"/>
                <a:gd name="connsiteY1" fmla="*/ 66675 h 66675"/>
                <a:gd name="connsiteX2" fmla="*/ 0 w 190500"/>
                <a:gd name="connsiteY2" fmla="*/ 9525 h 66675"/>
              </a:gdLst>
              <a:ahLst/>
              <a:cxnLst>
                <a:cxn ang="0">
                  <a:pos x="connsiteX0" y="connsiteY0"/>
                </a:cxn>
                <a:cxn ang="0">
                  <a:pos x="connsiteX1" y="connsiteY1"/>
                </a:cxn>
                <a:cxn ang="0">
                  <a:pos x="connsiteX2" y="connsiteY2"/>
                </a:cxn>
              </a:cxnLst>
              <a:rect l="l" t="t" r="r" b="b"/>
              <a:pathLst>
                <a:path w="190500" h="66675">
                  <a:moveTo>
                    <a:pt x="190500" y="0"/>
                  </a:moveTo>
                  <a:cubicBezTo>
                    <a:pt x="176213" y="39052"/>
                    <a:pt x="140970" y="66675"/>
                    <a:pt x="95250" y="66675"/>
                  </a:cubicBezTo>
                  <a:cubicBezTo>
                    <a:pt x="52388" y="66675"/>
                    <a:pt x="16193" y="44767"/>
                    <a:pt x="0" y="9525"/>
                  </a:cubicBez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298" name="Freeform: Shape 297">
              <a:extLst>
                <a:ext uri="{FF2B5EF4-FFF2-40B4-BE49-F238E27FC236}">
                  <a16:creationId xmlns:a16="http://schemas.microsoft.com/office/drawing/2014/main" id="{4DA0195B-6CA5-4691-81EE-007CE5717F8B}"/>
                </a:ext>
              </a:extLst>
            </p:cNvPr>
            <p:cNvSpPr/>
            <p:nvPr/>
          </p:nvSpPr>
          <p:spPr>
            <a:xfrm>
              <a:off x="13325783" y="3200400"/>
              <a:ext cx="38100" cy="28575"/>
            </a:xfrm>
            <a:custGeom>
              <a:avLst/>
              <a:gdLst>
                <a:gd name="connsiteX0" fmla="*/ 0 w 38100"/>
                <a:gd name="connsiteY0" fmla="*/ 37148 h 28575"/>
                <a:gd name="connsiteX1" fmla="*/ 9525 w 38100"/>
                <a:gd name="connsiteY1" fmla="*/ 0 h 28575"/>
                <a:gd name="connsiteX2" fmla="*/ 46672 w 38100"/>
                <a:gd name="connsiteY2" fmla="*/ 3810 h 28575"/>
              </a:gdLst>
              <a:ahLst/>
              <a:cxnLst>
                <a:cxn ang="0">
                  <a:pos x="connsiteX0" y="connsiteY0"/>
                </a:cxn>
                <a:cxn ang="0">
                  <a:pos x="connsiteX1" y="connsiteY1"/>
                </a:cxn>
                <a:cxn ang="0">
                  <a:pos x="connsiteX2" y="connsiteY2"/>
                </a:cxn>
              </a:cxnLst>
              <a:rect l="l" t="t" r="r" b="b"/>
              <a:pathLst>
                <a:path w="38100" h="28575">
                  <a:moveTo>
                    <a:pt x="0" y="37148"/>
                  </a:moveTo>
                  <a:lnTo>
                    <a:pt x="9525" y="0"/>
                  </a:lnTo>
                  <a:lnTo>
                    <a:pt x="46672" y="3810"/>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299" name="Group 298">
            <a:extLst>
              <a:ext uri="{FF2B5EF4-FFF2-40B4-BE49-F238E27FC236}">
                <a16:creationId xmlns:a16="http://schemas.microsoft.com/office/drawing/2014/main" id="{492615B5-3E3A-474E-8873-42F9CE01BF15}"/>
              </a:ext>
            </a:extLst>
          </p:cNvPr>
          <p:cNvGrpSpPr>
            <a:grpSpLocks noChangeAspect="1"/>
          </p:cNvGrpSpPr>
          <p:nvPr/>
        </p:nvGrpSpPr>
        <p:grpSpPr>
          <a:xfrm>
            <a:off x="2599900" y="5380049"/>
            <a:ext cx="303647" cy="303652"/>
            <a:chOff x="7447964" y="4540640"/>
            <a:chExt cx="428625" cy="428625"/>
          </a:xfrm>
        </p:grpSpPr>
        <p:sp>
          <p:nvSpPr>
            <p:cNvPr id="300" name="Freeform: Shape 299">
              <a:extLst>
                <a:ext uri="{FF2B5EF4-FFF2-40B4-BE49-F238E27FC236}">
                  <a16:creationId xmlns:a16="http://schemas.microsoft.com/office/drawing/2014/main" id="{C968C3D1-C978-4659-B7DA-1A869BC8E807}"/>
                </a:ext>
              </a:extLst>
            </p:cNvPr>
            <p:cNvSpPr/>
            <p:nvPr/>
          </p:nvSpPr>
          <p:spPr>
            <a:xfrm>
              <a:off x="7637511" y="4576835"/>
              <a:ext cx="133350" cy="190500"/>
            </a:xfrm>
            <a:custGeom>
              <a:avLst/>
              <a:gdLst>
                <a:gd name="connsiteX0" fmla="*/ 59055 w 133350"/>
                <a:gd name="connsiteY0" fmla="*/ 0 h 190500"/>
                <a:gd name="connsiteX1" fmla="*/ 37148 w 133350"/>
                <a:gd name="connsiteY1" fmla="*/ 21907 h 190500"/>
                <a:gd name="connsiteX2" fmla="*/ 15240 w 133350"/>
                <a:gd name="connsiteY2" fmla="*/ 14288 h 190500"/>
                <a:gd name="connsiteX3" fmla="*/ 0 w 133350"/>
                <a:gd name="connsiteY3" fmla="*/ 50482 h 190500"/>
                <a:gd name="connsiteX4" fmla="*/ 20955 w 133350"/>
                <a:gd name="connsiteY4" fmla="*/ 60960 h 190500"/>
                <a:gd name="connsiteX5" fmla="*/ 20955 w 133350"/>
                <a:gd name="connsiteY5" fmla="*/ 92392 h 190500"/>
                <a:gd name="connsiteX6" fmla="*/ 0 w 133350"/>
                <a:gd name="connsiteY6" fmla="*/ 102870 h 190500"/>
                <a:gd name="connsiteX7" fmla="*/ 15240 w 133350"/>
                <a:gd name="connsiteY7" fmla="*/ 139065 h 190500"/>
                <a:gd name="connsiteX8" fmla="*/ 37148 w 133350"/>
                <a:gd name="connsiteY8" fmla="*/ 131445 h 190500"/>
                <a:gd name="connsiteX9" fmla="*/ 59055 w 133350"/>
                <a:gd name="connsiteY9" fmla="*/ 153352 h 190500"/>
                <a:gd name="connsiteX10" fmla="*/ 51435 w 133350"/>
                <a:gd name="connsiteY10" fmla="*/ 175260 h 190500"/>
                <a:gd name="connsiteX11" fmla="*/ 87630 w 133350"/>
                <a:gd name="connsiteY11" fmla="*/ 190500 h 190500"/>
                <a:gd name="connsiteX12" fmla="*/ 98108 w 133350"/>
                <a:gd name="connsiteY12" fmla="*/ 169545 h 190500"/>
                <a:gd name="connsiteX13" fmla="*/ 129540 w 133350"/>
                <a:gd name="connsiteY13" fmla="*/ 169545 h 190500"/>
                <a:gd name="connsiteX14" fmla="*/ 140018 w 133350"/>
                <a:gd name="connsiteY14"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50" h="190500">
                  <a:moveTo>
                    <a:pt x="59055" y="0"/>
                  </a:moveTo>
                  <a:cubicBezTo>
                    <a:pt x="50483" y="5715"/>
                    <a:pt x="42863" y="13335"/>
                    <a:pt x="37148" y="21907"/>
                  </a:cubicBezTo>
                  <a:lnTo>
                    <a:pt x="15240" y="14288"/>
                  </a:lnTo>
                  <a:lnTo>
                    <a:pt x="0" y="50482"/>
                  </a:lnTo>
                  <a:lnTo>
                    <a:pt x="20955" y="60960"/>
                  </a:lnTo>
                  <a:cubicBezTo>
                    <a:pt x="19050" y="71438"/>
                    <a:pt x="19050" y="81915"/>
                    <a:pt x="20955" y="92392"/>
                  </a:cubicBezTo>
                  <a:lnTo>
                    <a:pt x="0" y="102870"/>
                  </a:lnTo>
                  <a:lnTo>
                    <a:pt x="15240" y="139065"/>
                  </a:lnTo>
                  <a:lnTo>
                    <a:pt x="37148" y="131445"/>
                  </a:lnTo>
                  <a:cubicBezTo>
                    <a:pt x="42863" y="140017"/>
                    <a:pt x="50483" y="147638"/>
                    <a:pt x="59055" y="153352"/>
                  </a:cubicBezTo>
                  <a:lnTo>
                    <a:pt x="51435" y="175260"/>
                  </a:lnTo>
                  <a:lnTo>
                    <a:pt x="87630" y="190500"/>
                  </a:lnTo>
                  <a:lnTo>
                    <a:pt x="98108" y="169545"/>
                  </a:lnTo>
                  <a:cubicBezTo>
                    <a:pt x="108585" y="171450"/>
                    <a:pt x="119063" y="171450"/>
                    <a:pt x="129540" y="169545"/>
                  </a:cubicBezTo>
                  <a:lnTo>
                    <a:pt x="140018" y="190500"/>
                  </a:ln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1" name="Freeform: Shape 300">
              <a:extLst>
                <a:ext uri="{FF2B5EF4-FFF2-40B4-BE49-F238E27FC236}">
                  <a16:creationId xmlns:a16="http://schemas.microsoft.com/office/drawing/2014/main" id="{8B3FB9A7-F02B-4AFB-9996-74FE60F0034A}"/>
                </a:ext>
              </a:extLst>
            </p:cNvPr>
            <p:cNvSpPr/>
            <p:nvPr/>
          </p:nvSpPr>
          <p:spPr>
            <a:xfrm>
              <a:off x="7714664" y="4625413"/>
              <a:ext cx="57150" cy="66675"/>
            </a:xfrm>
            <a:custGeom>
              <a:avLst/>
              <a:gdLst>
                <a:gd name="connsiteX0" fmla="*/ 64770 w 57150"/>
                <a:gd name="connsiteY0" fmla="*/ 50482 h 66675"/>
                <a:gd name="connsiteX1" fmla="*/ 34290 w 57150"/>
                <a:gd name="connsiteY1" fmla="*/ 67627 h 66675"/>
                <a:gd name="connsiteX2" fmla="*/ 0 w 57150"/>
                <a:gd name="connsiteY2" fmla="*/ 33338 h 66675"/>
                <a:gd name="connsiteX3" fmla="*/ 25717 w 57150"/>
                <a:gd name="connsiteY3" fmla="*/ 0 h 66675"/>
              </a:gdLst>
              <a:ahLst/>
              <a:cxnLst>
                <a:cxn ang="0">
                  <a:pos x="connsiteX0" y="connsiteY0"/>
                </a:cxn>
                <a:cxn ang="0">
                  <a:pos x="connsiteX1" y="connsiteY1"/>
                </a:cxn>
                <a:cxn ang="0">
                  <a:pos x="connsiteX2" y="connsiteY2"/>
                </a:cxn>
                <a:cxn ang="0">
                  <a:pos x="connsiteX3" y="connsiteY3"/>
                </a:cxn>
              </a:cxnLst>
              <a:rect l="l" t="t" r="r" b="b"/>
              <a:pathLst>
                <a:path w="57150" h="66675">
                  <a:moveTo>
                    <a:pt x="64770" y="50482"/>
                  </a:moveTo>
                  <a:cubicBezTo>
                    <a:pt x="59055" y="60960"/>
                    <a:pt x="47625" y="67627"/>
                    <a:pt x="34290" y="67627"/>
                  </a:cubicBezTo>
                  <a:cubicBezTo>
                    <a:pt x="15240" y="67627"/>
                    <a:pt x="0" y="52388"/>
                    <a:pt x="0" y="33338"/>
                  </a:cubicBezTo>
                  <a:cubicBezTo>
                    <a:pt x="0" y="17145"/>
                    <a:pt x="11430" y="3810"/>
                    <a:pt x="25717" y="0"/>
                  </a:cubicBez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2" name="Freeform: Shape 301">
              <a:extLst>
                <a:ext uri="{FF2B5EF4-FFF2-40B4-BE49-F238E27FC236}">
                  <a16:creationId xmlns:a16="http://schemas.microsoft.com/office/drawing/2014/main" id="{CEC8254C-FE39-48E3-B7D2-C04DE338632F}"/>
                </a:ext>
              </a:extLst>
            </p:cNvPr>
            <p:cNvSpPr/>
            <p:nvPr/>
          </p:nvSpPr>
          <p:spPr>
            <a:xfrm>
              <a:off x="7475586" y="4692088"/>
              <a:ext cx="190500" cy="190500"/>
            </a:xfrm>
            <a:custGeom>
              <a:avLst/>
              <a:gdLst>
                <a:gd name="connsiteX0" fmla="*/ 131445 w 190500"/>
                <a:gd name="connsiteY0" fmla="*/ 190500 h 190500"/>
                <a:gd name="connsiteX1" fmla="*/ 153353 w 190500"/>
                <a:gd name="connsiteY1" fmla="*/ 168592 h 190500"/>
                <a:gd name="connsiteX2" fmla="*/ 175260 w 190500"/>
                <a:gd name="connsiteY2" fmla="*/ 176213 h 190500"/>
                <a:gd name="connsiteX3" fmla="*/ 190500 w 190500"/>
                <a:gd name="connsiteY3" fmla="*/ 140017 h 190500"/>
                <a:gd name="connsiteX4" fmla="*/ 169545 w 190500"/>
                <a:gd name="connsiteY4" fmla="*/ 129540 h 190500"/>
                <a:gd name="connsiteX5" fmla="*/ 169545 w 190500"/>
                <a:gd name="connsiteY5" fmla="*/ 98107 h 190500"/>
                <a:gd name="connsiteX6" fmla="*/ 190500 w 190500"/>
                <a:gd name="connsiteY6" fmla="*/ 87630 h 190500"/>
                <a:gd name="connsiteX7" fmla="*/ 175260 w 190500"/>
                <a:gd name="connsiteY7" fmla="*/ 51435 h 190500"/>
                <a:gd name="connsiteX8" fmla="*/ 153353 w 190500"/>
                <a:gd name="connsiteY8" fmla="*/ 59055 h 190500"/>
                <a:gd name="connsiteX9" fmla="*/ 131445 w 190500"/>
                <a:gd name="connsiteY9" fmla="*/ 37148 h 190500"/>
                <a:gd name="connsiteX10" fmla="*/ 139065 w 190500"/>
                <a:gd name="connsiteY10" fmla="*/ 15240 h 190500"/>
                <a:gd name="connsiteX11" fmla="*/ 102870 w 190500"/>
                <a:gd name="connsiteY11" fmla="*/ 0 h 190500"/>
                <a:gd name="connsiteX12" fmla="*/ 92393 w 190500"/>
                <a:gd name="connsiteY12" fmla="*/ 20955 h 190500"/>
                <a:gd name="connsiteX13" fmla="*/ 60960 w 190500"/>
                <a:gd name="connsiteY13" fmla="*/ 20955 h 190500"/>
                <a:gd name="connsiteX14" fmla="*/ 50483 w 190500"/>
                <a:gd name="connsiteY14" fmla="*/ 0 h 190500"/>
                <a:gd name="connsiteX15" fmla="*/ 14288 w 190500"/>
                <a:gd name="connsiteY15" fmla="*/ 15240 h 190500"/>
                <a:gd name="connsiteX16" fmla="*/ 21908 w 190500"/>
                <a:gd name="connsiteY16" fmla="*/ 37148 h 190500"/>
                <a:gd name="connsiteX17" fmla="*/ 0 w 190500"/>
                <a:gd name="connsiteY17" fmla="*/ 5905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500" h="190500">
                  <a:moveTo>
                    <a:pt x="131445" y="190500"/>
                  </a:moveTo>
                  <a:cubicBezTo>
                    <a:pt x="140018" y="184785"/>
                    <a:pt x="147638" y="177165"/>
                    <a:pt x="153353" y="168592"/>
                  </a:cubicBezTo>
                  <a:lnTo>
                    <a:pt x="175260" y="176213"/>
                  </a:lnTo>
                  <a:lnTo>
                    <a:pt x="190500" y="140017"/>
                  </a:lnTo>
                  <a:lnTo>
                    <a:pt x="169545" y="129540"/>
                  </a:lnTo>
                  <a:cubicBezTo>
                    <a:pt x="171450" y="119063"/>
                    <a:pt x="171450" y="108585"/>
                    <a:pt x="169545" y="98107"/>
                  </a:cubicBezTo>
                  <a:lnTo>
                    <a:pt x="190500" y="87630"/>
                  </a:lnTo>
                  <a:lnTo>
                    <a:pt x="175260" y="51435"/>
                  </a:lnTo>
                  <a:lnTo>
                    <a:pt x="153353" y="59055"/>
                  </a:lnTo>
                  <a:cubicBezTo>
                    <a:pt x="147638" y="50482"/>
                    <a:pt x="140018" y="42863"/>
                    <a:pt x="131445" y="37148"/>
                  </a:cubicBezTo>
                  <a:lnTo>
                    <a:pt x="139065" y="15240"/>
                  </a:lnTo>
                  <a:lnTo>
                    <a:pt x="102870" y="0"/>
                  </a:lnTo>
                  <a:lnTo>
                    <a:pt x="92393" y="20955"/>
                  </a:lnTo>
                  <a:cubicBezTo>
                    <a:pt x="81915" y="19050"/>
                    <a:pt x="71438" y="19050"/>
                    <a:pt x="60960" y="20955"/>
                  </a:cubicBezTo>
                  <a:lnTo>
                    <a:pt x="50483" y="0"/>
                  </a:lnTo>
                  <a:lnTo>
                    <a:pt x="14288" y="15240"/>
                  </a:lnTo>
                  <a:lnTo>
                    <a:pt x="21908" y="37148"/>
                  </a:lnTo>
                  <a:cubicBezTo>
                    <a:pt x="13335" y="42863"/>
                    <a:pt x="5715" y="50482"/>
                    <a:pt x="0" y="59055"/>
                  </a:cubicBez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3" name="Freeform: Shape 302">
              <a:extLst>
                <a:ext uri="{FF2B5EF4-FFF2-40B4-BE49-F238E27FC236}">
                  <a16:creationId xmlns:a16="http://schemas.microsoft.com/office/drawing/2014/main" id="{A4DC7725-6EB5-405E-BDA4-364B64CF752B}"/>
                </a:ext>
              </a:extLst>
            </p:cNvPr>
            <p:cNvSpPr/>
            <p:nvPr/>
          </p:nvSpPr>
          <p:spPr>
            <a:xfrm>
              <a:off x="7514639" y="4769240"/>
              <a:ext cx="76200" cy="76200"/>
            </a:xfrm>
            <a:custGeom>
              <a:avLst/>
              <a:gdLst>
                <a:gd name="connsiteX0" fmla="*/ 0 w 76200"/>
                <a:gd name="connsiteY0" fmla="*/ 38100 h 76200"/>
                <a:gd name="connsiteX1" fmla="*/ 38100 w 76200"/>
                <a:gd name="connsiteY1" fmla="*/ 0 h 76200"/>
                <a:gd name="connsiteX2" fmla="*/ 76200 w 76200"/>
                <a:gd name="connsiteY2" fmla="*/ 38100 h 76200"/>
                <a:gd name="connsiteX3" fmla="*/ 3810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38100"/>
                  </a:moveTo>
                  <a:cubicBezTo>
                    <a:pt x="0" y="17145"/>
                    <a:pt x="17145" y="0"/>
                    <a:pt x="38100" y="0"/>
                  </a:cubicBezTo>
                  <a:cubicBezTo>
                    <a:pt x="59055" y="0"/>
                    <a:pt x="76200" y="17145"/>
                    <a:pt x="76200" y="38100"/>
                  </a:cubicBezTo>
                  <a:cubicBezTo>
                    <a:pt x="76200" y="59055"/>
                    <a:pt x="59055" y="76200"/>
                    <a:pt x="38100" y="76200"/>
                  </a:cubicBez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4" name="Freeform: Shape 303">
              <a:extLst>
                <a:ext uri="{FF2B5EF4-FFF2-40B4-BE49-F238E27FC236}">
                  <a16:creationId xmlns:a16="http://schemas.microsoft.com/office/drawing/2014/main" id="{716F7901-A37D-4D0E-AB42-E4EC63B15FC0}"/>
                </a:ext>
              </a:extLst>
            </p:cNvPr>
            <p:cNvSpPr/>
            <p:nvPr/>
          </p:nvSpPr>
          <p:spPr>
            <a:xfrm>
              <a:off x="7447964" y="4540640"/>
              <a:ext cx="361950" cy="361950"/>
            </a:xfrm>
            <a:custGeom>
              <a:avLst/>
              <a:gdLst>
                <a:gd name="connsiteX0" fmla="*/ 361950 w 361950"/>
                <a:gd name="connsiteY0" fmla="*/ 180975 h 361950"/>
                <a:gd name="connsiteX1" fmla="*/ 180975 w 361950"/>
                <a:gd name="connsiteY1" fmla="*/ 361950 h 361950"/>
                <a:gd name="connsiteX2" fmla="*/ 0 w 361950"/>
                <a:gd name="connsiteY2" fmla="*/ 180975 h 361950"/>
                <a:gd name="connsiteX3" fmla="*/ 180975 w 361950"/>
                <a:gd name="connsiteY3" fmla="*/ 0 h 361950"/>
                <a:gd name="connsiteX4" fmla="*/ 361950 w 361950"/>
                <a:gd name="connsiteY4" fmla="*/ 18097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361950" y="180975"/>
                  </a:moveTo>
                  <a:cubicBezTo>
                    <a:pt x="361950" y="280925"/>
                    <a:pt x="280925" y="361950"/>
                    <a:pt x="180975" y="361950"/>
                  </a:cubicBezTo>
                  <a:cubicBezTo>
                    <a:pt x="81025" y="361950"/>
                    <a:pt x="0" y="280925"/>
                    <a:pt x="0" y="180975"/>
                  </a:cubicBezTo>
                  <a:cubicBezTo>
                    <a:pt x="0" y="81025"/>
                    <a:pt x="81025" y="0"/>
                    <a:pt x="180975" y="0"/>
                  </a:cubicBezTo>
                  <a:cubicBezTo>
                    <a:pt x="280925" y="0"/>
                    <a:pt x="361950" y="81025"/>
                    <a:pt x="361950" y="180975"/>
                  </a:cubicBezTo>
                  <a:close/>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5" name="Freeform: Shape 304">
              <a:extLst>
                <a:ext uri="{FF2B5EF4-FFF2-40B4-BE49-F238E27FC236}">
                  <a16:creationId xmlns:a16="http://schemas.microsoft.com/office/drawing/2014/main" id="{6A79142B-2FAA-4310-B605-017DF1F90112}"/>
                </a:ext>
              </a:extLst>
            </p:cNvPr>
            <p:cNvSpPr/>
            <p:nvPr/>
          </p:nvSpPr>
          <p:spPr>
            <a:xfrm>
              <a:off x="7762289" y="4854965"/>
              <a:ext cx="114300" cy="114300"/>
            </a:xfrm>
            <a:custGeom>
              <a:avLst/>
              <a:gdLst>
                <a:gd name="connsiteX0" fmla="*/ 28575 w 114300"/>
                <a:gd name="connsiteY0" fmla="*/ 0 h 114300"/>
                <a:gd name="connsiteX1" fmla="*/ 114300 w 114300"/>
                <a:gd name="connsiteY1" fmla="*/ 85725 h 114300"/>
                <a:gd name="connsiteX2" fmla="*/ 85725 w 114300"/>
                <a:gd name="connsiteY2" fmla="*/ 114300 h 114300"/>
                <a:gd name="connsiteX3" fmla="*/ 0 w 114300"/>
                <a:gd name="connsiteY3" fmla="*/ 28575 h 114300"/>
              </a:gdLst>
              <a:ahLst/>
              <a:cxnLst>
                <a:cxn ang="0">
                  <a:pos x="connsiteX0" y="connsiteY0"/>
                </a:cxn>
                <a:cxn ang="0">
                  <a:pos x="connsiteX1" y="connsiteY1"/>
                </a:cxn>
                <a:cxn ang="0">
                  <a:pos x="connsiteX2" y="connsiteY2"/>
                </a:cxn>
                <a:cxn ang="0">
                  <a:pos x="connsiteX3" y="connsiteY3"/>
                </a:cxn>
              </a:cxnLst>
              <a:rect l="l" t="t" r="r" b="b"/>
              <a:pathLst>
                <a:path w="114300" h="114300">
                  <a:moveTo>
                    <a:pt x="28575" y="0"/>
                  </a:moveTo>
                  <a:lnTo>
                    <a:pt x="114300" y="85725"/>
                  </a:lnTo>
                  <a:lnTo>
                    <a:pt x="85725" y="114300"/>
                  </a:lnTo>
                  <a:lnTo>
                    <a:pt x="0" y="28575"/>
                  </a:lnTo>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grpSp>
        <p:nvGrpSpPr>
          <p:cNvPr id="306" name="Group 305">
            <a:extLst>
              <a:ext uri="{FF2B5EF4-FFF2-40B4-BE49-F238E27FC236}">
                <a16:creationId xmlns:a16="http://schemas.microsoft.com/office/drawing/2014/main" id="{CA3B84B3-7153-47AD-8684-FE44E8DB9223}"/>
              </a:ext>
            </a:extLst>
          </p:cNvPr>
          <p:cNvGrpSpPr>
            <a:grpSpLocks noChangeAspect="1"/>
          </p:cNvGrpSpPr>
          <p:nvPr/>
        </p:nvGrpSpPr>
        <p:grpSpPr>
          <a:xfrm>
            <a:off x="1063974" y="5391929"/>
            <a:ext cx="457205" cy="291827"/>
            <a:chOff x="16249958" y="4438650"/>
            <a:chExt cx="447675" cy="285750"/>
          </a:xfrm>
        </p:grpSpPr>
        <p:sp>
          <p:nvSpPr>
            <p:cNvPr id="307" name="Freeform: Shape 306">
              <a:extLst>
                <a:ext uri="{FF2B5EF4-FFF2-40B4-BE49-F238E27FC236}">
                  <a16:creationId xmlns:a16="http://schemas.microsoft.com/office/drawing/2014/main" id="{BEC4C214-FB83-4A80-BCA0-596939CFC18A}"/>
                </a:ext>
              </a:extLst>
            </p:cNvPr>
            <p:cNvSpPr/>
            <p:nvPr/>
          </p:nvSpPr>
          <p:spPr>
            <a:xfrm>
              <a:off x="16249958" y="4448175"/>
              <a:ext cx="38100" cy="57150"/>
            </a:xfrm>
            <a:custGeom>
              <a:avLst/>
              <a:gdLst>
                <a:gd name="connsiteX0" fmla="*/ 9525 w 38100"/>
                <a:gd name="connsiteY0" fmla="*/ 57150 h 57150"/>
                <a:gd name="connsiteX1" fmla="*/ 28575 w 38100"/>
                <a:gd name="connsiteY1" fmla="*/ 57150 h 57150"/>
                <a:gd name="connsiteX2" fmla="*/ 38100 w 38100"/>
                <a:gd name="connsiteY2" fmla="*/ 47625 h 57150"/>
                <a:gd name="connsiteX3" fmla="*/ 38100 w 38100"/>
                <a:gd name="connsiteY3" fmla="*/ 9525 h 57150"/>
                <a:gd name="connsiteX4" fmla="*/ 28575 w 38100"/>
                <a:gd name="connsiteY4" fmla="*/ 0 h 57150"/>
                <a:gd name="connsiteX5" fmla="*/ 9525 w 38100"/>
                <a:gd name="connsiteY5" fmla="*/ 0 h 57150"/>
                <a:gd name="connsiteX6" fmla="*/ 0 w 38100"/>
                <a:gd name="connsiteY6" fmla="*/ 9525 h 57150"/>
                <a:gd name="connsiteX7" fmla="*/ 0 w 38100"/>
                <a:gd name="connsiteY7" fmla="*/ 47625 h 57150"/>
                <a:gd name="connsiteX8" fmla="*/ 952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9525" y="57150"/>
                  </a:moveTo>
                  <a:lnTo>
                    <a:pt x="28575" y="57150"/>
                  </a:lnTo>
                  <a:cubicBezTo>
                    <a:pt x="34290" y="57150"/>
                    <a:pt x="38100" y="53340"/>
                    <a:pt x="38100" y="47625"/>
                  </a:cubicBezTo>
                  <a:lnTo>
                    <a:pt x="38100" y="9525"/>
                  </a:lnTo>
                  <a:cubicBezTo>
                    <a:pt x="38100" y="3810"/>
                    <a:pt x="34290" y="0"/>
                    <a:pt x="28575" y="0"/>
                  </a:cubicBezTo>
                  <a:lnTo>
                    <a:pt x="9525" y="0"/>
                  </a:lnTo>
                  <a:cubicBezTo>
                    <a:pt x="3810" y="0"/>
                    <a:pt x="0" y="3810"/>
                    <a:pt x="0" y="9525"/>
                  </a:cubicBezTo>
                  <a:lnTo>
                    <a:pt x="0" y="47625"/>
                  </a:lnTo>
                  <a:cubicBezTo>
                    <a:pt x="0" y="53340"/>
                    <a:pt x="3810" y="57150"/>
                    <a:pt x="952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8" name="Freeform: Shape 307">
              <a:extLst>
                <a:ext uri="{FF2B5EF4-FFF2-40B4-BE49-F238E27FC236}">
                  <a16:creationId xmlns:a16="http://schemas.microsoft.com/office/drawing/2014/main" id="{2DE423A5-C2C1-4A85-AA79-29CBFFBE8069}"/>
                </a:ext>
              </a:extLst>
            </p:cNvPr>
            <p:cNvSpPr/>
            <p:nvPr/>
          </p:nvSpPr>
          <p:spPr>
            <a:xfrm>
              <a:off x="16516658" y="4448175"/>
              <a:ext cx="38100" cy="57150"/>
            </a:xfrm>
            <a:custGeom>
              <a:avLst/>
              <a:gdLst>
                <a:gd name="connsiteX0" fmla="*/ 38100 w 38100"/>
                <a:gd name="connsiteY0" fmla="*/ 57150 h 57150"/>
                <a:gd name="connsiteX1" fmla="*/ 38100 w 38100"/>
                <a:gd name="connsiteY1" fmla="*/ 9525 h 57150"/>
                <a:gd name="connsiteX2" fmla="*/ 28575 w 38100"/>
                <a:gd name="connsiteY2" fmla="*/ 0 h 57150"/>
                <a:gd name="connsiteX3" fmla="*/ 9525 w 38100"/>
                <a:gd name="connsiteY3" fmla="*/ 0 h 57150"/>
                <a:gd name="connsiteX4" fmla="*/ 0 w 38100"/>
                <a:gd name="connsiteY4" fmla="*/ 9525 h 57150"/>
                <a:gd name="connsiteX5" fmla="*/ 0 w 38100"/>
                <a:gd name="connsiteY5"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57150">
                  <a:moveTo>
                    <a:pt x="38100" y="57150"/>
                  </a:moveTo>
                  <a:lnTo>
                    <a:pt x="38100" y="9525"/>
                  </a:lnTo>
                  <a:cubicBezTo>
                    <a:pt x="38100" y="3810"/>
                    <a:pt x="34290" y="0"/>
                    <a:pt x="28575" y="0"/>
                  </a:cubicBezTo>
                  <a:lnTo>
                    <a:pt x="9525" y="0"/>
                  </a:lnTo>
                  <a:cubicBezTo>
                    <a:pt x="3810" y="0"/>
                    <a:pt x="0" y="3810"/>
                    <a:pt x="0" y="9525"/>
                  </a:cubicBezTo>
                  <a:lnTo>
                    <a:pt x="0" y="28575"/>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09" name="Freeform: Shape 308">
              <a:extLst>
                <a:ext uri="{FF2B5EF4-FFF2-40B4-BE49-F238E27FC236}">
                  <a16:creationId xmlns:a16="http://schemas.microsoft.com/office/drawing/2014/main" id="{D0571B27-FE91-4515-9B6F-1AA51EBED024}"/>
                </a:ext>
              </a:extLst>
            </p:cNvPr>
            <p:cNvSpPr/>
            <p:nvPr/>
          </p:nvSpPr>
          <p:spPr>
            <a:xfrm>
              <a:off x="16383308" y="4448175"/>
              <a:ext cx="38100" cy="57150"/>
            </a:xfrm>
            <a:custGeom>
              <a:avLst/>
              <a:gdLst>
                <a:gd name="connsiteX0" fmla="*/ 38100 w 38100"/>
                <a:gd name="connsiteY0" fmla="*/ 28575 h 57150"/>
                <a:gd name="connsiteX1" fmla="*/ 38100 w 38100"/>
                <a:gd name="connsiteY1" fmla="*/ 9525 h 57150"/>
                <a:gd name="connsiteX2" fmla="*/ 28575 w 38100"/>
                <a:gd name="connsiteY2" fmla="*/ 0 h 57150"/>
                <a:gd name="connsiteX3" fmla="*/ 9525 w 38100"/>
                <a:gd name="connsiteY3" fmla="*/ 0 h 57150"/>
                <a:gd name="connsiteX4" fmla="*/ 0 w 38100"/>
                <a:gd name="connsiteY4" fmla="*/ 9525 h 57150"/>
                <a:gd name="connsiteX5" fmla="*/ 0 w 38100"/>
                <a:gd name="connsiteY5"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57150">
                  <a:moveTo>
                    <a:pt x="38100" y="28575"/>
                  </a:moveTo>
                  <a:lnTo>
                    <a:pt x="38100" y="9525"/>
                  </a:lnTo>
                  <a:cubicBezTo>
                    <a:pt x="38100" y="3810"/>
                    <a:pt x="34290" y="0"/>
                    <a:pt x="28575" y="0"/>
                  </a:cubicBezTo>
                  <a:lnTo>
                    <a:pt x="9525" y="0"/>
                  </a:lnTo>
                  <a:cubicBezTo>
                    <a:pt x="3810" y="0"/>
                    <a:pt x="0" y="3810"/>
                    <a:pt x="0" y="9525"/>
                  </a:cubicBezTo>
                  <a:lnTo>
                    <a:pt x="0" y="57150"/>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0" name="Freeform: Shape 309">
              <a:extLst>
                <a:ext uri="{FF2B5EF4-FFF2-40B4-BE49-F238E27FC236}">
                  <a16:creationId xmlns:a16="http://schemas.microsoft.com/office/drawing/2014/main" id="{8483E9E4-8458-43DE-9138-ADE22709D592}"/>
                </a:ext>
              </a:extLst>
            </p:cNvPr>
            <p:cNvSpPr/>
            <p:nvPr/>
          </p:nvSpPr>
          <p:spPr>
            <a:xfrm>
              <a:off x="16602383" y="4552950"/>
              <a:ext cx="38100" cy="57150"/>
            </a:xfrm>
            <a:custGeom>
              <a:avLst/>
              <a:gdLst>
                <a:gd name="connsiteX0" fmla="*/ 28575 w 38100"/>
                <a:gd name="connsiteY0" fmla="*/ 57150 h 57150"/>
                <a:gd name="connsiteX1" fmla="*/ 9525 w 38100"/>
                <a:gd name="connsiteY1" fmla="*/ 57150 h 57150"/>
                <a:gd name="connsiteX2" fmla="*/ 0 w 38100"/>
                <a:gd name="connsiteY2" fmla="*/ 47625 h 57150"/>
                <a:gd name="connsiteX3" fmla="*/ 0 w 38100"/>
                <a:gd name="connsiteY3" fmla="*/ 9525 h 57150"/>
                <a:gd name="connsiteX4" fmla="*/ 9525 w 38100"/>
                <a:gd name="connsiteY4" fmla="*/ 0 h 57150"/>
                <a:gd name="connsiteX5" fmla="*/ 28575 w 38100"/>
                <a:gd name="connsiteY5" fmla="*/ 0 h 57150"/>
                <a:gd name="connsiteX6" fmla="*/ 38100 w 38100"/>
                <a:gd name="connsiteY6" fmla="*/ 9525 h 57150"/>
                <a:gd name="connsiteX7" fmla="*/ 38100 w 38100"/>
                <a:gd name="connsiteY7" fmla="*/ 47625 h 57150"/>
                <a:gd name="connsiteX8" fmla="*/ 2857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28575" y="57150"/>
                  </a:moveTo>
                  <a:lnTo>
                    <a:pt x="9525" y="57150"/>
                  </a:lnTo>
                  <a:cubicBezTo>
                    <a:pt x="3810" y="57150"/>
                    <a:pt x="0" y="53340"/>
                    <a:pt x="0" y="47625"/>
                  </a:cubicBezTo>
                  <a:lnTo>
                    <a:pt x="0" y="9525"/>
                  </a:lnTo>
                  <a:cubicBezTo>
                    <a:pt x="0" y="3810"/>
                    <a:pt x="3810" y="0"/>
                    <a:pt x="9525" y="0"/>
                  </a:cubicBezTo>
                  <a:lnTo>
                    <a:pt x="28575" y="0"/>
                  </a:lnTo>
                  <a:cubicBezTo>
                    <a:pt x="34290" y="0"/>
                    <a:pt x="38100" y="3810"/>
                    <a:pt x="38100" y="9525"/>
                  </a:cubicBezTo>
                  <a:lnTo>
                    <a:pt x="38100" y="47625"/>
                  </a:lnTo>
                  <a:cubicBezTo>
                    <a:pt x="38100" y="53340"/>
                    <a:pt x="34290" y="57150"/>
                    <a:pt x="2857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1" name="Freeform: Shape 310">
              <a:extLst>
                <a:ext uri="{FF2B5EF4-FFF2-40B4-BE49-F238E27FC236}">
                  <a16:creationId xmlns:a16="http://schemas.microsoft.com/office/drawing/2014/main" id="{65BE2C1F-3114-422F-B3E2-07F830FC89B8}"/>
                </a:ext>
              </a:extLst>
            </p:cNvPr>
            <p:cNvSpPr/>
            <p:nvPr/>
          </p:nvSpPr>
          <p:spPr>
            <a:xfrm>
              <a:off x="16650008" y="4657725"/>
              <a:ext cx="38100" cy="57150"/>
            </a:xfrm>
            <a:custGeom>
              <a:avLst/>
              <a:gdLst>
                <a:gd name="connsiteX0" fmla="*/ 9525 w 38100"/>
                <a:gd name="connsiteY0" fmla="*/ 57150 h 57150"/>
                <a:gd name="connsiteX1" fmla="*/ 28575 w 38100"/>
                <a:gd name="connsiteY1" fmla="*/ 57150 h 57150"/>
                <a:gd name="connsiteX2" fmla="*/ 38100 w 38100"/>
                <a:gd name="connsiteY2" fmla="*/ 47625 h 57150"/>
                <a:gd name="connsiteX3" fmla="*/ 38100 w 38100"/>
                <a:gd name="connsiteY3" fmla="*/ 9525 h 57150"/>
                <a:gd name="connsiteX4" fmla="*/ 28575 w 38100"/>
                <a:gd name="connsiteY4" fmla="*/ 0 h 57150"/>
                <a:gd name="connsiteX5" fmla="*/ 9525 w 38100"/>
                <a:gd name="connsiteY5" fmla="*/ 0 h 57150"/>
                <a:gd name="connsiteX6" fmla="*/ 0 w 38100"/>
                <a:gd name="connsiteY6" fmla="*/ 9525 h 57150"/>
                <a:gd name="connsiteX7" fmla="*/ 0 w 38100"/>
                <a:gd name="connsiteY7" fmla="*/ 47625 h 57150"/>
                <a:gd name="connsiteX8" fmla="*/ 952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9525" y="57150"/>
                  </a:moveTo>
                  <a:lnTo>
                    <a:pt x="28575" y="57150"/>
                  </a:lnTo>
                  <a:cubicBezTo>
                    <a:pt x="34290" y="57150"/>
                    <a:pt x="38100" y="53340"/>
                    <a:pt x="38100" y="47625"/>
                  </a:cubicBezTo>
                  <a:lnTo>
                    <a:pt x="38100" y="9525"/>
                  </a:lnTo>
                  <a:cubicBezTo>
                    <a:pt x="38100" y="3810"/>
                    <a:pt x="34290" y="0"/>
                    <a:pt x="28575" y="0"/>
                  </a:cubicBezTo>
                  <a:lnTo>
                    <a:pt x="9525" y="0"/>
                  </a:lnTo>
                  <a:cubicBezTo>
                    <a:pt x="3810" y="0"/>
                    <a:pt x="0" y="3810"/>
                    <a:pt x="0" y="9525"/>
                  </a:cubicBezTo>
                  <a:lnTo>
                    <a:pt x="0" y="47625"/>
                  </a:lnTo>
                  <a:cubicBezTo>
                    <a:pt x="0" y="53340"/>
                    <a:pt x="3810" y="57150"/>
                    <a:pt x="952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2" name="Freeform: Shape 311">
              <a:extLst>
                <a:ext uri="{FF2B5EF4-FFF2-40B4-BE49-F238E27FC236}">
                  <a16:creationId xmlns:a16="http://schemas.microsoft.com/office/drawing/2014/main" id="{BA6A9629-E2B0-4EEE-AE4C-03A761884F0D}"/>
                </a:ext>
              </a:extLst>
            </p:cNvPr>
            <p:cNvSpPr/>
            <p:nvPr/>
          </p:nvSpPr>
          <p:spPr>
            <a:xfrm>
              <a:off x="16335683" y="443865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3" name="Freeform: Shape 312">
              <a:extLst>
                <a:ext uri="{FF2B5EF4-FFF2-40B4-BE49-F238E27FC236}">
                  <a16:creationId xmlns:a16="http://schemas.microsoft.com/office/drawing/2014/main" id="{F42A68DC-1359-4641-8996-1FA11E2392C9}"/>
                </a:ext>
              </a:extLst>
            </p:cNvPr>
            <p:cNvSpPr/>
            <p:nvPr/>
          </p:nvSpPr>
          <p:spPr>
            <a:xfrm>
              <a:off x="16469033" y="4438650"/>
              <a:ext cx="9525" cy="38100"/>
            </a:xfrm>
            <a:custGeom>
              <a:avLst/>
              <a:gdLst>
                <a:gd name="connsiteX0" fmla="*/ 0 w 0"/>
                <a:gd name="connsiteY0" fmla="*/ 0 h 38100"/>
                <a:gd name="connsiteX1" fmla="*/ 0 w 0"/>
                <a:gd name="connsiteY1" fmla="*/ 38100 h 38100"/>
              </a:gdLst>
              <a:ahLst/>
              <a:cxnLst>
                <a:cxn ang="0">
                  <a:pos x="connsiteX0" y="connsiteY0"/>
                </a:cxn>
                <a:cxn ang="0">
                  <a:pos x="connsiteX1" y="connsiteY1"/>
                </a:cxn>
              </a:cxnLst>
              <a:rect l="l" t="t" r="r" b="b"/>
              <a:pathLst>
                <a:path h="38100">
                  <a:moveTo>
                    <a:pt x="0" y="0"/>
                  </a:moveTo>
                  <a:lnTo>
                    <a:pt x="0" y="381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4" name="Freeform: Shape 313">
              <a:extLst>
                <a:ext uri="{FF2B5EF4-FFF2-40B4-BE49-F238E27FC236}">
                  <a16:creationId xmlns:a16="http://schemas.microsoft.com/office/drawing/2014/main" id="{F9691FEF-6DA8-4317-A0BB-5E21E28DC7BC}"/>
                </a:ext>
              </a:extLst>
            </p:cNvPr>
            <p:cNvSpPr/>
            <p:nvPr/>
          </p:nvSpPr>
          <p:spPr>
            <a:xfrm>
              <a:off x="16688108" y="4543425"/>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5" name="Freeform: Shape 314">
              <a:extLst>
                <a:ext uri="{FF2B5EF4-FFF2-40B4-BE49-F238E27FC236}">
                  <a16:creationId xmlns:a16="http://schemas.microsoft.com/office/drawing/2014/main" id="{CAD27E15-0BBE-49E7-B2ED-CE61CE08DE93}"/>
                </a:ext>
              </a:extLst>
            </p:cNvPr>
            <p:cNvSpPr/>
            <p:nvPr/>
          </p:nvSpPr>
          <p:spPr>
            <a:xfrm>
              <a:off x="16602383" y="464820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6" name="Freeform: Shape 315">
              <a:extLst>
                <a:ext uri="{FF2B5EF4-FFF2-40B4-BE49-F238E27FC236}">
                  <a16:creationId xmlns:a16="http://schemas.microsoft.com/office/drawing/2014/main" id="{9BFD9657-8435-4981-93C6-1A0F00A7987C}"/>
                </a:ext>
              </a:extLst>
            </p:cNvPr>
            <p:cNvSpPr/>
            <p:nvPr/>
          </p:nvSpPr>
          <p:spPr>
            <a:xfrm>
              <a:off x="16650008" y="4448175"/>
              <a:ext cx="38100" cy="57150"/>
            </a:xfrm>
            <a:custGeom>
              <a:avLst/>
              <a:gdLst>
                <a:gd name="connsiteX0" fmla="*/ 9525 w 38100"/>
                <a:gd name="connsiteY0" fmla="*/ 57150 h 57150"/>
                <a:gd name="connsiteX1" fmla="*/ 28575 w 38100"/>
                <a:gd name="connsiteY1" fmla="*/ 57150 h 57150"/>
                <a:gd name="connsiteX2" fmla="*/ 38100 w 38100"/>
                <a:gd name="connsiteY2" fmla="*/ 47625 h 57150"/>
                <a:gd name="connsiteX3" fmla="*/ 38100 w 38100"/>
                <a:gd name="connsiteY3" fmla="*/ 9525 h 57150"/>
                <a:gd name="connsiteX4" fmla="*/ 28575 w 38100"/>
                <a:gd name="connsiteY4" fmla="*/ 0 h 57150"/>
                <a:gd name="connsiteX5" fmla="*/ 9525 w 38100"/>
                <a:gd name="connsiteY5" fmla="*/ 0 h 57150"/>
                <a:gd name="connsiteX6" fmla="*/ 0 w 38100"/>
                <a:gd name="connsiteY6" fmla="*/ 9525 h 57150"/>
                <a:gd name="connsiteX7" fmla="*/ 0 w 38100"/>
                <a:gd name="connsiteY7" fmla="*/ 47625 h 57150"/>
                <a:gd name="connsiteX8" fmla="*/ 952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9525" y="57150"/>
                  </a:moveTo>
                  <a:lnTo>
                    <a:pt x="28575" y="57150"/>
                  </a:lnTo>
                  <a:cubicBezTo>
                    <a:pt x="34290" y="57150"/>
                    <a:pt x="38100" y="53340"/>
                    <a:pt x="38100" y="47625"/>
                  </a:cubicBezTo>
                  <a:lnTo>
                    <a:pt x="38100" y="9525"/>
                  </a:lnTo>
                  <a:cubicBezTo>
                    <a:pt x="38100" y="3810"/>
                    <a:pt x="34290" y="0"/>
                    <a:pt x="28575" y="0"/>
                  </a:cubicBezTo>
                  <a:lnTo>
                    <a:pt x="9525" y="0"/>
                  </a:lnTo>
                  <a:cubicBezTo>
                    <a:pt x="3810" y="0"/>
                    <a:pt x="0" y="3810"/>
                    <a:pt x="0" y="9525"/>
                  </a:cubicBezTo>
                  <a:lnTo>
                    <a:pt x="0" y="47625"/>
                  </a:lnTo>
                  <a:cubicBezTo>
                    <a:pt x="0" y="53340"/>
                    <a:pt x="3810" y="57150"/>
                    <a:pt x="952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7" name="Freeform: Shape 316">
              <a:extLst>
                <a:ext uri="{FF2B5EF4-FFF2-40B4-BE49-F238E27FC236}">
                  <a16:creationId xmlns:a16="http://schemas.microsoft.com/office/drawing/2014/main" id="{88EDC9A5-1D53-4524-88A3-29D801912054}"/>
                </a:ext>
              </a:extLst>
            </p:cNvPr>
            <p:cNvSpPr/>
            <p:nvPr/>
          </p:nvSpPr>
          <p:spPr>
            <a:xfrm>
              <a:off x="16602383" y="443865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8" name="Freeform: Shape 317">
              <a:extLst>
                <a:ext uri="{FF2B5EF4-FFF2-40B4-BE49-F238E27FC236}">
                  <a16:creationId xmlns:a16="http://schemas.microsoft.com/office/drawing/2014/main" id="{9D194721-00B7-4C93-B694-B80B3EBE45BB}"/>
                </a:ext>
              </a:extLst>
            </p:cNvPr>
            <p:cNvSpPr/>
            <p:nvPr/>
          </p:nvSpPr>
          <p:spPr>
            <a:xfrm>
              <a:off x="16297583" y="4552950"/>
              <a:ext cx="38100" cy="57150"/>
            </a:xfrm>
            <a:custGeom>
              <a:avLst/>
              <a:gdLst>
                <a:gd name="connsiteX0" fmla="*/ 9525 w 38100"/>
                <a:gd name="connsiteY0" fmla="*/ 57150 h 57150"/>
                <a:gd name="connsiteX1" fmla="*/ 28575 w 38100"/>
                <a:gd name="connsiteY1" fmla="*/ 57150 h 57150"/>
                <a:gd name="connsiteX2" fmla="*/ 38100 w 38100"/>
                <a:gd name="connsiteY2" fmla="*/ 47625 h 57150"/>
                <a:gd name="connsiteX3" fmla="*/ 38100 w 38100"/>
                <a:gd name="connsiteY3" fmla="*/ 9525 h 57150"/>
                <a:gd name="connsiteX4" fmla="*/ 28575 w 38100"/>
                <a:gd name="connsiteY4" fmla="*/ 0 h 57150"/>
                <a:gd name="connsiteX5" fmla="*/ 9525 w 38100"/>
                <a:gd name="connsiteY5" fmla="*/ 0 h 57150"/>
                <a:gd name="connsiteX6" fmla="*/ 0 w 38100"/>
                <a:gd name="connsiteY6" fmla="*/ 9525 h 57150"/>
                <a:gd name="connsiteX7" fmla="*/ 0 w 38100"/>
                <a:gd name="connsiteY7" fmla="*/ 47625 h 57150"/>
                <a:gd name="connsiteX8" fmla="*/ 952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9525" y="57150"/>
                  </a:moveTo>
                  <a:lnTo>
                    <a:pt x="28575" y="57150"/>
                  </a:lnTo>
                  <a:cubicBezTo>
                    <a:pt x="34290" y="57150"/>
                    <a:pt x="38100" y="53340"/>
                    <a:pt x="38100" y="47625"/>
                  </a:cubicBezTo>
                  <a:lnTo>
                    <a:pt x="38100" y="9525"/>
                  </a:lnTo>
                  <a:cubicBezTo>
                    <a:pt x="38100" y="3810"/>
                    <a:pt x="34290" y="0"/>
                    <a:pt x="28575" y="0"/>
                  </a:cubicBezTo>
                  <a:lnTo>
                    <a:pt x="9525" y="0"/>
                  </a:lnTo>
                  <a:cubicBezTo>
                    <a:pt x="3810" y="0"/>
                    <a:pt x="0" y="3810"/>
                    <a:pt x="0" y="9525"/>
                  </a:cubicBezTo>
                  <a:lnTo>
                    <a:pt x="0" y="47625"/>
                  </a:lnTo>
                  <a:cubicBezTo>
                    <a:pt x="0" y="53340"/>
                    <a:pt x="3810" y="57150"/>
                    <a:pt x="952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19" name="Freeform: Shape 318">
              <a:extLst>
                <a:ext uri="{FF2B5EF4-FFF2-40B4-BE49-F238E27FC236}">
                  <a16:creationId xmlns:a16="http://schemas.microsoft.com/office/drawing/2014/main" id="{651410A8-995D-4280-88F7-7D5318E516FB}"/>
                </a:ext>
              </a:extLst>
            </p:cNvPr>
            <p:cNvSpPr/>
            <p:nvPr/>
          </p:nvSpPr>
          <p:spPr>
            <a:xfrm>
              <a:off x="16249958" y="4543425"/>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0" name="Freeform: Shape 319">
              <a:extLst>
                <a:ext uri="{FF2B5EF4-FFF2-40B4-BE49-F238E27FC236}">
                  <a16:creationId xmlns:a16="http://schemas.microsoft.com/office/drawing/2014/main" id="{5454087E-1029-45FF-BC22-CF9A3001A0DD}"/>
                </a:ext>
              </a:extLst>
            </p:cNvPr>
            <p:cNvSpPr/>
            <p:nvPr/>
          </p:nvSpPr>
          <p:spPr>
            <a:xfrm>
              <a:off x="16249958" y="4657725"/>
              <a:ext cx="38100" cy="57150"/>
            </a:xfrm>
            <a:custGeom>
              <a:avLst/>
              <a:gdLst>
                <a:gd name="connsiteX0" fmla="*/ 28575 w 38100"/>
                <a:gd name="connsiteY0" fmla="*/ 57150 h 57150"/>
                <a:gd name="connsiteX1" fmla="*/ 9525 w 38100"/>
                <a:gd name="connsiteY1" fmla="*/ 57150 h 57150"/>
                <a:gd name="connsiteX2" fmla="*/ 0 w 38100"/>
                <a:gd name="connsiteY2" fmla="*/ 47625 h 57150"/>
                <a:gd name="connsiteX3" fmla="*/ 0 w 38100"/>
                <a:gd name="connsiteY3" fmla="*/ 9525 h 57150"/>
                <a:gd name="connsiteX4" fmla="*/ 9525 w 38100"/>
                <a:gd name="connsiteY4" fmla="*/ 0 h 57150"/>
                <a:gd name="connsiteX5" fmla="*/ 28575 w 38100"/>
                <a:gd name="connsiteY5" fmla="*/ 0 h 57150"/>
                <a:gd name="connsiteX6" fmla="*/ 38100 w 38100"/>
                <a:gd name="connsiteY6" fmla="*/ 9525 h 57150"/>
                <a:gd name="connsiteX7" fmla="*/ 38100 w 38100"/>
                <a:gd name="connsiteY7" fmla="*/ 47625 h 57150"/>
                <a:gd name="connsiteX8" fmla="*/ 28575 w 38100"/>
                <a:gd name="connsiteY8"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57150">
                  <a:moveTo>
                    <a:pt x="28575" y="57150"/>
                  </a:moveTo>
                  <a:lnTo>
                    <a:pt x="9525" y="57150"/>
                  </a:lnTo>
                  <a:cubicBezTo>
                    <a:pt x="3810" y="57150"/>
                    <a:pt x="0" y="53340"/>
                    <a:pt x="0" y="47625"/>
                  </a:cubicBezTo>
                  <a:lnTo>
                    <a:pt x="0" y="9525"/>
                  </a:lnTo>
                  <a:cubicBezTo>
                    <a:pt x="0" y="3810"/>
                    <a:pt x="3810" y="0"/>
                    <a:pt x="9525" y="0"/>
                  </a:cubicBezTo>
                  <a:lnTo>
                    <a:pt x="28575" y="0"/>
                  </a:lnTo>
                  <a:cubicBezTo>
                    <a:pt x="34290" y="0"/>
                    <a:pt x="38100" y="3810"/>
                    <a:pt x="38100" y="9525"/>
                  </a:cubicBezTo>
                  <a:lnTo>
                    <a:pt x="38100" y="47625"/>
                  </a:lnTo>
                  <a:cubicBezTo>
                    <a:pt x="38100" y="53340"/>
                    <a:pt x="34290" y="57150"/>
                    <a:pt x="28575" y="57150"/>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1" name="Freeform: Shape 320">
              <a:extLst>
                <a:ext uri="{FF2B5EF4-FFF2-40B4-BE49-F238E27FC236}">
                  <a16:creationId xmlns:a16="http://schemas.microsoft.com/office/drawing/2014/main" id="{4CAAB752-DCAF-435D-9CE6-F37770D3B1C3}"/>
                </a:ext>
              </a:extLst>
            </p:cNvPr>
            <p:cNvSpPr/>
            <p:nvPr/>
          </p:nvSpPr>
          <p:spPr>
            <a:xfrm>
              <a:off x="16516658" y="4657725"/>
              <a:ext cx="38100" cy="57150"/>
            </a:xfrm>
            <a:custGeom>
              <a:avLst/>
              <a:gdLst>
                <a:gd name="connsiteX0" fmla="*/ 38100 w 38100"/>
                <a:gd name="connsiteY0" fmla="*/ 0 h 57150"/>
                <a:gd name="connsiteX1" fmla="*/ 38100 w 38100"/>
                <a:gd name="connsiteY1" fmla="*/ 47625 h 57150"/>
                <a:gd name="connsiteX2" fmla="*/ 28575 w 38100"/>
                <a:gd name="connsiteY2" fmla="*/ 57150 h 57150"/>
                <a:gd name="connsiteX3" fmla="*/ 9525 w 38100"/>
                <a:gd name="connsiteY3" fmla="*/ 57150 h 57150"/>
                <a:gd name="connsiteX4" fmla="*/ 0 w 38100"/>
                <a:gd name="connsiteY4" fmla="*/ 47625 h 57150"/>
                <a:gd name="connsiteX5" fmla="*/ 0 w 38100"/>
                <a:gd name="connsiteY5"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57150">
                  <a:moveTo>
                    <a:pt x="38100" y="0"/>
                  </a:moveTo>
                  <a:lnTo>
                    <a:pt x="38100" y="47625"/>
                  </a:lnTo>
                  <a:cubicBezTo>
                    <a:pt x="38100" y="53340"/>
                    <a:pt x="34290" y="57150"/>
                    <a:pt x="28575" y="57150"/>
                  </a:cubicBezTo>
                  <a:lnTo>
                    <a:pt x="9525" y="57150"/>
                  </a:lnTo>
                  <a:cubicBezTo>
                    <a:pt x="3810" y="57150"/>
                    <a:pt x="0" y="53340"/>
                    <a:pt x="0" y="47625"/>
                  </a:cubicBezTo>
                  <a:lnTo>
                    <a:pt x="0" y="28575"/>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2" name="Freeform: Shape 321">
              <a:extLst>
                <a:ext uri="{FF2B5EF4-FFF2-40B4-BE49-F238E27FC236}">
                  <a16:creationId xmlns:a16="http://schemas.microsoft.com/office/drawing/2014/main" id="{9C8702A9-7836-4B52-9584-EE68BA7FF0FB}"/>
                </a:ext>
              </a:extLst>
            </p:cNvPr>
            <p:cNvSpPr/>
            <p:nvPr/>
          </p:nvSpPr>
          <p:spPr>
            <a:xfrm>
              <a:off x="16430933" y="4686300"/>
              <a:ext cx="38100" cy="28575"/>
            </a:xfrm>
            <a:custGeom>
              <a:avLst/>
              <a:gdLst>
                <a:gd name="connsiteX0" fmla="*/ 38100 w 38100"/>
                <a:gd name="connsiteY0" fmla="*/ 0 h 28575"/>
                <a:gd name="connsiteX1" fmla="*/ 38100 w 38100"/>
                <a:gd name="connsiteY1" fmla="*/ 19050 h 28575"/>
                <a:gd name="connsiteX2" fmla="*/ 28575 w 38100"/>
                <a:gd name="connsiteY2" fmla="*/ 28575 h 28575"/>
                <a:gd name="connsiteX3" fmla="*/ 9525 w 38100"/>
                <a:gd name="connsiteY3" fmla="*/ 28575 h 28575"/>
                <a:gd name="connsiteX4" fmla="*/ 0 w 38100"/>
                <a:gd name="connsiteY4" fmla="*/ 19050 h 28575"/>
                <a:gd name="connsiteX5" fmla="*/ 0 w 38100"/>
                <a:gd name="connsiteY5"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28575">
                  <a:moveTo>
                    <a:pt x="38100" y="0"/>
                  </a:moveTo>
                  <a:lnTo>
                    <a:pt x="38100" y="19050"/>
                  </a:lnTo>
                  <a:cubicBezTo>
                    <a:pt x="38100" y="24765"/>
                    <a:pt x="34290" y="28575"/>
                    <a:pt x="28575" y="28575"/>
                  </a:cubicBezTo>
                  <a:lnTo>
                    <a:pt x="9525" y="28575"/>
                  </a:lnTo>
                  <a:cubicBezTo>
                    <a:pt x="3810" y="28575"/>
                    <a:pt x="0" y="24765"/>
                    <a:pt x="0" y="19050"/>
                  </a:cubicBezTo>
                  <a:lnTo>
                    <a:pt x="0" y="0"/>
                  </a:lnTo>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3" name="Freeform: Shape 322">
              <a:extLst>
                <a:ext uri="{FF2B5EF4-FFF2-40B4-BE49-F238E27FC236}">
                  <a16:creationId xmlns:a16="http://schemas.microsoft.com/office/drawing/2014/main" id="{A417D83C-9E95-4C1C-BEC8-2B7BCC5E9048}"/>
                </a:ext>
              </a:extLst>
            </p:cNvPr>
            <p:cNvSpPr/>
            <p:nvPr/>
          </p:nvSpPr>
          <p:spPr>
            <a:xfrm>
              <a:off x="16335683" y="4648200"/>
              <a:ext cx="9525"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4" name="Freeform: Shape 323">
              <a:extLst>
                <a:ext uri="{FF2B5EF4-FFF2-40B4-BE49-F238E27FC236}">
                  <a16:creationId xmlns:a16="http://schemas.microsoft.com/office/drawing/2014/main" id="{92DA6D40-4F67-4C79-A9D0-874DB997BCB0}"/>
                </a:ext>
              </a:extLst>
            </p:cNvPr>
            <p:cNvSpPr/>
            <p:nvPr/>
          </p:nvSpPr>
          <p:spPr>
            <a:xfrm>
              <a:off x="16383308" y="4657725"/>
              <a:ext cx="9525" cy="66675"/>
            </a:xfrm>
            <a:custGeom>
              <a:avLst/>
              <a:gdLst>
                <a:gd name="connsiteX0" fmla="*/ 0 w 0"/>
                <a:gd name="connsiteY0" fmla="*/ 0 h 66675"/>
                <a:gd name="connsiteX1" fmla="*/ 0 w 0"/>
                <a:gd name="connsiteY1" fmla="*/ 66675 h 66675"/>
              </a:gdLst>
              <a:ahLst/>
              <a:cxnLst>
                <a:cxn ang="0">
                  <a:pos x="connsiteX0" y="connsiteY0"/>
                </a:cxn>
                <a:cxn ang="0">
                  <a:pos x="connsiteX1" y="connsiteY1"/>
                </a:cxn>
              </a:cxnLst>
              <a:rect l="l" t="t" r="r" b="b"/>
              <a:pathLst>
                <a:path h="66675">
                  <a:moveTo>
                    <a:pt x="0" y="0"/>
                  </a:moveTo>
                  <a:lnTo>
                    <a:pt x="0" y="66675"/>
                  </a:lnTo>
                </a:path>
              </a:pathLst>
            </a:custGeom>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5" name="Freeform: Shape 324">
              <a:extLst>
                <a:ext uri="{FF2B5EF4-FFF2-40B4-BE49-F238E27FC236}">
                  <a16:creationId xmlns:a16="http://schemas.microsoft.com/office/drawing/2014/main" id="{541F81F7-B48B-4AA6-B215-9BBF3AF8BD64}"/>
                </a:ext>
              </a:extLst>
            </p:cNvPr>
            <p:cNvSpPr/>
            <p:nvPr/>
          </p:nvSpPr>
          <p:spPr>
            <a:xfrm>
              <a:off x="16385213" y="4495800"/>
              <a:ext cx="161925" cy="171450"/>
            </a:xfrm>
            <a:custGeom>
              <a:avLst/>
              <a:gdLst>
                <a:gd name="connsiteX0" fmla="*/ 150495 w 161925"/>
                <a:gd name="connsiteY0" fmla="*/ 85725 h 171450"/>
                <a:gd name="connsiteX1" fmla="*/ 148590 w 161925"/>
                <a:gd name="connsiteY1" fmla="*/ 70485 h 171450"/>
                <a:gd name="connsiteX2" fmla="*/ 167640 w 161925"/>
                <a:gd name="connsiteY2" fmla="*/ 60007 h 171450"/>
                <a:gd name="connsiteX3" fmla="*/ 148590 w 161925"/>
                <a:gd name="connsiteY3" fmla="*/ 26670 h 171450"/>
                <a:gd name="connsiteX4" fmla="*/ 129540 w 161925"/>
                <a:gd name="connsiteY4" fmla="*/ 37147 h 171450"/>
                <a:gd name="connsiteX5" fmla="*/ 102870 w 161925"/>
                <a:gd name="connsiteY5" fmla="*/ 21907 h 171450"/>
                <a:gd name="connsiteX6" fmla="*/ 102870 w 161925"/>
                <a:gd name="connsiteY6" fmla="*/ 0 h 171450"/>
                <a:gd name="connsiteX7" fmla="*/ 64770 w 161925"/>
                <a:gd name="connsiteY7" fmla="*/ 0 h 171450"/>
                <a:gd name="connsiteX8" fmla="*/ 64770 w 161925"/>
                <a:gd name="connsiteY8" fmla="*/ 21907 h 171450"/>
                <a:gd name="connsiteX9" fmla="*/ 38100 w 161925"/>
                <a:gd name="connsiteY9" fmla="*/ 37147 h 171450"/>
                <a:gd name="connsiteX10" fmla="*/ 19050 w 161925"/>
                <a:gd name="connsiteY10" fmla="*/ 26670 h 171450"/>
                <a:gd name="connsiteX11" fmla="*/ 0 w 161925"/>
                <a:gd name="connsiteY11" fmla="*/ 60007 h 171450"/>
                <a:gd name="connsiteX12" fmla="*/ 19050 w 161925"/>
                <a:gd name="connsiteY12" fmla="*/ 71438 h 171450"/>
                <a:gd name="connsiteX13" fmla="*/ 17145 w 161925"/>
                <a:gd name="connsiteY13" fmla="*/ 86678 h 171450"/>
                <a:gd name="connsiteX14" fmla="*/ 19050 w 161925"/>
                <a:gd name="connsiteY14" fmla="*/ 101918 h 171450"/>
                <a:gd name="connsiteX15" fmla="*/ 0 w 161925"/>
                <a:gd name="connsiteY15" fmla="*/ 113347 h 171450"/>
                <a:gd name="connsiteX16" fmla="*/ 19050 w 161925"/>
                <a:gd name="connsiteY16" fmla="*/ 146685 h 171450"/>
                <a:gd name="connsiteX17" fmla="*/ 38100 w 161925"/>
                <a:gd name="connsiteY17" fmla="*/ 135255 h 171450"/>
                <a:gd name="connsiteX18" fmla="*/ 64770 w 161925"/>
                <a:gd name="connsiteY18" fmla="*/ 150495 h 171450"/>
                <a:gd name="connsiteX19" fmla="*/ 64770 w 161925"/>
                <a:gd name="connsiteY19" fmla="*/ 172403 h 171450"/>
                <a:gd name="connsiteX20" fmla="*/ 102870 w 161925"/>
                <a:gd name="connsiteY20" fmla="*/ 172403 h 171450"/>
                <a:gd name="connsiteX21" fmla="*/ 102870 w 161925"/>
                <a:gd name="connsiteY21" fmla="*/ 150495 h 171450"/>
                <a:gd name="connsiteX22" fmla="*/ 129540 w 161925"/>
                <a:gd name="connsiteY22" fmla="*/ 135255 h 171450"/>
                <a:gd name="connsiteX23" fmla="*/ 148590 w 161925"/>
                <a:gd name="connsiteY23" fmla="*/ 146685 h 171450"/>
                <a:gd name="connsiteX24" fmla="*/ 167640 w 161925"/>
                <a:gd name="connsiteY24" fmla="*/ 113347 h 171450"/>
                <a:gd name="connsiteX25" fmla="*/ 148590 w 161925"/>
                <a:gd name="connsiteY25" fmla="*/ 102870 h 171450"/>
                <a:gd name="connsiteX26" fmla="*/ 150495 w 161925"/>
                <a:gd name="connsiteY26" fmla="*/ 857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171450">
                  <a:moveTo>
                    <a:pt x="150495" y="85725"/>
                  </a:moveTo>
                  <a:cubicBezTo>
                    <a:pt x="150495" y="80010"/>
                    <a:pt x="149542" y="75247"/>
                    <a:pt x="148590" y="70485"/>
                  </a:cubicBezTo>
                  <a:lnTo>
                    <a:pt x="167640" y="60007"/>
                  </a:lnTo>
                  <a:lnTo>
                    <a:pt x="148590" y="26670"/>
                  </a:lnTo>
                  <a:lnTo>
                    <a:pt x="129540" y="37147"/>
                  </a:lnTo>
                  <a:cubicBezTo>
                    <a:pt x="121920" y="29528"/>
                    <a:pt x="112395" y="24765"/>
                    <a:pt x="102870" y="21907"/>
                  </a:cubicBezTo>
                  <a:lnTo>
                    <a:pt x="102870" y="0"/>
                  </a:lnTo>
                  <a:lnTo>
                    <a:pt x="64770" y="0"/>
                  </a:lnTo>
                  <a:lnTo>
                    <a:pt x="64770" y="21907"/>
                  </a:lnTo>
                  <a:cubicBezTo>
                    <a:pt x="54292" y="24765"/>
                    <a:pt x="45720" y="30480"/>
                    <a:pt x="38100" y="37147"/>
                  </a:cubicBezTo>
                  <a:lnTo>
                    <a:pt x="19050" y="26670"/>
                  </a:lnTo>
                  <a:lnTo>
                    <a:pt x="0" y="60007"/>
                  </a:lnTo>
                  <a:lnTo>
                    <a:pt x="19050" y="71438"/>
                  </a:lnTo>
                  <a:cubicBezTo>
                    <a:pt x="18097" y="76200"/>
                    <a:pt x="17145" y="80963"/>
                    <a:pt x="17145" y="86678"/>
                  </a:cubicBezTo>
                  <a:cubicBezTo>
                    <a:pt x="17145" y="92393"/>
                    <a:pt x="18097" y="97155"/>
                    <a:pt x="19050" y="101918"/>
                  </a:cubicBezTo>
                  <a:lnTo>
                    <a:pt x="0" y="113347"/>
                  </a:lnTo>
                  <a:lnTo>
                    <a:pt x="19050" y="146685"/>
                  </a:lnTo>
                  <a:lnTo>
                    <a:pt x="38100" y="135255"/>
                  </a:lnTo>
                  <a:cubicBezTo>
                    <a:pt x="45720" y="141922"/>
                    <a:pt x="54292" y="147638"/>
                    <a:pt x="64770" y="150495"/>
                  </a:cubicBezTo>
                  <a:lnTo>
                    <a:pt x="64770" y="172403"/>
                  </a:lnTo>
                  <a:lnTo>
                    <a:pt x="102870" y="172403"/>
                  </a:lnTo>
                  <a:lnTo>
                    <a:pt x="102870" y="150495"/>
                  </a:lnTo>
                  <a:cubicBezTo>
                    <a:pt x="113347" y="147638"/>
                    <a:pt x="121920" y="141922"/>
                    <a:pt x="129540" y="135255"/>
                  </a:cubicBezTo>
                  <a:lnTo>
                    <a:pt x="148590" y="146685"/>
                  </a:lnTo>
                  <a:lnTo>
                    <a:pt x="167640" y="113347"/>
                  </a:lnTo>
                  <a:lnTo>
                    <a:pt x="148590" y="102870"/>
                  </a:lnTo>
                  <a:cubicBezTo>
                    <a:pt x="149542" y="96203"/>
                    <a:pt x="150495" y="90488"/>
                    <a:pt x="150495" y="85725"/>
                  </a:cubicBezTo>
                  <a:close/>
                </a:path>
              </a:pathLst>
            </a:custGeom>
            <a:noFill/>
            <a:ln w="19050" cap="flat">
              <a:solidFill>
                <a:schemeClr val="bg1">
                  <a:lumMod val="85000"/>
                </a:scheme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sp>
          <p:nvSpPr>
            <p:cNvPr id="326" name="Freeform: Shape 325">
              <a:extLst>
                <a:ext uri="{FF2B5EF4-FFF2-40B4-BE49-F238E27FC236}">
                  <a16:creationId xmlns:a16="http://schemas.microsoft.com/office/drawing/2014/main" id="{0EB9B138-C99D-4F9F-A935-CB23D78A7F04}"/>
                </a:ext>
              </a:extLst>
            </p:cNvPr>
            <p:cNvSpPr/>
            <p:nvPr/>
          </p:nvSpPr>
          <p:spPr>
            <a:xfrm>
              <a:off x="16440458" y="4552950"/>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noFill/>
            <a:ln w="19050" cap="flat">
              <a:solidFill>
                <a:schemeClr val="bg1">
                  <a:lumMod val="85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3F3F3F"/>
                </a:solidFill>
                <a:effectLst/>
                <a:uLnTx/>
                <a:uFillTx/>
                <a:latin typeface="Calibri"/>
                <a:ea typeface="+mn-ea"/>
                <a:cs typeface="+mn-cs"/>
              </a:endParaRPr>
            </a:p>
          </p:txBody>
        </p:sp>
      </p:grpSp>
      <p:cxnSp>
        <p:nvCxnSpPr>
          <p:cNvPr id="327" name="Straight Connector 326">
            <a:extLst>
              <a:ext uri="{FF2B5EF4-FFF2-40B4-BE49-F238E27FC236}">
                <a16:creationId xmlns:a16="http://schemas.microsoft.com/office/drawing/2014/main" id="{330DEF21-8B3C-416B-A9BF-27882DA5534B}"/>
              </a:ext>
            </a:extLst>
          </p:cNvPr>
          <p:cNvCxnSpPr/>
          <p:nvPr/>
        </p:nvCxnSpPr>
        <p:spPr>
          <a:xfrm>
            <a:off x="4762500" y="41148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1D06E1C-EC4E-46BD-9C72-4E923FFDC365}"/>
              </a:ext>
            </a:extLst>
          </p:cNvPr>
          <p:cNvCxnSpPr/>
          <p:nvPr/>
        </p:nvCxnSpPr>
        <p:spPr>
          <a:xfrm>
            <a:off x="6305550" y="41148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DEE58C3-E62E-4EF4-92E4-E6320518FD21}"/>
              </a:ext>
            </a:extLst>
          </p:cNvPr>
          <p:cNvCxnSpPr/>
          <p:nvPr/>
        </p:nvCxnSpPr>
        <p:spPr>
          <a:xfrm>
            <a:off x="8324850" y="41148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0BA180A-C465-4FE5-8311-C2155EE93BA0}"/>
              </a:ext>
            </a:extLst>
          </p:cNvPr>
          <p:cNvCxnSpPr/>
          <p:nvPr/>
        </p:nvCxnSpPr>
        <p:spPr>
          <a:xfrm>
            <a:off x="2151473"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ABDC7E-70FF-4F21-A0FC-E2D3F98570FA}"/>
              </a:ext>
            </a:extLst>
          </p:cNvPr>
          <p:cNvCxnSpPr/>
          <p:nvPr/>
        </p:nvCxnSpPr>
        <p:spPr>
          <a:xfrm>
            <a:off x="3352012"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F81D4CE-E360-4514-B12A-7C42DA510CE7}"/>
              </a:ext>
            </a:extLst>
          </p:cNvPr>
          <p:cNvCxnSpPr/>
          <p:nvPr/>
        </p:nvCxnSpPr>
        <p:spPr>
          <a:xfrm>
            <a:off x="4630122"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17BD0D9-F999-42A9-AB2C-0052A26F74E3}"/>
              </a:ext>
            </a:extLst>
          </p:cNvPr>
          <p:cNvCxnSpPr/>
          <p:nvPr/>
        </p:nvCxnSpPr>
        <p:spPr>
          <a:xfrm>
            <a:off x="6359437"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2B37D69-BF1D-434C-9296-05E8C8D5465B}"/>
              </a:ext>
            </a:extLst>
          </p:cNvPr>
          <p:cNvCxnSpPr/>
          <p:nvPr/>
        </p:nvCxnSpPr>
        <p:spPr>
          <a:xfrm>
            <a:off x="7860767"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A64CD7C8-AE2A-4641-8C88-7F3B9D8352CE}"/>
              </a:ext>
            </a:extLst>
          </p:cNvPr>
          <p:cNvCxnSpPr/>
          <p:nvPr/>
        </p:nvCxnSpPr>
        <p:spPr>
          <a:xfrm>
            <a:off x="9061306"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DD4431-3277-4A8B-943F-5D6CE824ABA3}"/>
              </a:ext>
            </a:extLst>
          </p:cNvPr>
          <p:cNvCxnSpPr/>
          <p:nvPr/>
        </p:nvCxnSpPr>
        <p:spPr>
          <a:xfrm>
            <a:off x="10467986" y="5461000"/>
            <a:ext cx="0" cy="542925"/>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29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0306" y="800058"/>
            <a:ext cx="5440785" cy="369332"/>
          </a:xfrm>
          <a:prstGeom prst="rect">
            <a:avLst/>
          </a:prstGeom>
          <a:noFill/>
        </p:spPr>
        <p:txBody>
          <a:bodyPr wrap="none" rtlCol="0">
            <a:spAutoFit/>
          </a:bodyPr>
          <a:lstStyle/>
          <a:p>
            <a:r>
              <a:rPr lang="en-US"/>
              <a:t>Top Countries’ Spending in US$, 2019-2022, $ per capita</a:t>
            </a:r>
            <a:endParaRPr lang="en-IN"/>
          </a:p>
        </p:txBody>
      </p:sp>
      <p:sp>
        <p:nvSpPr>
          <p:cNvPr id="10" name="TextBox 9"/>
          <p:cNvSpPr txBox="1"/>
          <p:nvPr/>
        </p:nvSpPr>
        <p:spPr>
          <a:xfrm>
            <a:off x="4925961" y="5957640"/>
            <a:ext cx="6805794" cy="276999"/>
          </a:xfrm>
          <a:prstGeom prst="rect">
            <a:avLst/>
          </a:prstGeom>
          <a:noFill/>
        </p:spPr>
        <p:txBody>
          <a:bodyPr wrap="square" rtlCol="0">
            <a:spAutoFit/>
          </a:bodyPr>
          <a:lstStyle/>
          <a:p>
            <a:pPr algn="r"/>
            <a:r>
              <a:rPr lang="en-US" sz="1200"/>
              <a:t>Source – OECD Health &amp; Pharma Spending, </a:t>
            </a:r>
            <a:r>
              <a:rPr lang="en-US" sz="1200">
                <a:hlinkClick r:id="rId3"/>
              </a:rPr>
              <a:t>Health resources - Health spending - OECD Data</a:t>
            </a:r>
            <a:endParaRPr lang="en-US" sz="1200"/>
          </a:p>
        </p:txBody>
      </p:sp>
      <p:sp>
        <p:nvSpPr>
          <p:cNvPr id="9" name="Title 1">
            <a:extLst>
              <a:ext uri="{FF2B5EF4-FFF2-40B4-BE49-F238E27FC236}">
                <a16:creationId xmlns:a16="http://schemas.microsoft.com/office/drawing/2014/main" id="{676B428D-6923-4639-A3BF-0AB7D7C44133}"/>
              </a:ext>
            </a:extLst>
          </p:cNvPr>
          <p:cNvSpPr>
            <a:spLocks noGrp="1"/>
          </p:cNvSpPr>
          <p:nvPr>
            <p:ph type="title"/>
          </p:nvPr>
        </p:nvSpPr>
        <p:spPr>
          <a:xfrm>
            <a:off x="442550" y="215283"/>
            <a:ext cx="11401108" cy="584775"/>
          </a:xfrm>
        </p:spPr>
        <p:txBody>
          <a:bodyPr>
            <a:normAutofit/>
          </a:bodyPr>
          <a:lstStyle/>
          <a:p>
            <a:r>
              <a:rPr lang="en-US"/>
              <a:t>Healthcare Spending By Country</a:t>
            </a:r>
          </a:p>
        </p:txBody>
      </p:sp>
      <p:pic>
        <p:nvPicPr>
          <p:cNvPr id="5" name="Picture 4">
            <a:extLst>
              <a:ext uri="{FF2B5EF4-FFF2-40B4-BE49-F238E27FC236}">
                <a16:creationId xmlns:a16="http://schemas.microsoft.com/office/drawing/2014/main" id="{2853023C-F4DB-6219-C06C-6598398351AF}"/>
              </a:ext>
            </a:extLst>
          </p:cNvPr>
          <p:cNvPicPr>
            <a:picLocks noChangeAspect="1"/>
          </p:cNvPicPr>
          <p:nvPr/>
        </p:nvPicPr>
        <p:blipFill>
          <a:blip r:embed="rId4"/>
          <a:stretch>
            <a:fillRect/>
          </a:stretch>
        </p:blipFill>
        <p:spPr>
          <a:xfrm>
            <a:off x="698806" y="1320664"/>
            <a:ext cx="10972800" cy="4575343"/>
          </a:xfrm>
          <a:prstGeom prst="rect">
            <a:avLst/>
          </a:prstGeom>
        </p:spPr>
      </p:pic>
    </p:spTree>
    <p:extLst>
      <p:ext uri="{BB962C8B-B14F-4D97-AF65-F5344CB8AC3E}">
        <p14:creationId xmlns:p14="http://schemas.microsoft.com/office/powerpoint/2010/main" val="4086905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p:cNvSpPr>
          <p:nvPr/>
        </p:nvSpPr>
        <p:spPr>
          <a:xfrm>
            <a:off x="3901767" y="4075130"/>
            <a:ext cx="1656094" cy="58477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Franklin Gothic Book" panose="020B0503020102020204" pitchFamily="34" charset="0"/>
                <a:ea typeface="+mj-ea"/>
                <a:cs typeface="+mj-cs"/>
              </a:defRPr>
            </a:lvl1pPr>
          </a:lstStyle>
          <a:p>
            <a:pPr algn="ctr"/>
            <a:r>
              <a:rPr lang="en-US" sz="1600"/>
              <a:t>Questions</a:t>
            </a:r>
          </a:p>
        </p:txBody>
      </p:sp>
      <p:sp>
        <p:nvSpPr>
          <p:cNvPr id="8" name="Title 6"/>
          <p:cNvSpPr txBox="1">
            <a:spLocks/>
          </p:cNvSpPr>
          <p:nvPr/>
        </p:nvSpPr>
        <p:spPr>
          <a:xfrm>
            <a:off x="6612144" y="4075130"/>
            <a:ext cx="1656094" cy="58477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Franklin Gothic Book" panose="020B0503020102020204" pitchFamily="34" charset="0"/>
                <a:ea typeface="+mj-ea"/>
                <a:cs typeface="+mj-cs"/>
              </a:defRPr>
            </a:lvl1pPr>
          </a:lstStyle>
          <a:p>
            <a:pPr algn="ctr"/>
            <a:r>
              <a:rPr lang="en-US" sz="1600"/>
              <a:t>Future</a:t>
            </a:r>
          </a:p>
        </p:txBody>
      </p:sp>
      <p:grpSp>
        <p:nvGrpSpPr>
          <p:cNvPr id="32" name="Group 31"/>
          <p:cNvGrpSpPr/>
          <p:nvPr/>
        </p:nvGrpSpPr>
        <p:grpSpPr>
          <a:xfrm>
            <a:off x="3681049" y="2002047"/>
            <a:ext cx="4829903" cy="2126250"/>
            <a:chOff x="3681049" y="1948880"/>
            <a:chExt cx="4829903" cy="212625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702" y="1948880"/>
              <a:ext cx="1856250" cy="21262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049" y="1948880"/>
              <a:ext cx="1766250" cy="2126250"/>
            </a:xfrm>
            <a:prstGeom prst="rect">
              <a:avLst/>
            </a:prstGeom>
          </p:spPr>
        </p:pic>
      </p:grpSp>
      <p:cxnSp>
        <p:nvCxnSpPr>
          <p:cNvPr id="28" name="Straight Connector 27"/>
          <p:cNvCxnSpPr/>
          <p:nvPr/>
        </p:nvCxnSpPr>
        <p:spPr>
          <a:xfrm>
            <a:off x="6096000" y="1326524"/>
            <a:ext cx="0" cy="3477296"/>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9" name="Title 3"/>
          <p:cNvSpPr txBox="1">
            <a:spLocks/>
          </p:cNvSpPr>
          <p:nvPr/>
        </p:nvSpPr>
        <p:spPr>
          <a:xfrm>
            <a:off x="4901928" y="5020456"/>
            <a:ext cx="2413278" cy="62343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Franklin Gothic Book" panose="020B0503020102020204" pitchFamily="34" charset="0"/>
                <a:ea typeface="+mj-ea"/>
                <a:cs typeface="+mj-cs"/>
              </a:defRPr>
            </a:lvl1pPr>
          </a:lstStyle>
          <a:p>
            <a:pPr algn="ctr"/>
            <a:r>
              <a:rPr lang="en-IN" sz="2400"/>
              <a:t>Thank You</a:t>
            </a:r>
          </a:p>
        </p:txBody>
      </p:sp>
    </p:spTree>
    <p:extLst>
      <p:ext uri="{BB962C8B-B14F-4D97-AF65-F5344CB8AC3E}">
        <p14:creationId xmlns:p14="http://schemas.microsoft.com/office/powerpoint/2010/main" val="2899620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47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8E317-C194-B180-7E02-61F0275411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52F554-5030-ECBF-4980-5F061F886086}"/>
              </a:ext>
            </a:extLst>
          </p:cNvPr>
          <p:cNvPicPr>
            <a:picLocks noChangeAspect="1"/>
          </p:cNvPicPr>
          <p:nvPr/>
        </p:nvPicPr>
        <p:blipFill rotWithShape="1">
          <a:blip r:embed="rId3"/>
          <a:srcRect t="8215"/>
          <a:stretch/>
        </p:blipFill>
        <p:spPr>
          <a:xfrm>
            <a:off x="648351" y="1308361"/>
            <a:ext cx="10972800" cy="4766904"/>
          </a:xfrm>
          <a:prstGeom prst="rect">
            <a:avLst/>
          </a:prstGeom>
        </p:spPr>
      </p:pic>
      <p:sp>
        <p:nvSpPr>
          <p:cNvPr id="8" name="TextBox 7">
            <a:extLst>
              <a:ext uri="{FF2B5EF4-FFF2-40B4-BE49-F238E27FC236}">
                <a16:creationId xmlns:a16="http://schemas.microsoft.com/office/drawing/2014/main" id="{DB907EA1-2798-2604-59D5-6049AE6AFD72}"/>
              </a:ext>
            </a:extLst>
          </p:cNvPr>
          <p:cNvSpPr txBox="1"/>
          <p:nvPr/>
        </p:nvSpPr>
        <p:spPr>
          <a:xfrm>
            <a:off x="530306" y="800058"/>
            <a:ext cx="4587281" cy="369332"/>
          </a:xfrm>
          <a:prstGeom prst="rect">
            <a:avLst/>
          </a:prstGeom>
          <a:noFill/>
        </p:spPr>
        <p:txBody>
          <a:bodyPr wrap="none" rtlCol="0">
            <a:spAutoFit/>
          </a:bodyPr>
          <a:lstStyle/>
          <a:p>
            <a:r>
              <a:rPr lang="en-US"/>
              <a:t>Top Countries’ Spending, 2019-2022, % Of GDP</a:t>
            </a:r>
            <a:endParaRPr lang="en-IN"/>
          </a:p>
        </p:txBody>
      </p:sp>
      <p:sp>
        <p:nvSpPr>
          <p:cNvPr id="10" name="TextBox 9">
            <a:extLst>
              <a:ext uri="{FF2B5EF4-FFF2-40B4-BE49-F238E27FC236}">
                <a16:creationId xmlns:a16="http://schemas.microsoft.com/office/drawing/2014/main" id="{3FB0CEAA-8E8F-88BB-147B-D483E998CA6B}"/>
              </a:ext>
            </a:extLst>
          </p:cNvPr>
          <p:cNvSpPr txBox="1"/>
          <p:nvPr/>
        </p:nvSpPr>
        <p:spPr>
          <a:xfrm>
            <a:off x="4925961" y="5957640"/>
            <a:ext cx="6805794" cy="276999"/>
          </a:xfrm>
          <a:prstGeom prst="rect">
            <a:avLst/>
          </a:prstGeom>
          <a:noFill/>
        </p:spPr>
        <p:txBody>
          <a:bodyPr wrap="square" rtlCol="0">
            <a:spAutoFit/>
          </a:bodyPr>
          <a:lstStyle/>
          <a:p>
            <a:pPr algn="r"/>
            <a:r>
              <a:rPr lang="en-US" sz="1200"/>
              <a:t>Source – OECD Health &amp; Pharma Spending, </a:t>
            </a:r>
            <a:r>
              <a:rPr lang="en-US" sz="1200">
                <a:hlinkClick r:id="rId4"/>
              </a:rPr>
              <a:t>Health resources - Health spending - OECD Data</a:t>
            </a:r>
            <a:endParaRPr lang="en-US" sz="1200"/>
          </a:p>
        </p:txBody>
      </p:sp>
      <p:sp>
        <p:nvSpPr>
          <p:cNvPr id="9" name="Title 1">
            <a:extLst>
              <a:ext uri="{FF2B5EF4-FFF2-40B4-BE49-F238E27FC236}">
                <a16:creationId xmlns:a16="http://schemas.microsoft.com/office/drawing/2014/main" id="{1EE76922-BBE9-630A-1E30-31F916D02ABA}"/>
              </a:ext>
            </a:extLst>
          </p:cNvPr>
          <p:cNvSpPr>
            <a:spLocks noGrp="1"/>
          </p:cNvSpPr>
          <p:nvPr>
            <p:ph type="title"/>
          </p:nvPr>
        </p:nvSpPr>
        <p:spPr>
          <a:xfrm>
            <a:off x="442550" y="215283"/>
            <a:ext cx="11401108" cy="584775"/>
          </a:xfrm>
        </p:spPr>
        <p:txBody>
          <a:bodyPr>
            <a:normAutofit/>
          </a:bodyPr>
          <a:lstStyle/>
          <a:p>
            <a:r>
              <a:rPr lang="en-US"/>
              <a:t>Healthcare Spending By Country</a:t>
            </a:r>
          </a:p>
        </p:txBody>
      </p:sp>
    </p:spTree>
    <p:extLst>
      <p:ext uri="{BB962C8B-B14F-4D97-AF65-F5344CB8AC3E}">
        <p14:creationId xmlns:p14="http://schemas.microsoft.com/office/powerpoint/2010/main" val="279102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BE601-8A35-5667-DFF8-D38B9434C1A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6B93145-B51B-4AB1-2F35-1D705915AD35}"/>
              </a:ext>
            </a:extLst>
          </p:cNvPr>
          <p:cNvPicPr>
            <a:picLocks noChangeAspect="1"/>
          </p:cNvPicPr>
          <p:nvPr/>
        </p:nvPicPr>
        <p:blipFill>
          <a:blip r:embed="rId3"/>
          <a:stretch>
            <a:fillRect/>
          </a:stretch>
        </p:blipFill>
        <p:spPr>
          <a:xfrm>
            <a:off x="593558" y="1308456"/>
            <a:ext cx="10972800" cy="4910141"/>
          </a:xfrm>
          <a:prstGeom prst="rect">
            <a:avLst/>
          </a:prstGeom>
        </p:spPr>
      </p:pic>
      <p:sp>
        <p:nvSpPr>
          <p:cNvPr id="8" name="TextBox 7">
            <a:extLst>
              <a:ext uri="{FF2B5EF4-FFF2-40B4-BE49-F238E27FC236}">
                <a16:creationId xmlns:a16="http://schemas.microsoft.com/office/drawing/2014/main" id="{972299F5-072B-62B9-7D57-2BABD0452D7A}"/>
              </a:ext>
            </a:extLst>
          </p:cNvPr>
          <p:cNvSpPr txBox="1"/>
          <p:nvPr/>
        </p:nvSpPr>
        <p:spPr>
          <a:xfrm>
            <a:off x="530306" y="800058"/>
            <a:ext cx="6158737" cy="369332"/>
          </a:xfrm>
          <a:prstGeom prst="rect">
            <a:avLst/>
          </a:prstGeom>
          <a:noFill/>
        </p:spPr>
        <p:txBody>
          <a:bodyPr wrap="none" rtlCol="0">
            <a:spAutoFit/>
          </a:bodyPr>
          <a:lstStyle/>
          <a:p>
            <a:r>
              <a:rPr lang="en-US"/>
              <a:t>Top Countries’ Spending, 2019-2022, % Of Healthcare spending</a:t>
            </a:r>
            <a:endParaRPr lang="en-IN"/>
          </a:p>
        </p:txBody>
      </p:sp>
      <p:sp>
        <p:nvSpPr>
          <p:cNvPr id="10" name="TextBox 9">
            <a:extLst>
              <a:ext uri="{FF2B5EF4-FFF2-40B4-BE49-F238E27FC236}">
                <a16:creationId xmlns:a16="http://schemas.microsoft.com/office/drawing/2014/main" id="{F937B3A6-AA6C-967C-6FDD-2EE2016ECE2B}"/>
              </a:ext>
            </a:extLst>
          </p:cNvPr>
          <p:cNvSpPr txBox="1"/>
          <p:nvPr/>
        </p:nvSpPr>
        <p:spPr>
          <a:xfrm>
            <a:off x="4412617" y="6182228"/>
            <a:ext cx="6805794" cy="276999"/>
          </a:xfrm>
          <a:prstGeom prst="rect">
            <a:avLst/>
          </a:prstGeom>
          <a:noFill/>
        </p:spPr>
        <p:txBody>
          <a:bodyPr wrap="square" rtlCol="0">
            <a:spAutoFit/>
          </a:bodyPr>
          <a:lstStyle/>
          <a:p>
            <a:pPr algn="r"/>
            <a:r>
              <a:rPr lang="en-US" sz="1200"/>
              <a:t>Source – OECD Health &amp; Pharma Spending, </a:t>
            </a:r>
            <a:r>
              <a:rPr lang="en-US" sz="1200">
                <a:hlinkClick r:id="rId4"/>
              </a:rPr>
              <a:t>Health resources - Health spending - OECD Data</a:t>
            </a:r>
            <a:endParaRPr lang="en-US" sz="1200"/>
          </a:p>
        </p:txBody>
      </p:sp>
      <p:sp>
        <p:nvSpPr>
          <p:cNvPr id="9" name="Title 1">
            <a:extLst>
              <a:ext uri="{FF2B5EF4-FFF2-40B4-BE49-F238E27FC236}">
                <a16:creationId xmlns:a16="http://schemas.microsoft.com/office/drawing/2014/main" id="{42E16BC1-37E1-CFE4-6EF1-09A582972925}"/>
              </a:ext>
            </a:extLst>
          </p:cNvPr>
          <p:cNvSpPr>
            <a:spLocks noGrp="1"/>
          </p:cNvSpPr>
          <p:nvPr>
            <p:ph type="title"/>
          </p:nvPr>
        </p:nvSpPr>
        <p:spPr>
          <a:xfrm>
            <a:off x="442550" y="215283"/>
            <a:ext cx="11401108" cy="584775"/>
          </a:xfrm>
        </p:spPr>
        <p:txBody>
          <a:bodyPr>
            <a:normAutofit/>
          </a:bodyPr>
          <a:lstStyle/>
          <a:p>
            <a:r>
              <a:rPr lang="en-US"/>
              <a:t>Pharma Spending By Country</a:t>
            </a:r>
          </a:p>
        </p:txBody>
      </p:sp>
    </p:spTree>
    <p:extLst>
      <p:ext uri="{BB962C8B-B14F-4D97-AF65-F5344CB8AC3E}">
        <p14:creationId xmlns:p14="http://schemas.microsoft.com/office/powerpoint/2010/main" val="381178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xtria Primary Theme">
  <a:themeElements>
    <a:clrScheme name="Custom 5">
      <a:dk1>
        <a:srgbClr val="3F3F3F"/>
      </a:dk1>
      <a:lt1>
        <a:srgbClr val="FFFFFF"/>
      </a:lt1>
      <a:dk2>
        <a:srgbClr val="3F3F3F"/>
      </a:dk2>
      <a:lt2>
        <a:srgbClr val="DCE3E4"/>
      </a:lt2>
      <a:accent1>
        <a:srgbClr val="216D62"/>
      </a:accent1>
      <a:accent2>
        <a:srgbClr val="00B050"/>
      </a:accent2>
      <a:accent3>
        <a:srgbClr val="F47421"/>
      </a:accent3>
      <a:accent4>
        <a:srgbClr val="FF9C1A"/>
      </a:accent4>
      <a:accent5>
        <a:srgbClr val="035481"/>
      </a:accent5>
      <a:accent6>
        <a:srgbClr val="34B2E5"/>
      </a:accent6>
      <a:hlink>
        <a:srgbClr val="003760"/>
      </a:hlink>
      <a:folHlink>
        <a:srgbClr val="0070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16BD1A02D32C478ADC9E773E351D57" ma:contentTypeVersion="35" ma:contentTypeDescription="Create a new document." ma:contentTypeScope="" ma:versionID="bd8fee7bc74a67686c6f24127fb0f533">
  <xsd:schema xmlns:xsd="http://www.w3.org/2001/XMLSchema" xmlns:xs="http://www.w3.org/2001/XMLSchema" xmlns:p="http://schemas.microsoft.com/office/2006/metadata/properties" xmlns:ns1="http://schemas.microsoft.com/sharepoint/v3" xmlns:ns2="7ff1a7c9-d7df-4be8-bc28-0a0e94fbf901" xmlns:ns3="5100f3c6-b4a8-413c-a335-43f64499ccb9" targetNamespace="http://schemas.microsoft.com/office/2006/metadata/properties" ma:root="true" ma:fieldsID="fbda9a92c5fb17a163e63febb7b290e7" ns1:_="" ns2:_="" ns3:_="">
    <xsd:import namespace="http://schemas.microsoft.com/sharepoint/v3"/>
    <xsd:import namespace="7ff1a7c9-d7df-4be8-bc28-0a0e94fbf901"/>
    <xsd:import namespace="5100f3c6-b4a8-413c-a335-43f64499cc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2:TaxCatchAll" minOccurs="0"/>
                <xsd:element ref="ns3:MediaServiceGenerationTime" minOccurs="0"/>
                <xsd:element ref="ns3:MediaServiceEventHashCode" minOccurs="0"/>
                <xsd:element ref="ns3:MediaServiceLocation" minOccurs="0"/>
                <xsd:element ref="ns3:lcf76f155ced4ddcb4097134ff3c332f" minOccurs="0"/>
                <xsd:element ref="ns3:MediaServiceOCR" minOccurs="0"/>
                <xsd:element ref="ns1:_ip_UnifiedCompliancePolicyProperties" minOccurs="0"/>
                <xsd:element ref="ns1:_ip_UnifiedCompliancePolicyUIAc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f1a7c9-d7df-4be8-bc28-0a0e94fbf9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315c3b2-3cea-4fef-8afa-18f294d2d779}" ma:internalName="TaxCatchAll" ma:showField="CatchAllData" ma:web="7ff1a7c9-d7df-4be8-bc28-0a0e94fbf90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00f3c6-b4a8-413c-a335-43f64499ccb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dd99be5-7c64-4704-a0bc-6213c3701f07"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7ff1a7c9-d7df-4be8-bc28-0a0e94fbf901" xsi:nil="true"/>
    <_ip_UnifiedCompliancePolicyProperties xmlns="http://schemas.microsoft.com/sharepoint/v3" xsi:nil="true"/>
    <lcf76f155ced4ddcb4097134ff3c332f xmlns="5100f3c6-b4a8-413c-a335-43f64499ccb9">
      <Terms xmlns="http://schemas.microsoft.com/office/infopath/2007/PartnerControls"/>
    </lcf76f155ced4ddcb4097134ff3c332f>
    <SharedWithUsers xmlns="7ff1a7c9-d7df-4be8-bc28-0a0e94fbf901">
      <UserInfo>
        <DisplayName>Deeksha Jaiswal</DisplayName>
        <AccountId>51732</AccountId>
        <AccountType/>
      </UserInfo>
      <UserInfo>
        <DisplayName>Sandeep Kumar Ram</DisplayName>
        <AccountId>13584</AccountId>
        <AccountType/>
      </UserInfo>
      <UserInfo>
        <DisplayName>Priyanka Hambarde Sen</DisplayName>
        <AccountId>51012</AccountId>
        <AccountType/>
      </UserInfo>
      <UserInfo>
        <DisplayName>Irene Oviya</DisplayName>
        <AccountId>47772</AccountId>
        <AccountType/>
      </UserInfo>
      <UserInfo>
        <DisplayName>Ritu Agarwal</DisplayName>
        <AccountId>17551</AccountId>
        <AccountType/>
      </UserInfo>
      <UserInfo>
        <DisplayName>Nidhi Kariwala</DisplayName>
        <AccountId>14225</AccountId>
        <AccountType/>
      </UserInfo>
      <UserInfo>
        <DisplayName>kasturi Durga Babu</DisplayName>
        <AccountId>19236</AccountId>
        <AccountType/>
      </UserInfo>
      <UserInfo>
        <DisplayName>Arpit Mohanty</DisplayName>
        <AccountId>26193</AccountId>
        <AccountType/>
      </UserInfo>
      <UserInfo>
        <DisplayName>Shipra Shukla</DisplayName>
        <AccountId>13696</AccountId>
        <AccountType/>
      </UserInfo>
      <UserInfo>
        <DisplayName>Amit Nagdewani</DisplayName>
        <AccountId>537</AccountId>
        <AccountType/>
      </UserInfo>
      <UserInfo>
        <DisplayName>Axtria Institute</DisplayName>
        <AccountId>237</AccountId>
        <AccountType/>
      </UserInfo>
      <UserInfo>
        <DisplayName>Mohit Bansal</DisplayName>
        <AccountId>82</AccountId>
        <AccountType/>
      </UserInfo>
      <UserInfo>
        <DisplayName>Disha Saxena</DisplayName>
        <AccountId>56</AccountId>
        <AccountType/>
      </UserInfo>
      <UserInfo>
        <DisplayName>N Bhavya</DisplayName>
        <AccountId>36698</AccountId>
        <AccountType/>
      </UserInfo>
      <UserInfo>
        <DisplayName>Divyanshu Sharma</DisplayName>
        <AccountId>50778</AccountId>
        <AccountType/>
      </UserInfo>
      <UserInfo>
        <DisplayName>Campus Placement</DisplayName>
        <AccountId>1099</AccountId>
        <AccountType/>
      </UserInfo>
      <UserInfo>
        <DisplayName>Sana Hullur</DisplayName>
        <AccountId>49609</AccountId>
        <AccountType/>
      </UserInfo>
    </SharedWithUsers>
  </documentManagement>
</p:properties>
</file>

<file path=customXml/itemProps1.xml><?xml version="1.0" encoding="utf-8"?>
<ds:datastoreItem xmlns:ds="http://schemas.openxmlformats.org/officeDocument/2006/customXml" ds:itemID="{A537B77C-5C39-4CEB-9375-29E79C5CC0F8}">
  <ds:schemaRefs>
    <ds:schemaRef ds:uri="5100f3c6-b4a8-413c-a335-43f64499ccb9"/>
    <ds:schemaRef ds:uri="7ff1a7c9-d7df-4be8-bc28-0a0e94fbf9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86CFDBC-994A-4E8A-91B1-DE8357DD7051}">
  <ds:schemaRefs>
    <ds:schemaRef ds:uri="http://schemas.microsoft.com/sharepoint/v3/contenttype/forms"/>
  </ds:schemaRefs>
</ds:datastoreItem>
</file>

<file path=customXml/itemProps3.xml><?xml version="1.0" encoding="utf-8"?>
<ds:datastoreItem xmlns:ds="http://schemas.openxmlformats.org/officeDocument/2006/customXml" ds:itemID="{A287FEA3-2CF8-415F-A2FB-1EF49DC2EDE6}">
  <ds:schemaRefs>
    <ds:schemaRef ds:uri="5100f3c6-b4a8-413c-a335-43f64499ccb9"/>
    <ds:schemaRef ds:uri="7ff1a7c9-d7df-4be8-bc28-0a0e94fbf9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71</Slides>
  <Notes>58</Notes>
  <HiddenSlides>0</HiddenSlide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Axtria Primary Theme</vt:lpstr>
      <vt:lpstr>PowerPoint Presentation</vt:lpstr>
      <vt:lpstr>Pharma 101A Course – Learning Objectives</vt:lpstr>
      <vt:lpstr>Agenda</vt:lpstr>
      <vt:lpstr>What Does The Pharmaceutical Industry Do?</vt:lpstr>
      <vt:lpstr>The Pharma Industry Is Part of The Healthcare Ecosystem</vt:lpstr>
      <vt:lpstr>Global Prescription Pharma Spending By Category</vt:lpstr>
      <vt:lpstr>Healthcare Spending By Country</vt:lpstr>
      <vt:lpstr>Healthcare Spending By Country</vt:lpstr>
      <vt:lpstr>Pharma Spending By Country</vt:lpstr>
      <vt:lpstr>Global Pharma Industry – Top Ten</vt:lpstr>
      <vt:lpstr>Top 20 therapeutic areas – projected 2025 revenue</vt:lpstr>
      <vt:lpstr>Pharma Is A Highly Volatile Industry</vt:lpstr>
      <vt:lpstr>The Pharma Industry is Highly Regulated</vt:lpstr>
      <vt:lpstr>Examples of Regulatory Agencies</vt:lpstr>
      <vt:lpstr>Pharma Industry Stakeholders</vt:lpstr>
      <vt:lpstr>Pharma Industry Stakeholders</vt:lpstr>
      <vt:lpstr>Segments Of A Pharma Manufacturer</vt:lpstr>
      <vt:lpstr>Types of Pharmaceutical Products</vt:lpstr>
      <vt:lpstr>Prescription v/s Over-The-Counter Medicines</vt:lpstr>
      <vt:lpstr>Branded v/s Generic Medicines</vt:lpstr>
      <vt:lpstr>Adherence vs persistence</vt:lpstr>
      <vt:lpstr>Orphan Products</vt:lpstr>
      <vt:lpstr>Global Prescription Pharma Spending By Category</vt:lpstr>
      <vt:lpstr>Pharma vs Biopharma</vt:lpstr>
      <vt:lpstr>Biologics are the Fastest-growing pharma category </vt:lpstr>
      <vt:lpstr>Formularies &amp; Copayment Tiers</vt:lpstr>
      <vt:lpstr>How Does A Pharma Company Make A Profit?</vt:lpstr>
      <vt:lpstr>Healthcare Data Sources Have Exploded</vt:lpstr>
      <vt:lpstr>The Patient Has Gone Digital</vt:lpstr>
      <vt:lpstr>Visibility Into The Patient Journey Has Opened Up</vt:lpstr>
      <vt:lpstr>Commonly Used Industry Terms</vt:lpstr>
      <vt:lpstr>Agenda</vt:lpstr>
      <vt:lpstr>Pharma Consumers Are Typically Not Pharma Buyers</vt:lpstr>
      <vt:lpstr>Pharma Sales &amp; Marketing Has Traditionally Focused On The Prescriber</vt:lpstr>
      <vt:lpstr>prescribers</vt:lpstr>
      <vt:lpstr>detailing</vt:lpstr>
      <vt:lpstr>Sales Organizations Are Usually Geographical</vt:lpstr>
      <vt:lpstr>Pharma sales planning and execution</vt:lpstr>
      <vt:lpstr>The Healthcare Provider Landscape Is Changing</vt:lpstr>
      <vt:lpstr>Purchasing Decisions Involve Many Stakeholders</vt:lpstr>
      <vt:lpstr>Decision Criteria Vary Between Stakeholders</vt:lpstr>
      <vt:lpstr>Pharma Marketing And Sales Must Evolve</vt:lpstr>
      <vt:lpstr>So How Does a Pharma Manufacturer Get Paid?</vt:lpstr>
      <vt:lpstr>Pharma Manufacturers Often Offer Rebates</vt:lpstr>
      <vt:lpstr>How Does a Pharma Company Pay Rebates?</vt:lpstr>
      <vt:lpstr>Pharma companies may offer copay savings programs</vt:lpstr>
      <vt:lpstr>Typical Questions Faced By Pharma Marketing &amp; Sales</vt:lpstr>
      <vt:lpstr>Agenda</vt:lpstr>
      <vt:lpstr>What Does Research &amp; Development Do?</vt:lpstr>
      <vt:lpstr>Evolution of a Pharma Product</vt:lpstr>
      <vt:lpstr>Extraordinary types of FDA designations &amp; approvals</vt:lpstr>
      <vt:lpstr>Phases of Clinical Trials</vt:lpstr>
      <vt:lpstr>Pharma Product Development Is Very High-Risk</vt:lpstr>
      <vt:lpstr>Pharma Product Cost Is Highly Front-Loaded</vt:lpstr>
      <vt:lpstr>Pharma Products Are Often Highly Specific</vt:lpstr>
      <vt:lpstr>Pharma Products Typically Have A Finite Life</vt:lpstr>
      <vt:lpstr>Revenue Impact Due To Loss Of Exclusivity</vt:lpstr>
      <vt:lpstr>What Are R &amp; D’s Goals?</vt:lpstr>
      <vt:lpstr>Typical Questions Faced By R &amp; D</vt:lpstr>
      <vt:lpstr>Agenda</vt:lpstr>
      <vt:lpstr>What Does Manufacturing &amp; Distribution Do?</vt:lpstr>
      <vt:lpstr>Pharma Product Distribution Flow</vt:lpstr>
      <vt:lpstr>Types of pharmacies</vt:lpstr>
      <vt:lpstr>Manufacturing Is Controlled and Regulated</vt:lpstr>
      <vt:lpstr>Typical Questions Faced By Manufacturing &amp; Distribution</vt:lpstr>
      <vt:lpstr>Agenda</vt:lpstr>
      <vt:lpstr>Axtria’s Unique Combination</vt:lpstr>
      <vt:lpstr>This Needs To Be Done With Speed, Agility &amp; Scale</vt:lpstr>
      <vt:lpstr>AXTRIA PRODUCT PORTFOLIO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Studio</dc:creator>
  <cp:revision>1</cp:revision>
  <dcterms:created xsi:type="dcterms:W3CDTF">2015-12-11T11:26:37Z</dcterms:created>
  <dcterms:modified xsi:type="dcterms:W3CDTF">2025-04-08T05:31:28Z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0x010100FD16BD1A02D32C478ADC9E773E351D57</vt:lpwstr>
  </property>
  <property fmtid="{D5CDD505-2E9C-101B-9397-08002B2CF9AE}" pid="3" name="MediaServiceImageTags">
    <vt:lpwstr/>
  </property>
  <property fmtid="{D5CDD505-2E9C-101B-9397-08002B2CF9AE}" pid="4" name="ArticulateGUID">
    <vt:lpwstr>07E4600B-EE85-4C8B-B8CF-A3899CB6405F</vt:lpwstr>
  </property>
  <property fmtid="{D5CDD505-2E9C-101B-9397-08002B2CF9AE}" pid="5" name="ArticulatePath">
    <vt:lpwstr>https://axtria.sharepoint.com/Projects-1/HR_India/Shared Documents/Axtria Institute/Training Material/Pharma/Pharma 101A/Pharma 101A Revised 15 Feb 2024</vt:lpwstr>
  </property>
</Properties>
</file>