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22376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71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4068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9570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9547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9308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1081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4098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370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231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7562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465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3/10/2020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382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557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471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0317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868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3/10/2020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57964090"/>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15" r:id="rId5"/>
    <p:sldLayoutId id="2147483716" r:id="rId6"/>
    <p:sldLayoutId id="2147483717" r:id="rId7"/>
    <p:sldLayoutId id="2147483718" r:id="rId8"/>
    <p:sldLayoutId id="2147483719" r:id="rId9"/>
    <p:sldLayoutId id="2147483720" r:id="rId10"/>
    <p:sldLayoutId id="2147483721" r:id="rId11"/>
    <p:sldLayoutId id="2147483727" r:id="rId12"/>
    <p:sldLayoutId id="2147483722" r:id="rId13"/>
    <p:sldLayoutId id="2147483723" r:id="rId14"/>
    <p:sldLayoutId id="2147483724" r:id="rId15"/>
    <p:sldLayoutId id="2147483725" r:id="rId16"/>
    <p:sldLayoutId id="2147483726" r:id="rId17"/>
  </p:sldLayoutIdLst>
  <p:hf sldNum="0" hdr="0" ftr="0" dt="0"/>
  <p:txStyles>
    <p:titleStyle>
      <a:lvl1pPr algn="ctr" defTabSz="457200" rtl="0" eaLnBrk="1" latinLnBrk="0" hangingPunct="1">
        <a:lnSpc>
          <a:spcPct val="9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8A4A91-FF53-4684-AD5C-34A93F2D138C}"/>
              </a:ext>
            </a:extLst>
          </p:cNvPr>
          <p:cNvPicPr>
            <a:picLocks noChangeAspect="1"/>
          </p:cNvPicPr>
          <p:nvPr/>
        </p:nvPicPr>
        <p:blipFill rotWithShape="1">
          <a:blip r:embed="rId3"/>
          <a:srcRect t="7641" b="8090"/>
          <a:stretch/>
        </p:blipFill>
        <p:spPr>
          <a:xfrm>
            <a:off x="-1" y="10"/>
            <a:ext cx="12192001" cy="6857990"/>
          </a:xfrm>
          <a:prstGeom prst="rect">
            <a:avLst/>
          </a:prstGeom>
        </p:spPr>
      </p:pic>
      <p:sp useBgFill="1">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E972289-AD26-4E7B-A779-8C85312C5F61}"/>
              </a:ext>
            </a:extLst>
          </p:cNvPr>
          <p:cNvSpPr>
            <a:spLocks noGrp="1"/>
          </p:cNvSpPr>
          <p:nvPr>
            <p:ph type="ctrTitle"/>
          </p:nvPr>
        </p:nvSpPr>
        <p:spPr>
          <a:xfrm>
            <a:off x="7389962" y="1673524"/>
            <a:ext cx="3485073" cy="1431626"/>
          </a:xfrm>
        </p:spPr>
        <p:txBody>
          <a:bodyPr>
            <a:normAutofit/>
          </a:bodyPr>
          <a:lstStyle/>
          <a:p>
            <a:pPr algn="l"/>
            <a:r>
              <a:rPr lang="en-IN" sz="3100" b="1" dirty="0"/>
              <a:t>Divide and Conquer the Embedding Space for Metric Learning</a:t>
            </a:r>
            <a:endParaRPr lang="en-IN" sz="3100" dirty="0"/>
          </a:p>
        </p:txBody>
      </p:sp>
      <p:sp>
        <p:nvSpPr>
          <p:cNvPr id="3" name="Subtitle 2">
            <a:extLst>
              <a:ext uri="{FF2B5EF4-FFF2-40B4-BE49-F238E27FC236}">
                <a16:creationId xmlns:a16="http://schemas.microsoft.com/office/drawing/2014/main" id="{72F89D7F-59BA-46CF-8C67-22769BB060FB}"/>
              </a:ext>
            </a:extLst>
          </p:cNvPr>
          <p:cNvSpPr>
            <a:spLocks noGrp="1"/>
          </p:cNvSpPr>
          <p:nvPr>
            <p:ph type="subTitle" idx="1"/>
          </p:nvPr>
        </p:nvSpPr>
        <p:spPr>
          <a:xfrm>
            <a:off x="7389962" y="3272198"/>
            <a:ext cx="2397787" cy="2012652"/>
          </a:xfrm>
        </p:spPr>
        <p:txBody>
          <a:bodyPr>
            <a:normAutofit/>
          </a:bodyPr>
          <a:lstStyle/>
          <a:p>
            <a:pPr algn="l"/>
            <a:r>
              <a:rPr lang="en-IN" dirty="0">
                <a:solidFill>
                  <a:schemeClr val="accent5"/>
                </a:solidFill>
              </a:rPr>
              <a:t>Team: Strawhat</a:t>
            </a:r>
          </a:p>
          <a:p>
            <a:pPr algn="l"/>
            <a:r>
              <a:rPr lang="en-IN" sz="1400" dirty="0">
                <a:solidFill>
                  <a:srgbClr val="35B745"/>
                </a:solidFill>
              </a:rPr>
              <a:t>Ajay Shrihari </a:t>
            </a:r>
            <a:r>
              <a:rPr lang="en-IN" sz="1100" dirty="0">
                <a:solidFill>
                  <a:srgbClr val="35B745"/>
                </a:solidFill>
              </a:rPr>
              <a:t>(20171097)</a:t>
            </a:r>
          </a:p>
          <a:p>
            <a:pPr algn="l"/>
            <a:r>
              <a:rPr lang="en-IN" sz="1400" dirty="0">
                <a:solidFill>
                  <a:srgbClr val="35B745"/>
                </a:solidFill>
              </a:rPr>
              <a:t>Aniket Mohanty </a:t>
            </a:r>
            <a:r>
              <a:rPr lang="en-IN" sz="1100" dirty="0">
                <a:solidFill>
                  <a:srgbClr val="35B745"/>
                </a:solidFill>
              </a:rPr>
              <a:t>(20171150)</a:t>
            </a:r>
          </a:p>
          <a:p>
            <a:pPr algn="l"/>
            <a:r>
              <a:rPr lang="en-IN" sz="1400" dirty="0">
                <a:solidFill>
                  <a:srgbClr val="35B745"/>
                </a:solidFill>
              </a:rPr>
              <a:t>Sasi Kiran </a:t>
            </a:r>
            <a:r>
              <a:rPr lang="en-IN" sz="1100" dirty="0">
                <a:solidFill>
                  <a:srgbClr val="35B745"/>
                </a:solidFill>
              </a:rPr>
              <a:t>(20171110)</a:t>
            </a:r>
          </a:p>
        </p:txBody>
      </p:sp>
    </p:spTree>
    <p:extLst>
      <p:ext uri="{BB962C8B-B14F-4D97-AF65-F5344CB8AC3E}">
        <p14:creationId xmlns:p14="http://schemas.microsoft.com/office/powerpoint/2010/main" val="302859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689B-1F15-4692-90B6-7EB3A48A2E81}"/>
              </a:ext>
            </a:extLst>
          </p:cNvPr>
          <p:cNvSpPr>
            <a:spLocks noGrp="1"/>
          </p:cNvSpPr>
          <p:nvPr>
            <p:ph type="title"/>
          </p:nvPr>
        </p:nvSpPr>
        <p:spPr>
          <a:xfrm>
            <a:off x="878626" y="3749616"/>
            <a:ext cx="5056507" cy="2133600"/>
          </a:xfrm>
        </p:spPr>
        <p:txBody>
          <a:bodyPr>
            <a:normAutofit/>
          </a:bodyPr>
          <a:lstStyle/>
          <a:p>
            <a:pPr algn="l"/>
            <a:r>
              <a:rPr lang="en-IN" sz="3600"/>
              <a:t>RESULTS:</a:t>
            </a:r>
          </a:p>
        </p:txBody>
      </p:sp>
      <p:sp>
        <p:nvSpPr>
          <p:cNvPr id="3" name="Content Placeholder 2">
            <a:extLst>
              <a:ext uri="{FF2B5EF4-FFF2-40B4-BE49-F238E27FC236}">
                <a16:creationId xmlns:a16="http://schemas.microsoft.com/office/drawing/2014/main" id="{8099B479-74B8-4E8C-B73A-F31DACED9B44}"/>
              </a:ext>
            </a:extLst>
          </p:cNvPr>
          <p:cNvSpPr>
            <a:spLocks noGrp="1"/>
          </p:cNvSpPr>
          <p:nvPr>
            <p:ph idx="1"/>
          </p:nvPr>
        </p:nvSpPr>
        <p:spPr>
          <a:xfrm>
            <a:off x="6256866" y="3749616"/>
            <a:ext cx="4926948" cy="2133600"/>
          </a:xfrm>
        </p:spPr>
        <p:txBody>
          <a:bodyPr anchor="ctr">
            <a:normAutofit/>
          </a:bodyPr>
          <a:lstStyle/>
          <a:p>
            <a:pPr>
              <a:buClr>
                <a:srgbClr val="35B745"/>
              </a:buClr>
            </a:pPr>
            <a:r>
              <a:rPr lang="en-US" sz="1800">
                <a:effectLst/>
              </a:rPr>
              <a:t>We trained our model over 10 epochs using random sampling and triplet loss, and plotted the results: mean loss, NMI, and recall@k.</a:t>
            </a:r>
          </a:p>
        </p:txBody>
      </p:sp>
      <p:pic>
        <p:nvPicPr>
          <p:cNvPr id="4098" name="Picture 2">
            <a:extLst>
              <a:ext uri="{FF2B5EF4-FFF2-40B4-BE49-F238E27FC236}">
                <a16:creationId xmlns:a16="http://schemas.microsoft.com/office/drawing/2014/main" id="{7677F0A8-B8D1-4692-9B06-DB9D06026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97" y="974784"/>
            <a:ext cx="3910285" cy="237058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A667051-5375-49E8-9F12-CF5406906F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1089" y="974784"/>
            <a:ext cx="3959331" cy="237058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A9FFE25-2A85-4AF8-8387-A913A10679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9927" y="974784"/>
            <a:ext cx="3959332" cy="2370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5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442E7-FEB5-4EB6-B39E-BA573A4D2477}"/>
              </a:ext>
            </a:extLst>
          </p:cNvPr>
          <p:cNvSpPr>
            <a:spLocks noGrp="1"/>
          </p:cNvSpPr>
          <p:nvPr>
            <p:ph type="title"/>
          </p:nvPr>
        </p:nvSpPr>
        <p:spPr>
          <a:xfrm>
            <a:off x="913795" y="963506"/>
            <a:ext cx="3740815" cy="4827693"/>
          </a:xfrm>
        </p:spPr>
        <p:txBody>
          <a:bodyPr>
            <a:normAutofit/>
          </a:bodyPr>
          <a:lstStyle/>
          <a:p>
            <a:pPr algn="r"/>
            <a:r>
              <a:rPr lang="en-IN"/>
              <a:t>FUTURE WORK:</a:t>
            </a:r>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3674B9-9BAF-4976-9F69-C7E07C0D6F37}"/>
              </a:ext>
            </a:extLst>
          </p:cNvPr>
          <p:cNvSpPr>
            <a:spLocks noGrp="1"/>
          </p:cNvSpPr>
          <p:nvPr>
            <p:ph idx="1"/>
          </p:nvPr>
        </p:nvSpPr>
        <p:spPr>
          <a:xfrm>
            <a:off x="5307765" y="963507"/>
            <a:ext cx="5959791" cy="4827694"/>
          </a:xfrm>
          <a:effectLst/>
        </p:spPr>
        <p:txBody>
          <a:bodyPr anchor="ctr">
            <a:normAutofit/>
          </a:bodyPr>
          <a:lstStyle/>
          <a:p>
            <a:r>
              <a:rPr lang="en-US">
                <a:solidFill>
                  <a:schemeClr val="tx1"/>
                </a:solidFill>
                <a:effectLst/>
              </a:rPr>
              <a:t>The next step to be enacted in the project is dividing the embedding space into K learners and train each learner in conjunction with the ResNet50 model separately. After a certain number of iterations, we resample the points and restart the process until the model converges to a good output.</a:t>
            </a:r>
            <a:endParaRPr lang="en-IN">
              <a:solidFill>
                <a:schemeClr val="tx1"/>
              </a:solidFill>
            </a:endParaRPr>
          </a:p>
        </p:txBody>
      </p:sp>
    </p:spTree>
    <p:extLst>
      <p:ext uri="{BB962C8B-B14F-4D97-AF65-F5344CB8AC3E}">
        <p14:creationId xmlns:p14="http://schemas.microsoft.com/office/powerpoint/2010/main" val="97130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278C0-4D3D-4236-A47C-6280695B1B97}"/>
              </a:ext>
            </a:extLst>
          </p:cNvPr>
          <p:cNvSpPr>
            <a:spLocks noGrp="1"/>
          </p:cNvSpPr>
          <p:nvPr>
            <p:ph type="title"/>
          </p:nvPr>
        </p:nvSpPr>
        <p:spPr>
          <a:xfrm>
            <a:off x="913795" y="963506"/>
            <a:ext cx="3740815" cy="4827693"/>
          </a:xfrm>
        </p:spPr>
        <p:txBody>
          <a:bodyPr>
            <a:normAutofit/>
          </a:bodyPr>
          <a:lstStyle/>
          <a:p>
            <a:pPr algn="r"/>
            <a:r>
              <a:rPr lang="en-IN" dirty="0"/>
              <a:t>Overview</a:t>
            </a:r>
            <a:endParaRPr lang="en-IN"/>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276DF7-3F84-411E-BC7A-16E9E7104AEE}"/>
              </a:ext>
            </a:extLst>
          </p:cNvPr>
          <p:cNvSpPr>
            <a:spLocks noGrp="1"/>
          </p:cNvSpPr>
          <p:nvPr>
            <p:ph idx="1"/>
          </p:nvPr>
        </p:nvSpPr>
        <p:spPr>
          <a:xfrm>
            <a:off x="5307765" y="963507"/>
            <a:ext cx="5959791" cy="4827694"/>
          </a:xfrm>
          <a:effectLst/>
        </p:spPr>
        <p:txBody>
          <a:bodyPr anchor="ctr">
            <a:normAutofit/>
          </a:bodyPr>
          <a:lstStyle/>
          <a:p>
            <a:r>
              <a:rPr lang="en-US">
                <a:solidFill>
                  <a:schemeClr val="tx1"/>
                </a:solidFill>
                <a:effectLst/>
              </a:rPr>
              <a:t>In an embedding space, we generally try to learn one distance metric and use that to train the given data.</a:t>
            </a:r>
          </a:p>
          <a:p>
            <a:r>
              <a:rPr lang="en-US">
                <a:solidFill>
                  <a:schemeClr val="tx1"/>
                </a:solidFill>
                <a:effectLst/>
              </a:rPr>
              <a:t>The issue with this is that it results in overfitting since the embedding space can be very large and based on a single distance metric, the model does not generalize well.</a:t>
            </a:r>
          </a:p>
          <a:p>
            <a:r>
              <a:rPr lang="en-US">
                <a:solidFill>
                  <a:schemeClr val="tx1"/>
                </a:solidFill>
                <a:effectLst/>
              </a:rPr>
              <a:t> ‘Divide and Conquer the Embedding Space for Metric Learning’ (CVPR 2019), aims to solve this problem by dividing the metric space into non-overlapping subsets of data and applying separate learning for each by an ensemble method.</a:t>
            </a:r>
            <a:endParaRPr lang="en-IN">
              <a:solidFill>
                <a:schemeClr val="tx1"/>
              </a:solidFill>
            </a:endParaRPr>
          </a:p>
        </p:txBody>
      </p:sp>
    </p:spTree>
    <p:extLst>
      <p:ext uri="{BB962C8B-B14F-4D97-AF65-F5344CB8AC3E}">
        <p14:creationId xmlns:p14="http://schemas.microsoft.com/office/powerpoint/2010/main" val="310475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F970F-3789-401E-ADA5-3B781F86A5EE}"/>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APPROACH:</a:t>
            </a:r>
          </a:p>
        </p:txBody>
      </p:sp>
      <p:pic>
        <p:nvPicPr>
          <p:cNvPr id="1026" name="Picture 2" descr="A close up of a map&#10;&#10;Description automatically generated">
            <a:extLst>
              <a:ext uri="{FF2B5EF4-FFF2-40B4-BE49-F238E27FC236}">
                <a16:creationId xmlns:a16="http://schemas.microsoft.com/office/drawing/2014/main" id="{A47F1B0F-3702-45F3-8504-53CA3068BA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72257" y="643463"/>
            <a:ext cx="10654274" cy="324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50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77C3E-7194-455F-A3E2-612BE181CC66}"/>
              </a:ext>
            </a:extLst>
          </p:cNvPr>
          <p:cNvSpPr>
            <a:spLocks noGrp="1"/>
          </p:cNvSpPr>
          <p:nvPr>
            <p:ph type="title"/>
          </p:nvPr>
        </p:nvSpPr>
        <p:spPr>
          <a:xfrm>
            <a:off x="913795" y="963506"/>
            <a:ext cx="3740815" cy="4827693"/>
          </a:xfrm>
        </p:spPr>
        <p:txBody>
          <a:bodyPr>
            <a:normAutofit/>
          </a:bodyPr>
          <a:lstStyle/>
          <a:p>
            <a:pPr algn="r"/>
            <a:r>
              <a:rPr lang="en-IN"/>
              <a:t>APPROACH:</a:t>
            </a:r>
          </a:p>
        </p:txBody>
      </p:sp>
      <p:cxnSp>
        <p:nvCxnSpPr>
          <p:cNvPr id="15"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2F70A1-5467-4CBF-BA6F-C8BAEE635B71}"/>
              </a:ext>
            </a:extLst>
          </p:cNvPr>
          <p:cNvSpPr>
            <a:spLocks noGrp="1"/>
          </p:cNvSpPr>
          <p:nvPr>
            <p:ph idx="1"/>
          </p:nvPr>
        </p:nvSpPr>
        <p:spPr>
          <a:xfrm>
            <a:off x="5307765" y="963507"/>
            <a:ext cx="5959791" cy="4827694"/>
          </a:xfrm>
          <a:effectLst/>
        </p:spPr>
        <p:txBody>
          <a:bodyPr anchor="ctr">
            <a:normAutofit/>
          </a:bodyPr>
          <a:lstStyle/>
          <a:p>
            <a:r>
              <a:rPr lang="en-US">
                <a:solidFill>
                  <a:schemeClr val="tx1"/>
                </a:solidFill>
                <a:effectLst/>
              </a:rPr>
              <a:t>The embeddings for the training images are computed and then clustered into K-clusters (disjoint subsets).</a:t>
            </a:r>
          </a:p>
          <a:p>
            <a:r>
              <a:rPr lang="en-US">
                <a:solidFill>
                  <a:schemeClr val="tx1"/>
                </a:solidFill>
                <a:effectLst/>
              </a:rPr>
              <a:t>The d-dimensional embedding spaces are then split into K subspaces of d/K dimensions each.</a:t>
            </a:r>
          </a:p>
          <a:p>
            <a:r>
              <a:rPr lang="en-US">
                <a:solidFill>
                  <a:schemeClr val="tx1"/>
                </a:solidFill>
                <a:effectLst/>
              </a:rPr>
              <a:t>Next, for each of the subspaces, a separate loss is assigned and trained. Different weights are learned for different subspaces, and we get K different distance metrics for the disjoint learners.</a:t>
            </a:r>
          </a:p>
          <a:p>
            <a:r>
              <a:rPr lang="en-US">
                <a:solidFill>
                  <a:schemeClr val="tx1"/>
                </a:solidFill>
                <a:effectLst/>
              </a:rPr>
              <a:t>This process is repeated every T-epoch.</a:t>
            </a:r>
            <a:endParaRPr lang="en-IN">
              <a:solidFill>
                <a:schemeClr val="tx1"/>
              </a:solidFill>
            </a:endParaRPr>
          </a:p>
        </p:txBody>
      </p:sp>
    </p:spTree>
    <p:extLst>
      <p:ext uri="{BB962C8B-B14F-4D97-AF65-F5344CB8AC3E}">
        <p14:creationId xmlns:p14="http://schemas.microsoft.com/office/powerpoint/2010/main" val="110174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F69D5-8490-42CC-9CB3-BA686ADA54E0}"/>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PROGRESS:</a:t>
            </a:r>
          </a:p>
        </p:txBody>
      </p:sp>
      <p:sp>
        <p:nvSpPr>
          <p:cNvPr id="137" name="Rectangle 136">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F638A709-5494-446D-A045-60BB776CE72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24315" y="1321793"/>
            <a:ext cx="6197668" cy="421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14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30A98-F3B8-433F-88F3-A2875A9D1FD8}"/>
              </a:ext>
            </a:extLst>
          </p:cNvPr>
          <p:cNvSpPr>
            <a:spLocks noGrp="1"/>
          </p:cNvSpPr>
          <p:nvPr>
            <p:ph type="title"/>
          </p:nvPr>
        </p:nvSpPr>
        <p:spPr>
          <a:xfrm>
            <a:off x="913795" y="963506"/>
            <a:ext cx="3740815" cy="4827693"/>
          </a:xfrm>
        </p:spPr>
        <p:txBody>
          <a:bodyPr>
            <a:normAutofit/>
          </a:bodyPr>
          <a:lstStyle/>
          <a:p>
            <a:pPr algn="r"/>
            <a:r>
              <a:rPr lang="en-IN"/>
              <a:t>PROGRESS: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BDF5D9-9792-4043-950B-911E4AA08E6F}"/>
              </a:ext>
            </a:extLst>
          </p:cNvPr>
          <p:cNvSpPr>
            <a:spLocks noGrp="1"/>
          </p:cNvSpPr>
          <p:nvPr>
            <p:ph idx="1"/>
          </p:nvPr>
        </p:nvSpPr>
        <p:spPr>
          <a:xfrm>
            <a:off x="5307765" y="963507"/>
            <a:ext cx="5959791" cy="4827694"/>
          </a:xfrm>
          <a:effectLst/>
        </p:spPr>
        <p:txBody>
          <a:bodyPr anchor="ctr">
            <a:normAutofit/>
          </a:bodyPr>
          <a:lstStyle/>
          <a:p>
            <a:pPr>
              <a:lnSpc>
                <a:spcPct val="90000"/>
              </a:lnSpc>
            </a:pPr>
            <a:r>
              <a:rPr lang="en-US" sz="1500">
                <a:solidFill>
                  <a:schemeClr val="tx1"/>
                </a:solidFill>
                <a:effectLst/>
              </a:rPr>
              <a:t>We have used a pretrained ResNet-50 model along with extra fully connected layers in order to get embeddings.</a:t>
            </a:r>
          </a:p>
          <a:p>
            <a:pPr>
              <a:lnSpc>
                <a:spcPct val="90000"/>
              </a:lnSpc>
            </a:pPr>
            <a:r>
              <a:rPr lang="en-US" sz="1500">
                <a:solidFill>
                  <a:schemeClr val="tx1"/>
                </a:solidFill>
                <a:effectLst/>
              </a:rPr>
              <a:t>We have implemented custom modules for random sampling and semi hard negative mining and implemented regular metric learning on the Stanford Online Products Dataset.</a:t>
            </a:r>
          </a:p>
          <a:p>
            <a:pPr>
              <a:lnSpc>
                <a:spcPct val="90000"/>
              </a:lnSpc>
            </a:pPr>
            <a:r>
              <a:rPr lang="en-US" sz="1500">
                <a:solidFill>
                  <a:schemeClr val="tx1"/>
                </a:solidFill>
                <a:effectLst/>
              </a:rPr>
              <a:t>In random sampling, we observed a low triplet loss while training, suggesting the following:</a:t>
            </a:r>
          </a:p>
          <a:p>
            <a:pPr marL="871200" lvl="1" indent="-457200">
              <a:lnSpc>
                <a:spcPct val="90000"/>
              </a:lnSpc>
              <a:buFont typeface="+mj-lt"/>
              <a:buAutoNum type="arabicPeriod"/>
            </a:pPr>
            <a:r>
              <a:rPr lang="en-US" sz="1500">
                <a:solidFill>
                  <a:schemeClr val="tx1"/>
                </a:solidFill>
                <a:effectLst/>
              </a:rPr>
              <a:t>In the acquired sample, the negative examples are very close to the margin.</a:t>
            </a:r>
          </a:p>
          <a:p>
            <a:pPr marL="871200" lvl="1" indent="-457200">
              <a:lnSpc>
                <a:spcPct val="90000"/>
              </a:lnSpc>
              <a:buFont typeface="+mj-lt"/>
              <a:buAutoNum type="arabicPeriod"/>
            </a:pPr>
            <a:r>
              <a:rPr lang="en-US" sz="1500">
                <a:solidFill>
                  <a:schemeClr val="tx1"/>
                </a:solidFill>
                <a:effectLst/>
              </a:rPr>
              <a:t>The positive examples are very close to the anchor.</a:t>
            </a:r>
          </a:p>
          <a:p>
            <a:pPr>
              <a:lnSpc>
                <a:spcPct val="90000"/>
              </a:lnSpc>
            </a:pPr>
            <a:r>
              <a:rPr lang="en-US" sz="1500">
                <a:solidFill>
                  <a:schemeClr val="tx1"/>
                </a:solidFill>
                <a:effectLst/>
              </a:rPr>
              <a:t>Hard negative mining considers the negative examples very close to the anchor. But experiments have shown that hard negative mining converges to local minima in the first few iterations.</a:t>
            </a:r>
            <a:endParaRPr lang="en-IN" sz="1500">
              <a:solidFill>
                <a:schemeClr val="tx1"/>
              </a:solidFill>
            </a:endParaRPr>
          </a:p>
        </p:txBody>
      </p:sp>
    </p:spTree>
    <p:extLst>
      <p:ext uri="{BB962C8B-B14F-4D97-AF65-F5344CB8AC3E}">
        <p14:creationId xmlns:p14="http://schemas.microsoft.com/office/powerpoint/2010/main" val="1890176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DB348-C7CF-4381-A508-F2BAAC12AAA5}"/>
              </a:ext>
            </a:extLst>
          </p:cNvPr>
          <p:cNvSpPr>
            <a:spLocks noGrp="1"/>
          </p:cNvSpPr>
          <p:nvPr>
            <p:ph type="title"/>
          </p:nvPr>
        </p:nvSpPr>
        <p:spPr>
          <a:xfrm>
            <a:off x="913795" y="963506"/>
            <a:ext cx="3740815" cy="4827693"/>
          </a:xfrm>
        </p:spPr>
        <p:txBody>
          <a:bodyPr>
            <a:normAutofit/>
          </a:bodyPr>
          <a:lstStyle/>
          <a:p>
            <a:pPr algn="r"/>
            <a:r>
              <a:rPr lang="en-IN" dirty="0"/>
              <a:t>PROGRESS:</a:t>
            </a:r>
          </a:p>
        </p:txBody>
      </p:sp>
      <p:cxnSp>
        <p:nvCxnSpPr>
          <p:cNvPr id="21" name="Straight Connector 20">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951022-3C34-41F2-9299-F9EF3144A72F}"/>
              </a:ext>
            </a:extLst>
          </p:cNvPr>
          <p:cNvSpPr>
            <a:spLocks noGrp="1"/>
          </p:cNvSpPr>
          <p:nvPr>
            <p:ph idx="1"/>
          </p:nvPr>
        </p:nvSpPr>
        <p:spPr>
          <a:xfrm>
            <a:off x="5307765" y="963507"/>
            <a:ext cx="5959791" cy="4827694"/>
          </a:xfrm>
          <a:effectLst/>
        </p:spPr>
        <p:txBody>
          <a:bodyPr anchor="ctr">
            <a:normAutofit/>
          </a:bodyPr>
          <a:lstStyle/>
          <a:p>
            <a:pPr>
              <a:lnSpc>
                <a:spcPct val="90000"/>
              </a:lnSpc>
            </a:pPr>
            <a:r>
              <a:rPr lang="en-US" sz="1400" dirty="0">
                <a:solidFill>
                  <a:schemeClr val="tx1"/>
                </a:solidFill>
                <a:effectLst/>
              </a:rPr>
              <a:t>We implemented Semi hard negative mining, which does the following:</a:t>
            </a:r>
          </a:p>
          <a:p>
            <a:pPr marL="871200" lvl="1" indent="-457200">
              <a:lnSpc>
                <a:spcPct val="90000"/>
              </a:lnSpc>
              <a:buFont typeface="+mj-lt"/>
              <a:buAutoNum type="arabicPeriod"/>
            </a:pPr>
            <a:r>
              <a:rPr lang="en-US" sz="1400" dirty="0">
                <a:solidFill>
                  <a:schemeClr val="tx1"/>
                </a:solidFill>
                <a:effectLst/>
              </a:rPr>
              <a:t>Considers the negative examples, closer than the furthest positive example in the sample.</a:t>
            </a:r>
          </a:p>
          <a:p>
            <a:pPr marL="871200" lvl="1" indent="-457200">
              <a:lnSpc>
                <a:spcPct val="90000"/>
              </a:lnSpc>
              <a:buFont typeface="+mj-lt"/>
              <a:buAutoNum type="arabicPeriod"/>
            </a:pPr>
            <a:r>
              <a:rPr lang="en-US" sz="1400" dirty="0">
                <a:solidFill>
                  <a:schemeClr val="tx1"/>
                </a:solidFill>
                <a:effectLst/>
              </a:rPr>
              <a:t>Considers the positive examples, far away from the nearest negative example in the sample.</a:t>
            </a:r>
          </a:p>
          <a:p>
            <a:pPr>
              <a:lnSpc>
                <a:spcPct val="90000"/>
              </a:lnSpc>
            </a:pPr>
            <a:r>
              <a:rPr lang="en-US" sz="1400" dirty="0">
                <a:solidFill>
                  <a:schemeClr val="tx1"/>
                </a:solidFill>
                <a:effectLst/>
              </a:rPr>
              <a:t>The Triplet loss expression is given below, which tries to pull positive examples closer to the anchor, and negative examples away from the anchor. This has been used as our loss function, based on which we have trained our model.</a:t>
            </a:r>
          </a:p>
          <a:p>
            <a:pPr>
              <a:lnSpc>
                <a:spcPct val="90000"/>
              </a:lnSpc>
            </a:pPr>
            <a:r>
              <a:rPr lang="en-IN" sz="1400" b="1" dirty="0">
                <a:solidFill>
                  <a:schemeClr val="tx1"/>
                </a:solidFill>
                <a:effectLst/>
              </a:rPr>
              <a:t>Triplet Loss = max(0 , [ d</a:t>
            </a:r>
            <a:r>
              <a:rPr lang="en-IN" sz="1400" b="1" baseline="-25000" dirty="0">
                <a:solidFill>
                  <a:schemeClr val="tx1"/>
                </a:solidFill>
                <a:effectLst/>
              </a:rPr>
              <a:t>+</a:t>
            </a:r>
            <a:r>
              <a:rPr lang="en-IN" sz="1400" b="1" dirty="0">
                <a:solidFill>
                  <a:schemeClr val="tx1"/>
                </a:solidFill>
                <a:effectLst/>
              </a:rPr>
              <a:t> - d</a:t>
            </a:r>
            <a:r>
              <a:rPr lang="en-IN" sz="1400" b="1" baseline="-25000" dirty="0">
                <a:solidFill>
                  <a:schemeClr val="tx1"/>
                </a:solidFill>
                <a:effectLst/>
              </a:rPr>
              <a:t>- </a:t>
            </a:r>
            <a:r>
              <a:rPr lang="en-IN" sz="1400" b="1" dirty="0">
                <a:solidFill>
                  <a:schemeClr val="tx1"/>
                </a:solidFill>
                <a:effectLst/>
              </a:rPr>
              <a:t>+ 𝛂 ] )</a:t>
            </a:r>
            <a:endParaRPr lang="en-IN" sz="1400" dirty="0">
              <a:solidFill>
                <a:schemeClr val="tx1"/>
              </a:solidFill>
              <a:effectLst/>
            </a:endParaRPr>
          </a:p>
          <a:p>
            <a:pPr>
              <a:lnSpc>
                <a:spcPct val="90000"/>
              </a:lnSpc>
            </a:pPr>
            <a:r>
              <a:rPr lang="en-US" sz="1400" dirty="0">
                <a:solidFill>
                  <a:schemeClr val="tx1"/>
                </a:solidFill>
                <a:effectLst/>
              </a:rPr>
              <a:t>We have implemented a Normalized Mutual Information (NMI) score, which scales results between 0 (no mutual information) and 1 (perfect correlation) to evaluate clustering.</a:t>
            </a:r>
            <a:br>
              <a:rPr lang="en-IN" sz="1400" dirty="0">
                <a:solidFill>
                  <a:schemeClr val="tx1"/>
                </a:solidFill>
              </a:rPr>
            </a:br>
            <a:endParaRPr lang="en-IN" sz="1400" dirty="0">
              <a:solidFill>
                <a:schemeClr val="tx1"/>
              </a:solidFill>
            </a:endParaRPr>
          </a:p>
        </p:txBody>
      </p:sp>
    </p:spTree>
    <p:extLst>
      <p:ext uri="{BB962C8B-B14F-4D97-AF65-F5344CB8AC3E}">
        <p14:creationId xmlns:p14="http://schemas.microsoft.com/office/powerpoint/2010/main" val="238339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021BF-6E31-463F-90AC-EBFAF5B3F656}"/>
              </a:ext>
            </a:extLst>
          </p:cNvPr>
          <p:cNvSpPr>
            <a:spLocks noGrp="1"/>
          </p:cNvSpPr>
          <p:nvPr>
            <p:ph type="title"/>
          </p:nvPr>
        </p:nvSpPr>
        <p:spPr>
          <a:xfrm>
            <a:off x="913795" y="963506"/>
            <a:ext cx="3740815" cy="4827693"/>
          </a:xfrm>
        </p:spPr>
        <p:txBody>
          <a:bodyPr>
            <a:normAutofit/>
          </a:bodyPr>
          <a:lstStyle/>
          <a:p>
            <a:pPr algn="r"/>
            <a:r>
              <a:rPr lang="en-IN" dirty="0"/>
              <a:t>CHALLENGES FACED:	</a:t>
            </a:r>
            <a:endParaRPr lang="en-IN"/>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0E014B-2A25-496A-ABB0-802343301A3D}"/>
              </a:ext>
            </a:extLst>
          </p:cNvPr>
          <p:cNvSpPr>
            <a:spLocks noGrp="1"/>
          </p:cNvSpPr>
          <p:nvPr>
            <p:ph idx="1"/>
          </p:nvPr>
        </p:nvSpPr>
        <p:spPr>
          <a:xfrm>
            <a:off x="5307765" y="963507"/>
            <a:ext cx="5959791" cy="4827694"/>
          </a:xfrm>
          <a:effectLst/>
        </p:spPr>
        <p:txBody>
          <a:bodyPr anchor="ctr">
            <a:normAutofit/>
          </a:bodyPr>
          <a:lstStyle/>
          <a:p>
            <a:endParaRPr lang="en-US">
              <a:solidFill>
                <a:schemeClr val="tx1"/>
              </a:solidFill>
              <a:effectLst/>
            </a:endParaRPr>
          </a:p>
          <a:p>
            <a:endParaRPr lang="en-US">
              <a:solidFill>
                <a:schemeClr val="tx1"/>
              </a:solidFill>
              <a:effectLst/>
            </a:endParaRPr>
          </a:p>
          <a:p>
            <a:r>
              <a:rPr lang="en-US">
                <a:solidFill>
                  <a:schemeClr val="tx1"/>
                </a:solidFill>
                <a:effectLst/>
              </a:rPr>
              <a:t>During the testing period, we first started out with the KMeans Clustering in the Sklearn package. We found that this is very slow for an entire pass on the test data used. Hence, we implemented the clustering using the GPU accelerated library ‘FAISS’.</a:t>
            </a:r>
            <a:endParaRPr lang="en-IN">
              <a:solidFill>
                <a:schemeClr val="tx1"/>
              </a:solidFill>
            </a:endParaRPr>
          </a:p>
        </p:txBody>
      </p:sp>
    </p:spTree>
    <p:extLst>
      <p:ext uri="{BB962C8B-B14F-4D97-AF65-F5344CB8AC3E}">
        <p14:creationId xmlns:p14="http://schemas.microsoft.com/office/powerpoint/2010/main" val="310683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689B-1F15-4692-90B6-7EB3A48A2E81}"/>
              </a:ext>
            </a:extLst>
          </p:cNvPr>
          <p:cNvSpPr>
            <a:spLocks noGrp="1"/>
          </p:cNvSpPr>
          <p:nvPr>
            <p:ph type="title"/>
          </p:nvPr>
        </p:nvSpPr>
        <p:spPr>
          <a:xfrm>
            <a:off x="878626" y="3749616"/>
            <a:ext cx="5056507" cy="2133600"/>
          </a:xfrm>
        </p:spPr>
        <p:txBody>
          <a:bodyPr>
            <a:normAutofit/>
          </a:bodyPr>
          <a:lstStyle/>
          <a:p>
            <a:pPr algn="l"/>
            <a:r>
              <a:rPr lang="en-IN" sz="3600"/>
              <a:t>RESULTS:</a:t>
            </a:r>
          </a:p>
        </p:txBody>
      </p:sp>
      <p:pic>
        <p:nvPicPr>
          <p:cNvPr id="3076" name="Picture 4">
            <a:extLst>
              <a:ext uri="{FF2B5EF4-FFF2-40B4-BE49-F238E27FC236}">
                <a16:creationId xmlns:a16="http://schemas.microsoft.com/office/drawing/2014/main" id="{52357229-9CC0-4822-9B93-CBD132CF301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0112" y="1005180"/>
            <a:ext cx="3896753" cy="234129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29C29BD5-5C31-4EF4-BD5D-2942B904881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55991" y="1005180"/>
            <a:ext cx="3910284" cy="234129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E0CB1A9-BB21-4F26-940E-79EAAC3730C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55401" y="1005180"/>
            <a:ext cx="3845302" cy="23412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099B479-74B8-4E8C-B73A-F31DACED9B44}"/>
              </a:ext>
            </a:extLst>
          </p:cNvPr>
          <p:cNvSpPr>
            <a:spLocks noGrp="1"/>
          </p:cNvSpPr>
          <p:nvPr>
            <p:ph idx="1"/>
          </p:nvPr>
        </p:nvSpPr>
        <p:spPr>
          <a:xfrm>
            <a:off x="6256866" y="3749616"/>
            <a:ext cx="4926948" cy="2133600"/>
          </a:xfrm>
        </p:spPr>
        <p:txBody>
          <a:bodyPr anchor="ctr">
            <a:normAutofit/>
          </a:bodyPr>
          <a:lstStyle/>
          <a:p>
            <a:pPr>
              <a:buClr>
                <a:srgbClr val="35B745"/>
              </a:buClr>
            </a:pPr>
            <a:r>
              <a:rPr lang="en-US" sz="1800">
                <a:effectLst/>
              </a:rPr>
              <a:t>We trained our model over 10 epochs using random sampling and triplet loss, and plotted the results: mean loss, NMI, and recall@k.</a:t>
            </a:r>
          </a:p>
        </p:txBody>
      </p:sp>
    </p:spTree>
    <p:extLst>
      <p:ext uri="{BB962C8B-B14F-4D97-AF65-F5344CB8AC3E}">
        <p14:creationId xmlns:p14="http://schemas.microsoft.com/office/powerpoint/2010/main" val="3366233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B3A21"/>
      </a:dk2>
      <a:lt2>
        <a:srgbClr val="E8E2E7"/>
      </a:lt2>
      <a:accent1>
        <a:srgbClr val="35B745"/>
      </a:accent1>
      <a:accent2>
        <a:srgbClr val="52B529"/>
      </a:accent2>
      <a:accent3>
        <a:srgbClr val="8AAE33"/>
      </a:accent3>
      <a:accent4>
        <a:srgbClr val="B4A329"/>
      </a:accent4>
      <a:accent5>
        <a:srgbClr val="D2813D"/>
      </a:accent5>
      <a:accent6>
        <a:srgbClr val="C23631"/>
      </a:accent6>
      <a:hlink>
        <a:srgbClr val="A17935"/>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28</TotalTime>
  <Words>637</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Georgia Pro Cond Light</vt:lpstr>
      <vt:lpstr>Speak Pro</vt:lpstr>
      <vt:lpstr>Wingdings 2</vt:lpstr>
      <vt:lpstr>SlateVTI</vt:lpstr>
      <vt:lpstr>Divide and Conquer the Embedding Space for Metric Learning</vt:lpstr>
      <vt:lpstr>Overview</vt:lpstr>
      <vt:lpstr>APPROACH:</vt:lpstr>
      <vt:lpstr>APPROACH:</vt:lpstr>
      <vt:lpstr>PROGRESS:</vt:lpstr>
      <vt:lpstr>PROGRESS:</vt:lpstr>
      <vt:lpstr>PROGRESS:</vt:lpstr>
      <vt:lpstr>CHALLENGES FACED: </vt:lpstr>
      <vt:lpstr>RESULTS:</vt:lpstr>
      <vt:lpstr>RESULTS: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and Conquer the Embedding Space for Metric Learning</dc:title>
  <dc:creator>aniket mohanty</dc:creator>
  <cp:lastModifiedBy>aniket mohanty</cp:lastModifiedBy>
  <cp:revision>3</cp:revision>
  <dcterms:created xsi:type="dcterms:W3CDTF">2020-03-10T10:26:23Z</dcterms:created>
  <dcterms:modified xsi:type="dcterms:W3CDTF">2020-03-10T10:55:14Z</dcterms:modified>
</cp:coreProperties>
</file>