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503AD-D887-4B7B-84E9-3976BB5B4300}" v="1474" dt="2020-10-29T06:51:38.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10/28/2020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2381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10/28/2020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848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10/28/2020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574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10/28/2020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842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10/28/2020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391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10/28/2020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138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10/28/2020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474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10/28/2020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5309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10/28/2020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757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10/28/2020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2597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10/28/2020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897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10/28/2020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20734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E518425-897C-4C43-93A5-E7A1CFBEFBDC}"/>
              </a:ext>
            </a:extLst>
          </p:cNvPr>
          <p:cNvPicPr>
            <a:picLocks noChangeAspect="1"/>
          </p:cNvPicPr>
          <p:nvPr/>
        </p:nvPicPr>
        <p:blipFill rotWithShape="1">
          <a:blip r:embed="rId3">
            <a:alphaModFix amt="70000"/>
          </a:blip>
          <a:srcRect t="15114" r="6" b="4552"/>
          <a:stretch/>
        </p:blipFill>
        <p:spPr>
          <a:xfrm>
            <a:off x="20" y="10"/>
            <a:ext cx="1218893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200">
                <a:solidFill>
                  <a:srgbClr val="FFFFFF"/>
                </a:solidFill>
                <a:ea typeface="+mj-lt"/>
                <a:cs typeface="+mj-lt"/>
              </a:rPr>
              <a:t>PatchMatch: A Randomized Correspondence Algorithm for Structural Image Editing</a:t>
            </a:r>
            <a:endParaRPr lang="en-US" sz="5200">
              <a:solidFill>
                <a:srgbClr val="FFFFFF"/>
              </a:solidFill>
            </a:endParaRPr>
          </a:p>
        </p:txBody>
      </p:sp>
      <p:sp>
        <p:nvSpPr>
          <p:cNvPr id="3" name="Subtitle 2"/>
          <p:cNvSpPr>
            <a:spLocks noGrp="1"/>
          </p:cNvSpPr>
          <p:nvPr>
            <p:ph type="subTitle" idx="1"/>
          </p:nvPr>
        </p:nvSpPr>
        <p:spPr>
          <a:xfrm>
            <a:off x="1218708" y="4069780"/>
            <a:ext cx="9781327" cy="2056617"/>
          </a:xfrm>
        </p:spPr>
        <p:txBody>
          <a:bodyPr vert="horz" lIns="91440" tIns="45720" rIns="91440" bIns="45720" rtlCol="0" anchor="t">
            <a:normAutofit/>
          </a:bodyPr>
          <a:lstStyle/>
          <a:p>
            <a:r>
              <a:rPr lang="en-US" sz="2200" dirty="0">
                <a:solidFill>
                  <a:srgbClr val="FFFFFF"/>
                </a:solidFill>
                <a:cs typeface="Calibri"/>
              </a:rPr>
              <a:t>Ajay Shrihari - 20171097</a:t>
            </a:r>
          </a:p>
          <a:p>
            <a:r>
              <a:rPr lang="en-US" sz="2200" dirty="0">
                <a:solidFill>
                  <a:srgbClr val="FFFFFF"/>
                </a:solidFill>
                <a:cs typeface="Calibri"/>
              </a:rPr>
              <a:t>Chaitanya </a:t>
            </a:r>
            <a:r>
              <a:rPr lang="en-US" sz="2200" dirty="0" err="1">
                <a:solidFill>
                  <a:srgbClr val="FFFFFF"/>
                </a:solidFill>
                <a:cs typeface="Calibri"/>
              </a:rPr>
              <a:t>Kharyal</a:t>
            </a:r>
            <a:r>
              <a:rPr lang="en-US" sz="2200" dirty="0">
                <a:solidFill>
                  <a:srgbClr val="FFFFFF"/>
                </a:solidFill>
                <a:cs typeface="Calibri"/>
              </a:rPr>
              <a:t> - 20171208</a:t>
            </a:r>
          </a:p>
          <a:p>
            <a:r>
              <a:rPr lang="en-US" sz="2200" dirty="0">
                <a:solidFill>
                  <a:srgbClr val="FFFFFF"/>
                </a:solidFill>
                <a:cs typeface="Calibri"/>
              </a:rPr>
              <a:t>Rahul Sajnani - 20171056</a:t>
            </a:r>
          </a:p>
          <a:p>
            <a:r>
              <a:rPr lang="en-US" sz="2200" dirty="0">
                <a:solidFill>
                  <a:srgbClr val="FFFFFF"/>
                </a:solidFill>
                <a:cs typeface="Calibri"/>
              </a:rPr>
              <a:t>Anoushka Vyas - 20171057</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6902-B4E0-41CF-8702-AE3A1ECCC51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EC83CE6-7186-466F-91A4-264F71D21721}"/>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main objective of this project is to present interactive image editing tools using a new randomized algorithm for quickly finding approximate nearest neighbor matches between image patches. This algorithm forms the basis for a variety of tools – that can be used together in the context of a high-level image editing application. </a:t>
            </a:r>
          </a:p>
          <a:p>
            <a:r>
              <a:rPr lang="en-US" dirty="0">
                <a:ea typeface="+mn-lt"/>
                <a:cs typeface="+mn-lt"/>
              </a:rPr>
              <a:t>One more feature is additional intuitive constraints on the synthesis process that offer the user a level of control unavailable in any other methods. Previous methods in this field are generally very slow and could not be ported into applications where user input was allowed. This method aims to allow for the use of tools in a real time scenario.</a:t>
            </a:r>
            <a:endParaRPr lang="en-US"/>
          </a:p>
          <a:p>
            <a:endParaRPr lang="en-US" dirty="0"/>
          </a:p>
        </p:txBody>
      </p:sp>
    </p:spTree>
    <p:extLst>
      <p:ext uri="{BB962C8B-B14F-4D97-AF65-F5344CB8AC3E}">
        <p14:creationId xmlns:p14="http://schemas.microsoft.com/office/powerpoint/2010/main" val="12682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516D-B0D9-4C47-AF88-95F6D0A8DF93}"/>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02A21BCE-D97C-43AD-A5E7-DD600F6F3744}"/>
              </a:ext>
            </a:extLst>
          </p:cNvPr>
          <p:cNvSpPr>
            <a:spLocks noGrp="1"/>
          </p:cNvSpPr>
          <p:nvPr>
            <p:ph idx="1"/>
          </p:nvPr>
        </p:nvSpPr>
        <p:spPr/>
        <p:txBody>
          <a:bodyPr vert="horz" lIns="91440" tIns="45720" rIns="91440" bIns="45720" rtlCol="0" anchor="t">
            <a:normAutofit/>
          </a:bodyPr>
          <a:lstStyle/>
          <a:p>
            <a:r>
              <a:rPr lang="en-US" b="1" dirty="0"/>
              <a:t>Notations</a:t>
            </a:r>
            <a:endParaRPr lang="en-US" b="1"/>
          </a:p>
          <a:p>
            <a:pPr marL="0" indent="0">
              <a:buNone/>
            </a:pPr>
            <a:r>
              <a:rPr lang="en-US" dirty="0">
                <a:ea typeface="+mn-lt"/>
                <a:cs typeface="+mn-lt"/>
              </a:rPr>
              <a:t>f(x, y) determines the location of the patch in image </a:t>
            </a:r>
            <a:r>
              <a:rPr lang="en-US" b="1" dirty="0">
                <a:ea typeface="+mn-lt"/>
                <a:cs typeface="+mn-lt"/>
              </a:rPr>
              <a:t>B</a:t>
            </a:r>
            <a:r>
              <a:rPr lang="en-US" dirty="0">
                <a:ea typeface="+mn-lt"/>
                <a:cs typeface="+mn-lt"/>
              </a:rPr>
              <a:t> that is closest to the patch at the location (x, y) in image </a:t>
            </a:r>
            <a:r>
              <a:rPr lang="en-US" b="1" dirty="0">
                <a:ea typeface="+mn-lt"/>
                <a:cs typeface="+mn-lt"/>
              </a:rPr>
              <a:t>A</a:t>
            </a:r>
            <a:r>
              <a:rPr lang="en-US" dirty="0">
                <a:ea typeface="+mn-lt"/>
                <a:cs typeface="+mn-lt"/>
              </a:rPr>
              <a:t>. D(A[x, y]. B[f(</a:t>
            </a:r>
            <a:r>
              <a:rPr lang="en-US" dirty="0" err="1">
                <a:ea typeface="+mn-lt"/>
                <a:cs typeface="+mn-lt"/>
              </a:rPr>
              <a:t>x,y</a:t>
            </a:r>
            <a:r>
              <a:rPr lang="en-US" dirty="0">
                <a:ea typeface="+mn-lt"/>
                <a:cs typeface="+mn-lt"/>
              </a:rPr>
              <a:t>)]) determines the distance (can be mean L1 cost) between the patches of image </a:t>
            </a:r>
            <a:r>
              <a:rPr lang="en-US" b="1" dirty="0">
                <a:ea typeface="+mn-lt"/>
                <a:cs typeface="+mn-lt"/>
              </a:rPr>
              <a:t>A</a:t>
            </a:r>
            <a:r>
              <a:rPr lang="en-US" dirty="0">
                <a:ea typeface="+mn-lt"/>
                <a:cs typeface="+mn-lt"/>
              </a:rPr>
              <a:t> and image </a:t>
            </a:r>
            <a:r>
              <a:rPr lang="en-US" b="1" dirty="0">
                <a:ea typeface="+mn-lt"/>
                <a:cs typeface="+mn-lt"/>
              </a:rPr>
              <a:t>B</a:t>
            </a:r>
            <a:r>
              <a:rPr lang="en-US" dirty="0">
                <a:ea typeface="+mn-lt"/>
                <a:cs typeface="+mn-lt"/>
              </a:rPr>
              <a:t>. Here, A[</a:t>
            </a:r>
            <a:r>
              <a:rPr lang="en-US" dirty="0" err="1">
                <a:ea typeface="+mn-lt"/>
                <a:cs typeface="+mn-lt"/>
              </a:rPr>
              <a:t>x,y</a:t>
            </a:r>
            <a:r>
              <a:rPr lang="en-US" dirty="0">
                <a:ea typeface="+mn-lt"/>
                <a:cs typeface="+mn-lt"/>
              </a:rPr>
              <a:t>] and B[</a:t>
            </a:r>
            <a:r>
              <a:rPr lang="en-US" dirty="0" err="1">
                <a:ea typeface="+mn-lt"/>
                <a:cs typeface="+mn-lt"/>
              </a:rPr>
              <a:t>x,y</a:t>
            </a:r>
            <a:r>
              <a:rPr lang="en-US" dirty="0">
                <a:ea typeface="+mn-lt"/>
                <a:cs typeface="+mn-lt"/>
              </a:rPr>
              <a:t>] determine the patch with center at (</a:t>
            </a:r>
            <a:r>
              <a:rPr lang="en-US" dirty="0" err="1">
                <a:ea typeface="+mn-lt"/>
                <a:cs typeface="+mn-lt"/>
              </a:rPr>
              <a:t>x,y</a:t>
            </a:r>
            <a:r>
              <a:rPr lang="en-US" dirty="0">
                <a:ea typeface="+mn-lt"/>
                <a:cs typeface="+mn-lt"/>
              </a:rPr>
              <a:t>) in image A and image B.</a:t>
            </a:r>
            <a:endParaRPr lang="en-US" b="1" dirty="0"/>
          </a:p>
          <a:p>
            <a:pPr marL="0" indent="0">
              <a:buNone/>
            </a:pPr>
            <a:endParaRPr lang="en-US" dirty="0"/>
          </a:p>
        </p:txBody>
      </p:sp>
    </p:spTree>
    <p:extLst>
      <p:ext uri="{BB962C8B-B14F-4D97-AF65-F5344CB8AC3E}">
        <p14:creationId xmlns:p14="http://schemas.microsoft.com/office/powerpoint/2010/main" val="409510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6C508F-5E79-4D5F-A0F8-DA74907829BE}"/>
              </a:ext>
            </a:extLst>
          </p:cNvPr>
          <p:cNvSpPr>
            <a:spLocks noGrp="1"/>
          </p:cNvSpPr>
          <p:nvPr>
            <p:ph type="title"/>
          </p:nvPr>
        </p:nvSpPr>
        <p:spPr>
          <a:xfrm>
            <a:off x="838200" y="381000"/>
            <a:ext cx="10003218" cy="1600124"/>
          </a:xfrm>
        </p:spPr>
        <p:txBody>
          <a:bodyPr>
            <a:normAutofit/>
          </a:bodyPr>
          <a:lstStyle/>
          <a:p>
            <a:r>
              <a:rPr lang="en-US"/>
              <a:t>Algorithm -1</a:t>
            </a:r>
          </a:p>
        </p:txBody>
      </p:sp>
      <p:sp>
        <p:nvSpPr>
          <p:cNvPr id="3" name="Content Placeholder 2">
            <a:extLst>
              <a:ext uri="{FF2B5EF4-FFF2-40B4-BE49-F238E27FC236}">
                <a16:creationId xmlns:a16="http://schemas.microsoft.com/office/drawing/2014/main" id="{AFC2A84E-885F-4C5C-9AD6-EB23E1FC564A}"/>
              </a:ext>
            </a:extLst>
          </p:cNvPr>
          <p:cNvSpPr>
            <a:spLocks noGrp="1"/>
          </p:cNvSpPr>
          <p:nvPr>
            <p:ph idx="1"/>
          </p:nvPr>
        </p:nvSpPr>
        <p:spPr>
          <a:xfrm>
            <a:off x="838199" y="2514600"/>
            <a:ext cx="4777491" cy="3614488"/>
          </a:xfrm>
        </p:spPr>
        <p:txBody>
          <a:bodyPr vert="horz" lIns="91440" tIns="45720" rIns="91440" bIns="45720" rtlCol="0" anchor="ctr">
            <a:normAutofit/>
          </a:bodyPr>
          <a:lstStyle/>
          <a:p>
            <a:pPr>
              <a:lnSpc>
                <a:spcPct val="100000"/>
              </a:lnSpc>
            </a:pPr>
            <a:r>
              <a:rPr lang="en-US" sz="1500" b="1" dirty="0">
                <a:solidFill>
                  <a:schemeClr val="tx2"/>
                </a:solidFill>
                <a:ea typeface="+mn-lt"/>
                <a:cs typeface="+mn-lt"/>
              </a:rPr>
              <a:t>Initialization</a:t>
            </a:r>
            <a:r>
              <a:rPr lang="en-US" sz="1500" dirty="0">
                <a:solidFill>
                  <a:schemeClr val="tx2"/>
                </a:solidFill>
                <a:ea typeface="+mn-lt"/>
                <a:cs typeface="+mn-lt"/>
              </a:rPr>
              <a:t>: The algorithm </a:t>
            </a:r>
            <a:r>
              <a:rPr lang="en-US" sz="1500" dirty="0" err="1">
                <a:solidFill>
                  <a:schemeClr val="tx2"/>
                </a:solidFill>
                <a:ea typeface="+mn-lt"/>
                <a:cs typeface="+mn-lt"/>
              </a:rPr>
              <a:t>initialises</a:t>
            </a:r>
            <a:r>
              <a:rPr lang="en-US" sz="1500" dirty="0">
                <a:solidFill>
                  <a:schemeClr val="tx2"/>
                </a:solidFill>
                <a:ea typeface="+mn-lt"/>
                <a:cs typeface="+mn-lt"/>
              </a:rPr>
              <a:t> the patch locations by sampling from a uniform random distribution of locations and assigns the initial patch matching error. It then iteratively finds the closest matching patch in a 2 step process:</a:t>
            </a:r>
          </a:p>
          <a:p>
            <a:pPr>
              <a:lnSpc>
                <a:spcPct val="100000"/>
              </a:lnSpc>
            </a:pPr>
            <a:r>
              <a:rPr lang="en-US" sz="1500" b="1" dirty="0" err="1">
                <a:solidFill>
                  <a:schemeClr val="tx2"/>
                </a:solidFill>
              </a:rPr>
              <a:t>Propogation</a:t>
            </a:r>
            <a:r>
              <a:rPr lang="en-US" sz="1500" dirty="0">
                <a:solidFill>
                  <a:schemeClr val="tx2"/>
                </a:solidFill>
              </a:rPr>
              <a:t>: </a:t>
            </a:r>
            <a:r>
              <a:rPr lang="en-US" sz="1500" dirty="0">
                <a:solidFill>
                  <a:schemeClr val="tx2"/>
                </a:solidFill>
                <a:ea typeface="+mn-lt"/>
                <a:cs typeface="+mn-lt"/>
              </a:rPr>
              <a:t>In this step, we find look at the use the locations of (f(x-1, y), f(x, y - 1)) (in even </a:t>
            </a:r>
            <a:r>
              <a:rPr lang="en-US" sz="1500" dirty="0" err="1">
                <a:solidFill>
                  <a:schemeClr val="tx2"/>
                </a:solidFill>
                <a:ea typeface="+mn-lt"/>
                <a:cs typeface="+mn-lt"/>
              </a:rPr>
              <a:t>iter</a:t>
            </a:r>
            <a:r>
              <a:rPr lang="en-US" sz="1500" dirty="0">
                <a:solidFill>
                  <a:schemeClr val="tx2"/>
                </a:solidFill>
                <a:ea typeface="+mn-lt"/>
                <a:cs typeface="+mn-lt"/>
              </a:rPr>
              <a:t>) and (f(x + 1, y), f(x, y + 1)) (in odd </a:t>
            </a:r>
            <a:r>
              <a:rPr lang="en-US" sz="1500" dirty="0" err="1">
                <a:solidFill>
                  <a:schemeClr val="tx2"/>
                </a:solidFill>
                <a:ea typeface="+mn-lt"/>
                <a:cs typeface="+mn-lt"/>
              </a:rPr>
              <a:t>iter</a:t>
            </a:r>
            <a:r>
              <a:rPr lang="en-US" sz="1500" dirty="0">
                <a:solidFill>
                  <a:schemeClr val="tx2"/>
                </a:solidFill>
                <a:ea typeface="+mn-lt"/>
                <a:cs typeface="+mn-lt"/>
              </a:rPr>
              <a:t>) for closest patch to (</a:t>
            </a:r>
            <a:r>
              <a:rPr lang="en-US" sz="1500" dirty="0" err="1">
                <a:solidFill>
                  <a:schemeClr val="tx2"/>
                </a:solidFill>
                <a:ea typeface="+mn-lt"/>
                <a:cs typeface="+mn-lt"/>
              </a:rPr>
              <a:t>x,y</a:t>
            </a:r>
            <a:r>
              <a:rPr lang="en-US" sz="1500" dirty="0">
                <a:solidFill>
                  <a:schemeClr val="tx2"/>
                </a:solidFill>
                <a:ea typeface="+mn-lt"/>
                <a:cs typeface="+mn-lt"/>
              </a:rPr>
              <a:t>). The idea here is that the patch for the neighbors of (x, y) should be close to the patch at (</a:t>
            </a:r>
            <a:r>
              <a:rPr lang="en-US" sz="1500" dirty="0" err="1">
                <a:solidFill>
                  <a:schemeClr val="tx2"/>
                </a:solidFill>
                <a:ea typeface="+mn-lt"/>
                <a:cs typeface="+mn-lt"/>
              </a:rPr>
              <a:t>x,y</a:t>
            </a:r>
            <a:r>
              <a:rPr lang="en-US" sz="1500" dirty="0">
                <a:solidFill>
                  <a:schemeClr val="tx2"/>
                </a:solidFill>
                <a:ea typeface="+mn-lt"/>
                <a:cs typeface="+mn-lt"/>
              </a:rPr>
              <a:t>).</a:t>
            </a:r>
          </a:p>
          <a:p>
            <a:pPr>
              <a:lnSpc>
                <a:spcPct val="100000"/>
              </a:lnSpc>
            </a:pPr>
            <a:r>
              <a:rPr lang="en-US" sz="1500" dirty="0">
                <a:solidFill>
                  <a:schemeClr val="tx2"/>
                </a:solidFill>
                <a:ea typeface="+mn-lt"/>
                <a:cs typeface="+mn-lt"/>
              </a:rPr>
              <a:t>The final distance D = min(D(A[x, y]. B[f(</a:t>
            </a:r>
            <a:r>
              <a:rPr lang="en-US" sz="1500" dirty="0" err="1">
                <a:solidFill>
                  <a:schemeClr val="tx2"/>
                </a:solidFill>
                <a:ea typeface="+mn-lt"/>
                <a:cs typeface="+mn-lt"/>
              </a:rPr>
              <a:t>x,y</a:t>
            </a:r>
            <a:r>
              <a:rPr lang="en-US" sz="1500" dirty="0">
                <a:solidFill>
                  <a:schemeClr val="tx2"/>
                </a:solidFill>
                <a:ea typeface="+mn-lt"/>
                <a:cs typeface="+mn-lt"/>
              </a:rPr>
              <a:t>)]), D(A[x, y]. B[f(x - 1,y)]), D(A[x, y]. B[f(</a:t>
            </a:r>
            <a:r>
              <a:rPr lang="en-US" sz="1500" dirty="0" err="1">
                <a:solidFill>
                  <a:schemeClr val="tx2"/>
                </a:solidFill>
                <a:ea typeface="+mn-lt"/>
                <a:cs typeface="+mn-lt"/>
              </a:rPr>
              <a:t>x,y</a:t>
            </a:r>
            <a:r>
              <a:rPr lang="en-US" sz="1500" dirty="0">
                <a:solidFill>
                  <a:schemeClr val="tx2"/>
                </a:solidFill>
                <a:ea typeface="+mn-lt"/>
                <a:cs typeface="+mn-lt"/>
              </a:rPr>
              <a:t> - 1)])).</a:t>
            </a:r>
            <a:endParaRPr lang="en-US" sz="1500" dirty="0">
              <a:solidFill>
                <a:schemeClr val="tx2"/>
              </a:solidFill>
            </a:endParaRPr>
          </a:p>
          <a:p>
            <a:pPr>
              <a:lnSpc>
                <a:spcPct val="100000"/>
              </a:lnSpc>
            </a:pPr>
            <a:endParaRPr lang="en-US" sz="1500">
              <a:solidFill>
                <a:schemeClr val="tx2"/>
              </a:solidFill>
            </a:endParaRPr>
          </a:p>
        </p:txBody>
      </p:sp>
      <p:pic>
        <p:nvPicPr>
          <p:cNvPr id="5" name="Picture 5" descr="Diagram&#10;&#10;Description automatically generated">
            <a:extLst>
              <a:ext uri="{FF2B5EF4-FFF2-40B4-BE49-F238E27FC236}">
                <a16:creationId xmlns:a16="http://schemas.microsoft.com/office/drawing/2014/main" id="{B72AADCC-96B8-4756-84D0-61A29CDB54AF}"/>
              </a:ext>
            </a:extLst>
          </p:cNvPr>
          <p:cNvPicPr>
            <a:picLocks noChangeAspect="1"/>
          </p:cNvPicPr>
          <p:nvPr/>
        </p:nvPicPr>
        <p:blipFill>
          <a:blip r:embed="rId3"/>
          <a:stretch>
            <a:fillRect/>
          </a:stretch>
        </p:blipFill>
        <p:spPr>
          <a:xfrm>
            <a:off x="6347337" y="2514600"/>
            <a:ext cx="1820730" cy="3614488"/>
          </a:xfrm>
          <a:prstGeom prst="rect">
            <a:avLst/>
          </a:prstGeom>
        </p:spPr>
      </p:pic>
      <p:pic>
        <p:nvPicPr>
          <p:cNvPr id="4" name="Picture 4" descr="Diagram&#10;&#10;Description automatically generated">
            <a:extLst>
              <a:ext uri="{FF2B5EF4-FFF2-40B4-BE49-F238E27FC236}">
                <a16:creationId xmlns:a16="http://schemas.microsoft.com/office/drawing/2014/main" id="{101F2162-6604-44D2-A50B-EA1818DAD124}"/>
              </a:ext>
            </a:extLst>
          </p:cNvPr>
          <p:cNvPicPr>
            <a:picLocks noChangeAspect="1"/>
          </p:cNvPicPr>
          <p:nvPr/>
        </p:nvPicPr>
        <p:blipFill>
          <a:blip r:embed="rId4"/>
          <a:stretch>
            <a:fillRect/>
          </a:stretch>
        </p:blipFill>
        <p:spPr>
          <a:xfrm>
            <a:off x="9116140" y="2514600"/>
            <a:ext cx="1983891" cy="3614488"/>
          </a:xfrm>
          <a:prstGeom prst="rect">
            <a:avLst/>
          </a:prstGeom>
        </p:spPr>
      </p:pic>
    </p:spTree>
    <p:extLst>
      <p:ext uri="{BB962C8B-B14F-4D97-AF65-F5344CB8AC3E}">
        <p14:creationId xmlns:p14="http://schemas.microsoft.com/office/powerpoint/2010/main" val="118541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6219B-5D25-44AF-A336-3AE3A54D4F2B}"/>
              </a:ext>
            </a:extLst>
          </p:cNvPr>
          <p:cNvSpPr>
            <a:spLocks noGrp="1"/>
          </p:cNvSpPr>
          <p:nvPr>
            <p:ph type="title"/>
          </p:nvPr>
        </p:nvSpPr>
        <p:spPr>
          <a:xfrm>
            <a:off x="1143000" y="1066800"/>
            <a:ext cx="5410200" cy="1997075"/>
          </a:xfrm>
        </p:spPr>
        <p:txBody>
          <a:bodyPr>
            <a:normAutofit/>
          </a:bodyPr>
          <a:lstStyle/>
          <a:p>
            <a:r>
              <a:rPr lang="en-US" sz="3600">
                <a:solidFill>
                  <a:schemeClr val="tx2"/>
                </a:solidFill>
              </a:rPr>
              <a:t>Algorithm-2</a:t>
            </a:r>
          </a:p>
        </p:txBody>
      </p:sp>
      <p:sp>
        <p:nvSpPr>
          <p:cNvPr id="3" name="Content Placeholder 2">
            <a:extLst>
              <a:ext uri="{FF2B5EF4-FFF2-40B4-BE49-F238E27FC236}">
                <a16:creationId xmlns:a16="http://schemas.microsoft.com/office/drawing/2014/main" id="{3224A875-35B7-4E65-8A59-D1D825ADE598}"/>
              </a:ext>
            </a:extLst>
          </p:cNvPr>
          <p:cNvSpPr>
            <a:spLocks noGrp="1"/>
          </p:cNvSpPr>
          <p:nvPr>
            <p:ph idx="1"/>
          </p:nvPr>
        </p:nvSpPr>
        <p:spPr>
          <a:xfrm>
            <a:off x="1143000" y="3200400"/>
            <a:ext cx="5410200" cy="2590800"/>
          </a:xfrm>
        </p:spPr>
        <p:txBody>
          <a:bodyPr vert="horz" lIns="91440" tIns="45720" rIns="91440" bIns="45720" rtlCol="0" anchor="t">
            <a:normAutofit/>
          </a:bodyPr>
          <a:lstStyle/>
          <a:p>
            <a:pPr>
              <a:lnSpc>
                <a:spcPct val="100000"/>
              </a:lnSpc>
            </a:pPr>
            <a:r>
              <a:rPr lang="en-US" sz="1300" b="1" dirty="0">
                <a:solidFill>
                  <a:schemeClr val="tx2"/>
                </a:solidFill>
              </a:rPr>
              <a:t>Random search</a:t>
            </a:r>
            <a:r>
              <a:rPr lang="en-US" sz="1300" dirty="0">
                <a:solidFill>
                  <a:schemeClr val="tx2"/>
                </a:solidFill>
              </a:rPr>
              <a:t>: </a:t>
            </a:r>
            <a:r>
              <a:rPr lang="en-US" sz="1300" dirty="0">
                <a:solidFill>
                  <a:schemeClr val="tx2"/>
                </a:solidFill>
                <a:ea typeface="+mn-lt"/>
                <a:cs typeface="+mn-lt"/>
              </a:rPr>
              <a:t>Propagation step might converge to a non-optimal minima in finding the nearest patch to resolve this the paper uses random search. We search in a larger patch in image B at certain offsets.</a:t>
            </a:r>
            <a:endParaRPr lang="en-US" sz="1300" dirty="0">
              <a:solidFill>
                <a:schemeClr val="tx2"/>
              </a:solidFill>
            </a:endParaRPr>
          </a:p>
          <a:p>
            <a:pPr>
              <a:lnSpc>
                <a:spcPct val="100000"/>
              </a:lnSpc>
            </a:pPr>
            <a:r>
              <a:rPr lang="en-US" sz="1300" dirty="0">
                <a:solidFill>
                  <a:schemeClr val="tx2"/>
                </a:solidFill>
                <a:ea typeface="+mn-lt"/>
                <a:cs typeface="+mn-lt"/>
              </a:rPr>
              <a:t>If pos = f(x, y) (remember this provide position of the closest patch in image B to the (x, y) of image A).</a:t>
            </a:r>
            <a:endParaRPr lang="en-US" sz="1300" dirty="0">
              <a:solidFill>
                <a:schemeClr val="tx2"/>
              </a:solidFill>
            </a:endParaRPr>
          </a:p>
          <a:p>
            <a:pPr>
              <a:lnSpc>
                <a:spcPct val="100000"/>
              </a:lnSpc>
            </a:pPr>
            <a:r>
              <a:rPr lang="en-US" sz="1300" dirty="0" err="1">
                <a:solidFill>
                  <a:schemeClr val="tx2"/>
                </a:solidFill>
                <a:ea typeface="+mn-lt"/>
                <a:cs typeface="+mn-lt"/>
              </a:rPr>
              <a:t>pos_new</a:t>
            </a:r>
            <a:r>
              <a:rPr lang="en-US" sz="1300" dirty="0">
                <a:solidFill>
                  <a:schemeClr val="tx2"/>
                </a:solidFill>
                <a:ea typeface="+mn-lt"/>
                <a:cs typeface="+mn-lt"/>
              </a:rPr>
              <a:t> = pos + w*a^{</a:t>
            </a:r>
            <a:r>
              <a:rPr lang="en-US" sz="1300" dirty="0" err="1">
                <a:solidFill>
                  <a:schemeClr val="tx2"/>
                </a:solidFill>
                <a:ea typeface="+mn-lt"/>
                <a:cs typeface="+mn-lt"/>
              </a:rPr>
              <a:t>i</a:t>
            </a:r>
            <a:r>
              <a:rPr lang="en-US" sz="1300" dirty="0">
                <a:solidFill>
                  <a:schemeClr val="tx2"/>
                </a:solidFill>
                <a:ea typeface="+mn-lt"/>
                <a:cs typeface="+mn-lt"/>
              </a:rPr>
              <a:t>}*R</a:t>
            </a:r>
            <a:endParaRPr lang="en-US" sz="1300" dirty="0">
              <a:solidFill>
                <a:schemeClr val="tx2"/>
              </a:solidFill>
            </a:endParaRPr>
          </a:p>
          <a:p>
            <a:pPr>
              <a:lnSpc>
                <a:spcPct val="100000"/>
              </a:lnSpc>
            </a:pPr>
            <a:r>
              <a:rPr lang="en-US" sz="1300" dirty="0" err="1">
                <a:solidFill>
                  <a:schemeClr val="tx2"/>
                </a:solidFill>
                <a:ea typeface="+mn-lt"/>
                <a:cs typeface="+mn-lt"/>
              </a:rPr>
              <a:t>pos_new</a:t>
            </a:r>
            <a:r>
              <a:rPr lang="en-US" sz="1300" dirty="0">
                <a:solidFill>
                  <a:schemeClr val="tx2"/>
                </a:solidFill>
                <a:ea typeface="+mn-lt"/>
                <a:cs typeface="+mn-lt"/>
              </a:rPr>
              <a:t> gives use the new location to search over. R is uniform random in [-1, 1] x [-1, 1]. We search till </a:t>
            </a:r>
            <a:r>
              <a:rPr lang="en-US" sz="1300" dirty="0" err="1">
                <a:solidFill>
                  <a:schemeClr val="tx2"/>
                </a:solidFill>
                <a:ea typeface="+mn-lt"/>
                <a:cs typeface="+mn-lt"/>
              </a:rPr>
              <a:t>wa</a:t>
            </a:r>
            <a:r>
              <a:rPr lang="en-US" sz="1300" dirty="0">
                <a:solidFill>
                  <a:schemeClr val="tx2"/>
                </a:solidFill>
                <a:ea typeface="+mn-lt"/>
                <a:cs typeface="+mn-lt"/>
              </a:rPr>
              <a:t>^{</a:t>
            </a:r>
            <a:r>
              <a:rPr lang="en-US" sz="1300" dirty="0" err="1">
                <a:solidFill>
                  <a:schemeClr val="tx2"/>
                </a:solidFill>
                <a:ea typeface="+mn-lt"/>
                <a:cs typeface="+mn-lt"/>
              </a:rPr>
              <a:t>i</a:t>
            </a:r>
            <a:r>
              <a:rPr lang="en-US" sz="1300" dirty="0">
                <a:solidFill>
                  <a:schemeClr val="tx2"/>
                </a:solidFill>
                <a:ea typeface="+mn-lt"/>
                <a:cs typeface="+mn-lt"/>
              </a:rPr>
              <a:t>} is smaller than 1 pixel. Here a=1/2.</a:t>
            </a:r>
            <a:endParaRPr lang="en-US" sz="1300" dirty="0">
              <a:solidFill>
                <a:schemeClr val="tx2"/>
              </a:solidFill>
            </a:endParaRPr>
          </a:p>
          <a:p>
            <a:pPr>
              <a:lnSpc>
                <a:spcPct val="100000"/>
              </a:lnSpc>
            </a:pPr>
            <a:endParaRPr lang="en-US" sz="1300">
              <a:solidFill>
                <a:schemeClr val="tx2"/>
              </a:solidFill>
            </a:endParaRPr>
          </a:p>
        </p:txBody>
      </p:sp>
      <p:pic>
        <p:nvPicPr>
          <p:cNvPr id="4" name="Picture 4" descr="A picture containing diagram&#10;&#10;Description automatically generated">
            <a:extLst>
              <a:ext uri="{FF2B5EF4-FFF2-40B4-BE49-F238E27FC236}">
                <a16:creationId xmlns:a16="http://schemas.microsoft.com/office/drawing/2014/main" id="{65383AD9-0FE0-4BA0-AA9E-6D84043CFCB8}"/>
              </a:ext>
            </a:extLst>
          </p:cNvPr>
          <p:cNvPicPr>
            <a:picLocks noChangeAspect="1"/>
          </p:cNvPicPr>
          <p:nvPr/>
        </p:nvPicPr>
        <p:blipFill>
          <a:blip r:embed="rId3"/>
          <a:stretch>
            <a:fillRect/>
          </a:stretch>
        </p:blipFill>
        <p:spPr>
          <a:xfrm>
            <a:off x="7911658" y="1066800"/>
            <a:ext cx="2407108" cy="4724400"/>
          </a:xfrm>
          <a:prstGeom prst="rect">
            <a:avLst/>
          </a:prstGeom>
        </p:spPr>
      </p:pic>
    </p:spTree>
    <p:extLst>
      <p:ext uri="{BB962C8B-B14F-4D97-AF65-F5344CB8AC3E}">
        <p14:creationId xmlns:p14="http://schemas.microsoft.com/office/powerpoint/2010/main" val="336189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65BC-0962-4B5B-83E1-4A207F11EF3F}"/>
              </a:ext>
            </a:extLst>
          </p:cNvPr>
          <p:cNvSpPr>
            <a:spLocks noGrp="1"/>
          </p:cNvSpPr>
          <p:nvPr>
            <p:ph type="title"/>
          </p:nvPr>
        </p:nvSpPr>
        <p:spPr/>
        <p:txBody>
          <a:bodyPr/>
          <a:lstStyle/>
          <a:p>
            <a:r>
              <a:rPr lang="en-US" dirty="0"/>
              <a:t>Current progress</a:t>
            </a:r>
          </a:p>
        </p:txBody>
      </p:sp>
      <p:sp>
        <p:nvSpPr>
          <p:cNvPr id="3" name="Content Placeholder 2">
            <a:extLst>
              <a:ext uri="{FF2B5EF4-FFF2-40B4-BE49-F238E27FC236}">
                <a16:creationId xmlns:a16="http://schemas.microsoft.com/office/drawing/2014/main" id="{B27D41DF-496E-43FB-8A54-8B3ACD5198C5}"/>
              </a:ext>
            </a:extLst>
          </p:cNvPr>
          <p:cNvSpPr>
            <a:spLocks noGrp="1"/>
          </p:cNvSpPr>
          <p:nvPr>
            <p:ph idx="1"/>
          </p:nvPr>
        </p:nvSpPr>
        <p:spPr/>
        <p:txBody>
          <a:bodyPr vert="horz" lIns="91440" tIns="45720" rIns="91440" bIns="45720" rtlCol="0" anchor="t">
            <a:normAutofit fontScale="92500"/>
          </a:bodyPr>
          <a:lstStyle/>
          <a:p>
            <a:r>
              <a:rPr lang="en-US" dirty="0"/>
              <a:t>Basic patch match implementation, with </a:t>
            </a:r>
            <a:r>
              <a:rPr lang="en-US" b="1" dirty="0"/>
              <a:t>initialization</a:t>
            </a:r>
            <a:r>
              <a:rPr lang="en-US" dirty="0"/>
              <a:t>, </a:t>
            </a:r>
            <a:r>
              <a:rPr lang="en-US" b="1" dirty="0"/>
              <a:t>propagation</a:t>
            </a:r>
            <a:r>
              <a:rPr lang="en-US" dirty="0"/>
              <a:t>, and </a:t>
            </a:r>
            <a:r>
              <a:rPr lang="en-US" b="1" dirty="0"/>
              <a:t>random search</a:t>
            </a:r>
            <a:r>
              <a:rPr lang="en-US" dirty="0"/>
              <a:t> described above is complete.</a:t>
            </a:r>
          </a:p>
          <a:p>
            <a:r>
              <a:rPr lang="en-US" dirty="0"/>
              <a:t>Code is modular, and distinct functions have been written for each step within the same class.</a:t>
            </a:r>
          </a:p>
          <a:p>
            <a:r>
              <a:rPr lang="en-US" dirty="0"/>
              <a:t>Helper functions have been written for plotting and reading images from directories.</a:t>
            </a:r>
          </a:p>
          <a:p>
            <a:r>
              <a:rPr lang="en-US" dirty="0"/>
              <a:t>The mid evaluation milestones have been achieved, and we are on track with the timeline given in the project proposal.</a:t>
            </a:r>
          </a:p>
        </p:txBody>
      </p:sp>
    </p:spTree>
    <p:extLst>
      <p:ext uri="{BB962C8B-B14F-4D97-AF65-F5344CB8AC3E}">
        <p14:creationId xmlns:p14="http://schemas.microsoft.com/office/powerpoint/2010/main" val="8069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5AF7-6A70-49E2-82FD-CE1F1D13D80E}"/>
              </a:ext>
            </a:extLst>
          </p:cNvPr>
          <p:cNvSpPr>
            <a:spLocks noGrp="1"/>
          </p:cNvSpPr>
          <p:nvPr>
            <p:ph type="title"/>
          </p:nvPr>
        </p:nvSpPr>
        <p:spPr/>
        <p:txBody>
          <a:bodyPr/>
          <a:lstStyle/>
          <a:p>
            <a:r>
              <a:rPr lang="en-US" dirty="0"/>
              <a:t>Intermediate results</a:t>
            </a:r>
          </a:p>
        </p:txBody>
      </p:sp>
      <p:sp>
        <p:nvSpPr>
          <p:cNvPr id="3" name="Content Placeholder 2">
            <a:extLst>
              <a:ext uri="{FF2B5EF4-FFF2-40B4-BE49-F238E27FC236}">
                <a16:creationId xmlns:a16="http://schemas.microsoft.com/office/drawing/2014/main" id="{714565E8-CACE-470F-9E90-4B964775CD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46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C014-DA8A-4789-9C85-E3750E517F8B}"/>
              </a:ext>
            </a:extLst>
          </p:cNvPr>
          <p:cNvSpPr>
            <a:spLocks noGrp="1"/>
          </p:cNvSpPr>
          <p:nvPr>
            <p:ph type="title"/>
          </p:nvPr>
        </p:nvSpPr>
        <p:spPr/>
        <p:txBody>
          <a:bodyPr/>
          <a:lstStyle/>
          <a:p>
            <a:r>
              <a:rPr lang="en-US" dirty="0"/>
              <a:t>What remains?</a:t>
            </a:r>
          </a:p>
        </p:txBody>
      </p:sp>
      <p:sp>
        <p:nvSpPr>
          <p:cNvPr id="3" name="Content Placeholder 2">
            <a:extLst>
              <a:ext uri="{FF2B5EF4-FFF2-40B4-BE49-F238E27FC236}">
                <a16:creationId xmlns:a16="http://schemas.microsoft.com/office/drawing/2014/main" id="{7ED3250B-1ECC-4F0F-9FD2-DF2894702547}"/>
              </a:ext>
            </a:extLst>
          </p:cNvPr>
          <p:cNvSpPr>
            <a:spLocks noGrp="1"/>
          </p:cNvSpPr>
          <p:nvPr>
            <p:ph idx="1"/>
          </p:nvPr>
        </p:nvSpPr>
        <p:spPr/>
        <p:txBody>
          <a:bodyPr vert="horz" lIns="91440" tIns="45720" rIns="91440" bIns="45720" rtlCol="0" anchor="t">
            <a:normAutofit lnSpcReduction="10000"/>
          </a:bodyPr>
          <a:lstStyle/>
          <a:p>
            <a:r>
              <a:rPr lang="en-US" dirty="0"/>
              <a:t>Further applying the basic patch match algorithm to the datasets given in the proposal – depending on the degree of visual similarity. </a:t>
            </a:r>
          </a:p>
          <a:p>
            <a:r>
              <a:rPr lang="en-US" dirty="0"/>
              <a:t>A GUI needs to be built for the interactive tool, in order to show a visualization and efficacy of the speed enhancements patch match provides.</a:t>
            </a:r>
          </a:p>
          <a:p>
            <a:r>
              <a:rPr lang="en-US" dirty="0"/>
              <a:t>The GUI will have user input capabilities.</a:t>
            </a:r>
          </a:p>
          <a:p>
            <a:r>
              <a:rPr lang="en-US" dirty="0"/>
              <a:t>Applying the patch match algorithm to certain use-cases.</a:t>
            </a:r>
          </a:p>
          <a:p>
            <a:endParaRPr lang="en-US" dirty="0"/>
          </a:p>
          <a:p>
            <a:endParaRPr lang="en-US" dirty="0"/>
          </a:p>
        </p:txBody>
      </p:sp>
    </p:spTree>
    <p:extLst>
      <p:ext uri="{BB962C8B-B14F-4D97-AF65-F5344CB8AC3E}">
        <p14:creationId xmlns:p14="http://schemas.microsoft.com/office/powerpoint/2010/main" val="58602504"/>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1B2C2F"/>
      </a:dk2>
      <a:lt2>
        <a:srgbClr val="F3F0F0"/>
      </a:lt2>
      <a:accent1>
        <a:srgbClr val="3BB1AD"/>
      </a:accent1>
      <a:accent2>
        <a:srgbClr val="46B382"/>
      </a:accent2>
      <a:accent3>
        <a:srgbClr val="4D96C3"/>
      </a:accent3>
      <a:accent4>
        <a:srgbClr val="B13B9D"/>
      </a:accent4>
      <a:accent5>
        <a:srgbClr val="C34D7E"/>
      </a:accent5>
      <a:accent6>
        <a:srgbClr val="B13B3B"/>
      </a:accent6>
      <a:hlink>
        <a:srgbClr val="C2494D"/>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BlockprintVTI</vt:lpstr>
      <vt:lpstr>PatchMatch: A Randomized Correspondence Algorithm for Structural Image Editing</vt:lpstr>
      <vt:lpstr>Problem Statement</vt:lpstr>
      <vt:lpstr>Method</vt:lpstr>
      <vt:lpstr>Algorithm -1</vt:lpstr>
      <vt:lpstr>Algorithm-2</vt:lpstr>
      <vt:lpstr>Current progress</vt:lpstr>
      <vt:lpstr>Intermediate results</vt:lpstr>
      <vt:lpstr>What remains?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157</cp:revision>
  <dcterms:created xsi:type="dcterms:W3CDTF">2020-10-29T06:16:31Z</dcterms:created>
  <dcterms:modified xsi:type="dcterms:W3CDTF">2020-10-29T06:52:54Z</dcterms:modified>
</cp:coreProperties>
</file>