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802" autoAdjust="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9777D-995C-40AC-B01E-5B089CE41EB7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F15F8-A21A-429C-ADFF-A672852FE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8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fault-tolerance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may consist of thousands of server machines.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Each machine stores a part of the file system 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detects faults that can occur on any of the machines and recovers it quickly and automatically.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throughput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to store and scan millions of rows of data and to count or add some subsets of the 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time required in this process is dependent on the complexities involved.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It has been designed to support large datasets in batch-style jobs.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However, the emphasis is on high throughput of data access rather than low latency.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economical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in such a way that it can be built on commodity hardware and heterogeneous platforms, which is low-priced and easily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4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dirty="0">
                <a:solidFill>
                  <a:srgbClr val="51565E"/>
                </a:solidFill>
                <a:effectLst/>
              </a:rPr>
              <a:t>The topology of the replicas is critical to ensure the reliability of HDFS. Usually, each data is replicated thrice where the suggested replication topology is as follows</a:t>
            </a: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Place the first replica on the same node as that of the client.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Place the second replica on a different rack from that of the first replica.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Place the third replica on the same rack as that of the second one but on a different node.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Let's understand data replication through a simple example.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23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diagram illustrates a Hadoop cluster with three racks.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diagram for Replication and Rack Awareness in Hadoop is given below.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Each rack consists of multiple nodes.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R1N1 represents node 1 on rack 1.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Suppose each rack has eight nodes.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name node decides which data node belongs to which rack.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Block 1 which is B1 is first written to node 4 on rack 1.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copy is then written to a different node on a different rack which is node 5 on rack 2.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third and final copy of the block is written to the same rack of the </a:t>
            </a:r>
            <a:r>
              <a:rPr lang="en-GB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second copy, 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but to a </a:t>
            </a:r>
            <a:r>
              <a:rPr lang="en-GB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different node, 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which is rack 2 node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6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file browser in Hue lets you view and manage your HDFS directories and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Additionally, you can create, move, rename, modify, upload, download, and delete directories and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You can also view the file contents.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8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https://www.geeksforgeeks.org/hdfs-commands/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0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is the core component of an HDFS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There can be only one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in an entire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maintains and executes the file system namespace operation such as opening, closing, and renaming of files and directories, which are present in HDFS.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namespace image and the edit log stores information of the data and the metadata.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also determines the linking of blocks to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Furthermore,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a single point of failure.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2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Secondary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maintains the edit log and namespace image information in sync with 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</a:rPr>
              <a:t>At times, the namespace images from 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are not updated; therefore, you cannot totally rely on the Secondary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for the recovery process.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2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exposes a file system namespace and allows user data to be stored in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a hierarchical file system with directories and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manages the file system namespace, allowing clients to work with files and directories.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file system supports operations like create, remove, move, and rename.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, apart from maintaining the file system namespace, records any change to metadata information.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maintains two persistent files: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one a transaction log called an Edit Log and the other,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a namespace image called a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Edit Log records every change that occurs in the file system metadata such as creating a new file.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a local filesystem that stores the Edit Log.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entire file system namespace including mapping of blocks, files, and file system properties is stored in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This is also stored in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local file system.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9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When new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join a cluster, metadata loads the blocks that reside on a specific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into its memory at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startup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Metadata then periodically loads the data at user-defined or default intervals.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When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starts up, it retrieves the Edit Log and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from its local file system.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then updates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with Edit Log information and stores a copy of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on the file system as a checkpoint.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metadata size is limited to the RAM available on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large number of small files would require more metadata than a small number of large files.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Hence, the in-memory metadata management issue explains why HDFS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favors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a small number of large files.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If a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runs out of RAM, it will crash, and the applications will not be able to use HDFS until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operational again.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 block split is an important process of HDFS architecture.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Each file is split into one or more blocks stored and replicated in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8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manage names and locations of file blocks.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By default, each file block is 128 Megabytes.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However, this potentially reduces the amount of parallelism that can be achieved as the number of blocks per file decreases.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Each map task operates on one block, so if tasks are fewer than nodes in the cluster, the jobs will run slowly.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However, this issue is lesser when the average MapReduce job involves more files or larger individual files.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07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spoke about Data Block split when we covered Metadata.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 us look at some of the benefits of the data block approach.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data block approach provides: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Simplified replication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Fault-tolerance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Reliability.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2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51565E"/>
                </a:solidFill>
                <a:latin typeface="Roboto" panose="02000000000000000000" pitchFamily="2" charset="0"/>
              </a:rPr>
              <a:t>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ach file is split into a sequence of blocks.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 blocks except the last one in the file are of the same size.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Blocks are replicated for fault tolerance.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block replication factor is usually configured at the cluster level but it can also be configured at the file level.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name node receives a heartbeat and a block report from each data node in the cluster.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heartbeat denotes that the data node is functioning properly.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block report lists the blocks on a data node.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7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DC38-A6CF-4F65-A7FC-14DD15E9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BAEB-9F46-4AC3-AD6F-08E199972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0A92-5596-4DDB-B220-8440B077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4DFB4-BB0A-43C3-881B-84CDC528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CB9C5-B630-4942-B2E0-C0933F94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E572-2EBE-420F-B107-8C891AEC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22628-75CF-4416-9CCE-40C483C6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A13A-46F9-4C9A-8676-16F79521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90A9-57DB-4D83-9496-4F39798C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0E93-CA28-4F19-A537-D3148E4C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9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06113-3962-48BB-B880-ABFD11581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94D9-C953-4A8F-9430-F09FDD6C2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DE50-23A7-4D4C-98B4-33E4FD72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8347-BA51-4DA1-B798-C927573C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D204-8797-4B67-90EA-DD32A110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0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264C-C7F3-4343-B385-8F28AF6F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D6F3-D04F-4933-B4B2-10B21C22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8A65-98C0-4EC7-946A-9C706579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05F1-CA09-433F-9CBD-274BFBC7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D6E6-AA5E-4B8E-A20B-F3A9D8D0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1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3789-E879-4CAC-B7B3-9C8ED968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AEAE-B6FD-4643-88DF-28133090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32BE-479B-423C-A8FB-2CE1C2CD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1AE2-AD0C-4832-95F6-CCBC30F0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24C8-2574-4E51-82E3-4A0B1CA9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DF31-436D-4B61-A0AC-4AF23F73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754-EEB4-4485-BF08-507AABB5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6583-4B5A-4ECC-A89B-BFABA992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79CE0-0321-423E-A5E9-4560FFEB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1662-214B-4F3A-A418-1A515E97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325CC-12A8-418E-B4C2-824E5C8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6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2CA3-7F6D-4149-ACE5-2ECD4092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A7B9-39A7-4459-B625-CB3D62AF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B0A18-FC4A-4095-BAE0-CB219105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AF419-9E19-46BB-9D34-F46BE723B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D73D9-6FE8-4F5D-84CE-A05213C5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D8A1A-DE49-443A-8C7F-0EAE587B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5A61B-C1BF-4741-BA41-15A008A8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6FBE5-3C66-4FD0-8BD5-C9580C4C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64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23A5-0C62-4B10-B020-AF07468D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E258F-68CC-4686-BBFB-4921F2BA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27FF3-240C-49A4-8C45-A3E2A5BB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1D0A6-25FD-413E-BAEC-D750DF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29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E332B-1195-473D-9637-3D472D1C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7611-8B55-4E39-A4F9-793A9F91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47D20-81DB-4DEC-B3ED-7A533E8A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9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8E9F-57F6-49DA-B4B2-D8EC3733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FBF8-142F-4DBA-9897-1606FBCB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DDFB-1385-4A60-A4B9-183A3C23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BC89F-B9E4-4BF5-A6F0-ED5EEC11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9327-370D-45BF-A9C2-96A4D482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8831-665B-4412-87A2-8D18E577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2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B4F0-5171-477B-B737-60A5429B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28BF0-ADC8-4C8C-8FD2-27EEE2C7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3B60E-B333-44FA-B793-9173F14E2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F9B9E-84DC-49D8-A5C3-E693BECE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F707-1BE6-4E10-80D5-E08FDB2D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E8A13-92ED-4DB6-BE7E-D4576FC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DECB3-006D-4F68-9D4F-F72E8040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9975-7826-45EA-8051-E8CD06DE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54D5-03A2-40B8-AF73-6CFAAEACC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92F8-235B-45A4-B4CE-3978F16FD97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C9DF-C67A-4077-A4FE-DDBCAFEBB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EC68-1316-4F47-87A1-65A91C5D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73F0-5B59-4CE8-BE98-92090ACFE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HDFS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68345-2887-4680-99EF-B675DED1A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Ajay J. Singala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36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F511-0E92-40F3-9CFA-3FABD6AD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Data Block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C774-EBE7-48B6-8CE0-22176857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The data block approach provides: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Simplified replication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Fault-tolerance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Reliability.</a:t>
            </a:r>
          </a:p>
          <a:p>
            <a:r>
              <a:rPr lang="en-GB" dirty="0">
                <a:solidFill>
                  <a:srgbClr val="51565E"/>
                </a:solidFill>
              </a:rPr>
              <a:t>We will look at: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Block Replication Architecture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Replication Method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Data Replication Topology</a:t>
            </a:r>
          </a:p>
          <a:p>
            <a:pPr lvl="2"/>
            <a:r>
              <a:rPr lang="en-GB" b="0" i="0" dirty="0">
                <a:solidFill>
                  <a:srgbClr val="51565E"/>
                </a:solidFill>
                <a:effectLst/>
              </a:rPr>
              <a:t>Example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52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F343-F9C4-45B9-A76D-88AE18AB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Replication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B8B1-3976-4181-A767-3D9BEDF1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1565E"/>
                </a:solidFill>
                <a:latin typeface="Roboto" panose="02000000000000000000" pitchFamily="2" charset="0"/>
              </a:rPr>
              <a:t>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ach file is split into a sequence of blocks. 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 blocks except the last one in the file are of the same size. 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Blocks are replicated for fault tolerance.</a:t>
            </a:r>
            <a:endParaRPr lang="en-IN" dirty="0"/>
          </a:p>
        </p:txBody>
      </p:sp>
      <p:pic>
        <p:nvPicPr>
          <p:cNvPr id="7170" name="Picture 2" descr="Namenode Replication Method">
            <a:extLst>
              <a:ext uri="{FF2B5EF4-FFF2-40B4-BE49-F238E27FC236}">
                <a16:creationId xmlns:a16="http://schemas.microsoft.com/office/drawing/2014/main" id="{97CA83A5-D043-49BF-936C-1862D133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18" y="3181611"/>
            <a:ext cx="7231963" cy="33112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6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7B83-80B3-41A1-825F-A2D79395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Replication Topology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B7E1-2120-4D87-A2C7-33D94C0C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197" cy="4351338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The topology of the replicas is critical to ensure the reliability of HDFS.</a:t>
            </a:r>
          </a:p>
          <a:p>
            <a:pPr marL="628650" lvl="1" indent="-171450"/>
            <a:r>
              <a:rPr lang="en-GB" sz="2000" dirty="0">
                <a:solidFill>
                  <a:srgbClr val="51565E"/>
                </a:solidFill>
              </a:rPr>
              <a:t>Place the first replica on the same node as that of the client. </a:t>
            </a:r>
          </a:p>
          <a:p>
            <a:pPr marL="628650" lvl="1" indent="-171450"/>
            <a:r>
              <a:rPr lang="en-GB" sz="2000" dirty="0">
                <a:solidFill>
                  <a:srgbClr val="51565E"/>
                </a:solidFill>
              </a:rPr>
              <a:t>Place the second replica on a different rack from that of the first replica. </a:t>
            </a:r>
          </a:p>
          <a:p>
            <a:pPr marL="628650" lvl="1" indent="-171450"/>
            <a:r>
              <a:rPr lang="en-GB" sz="2000" dirty="0">
                <a:solidFill>
                  <a:srgbClr val="51565E"/>
                </a:solidFill>
              </a:rPr>
              <a:t>Place the third replica on the same rack as that of the second one but on a different node. </a:t>
            </a:r>
          </a:p>
          <a:p>
            <a:endParaRPr lang="en-GB" sz="2400" dirty="0">
              <a:solidFill>
                <a:srgbClr val="51565E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258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4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6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8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791E7-0648-4AF4-B591-3CA140A5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Replication Topology - Example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Namenode Data Replication Topology Example">
            <a:extLst>
              <a:ext uri="{FF2B5EF4-FFF2-40B4-BE49-F238E27FC236}">
                <a16:creationId xmlns:a16="http://schemas.microsoft.com/office/drawing/2014/main" id="{3A1E9331-5F95-493B-8442-0C2CF1B559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7191" y="467208"/>
            <a:ext cx="6456222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7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5E02-03B8-4D84-A232-29073D1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Hue File Browser</a:t>
            </a:r>
            <a:endParaRPr lang="en-IN" dirty="0"/>
          </a:p>
        </p:txBody>
      </p:sp>
      <p:pic>
        <p:nvPicPr>
          <p:cNvPr id="11266" name="Picture 2" descr="Hue File Browser">
            <a:extLst>
              <a:ext uri="{FF2B5EF4-FFF2-40B4-BE49-F238E27FC236}">
                <a16:creationId xmlns:a16="http://schemas.microsoft.com/office/drawing/2014/main" id="{4C9B9014-5CF4-4139-90FC-FC0E5CE52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57" y="1825625"/>
            <a:ext cx="83746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1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72E-4B71-42E1-A89C-47BF97B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HDFS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99D6-AC07-4DC4-AB73-A3244D07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dirty="0">
              <a:solidFill>
                <a:srgbClr val="5156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F622-79D5-460D-91F4-C7207E49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HDFS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DF47-8BE9-4955-B5CF-116A3A3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fault-tolerance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may consist of thousands of server machines.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throughput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to store and scan millions of rows of data and to count or add some subsets of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It has been designed to support large datasets in batch-style jobs.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economical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in such a way that it can be built on commodity hardware and heterogeneous platforms, which is low-priced and easily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2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D1CC-49B7-4291-A855-53C6EB65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HDFS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80A8-E847-4E04-9395-39616062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51565E"/>
                </a:solidFill>
                <a:effectLst/>
              </a:rPr>
              <a:t>Namenode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51565E"/>
                </a:solidFill>
                <a:effectLst/>
              </a:rPr>
              <a:t>Secondary Namenode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51565E"/>
                </a:solidFill>
                <a:effectLst/>
              </a:rPr>
              <a:t>File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51565E"/>
                </a:solidFill>
                <a:effectLst/>
              </a:rPr>
              <a:t>Metadata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51565E"/>
                </a:solidFill>
                <a:effectLst/>
              </a:rPr>
              <a:t>Datanode</a:t>
            </a:r>
          </a:p>
          <a:p>
            <a:endParaRPr lang="en-IN" dirty="0"/>
          </a:p>
        </p:txBody>
      </p:sp>
      <p:pic>
        <p:nvPicPr>
          <p:cNvPr id="4" name="Picture 2" descr="HDFS Architecture and Components">
            <a:extLst>
              <a:ext uri="{FF2B5EF4-FFF2-40B4-BE49-F238E27FC236}">
                <a16:creationId xmlns:a16="http://schemas.microsoft.com/office/drawing/2014/main" id="{F4FFA921-B23B-48D3-B251-66D34CAC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132" y="2104372"/>
            <a:ext cx="7414201" cy="38454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6A41-93F8-415B-83CA-6FAC4B87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Namenode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46F8-AE46-4294-9904-802A67C0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is the core component of an HDFS cluster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There can be only one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in an entire cluster.</a:t>
            </a:r>
          </a:p>
        </p:txBody>
      </p:sp>
      <p:pic>
        <p:nvPicPr>
          <p:cNvPr id="1026" name="Picture 2" descr="Namespace Image and Edit log">
            <a:extLst>
              <a:ext uri="{FF2B5EF4-FFF2-40B4-BE49-F238E27FC236}">
                <a16:creationId xmlns:a16="http://schemas.microsoft.com/office/drawing/2014/main" id="{A9A02D90-86A1-47D4-A0D5-38BF3336E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749550"/>
            <a:ext cx="6343650" cy="37433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3591-6FB4-4D9C-A116-D181E705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</a:t>
            </a:r>
            <a:r>
              <a:rPr lang="en-GB" dirty="0" err="1"/>
              <a:t>Namenode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0DB2-DB1C-4F78-BFB3-CA007F35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The Secondary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maintains the edit log and namespace image information in sync with 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81E3A-F822-4B08-A7FC-13413AE2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2700403"/>
            <a:ext cx="6791325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791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AE36-E0A6-466F-A34E-7B0602F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45A3-70BC-45C3-9373-1AF9F5C2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0984" cy="4351338"/>
          </a:xfrm>
        </p:spPr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HDFS exposes a file system namespace and allows user data to be stored in files. 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HDFS has a hierarchical file system with directories and files. </a:t>
            </a:r>
          </a:p>
        </p:txBody>
      </p:sp>
      <p:pic>
        <p:nvPicPr>
          <p:cNvPr id="3074" name="Picture 2" descr="Namenode - Filesystem">
            <a:extLst>
              <a:ext uri="{FF2B5EF4-FFF2-40B4-BE49-F238E27FC236}">
                <a16:creationId xmlns:a16="http://schemas.microsoft.com/office/drawing/2014/main" id="{8D14098B-F6A2-47F1-AB05-35A13862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83" y="1340285"/>
            <a:ext cx="3913983" cy="45970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B18E-845F-4C75-8D02-EFD0BED9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 : </a:t>
            </a:r>
            <a:r>
              <a:rPr lang="en-GB" dirty="0" err="1"/>
              <a:t>Namenode</a:t>
            </a:r>
            <a:r>
              <a:rPr lang="en-GB" dirty="0"/>
              <a:t>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0C35-C526-46E4-ADDD-477AB262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maintains two persistent files: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one a transaction log called an Edit Log and the other, 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a namespace image called a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.</a:t>
            </a:r>
          </a:p>
        </p:txBody>
      </p:sp>
      <p:pic>
        <p:nvPicPr>
          <p:cNvPr id="5122" name="Picture 2" descr="Namenode - EditLog">
            <a:extLst>
              <a:ext uri="{FF2B5EF4-FFF2-40B4-BE49-F238E27FC236}">
                <a16:creationId xmlns:a16="http://schemas.microsoft.com/office/drawing/2014/main" id="{D60271FB-83B2-4F29-9A35-0D83776D2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48" y="3021368"/>
            <a:ext cx="8139504" cy="34715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4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3896-0587-4A3B-AB79-6E30177D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AA66-0D04-4CD2-8E23-77C4F195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5215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51565E"/>
                </a:solidFill>
              </a:rPr>
              <a:t>M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etadata loads the blocks that reside on a specific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DataNode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 into its memory at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startup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.</a:t>
            </a:r>
          </a:p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The metadata size is limited to the RAM available on the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.</a:t>
            </a:r>
            <a:endParaRPr lang="en-GB" sz="2400" dirty="0">
              <a:solidFill>
                <a:srgbClr val="51565E"/>
              </a:solidFill>
            </a:endParaRPr>
          </a:p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As mentioned earlier, each file is split into one or more blocks stored and replicated in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DataNodes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.</a:t>
            </a:r>
          </a:p>
          <a:p>
            <a:pPr lvl="1"/>
            <a:r>
              <a:rPr lang="en-GB" sz="2000" dirty="0">
                <a:solidFill>
                  <a:srgbClr val="51565E"/>
                </a:solidFill>
              </a:rPr>
              <a:t>This is </a:t>
            </a:r>
            <a:r>
              <a:rPr lang="en-GB" sz="2000" b="1" i="1" dirty="0">
                <a:solidFill>
                  <a:srgbClr val="51565E"/>
                </a:solidFill>
              </a:rPr>
              <a:t>Data Block split</a:t>
            </a:r>
          </a:p>
          <a:p>
            <a:endParaRPr lang="en-IN" sz="2400" dirty="0"/>
          </a:p>
        </p:txBody>
      </p:sp>
      <p:pic>
        <p:nvPicPr>
          <p:cNvPr id="6146" name="Picture 2" descr="Data Node - Map task">
            <a:extLst>
              <a:ext uri="{FF2B5EF4-FFF2-40B4-BE49-F238E27FC236}">
                <a16:creationId xmlns:a16="http://schemas.microsoft.com/office/drawing/2014/main" id="{BDFEAA6A-662E-4141-AF7F-7A9E8401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15" y="2940485"/>
            <a:ext cx="6223994" cy="3236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0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3896-0587-4A3B-AB79-6E30177D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AA66-0D04-4CD2-8E23-77C4F195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 err="1">
                <a:solidFill>
                  <a:srgbClr val="51565E"/>
                </a:solidFill>
                <a:effectLst/>
              </a:rPr>
              <a:t>DataNodes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 manage names and locations of file blocks. </a:t>
            </a:r>
          </a:p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By default, each file block is 128 Megabytes.</a:t>
            </a:r>
            <a:endParaRPr lang="en-IN" sz="3600" dirty="0"/>
          </a:p>
        </p:txBody>
      </p:sp>
      <p:pic>
        <p:nvPicPr>
          <p:cNvPr id="6146" name="Picture 2" descr="Data Node - Map task">
            <a:extLst>
              <a:ext uri="{FF2B5EF4-FFF2-40B4-BE49-F238E27FC236}">
                <a16:creationId xmlns:a16="http://schemas.microsoft.com/office/drawing/2014/main" id="{BDFEAA6A-662E-4141-AF7F-7A9E8401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90" y="3429000"/>
            <a:ext cx="6223994" cy="3236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1536</Words>
  <Application>Microsoft Office PowerPoint</Application>
  <PresentationFormat>Widescreen</PresentationFormat>
  <Paragraphs>147</Paragraphs>
  <Slides>15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HDFS</vt:lpstr>
      <vt:lpstr>HDFS Characteristics</vt:lpstr>
      <vt:lpstr>HDFS Components</vt:lpstr>
      <vt:lpstr>Namenode</vt:lpstr>
      <vt:lpstr>Secondary Namenode</vt:lpstr>
      <vt:lpstr>File System</vt:lpstr>
      <vt:lpstr>File System : Namenode Operation</vt:lpstr>
      <vt:lpstr>Metadata</vt:lpstr>
      <vt:lpstr>Datanode</vt:lpstr>
      <vt:lpstr>Benefits of Data Block Approach</vt:lpstr>
      <vt:lpstr>Block Replication Architecture</vt:lpstr>
      <vt:lpstr>Data Replication Topology</vt:lpstr>
      <vt:lpstr>Data Replication Topology - Example</vt:lpstr>
      <vt:lpstr>Hue File Browser</vt:lpstr>
      <vt:lpstr>HDFS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</dc:title>
  <dc:creator>Ajay Singala</dc:creator>
  <cp:lastModifiedBy>Ajay Jayantilal Singala</cp:lastModifiedBy>
  <cp:revision>20</cp:revision>
  <dcterms:created xsi:type="dcterms:W3CDTF">2021-06-09T08:48:13Z</dcterms:created>
  <dcterms:modified xsi:type="dcterms:W3CDTF">2021-12-01T22:12:40Z</dcterms:modified>
</cp:coreProperties>
</file>