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0" r:id="rId3"/>
    <p:sldId id="258" r:id="rId4"/>
    <p:sldId id="261" r:id="rId5"/>
    <p:sldId id="264" r:id="rId6"/>
    <p:sldId id="265" r:id="rId7"/>
    <p:sldId id="266" r:id="rId8"/>
    <p:sldId id="263" r:id="rId9"/>
    <p:sldId id="267" r:id="rId10"/>
    <p:sldId id="257" r:id="rId11"/>
    <p:sldId id="259" r:id="rId12"/>
    <p:sldId id="268" r:id="rId13"/>
    <p:sldId id="269" r:id="rId14"/>
    <p:sldId id="271" r:id="rId15"/>
    <p:sldId id="299" r:id="rId16"/>
    <p:sldId id="297" r:id="rId17"/>
    <p:sldId id="298" r:id="rId18"/>
    <p:sldId id="270" r:id="rId19"/>
    <p:sldId id="272" r:id="rId20"/>
    <p:sldId id="273" r:id="rId21"/>
    <p:sldId id="274" r:id="rId22"/>
    <p:sldId id="300" r:id="rId23"/>
    <p:sldId id="275" r:id="rId24"/>
    <p:sldId id="301" r:id="rId25"/>
    <p:sldId id="276" r:id="rId26"/>
    <p:sldId id="277" r:id="rId27"/>
    <p:sldId id="279" r:id="rId28"/>
    <p:sldId id="280" r:id="rId29"/>
    <p:sldId id="281" r:id="rId30"/>
    <p:sldId id="282" r:id="rId31"/>
    <p:sldId id="296" r:id="rId32"/>
    <p:sldId id="290" r:id="rId33"/>
    <p:sldId id="283" r:id="rId34"/>
    <p:sldId id="284" r:id="rId35"/>
    <p:sldId id="285" r:id="rId36"/>
    <p:sldId id="286" r:id="rId37"/>
    <p:sldId id="287" r:id="rId38"/>
    <p:sldId id="292" r:id="rId39"/>
    <p:sldId id="293" r:id="rId40"/>
    <p:sldId id="294" r:id="rId41"/>
    <p:sldId id="289" r:id="rId42"/>
    <p:sldId id="288" r:id="rId43"/>
    <p:sldId id="295" r:id="rId44"/>
    <p:sldId id="302" r:id="rId45"/>
    <p:sldId id="30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989" autoAdjust="0"/>
  </p:normalViewPr>
  <p:slideViewPr>
    <p:cSldViewPr snapToGrid="0">
      <p:cViewPr varScale="1">
        <p:scale>
          <a:sx n="61" d="100"/>
          <a:sy n="61" d="100"/>
        </p:scale>
        <p:origin x="79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08E4BA-541B-4AB2-B553-DBE0B4E67F6B}" type="datetimeFigureOut">
              <a:rPr lang="en-IN" smtClean="0"/>
              <a:t>01-12-2021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EB2E8-9CC5-4889-96F9-56B6702E308E}" type="slidenum">
              <a:rPr lang="en-IN" smtClean="0"/>
              <a:t>‹#›</a:t>
            </a:fld>
            <a:endParaRPr lang="en-IN"/>
          </a:p>
        </p:txBody>
      </p:sp>
    </p:spTree>
    <p:extLst>
      <p:ext uri="{BB962C8B-B14F-4D97-AF65-F5344CB8AC3E}">
        <p14:creationId xmlns:p14="http://schemas.microsoft.com/office/powerpoint/2010/main" val="1672158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simplilearn.com/tutorials/hadoop-tutorial/pi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dirty="0">
                <a:solidFill>
                  <a:srgbClr val="51565E"/>
                </a:solidFill>
                <a:effectLst/>
              </a:rPr>
              <a:t>Thanks to Jack’s solution, everyone can finish their order on time and with no trouble.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dirty="0">
                <a:solidFill>
                  <a:srgbClr val="51565E"/>
                </a:solidFill>
                <a:effectLst/>
              </a:rPr>
              <a:t>Even with sky-high demands, Jack can complete his orders.</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4</a:t>
            </a:fld>
            <a:endParaRPr lang="en-IN"/>
          </a:p>
        </p:txBody>
      </p:sp>
    </p:spTree>
    <p:extLst>
      <p:ext uri="{BB962C8B-B14F-4D97-AF65-F5344CB8AC3E}">
        <p14:creationId xmlns:p14="http://schemas.microsoft.com/office/powerpoint/2010/main" val="54601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273239"/>
                </a:solidFill>
                <a:effectLst/>
                <a:latin typeface="urw-din"/>
              </a:rPr>
              <a:t>Client:</a:t>
            </a:r>
            <a:r>
              <a:rPr lang="en-US" b="0" i="0" dirty="0">
                <a:solidFill>
                  <a:srgbClr val="273239"/>
                </a:solidFill>
                <a:effectLst/>
                <a:latin typeface="urw-din"/>
              </a:rPr>
              <a:t> It submits map-reduce jobs.</a:t>
            </a:r>
          </a:p>
          <a:p>
            <a:pPr algn="l" fontAlgn="base">
              <a:buFont typeface="Arial" panose="020B0604020202020204" pitchFamily="34" charset="0"/>
              <a:buChar char="•"/>
            </a:pPr>
            <a:r>
              <a:rPr lang="en-US" b="1" i="0" dirty="0">
                <a:solidFill>
                  <a:srgbClr val="273239"/>
                </a:solidFill>
                <a:effectLst/>
                <a:latin typeface="urw-din"/>
              </a:rPr>
              <a:t>Resource Manager:</a:t>
            </a:r>
            <a:r>
              <a:rPr lang="en-US" b="0" i="0" dirty="0">
                <a:solidFill>
                  <a:srgbClr val="273239"/>
                </a:solidFill>
                <a:effectLst/>
                <a:latin typeface="urw-din"/>
              </a:rPr>
              <a:t> It is the master daemon of YARN and is responsible for resource assignment and management among all the applications. Whenever it receives a processing request, it forwards it to the corresponding node manager and allocates resources for the completion of the request accordingly. It has two major components:</a:t>
            </a:r>
          </a:p>
          <a:p>
            <a:pPr marL="742950" lvl="1" indent="-285750" algn="l" fontAlgn="base">
              <a:buFont typeface="Arial" panose="020B0604020202020204" pitchFamily="34" charset="0"/>
              <a:buChar char="•"/>
            </a:pPr>
            <a:r>
              <a:rPr lang="en-US" b="1" i="0" dirty="0">
                <a:solidFill>
                  <a:srgbClr val="273239"/>
                </a:solidFill>
                <a:effectLst/>
                <a:latin typeface="urw-din"/>
              </a:rPr>
              <a:t>Scheduler:</a:t>
            </a:r>
            <a:r>
              <a:rPr lang="en-US" b="0" i="0" dirty="0">
                <a:solidFill>
                  <a:srgbClr val="273239"/>
                </a:solidFill>
                <a:effectLst/>
                <a:latin typeface="urw-din"/>
              </a:rPr>
              <a:t> It performs scheduling based on the allocated application and available resources. It is a pure scheduler, means it does not perform other tasks such as monitoring or tracking and does not guarantee a restart if a task fails. The YARN scheduler supports plugins such as Capacity Scheduler and Fair Scheduler to partition the cluster resources.</a:t>
            </a:r>
          </a:p>
          <a:p>
            <a:pPr marL="742950" lvl="1" indent="-285750" algn="l" fontAlgn="base">
              <a:buFont typeface="Arial" panose="020B0604020202020204" pitchFamily="34" charset="0"/>
              <a:buChar char="•"/>
            </a:pPr>
            <a:r>
              <a:rPr lang="en-US" b="1" i="0" dirty="0">
                <a:solidFill>
                  <a:srgbClr val="273239"/>
                </a:solidFill>
                <a:effectLst/>
                <a:latin typeface="urw-din"/>
              </a:rPr>
              <a:t>Application manager:</a:t>
            </a:r>
            <a:r>
              <a:rPr lang="en-US" b="0" i="0" dirty="0">
                <a:solidFill>
                  <a:srgbClr val="273239"/>
                </a:solidFill>
                <a:effectLst/>
                <a:latin typeface="urw-din"/>
              </a:rPr>
              <a:t> It is responsible for accepting the application and negotiating the first container from the resource manager. It also restarts the Application Manager container if a task fails.</a:t>
            </a:r>
          </a:p>
          <a:p>
            <a:pPr algn="l" fontAlgn="base">
              <a:buFont typeface="Arial" panose="020B0604020202020204" pitchFamily="34" charset="0"/>
              <a:buChar char="•"/>
            </a:pPr>
            <a:r>
              <a:rPr lang="en-US" b="1" i="0" dirty="0">
                <a:solidFill>
                  <a:srgbClr val="273239"/>
                </a:solidFill>
                <a:effectLst/>
                <a:latin typeface="urw-din"/>
              </a:rPr>
              <a:t>Node Manager:</a:t>
            </a:r>
            <a:r>
              <a:rPr lang="en-US" b="0" i="0" dirty="0">
                <a:solidFill>
                  <a:srgbClr val="273239"/>
                </a:solidFill>
                <a:effectLst/>
                <a:latin typeface="urw-din"/>
              </a:rPr>
              <a:t> It take care of individual node on Hadoop cluster and manages application and workflow and that particular node. Its primary job is to keep-up with the Node Manager. It monitors resource usage, performs log management and also kills a container based on directions from the resource manager. It is also responsible for creating the container process and start it on the request of Application master.</a:t>
            </a:r>
          </a:p>
          <a:p>
            <a:pPr algn="l" fontAlgn="base">
              <a:buFont typeface="Arial" panose="020B0604020202020204" pitchFamily="34" charset="0"/>
              <a:buChar char="•"/>
            </a:pPr>
            <a:r>
              <a:rPr lang="en-US" b="1" i="0" dirty="0">
                <a:solidFill>
                  <a:srgbClr val="273239"/>
                </a:solidFill>
                <a:effectLst/>
                <a:latin typeface="urw-din"/>
              </a:rPr>
              <a:t>Application Master: </a:t>
            </a:r>
            <a:r>
              <a:rPr lang="en-US" b="0" i="0" dirty="0">
                <a:solidFill>
                  <a:srgbClr val="273239"/>
                </a:solidFill>
                <a:effectLst/>
                <a:latin typeface="urw-din"/>
              </a:rPr>
              <a:t>An application is a single job submitted to a framework. The application manager is responsible for negotiating resources with the resource manager, tracking the status and monitoring progress of a single application. The application master requests the container from the node manager by sending a Container Launch Context(CLC) which includes everything an application needs to run. Once the application is started, it sends the health report to the resource manager from time-to-time.</a:t>
            </a:r>
          </a:p>
          <a:p>
            <a:pPr algn="l" fontAlgn="base">
              <a:buFont typeface="Arial" panose="020B0604020202020204" pitchFamily="34" charset="0"/>
              <a:buChar char="•"/>
            </a:pPr>
            <a:r>
              <a:rPr lang="en-US" b="1" i="0" dirty="0">
                <a:solidFill>
                  <a:srgbClr val="273239"/>
                </a:solidFill>
                <a:effectLst/>
                <a:latin typeface="urw-din"/>
              </a:rPr>
              <a:t>Container:</a:t>
            </a:r>
            <a:r>
              <a:rPr lang="en-US" b="0" i="0" dirty="0">
                <a:solidFill>
                  <a:srgbClr val="273239"/>
                </a:solidFill>
                <a:effectLst/>
                <a:latin typeface="urw-din"/>
              </a:rPr>
              <a:t> It is a collection of physical resources such as RAM, CPU cores and disk on a single node. The containers are invoked by Container Launch Context(CLC) which is a record that contains information such as environment variables, security tokens, dependencies etc.</a:t>
            </a:r>
          </a:p>
          <a:p>
            <a:pPr marL="0" indent="0" algn="l">
              <a:buFont typeface="Arial" panose="020B0604020202020204" pitchFamily="34" charset="0"/>
              <a:buNone/>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2FEB2E8-9CC5-4889-96F9-56B6702E308E}" type="slidenum">
              <a:rPr lang="en-IN" smtClean="0"/>
              <a:t>23</a:t>
            </a:fld>
            <a:endParaRPr lang="en-IN"/>
          </a:p>
        </p:txBody>
      </p:sp>
    </p:spTree>
    <p:extLst>
      <p:ext uri="{BB962C8B-B14F-4D97-AF65-F5344CB8AC3E}">
        <p14:creationId xmlns:p14="http://schemas.microsoft.com/office/powerpoint/2010/main" val="1545474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fontAlgn="base">
              <a:buFont typeface="+mj-lt"/>
              <a:buAutoNum type="arabicPeriod"/>
            </a:pPr>
            <a:r>
              <a:rPr lang="en-US" b="0" i="0" dirty="0">
                <a:solidFill>
                  <a:srgbClr val="273239"/>
                </a:solidFill>
                <a:effectLst/>
                <a:latin typeface="urw-din"/>
              </a:rPr>
              <a:t>Client submits an application</a:t>
            </a:r>
          </a:p>
          <a:p>
            <a:pPr marL="228600" indent="-228600" algn="l" fontAlgn="base">
              <a:buFont typeface="+mj-lt"/>
              <a:buAutoNum type="arabicPeriod"/>
            </a:pPr>
            <a:r>
              <a:rPr lang="en-US" b="0" i="0" dirty="0">
                <a:solidFill>
                  <a:srgbClr val="273239"/>
                </a:solidFill>
                <a:effectLst/>
                <a:latin typeface="urw-din"/>
              </a:rPr>
              <a:t>The Resource Manager allocates a container to start the Application Manager</a:t>
            </a:r>
          </a:p>
          <a:p>
            <a:pPr marL="228600" indent="-228600" algn="l" fontAlgn="base">
              <a:buFont typeface="+mj-lt"/>
              <a:buAutoNum type="arabicPeriod"/>
            </a:pPr>
            <a:r>
              <a:rPr lang="en-US" b="0" i="0" dirty="0">
                <a:solidFill>
                  <a:srgbClr val="273239"/>
                </a:solidFill>
                <a:effectLst/>
                <a:latin typeface="urw-din"/>
              </a:rPr>
              <a:t>The Application Manager registers itself with the Resource Manager</a:t>
            </a:r>
          </a:p>
          <a:p>
            <a:pPr marL="228600" indent="-228600" algn="l" fontAlgn="base">
              <a:buFont typeface="+mj-lt"/>
              <a:buAutoNum type="arabicPeriod"/>
            </a:pPr>
            <a:r>
              <a:rPr lang="en-US" b="0" i="0" dirty="0">
                <a:solidFill>
                  <a:srgbClr val="273239"/>
                </a:solidFill>
                <a:effectLst/>
                <a:latin typeface="urw-din"/>
              </a:rPr>
              <a:t>The Application Manager negotiates containers from the Resource Manager</a:t>
            </a:r>
          </a:p>
          <a:p>
            <a:pPr marL="228600" indent="-228600" algn="l" fontAlgn="base">
              <a:buFont typeface="+mj-lt"/>
              <a:buAutoNum type="arabicPeriod"/>
            </a:pPr>
            <a:r>
              <a:rPr lang="en-US" b="0" i="0" dirty="0">
                <a:solidFill>
                  <a:srgbClr val="273239"/>
                </a:solidFill>
                <a:effectLst/>
                <a:latin typeface="urw-din"/>
              </a:rPr>
              <a:t>The Application Manager notifies the Node Manager to launch containers</a:t>
            </a:r>
          </a:p>
          <a:p>
            <a:pPr marL="228600" indent="-228600" algn="l" fontAlgn="base">
              <a:buFont typeface="+mj-lt"/>
              <a:buAutoNum type="arabicPeriod"/>
            </a:pPr>
            <a:r>
              <a:rPr lang="en-US" b="0" i="0" dirty="0">
                <a:solidFill>
                  <a:srgbClr val="273239"/>
                </a:solidFill>
                <a:effectLst/>
                <a:latin typeface="urw-din"/>
              </a:rPr>
              <a:t>Application code is executed in the container</a:t>
            </a:r>
          </a:p>
          <a:p>
            <a:pPr marL="228600" indent="-228600" algn="l" fontAlgn="base">
              <a:buFont typeface="+mj-lt"/>
              <a:buAutoNum type="arabicPeriod"/>
            </a:pPr>
            <a:r>
              <a:rPr lang="en-US" b="0" i="0" dirty="0">
                <a:solidFill>
                  <a:srgbClr val="273239"/>
                </a:solidFill>
                <a:effectLst/>
                <a:latin typeface="urw-din"/>
              </a:rPr>
              <a:t>Client contacts Resource Manager/Application Manager to monitor application’s status</a:t>
            </a:r>
          </a:p>
          <a:p>
            <a:pPr marL="228600" indent="-228600" algn="l" fontAlgn="base">
              <a:buFont typeface="+mj-lt"/>
              <a:buAutoNum type="arabicPeriod"/>
            </a:pPr>
            <a:r>
              <a:rPr lang="en-US" b="0" i="0" dirty="0">
                <a:solidFill>
                  <a:srgbClr val="273239"/>
                </a:solidFill>
                <a:effectLst/>
                <a:latin typeface="urw-din"/>
              </a:rPr>
              <a:t>Once the processing is complete, the Application Manager un-registers with the Resource Manager</a:t>
            </a:r>
          </a:p>
          <a:p>
            <a:pPr marL="0" indent="0" algn="l">
              <a:buFont typeface="Arial" panose="020B0604020202020204" pitchFamily="34" charset="0"/>
              <a:buNone/>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2FEB2E8-9CC5-4889-96F9-56B6702E308E}" type="slidenum">
              <a:rPr lang="en-IN" smtClean="0"/>
              <a:t>24</a:t>
            </a:fld>
            <a:endParaRPr lang="en-IN"/>
          </a:p>
        </p:txBody>
      </p:sp>
    </p:spTree>
    <p:extLst>
      <p:ext uri="{BB962C8B-B14F-4D97-AF65-F5344CB8AC3E}">
        <p14:creationId xmlns:p14="http://schemas.microsoft.com/office/powerpoint/2010/main" val="303512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Understanding what is Hadoop requires further understanding on how it differs from traditional databases.</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Hadoop uses the HDFS (Hadoop Data File System) to divide the massive data amounts into manageable smaller pieces, then saved on clusters of community servers.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This offers scalability and economy.</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Furthermore, Hadoop employs MapReduce to run parallel </a:t>
            </a:r>
            <a:r>
              <a:rPr lang="en-GB" b="0" i="0" dirty="0" err="1">
                <a:solidFill>
                  <a:srgbClr val="51565E"/>
                </a:solidFill>
                <a:effectLst/>
                <a:latin typeface="Roboto" panose="02000000000000000000" pitchFamily="2" charset="0"/>
              </a:rPr>
              <a:t>processings</a:t>
            </a:r>
            <a:r>
              <a:rPr lang="en-GB" b="0" i="0" dirty="0">
                <a:solidFill>
                  <a:srgbClr val="51565E"/>
                </a:solidFill>
                <a:effectLst/>
                <a:latin typeface="Roboto" panose="02000000000000000000" pitchFamily="2" charset="0"/>
              </a:rPr>
              <a:t>, which both stores and retrieves data faster than information residing on a traditional database.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Traditional databases are great for handling predictable and constant workflows;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otherwise, you need Hadoop’s power of scalable infrastructure.</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25</a:t>
            </a:fld>
            <a:endParaRPr lang="en-IN"/>
          </a:p>
        </p:txBody>
      </p:sp>
    </p:spTree>
    <p:extLst>
      <p:ext uri="{BB962C8B-B14F-4D97-AF65-F5344CB8AC3E}">
        <p14:creationId xmlns:p14="http://schemas.microsoft.com/office/powerpoint/2010/main" val="3606504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sz="1200" b="0" i="0" dirty="0">
                <a:solidFill>
                  <a:srgbClr val="51565E"/>
                </a:solidFill>
                <a:effectLst/>
              </a:rPr>
              <a:t>There’s a steep learning curve.</a:t>
            </a:r>
          </a:p>
          <a:p>
            <a:pPr marL="628650" lvl="1" indent="-171450" algn="l">
              <a:buFont typeface="Arial" panose="020B0604020202020204" pitchFamily="34" charset="0"/>
              <a:buChar char="•"/>
            </a:pPr>
            <a:r>
              <a:rPr lang="en-GB" sz="1200" b="0" i="0" dirty="0">
                <a:solidFill>
                  <a:srgbClr val="51565E"/>
                </a:solidFill>
                <a:effectLst/>
              </a:rPr>
              <a:t>If you want to run a query in Hadoop’s file system, you need to write MapReduce functions with Java, a process that is non-intuitive. </a:t>
            </a:r>
          </a:p>
          <a:p>
            <a:pPr marL="628650" lvl="1" indent="-171450" algn="l">
              <a:buFont typeface="Arial" panose="020B0604020202020204" pitchFamily="34" charset="0"/>
              <a:buChar char="•"/>
            </a:pPr>
            <a:r>
              <a:rPr lang="en-GB" sz="1200" b="0" i="0" dirty="0">
                <a:solidFill>
                  <a:srgbClr val="51565E"/>
                </a:solidFill>
                <a:effectLst/>
              </a:rPr>
              <a:t>Also, the ecosystem is made up of lots of components.</a:t>
            </a:r>
          </a:p>
          <a:p>
            <a:pPr marL="171450" indent="-171450" algn="l">
              <a:buFont typeface="Arial" panose="020B0604020202020204" pitchFamily="34" charset="0"/>
              <a:buChar char="•"/>
            </a:pPr>
            <a:r>
              <a:rPr lang="en-GB" sz="1200" b="0" i="0" dirty="0">
                <a:solidFill>
                  <a:srgbClr val="51565E"/>
                </a:solidFill>
                <a:effectLst/>
              </a:rPr>
              <a:t>Not every dataset can be handled the same. </a:t>
            </a:r>
          </a:p>
          <a:p>
            <a:pPr marL="628650" lvl="1" indent="-171450" algn="l">
              <a:buFont typeface="Arial" panose="020B0604020202020204" pitchFamily="34" charset="0"/>
              <a:buChar char="•"/>
            </a:pPr>
            <a:r>
              <a:rPr lang="en-GB" sz="1200" b="0" i="0" dirty="0">
                <a:solidFill>
                  <a:srgbClr val="51565E"/>
                </a:solidFill>
                <a:effectLst/>
              </a:rPr>
              <a:t>Hadoop doesn’t give you a “one size fits all” advantage. </a:t>
            </a:r>
          </a:p>
          <a:p>
            <a:pPr marL="628650" lvl="1" indent="-171450" algn="l">
              <a:buFont typeface="Arial" panose="020B0604020202020204" pitchFamily="34" charset="0"/>
              <a:buChar char="•"/>
            </a:pPr>
            <a:r>
              <a:rPr lang="en-GB" sz="1200" b="0" i="0" dirty="0">
                <a:solidFill>
                  <a:srgbClr val="51565E"/>
                </a:solidFill>
                <a:effectLst/>
              </a:rPr>
              <a:t>Different components run things differently, and you need to sort them out with experience.</a:t>
            </a:r>
          </a:p>
          <a:p>
            <a:pPr marL="171450" indent="-171450" algn="l">
              <a:buFont typeface="Arial" panose="020B0604020202020204" pitchFamily="34" charset="0"/>
              <a:buChar char="•"/>
            </a:pPr>
            <a:r>
              <a:rPr lang="en-GB" sz="1200" b="0" i="0" dirty="0">
                <a:solidFill>
                  <a:srgbClr val="51565E"/>
                </a:solidFill>
                <a:effectLst/>
              </a:rPr>
              <a:t>MapReduce is limited. </a:t>
            </a:r>
          </a:p>
          <a:p>
            <a:pPr marL="628650" lvl="1" indent="-171450" algn="l">
              <a:buFont typeface="Arial" panose="020B0604020202020204" pitchFamily="34" charset="0"/>
              <a:buChar char="•"/>
            </a:pPr>
            <a:r>
              <a:rPr lang="en-GB" sz="1200" b="0" i="0" dirty="0">
                <a:solidFill>
                  <a:srgbClr val="51565E"/>
                </a:solidFill>
                <a:effectLst/>
              </a:rPr>
              <a:t>Yes, it’s a great programming model, but MapReduce uses a file-intensive approach that isn’t ideal for real-time interactive iterative tasks or data analytics.</a:t>
            </a:r>
          </a:p>
          <a:p>
            <a:pPr marL="171450" indent="-171450" algn="l">
              <a:buFont typeface="Arial" panose="020B0604020202020204" pitchFamily="34" charset="0"/>
              <a:buChar char="•"/>
            </a:pPr>
            <a:r>
              <a:rPr lang="en-GB" sz="1200" b="0" i="0" dirty="0">
                <a:solidFill>
                  <a:srgbClr val="51565E"/>
                </a:solidFill>
                <a:effectLst/>
              </a:rPr>
              <a:t>Security is an issue. </a:t>
            </a:r>
          </a:p>
          <a:p>
            <a:pPr marL="628650" lvl="1" indent="-171450" algn="l">
              <a:buFont typeface="Arial" panose="020B0604020202020204" pitchFamily="34" charset="0"/>
              <a:buChar char="•"/>
            </a:pPr>
            <a:r>
              <a:rPr lang="en-GB" sz="1200" b="0" i="0" dirty="0">
                <a:solidFill>
                  <a:srgbClr val="51565E"/>
                </a:solidFill>
                <a:effectLst/>
              </a:rPr>
              <a:t>There is a lot of data out there, and much of it is sensitive. </a:t>
            </a:r>
          </a:p>
          <a:p>
            <a:pPr marL="628650" lvl="1" indent="-171450" algn="l">
              <a:buFont typeface="Arial" panose="020B0604020202020204" pitchFamily="34" charset="0"/>
              <a:buChar char="•"/>
            </a:pPr>
            <a:r>
              <a:rPr lang="en-GB" sz="1200" b="0" i="0" dirty="0">
                <a:solidFill>
                  <a:srgbClr val="51565E"/>
                </a:solidFill>
                <a:effectLst/>
              </a:rPr>
              <a:t>Hadoop still needs to incorporate the proper authentication, data encryption, provisioning, and frequent auditing practices.</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26</a:t>
            </a:fld>
            <a:endParaRPr lang="en-IN"/>
          </a:p>
        </p:txBody>
      </p:sp>
    </p:spTree>
    <p:extLst>
      <p:ext uri="{BB962C8B-B14F-4D97-AF65-F5344CB8AC3E}">
        <p14:creationId xmlns:p14="http://schemas.microsoft.com/office/powerpoint/2010/main" val="3291755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27</a:t>
            </a:fld>
            <a:endParaRPr lang="en-IN"/>
          </a:p>
        </p:txBody>
      </p:sp>
    </p:spTree>
    <p:extLst>
      <p:ext uri="{BB962C8B-B14F-4D97-AF65-F5344CB8AC3E}">
        <p14:creationId xmlns:p14="http://schemas.microsoft.com/office/powerpoint/2010/main" val="2824963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We spoke of HDFS storing data in a distributed fashion, but did you know that the storage system has certain specifications?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HDFS splits the data into multiple blocks, defaulting to a maximum of 128 MB.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default block size can be changed depending on the processing speed and the data distribution.</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As seen from the above image, we have 300 MB of data.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This is broken down into 128 MB, 128 MB, and 44 MB.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final block handles the remaining needed storage space, so it doesn’t have to be sized at 128 MB.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This is how data gets stored in a distributed manner in HDFS.</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28</a:t>
            </a:fld>
            <a:endParaRPr lang="en-IN"/>
          </a:p>
        </p:txBody>
      </p:sp>
    </p:spTree>
    <p:extLst>
      <p:ext uri="{BB962C8B-B14F-4D97-AF65-F5344CB8AC3E}">
        <p14:creationId xmlns:p14="http://schemas.microsoft.com/office/powerpoint/2010/main" val="1682592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u="none" strike="noStrike" dirty="0">
                <a:solidFill>
                  <a:srgbClr val="0A5DC9"/>
                </a:solidFill>
                <a:effectLst/>
                <a:latin typeface="Roboto" panose="02000000000000000000" pitchFamily="2" charset="0"/>
              </a:rPr>
              <a:t>YARN</a:t>
            </a:r>
            <a:r>
              <a:rPr lang="en-GB" b="0" i="0" dirty="0">
                <a:solidFill>
                  <a:srgbClr val="51565E"/>
                </a:solidFill>
                <a:effectLst/>
                <a:latin typeface="Roboto" panose="02000000000000000000" pitchFamily="2" charset="0"/>
              </a:rPr>
              <a:t> is an acronym for Yet Another Resource Negotiator.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51565E"/>
                </a:solidFill>
                <a:effectLst/>
                <a:latin typeface="Roboto" panose="02000000000000000000" pitchFamily="2" charset="0"/>
              </a:rPr>
              <a:t>It handles the cluster of nodes and acts as Hadoop’s resource management unit.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51565E"/>
                </a:solidFill>
                <a:effectLst/>
                <a:latin typeface="Roboto" panose="02000000000000000000" pitchFamily="2" charset="0"/>
              </a:rPr>
              <a:t>YARN allocates RAM, memory, and other resources to different applications.</a:t>
            </a:r>
            <a:endParaRPr lang="en-IN" dirty="0"/>
          </a:p>
          <a:p>
            <a:pPr algn="l"/>
            <a:r>
              <a:rPr lang="en-GB" b="0" i="0" dirty="0">
                <a:solidFill>
                  <a:srgbClr val="51565E"/>
                </a:solidFill>
                <a:effectLst/>
                <a:latin typeface="Roboto" panose="02000000000000000000" pitchFamily="2" charset="0"/>
              </a:rPr>
              <a:t>YARN has two components :</a:t>
            </a:r>
          </a:p>
          <a:p>
            <a:pPr marL="228600" indent="-228600" algn="l">
              <a:buFont typeface="+mj-lt"/>
              <a:buAutoNum type="arabicPeriod"/>
            </a:pPr>
            <a:r>
              <a:rPr lang="en-GB" b="0" i="0" dirty="0" err="1">
                <a:solidFill>
                  <a:srgbClr val="51565E"/>
                </a:solidFill>
                <a:effectLst/>
                <a:latin typeface="Roboto" panose="02000000000000000000" pitchFamily="2" charset="0"/>
              </a:rPr>
              <a:t>ResourceManager</a:t>
            </a:r>
            <a:r>
              <a:rPr lang="en-GB" b="0" i="0" dirty="0">
                <a:solidFill>
                  <a:srgbClr val="51565E"/>
                </a:solidFill>
                <a:effectLst/>
                <a:latin typeface="Roboto" panose="02000000000000000000" pitchFamily="2" charset="0"/>
              </a:rPr>
              <a:t> (Master) - This is the master daemon. It manages the assignment of resources such as CPU, memory, and network bandwidth.</a:t>
            </a:r>
          </a:p>
          <a:p>
            <a:pPr marL="228600" indent="-228600" algn="l">
              <a:buFont typeface="+mj-lt"/>
              <a:buAutoNum type="arabicPeriod"/>
            </a:pPr>
            <a:r>
              <a:rPr lang="en-GB" b="0" i="0" dirty="0" err="1">
                <a:solidFill>
                  <a:srgbClr val="51565E"/>
                </a:solidFill>
                <a:effectLst/>
                <a:latin typeface="Roboto" panose="02000000000000000000" pitchFamily="2" charset="0"/>
              </a:rPr>
              <a:t>NodeManager</a:t>
            </a:r>
            <a:r>
              <a:rPr lang="en-GB" b="0" i="0" dirty="0">
                <a:solidFill>
                  <a:srgbClr val="51565E"/>
                </a:solidFill>
                <a:effectLst/>
                <a:latin typeface="Roboto" panose="02000000000000000000" pitchFamily="2" charset="0"/>
              </a:rPr>
              <a:t> (Slave) - This is the slave daemon, and it reports the resource usage to the Resource Manager.</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29</a:t>
            </a:fld>
            <a:endParaRPr lang="en-IN"/>
          </a:p>
        </p:txBody>
      </p:sp>
    </p:spTree>
    <p:extLst>
      <p:ext uri="{BB962C8B-B14F-4D97-AF65-F5344CB8AC3E}">
        <p14:creationId xmlns:p14="http://schemas.microsoft.com/office/powerpoint/2010/main" val="2429316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Hadoop data processing is built on MapReduce , which processes large volumes of data in a parallelly distributed manner.</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As we see, we have our big data that needs to be processed, with the intent of eventually arriving at an output.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So in the beginning, input data is divided up to form the input splits.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first phase is the Map phase, where data in each split is passed to produce output values.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In the shuffle and sort phase, the mapping phase’s output is taken and grouped into blocks of similar data.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Finally, the output values from the shuffling phase are aggregated. It then returns a single output value. </a:t>
            </a:r>
          </a:p>
          <a:p>
            <a:pPr algn="l"/>
            <a:r>
              <a:rPr lang="en-GB" b="0" i="0" dirty="0">
                <a:solidFill>
                  <a:srgbClr val="51565E"/>
                </a:solidFill>
                <a:effectLst/>
                <a:latin typeface="Roboto" panose="02000000000000000000" pitchFamily="2" charset="0"/>
              </a:rPr>
              <a:t>In summary, HDFS, MapReduce, and YARN are the three components of Hadoop.</a:t>
            </a:r>
          </a:p>
          <a:p>
            <a:pPr algn="l"/>
            <a:r>
              <a:rPr lang="en-GB" b="0" i="0" dirty="0">
                <a:solidFill>
                  <a:srgbClr val="51565E"/>
                </a:solidFill>
                <a:effectLst/>
                <a:latin typeface="Roboto" panose="02000000000000000000" pitchFamily="2" charset="0"/>
              </a:rPr>
              <a:t>Let us now dive deep into the data collection and ingestion tools, starting with Sqoop.</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30</a:t>
            </a:fld>
            <a:endParaRPr lang="en-IN"/>
          </a:p>
        </p:txBody>
      </p:sp>
    </p:spTree>
    <p:extLst>
      <p:ext uri="{BB962C8B-B14F-4D97-AF65-F5344CB8AC3E}">
        <p14:creationId xmlns:p14="http://schemas.microsoft.com/office/powerpoint/2010/main" val="1349151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solidFill>
                  <a:srgbClr val="0A5DC9"/>
                </a:solidFill>
              </a:rPr>
              <a:t>HBase</a:t>
            </a:r>
            <a:r>
              <a:rPr lang="en-GB" b="0" i="0" dirty="0">
                <a:solidFill>
                  <a:srgbClr val="595858"/>
                </a:solidFill>
                <a:effectLst/>
              </a:rPr>
              <a:t> is a Column-based </a:t>
            </a:r>
            <a:r>
              <a:rPr lang="en-GB" dirty="0">
                <a:solidFill>
                  <a:srgbClr val="595858"/>
                </a:solidFill>
              </a:rPr>
              <a:t>NoSQL database</a:t>
            </a:r>
            <a:r>
              <a:rPr lang="en-GB" b="0" i="0" dirty="0">
                <a:solidFill>
                  <a:srgbClr val="595858"/>
                </a:solidFill>
                <a:effectLst/>
              </a:rPr>
              <a:t>.</a:t>
            </a:r>
          </a:p>
          <a:p>
            <a:pPr marL="171450" indent="-171450">
              <a:buFont typeface="Arial" panose="020B0604020202020204" pitchFamily="34" charset="0"/>
              <a:buChar char="•"/>
            </a:pPr>
            <a:r>
              <a:rPr lang="en-GB" b="0" i="0" dirty="0">
                <a:solidFill>
                  <a:srgbClr val="595858"/>
                </a:solidFill>
                <a:effectLst/>
              </a:rPr>
              <a:t>It runs on top of HDFS and can handle any type of data. </a:t>
            </a:r>
          </a:p>
          <a:p>
            <a:pPr marL="171450" indent="-171450">
              <a:buFont typeface="Arial" panose="020B0604020202020204" pitchFamily="34" charset="0"/>
              <a:buChar char="•"/>
            </a:pPr>
            <a:r>
              <a:rPr lang="en-GB" b="0" i="0" dirty="0">
                <a:solidFill>
                  <a:srgbClr val="595858"/>
                </a:solidFill>
                <a:effectLst/>
              </a:rPr>
              <a:t>It allows for real-time processing and random read/write operations to be performed in the data.</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32</a:t>
            </a:fld>
            <a:endParaRPr lang="en-IN"/>
          </a:p>
        </p:txBody>
      </p:sp>
    </p:spTree>
    <p:extLst>
      <p:ext uri="{BB962C8B-B14F-4D97-AF65-F5344CB8AC3E}">
        <p14:creationId xmlns:p14="http://schemas.microsoft.com/office/powerpoint/2010/main" val="3864143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A lot of applications still store data in relational databases, thus making them a very important source of data.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Therefore, Sqoop plays an important part in bringing data from Relational Databases into HDFS.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The commands written in Sqoop internally converts into MapReduce tasks that are executed over HDFS.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It works with almost all relational databases like MySQL, Postgres, SQLite, etc.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It can also be used to export data from HDFS to RDBMS.</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33</a:t>
            </a:fld>
            <a:endParaRPr lang="en-IN"/>
          </a:p>
        </p:txBody>
      </p:sp>
    </p:spTree>
    <p:extLst>
      <p:ext uri="{BB962C8B-B14F-4D97-AF65-F5344CB8AC3E}">
        <p14:creationId xmlns:p14="http://schemas.microsoft.com/office/powerpoint/2010/main" val="378599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dirty="0">
                <a:solidFill>
                  <a:srgbClr val="51565E"/>
                </a:solidFill>
                <a:effectLst/>
              </a:rPr>
              <a:t>This setup is how data engineers and analysts manage big data effectively. </a:t>
            </a:r>
          </a:p>
          <a:p>
            <a:pPr marL="171450" indent="-171450">
              <a:buFont typeface="Arial" panose="020B0604020202020204" pitchFamily="34" charset="0"/>
              <a:buChar char="•"/>
            </a:pPr>
            <a:r>
              <a:rPr lang="en-GB" sz="1200" b="0" i="0" dirty="0">
                <a:solidFill>
                  <a:srgbClr val="51565E"/>
                </a:solidFill>
                <a:effectLst/>
              </a:rPr>
              <a:t>Now, do you see the connection between Jack’s story and big data management?</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7</a:t>
            </a:fld>
            <a:endParaRPr lang="en-IN"/>
          </a:p>
        </p:txBody>
      </p:sp>
    </p:spTree>
    <p:extLst>
      <p:ext uri="{BB962C8B-B14F-4D97-AF65-F5344CB8AC3E}">
        <p14:creationId xmlns:p14="http://schemas.microsoft.com/office/powerpoint/2010/main" val="4201772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1" i="0" u="none" strike="noStrike" kern="1200" dirty="0">
                <a:solidFill>
                  <a:schemeClr val="accent1"/>
                </a:solidFill>
                <a:effectLst/>
                <a:latin typeface="+mn-lt"/>
                <a:ea typeface="+mn-ea"/>
                <a:cs typeface="+mn-cs"/>
              </a:rPr>
              <a:t>Flume</a:t>
            </a:r>
            <a:r>
              <a:rPr lang="en-GB" b="0" i="0" dirty="0">
                <a:solidFill>
                  <a:srgbClr val="51565E"/>
                </a:solidFill>
                <a:effectLst/>
                <a:latin typeface="Roboto" panose="02000000000000000000" pitchFamily="2" charset="0"/>
              </a:rPr>
              <a:t> is another data collection and ingestion tool, a distributed service for collecting, aggregating, and moving large amounts of log data.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ingests online streaming data from social media, logs files, web server into HDFS.</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As you can see in the image on the right, data is taken from various sources, depending on your organization’s needs.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then goes through the source, channel, and sink.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sink feature ensures that everything is in sync with the requirements.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Finally, the data is dumped into HDFS.</a:t>
            </a:r>
          </a:p>
          <a:p>
            <a:pPr marL="171450" indent="-171450">
              <a:buFont typeface="Arial" panose="020B0604020202020204" pitchFamily="34" charset="0"/>
              <a:buChar char="•"/>
            </a:pPr>
            <a:r>
              <a:rPr lang="en-GB" sz="1200" b="1" i="0" u="none" strike="noStrike" kern="1200" dirty="0">
                <a:solidFill>
                  <a:schemeClr val="accent1"/>
                </a:solidFill>
                <a:effectLst/>
                <a:latin typeface="+mn-lt"/>
                <a:ea typeface="+mn-ea"/>
                <a:cs typeface="+mn-cs"/>
              </a:rPr>
              <a:t>Flume</a:t>
            </a:r>
            <a:r>
              <a:rPr lang="en-GB" b="0" i="0" dirty="0">
                <a:solidFill>
                  <a:srgbClr val="595858"/>
                </a:solidFill>
                <a:effectLst/>
                <a:latin typeface="roboto" panose="02000000000000000000" pitchFamily="2" charset="0"/>
              </a:rPr>
              <a:t> is an open-source, reliable, and available service used to efficiently collect, aggregate, and move large amounts of data from multiple data sources into HDFS.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It can collect data in real-time as well as in batch mode.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It has a flexible architecture and is fault-tolerant with multiple recovery mechanisms.</a:t>
            </a:r>
            <a:endParaRPr lang="en-GB" b="0" i="0" dirty="0">
              <a:solidFill>
                <a:srgbClr val="51565E"/>
              </a:solidFill>
              <a:effectLst/>
              <a:latin typeface="Roboto" panose="02000000000000000000" pitchFamily="2" charset="0"/>
            </a:endParaRPr>
          </a:p>
          <a:p>
            <a:pPr marL="0" indent="0">
              <a:buFont typeface="Arial" panose="020B0604020202020204" pitchFamily="34" charset="0"/>
              <a:buNone/>
            </a:pPr>
            <a:r>
              <a:rPr lang="en-GB" b="0" i="0" dirty="0">
                <a:solidFill>
                  <a:srgbClr val="51565E"/>
                </a:solidFill>
                <a:effectLst/>
                <a:latin typeface="Roboto" panose="02000000000000000000" pitchFamily="2" charset="0"/>
              </a:rPr>
              <a:t>Let us now have a look at Hadoop’s scripting languages and query languages.</a:t>
            </a:r>
            <a:endParaRPr lang="en-IN" b="0" i="0" dirty="0">
              <a:solidFill>
                <a:srgbClr val="51565E"/>
              </a:solidFill>
              <a:effectLst/>
              <a:latin typeface="Roboto" panose="02000000000000000000" pitchFamily="2" charset="0"/>
            </a:endParaRPr>
          </a:p>
          <a:p>
            <a:pPr marL="0" indent="0">
              <a:buFont typeface="Arial" panose="020B0604020202020204" pitchFamily="34" charset="0"/>
              <a:buNone/>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2FEB2E8-9CC5-4889-96F9-56B6702E308E}" type="slidenum">
              <a:rPr lang="en-IN" smtClean="0"/>
              <a:t>34</a:t>
            </a:fld>
            <a:endParaRPr lang="en-IN"/>
          </a:p>
        </p:txBody>
      </p:sp>
    </p:spTree>
    <p:extLst>
      <p:ext uri="{BB962C8B-B14F-4D97-AF65-F5344CB8AC3E}">
        <p14:creationId xmlns:p14="http://schemas.microsoft.com/office/powerpoint/2010/main" val="388433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u="none" strike="noStrike" dirty="0">
                <a:solidFill>
                  <a:srgbClr val="1179EF"/>
                </a:solidFill>
                <a:effectLst/>
                <a:latin typeface="Roboto" panose="02000000000000000000" pitchFamily="2" charset="0"/>
                <a:hlinkClick r:id="rId3"/>
              </a:rPr>
              <a:t>Apache Pig</a:t>
            </a:r>
            <a:r>
              <a:rPr lang="en-GB" b="0" i="0" dirty="0">
                <a:solidFill>
                  <a:srgbClr val="51565E"/>
                </a:solidFill>
                <a:effectLst/>
                <a:latin typeface="Roboto" panose="02000000000000000000" pitchFamily="2" charset="0"/>
              </a:rPr>
              <a:t> was developed by Yahoo researchers, targeted mainly towards non-programmers.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was designed with the ability to </a:t>
            </a:r>
            <a:r>
              <a:rPr lang="en-GB" b="0" i="0" dirty="0" err="1">
                <a:solidFill>
                  <a:srgbClr val="51565E"/>
                </a:solidFill>
                <a:effectLst/>
                <a:latin typeface="Roboto" panose="02000000000000000000" pitchFamily="2" charset="0"/>
              </a:rPr>
              <a:t>analyze</a:t>
            </a:r>
            <a:r>
              <a:rPr lang="en-GB" b="0" i="0" dirty="0">
                <a:solidFill>
                  <a:srgbClr val="51565E"/>
                </a:solidFill>
                <a:effectLst/>
                <a:latin typeface="Roboto" panose="02000000000000000000" pitchFamily="2" charset="0"/>
              </a:rPr>
              <a:t> and process large datasets without using complex Java codes.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provides a high-level data processing language that can perform numerous operations without getting bogged down with too many technical concepts.</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Pig was developed for </a:t>
            </a:r>
            <a:r>
              <a:rPr lang="en-GB" b="0" i="0" dirty="0" err="1">
                <a:solidFill>
                  <a:srgbClr val="595858"/>
                </a:solidFill>
                <a:effectLst/>
                <a:latin typeface="roboto" panose="02000000000000000000" pitchFamily="2" charset="0"/>
              </a:rPr>
              <a:t>analyzing</a:t>
            </a:r>
            <a:r>
              <a:rPr lang="en-GB" b="0" i="0" dirty="0">
                <a:solidFill>
                  <a:srgbClr val="595858"/>
                </a:solidFill>
                <a:effectLst/>
                <a:latin typeface="roboto" panose="02000000000000000000" pitchFamily="2" charset="0"/>
              </a:rPr>
              <a:t> large datasets and overcomes the difficulty to write map and reduce functions.</a:t>
            </a:r>
            <a:endParaRPr lang="en-GB" b="0" i="0" dirty="0">
              <a:solidFill>
                <a:srgbClr val="51565E"/>
              </a:solidFill>
              <a:effectLst/>
              <a:latin typeface="Roboto" panose="02000000000000000000" pitchFamily="2" charset="0"/>
            </a:endParaRPr>
          </a:p>
          <a:p>
            <a:r>
              <a:rPr lang="en-IN" sz="1200" b="0" i="0" u="none" strike="noStrike" dirty="0">
                <a:solidFill>
                  <a:srgbClr val="0A5DC9"/>
                </a:solidFill>
                <a:effectLst/>
                <a:hlinkClick r:id="rId3"/>
              </a:rPr>
              <a:t>Apache Pig</a:t>
            </a:r>
            <a:r>
              <a:rPr lang="en-IN" sz="1200" b="0" i="0" dirty="0">
                <a:solidFill>
                  <a:srgbClr val="51565E"/>
                </a:solidFill>
                <a:effectLst/>
              </a:rPr>
              <a:t> </a:t>
            </a:r>
            <a:r>
              <a:rPr lang="en-GB" sz="1200" b="0" i="0" dirty="0">
                <a:solidFill>
                  <a:srgbClr val="51565E"/>
                </a:solidFill>
                <a:effectLst/>
              </a:rPr>
              <a:t>consists of:</a:t>
            </a:r>
          </a:p>
          <a:p>
            <a:pPr marL="228600" indent="-228600" algn="l">
              <a:buFont typeface="+mj-lt"/>
              <a:buAutoNum type="arabicPeriod"/>
            </a:pPr>
            <a:r>
              <a:rPr lang="en-GB" sz="1200" b="0" i="0" dirty="0">
                <a:solidFill>
                  <a:srgbClr val="51565E"/>
                </a:solidFill>
                <a:effectLst/>
              </a:rPr>
              <a:t>Pig Latin - This is the language for scripting.</a:t>
            </a:r>
          </a:p>
          <a:p>
            <a:pPr marL="685800" lvl="1" indent="-228600" algn="l">
              <a:buFont typeface="Arial" panose="020B0604020202020204" pitchFamily="34" charset="0"/>
              <a:buChar char="•"/>
            </a:pPr>
            <a:r>
              <a:rPr lang="en-GB" b="0" i="0" dirty="0">
                <a:solidFill>
                  <a:srgbClr val="595858"/>
                </a:solidFill>
                <a:effectLst/>
                <a:latin typeface="roboto" panose="02000000000000000000" pitchFamily="2" charset="0"/>
              </a:rPr>
              <a:t>Pig Latin is the Scripting Language that is similar to SQL.</a:t>
            </a:r>
            <a:endParaRPr lang="en-GB" sz="1200" b="0" i="0" dirty="0">
              <a:solidFill>
                <a:srgbClr val="51565E"/>
              </a:solidFill>
              <a:effectLst/>
            </a:endParaRPr>
          </a:p>
          <a:p>
            <a:pPr marL="228600" indent="-228600" algn="l">
              <a:buFont typeface="+mj-lt"/>
              <a:buAutoNum type="arabicPeriod"/>
            </a:pPr>
            <a:r>
              <a:rPr lang="en-GB" sz="1200" b="0" i="0" dirty="0">
                <a:solidFill>
                  <a:srgbClr val="51565E"/>
                </a:solidFill>
                <a:effectLst/>
              </a:rPr>
              <a:t>Pig Latin Compiler - This converts Pig Latin code into executable code.</a:t>
            </a:r>
          </a:p>
          <a:p>
            <a:pPr marL="685800" lvl="1" indent="-228600" algn="l">
              <a:buFont typeface="Arial" panose="020B0604020202020204" pitchFamily="34" charset="0"/>
              <a:buChar char="•"/>
            </a:pPr>
            <a:r>
              <a:rPr lang="en-GB" b="0" i="0" dirty="0">
                <a:solidFill>
                  <a:srgbClr val="595858"/>
                </a:solidFill>
                <a:effectLst/>
                <a:latin typeface="roboto" panose="02000000000000000000" pitchFamily="2" charset="0"/>
              </a:rPr>
              <a:t>Pig Engine is the execution engine on which Pig Latin runs.</a:t>
            </a:r>
            <a:endParaRPr lang="en-GB" sz="1200" b="0" i="0" dirty="0">
              <a:solidFill>
                <a:srgbClr val="51565E"/>
              </a:solidFill>
              <a:effectLst/>
              <a:latin typeface="roboto" panose="02000000000000000000" pitchFamily="2" charset="0"/>
            </a:endParaRPr>
          </a:p>
          <a:p>
            <a:pPr marL="0" lvl="0" indent="0" algn="l">
              <a:buFont typeface="Arial" panose="020B0604020202020204" pitchFamily="34" charset="0"/>
              <a:buNone/>
            </a:pPr>
            <a:r>
              <a:rPr lang="en-GB" b="0" i="0" dirty="0">
                <a:solidFill>
                  <a:srgbClr val="595858"/>
                </a:solidFill>
                <a:effectLst/>
                <a:latin typeface="roboto" panose="02000000000000000000" pitchFamily="2" charset="0"/>
              </a:rPr>
              <a:t>Internally, the code written in Pig is converted to MapReduce functions and makes it very easy for programmers who aren’t proficient in Java.</a:t>
            </a:r>
            <a:endParaRPr lang="en-GB" sz="1200" b="0" i="0" dirty="0">
              <a:solidFill>
                <a:srgbClr val="51565E"/>
              </a:solidFill>
              <a:effectLst/>
            </a:endParaRPr>
          </a:p>
          <a:p>
            <a:pPr marL="0" indent="0">
              <a:buFont typeface="Arial" panose="020B0604020202020204" pitchFamily="34" charset="0"/>
              <a:buNone/>
            </a:pPr>
            <a:r>
              <a:rPr lang="en-GB" b="1" i="0" dirty="0">
                <a:solidFill>
                  <a:schemeClr val="accent1"/>
                </a:solidFill>
                <a:effectLst/>
                <a:latin typeface="Roboto" panose="02000000000000000000" pitchFamily="2" charset="0"/>
              </a:rPr>
              <a:t>Pig</a:t>
            </a:r>
            <a:r>
              <a:rPr lang="en-GB" b="0" i="0" dirty="0">
                <a:solidFill>
                  <a:srgbClr val="51565E"/>
                </a:solidFill>
                <a:effectLst/>
                <a:latin typeface="Roboto" panose="02000000000000000000" pitchFamily="2" charset="0"/>
              </a:rPr>
              <a:t> also provides Extract, Transfer, and Load (ETL), and a platform for building data flow. </a:t>
            </a:r>
          </a:p>
          <a:p>
            <a:pPr marL="0" indent="0">
              <a:buFont typeface="Arial" panose="020B0604020202020204" pitchFamily="34" charset="0"/>
              <a:buNone/>
            </a:pPr>
            <a:r>
              <a:rPr lang="en-GB" b="0" i="0" dirty="0">
                <a:solidFill>
                  <a:srgbClr val="51565E"/>
                </a:solidFill>
                <a:effectLst/>
                <a:latin typeface="Roboto" panose="02000000000000000000" pitchFamily="2" charset="0"/>
              </a:rPr>
              <a:t>Did you know that ten lines of Pig Latin script equals approximately 200 lines of MapReduce job? </a:t>
            </a:r>
          </a:p>
          <a:p>
            <a:pPr marL="0" indent="0">
              <a:buFont typeface="Arial" panose="020B0604020202020204" pitchFamily="34" charset="0"/>
              <a:buNone/>
            </a:pPr>
            <a:r>
              <a:rPr lang="en-GB" b="0" i="0" dirty="0">
                <a:solidFill>
                  <a:srgbClr val="51565E"/>
                </a:solidFill>
                <a:effectLst/>
                <a:latin typeface="Roboto" panose="02000000000000000000" pitchFamily="2" charset="0"/>
              </a:rPr>
              <a:t>Pig uses simple, time-efficient steps to </a:t>
            </a:r>
            <a:r>
              <a:rPr lang="en-GB" b="0" i="0" dirty="0" err="1">
                <a:solidFill>
                  <a:srgbClr val="51565E"/>
                </a:solidFill>
                <a:effectLst/>
                <a:latin typeface="Roboto" panose="02000000000000000000" pitchFamily="2" charset="0"/>
              </a:rPr>
              <a:t>analyze</a:t>
            </a:r>
            <a:r>
              <a:rPr lang="en-GB" b="0" i="0" dirty="0">
                <a:solidFill>
                  <a:srgbClr val="51565E"/>
                </a:solidFill>
                <a:effectLst/>
                <a:latin typeface="Roboto" panose="02000000000000000000" pitchFamily="2" charset="0"/>
              </a:rPr>
              <a:t> datasets.</a:t>
            </a:r>
          </a:p>
          <a:p>
            <a:pPr marL="0" indent="0">
              <a:buFont typeface="Arial" panose="020B0604020202020204" pitchFamily="34" charset="0"/>
              <a:buNone/>
            </a:pPr>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35</a:t>
            </a:fld>
            <a:endParaRPr lang="en-IN"/>
          </a:p>
        </p:txBody>
      </p:sp>
    </p:spTree>
    <p:extLst>
      <p:ext uri="{BB962C8B-B14F-4D97-AF65-F5344CB8AC3E}">
        <p14:creationId xmlns:p14="http://schemas.microsoft.com/office/powerpoint/2010/main" val="4153490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sz="1200" b="0" i="0" u="none" strike="noStrike" dirty="0">
                <a:solidFill>
                  <a:srgbClr val="1179EF"/>
                </a:solidFill>
                <a:effectLst/>
              </a:rPr>
              <a:t>Hive</a:t>
            </a:r>
            <a:r>
              <a:rPr lang="en-GB" sz="1200" b="0" i="0" dirty="0">
                <a:solidFill>
                  <a:srgbClr val="51565E"/>
                </a:solidFill>
                <a:effectLst/>
              </a:rPr>
              <a:t> uses SQL (Structured Query Language) to facilitate the reading, writing, and management of large datasets residing in distributed storage. </a:t>
            </a:r>
          </a:p>
          <a:p>
            <a:pPr marL="628650" lvl="1" indent="-171450" algn="l">
              <a:buFont typeface="Arial" panose="020B0604020202020204" pitchFamily="34" charset="0"/>
              <a:buChar char="•"/>
            </a:pPr>
            <a:r>
              <a:rPr lang="en-GB" sz="1200" b="0" i="0" dirty="0">
                <a:solidFill>
                  <a:srgbClr val="51565E"/>
                </a:solidFill>
                <a:effectLst/>
              </a:rPr>
              <a:t>The hive was developed with a vision of incorporating the concepts of tables and columns with SQL since users were comfortable with writing queries in SQL. </a:t>
            </a:r>
          </a:p>
          <a:p>
            <a:pPr marL="171450" lvl="0" indent="-171450" algn="l">
              <a:buFont typeface="Arial" panose="020B0604020202020204" pitchFamily="34" charset="0"/>
              <a:buChar char="•"/>
            </a:pPr>
            <a:r>
              <a:rPr lang="en-GB" b="0" i="0" dirty="0">
                <a:solidFill>
                  <a:srgbClr val="595858"/>
                </a:solidFill>
                <a:effectLst/>
                <a:latin typeface="roboto" panose="02000000000000000000" pitchFamily="2" charset="0"/>
              </a:rPr>
              <a:t>Hive is a distributed data warehouse system developed by Facebook. </a:t>
            </a:r>
            <a:endParaRPr lang="en-GB" sz="1200" b="0" i="0" dirty="0">
              <a:solidFill>
                <a:srgbClr val="51565E"/>
              </a:solidFill>
              <a:effectLst/>
            </a:endParaRP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Hive allows for easy reading, writing, and managing files on HDFS.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It has its own querying language for the purpose known as Hive Querying Language (HQL) which is very similar to SQL.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This makes it very easy for programmers to write MapReduce functions using simple HQL queries.</a:t>
            </a:r>
          </a:p>
          <a:p>
            <a:pPr marL="0" indent="0" algn="l">
              <a:buFont typeface="Arial" panose="020B0604020202020204" pitchFamily="34" charset="0"/>
              <a:buNone/>
            </a:pPr>
            <a:endParaRPr lang="en-GB" sz="1200" b="0" i="0" dirty="0">
              <a:solidFill>
                <a:srgbClr val="51565E"/>
              </a:solidFill>
              <a:effectLst/>
            </a:endParaRPr>
          </a:p>
          <a:p>
            <a:pPr marL="171450" indent="-171450" algn="l">
              <a:buFont typeface="Arial" panose="020B0604020202020204" pitchFamily="34" charset="0"/>
              <a:buChar char="•"/>
            </a:pPr>
            <a:r>
              <a:rPr lang="en-GB" sz="1200" b="0" i="0" dirty="0">
                <a:solidFill>
                  <a:srgbClr val="51565E"/>
                </a:solidFill>
                <a:effectLst/>
              </a:rPr>
              <a:t>Apache Hive has two major components:</a:t>
            </a:r>
          </a:p>
          <a:p>
            <a:pPr marL="628650" lvl="1" indent="-171450" algn="l">
              <a:buFont typeface="Arial" panose="020B0604020202020204" pitchFamily="34" charset="0"/>
              <a:buChar char="•"/>
            </a:pPr>
            <a:r>
              <a:rPr lang="en-GB" sz="1200" b="0" i="0" dirty="0">
                <a:solidFill>
                  <a:srgbClr val="51565E"/>
                </a:solidFill>
                <a:effectLst/>
              </a:rPr>
              <a:t>Hive Command Line  </a:t>
            </a:r>
          </a:p>
          <a:p>
            <a:pPr marL="628650" lvl="1" indent="-171450" algn="l">
              <a:buFont typeface="Arial" panose="020B0604020202020204" pitchFamily="34" charset="0"/>
              <a:buChar char="•"/>
            </a:pPr>
            <a:r>
              <a:rPr lang="en-GB" sz="1200" b="0" i="0" dirty="0">
                <a:solidFill>
                  <a:srgbClr val="51565E"/>
                </a:solidFill>
                <a:effectLst/>
              </a:rPr>
              <a:t>JDBC/ ODBC driver</a:t>
            </a:r>
          </a:p>
          <a:p>
            <a:endParaRPr lang="en-IN" sz="1200" dirty="0"/>
          </a:p>
          <a:p>
            <a:pPr marL="171450" indent="-171450">
              <a:buFont typeface="Arial" panose="020B0604020202020204" pitchFamily="34" charset="0"/>
              <a:buChar char="•"/>
            </a:pPr>
            <a:r>
              <a:rPr lang="en-GB" b="1" i="0" dirty="0">
                <a:solidFill>
                  <a:srgbClr val="51565E"/>
                </a:solidFill>
                <a:effectLst/>
                <a:latin typeface="Roboto" panose="02000000000000000000" pitchFamily="2" charset="0"/>
              </a:rPr>
              <a:t>The Java Database Connectivity (JDBC) </a:t>
            </a:r>
            <a:r>
              <a:rPr lang="en-GB" b="0" i="0" dirty="0">
                <a:solidFill>
                  <a:srgbClr val="51565E"/>
                </a:solidFill>
                <a:effectLst/>
                <a:latin typeface="Roboto" panose="02000000000000000000" pitchFamily="2" charset="0"/>
              </a:rPr>
              <a:t>application is connected through JDBC Driver, and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a:t>
            </a:r>
            <a:r>
              <a:rPr lang="en-GB" b="1" i="0" dirty="0">
                <a:solidFill>
                  <a:srgbClr val="51565E"/>
                </a:solidFill>
                <a:effectLst/>
                <a:latin typeface="Roboto" panose="02000000000000000000" pitchFamily="2" charset="0"/>
              </a:rPr>
              <a:t>Open Database Connectivity (ODBC)</a:t>
            </a:r>
            <a:r>
              <a:rPr lang="en-GB" b="0" i="0" dirty="0">
                <a:solidFill>
                  <a:srgbClr val="51565E"/>
                </a:solidFill>
                <a:effectLst/>
                <a:latin typeface="Roboto" panose="02000000000000000000" pitchFamily="2" charset="0"/>
              </a:rPr>
              <a:t> application is connected through ODBC Driver.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Commands are executed directly in CLI.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Hive driver is responsible for all the queries submitted, performing the three steps of compilation, optimization, and execution internally.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then uses the MapReduce framework to process queries.</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You can see Hive’s architecture in the image.</a:t>
            </a:r>
          </a:p>
          <a:p>
            <a:pPr marL="171450" indent="-171450">
              <a:buFont typeface="Arial" panose="020B0604020202020204" pitchFamily="34" charset="0"/>
              <a:buChar char="•"/>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2FEB2E8-9CC5-4889-96F9-56B6702E308E}" type="slidenum">
              <a:rPr lang="en-IN" smtClean="0"/>
              <a:t>36</a:t>
            </a:fld>
            <a:endParaRPr lang="en-IN"/>
          </a:p>
        </p:txBody>
      </p:sp>
    </p:spTree>
    <p:extLst>
      <p:ext uri="{BB962C8B-B14F-4D97-AF65-F5344CB8AC3E}">
        <p14:creationId xmlns:p14="http://schemas.microsoft.com/office/powerpoint/2010/main" val="2743070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100" b="0" i="0" u="sng" dirty="0">
                <a:solidFill>
                  <a:srgbClr val="0037EE"/>
                </a:solidFill>
                <a:effectLst/>
              </a:rPr>
              <a:t>Spark</a:t>
            </a:r>
            <a:r>
              <a:rPr lang="en-GB" sz="1100" b="0" i="0" dirty="0">
                <a:solidFill>
                  <a:srgbClr val="595858"/>
                </a:solidFill>
                <a:effectLst/>
              </a:rPr>
              <a:t> is an alternative framework to Hadoop built on Scala but supports varied applications written in Java, Python, etc. </a:t>
            </a:r>
          </a:p>
          <a:p>
            <a:pPr marL="171450" indent="-171450">
              <a:buFont typeface="Arial" panose="020B0604020202020204" pitchFamily="34" charset="0"/>
              <a:buChar char="•"/>
            </a:pPr>
            <a:r>
              <a:rPr lang="en-GB" sz="1100" b="0" i="0" dirty="0">
                <a:solidFill>
                  <a:srgbClr val="595858"/>
                </a:solidFill>
                <a:effectLst/>
              </a:rPr>
              <a:t>Compared to MapReduce, it provides in-memory processing which accounts for faster processing. </a:t>
            </a:r>
          </a:p>
          <a:p>
            <a:pPr marL="171450" indent="-171450">
              <a:buFont typeface="Arial" panose="020B0604020202020204" pitchFamily="34" charset="0"/>
              <a:buChar char="•"/>
            </a:pPr>
            <a:r>
              <a:rPr lang="en-GB" sz="1100" b="0" i="0" dirty="0">
                <a:solidFill>
                  <a:srgbClr val="595858"/>
                </a:solidFill>
                <a:effectLst/>
              </a:rPr>
              <a:t>In addition to batch processing offered by Hadoop, it can also handle real-time processing.</a:t>
            </a:r>
            <a:endParaRPr lang="en-IN"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dirty="0">
              <a:solidFill>
                <a:srgbClr val="1179EF"/>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solidFill>
                  <a:srgbClr val="1179EF"/>
                </a:solidFill>
              </a:rPr>
              <a:t>Spark</a:t>
            </a:r>
            <a:r>
              <a:rPr lang="en-GB" b="0" i="0" dirty="0">
                <a:solidFill>
                  <a:srgbClr val="51565E"/>
                </a:solidFill>
                <a:effectLst/>
              </a:rPr>
              <a:t> is a huge framework in and of itself, an open-source distributed computing engine for processing and </a:t>
            </a:r>
            <a:r>
              <a:rPr lang="en-GB" b="0" i="0" dirty="0" err="1">
                <a:solidFill>
                  <a:srgbClr val="51565E"/>
                </a:solidFill>
                <a:effectLst/>
              </a:rPr>
              <a:t>analyzing</a:t>
            </a:r>
            <a:r>
              <a:rPr lang="en-GB" b="0" i="0" dirty="0">
                <a:solidFill>
                  <a:srgbClr val="51565E"/>
                </a:solidFill>
                <a:effectLst/>
              </a:rPr>
              <a:t> vast volumes of real-time data. It runs 100 times faster than MapReduce. Spark provides an in-memory computation of data, used to process and </a:t>
            </a:r>
            <a:r>
              <a:rPr lang="en-GB" b="0" i="0" dirty="0" err="1">
                <a:solidFill>
                  <a:srgbClr val="51565E"/>
                </a:solidFill>
                <a:effectLst/>
              </a:rPr>
              <a:t>analyze</a:t>
            </a:r>
            <a:r>
              <a:rPr lang="en-GB" b="0" i="0" dirty="0">
                <a:solidFill>
                  <a:srgbClr val="51565E"/>
                </a:solidFill>
                <a:effectLst/>
              </a:rPr>
              <a:t> real-time streaming data such as stock market and banking data, among other things.</a:t>
            </a:r>
            <a:endParaRPr lang="en-IN" dirty="0"/>
          </a:p>
          <a:p>
            <a:endParaRPr lang="en-IN" dirty="0"/>
          </a:p>
          <a:p>
            <a:pPr algn="l"/>
            <a:r>
              <a:rPr lang="en-GB" b="0" i="0" dirty="0">
                <a:solidFill>
                  <a:srgbClr val="595858"/>
                </a:solidFill>
                <a:effectLst/>
                <a:latin typeface="roboto" panose="02000000000000000000" pitchFamily="2" charset="0"/>
              </a:rPr>
              <a:t>Further, Spark has its own ecosystem as seen in the image:</a:t>
            </a:r>
          </a:p>
          <a:p>
            <a:pPr marL="171450" indent="-171450" algn="l">
              <a:buFont typeface="Arial" panose="020B0604020202020204" pitchFamily="34" charset="0"/>
              <a:buChar char="•"/>
            </a:pPr>
            <a:r>
              <a:rPr lang="en-GB" b="1" i="0" dirty="0">
                <a:solidFill>
                  <a:srgbClr val="595858"/>
                </a:solidFill>
                <a:effectLst/>
                <a:latin typeface="roboto" panose="02000000000000000000" pitchFamily="2" charset="0"/>
              </a:rPr>
              <a:t>Spark Core</a:t>
            </a:r>
            <a:r>
              <a:rPr lang="en-GB" b="0" i="0" dirty="0">
                <a:solidFill>
                  <a:srgbClr val="595858"/>
                </a:solidFill>
                <a:effectLst/>
                <a:latin typeface="roboto" panose="02000000000000000000" pitchFamily="2" charset="0"/>
              </a:rPr>
              <a:t> is the main execution engine for Spark and other APIs built on top of it</a:t>
            </a:r>
          </a:p>
          <a:p>
            <a:pPr marL="171450" indent="-171450" algn="l">
              <a:buFont typeface="Arial" panose="020B0604020202020204" pitchFamily="34" charset="0"/>
              <a:buChar char="•"/>
            </a:pPr>
            <a:r>
              <a:rPr lang="en-GB" b="1" i="0" dirty="0">
                <a:solidFill>
                  <a:srgbClr val="595858"/>
                </a:solidFill>
                <a:effectLst/>
                <a:latin typeface="roboto" panose="02000000000000000000" pitchFamily="2" charset="0"/>
              </a:rPr>
              <a:t>Spark SQL API</a:t>
            </a:r>
            <a:r>
              <a:rPr lang="en-GB" b="0" i="0" dirty="0">
                <a:solidFill>
                  <a:srgbClr val="595858"/>
                </a:solidFill>
                <a:effectLst/>
                <a:latin typeface="roboto" panose="02000000000000000000" pitchFamily="2" charset="0"/>
              </a:rPr>
              <a:t> allows for querying structured data stored in </a:t>
            </a:r>
            <a:r>
              <a:rPr lang="en-GB" b="0" i="0" dirty="0" err="1">
                <a:solidFill>
                  <a:srgbClr val="595858"/>
                </a:solidFill>
                <a:effectLst/>
                <a:latin typeface="roboto" panose="02000000000000000000" pitchFamily="2" charset="0"/>
              </a:rPr>
              <a:t>DataFrames</a:t>
            </a:r>
            <a:r>
              <a:rPr lang="en-GB" b="0" i="0" dirty="0">
                <a:solidFill>
                  <a:srgbClr val="595858"/>
                </a:solidFill>
                <a:effectLst/>
                <a:latin typeface="roboto" panose="02000000000000000000" pitchFamily="2" charset="0"/>
              </a:rPr>
              <a:t> or Hive tables</a:t>
            </a:r>
          </a:p>
          <a:p>
            <a:pPr marL="171450" indent="-171450" algn="l">
              <a:buFont typeface="Arial" panose="020B0604020202020204" pitchFamily="34" charset="0"/>
              <a:buChar char="•"/>
            </a:pPr>
            <a:r>
              <a:rPr lang="en-GB" b="1" i="0" dirty="0">
                <a:solidFill>
                  <a:srgbClr val="595858"/>
                </a:solidFill>
                <a:effectLst/>
                <a:latin typeface="roboto" panose="02000000000000000000" pitchFamily="2" charset="0"/>
              </a:rPr>
              <a:t>Streaming API </a:t>
            </a:r>
            <a:r>
              <a:rPr lang="en-GB" b="0" i="0" dirty="0">
                <a:solidFill>
                  <a:srgbClr val="595858"/>
                </a:solidFill>
                <a:effectLst/>
                <a:latin typeface="roboto" panose="02000000000000000000" pitchFamily="2" charset="0"/>
              </a:rPr>
              <a:t>enables Spark to handle real-time data. </a:t>
            </a:r>
          </a:p>
          <a:p>
            <a:pPr marL="628650" lvl="1" indent="-171450" algn="l">
              <a:buFont typeface="Arial" panose="020B0604020202020204" pitchFamily="34" charset="0"/>
              <a:buChar char="•"/>
            </a:pPr>
            <a:r>
              <a:rPr lang="en-GB" b="0" i="0" dirty="0">
                <a:solidFill>
                  <a:srgbClr val="595858"/>
                </a:solidFill>
                <a:effectLst/>
                <a:latin typeface="roboto" panose="02000000000000000000" pitchFamily="2" charset="0"/>
              </a:rPr>
              <a:t>It can easily integrate with a variety of data sources like Flume, Kafka, and Twitter</a:t>
            </a:r>
          </a:p>
          <a:p>
            <a:pPr marL="171450" indent="-171450" algn="l">
              <a:buFont typeface="Arial" panose="020B0604020202020204" pitchFamily="34" charset="0"/>
              <a:buChar char="•"/>
            </a:pPr>
            <a:r>
              <a:rPr lang="en-GB" b="1" i="0" dirty="0" err="1">
                <a:solidFill>
                  <a:srgbClr val="595858"/>
                </a:solidFill>
                <a:effectLst/>
                <a:latin typeface="roboto" panose="02000000000000000000" pitchFamily="2" charset="0"/>
              </a:rPr>
              <a:t>MLlib</a:t>
            </a:r>
            <a:r>
              <a:rPr lang="en-GB" b="1" i="0" dirty="0">
                <a:solidFill>
                  <a:srgbClr val="595858"/>
                </a:solidFill>
                <a:effectLst/>
                <a:latin typeface="roboto" panose="02000000000000000000" pitchFamily="2" charset="0"/>
              </a:rPr>
              <a:t> </a:t>
            </a:r>
            <a:r>
              <a:rPr lang="en-GB" b="0" i="0" dirty="0">
                <a:solidFill>
                  <a:srgbClr val="595858"/>
                </a:solidFill>
                <a:effectLst/>
                <a:latin typeface="roboto" panose="02000000000000000000" pitchFamily="2" charset="0"/>
              </a:rPr>
              <a:t>is a scalable machine learning library that will enable you to perform data science tasks while leveraging the properties of Spark at the same time</a:t>
            </a:r>
          </a:p>
          <a:p>
            <a:pPr marL="171450" indent="-171450" algn="l">
              <a:buFont typeface="Arial" panose="020B0604020202020204" pitchFamily="34" charset="0"/>
              <a:buChar char="•"/>
            </a:pPr>
            <a:r>
              <a:rPr lang="en-GB" b="1" i="0" dirty="0" err="1">
                <a:solidFill>
                  <a:srgbClr val="595858"/>
                </a:solidFill>
                <a:effectLst/>
                <a:latin typeface="roboto" panose="02000000000000000000" pitchFamily="2" charset="0"/>
              </a:rPr>
              <a:t>GraphX</a:t>
            </a:r>
            <a:r>
              <a:rPr lang="en-GB" b="1" i="0" dirty="0">
                <a:solidFill>
                  <a:srgbClr val="595858"/>
                </a:solidFill>
                <a:effectLst/>
                <a:latin typeface="roboto" panose="02000000000000000000" pitchFamily="2" charset="0"/>
              </a:rPr>
              <a:t> </a:t>
            </a:r>
            <a:r>
              <a:rPr lang="en-GB" b="0" i="0" dirty="0">
                <a:solidFill>
                  <a:srgbClr val="595858"/>
                </a:solidFill>
                <a:effectLst/>
                <a:latin typeface="roboto" panose="02000000000000000000" pitchFamily="2" charset="0"/>
              </a:rPr>
              <a:t>is a graph computation engine that enables users to interactively build, transform, and reason about graph-structured data at scale and comes with a library of common algorithms</a:t>
            </a:r>
          </a:p>
          <a:p>
            <a:pPr algn="l"/>
            <a:endParaRPr lang="en-GB" b="0" i="0" dirty="0">
              <a:solidFill>
                <a:srgbClr val="595858"/>
              </a:solidFill>
              <a:effectLst/>
              <a:latin typeface="roboto" panose="02000000000000000000" pitchFamily="2" charset="0"/>
            </a:endParaRPr>
          </a:p>
          <a:p>
            <a:br>
              <a:rPr lang="en-GB" dirty="0"/>
            </a:br>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37</a:t>
            </a:fld>
            <a:endParaRPr lang="en-IN"/>
          </a:p>
        </p:txBody>
      </p:sp>
    </p:spTree>
    <p:extLst>
      <p:ext uri="{BB962C8B-B14F-4D97-AF65-F5344CB8AC3E}">
        <p14:creationId xmlns:p14="http://schemas.microsoft.com/office/powerpoint/2010/main" val="194559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There are a lot of applications generating data and a commensurate number of applications consuming that data.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But connecting them individually is a tough task.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That’s where Kafka comes in. It sits between the applications generating data (Producers) and the applications consuming data (Consumers).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Kafka is distributed and has in-built partitioning, replication, and fault-tolerance.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It can handle streaming data and also allows businesses to </a:t>
            </a:r>
            <a:r>
              <a:rPr lang="en-GB" b="0" i="0" dirty="0" err="1">
                <a:solidFill>
                  <a:srgbClr val="595858"/>
                </a:solidFill>
                <a:effectLst/>
                <a:latin typeface="roboto" panose="02000000000000000000" pitchFamily="2" charset="0"/>
              </a:rPr>
              <a:t>analyze</a:t>
            </a:r>
            <a:r>
              <a:rPr lang="en-GB" b="0" i="0" dirty="0">
                <a:solidFill>
                  <a:srgbClr val="595858"/>
                </a:solidFill>
                <a:effectLst/>
                <a:latin typeface="roboto" panose="02000000000000000000" pitchFamily="2" charset="0"/>
              </a:rPr>
              <a:t> data in real-time.</a:t>
            </a:r>
          </a:p>
          <a:p>
            <a:pPr marL="171450" indent="-171450" algn="l">
              <a:buFont typeface="Arial" panose="020B0604020202020204" pitchFamily="34" charset="0"/>
              <a:buChar char="•"/>
            </a:pPr>
            <a:r>
              <a:rPr lang="en-GB" sz="1200" dirty="0">
                <a:solidFill>
                  <a:srgbClr val="0037EE"/>
                </a:solidFill>
              </a:rPr>
              <a:t>Kafka</a:t>
            </a:r>
            <a:r>
              <a:rPr lang="en-GB" sz="1200" b="0" i="0" dirty="0">
                <a:solidFill>
                  <a:srgbClr val="51565E"/>
                </a:solidFill>
                <a:effectLst/>
              </a:rPr>
              <a:t> is a distributed streaming platform designed to store and process streams of records. </a:t>
            </a:r>
          </a:p>
          <a:p>
            <a:pPr marL="628650" lvl="1" indent="-171450" algn="l">
              <a:buFont typeface="Arial" panose="020B0604020202020204" pitchFamily="34" charset="0"/>
              <a:buChar char="•"/>
            </a:pPr>
            <a:r>
              <a:rPr lang="en-GB" sz="1200" b="0" i="0" dirty="0">
                <a:solidFill>
                  <a:srgbClr val="51565E"/>
                </a:solidFill>
                <a:effectLst/>
              </a:rPr>
              <a:t>It is written in Scala. </a:t>
            </a:r>
          </a:p>
          <a:p>
            <a:pPr marL="628650" lvl="1" indent="-171450" algn="l">
              <a:buFont typeface="Arial" panose="020B0604020202020204" pitchFamily="34" charset="0"/>
              <a:buChar char="•"/>
            </a:pPr>
            <a:r>
              <a:rPr lang="en-GB" sz="1200" b="0" i="0" dirty="0">
                <a:solidFill>
                  <a:srgbClr val="51565E"/>
                </a:solidFill>
                <a:effectLst/>
              </a:rPr>
              <a:t>It builds real-time streaming data pipelines that reliably get data between applications, and also builds real-time applications that transform data into streams. </a:t>
            </a:r>
          </a:p>
          <a:p>
            <a:pPr marL="171450" lvl="0" indent="-171450" algn="l">
              <a:buFont typeface="Arial" panose="020B0604020202020204" pitchFamily="34" charset="0"/>
              <a:buChar char="•"/>
            </a:pPr>
            <a:r>
              <a:rPr lang="en-GB" sz="1200" b="0" i="0" dirty="0">
                <a:solidFill>
                  <a:srgbClr val="51565E"/>
                </a:solidFill>
                <a:effectLst/>
              </a:rPr>
              <a:t>Kafka uses a messaging system for transferring data from one application to another. </a:t>
            </a:r>
          </a:p>
          <a:p>
            <a:pPr marL="628650" lvl="1" indent="-171450" algn="l">
              <a:buFont typeface="Arial" panose="020B0604020202020204" pitchFamily="34" charset="0"/>
              <a:buChar char="•"/>
            </a:pPr>
            <a:r>
              <a:rPr lang="en-GB" sz="1200" b="0" i="0" dirty="0">
                <a:solidFill>
                  <a:srgbClr val="51565E"/>
                </a:solidFill>
                <a:effectLst/>
              </a:rPr>
              <a:t>As seen in the image on the right, we have the sender, the message queue, and the receiver involved in data transfer. </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38</a:t>
            </a:fld>
            <a:endParaRPr lang="en-IN"/>
          </a:p>
        </p:txBody>
      </p:sp>
    </p:spTree>
    <p:extLst>
      <p:ext uri="{BB962C8B-B14F-4D97-AF65-F5344CB8AC3E}">
        <p14:creationId xmlns:p14="http://schemas.microsoft.com/office/powerpoint/2010/main" val="4243379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sz="1200" dirty="0">
                <a:solidFill>
                  <a:srgbClr val="0037EE"/>
                </a:solidFill>
              </a:rPr>
              <a:t>Oozie</a:t>
            </a:r>
            <a:r>
              <a:rPr lang="en-GB" sz="1200" b="0" i="0" dirty="0">
                <a:solidFill>
                  <a:srgbClr val="51565E"/>
                </a:solidFill>
                <a:effectLst/>
              </a:rPr>
              <a:t> is a workflow scheduler system used to manage Hadoop jobs. </a:t>
            </a:r>
          </a:p>
          <a:p>
            <a:pPr marL="171450" indent="-171450" algn="l">
              <a:buFont typeface="Arial" panose="020B0604020202020204" pitchFamily="34" charset="0"/>
              <a:buChar char="•"/>
            </a:pPr>
            <a:r>
              <a:rPr lang="en-GB" sz="1200" b="0" i="0" dirty="0">
                <a:solidFill>
                  <a:srgbClr val="51565E"/>
                </a:solidFill>
                <a:effectLst/>
              </a:rPr>
              <a:t>It consists of two parts:</a:t>
            </a:r>
          </a:p>
          <a:p>
            <a:pPr marL="685800" lvl="1" indent="-228600">
              <a:buFont typeface="+mj-lt"/>
              <a:buAutoNum type="arabicPeriod"/>
            </a:pPr>
            <a:r>
              <a:rPr lang="en-GB" sz="1200" b="0" i="0" dirty="0">
                <a:solidFill>
                  <a:srgbClr val="51565E"/>
                </a:solidFill>
                <a:effectLst/>
              </a:rPr>
              <a:t>Workflow engine - This consists of Directed Acyclic Graphs (DAGs), which specify a sequence of actions to be executed</a:t>
            </a:r>
          </a:p>
          <a:p>
            <a:pPr marL="685800" lvl="1" indent="-228600">
              <a:buFont typeface="+mj-lt"/>
              <a:buAutoNum type="arabicPeriod"/>
            </a:pPr>
            <a:r>
              <a:rPr lang="en-GB" sz="1200" b="0" i="0" dirty="0">
                <a:solidFill>
                  <a:srgbClr val="51565E"/>
                </a:solidFill>
                <a:effectLst/>
              </a:rPr>
              <a:t>Coordinator engine - The engine is made up of workflow jobs triggered by time and data availability</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Oozie is a workflow scheduler system that allows users to link jobs written on various platforms like MapReduce, Hive, Pig, etc.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Using Oozie you can schedule a job in advance and can create a pipeline of individual jobs to be executed sequentially or in parallel to achieve a bigger task.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For example, you can use Oozie to perform ETL operations on data and then save the output in HDFS.</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As seen from the flowchart, the process begins with the MapReduce jobs.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This action can either be successful, or it can end in an error.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If it is successful, the client is notified by an email.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If the action is unsuccessful, the client is similarly notified, and the action is terminated. </a:t>
            </a:r>
            <a:endParaRPr lang="en-IN" b="0" i="0" dirty="0">
              <a:solidFill>
                <a:srgbClr val="51565E"/>
              </a:solidFill>
              <a:effectLst/>
              <a:latin typeface="Roboto" panose="02000000000000000000" pitchFamily="2" charset="0"/>
            </a:endParaRPr>
          </a:p>
          <a:p>
            <a:pPr marL="0" lvl="0" indent="0">
              <a:buFont typeface="Arial" panose="020B0604020202020204" pitchFamily="34" charset="0"/>
              <a:buNone/>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2FEB2E8-9CC5-4889-96F9-56B6702E308E}" type="slidenum">
              <a:rPr lang="en-IN" smtClean="0"/>
              <a:t>39</a:t>
            </a:fld>
            <a:endParaRPr lang="en-IN"/>
          </a:p>
        </p:txBody>
      </p:sp>
    </p:spTree>
    <p:extLst>
      <p:ext uri="{BB962C8B-B14F-4D97-AF65-F5344CB8AC3E}">
        <p14:creationId xmlns:p14="http://schemas.microsoft.com/office/powerpoint/2010/main" val="2926393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95858"/>
                </a:solidFill>
                <a:effectLst/>
              </a:rPr>
              <a:t>In a Hadoop cluster, coordinating and synchronizing nodes can be a challenging task. Therefore, Zookeeper is the perfect tool for the problem.</a:t>
            </a:r>
          </a:p>
          <a:p>
            <a:pPr marL="171450" indent="-171450" algn="l">
              <a:buFont typeface="Arial" panose="020B0604020202020204" pitchFamily="34" charset="0"/>
              <a:buChar char="•"/>
            </a:pPr>
            <a:r>
              <a:rPr lang="en-GB" b="0" i="0" dirty="0">
                <a:solidFill>
                  <a:srgbClr val="595858"/>
                </a:solidFill>
                <a:effectLst/>
              </a:rPr>
              <a:t>It is an open-source, distributed, and centralized service for maintaining configuration information, naming, providing distributed synchronization, and providing group services across the cluster.</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40</a:t>
            </a:fld>
            <a:endParaRPr lang="en-IN"/>
          </a:p>
        </p:txBody>
      </p:sp>
    </p:spTree>
    <p:extLst>
      <p:ext uri="{BB962C8B-B14F-4D97-AF65-F5344CB8AC3E}">
        <p14:creationId xmlns:p14="http://schemas.microsoft.com/office/powerpoint/2010/main" val="2786826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solidFill>
                  <a:srgbClr val="0037EE"/>
                </a:solidFill>
              </a:rPr>
              <a:t>Apache Ambari</a:t>
            </a:r>
            <a:r>
              <a:rPr lang="en-GB" dirty="0">
                <a:solidFill>
                  <a:srgbClr val="51565E"/>
                </a:solidFill>
              </a:rPr>
              <a:t> </a:t>
            </a:r>
            <a:r>
              <a:rPr lang="en-GB" b="0" i="0" dirty="0">
                <a:solidFill>
                  <a:srgbClr val="51565E"/>
                </a:solidFill>
                <a:effectLst/>
              </a:rPr>
              <a:t>is an open-source tool responsible for keeping track of running applications and their statuses. </a:t>
            </a:r>
          </a:p>
          <a:p>
            <a:pPr marL="171450" indent="-171450">
              <a:buFont typeface="Arial" panose="020B0604020202020204" pitchFamily="34" charset="0"/>
              <a:buChar char="•"/>
            </a:pPr>
            <a:r>
              <a:rPr lang="en-GB" b="0" i="0" dirty="0">
                <a:solidFill>
                  <a:srgbClr val="51565E"/>
                </a:solidFill>
                <a:effectLst/>
              </a:rPr>
              <a:t>Ambari manages, monitors, and provisions Hadoop clusters. </a:t>
            </a:r>
          </a:p>
          <a:p>
            <a:pPr marL="171450" indent="-171450">
              <a:buFont typeface="Arial" panose="020B0604020202020204" pitchFamily="34" charset="0"/>
              <a:buChar char="•"/>
            </a:pPr>
            <a:r>
              <a:rPr lang="en-GB" b="0" i="0" dirty="0">
                <a:solidFill>
                  <a:srgbClr val="51565E"/>
                </a:solidFill>
                <a:effectLst/>
              </a:rPr>
              <a:t>Also, it also provides a central management service to start, stop, and configure Hadoop services.</a:t>
            </a:r>
            <a:endParaRPr lang="en-IN" dirty="0"/>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As seen in the following image, the Ambari web, which is your interface, is connected to the Ambari server.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Apache Ambari follows a master/slave architecture.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The master node is accountable for keeping track of the state of the infrastructure.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For doing this, the master node uses a database server that can be configured during the setup time.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Most of the time, the Ambari server is located on the </a:t>
            </a:r>
            <a:r>
              <a:rPr lang="en-GB" b="0" i="0" dirty="0" err="1">
                <a:solidFill>
                  <a:srgbClr val="51565E"/>
                </a:solidFill>
                <a:effectLst/>
                <a:latin typeface="Roboto" panose="02000000000000000000" pitchFamily="2" charset="0"/>
              </a:rPr>
              <a:t>MasterNode</a:t>
            </a:r>
            <a:r>
              <a:rPr lang="en-GB" b="0" i="0" dirty="0">
                <a:solidFill>
                  <a:srgbClr val="51565E"/>
                </a:solidFill>
                <a:effectLst/>
                <a:latin typeface="Roboto" panose="02000000000000000000" pitchFamily="2" charset="0"/>
              </a:rPr>
              <a:t>, and is connected to the database.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This is where agents look into the host server.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Agents run on all the nodes that you want to manage under Ambari.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This program occasionally sends heartbeats to the master node to show its aliveness.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By using Ambari Agent, the Ambari Server is able to execute many tasks.</a:t>
            </a:r>
            <a:endParaRPr lang="en-IN" b="0" i="0" dirty="0">
              <a:solidFill>
                <a:srgbClr val="51565E"/>
              </a:solidFill>
              <a:effectLst/>
              <a:latin typeface="Roboto" panose="02000000000000000000" pitchFamily="2" charset="0"/>
            </a:endParaRPr>
          </a:p>
          <a:p>
            <a:pPr marL="0" lvl="0" indent="0">
              <a:buFont typeface="Arial" panose="020B0604020202020204" pitchFamily="34" charset="0"/>
              <a:buNone/>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2FEB2E8-9CC5-4889-96F9-56B6702E308E}" type="slidenum">
              <a:rPr lang="en-IN" smtClean="0"/>
              <a:t>41</a:t>
            </a:fld>
            <a:endParaRPr lang="en-IN"/>
          </a:p>
        </p:txBody>
      </p:sp>
    </p:spTree>
    <p:extLst>
      <p:ext uri="{BB962C8B-B14F-4D97-AF65-F5344CB8AC3E}">
        <p14:creationId xmlns:p14="http://schemas.microsoft.com/office/powerpoint/2010/main" val="576208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With so many components within the Hadoop ecosystem, it can become pretty intimidating and difficult to understand what each component is doing.</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Therefore, it is easier to group some of the components together based on where they lie in the stage of Big Data processing.</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Flume, Kafka, and Sqoop are used to ingest data from external sources into HDFS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HDFS is the storage unit of Hadoop. Even data imported from </a:t>
            </a:r>
            <a:r>
              <a:rPr lang="en-GB" b="0" i="0" dirty="0" err="1">
                <a:solidFill>
                  <a:srgbClr val="595858"/>
                </a:solidFill>
                <a:effectLst/>
                <a:latin typeface="roboto" panose="02000000000000000000" pitchFamily="2" charset="0"/>
              </a:rPr>
              <a:t>Hbase</a:t>
            </a:r>
            <a:r>
              <a:rPr lang="en-GB" b="0" i="0" dirty="0">
                <a:solidFill>
                  <a:srgbClr val="595858"/>
                </a:solidFill>
                <a:effectLst/>
                <a:latin typeface="roboto" panose="02000000000000000000" pitchFamily="2" charset="0"/>
              </a:rPr>
              <a:t> is stored over HDFS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MapReduce and Spark are used to process the data on HDFS and perform various tasks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Pig, Hive, and Spark are used to </a:t>
            </a:r>
            <a:r>
              <a:rPr lang="en-GB" b="0" i="0" dirty="0" err="1">
                <a:solidFill>
                  <a:srgbClr val="595858"/>
                </a:solidFill>
                <a:effectLst/>
                <a:latin typeface="roboto" panose="02000000000000000000" pitchFamily="2" charset="0"/>
              </a:rPr>
              <a:t>analyze</a:t>
            </a:r>
            <a:r>
              <a:rPr lang="en-GB" b="0" i="0" dirty="0">
                <a:solidFill>
                  <a:srgbClr val="595858"/>
                </a:solidFill>
                <a:effectLst/>
                <a:latin typeface="roboto" panose="02000000000000000000" pitchFamily="2" charset="0"/>
              </a:rPr>
              <a:t> the data</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Oozie helps to schedule tasks. Since it works with various platforms, it is used throughout the stages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Zookeeper synchronizes the cluster nodes and is used throughout the stages as well</a:t>
            </a:r>
          </a:p>
          <a:p>
            <a:pPr marL="171450" indent="-171450">
              <a:buFont typeface="Arial" panose="020B0604020202020204" pitchFamily="34" charset="0"/>
              <a:buChar char="•"/>
            </a:pPr>
            <a:endParaRPr lang="en-GB" b="0" i="0" dirty="0">
              <a:solidFill>
                <a:srgbClr val="595858"/>
              </a:solidFill>
              <a:effectLst/>
              <a:latin typeface="roboto" panose="02000000000000000000" pitchFamily="2" charset="0"/>
            </a:endParaRP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43</a:t>
            </a:fld>
            <a:endParaRPr lang="en-IN"/>
          </a:p>
        </p:txBody>
      </p:sp>
    </p:spTree>
    <p:extLst>
      <p:ext uri="{BB962C8B-B14F-4D97-AF65-F5344CB8AC3E}">
        <p14:creationId xmlns:p14="http://schemas.microsoft.com/office/powerpoint/2010/main" val="188567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51565E"/>
                </a:solidFill>
                <a:effectLst/>
              </a:rPr>
              <a:t>The name node is responsible for the workings of the data nodes. It also stores the metadata.</a:t>
            </a:r>
          </a:p>
          <a:p>
            <a:pPr marL="171450" indent="-171450">
              <a:buFont typeface="Arial" panose="020B0604020202020204" pitchFamily="34" charset="0"/>
              <a:buChar char="•"/>
            </a:pPr>
            <a:r>
              <a:rPr lang="en-GB" b="0" i="0" dirty="0">
                <a:solidFill>
                  <a:srgbClr val="51565E"/>
                </a:solidFill>
                <a:effectLst/>
              </a:rPr>
              <a:t>The data nodes read, write, process, and replicate the data. They also send signals, known as heartbeats, to the name node. These heartbeats show the status of the data node.</a:t>
            </a:r>
          </a:p>
          <a:p>
            <a:endParaRPr lang="en-IN" dirty="0"/>
          </a:p>
          <a:p>
            <a:pPr algn="l"/>
            <a:r>
              <a:rPr lang="en-US" b="1" i="0" dirty="0">
                <a:solidFill>
                  <a:srgbClr val="000000"/>
                </a:solidFill>
                <a:effectLst/>
                <a:latin typeface="Work sans" panose="020B0604020202020204" pitchFamily="2" charset="0"/>
              </a:rPr>
              <a:t>Components of a Hadoop Cluster:</a:t>
            </a:r>
            <a:endParaRPr lang="en-US" b="0" i="0" dirty="0">
              <a:solidFill>
                <a:srgbClr val="000000"/>
              </a:solidFill>
              <a:effectLst/>
              <a:latin typeface="Work sans" panose="020B0604020202020204" pitchFamily="2" charset="0"/>
            </a:endParaRPr>
          </a:p>
          <a:p>
            <a:pPr algn="l"/>
            <a:r>
              <a:rPr lang="en-US" b="0" i="0" dirty="0">
                <a:solidFill>
                  <a:srgbClr val="4D5356"/>
                </a:solidFill>
                <a:effectLst/>
                <a:latin typeface="-apple-system"/>
              </a:rPr>
              <a:t>Hadoop cluster consists of three components -</a:t>
            </a:r>
          </a:p>
          <a:p>
            <a:pPr algn="l">
              <a:buFont typeface="Arial" panose="020B0604020202020204" pitchFamily="34" charset="0"/>
              <a:buChar char="•"/>
            </a:pPr>
            <a:r>
              <a:rPr lang="en-US" b="1" i="0" dirty="0">
                <a:solidFill>
                  <a:srgbClr val="4D5356"/>
                </a:solidFill>
                <a:effectLst/>
                <a:latin typeface="-apple-system"/>
              </a:rPr>
              <a:t>Master Node: </a:t>
            </a:r>
          </a:p>
          <a:p>
            <a:pPr lvl="1" algn="l">
              <a:buFont typeface="Arial" panose="020B0604020202020204" pitchFamily="34" charset="0"/>
              <a:buChar char="•"/>
            </a:pPr>
            <a:r>
              <a:rPr lang="en-US" b="0" i="0" dirty="0">
                <a:solidFill>
                  <a:srgbClr val="4D5356"/>
                </a:solidFill>
                <a:effectLst/>
                <a:latin typeface="-apple-system"/>
              </a:rPr>
              <a:t>Master node in a </a:t>
            </a:r>
            <a:r>
              <a:rPr lang="en-US" b="0" i="0" dirty="0" err="1">
                <a:solidFill>
                  <a:srgbClr val="4D5356"/>
                </a:solidFill>
                <a:effectLst/>
                <a:latin typeface="-apple-system"/>
              </a:rPr>
              <a:t>hadoop</a:t>
            </a:r>
            <a:r>
              <a:rPr lang="en-US" b="0" i="0" dirty="0">
                <a:solidFill>
                  <a:srgbClr val="4D5356"/>
                </a:solidFill>
                <a:effectLst/>
                <a:latin typeface="-apple-system"/>
              </a:rPr>
              <a:t> cluster is responsible for storing data in HDFS and executing parallel computation on the stored data using MapReduce. </a:t>
            </a:r>
          </a:p>
          <a:p>
            <a:pPr lvl="1" algn="l">
              <a:buFont typeface="Arial" panose="020B0604020202020204" pitchFamily="34" charset="0"/>
              <a:buChar char="•"/>
            </a:pPr>
            <a:r>
              <a:rPr lang="en-US" b="0" i="0" dirty="0">
                <a:solidFill>
                  <a:srgbClr val="4D5356"/>
                </a:solidFill>
                <a:effectLst/>
                <a:latin typeface="-apple-system"/>
              </a:rPr>
              <a:t>Master Node has 3 nodes – </a:t>
            </a:r>
            <a:r>
              <a:rPr lang="en-US" b="0" i="0" dirty="0" err="1">
                <a:solidFill>
                  <a:srgbClr val="4D5356"/>
                </a:solidFill>
                <a:effectLst/>
                <a:latin typeface="-apple-system"/>
              </a:rPr>
              <a:t>NameNode</a:t>
            </a:r>
            <a:r>
              <a:rPr lang="en-US" b="0" i="0" dirty="0">
                <a:solidFill>
                  <a:srgbClr val="4D5356"/>
                </a:solidFill>
                <a:effectLst/>
                <a:latin typeface="-apple-system"/>
              </a:rPr>
              <a:t>, Secondary </a:t>
            </a:r>
            <a:r>
              <a:rPr lang="en-US" b="0" i="0" dirty="0" err="1">
                <a:solidFill>
                  <a:srgbClr val="4D5356"/>
                </a:solidFill>
                <a:effectLst/>
                <a:latin typeface="-apple-system"/>
              </a:rPr>
              <a:t>NameNode</a:t>
            </a:r>
            <a:r>
              <a:rPr lang="en-US" b="0" i="0" dirty="0">
                <a:solidFill>
                  <a:srgbClr val="4D5356"/>
                </a:solidFill>
                <a:effectLst/>
                <a:latin typeface="-apple-system"/>
              </a:rPr>
              <a:t> and </a:t>
            </a:r>
            <a:r>
              <a:rPr lang="en-US" b="0" i="0" dirty="0" err="1">
                <a:solidFill>
                  <a:srgbClr val="4D5356"/>
                </a:solidFill>
                <a:effectLst/>
                <a:latin typeface="-apple-system"/>
              </a:rPr>
              <a:t>JobTracker</a:t>
            </a:r>
            <a:r>
              <a:rPr lang="en-US" b="0" i="0" dirty="0">
                <a:solidFill>
                  <a:srgbClr val="4D5356"/>
                </a:solidFill>
                <a:effectLst/>
                <a:latin typeface="-apple-system"/>
              </a:rPr>
              <a:t>. </a:t>
            </a:r>
          </a:p>
          <a:p>
            <a:pPr lvl="1" algn="l">
              <a:buFont typeface="Arial" panose="020B0604020202020204" pitchFamily="34" charset="0"/>
              <a:buChar char="•"/>
            </a:pPr>
            <a:r>
              <a:rPr lang="en-US" b="0" i="0" dirty="0" err="1">
                <a:solidFill>
                  <a:srgbClr val="4D5356"/>
                </a:solidFill>
                <a:effectLst/>
                <a:latin typeface="-apple-system"/>
              </a:rPr>
              <a:t>JobTracker</a:t>
            </a:r>
            <a:r>
              <a:rPr lang="en-US" b="0" i="0" dirty="0">
                <a:solidFill>
                  <a:srgbClr val="4D5356"/>
                </a:solidFill>
                <a:effectLst/>
                <a:latin typeface="-apple-system"/>
              </a:rPr>
              <a:t> monitors the parallel processing of data using MapReduce while the </a:t>
            </a:r>
            <a:r>
              <a:rPr lang="en-US" b="0" i="0" dirty="0" err="1">
                <a:solidFill>
                  <a:srgbClr val="4D5356"/>
                </a:solidFill>
                <a:effectLst/>
                <a:latin typeface="-apple-system"/>
              </a:rPr>
              <a:t>NameNode</a:t>
            </a:r>
            <a:r>
              <a:rPr lang="en-US" b="0" i="0" dirty="0">
                <a:solidFill>
                  <a:srgbClr val="4D5356"/>
                </a:solidFill>
                <a:effectLst/>
                <a:latin typeface="-apple-system"/>
              </a:rPr>
              <a:t> handles the data storage function with HDFS. </a:t>
            </a:r>
          </a:p>
          <a:p>
            <a:pPr lvl="2" algn="l">
              <a:buFont typeface="Arial" panose="020B0604020202020204" pitchFamily="34" charset="0"/>
              <a:buChar char="•"/>
            </a:pPr>
            <a:r>
              <a:rPr lang="en-US" b="0" i="0" dirty="0">
                <a:solidFill>
                  <a:srgbClr val="4D5356"/>
                </a:solidFill>
                <a:effectLst/>
                <a:latin typeface="-apple-system"/>
              </a:rPr>
              <a:t>Replaced with YARN in Hadoop 2.</a:t>
            </a:r>
          </a:p>
          <a:p>
            <a:pPr lvl="1" algn="l">
              <a:buFont typeface="Arial" panose="020B0604020202020204" pitchFamily="34" charset="0"/>
              <a:buChar char="•"/>
            </a:pPr>
            <a:r>
              <a:rPr lang="en-US" b="0" i="0" dirty="0" err="1">
                <a:solidFill>
                  <a:srgbClr val="4D5356"/>
                </a:solidFill>
                <a:effectLst/>
                <a:latin typeface="-apple-system"/>
              </a:rPr>
              <a:t>NameNode</a:t>
            </a:r>
            <a:r>
              <a:rPr lang="en-US" b="0" i="0" dirty="0">
                <a:solidFill>
                  <a:srgbClr val="4D5356"/>
                </a:solidFill>
                <a:effectLst/>
                <a:latin typeface="-apple-system"/>
              </a:rPr>
              <a:t> keeps a track of all the information on files (i.e. the metadata on files) such as the access time of the file, which user is accessing a file on current time and which file is saved in which </a:t>
            </a:r>
            <a:r>
              <a:rPr lang="en-US" b="0" i="0" dirty="0" err="1">
                <a:solidFill>
                  <a:srgbClr val="4D5356"/>
                </a:solidFill>
                <a:effectLst/>
                <a:latin typeface="-apple-system"/>
              </a:rPr>
              <a:t>hadoop</a:t>
            </a:r>
            <a:r>
              <a:rPr lang="en-US" b="0" i="0" dirty="0">
                <a:solidFill>
                  <a:srgbClr val="4D5356"/>
                </a:solidFill>
                <a:effectLst/>
                <a:latin typeface="-apple-system"/>
              </a:rPr>
              <a:t> cluster. </a:t>
            </a:r>
          </a:p>
          <a:p>
            <a:pPr lvl="1" algn="l">
              <a:buFont typeface="Arial" panose="020B0604020202020204" pitchFamily="34" charset="0"/>
              <a:buChar char="•"/>
            </a:pPr>
            <a:r>
              <a:rPr lang="en-US" b="0" i="0" dirty="0">
                <a:solidFill>
                  <a:srgbClr val="4D5356"/>
                </a:solidFill>
                <a:effectLst/>
                <a:latin typeface="-apple-system"/>
              </a:rPr>
              <a:t>The secondary </a:t>
            </a:r>
            <a:r>
              <a:rPr lang="en-US" b="0" i="0" dirty="0" err="1">
                <a:solidFill>
                  <a:srgbClr val="4D5356"/>
                </a:solidFill>
                <a:effectLst/>
                <a:latin typeface="-apple-system"/>
              </a:rPr>
              <a:t>NameNode</a:t>
            </a:r>
            <a:r>
              <a:rPr lang="en-US" b="0" i="0" dirty="0">
                <a:solidFill>
                  <a:srgbClr val="4D5356"/>
                </a:solidFill>
                <a:effectLst/>
                <a:latin typeface="-apple-system"/>
              </a:rPr>
              <a:t> keeps a backup of the </a:t>
            </a:r>
            <a:r>
              <a:rPr lang="en-US" b="0" i="0" dirty="0" err="1">
                <a:solidFill>
                  <a:srgbClr val="4D5356"/>
                </a:solidFill>
                <a:effectLst/>
                <a:latin typeface="-apple-system"/>
              </a:rPr>
              <a:t>NameNode</a:t>
            </a:r>
            <a:r>
              <a:rPr lang="en-US" b="0" i="0" dirty="0">
                <a:solidFill>
                  <a:srgbClr val="4D5356"/>
                </a:solidFill>
                <a:effectLst/>
                <a:latin typeface="-apple-system"/>
              </a:rPr>
              <a:t> data.</a:t>
            </a:r>
          </a:p>
          <a:p>
            <a:pPr algn="l">
              <a:buFont typeface="Arial" panose="020B0604020202020204" pitchFamily="34" charset="0"/>
              <a:buChar char="•"/>
            </a:pPr>
            <a:r>
              <a:rPr lang="en-US" b="1" i="0" dirty="0">
                <a:solidFill>
                  <a:srgbClr val="4D5356"/>
                </a:solidFill>
                <a:effectLst/>
                <a:latin typeface="-apple-system"/>
              </a:rPr>
              <a:t>Slave/Worker Node: </a:t>
            </a:r>
          </a:p>
          <a:p>
            <a:pPr lvl="1" algn="l">
              <a:buFont typeface="Arial" panose="020B0604020202020204" pitchFamily="34" charset="0"/>
              <a:buChar char="•"/>
            </a:pPr>
            <a:r>
              <a:rPr lang="en-US" b="0" i="0" dirty="0">
                <a:solidFill>
                  <a:srgbClr val="4D5356"/>
                </a:solidFill>
                <a:effectLst/>
                <a:latin typeface="-apple-system"/>
              </a:rPr>
              <a:t>This component in a Hadoop cluster is responsible for storing the data and performing computations. </a:t>
            </a:r>
          </a:p>
          <a:p>
            <a:pPr lvl="1" algn="l">
              <a:buFont typeface="Arial" panose="020B0604020202020204" pitchFamily="34" charset="0"/>
              <a:buChar char="•"/>
            </a:pPr>
            <a:r>
              <a:rPr lang="en-US" b="0" i="0" dirty="0">
                <a:solidFill>
                  <a:srgbClr val="4D5356"/>
                </a:solidFill>
                <a:effectLst/>
                <a:latin typeface="-apple-system"/>
              </a:rPr>
              <a:t>Every slave/worker node runs both a </a:t>
            </a:r>
            <a:r>
              <a:rPr lang="en-US" b="0" i="0" dirty="0" err="1">
                <a:solidFill>
                  <a:srgbClr val="4D5356"/>
                </a:solidFill>
                <a:effectLst/>
                <a:latin typeface="-apple-system"/>
              </a:rPr>
              <a:t>TaskTracker</a:t>
            </a:r>
            <a:r>
              <a:rPr lang="en-US" b="0" i="0" dirty="0">
                <a:solidFill>
                  <a:srgbClr val="4D5356"/>
                </a:solidFill>
                <a:effectLst/>
                <a:latin typeface="-apple-system"/>
              </a:rPr>
              <a:t> and a </a:t>
            </a:r>
            <a:r>
              <a:rPr lang="en-US" b="0" i="0" dirty="0" err="1">
                <a:solidFill>
                  <a:srgbClr val="4D5356"/>
                </a:solidFill>
                <a:effectLst/>
                <a:latin typeface="-apple-system"/>
              </a:rPr>
              <a:t>DataNode</a:t>
            </a:r>
            <a:r>
              <a:rPr lang="en-US" b="0" i="0" dirty="0">
                <a:solidFill>
                  <a:srgbClr val="4D5356"/>
                </a:solidFill>
                <a:effectLst/>
                <a:latin typeface="-apple-system"/>
              </a:rPr>
              <a:t> service to communicate with the Master node in the cluster. </a:t>
            </a:r>
          </a:p>
          <a:p>
            <a:pPr lvl="1" algn="l">
              <a:buFont typeface="Arial" panose="020B0604020202020204" pitchFamily="34" charset="0"/>
              <a:buChar char="•"/>
            </a:pPr>
            <a:r>
              <a:rPr lang="en-US" b="0" i="0" dirty="0">
                <a:solidFill>
                  <a:srgbClr val="4D5356"/>
                </a:solidFill>
                <a:effectLst/>
                <a:latin typeface="-apple-system"/>
              </a:rPr>
              <a:t>The </a:t>
            </a:r>
            <a:r>
              <a:rPr lang="en-US" b="0" i="0" dirty="0" err="1">
                <a:solidFill>
                  <a:srgbClr val="4D5356"/>
                </a:solidFill>
                <a:effectLst/>
                <a:latin typeface="-apple-system"/>
              </a:rPr>
              <a:t>DataNode</a:t>
            </a:r>
            <a:r>
              <a:rPr lang="en-US" b="0" i="0" dirty="0">
                <a:solidFill>
                  <a:srgbClr val="4D5356"/>
                </a:solidFill>
                <a:effectLst/>
                <a:latin typeface="-apple-system"/>
              </a:rPr>
              <a:t> service is secondary to the </a:t>
            </a:r>
            <a:r>
              <a:rPr lang="en-US" b="0" i="0" dirty="0" err="1">
                <a:solidFill>
                  <a:srgbClr val="4D5356"/>
                </a:solidFill>
                <a:effectLst/>
                <a:latin typeface="-apple-system"/>
              </a:rPr>
              <a:t>NameNode</a:t>
            </a:r>
            <a:r>
              <a:rPr lang="en-US" b="0" i="0" dirty="0">
                <a:solidFill>
                  <a:srgbClr val="4D5356"/>
                </a:solidFill>
                <a:effectLst/>
                <a:latin typeface="-apple-system"/>
              </a:rPr>
              <a:t> and the </a:t>
            </a:r>
            <a:r>
              <a:rPr lang="en-US" b="0" i="0" dirty="0" err="1">
                <a:solidFill>
                  <a:srgbClr val="4D5356"/>
                </a:solidFill>
                <a:effectLst/>
                <a:latin typeface="-apple-system"/>
              </a:rPr>
              <a:t>TaskTracker</a:t>
            </a:r>
            <a:r>
              <a:rPr lang="en-US" b="0" i="0" dirty="0">
                <a:solidFill>
                  <a:srgbClr val="4D5356"/>
                </a:solidFill>
                <a:effectLst/>
                <a:latin typeface="-apple-system"/>
              </a:rPr>
              <a:t> service is secondary to the </a:t>
            </a:r>
            <a:r>
              <a:rPr lang="en-US" b="0" i="0" dirty="0" err="1">
                <a:solidFill>
                  <a:srgbClr val="4D5356"/>
                </a:solidFill>
                <a:effectLst/>
                <a:latin typeface="-apple-system"/>
              </a:rPr>
              <a:t>JobTracker</a:t>
            </a:r>
            <a:r>
              <a:rPr lang="en-US" b="0" i="0" dirty="0">
                <a:solidFill>
                  <a:srgbClr val="4D5356"/>
                </a:solidFill>
                <a:effectLst/>
                <a:latin typeface="-apple-system"/>
              </a:rPr>
              <a:t>.</a:t>
            </a:r>
          </a:p>
          <a:p>
            <a:pPr algn="l">
              <a:buFont typeface="Arial" panose="020B0604020202020204" pitchFamily="34" charset="0"/>
              <a:buChar char="•"/>
            </a:pPr>
            <a:r>
              <a:rPr lang="en-US" b="1" i="0" dirty="0">
                <a:solidFill>
                  <a:srgbClr val="4D5356"/>
                </a:solidFill>
                <a:effectLst/>
                <a:latin typeface="-apple-system"/>
              </a:rPr>
              <a:t>Client Nodes: </a:t>
            </a:r>
          </a:p>
          <a:p>
            <a:pPr lvl="1" algn="l">
              <a:buFont typeface="Arial" panose="020B0604020202020204" pitchFamily="34" charset="0"/>
              <a:buChar char="•"/>
            </a:pPr>
            <a:r>
              <a:rPr lang="en-US" b="0" i="0" dirty="0">
                <a:solidFill>
                  <a:srgbClr val="4D5356"/>
                </a:solidFill>
                <a:effectLst/>
                <a:latin typeface="-apple-system"/>
              </a:rPr>
              <a:t>Client node has Hadoop installed with all the required cluster configuration settings and is responsible for loading all the data into the Hadoop cluster. </a:t>
            </a:r>
          </a:p>
          <a:p>
            <a:pPr lvl="1" algn="l">
              <a:buFont typeface="Arial" panose="020B0604020202020204" pitchFamily="34" charset="0"/>
              <a:buChar char="•"/>
            </a:pPr>
            <a:r>
              <a:rPr lang="en-US" b="0" i="0" dirty="0">
                <a:solidFill>
                  <a:srgbClr val="4D5356"/>
                </a:solidFill>
                <a:effectLst/>
                <a:latin typeface="-apple-system"/>
              </a:rPr>
              <a:t>Client node submits MapReduce jobs describing on how data needs to be processed and then the output is retrieved by the client node once the job processing is completed.</a:t>
            </a:r>
          </a:p>
          <a:p>
            <a:pPr lvl="1" algn="l">
              <a:buFont typeface="Arial" panose="020B0604020202020204" pitchFamily="34" charset="0"/>
              <a:buChar char="•"/>
            </a:pPr>
            <a:r>
              <a:rPr lang="en-US" b="0" i="0" dirty="0">
                <a:solidFill>
                  <a:srgbClr val="202124"/>
                </a:solidFill>
                <a:effectLst/>
                <a:latin typeface="arial" panose="020B0604020202020204" pitchFamily="34" charset="0"/>
              </a:rPr>
              <a:t>Client nodes are </a:t>
            </a:r>
            <a:r>
              <a:rPr lang="en-US" b="1" i="0" dirty="0">
                <a:solidFill>
                  <a:srgbClr val="202124"/>
                </a:solidFill>
                <a:effectLst/>
                <a:latin typeface="arial" panose="020B0604020202020204" pitchFamily="34" charset="0"/>
              </a:rPr>
              <a:t>in charge of loading the data into the cluster</a:t>
            </a:r>
            <a:r>
              <a:rPr lang="en-US" b="0" i="0" dirty="0">
                <a:solidFill>
                  <a:srgbClr val="202124"/>
                </a:solidFill>
                <a:effectLst/>
                <a:latin typeface="arial" panose="020B0604020202020204" pitchFamily="34" charset="0"/>
              </a:rPr>
              <a:t>. </a:t>
            </a:r>
          </a:p>
          <a:p>
            <a:pPr lvl="1" algn="l">
              <a:buFont typeface="Arial" panose="020B0604020202020204" pitchFamily="34" charset="0"/>
              <a:buChar char="•"/>
            </a:pPr>
            <a:r>
              <a:rPr lang="en-US" b="0" i="0" dirty="0">
                <a:solidFill>
                  <a:srgbClr val="202124"/>
                </a:solidFill>
                <a:effectLst/>
                <a:latin typeface="arial" panose="020B0604020202020204" pitchFamily="34" charset="0"/>
              </a:rPr>
              <a:t>Client nodes first submit MapReduce jobs describing how data needs to be processed and then fetch the results once the processing is finished.</a:t>
            </a:r>
            <a:endParaRPr lang="en-US" b="0" i="0" dirty="0">
              <a:solidFill>
                <a:srgbClr val="4D5356"/>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14</a:t>
            </a:fld>
            <a:endParaRPr lang="en-IN"/>
          </a:p>
        </p:txBody>
      </p:sp>
    </p:spTree>
    <p:extLst>
      <p:ext uri="{BB962C8B-B14F-4D97-AF65-F5344CB8AC3E}">
        <p14:creationId xmlns:p14="http://schemas.microsoft.com/office/powerpoint/2010/main" val="1466276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4D5356"/>
                </a:solidFill>
                <a:effectLst/>
                <a:latin typeface="-apple-system"/>
              </a:rPr>
              <a:t>Usually in a multi-node </a:t>
            </a:r>
            <a:r>
              <a:rPr lang="en-US" dirty="0">
                <a:solidFill>
                  <a:srgbClr val="4D5356"/>
                </a:solidFill>
                <a:latin typeface="-apple-system"/>
              </a:rPr>
              <a:t>H</a:t>
            </a:r>
            <a:r>
              <a:rPr lang="en-US" b="0" i="0" dirty="0">
                <a:solidFill>
                  <a:srgbClr val="4D5356"/>
                </a:solidFill>
                <a:effectLst/>
                <a:latin typeface="-apple-system"/>
              </a:rPr>
              <a:t>adoop cluster, there are cheaper machines (commodity computers) that run the </a:t>
            </a:r>
            <a:r>
              <a:rPr lang="en-US" b="0" i="0" dirty="0" err="1">
                <a:solidFill>
                  <a:srgbClr val="4D5356"/>
                </a:solidFill>
                <a:effectLst/>
                <a:latin typeface="-apple-system"/>
              </a:rPr>
              <a:t>TaskTracker</a:t>
            </a:r>
            <a:r>
              <a:rPr lang="en-US" b="0" i="0" dirty="0">
                <a:solidFill>
                  <a:srgbClr val="4D5356"/>
                </a:solidFill>
                <a:effectLst/>
                <a:latin typeface="-apple-system"/>
              </a:rPr>
              <a:t> and </a:t>
            </a:r>
            <a:r>
              <a:rPr lang="en-US" b="0" i="0" dirty="0" err="1">
                <a:solidFill>
                  <a:srgbClr val="4D5356"/>
                </a:solidFill>
                <a:effectLst/>
                <a:latin typeface="-apple-system"/>
              </a:rPr>
              <a:t>DataNode</a:t>
            </a:r>
            <a:r>
              <a:rPr lang="en-US" b="0" i="0" dirty="0">
                <a:solidFill>
                  <a:srgbClr val="4D5356"/>
                </a:solidFill>
                <a:effectLst/>
                <a:latin typeface="-apple-system"/>
              </a:rPr>
              <a:t> daemons while other services are run on powerful servers.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4D5356"/>
                </a:solidFill>
                <a:effectLst/>
                <a:latin typeface="-apple-system"/>
              </a:rPr>
              <a:t>For a multi-node Hadoop cluster, machines or computers can be present in any location irrespective of the location of the physical server.</a:t>
            </a:r>
            <a:endParaRPr lang="en-US" dirty="0"/>
          </a:p>
          <a:p>
            <a:endParaRPr lang="en-US" dirty="0"/>
          </a:p>
        </p:txBody>
      </p:sp>
      <p:sp>
        <p:nvSpPr>
          <p:cNvPr id="4" name="Slide Number Placeholder 3"/>
          <p:cNvSpPr>
            <a:spLocks noGrp="1"/>
          </p:cNvSpPr>
          <p:nvPr>
            <p:ph type="sldNum" sz="quarter" idx="5"/>
          </p:nvPr>
        </p:nvSpPr>
        <p:spPr/>
        <p:txBody>
          <a:bodyPr/>
          <a:lstStyle/>
          <a:p>
            <a:fld id="{B2FEB2E8-9CC5-4889-96F9-56B6702E308E}" type="slidenum">
              <a:rPr lang="en-IN" smtClean="0"/>
              <a:t>15</a:t>
            </a:fld>
            <a:endParaRPr lang="en-IN"/>
          </a:p>
        </p:txBody>
      </p:sp>
    </p:spTree>
    <p:extLst>
      <p:ext uri="{BB962C8B-B14F-4D97-AF65-F5344CB8AC3E}">
        <p14:creationId xmlns:p14="http://schemas.microsoft.com/office/powerpoint/2010/main" val="126215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707070"/>
                </a:solidFill>
                <a:effectLst/>
                <a:latin typeface="open-sans"/>
              </a:rPr>
              <a:t>The master nodes in distributed Hadoop clusters host the various storage and processing management services, described in this list, for the entire Hadoop cluster. Redundancy is critical in avoiding single points of failure, so you see two switches and three master nodes.</a:t>
            </a:r>
          </a:p>
          <a:p>
            <a:pPr algn="l">
              <a:buFont typeface="Arial" panose="020B0604020202020204" pitchFamily="34" charset="0"/>
              <a:buChar char="•"/>
            </a:pPr>
            <a:r>
              <a:rPr lang="en-US" b="1" i="0" dirty="0" err="1">
                <a:solidFill>
                  <a:srgbClr val="707070"/>
                </a:solidFill>
                <a:effectLst/>
                <a:latin typeface="open-sans"/>
              </a:rPr>
              <a:t>NameNode</a:t>
            </a:r>
            <a:r>
              <a:rPr lang="en-US" b="1" i="0" dirty="0">
                <a:solidFill>
                  <a:srgbClr val="707070"/>
                </a:solidFill>
                <a:effectLst/>
                <a:latin typeface="open-sans"/>
              </a:rPr>
              <a:t>:</a:t>
            </a:r>
            <a:r>
              <a:rPr lang="en-US" b="0" i="0" dirty="0">
                <a:solidFill>
                  <a:srgbClr val="707070"/>
                </a:solidFill>
                <a:effectLst/>
                <a:latin typeface="open-sans"/>
              </a:rPr>
              <a:t> Manages HDFS storage. To ensure high availability, you have both an active </a:t>
            </a:r>
            <a:r>
              <a:rPr lang="en-US" b="0" i="0" dirty="0" err="1">
                <a:solidFill>
                  <a:srgbClr val="707070"/>
                </a:solidFill>
                <a:effectLst/>
                <a:latin typeface="open-sans"/>
              </a:rPr>
              <a:t>NameNode</a:t>
            </a:r>
            <a:r>
              <a:rPr lang="en-US" b="0" i="0" dirty="0">
                <a:solidFill>
                  <a:srgbClr val="707070"/>
                </a:solidFill>
                <a:effectLst/>
                <a:latin typeface="open-sans"/>
              </a:rPr>
              <a:t> and a standby </a:t>
            </a:r>
            <a:r>
              <a:rPr lang="en-US" b="0" i="0" dirty="0" err="1">
                <a:solidFill>
                  <a:srgbClr val="707070"/>
                </a:solidFill>
                <a:effectLst/>
                <a:latin typeface="open-sans"/>
              </a:rPr>
              <a:t>NameNode</a:t>
            </a:r>
            <a:r>
              <a:rPr lang="en-US" b="0" i="0" dirty="0">
                <a:solidFill>
                  <a:srgbClr val="707070"/>
                </a:solidFill>
                <a:effectLst/>
                <a:latin typeface="open-sans"/>
              </a:rPr>
              <a:t>. Each runs on its own, dedicated master node.</a:t>
            </a:r>
          </a:p>
          <a:p>
            <a:pPr algn="l">
              <a:buFont typeface="Arial" panose="020B0604020202020204" pitchFamily="34" charset="0"/>
              <a:buChar char="•"/>
            </a:pPr>
            <a:r>
              <a:rPr lang="en-US" b="1" i="0" dirty="0">
                <a:solidFill>
                  <a:srgbClr val="707070"/>
                </a:solidFill>
                <a:effectLst/>
                <a:latin typeface="open-sans"/>
              </a:rPr>
              <a:t>Checkpoint node (or backup node):</a:t>
            </a:r>
            <a:r>
              <a:rPr lang="en-US" b="0" i="0" dirty="0">
                <a:solidFill>
                  <a:srgbClr val="707070"/>
                </a:solidFill>
                <a:effectLst/>
                <a:latin typeface="open-sans"/>
              </a:rPr>
              <a:t> Provides </a:t>
            </a:r>
            <a:r>
              <a:rPr lang="en-US" b="0" i="1" dirty="0">
                <a:solidFill>
                  <a:srgbClr val="707070"/>
                </a:solidFill>
                <a:effectLst/>
                <a:latin typeface="open-sans"/>
              </a:rPr>
              <a:t>checkpointing</a:t>
            </a:r>
            <a:r>
              <a:rPr lang="en-US" b="0" i="0" dirty="0">
                <a:solidFill>
                  <a:srgbClr val="707070"/>
                </a:solidFill>
                <a:effectLst/>
                <a:latin typeface="open-sans"/>
              </a:rPr>
              <a:t> services for the </a:t>
            </a:r>
            <a:r>
              <a:rPr lang="en-US" b="0" i="0" dirty="0" err="1">
                <a:solidFill>
                  <a:srgbClr val="707070"/>
                </a:solidFill>
                <a:effectLst/>
                <a:latin typeface="open-sans"/>
              </a:rPr>
              <a:t>NameNode</a:t>
            </a:r>
            <a:r>
              <a:rPr lang="en-US" b="0" i="0" dirty="0">
                <a:solidFill>
                  <a:srgbClr val="707070"/>
                </a:solidFill>
                <a:effectLst/>
                <a:latin typeface="open-sans"/>
              </a:rPr>
              <a:t>. This involves reading the </a:t>
            </a:r>
            <a:r>
              <a:rPr lang="en-US" b="0" i="0" dirty="0" err="1">
                <a:solidFill>
                  <a:srgbClr val="707070"/>
                </a:solidFill>
                <a:effectLst/>
                <a:latin typeface="open-sans"/>
              </a:rPr>
              <a:t>NameNode’s</a:t>
            </a:r>
            <a:r>
              <a:rPr lang="en-US" b="0" i="0" dirty="0">
                <a:solidFill>
                  <a:srgbClr val="707070"/>
                </a:solidFill>
                <a:effectLst/>
                <a:latin typeface="open-sans"/>
              </a:rPr>
              <a:t> edit log for changes to files in HDFS (new, deleted, and appended files) since the last checkpoint, and applying them to the </a:t>
            </a:r>
            <a:r>
              <a:rPr lang="en-US" b="0" i="0" dirty="0" err="1">
                <a:solidFill>
                  <a:srgbClr val="707070"/>
                </a:solidFill>
                <a:effectLst/>
                <a:latin typeface="open-sans"/>
              </a:rPr>
              <a:t>NameNode’s</a:t>
            </a:r>
            <a:r>
              <a:rPr lang="en-US" b="0" i="0" dirty="0">
                <a:solidFill>
                  <a:srgbClr val="707070"/>
                </a:solidFill>
                <a:effectLst/>
                <a:latin typeface="open-sans"/>
              </a:rPr>
              <a:t> master file that maps files to data blocks.</a:t>
            </a:r>
          </a:p>
          <a:p>
            <a:pPr algn="l">
              <a:buFont typeface="Arial" panose="020B0604020202020204" pitchFamily="34" charset="0"/>
              <a:buChar char="•"/>
            </a:pPr>
            <a:r>
              <a:rPr lang="en-US" b="0" i="0" dirty="0">
                <a:solidFill>
                  <a:srgbClr val="707070"/>
                </a:solidFill>
                <a:effectLst/>
                <a:latin typeface="open-sans"/>
              </a:rPr>
              <a:t>In addition, the Backup Node keeps a copy of the file system namespace in memory and keeps it in sync with the state of the </a:t>
            </a:r>
            <a:r>
              <a:rPr lang="en-US" b="0" i="0" dirty="0" err="1">
                <a:solidFill>
                  <a:srgbClr val="707070"/>
                </a:solidFill>
                <a:effectLst/>
                <a:latin typeface="open-sans"/>
              </a:rPr>
              <a:t>NameNode</a:t>
            </a:r>
            <a:r>
              <a:rPr lang="en-US" b="0" i="0" dirty="0">
                <a:solidFill>
                  <a:srgbClr val="707070"/>
                </a:solidFill>
                <a:effectLst/>
                <a:latin typeface="open-sans"/>
              </a:rPr>
              <a:t>. For high availability deployments, do not use a checkpoint node or backup node — use a Standby </a:t>
            </a:r>
            <a:r>
              <a:rPr lang="en-US" b="0" i="0" dirty="0" err="1">
                <a:solidFill>
                  <a:srgbClr val="707070"/>
                </a:solidFill>
                <a:effectLst/>
                <a:latin typeface="open-sans"/>
              </a:rPr>
              <a:t>NameNode</a:t>
            </a:r>
            <a:r>
              <a:rPr lang="en-US" b="0" i="0" dirty="0">
                <a:solidFill>
                  <a:srgbClr val="707070"/>
                </a:solidFill>
                <a:effectLst/>
                <a:latin typeface="open-sans"/>
              </a:rPr>
              <a:t> instead. In addition to being an active standby for the </a:t>
            </a:r>
            <a:r>
              <a:rPr lang="en-US" b="0" i="0" dirty="0" err="1">
                <a:solidFill>
                  <a:srgbClr val="707070"/>
                </a:solidFill>
                <a:effectLst/>
                <a:latin typeface="open-sans"/>
              </a:rPr>
              <a:t>NameNode</a:t>
            </a:r>
            <a:r>
              <a:rPr lang="en-US" b="0" i="0" dirty="0">
                <a:solidFill>
                  <a:srgbClr val="707070"/>
                </a:solidFill>
                <a:effectLst/>
                <a:latin typeface="open-sans"/>
              </a:rPr>
              <a:t>, the Standby </a:t>
            </a:r>
            <a:r>
              <a:rPr lang="en-US" b="0" i="0" dirty="0" err="1">
                <a:solidFill>
                  <a:srgbClr val="707070"/>
                </a:solidFill>
                <a:effectLst/>
                <a:latin typeface="open-sans"/>
              </a:rPr>
              <a:t>NameNode</a:t>
            </a:r>
            <a:r>
              <a:rPr lang="en-US" b="0" i="0" dirty="0">
                <a:solidFill>
                  <a:srgbClr val="707070"/>
                </a:solidFill>
                <a:effectLst/>
                <a:latin typeface="open-sans"/>
              </a:rPr>
              <a:t> maintains the checkpointing services and keeps an up-to-date copy of the file system namespace in memory.</a:t>
            </a:r>
          </a:p>
          <a:p>
            <a:pPr algn="l">
              <a:buFont typeface="Arial" panose="020B0604020202020204" pitchFamily="34" charset="0"/>
              <a:buChar char="•"/>
            </a:pPr>
            <a:r>
              <a:rPr lang="en-US" b="1" i="0" dirty="0" err="1">
                <a:solidFill>
                  <a:srgbClr val="707070"/>
                </a:solidFill>
                <a:effectLst/>
                <a:latin typeface="open-sans"/>
              </a:rPr>
              <a:t>JournalNode</a:t>
            </a:r>
            <a:r>
              <a:rPr lang="en-US" b="1" i="0" dirty="0">
                <a:solidFill>
                  <a:srgbClr val="707070"/>
                </a:solidFill>
                <a:effectLst/>
                <a:latin typeface="open-sans"/>
              </a:rPr>
              <a:t>:</a:t>
            </a:r>
            <a:r>
              <a:rPr lang="en-US" b="0" i="0" dirty="0">
                <a:solidFill>
                  <a:srgbClr val="707070"/>
                </a:solidFill>
                <a:effectLst/>
                <a:latin typeface="open-sans"/>
              </a:rPr>
              <a:t> Receives edit log modifications indicating changes to files in HDFS from the </a:t>
            </a:r>
            <a:r>
              <a:rPr lang="en-US" b="0" i="0" dirty="0" err="1">
                <a:solidFill>
                  <a:srgbClr val="707070"/>
                </a:solidFill>
                <a:effectLst/>
                <a:latin typeface="open-sans"/>
              </a:rPr>
              <a:t>NameNode</a:t>
            </a:r>
            <a:r>
              <a:rPr lang="en-US" b="0" i="0" dirty="0">
                <a:solidFill>
                  <a:srgbClr val="707070"/>
                </a:solidFill>
                <a:effectLst/>
                <a:latin typeface="open-sans"/>
              </a:rPr>
              <a:t>. At least three </a:t>
            </a:r>
            <a:r>
              <a:rPr lang="en-US" b="0" i="0" dirty="0" err="1">
                <a:solidFill>
                  <a:srgbClr val="707070"/>
                </a:solidFill>
                <a:effectLst/>
                <a:latin typeface="open-sans"/>
              </a:rPr>
              <a:t>JournalNode</a:t>
            </a:r>
            <a:r>
              <a:rPr lang="en-US" b="0" i="0" dirty="0">
                <a:solidFill>
                  <a:srgbClr val="707070"/>
                </a:solidFill>
                <a:effectLst/>
                <a:latin typeface="open-sans"/>
              </a:rPr>
              <a:t> services (and it’s always an odd number) must be running in a cluster, and they’re lightweight enough that they can be </a:t>
            </a:r>
            <a:r>
              <a:rPr lang="en-US" b="0" i="0" dirty="0" err="1">
                <a:solidFill>
                  <a:srgbClr val="707070"/>
                </a:solidFill>
                <a:effectLst/>
                <a:latin typeface="open-sans"/>
              </a:rPr>
              <a:t>colocated</a:t>
            </a:r>
            <a:r>
              <a:rPr lang="en-US" b="0" i="0" dirty="0">
                <a:solidFill>
                  <a:srgbClr val="707070"/>
                </a:solidFill>
                <a:effectLst/>
                <a:latin typeface="open-sans"/>
              </a:rPr>
              <a:t> with other services on the master nodes.</a:t>
            </a:r>
          </a:p>
          <a:p>
            <a:pPr algn="l">
              <a:buFont typeface="Arial" panose="020B0604020202020204" pitchFamily="34" charset="0"/>
              <a:buChar char="•"/>
            </a:pPr>
            <a:r>
              <a:rPr lang="en-US" b="1" i="0" dirty="0">
                <a:solidFill>
                  <a:srgbClr val="707070"/>
                </a:solidFill>
                <a:effectLst/>
                <a:latin typeface="open-sans"/>
              </a:rPr>
              <a:t>Resource Manager:</a:t>
            </a:r>
            <a:r>
              <a:rPr lang="en-US" b="0" i="0" dirty="0">
                <a:solidFill>
                  <a:srgbClr val="707070"/>
                </a:solidFill>
                <a:effectLst/>
                <a:latin typeface="open-sans"/>
              </a:rPr>
              <a:t> Oversees the scheduling of application tasks and management of the Hadoop cluster’s resources. This service is the heart of YARN.</a:t>
            </a:r>
          </a:p>
          <a:p>
            <a:pPr algn="l">
              <a:buFont typeface="Arial" panose="020B0604020202020204" pitchFamily="34" charset="0"/>
              <a:buChar char="•"/>
            </a:pPr>
            <a:r>
              <a:rPr lang="en-US" b="1" i="0" dirty="0" err="1">
                <a:solidFill>
                  <a:srgbClr val="707070"/>
                </a:solidFill>
                <a:effectLst/>
                <a:latin typeface="open-sans"/>
              </a:rPr>
              <a:t>JobTracker</a:t>
            </a:r>
            <a:r>
              <a:rPr lang="en-US" b="1" i="0" dirty="0">
                <a:solidFill>
                  <a:srgbClr val="707070"/>
                </a:solidFill>
                <a:effectLst/>
                <a:latin typeface="open-sans"/>
              </a:rPr>
              <a:t>:</a:t>
            </a:r>
            <a:r>
              <a:rPr lang="en-US" b="0" i="0" dirty="0">
                <a:solidFill>
                  <a:srgbClr val="707070"/>
                </a:solidFill>
                <a:effectLst/>
                <a:latin typeface="open-sans"/>
              </a:rPr>
              <a:t> For Hadoop 1 servers, handles cluster resource management and scheduling. With YARN, the </a:t>
            </a:r>
            <a:r>
              <a:rPr lang="en-US" b="0" i="0" dirty="0" err="1">
                <a:solidFill>
                  <a:srgbClr val="707070"/>
                </a:solidFill>
                <a:effectLst/>
                <a:latin typeface="open-sans"/>
              </a:rPr>
              <a:t>JobTracker</a:t>
            </a:r>
            <a:r>
              <a:rPr lang="en-US" b="0" i="0" dirty="0">
                <a:solidFill>
                  <a:srgbClr val="707070"/>
                </a:solidFill>
                <a:effectLst/>
                <a:latin typeface="open-sans"/>
              </a:rPr>
              <a:t> is obsolete and isn’t used. A number of Hadoop deployments still haven’t migrated to Hadoop 2 and YARN.</a:t>
            </a:r>
          </a:p>
          <a:p>
            <a:pPr algn="l">
              <a:buFont typeface="Arial" panose="020B0604020202020204" pitchFamily="34" charset="0"/>
              <a:buChar char="•"/>
            </a:pPr>
            <a:r>
              <a:rPr lang="en-US" b="1" i="0" dirty="0">
                <a:solidFill>
                  <a:srgbClr val="707070"/>
                </a:solidFill>
                <a:effectLst/>
                <a:latin typeface="open-sans"/>
              </a:rPr>
              <a:t>Zookeeper:</a:t>
            </a:r>
            <a:r>
              <a:rPr lang="en-US" b="0" i="0" dirty="0">
                <a:solidFill>
                  <a:srgbClr val="707070"/>
                </a:solidFill>
                <a:effectLst/>
                <a:latin typeface="open-sans"/>
              </a:rPr>
              <a:t> Coordinates distributed components and provides mechanisms to keep them in sync. Zookeeper is used to detect the failure of the </a:t>
            </a:r>
            <a:r>
              <a:rPr lang="en-US" b="0" i="0" dirty="0" err="1">
                <a:solidFill>
                  <a:srgbClr val="707070"/>
                </a:solidFill>
                <a:effectLst/>
                <a:latin typeface="open-sans"/>
              </a:rPr>
              <a:t>NameNode</a:t>
            </a:r>
            <a:r>
              <a:rPr lang="en-US" b="0" i="0" dirty="0">
                <a:solidFill>
                  <a:srgbClr val="707070"/>
                </a:solidFill>
                <a:effectLst/>
                <a:latin typeface="open-sans"/>
              </a:rPr>
              <a:t> and elect a new </a:t>
            </a:r>
            <a:r>
              <a:rPr lang="en-US" b="0" i="0" dirty="0" err="1">
                <a:solidFill>
                  <a:srgbClr val="707070"/>
                </a:solidFill>
                <a:effectLst/>
                <a:latin typeface="open-sans"/>
              </a:rPr>
              <a:t>NameNode</a:t>
            </a:r>
            <a:r>
              <a:rPr lang="en-US" b="0" i="0" dirty="0">
                <a:solidFill>
                  <a:srgbClr val="707070"/>
                </a:solidFill>
                <a:effectLst/>
                <a:latin typeface="open-sans"/>
              </a:rPr>
              <a:t>. It’s also used with HBase to manage the states of the </a:t>
            </a:r>
            <a:r>
              <a:rPr lang="en-US" b="0" i="0" dirty="0" err="1">
                <a:solidFill>
                  <a:srgbClr val="707070"/>
                </a:solidFill>
                <a:effectLst/>
                <a:latin typeface="open-sans"/>
              </a:rPr>
              <a:t>HMaster</a:t>
            </a:r>
            <a:r>
              <a:rPr lang="en-US" b="0" i="0" dirty="0">
                <a:solidFill>
                  <a:srgbClr val="707070"/>
                </a:solidFill>
                <a:effectLst/>
                <a:latin typeface="open-sans"/>
              </a:rPr>
              <a:t> and the </a:t>
            </a:r>
            <a:r>
              <a:rPr lang="en-US" b="0" i="0" dirty="0" err="1">
                <a:solidFill>
                  <a:srgbClr val="707070"/>
                </a:solidFill>
                <a:effectLst/>
                <a:latin typeface="open-sans"/>
              </a:rPr>
              <a:t>RegionServers</a:t>
            </a:r>
            <a:r>
              <a:rPr lang="en-US" b="0" i="0" dirty="0">
                <a:solidFill>
                  <a:srgbClr val="707070"/>
                </a:solidFill>
                <a:effectLst/>
                <a:latin typeface="open-sans"/>
              </a:rPr>
              <a:t>.</a:t>
            </a:r>
          </a:p>
          <a:p>
            <a:pPr algn="l">
              <a:buFont typeface="Arial" panose="020B0604020202020204" pitchFamily="34" charset="0"/>
              <a:buChar char="•"/>
            </a:pPr>
            <a:endParaRPr lang="en-US" b="0" i="0" dirty="0">
              <a:solidFill>
                <a:srgbClr val="707070"/>
              </a:solidFill>
              <a:effectLst/>
              <a:latin typeface="open-sans"/>
            </a:endParaRPr>
          </a:p>
          <a:p>
            <a:pPr algn="l">
              <a:buFont typeface="Arial" panose="020B0604020202020204" pitchFamily="34" charset="0"/>
              <a:buChar char="•"/>
            </a:pPr>
            <a:r>
              <a:rPr lang="en-US" b="0" i="0" dirty="0">
                <a:solidFill>
                  <a:srgbClr val="707070"/>
                </a:solidFill>
                <a:effectLst/>
                <a:latin typeface="open-sans"/>
              </a:rPr>
              <a:t>Here, you’ve got three master nodes (with the same hardware), where the key services Active </a:t>
            </a:r>
            <a:r>
              <a:rPr lang="en-US" b="0" i="0" dirty="0" err="1">
                <a:solidFill>
                  <a:srgbClr val="707070"/>
                </a:solidFill>
                <a:effectLst/>
                <a:latin typeface="open-sans"/>
              </a:rPr>
              <a:t>NameNode</a:t>
            </a:r>
            <a:r>
              <a:rPr lang="en-US" b="0" i="0" dirty="0">
                <a:solidFill>
                  <a:srgbClr val="707070"/>
                </a:solidFill>
                <a:effectLst/>
                <a:latin typeface="open-sans"/>
              </a:rPr>
              <a:t>, Standby </a:t>
            </a:r>
            <a:r>
              <a:rPr lang="en-US" b="0" i="0" dirty="0" err="1">
                <a:solidFill>
                  <a:srgbClr val="707070"/>
                </a:solidFill>
                <a:effectLst/>
                <a:latin typeface="open-sans"/>
              </a:rPr>
              <a:t>NameNode</a:t>
            </a:r>
            <a:r>
              <a:rPr lang="en-US" b="0" i="0" dirty="0">
                <a:solidFill>
                  <a:srgbClr val="707070"/>
                </a:solidFill>
                <a:effectLst/>
                <a:latin typeface="open-sans"/>
              </a:rPr>
              <a:t>, and Resource Manager each have their own server. There are </a:t>
            </a:r>
            <a:r>
              <a:rPr lang="en-US" b="0" i="0" dirty="0" err="1">
                <a:solidFill>
                  <a:srgbClr val="707070"/>
                </a:solidFill>
                <a:effectLst/>
                <a:latin typeface="open-sans"/>
              </a:rPr>
              <a:t>JournalNode</a:t>
            </a:r>
            <a:r>
              <a:rPr lang="en-US" b="0" i="0" dirty="0">
                <a:solidFill>
                  <a:srgbClr val="707070"/>
                </a:solidFill>
                <a:effectLst/>
                <a:latin typeface="open-sans"/>
              </a:rPr>
              <a:t> and Zookeeper services running on each server as well, but these are lightweight and won’t be a source of resource contention with the </a:t>
            </a:r>
            <a:r>
              <a:rPr lang="en-US" b="0" i="0" dirty="0" err="1">
                <a:solidFill>
                  <a:srgbClr val="707070"/>
                </a:solidFill>
                <a:effectLst/>
                <a:latin typeface="open-sans"/>
              </a:rPr>
              <a:t>NameNode</a:t>
            </a:r>
            <a:r>
              <a:rPr lang="en-US" b="0" i="0" dirty="0">
                <a:solidFill>
                  <a:srgbClr val="707070"/>
                </a:solidFill>
                <a:effectLst/>
                <a:latin typeface="open-sans"/>
              </a:rPr>
              <a:t> and Resource Manager services.</a:t>
            </a:r>
          </a:p>
          <a:p>
            <a:pPr algn="l">
              <a:buFont typeface="Arial" panose="020B0604020202020204" pitchFamily="34" charset="0"/>
              <a:buChar char="•"/>
            </a:pPr>
            <a:endParaRPr lang="en-US" b="0" i="0" dirty="0">
              <a:solidFill>
                <a:srgbClr val="707070"/>
              </a:solidFill>
              <a:effectLst/>
              <a:latin typeface="open-sans"/>
            </a:endParaRPr>
          </a:p>
          <a:p>
            <a:endParaRPr lang="en-US" dirty="0"/>
          </a:p>
        </p:txBody>
      </p:sp>
      <p:sp>
        <p:nvSpPr>
          <p:cNvPr id="4" name="Slide Number Placeholder 3"/>
          <p:cNvSpPr>
            <a:spLocks noGrp="1"/>
          </p:cNvSpPr>
          <p:nvPr>
            <p:ph type="sldNum" sz="quarter" idx="5"/>
          </p:nvPr>
        </p:nvSpPr>
        <p:spPr/>
        <p:txBody>
          <a:bodyPr/>
          <a:lstStyle/>
          <a:p>
            <a:fld id="{B2FEB2E8-9CC5-4889-96F9-56B6702E308E}" type="slidenum">
              <a:rPr lang="en-IN" smtClean="0"/>
              <a:t>16</a:t>
            </a:fld>
            <a:endParaRPr lang="en-IN"/>
          </a:p>
        </p:txBody>
      </p:sp>
    </p:spTree>
    <p:extLst>
      <p:ext uri="{BB962C8B-B14F-4D97-AF65-F5344CB8AC3E}">
        <p14:creationId xmlns:p14="http://schemas.microsoft.com/office/powerpoint/2010/main" val="3428235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FEB2E8-9CC5-4889-96F9-56B6702E308E}" type="slidenum">
              <a:rPr lang="en-IN" smtClean="0"/>
              <a:t>17</a:t>
            </a:fld>
            <a:endParaRPr lang="en-IN"/>
          </a:p>
        </p:txBody>
      </p:sp>
    </p:spTree>
    <p:extLst>
      <p:ext uri="{BB962C8B-B14F-4D97-AF65-F5344CB8AC3E}">
        <p14:creationId xmlns:p14="http://schemas.microsoft.com/office/powerpoint/2010/main" val="2322016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sz="1200" b="0" i="0" dirty="0">
                <a:solidFill>
                  <a:srgbClr val="51565E"/>
                </a:solidFill>
                <a:effectLst/>
              </a:rPr>
              <a:t>The input dataset is first split into chunks of data. </a:t>
            </a:r>
          </a:p>
          <a:p>
            <a:pPr marL="171450" indent="-171450" algn="l">
              <a:buFont typeface="Arial" panose="020B0604020202020204" pitchFamily="34" charset="0"/>
              <a:buChar char="•"/>
            </a:pPr>
            <a:r>
              <a:rPr lang="en-GB" sz="1200" b="0" i="0" dirty="0">
                <a:solidFill>
                  <a:srgbClr val="51565E"/>
                </a:solidFill>
                <a:effectLst/>
              </a:rPr>
              <a:t>In this example, the input has three lines of text with three separate entities - “bus car train,” “ship </a:t>
            </a:r>
            <a:r>
              <a:rPr lang="en-GB" sz="1200" b="0" i="0" dirty="0" err="1">
                <a:solidFill>
                  <a:srgbClr val="51565E"/>
                </a:solidFill>
                <a:effectLst/>
              </a:rPr>
              <a:t>ship</a:t>
            </a:r>
            <a:r>
              <a:rPr lang="en-GB" sz="1200" b="0" i="0" dirty="0">
                <a:solidFill>
                  <a:srgbClr val="51565E"/>
                </a:solidFill>
                <a:effectLst/>
              </a:rPr>
              <a:t> train,” “bus ship car.” </a:t>
            </a:r>
          </a:p>
          <a:p>
            <a:pPr marL="171450" indent="-171450" algn="l">
              <a:buFont typeface="Arial" panose="020B0604020202020204" pitchFamily="34" charset="0"/>
              <a:buChar char="•"/>
            </a:pPr>
            <a:r>
              <a:rPr lang="en-GB" sz="1200" b="0" i="0" dirty="0">
                <a:solidFill>
                  <a:srgbClr val="51565E"/>
                </a:solidFill>
                <a:effectLst/>
              </a:rPr>
              <a:t>The dataset is then split into three chunks, based on these entities, and processed parallelly.</a:t>
            </a:r>
          </a:p>
          <a:p>
            <a:pPr marL="171450" indent="-171450" algn="l">
              <a:buFont typeface="Arial" panose="020B0604020202020204" pitchFamily="34" charset="0"/>
              <a:buChar char="•"/>
            </a:pPr>
            <a:r>
              <a:rPr lang="en-GB" sz="1200" b="0" i="0" dirty="0">
                <a:solidFill>
                  <a:srgbClr val="51565E"/>
                </a:solidFill>
                <a:effectLst/>
              </a:rPr>
              <a:t>In the map phase, the data is assigned a key and a value of 1. In this case, we have one bus, one car, one ship, and one train.</a:t>
            </a:r>
          </a:p>
          <a:p>
            <a:pPr marL="171450" indent="-171450" algn="l">
              <a:buFont typeface="Arial" panose="020B0604020202020204" pitchFamily="34" charset="0"/>
              <a:buChar char="•"/>
            </a:pPr>
            <a:r>
              <a:rPr lang="en-GB" sz="1200" b="0" i="0" dirty="0">
                <a:solidFill>
                  <a:srgbClr val="51565E"/>
                </a:solidFill>
                <a:effectLst/>
              </a:rPr>
              <a:t>These key-value pairs are then shuffled and sorted together based on their keys. </a:t>
            </a:r>
          </a:p>
          <a:p>
            <a:pPr marL="171450" indent="-171450" algn="l">
              <a:buFont typeface="Arial" panose="020B0604020202020204" pitchFamily="34" charset="0"/>
              <a:buChar char="•"/>
            </a:pPr>
            <a:r>
              <a:rPr lang="en-GB" sz="1200" b="0" i="0" dirty="0">
                <a:solidFill>
                  <a:srgbClr val="51565E"/>
                </a:solidFill>
                <a:effectLst/>
              </a:rPr>
              <a:t>At the reduce phase, the aggregation takes place, and the final output is obtained.</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20</a:t>
            </a:fld>
            <a:endParaRPr lang="en-IN"/>
          </a:p>
        </p:txBody>
      </p:sp>
    </p:spTree>
    <p:extLst>
      <p:ext uri="{BB962C8B-B14F-4D97-AF65-F5344CB8AC3E}">
        <p14:creationId xmlns:p14="http://schemas.microsoft.com/office/powerpoint/2010/main" val="396472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sz="1200" b="0" i="0" dirty="0">
                <a:solidFill>
                  <a:srgbClr val="51565E"/>
                </a:solidFill>
                <a:effectLst/>
              </a:rPr>
              <a:t>The input dataset is first split into chunks of data. </a:t>
            </a:r>
          </a:p>
          <a:p>
            <a:pPr marL="171450" indent="-171450" algn="l">
              <a:buFont typeface="Arial" panose="020B0604020202020204" pitchFamily="34" charset="0"/>
              <a:buChar char="•"/>
            </a:pPr>
            <a:r>
              <a:rPr lang="en-GB" sz="1200" b="0" i="0" dirty="0">
                <a:solidFill>
                  <a:srgbClr val="51565E"/>
                </a:solidFill>
                <a:effectLst/>
              </a:rPr>
              <a:t>In this example, the input has three lines of text with three separate entities - “bus car train,” “ship </a:t>
            </a:r>
            <a:r>
              <a:rPr lang="en-GB" sz="1200" b="0" i="0" dirty="0" err="1">
                <a:solidFill>
                  <a:srgbClr val="51565E"/>
                </a:solidFill>
                <a:effectLst/>
              </a:rPr>
              <a:t>ship</a:t>
            </a:r>
            <a:r>
              <a:rPr lang="en-GB" sz="1200" b="0" i="0" dirty="0">
                <a:solidFill>
                  <a:srgbClr val="51565E"/>
                </a:solidFill>
                <a:effectLst/>
              </a:rPr>
              <a:t> train,” “bus ship car.” </a:t>
            </a:r>
          </a:p>
          <a:p>
            <a:pPr marL="171450" indent="-171450" algn="l">
              <a:buFont typeface="Arial" panose="020B0604020202020204" pitchFamily="34" charset="0"/>
              <a:buChar char="•"/>
            </a:pPr>
            <a:r>
              <a:rPr lang="en-GB" sz="1200" b="0" i="0" dirty="0">
                <a:solidFill>
                  <a:srgbClr val="51565E"/>
                </a:solidFill>
                <a:effectLst/>
              </a:rPr>
              <a:t>The dataset is then split into three chunks, based on these entities, and processed parallelly.</a:t>
            </a:r>
          </a:p>
          <a:p>
            <a:pPr marL="171450" indent="-171450" algn="l">
              <a:buFont typeface="Arial" panose="020B0604020202020204" pitchFamily="34" charset="0"/>
              <a:buChar char="•"/>
            </a:pPr>
            <a:r>
              <a:rPr lang="en-GB" sz="1200" b="0" i="0" dirty="0">
                <a:solidFill>
                  <a:srgbClr val="51565E"/>
                </a:solidFill>
                <a:effectLst/>
              </a:rPr>
              <a:t>In the map phase, the data is assigned a key and a value of 1. In this case, we have one bus, one car, one ship, and one train.</a:t>
            </a:r>
          </a:p>
          <a:p>
            <a:pPr marL="171450" indent="-171450" algn="l">
              <a:buFont typeface="Arial" panose="020B0604020202020204" pitchFamily="34" charset="0"/>
              <a:buChar char="•"/>
            </a:pPr>
            <a:r>
              <a:rPr lang="en-GB" sz="1200" b="0" i="0" dirty="0">
                <a:solidFill>
                  <a:srgbClr val="51565E"/>
                </a:solidFill>
                <a:effectLst/>
              </a:rPr>
              <a:t>These key-value pairs are then shuffled and sorted together based on their keys. </a:t>
            </a:r>
          </a:p>
          <a:p>
            <a:pPr marL="171450" indent="-171450" algn="l">
              <a:buFont typeface="Arial" panose="020B0604020202020204" pitchFamily="34" charset="0"/>
              <a:buChar char="•"/>
            </a:pPr>
            <a:r>
              <a:rPr lang="en-GB" sz="1200" b="0" i="0" dirty="0">
                <a:solidFill>
                  <a:srgbClr val="51565E"/>
                </a:solidFill>
                <a:effectLst/>
              </a:rPr>
              <a:t>At the reduce phase, the aggregation takes place, and the final output is obtained.</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21</a:t>
            </a:fld>
            <a:endParaRPr lang="en-IN"/>
          </a:p>
        </p:txBody>
      </p:sp>
    </p:spTree>
    <p:extLst>
      <p:ext uri="{BB962C8B-B14F-4D97-AF65-F5344CB8AC3E}">
        <p14:creationId xmlns:p14="http://schemas.microsoft.com/office/powerpoint/2010/main" val="2482902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22</a:t>
            </a:fld>
            <a:endParaRPr lang="en-IN"/>
          </a:p>
        </p:txBody>
      </p:sp>
    </p:spTree>
    <p:extLst>
      <p:ext uri="{BB962C8B-B14F-4D97-AF65-F5344CB8AC3E}">
        <p14:creationId xmlns:p14="http://schemas.microsoft.com/office/powerpoint/2010/main" val="2958326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3FD5-EFA2-403D-822B-65CF4E2F04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788FF2-0ECB-4515-81B9-FAE316C77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D1D6A9-3B7C-4A5E-9990-A6C4D54A3CA4}"/>
              </a:ext>
            </a:extLst>
          </p:cNvPr>
          <p:cNvSpPr>
            <a:spLocks noGrp="1"/>
          </p:cNvSpPr>
          <p:nvPr>
            <p:ph type="dt" sz="half" idx="10"/>
          </p:nvPr>
        </p:nvSpPr>
        <p:spPr/>
        <p:txBody>
          <a:bodyPr/>
          <a:lstStyle/>
          <a:p>
            <a:fld id="{FEBAEF42-96C7-42F9-9BDD-C2B043929843}" type="datetimeFigureOut">
              <a:rPr lang="en-IN" smtClean="0"/>
              <a:t>01-12-2021</a:t>
            </a:fld>
            <a:endParaRPr lang="en-IN"/>
          </a:p>
        </p:txBody>
      </p:sp>
      <p:sp>
        <p:nvSpPr>
          <p:cNvPr id="5" name="Footer Placeholder 4">
            <a:extLst>
              <a:ext uri="{FF2B5EF4-FFF2-40B4-BE49-F238E27FC236}">
                <a16:creationId xmlns:a16="http://schemas.microsoft.com/office/drawing/2014/main" id="{6F7A2490-8DBA-4E34-AEB0-8831D315E0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D1134A-3F1B-4772-807E-2A1DE7C4CF85}"/>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3016477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41C3-72B4-4427-B249-FB9DEABC82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EC9CB8-6BED-4AF5-A646-5BAF420BA4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8EB338-AD13-4441-A07A-56B483692F1C}"/>
              </a:ext>
            </a:extLst>
          </p:cNvPr>
          <p:cNvSpPr>
            <a:spLocks noGrp="1"/>
          </p:cNvSpPr>
          <p:nvPr>
            <p:ph type="dt" sz="half" idx="10"/>
          </p:nvPr>
        </p:nvSpPr>
        <p:spPr/>
        <p:txBody>
          <a:bodyPr/>
          <a:lstStyle/>
          <a:p>
            <a:fld id="{FEBAEF42-96C7-42F9-9BDD-C2B043929843}" type="datetimeFigureOut">
              <a:rPr lang="en-IN" smtClean="0"/>
              <a:t>01-12-2021</a:t>
            </a:fld>
            <a:endParaRPr lang="en-IN"/>
          </a:p>
        </p:txBody>
      </p:sp>
      <p:sp>
        <p:nvSpPr>
          <p:cNvPr id="5" name="Footer Placeholder 4">
            <a:extLst>
              <a:ext uri="{FF2B5EF4-FFF2-40B4-BE49-F238E27FC236}">
                <a16:creationId xmlns:a16="http://schemas.microsoft.com/office/drawing/2014/main" id="{FDD51249-024A-445F-B99E-8AADA587CA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40DC3F-3780-4D18-8DAB-A92C1CF10C9A}"/>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189962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A953D2-1F49-40A6-9028-6C0A74CB93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404960-B1AF-4149-8C30-74454E816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D8B6B7-B29B-4E72-86CB-DB67BC78FE0B}"/>
              </a:ext>
            </a:extLst>
          </p:cNvPr>
          <p:cNvSpPr>
            <a:spLocks noGrp="1"/>
          </p:cNvSpPr>
          <p:nvPr>
            <p:ph type="dt" sz="half" idx="10"/>
          </p:nvPr>
        </p:nvSpPr>
        <p:spPr/>
        <p:txBody>
          <a:bodyPr/>
          <a:lstStyle/>
          <a:p>
            <a:fld id="{FEBAEF42-96C7-42F9-9BDD-C2B043929843}" type="datetimeFigureOut">
              <a:rPr lang="en-IN" smtClean="0"/>
              <a:t>01-12-2021</a:t>
            </a:fld>
            <a:endParaRPr lang="en-IN"/>
          </a:p>
        </p:txBody>
      </p:sp>
      <p:sp>
        <p:nvSpPr>
          <p:cNvPr id="5" name="Footer Placeholder 4">
            <a:extLst>
              <a:ext uri="{FF2B5EF4-FFF2-40B4-BE49-F238E27FC236}">
                <a16:creationId xmlns:a16="http://schemas.microsoft.com/office/drawing/2014/main" id="{25B1A3BC-54AF-4EF7-AE6F-26CA4E7D9E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F70FE0-1737-48BB-A4B6-7949B7205D8F}"/>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88355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12AF-CFD9-4649-ACBD-8C89D0974E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C58169-4E64-474A-A2DD-2AB0559A9C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D0A80D-C31A-4134-9DBC-98AE532338AF}"/>
              </a:ext>
            </a:extLst>
          </p:cNvPr>
          <p:cNvSpPr>
            <a:spLocks noGrp="1"/>
          </p:cNvSpPr>
          <p:nvPr>
            <p:ph type="dt" sz="half" idx="10"/>
          </p:nvPr>
        </p:nvSpPr>
        <p:spPr/>
        <p:txBody>
          <a:bodyPr/>
          <a:lstStyle/>
          <a:p>
            <a:fld id="{FEBAEF42-96C7-42F9-9BDD-C2B043929843}" type="datetimeFigureOut">
              <a:rPr lang="en-IN" smtClean="0"/>
              <a:t>01-12-2021</a:t>
            </a:fld>
            <a:endParaRPr lang="en-IN"/>
          </a:p>
        </p:txBody>
      </p:sp>
      <p:sp>
        <p:nvSpPr>
          <p:cNvPr id="5" name="Footer Placeholder 4">
            <a:extLst>
              <a:ext uri="{FF2B5EF4-FFF2-40B4-BE49-F238E27FC236}">
                <a16:creationId xmlns:a16="http://schemas.microsoft.com/office/drawing/2014/main" id="{4DDF07F1-C788-42A1-9C10-EBCDC58C3B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9C9022-CE66-47CE-AECE-2629629DE380}"/>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137855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4FCE-ED1D-4701-B755-4BD859B652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A506FB-DD2C-4D6A-87C4-0DB16898D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A1C41-539F-4356-81A1-371458FE1F17}"/>
              </a:ext>
            </a:extLst>
          </p:cNvPr>
          <p:cNvSpPr>
            <a:spLocks noGrp="1"/>
          </p:cNvSpPr>
          <p:nvPr>
            <p:ph type="dt" sz="half" idx="10"/>
          </p:nvPr>
        </p:nvSpPr>
        <p:spPr/>
        <p:txBody>
          <a:bodyPr/>
          <a:lstStyle/>
          <a:p>
            <a:fld id="{FEBAEF42-96C7-42F9-9BDD-C2B043929843}" type="datetimeFigureOut">
              <a:rPr lang="en-IN" smtClean="0"/>
              <a:t>01-12-2021</a:t>
            </a:fld>
            <a:endParaRPr lang="en-IN"/>
          </a:p>
        </p:txBody>
      </p:sp>
      <p:sp>
        <p:nvSpPr>
          <p:cNvPr id="5" name="Footer Placeholder 4">
            <a:extLst>
              <a:ext uri="{FF2B5EF4-FFF2-40B4-BE49-F238E27FC236}">
                <a16:creationId xmlns:a16="http://schemas.microsoft.com/office/drawing/2014/main" id="{2DDED680-F28E-442D-9D42-E0F3A1F79B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DDCC26-F541-40E7-A200-8BA27E9021D2}"/>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203907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9667-F59B-4C26-8D7C-535BB82A1A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AD9FDE-BCCD-4F42-A42A-8990BFCE9F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AD9903-D044-4BC1-802C-745C42403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804864-CBEA-4D24-A28E-A823A832F015}"/>
              </a:ext>
            </a:extLst>
          </p:cNvPr>
          <p:cNvSpPr>
            <a:spLocks noGrp="1"/>
          </p:cNvSpPr>
          <p:nvPr>
            <p:ph type="dt" sz="half" idx="10"/>
          </p:nvPr>
        </p:nvSpPr>
        <p:spPr/>
        <p:txBody>
          <a:bodyPr/>
          <a:lstStyle/>
          <a:p>
            <a:fld id="{FEBAEF42-96C7-42F9-9BDD-C2B043929843}" type="datetimeFigureOut">
              <a:rPr lang="en-IN" smtClean="0"/>
              <a:t>01-12-2021</a:t>
            </a:fld>
            <a:endParaRPr lang="en-IN"/>
          </a:p>
        </p:txBody>
      </p:sp>
      <p:sp>
        <p:nvSpPr>
          <p:cNvPr id="6" name="Footer Placeholder 5">
            <a:extLst>
              <a:ext uri="{FF2B5EF4-FFF2-40B4-BE49-F238E27FC236}">
                <a16:creationId xmlns:a16="http://schemas.microsoft.com/office/drawing/2014/main" id="{EB31608D-FBA3-475C-BAD7-F429BAE8A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84E4F5-E85A-4C3F-8D02-3CECF3FAAD8E}"/>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409328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39E1-D712-4432-9A8F-DE5BD1FCF3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5B090B-A398-46EC-8D54-7D8C65D6AB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5EBB2C-4C11-428E-96F2-29D8E96B29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44B7AE-D0B4-4E30-8A7C-5BCCF1C655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232560-653F-4054-81E3-676F41FFA5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30DAAF-2E89-44B1-99CF-36E4AC075F4E}"/>
              </a:ext>
            </a:extLst>
          </p:cNvPr>
          <p:cNvSpPr>
            <a:spLocks noGrp="1"/>
          </p:cNvSpPr>
          <p:nvPr>
            <p:ph type="dt" sz="half" idx="10"/>
          </p:nvPr>
        </p:nvSpPr>
        <p:spPr/>
        <p:txBody>
          <a:bodyPr/>
          <a:lstStyle/>
          <a:p>
            <a:fld id="{FEBAEF42-96C7-42F9-9BDD-C2B043929843}" type="datetimeFigureOut">
              <a:rPr lang="en-IN" smtClean="0"/>
              <a:t>01-12-2021</a:t>
            </a:fld>
            <a:endParaRPr lang="en-IN"/>
          </a:p>
        </p:txBody>
      </p:sp>
      <p:sp>
        <p:nvSpPr>
          <p:cNvPr id="8" name="Footer Placeholder 7">
            <a:extLst>
              <a:ext uri="{FF2B5EF4-FFF2-40B4-BE49-F238E27FC236}">
                <a16:creationId xmlns:a16="http://schemas.microsoft.com/office/drawing/2014/main" id="{F5A5F0EE-84D9-4CA3-953E-74393CBCD4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37DFF3-8C6E-4C0F-B17E-1ECDA1F9B6E0}"/>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224722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F287-B7CC-428A-BA7E-037253A81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919D81-DAE5-4EAA-BE85-69FAD67710AE}"/>
              </a:ext>
            </a:extLst>
          </p:cNvPr>
          <p:cNvSpPr>
            <a:spLocks noGrp="1"/>
          </p:cNvSpPr>
          <p:nvPr>
            <p:ph type="dt" sz="half" idx="10"/>
          </p:nvPr>
        </p:nvSpPr>
        <p:spPr/>
        <p:txBody>
          <a:bodyPr/>
          <a:lstStyle/>
          <a:p>
            <a:fld id="{FEBAEF42-96C7-42F9-9BDD-C2B043929843}" type="datetimeFigureOut">
              <a:rPr lang="en-IN" smtClean="0"/>
              <a:t>01-12-2021</a:t>
            </a:fld>
            <a:endParaRPr lang="en-IN"/>
          </a:p>
        </p:txBody>
      </p:sp>
      <p:sp>
        <p:nvSpPr>
          <p:cNvPr id="4" name="Footer Placeholder 3">
            <a:extLst>
              <a:ext uri="{FF2B5EF4-FFF2-40B4-BE49-F238E27FC236}">
                <a16:creationId xmlns:a16="http://schemas.microsoft.com/office/drawing/2014/main" id="{370406E8-6AE5-4DA5-A12B-0FFF416654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14D91E-D504-471F-A13B-092E06828851}"/>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299300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E57AD0-7DEC-4DFC-9296-8E4717930ADF}"/>
              </a:ext>
            </a:extLst>
          </p:cNvPr>
          <p:cNvSpPr>
            <a:spLocks noGrp="1"/>
          </p:cNvSpPr>
          <p:nvPr>
            <p:ph type="dt" sz="half" idx="10"/>
          </p:nvPr>
        </p:nvSpPr>
        <p:spPr/>
        <p:txBody>
          <a:bodyPr/>
          <a:lstStyle/>
          <a:p>
            <a:fld id="{FEBAEF42-96C7-42F9-9BDD-C2B043929843}" type="datetimeFigureOut">
              <a:rPr lang="en-IN" smtClean="0"/>
              <a:t>01-12-2021</a:t>
            </a:fld>
            <a:endParaRPr lang="en-IN"/>
          </a:p>
        </p:txBody>
      </p:sp>
      <p:sp>
        <p:nvSpPr>
          <p:cNvPr id="3" name="Footer Placeholder 2">
            <a:extLst>
              <a:ext uri="{FF2B5EF4-FFF2-40B4-BE49-F238E27FC236}">
                <a16:creationId xmlns:a16="http://schemas.microsoft.com/office/drawing/2014/main" id="{6F7D3ADA-40DE-4EA6-BC38-C222704F83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A3A26C-89E7-4D35-98E1-38D278A1E3F9}"/>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328143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869B-60C0-4E0F-BE09-A289FA5A7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3D673F-6217-4D2E-B449-A009A116DF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87AEB9-D4D6-4992-B29C-2774D8AC9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9508D-8EB5-4690-93C8-040AFDCCADDE}"/>
              </a:ext>
            </a:extLst>
          </p:cNvPr>
          <p:cNvSpPr>
            <a:spLocks noGrp="1"/>
          </p:cNvSpPr>
          <p:nvPr>
            <p:ph type="dt" sz="half" idx="10"/>
          </p:nvPr>
        </p:nvSpPr>
        <p:spPr/>
        <p:txBody>
          <a:bodyPr/>
          <a:lstStyle/>
          <a:p>
            <a:fld id="{FEBAEF42-96C7-42F9-9BDD-C2B043929843}" type="datetimeFigureOut">
              <a:rPr lang="en-IN" smtClean="0"/>
              <a:t>01-12-2021</a:t>
            </a:fld>
            <a:endParaRPr lang="en-IN"/>
          </a:p>
        </p:txBody>
      </p:sp>
      <p:sp>
        <p:nvSpPr>
          <p:cNvPr id="6" name="Footer Placeholder 5">
            <a:extLst>
              <a:ext uri="{FF2B5EF4-FFF2-40B4-BE49-F238E27FC236}">
                <a16:creationId xmlns:a16="http://schemas.microsoft.com/office/drawing/2014/main" id="{6154D332-936F-49B5-A30D-670EE7A7BE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68056E-0639-4CE7-AEBD-3499C34604FB}"/>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199701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5177-A557-4BD0-B9C5-697D07C9C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EA272A-6DD5-4682-8B8B-5B542739A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37F704-8069-4798-851A-0A72D2425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11524-907F-434B-B17D-4BACEB3382C3}"/>
              </a:ext>
            </a:extLst>
          </p:cNvPr>
          <p:cNvSpPr>
            <a:spLocks noGrp="1"/>
          </p:cNvSpPr>
          <p:nvPr>
            <p:ph type="dt" sz="half" idx="10"/>
          </p:nvPr>
        </p:nvSpPr>
        <p:spPr/>
        <p:txBody>
          <a:bodyPr/>
          <a:lstStyle/>
          <a:p>
            <a:fld id="{FEBAEF42-96C7-42F9-9BDD-C2B043929843}" type="datetimeFigureOut">
              <a:rPr lang="en-IN" smtClean="0"/>
              <a:t>01-12-2021</a:t>
            </a:fld>
            <a:endParaRPr lang="en-IN"/>
          </a:p>
        </p:txBody>
      </p:sp>
      <p:sp>
        <p:nvSpPr>
          <p:cNvPr id="6" name="Footer Placeholder 5">
            <a:extLst>
              <a:ext uri="{FF2B5EF4-FFF2-40B4-BE49-F238E27FC236}">
                <a16:creationId xmlns:a16="http://schemas.microsoft.com/office/drawing/2014/main" id="{8AED8792-FA9D-4EC7-9D17-8596F2B860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7BDA80-2720-4164-A0EE-FB5267AEF829}"/>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175639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4794E3-FF6B-4BAB-8B72-AF10F3BED4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1ACF03-AA1E-4DE2-AD5A-A93417C42D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CAD7BE-BFA5-42F5-8F7A-8A1B718E1E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AEF42-96C7-42F9-9BDD-C2B043929843}" type="datetimeFigureOut">
              <a:rPr lang="en-IN" smtClean="0"/>
              <a:t>01-12-2021</a:t>
            </a:fld>
            <a:endParaRPr lang="en-IN"/>
          </a:p>
        </p:txBody>
      </p:sp>
      <p:sp>
        <p:nvSpPr>
          <p:cNvPr id="5" name="Footer Placeholder 4">
            <a:extLst>
              <a:ext uri="{FF2B5EF4-FFF2-40B4-BE49-F238E27FC236}">
                <a16:creationId xmlns:a16="http://schemas.microsoft.com/office/drawing/2014/main" id="{21FB8E29-B370-4A3C-9062-552CEFD725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22F7A3-D0D5-4578-88BE-BD737AEDF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AC961-BA4B-403F-BC65-94609036D969}" type="slidenum">
              <a:rPr lang="en-IN" smtClean="0"/>
              <a:t>‹#›</a:t>
            </a:fld>
            <a:endParaRPr lang="en-IN"/>
          </a:p>
        </p:txBody>
      </p:sp>
    </p:spTree>
    <p:extLst>
      <p:ext uri="{BB962C8B-B14F-4D97-AF65-F5344CB8AC3E}">
        <p14:creationId xmlns:p14="http://schemas.microsoft.com/office/powerpoint/2010/main" val="758682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6.jpeg"/></Relationships>
</file>

<file path=ppt/slides/_rels/slide35.xml.rels><?xml version="1.0" encoding="UTF-8" standalone="yes"?>
<Relationships xmlns="http://schemas.openxmlformats.org/package/2006/relationships"><Relationship Id="rId3" Type="http://schemas.openxmlformats.org/officeDocument/2006/relationships/hyperlink" Target="https://www.simplilearn.com/tutorials/hadoop-tutorial/pi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eg"/></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jpeg"/></Relationships>
</file>

<file path=ppt/slides/_rels/slide3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EB3B-66FE-4269-A98B-BAE5FF33C9E2}"/>
              </a:ext>
            </a:extLst>
          </p:cNvPr>
          <p:cNvSpPr>
            <a:spLocks noGrp="1"/>
          </p:cNvSpPr>
          <p:nvPr>
            <p:ph type="ctrTitle"/>
          </p:nvPr>
        </p:nvSpPr>
        <p:spPr/>
        <p:txBody>
          <a:bodyPr/>
          <a:lstStyle/>
          <a:p>
            <a:r>
              <a:rPr lang="en-GB" dirty="0"/>
              <a:t>Hadoop</a:t>
            </a:r>
            <a:endParaRPr lang="en-IN" dirty="0"/>
          </a:p>
        </p:txBody>
      </p:sp>
      <p:sp>
        <p:nvSpPr>
          <p:cNvPr id="3" name="Subtitle 2">
            <a:extLst>
              <a:ext uri="{FF2B5EF4-FFF2-40B4-BE49-F238E27FC236}">
                <a16:creationId xmlns:a16="http://schemas.microsoft.com/office/drawing/2014/main" id="{A6964CA9-B1CC-4901-A477-B5CB1D3ACAB7}"/>
              </a:ext>
            </a:extLst>
          </p:cNvPr>
          <p:cNvSpPr>
            <a:spLocks noGrp="1"/>
          </p:cNvSpPr>
          <p:nvPr>
            <p:ph type="subTitle" idx="1"/>
          </p:nvPr>
        </p:nvSpPr>
        <p:spPr/>
        <p:txBody>
          <a:bodyPr/>
          <a:lstStyle/>
          <a:p>
            <a:r>
              <a:rPr lang="en-GB" dirty="0"/>
              <a:t>Ajay J. Singala</a:t>
            </a:r>
            <a:endParaRPr lang="en-IN" dirty="0"/>
          </a:p>
        </p:txBody>
      </p:sp>
    </p:spTree>
    <p:extLst>
      <p:ext uri="{BB962C8B-B14F-4D97-AF65-F5344CB8AC3E}">
        <p14:creationId xmlns:p14="http://schemas.microsoft.com/office/powerpoint/2010/main" val="222718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0509-0900-4F4F-A8D0-853BF0C7E98B}"/>
              </a:ext>
            </a:extLst>
          </p:cNvPr>
          <p:cNvSpPr>
            <a:spLocks noGrp="1"/>
          </p:cNvSpPr>
          <p:nvPr>
            <p:ph type="title"/>
          </p:nvPr>
        </p:nvSpPr>
        <p:spPr/>
        <p:txBody>
          <a:bodyPr/>
          <a:lstStyle/>
          <a:p>
            <a:r>
              <a:rPr lang="en-GB" dirty="0"/>
              <a:t>What is Hadoop?</a:t>
            </a:r>
            <a:endParaRPr lang="en-IN" dirty="0"/>
          </a:p>
        </p:txBody>
      </p:sp>
      <p:sp>
        <p:nvSpPr>
          <p:cNvPr id="3" name="Content Placeholder 2">
            <a:extLst>
              <a:ext uri="{FF2B5EF4-FFF2-40B4-BE49-F238E27FC236}">
                <a16:creationId xmlns:a16="http://schemas.microsoft.com/office/drawing/2014/main" id="{F816A020-2DED-4CA8-8D86-C164191EA343}"/>
              </a:ext>
            </a:extLst>
          </p:cNvPr>
          <p:cNvSpPr>
            <a:spLocks noGrp="1"/>
          </p:cNvSpPr>
          <p:nvPr>
            <p:ph idx="1"/>
          </p:nvPr>
        </p:nvSpPr>
        <p:spPr/>
        <p:txBody>
          <a:bodyPr>
            <a:normAutofit fontScale="85000" lnSpcReduction="10000"/>
          </a:bodyPr>
          <a:lstStyle/>
          <a:p>
            <a:r>
              <a:rPr lang="en-GB" dirty="0">
                <a:solidFill>
                  <a:srgbClr val="1179EF"/>
                </a:solidFill>
              </a:rPr>
              <a:t>Hadoop</a:t>
            </a:r>
            <a:r>
              <a:rPr lang="en-GB" dirty="0"/>
              <a:t>, as a Big Data framework, provides businesses with the ability to:</a:t>
            </a:r>
          </a:p>
          <a:p>
            <a:pPr lvl="1"/>
            <a:r>
              <a:rPr lang="en-GB" b="0" i="0" dirty="0">
                <a:solidFill>
                  <a:srgbClr val="51565E"/>
                </a:solidFill>
                <a:effectLst/>
              </a:rPr>
              <a:t>distribute data storage, </a:t>
            </a:r>
          </a:p>
          <a:p>
            <a:pPr lvl="1"/>
            <a:r>
              <a:rPr lang="en-GB" b="0" i="0" dirty="0">
                <a:solidFill>
                  <a:srgbClr val="51565E"/>
                </a:solidFill>
                <a:effectLst/>
              </a:rPr>
              <a:t>parallel processing, </a:t>
            </a:r>
          </a:p>
          <a:p>
            <a:pPr lvl="1"/>
            <a:r>
              <a:rPr lang="en-GB" b="0" i="0" dirty="0">
                <a:solidFill>
                  <a:srgbClr val="51565E"/>
                </a:solidFill>
                <a:effectLst/>
              </a:rPr>
              <a:t>and process data at </a:t>
            </a:r>
          </a:p>
          <a:p>
            <a:pPr lvl="2"/>
            <a:r>
              <a:rPr lang="en-GB" b="0" i="0" dirty="0">
                <a:solidFill>
                  <a:srgbClr val="51565E"/>
                </a:solidFill>
                <a:effectLst/>
              </a:rPr>
              <a:t>higher volume, </a:t>
            </a:r>
          </a:p>
          <a:p>
            <a:pPr lvl="2"/>
            <a:r>
              <a:rPr lang="en-GB" b="0" i="0" dirty="0">
                <a:solidFill>
                  <a:srgbClr val="51565E"/>
                </a:solidFill>
                <a:effectLst/>
              </a:rPr>
              <a:t>higher velocity, </a:t>
            </a:r>
          </a:p>
          <a:p>
            <a:pPr lvl="2"/>
            <a:r>
              <a:rPr lang="en-GB" b="0" i="0" dirty="0">
                <a:solidFill>
                  <a:srgbClr val="51565E"/>
                </a:solidFill>
                <a:effectLst/>
              </a:rPr>
              <a:t>variety, ‘</a:t>
            </a:r>
          </a:p>
          <a:p>
            <a:pPr lvl="2"/>
            <a:r>
              <a:rPr lang="en-GB" b="0" i="0" dirty="0">
                <a:solidFill>
                  <a:srgbClr val="51565E"/>
                </a:solidFill>
                <a:effectLst/>
              </a:rPr>
              <a:t>value, </a:t>
            </a:r>
          </a:p>
          <a:p>
            <a:pPr lvl="2"/>
            <a:r>
              <a:rPr lang="en-GB" b="0" i="0" dirty="0">
                <a:solidFill>
                  <a:srgbClr val="51565E"/>
                </a:solidFill>
                <a:effectLst/>
              </a:rPr>
              <a:t>and veracity. </a:t>
            </a:r>
          </a:p>
          <a:p>
            <a:pPr lvl="1"/>
            <a:r>
              <a:rPr lang="en-GB" b="0" i="0" dirty="0">
                <a:solidFill>
                  <a:srgbClr val="51565E"/>
                </a:solidFill>
                <a:effectLst/>
              </a:rPr>
              <a:t>HDFS, MapReduce, and YARN are the three major components for this Hadoop tutorial. </a:t>
            </a:r>
          </a:p>
          <a:p>
            <a:r>
              <a:rPr lang="en-IN" dirty="0">
                <a:solidFill>
                  <a:srgbClr val="1179EF"/>
                </a:solidFill>
              </a:rPr>
              <a:t>HDFS</a:t>
            </a:r>
            <a:r>
              <a:rPr lang="en-IN" dirty="0"/>
              <a:t>: is the storage unit</a:t>
            </a:r>
          </a:p>
          <a:p>
            <a:r>
              <a:rPr lang="en-IN" dirty="0">
                <a:solidFill>
                  <a:srgbClr val="1179EF"/>
                </a:solidFill>
              </a:rPr>
              <a:t>MapReduce</a:t>
            </a:r>
            <a:r>
              <a:rPr lang="en-IN" dirty="0"/>
              <a:t>: is the processing unit</a:t>
            </a:r>
          </a:p>
          <a:p>
            <a:r>
              <a:rPr lang="en-IN" dirty="0">
                <a:solidFill>
                  <a:srgbClr val="1179EF"/>
                </a:solidFill>
              </a:rPr>
              <a:t>YARN</a:t>
            </a:r>
            <a:r>
              <a:rPr lang="en-IN" dirty="0"/>
              <a:t>: is a resource management unit</a:t>
            </a:r>
          </a:p>
        </p:txBody>
      </p:sp>
    </p:spTree>
    <p:extLst>
      <p:ext uri="{BB962C8B-B14F-4D97-AF65-F5344CB8AC3E}">
        <p14:creationId xmlns:p14="http://schemas.microsoft.com/office/powerpoint/2010/main" val="94145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0509-0900-4F4F-A8D0-853BF0C7E98B}"/>
              </a:ext>
            </a:extLst>
          </p:cNvPr>
          <p:cNvSpPr>
            <a:spLocks noGrp="1"/>
          </p:cNvSpPr>
          <p:nvPr>
            <p:ph type="title"/>
          </p:nvPr>
        </p:nvSpPr>
        <p:spPr/>
        <p:txBody>
          <a:bodyPr/>
          <a:lstStyle/>
          <a:p>
            <a:r>
              <a:rPr lang="en-GB" dirty="0"/>
              <a:t>What is Hadoop?</a:t>
            </a:r>
            <a:endParaRPr lang="en-IN" dirty="0"/>
          </a:p>
        </p:txBody>
      </p:sp>
      <p:sp>
        <p:nvSpPr>
          <p:cNvPr id="3" name="Content Placeholder 2">
            <a:extLst>
              <a:ext uri="{FF2B5EF4-FFF2-40B4-BE49-F238E27FC236}">
                <a16:creationId xmlns:a16="http://schemas.microsoft.com/office/drawing/2014/main" id="{F816A020-2DED-4CA8-8D86-C164191EA343}"/>
              </a:ext>
            </a:extLst>
          </p:cNvPr>
          <p:cNvSpPr>
            <a:spLocks noGrp="1"/>
          </p:cNvSpPr>
          <p:nvPr>
            <p:ph idx="1"/>
          </p:nvPr>
        </p:nvSpPr>
        <p:spPr/>
        <p:txBody>
          <a:bodyPr>
            <a:normAutofit/>
          </a:bodyPr>
          <a:lstStyle/>
          <a:p>
            <a:pPr algn="l"/>
            <a:r>
              <a:rPr lang="en-GB" sz="2400" b="0" i="0" dirty="0">
                <a:solidFill>
                  <a:srgbClr val="51565E"/>
                </a:solidFill>
                <a:effectLst/>
              </a:rPr>
              <a:t>Hadoop HDFS (</a:t>
            </a:r>
            <a:r>
              <a:rPr lang="en-GB" sz="2400" b="0" i="1" dirty="0">
                <a:solidFill>
                  <a:srgbClr val="51565E"/>
                </a:solidFill>
                <a:effectLst/>
              </a:rPr>
              <a:t>Hadoop Distributed File System</a:t>
            </a:r>
            <a:r>
              <a:rPr lang="en-GB" sz="2400" b="0" i="0" dirty="0">
                <a:solidFill>
                  <a:srgbClr val="51565E"/>
                </a:solidFill>
                <a:effectLst/>
              </a:rPr>
              <a:t>) uses name nodes and data nodes to store extensive data</a:t>
            </a:r>
          </a:p>
          <a:p>
            <a:pPr algn="l"/>
            <a:r>
              <a:rPr lang="en-GB" sz="2400" b="0" i="0" dirty="0">
                <a:solidFill>
                  <a:srgbClr val="51565E"/>
                </a:solidFill>
                <a:effectLst/>
              </a:rPr>
              <a:t>MapReduce manages these nodes for processing, </a:t>
            </a:r>
          </a:p>
          <a:p>
            <a:pPr algn="l"/>
            <a:r>
              <a:rPr lang="en-GB" sz="2400" b="0" i="0" dirty="0">
                <a:solidFill>
                  <a:srgbClr val="51565E"/>
                </a:solidFill>
                <a:effectLst/>
              </a:rPr>
              <a:t>and YARN (</a:t>
            </a:r>
            <a:r>
              <a:rPr lang="en-GB" sz="2400" b="0" i="1" dirty="0">
                <a:solidFill>
                  <a:srgbClr val="51565E"/>
                </a:solidFill>
                <a:effectLst/>
              </a:rPr>
              <a:t>Yet Another Resource Negotiator</a:t>
            </a:r>
            <a:r>
              <a:rPr lang="en-GB" sz="2400" b="0" i="0" dirty="0">
                <a:solidFill>
                  <a:srgbClr val="51565E"/>
                </a:solidFill>
                <a:effectLst/>
              </a:rPr>
              <a:t>) acts as an Operating system for Hadoop in managing cluster resources.</a:t>
            </a:r>
          </a:p>
          <a:p>
            <a:endParaRPr lang="en-IN" sz="2400" dirty="0"/>
          </a:p>
        </p:txBody>
      </p:sp>
    </p:spTree>
    <p:extLst>
      <p:ext uri="{BB962C8B-B14F-4D97-AF65-F5344CB8AC3E}">
        <p14:creationId xmlns:p14="http://schemas.microsoft.com/office/powerpoint/2010/main" val="42268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0017-86F4-411C-A582-96C292CB40C0}"/>
              </a:ext>
            </a:extLst>
          </p:cNvPr>
          <p:cNvSpPr>
            <a:spLocks noGrp="1"/>
          </p:cNvSpPr>
          <p:nvPr>
            <p:ph type="title"/>
          </p:nvPr>
        </p:nvSpPr>
        <p:spPr/>
        <p:txBody>
          <a:bodyPr/>
          <a:lstStyle/>
          <a:p>
            <a:r>
              <a:rPr lang="en-GB" dirty="0"/>
              <a:t>Who uses Hadoop?</a:t>
            </a:r>
            <a:endParaRPr lang="en-IN" dirty="0"/>
          </a:p>
        </p:txBody>
      </p:sp>
      <p:sp>
        <p:nvSpPr>
          <p:cNvPr id="3" name="Content Placeholder 2">
            <a:extLst>
              <a:ext uri="{FF2B5EF4-FFF2-40B4-BE49-F238E27FC236}">
                <a16:creationId xmlns:a16="http://schemas.microsoft.com/office/drawing/2014/main" id="{B86CB3C6-F607-44E5-A695-7FB49F7FC05C}"/>
              </a:ext>
            </a:extLst>
          </p:cNvPr>
          <p:cNvSpPr>
            <a:spLocks noGrp="1"/>
          </p:cNvSpPr>
          <p:nvPr>
            <p:ph idx="1"/>
          </p:nvPr>
        </p:nvSpPr>
        <p:spPr/>
        <p:txBody>
          <a:bodyPr>
            <a:normAutofit/>
          </a:bodyPr>
          <a:lstStyle/>
          <a:p>
            <a:pPr algn="l">
              <a:buFont typeface="Arial" panose="020B0604020202020204" pitchFamily="34" charset="0"/>
              <a:buChar char="•"/>
            </a:pPr>
            <a:r>
              <a:rPr lang="en-GB" sz="2400" b="0" i="0" dirty="0">
                <a:solidFill>
                  <a:srgbClr val="51565E"/>
                </a:solidFill>
                <a:effectLst/>
              </a:rPr>
              <a:t>British Airways</a:t>
            </a:r>
          </a:p>
          <a:p>
            <a:pPr algn="l">
              <a:buFont typeface="Arial" panose="020B0604020202020204" pitchFamily="34" charset="0"/>
              <a:buChar char="•"/>
            </a:pPr>
            <a:r>
              <a:rPr lang="en-GB" sz="2400" b="0" i="0" dirty="0">
                <a:solidFill>
                  <a:srgbClr val="51565E"/>
                </a:solidFill>
                <a:effectLst/>
              </a:rPr>
              <a:t>Uber</a:t>
            </a:r>
          </a:p>
          <a:p>
            <a:pPr algn="l">
              <a:buFont typeface="Arial" panose="020B0604020202020204" pitchFamily="34" charset="0"/>
              <a:buChar char="•"/>
            </a:pPr>
            <a:r>
              <a:rPr lang="en-GB" sz="2400" b="0" i="0" dirty="0">
                <a:solidFill>
                  <a:srgbClr val="51565E"/>
                </a:solidFill>
                <a:effectLst/>
              </a:rPr>
              <a:t>The Bank of Scotland</a:t>
            </a:r>
          </a:p>
          <a:p>
            <a:pPr algn="l">
              <a:buFont typeface="Arial" panose="020B0604020202020204" pitchFamily="34" charset="0"/>
              <a:buChar char="•"/>
            </a:pPr>
            <a:r>
              <a:rPr lang="en-GB" sz="2400" b="0" i="0" dirty="0">
                <a:solidFill>
                  <a:srgbClr val="51565E"/>
                </a:solidFill>
                <a:effectLst/>
              </a:rPr>
              <a:t>Netflix</a:t>
            </a:r>
          </a:p>
          <a:p>
            <a:pPr algn="l">
              <a:buFont typeface="Arial" panose="020B0604020202020204" pitchFamily="34" charset="0"/>
              <a:buChar char="•"/>
            </a:pPr>
            <a:r>
              <a:rPr lang="en-GB" sz="2400" b="0" i="0" dirty="0">
                <a:solidFill>
                  <a:srgbClr val="51565E"/>
                </a:solidFill>
                <a:effectLst/>
              </a:rPr>
              <a:t>The National Security Agency (NSA), of the United States</a:t>
            </a:r>
          </a:p>
          <a:p>
            <a:pPr algn="l">
              <a:buFont typeface="Arial" panose="020B0604020202020204" pitchFamily="34" charset="0"/>
              <a:buChar char="•"/>
            </a:pPr>
            <a:r>
              <a:rPr lang="en-GB" sz="2400" b="0" i="0" dirty="0">
                <a:solidFill>
                  <a:srgbClr val="51565E"/>
                </a:solidFill>
                <a:effectLst/>
              </a:rPr>
              <a:t>The UK’s Royal Mail system</a:t>
            </a:r>
          </a:p>
          <a:p>
            <a:pPr algn="l">
              <a:buFont typeface="Arial" panose="020B0604020202020204" pitchFamily="34" charset="0"/>
              <a:buChar char="•"/>
            </a:pPr>
            <a:r>
              <a:rPr lang="en-GB" sz="2400" b="0" i="0" dirty="0">
                <a:solidFill>
                  <a:srgbClr val="51565E"/>
                </a:solidFill>
                <a:effectLst/>
              </a:rPr>
              <a:t>Expedia</a:t>
            </a:r>
          </a:p>
          <a:p>
            <a:pPr algn="l">
              <a:buFont typeface="Arial" panose="020B0604020202020204" pitchFamily="34" charset="0"/>
              <a:buChar char="•"/>
            </a:pPr>
            <a:r>
              <a:rPr lang="en-GB" sz="2400" b="0" i="0" dirty="0">
                <a:solidFill>
                  <a:srgbClr val="51565E"/>
                </a:solidFill>
                <a:effectLst/>
              </a:rPr>
              <a:t>Twitter</a:t>
            </a:r>
          </a:p>
        </p:txBody>
      </p:sp>
    </p:spTree>
    <p:extLst>
      <p:ext uri="{BB962C8B-B14F-4D97-AF65-F5344CB8AC3E}">
        <p14:creationId xmlns:p14="http://schemas.microsoft.com/office/powerpoint/2010/main" val="183881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2463-D4CF-4337-A859-6FDBFDAED5C3}"/>
              </a:ext>
            </a:extLst>
          </p:cNvPr>
          <p:cNvSpPr>
            <a:spLocks noGrp="1"/>
          </p:cNvSpPr>
          <p:nvPr>
            <p:ph type="title"/>
          </p:nvPr>
        </p:nvSpPr>
        <p:spPr/>
        <p:txBody>
          <a:bodyPr/>
          <a:lstStyle/>
          <a:p>
            <a:r>
              <a:rPr lang="en-GB" dirty="0"/>
              <a:t>Hadoop Components - HDFS</a:t>
            </a:r>
            <a:endParaRPr lang="en-IN" dirty="0"/>
          </a:p>
        </p:txBody>
      </p:sp>
      <p:sp>
        <p:nvSpPr>
          <p:cNvPr id="3" name="Content Placeholder 2">
            <a:extLst>
              <a:ext uri="{FF2B5EF4-FFF2-40B4-BE49-F238E27FC236}">
                <a16:creationId xmlns:a16="http://schemas.microsoft.com/office/drawing/2014/main" id="{F2519CDC-74EE-4C2A-B9D7-959F2A1897F7}"/>
              </a:ext>
            </a:extLst>
          </p:cNvPr>
          <p:cNvSpPr>
            <a:spLocks noGrp="1"/>
          </p:cNvSpPr>
          <p:nvPr>
            <p:ph idx="1"/>
          </p:nvPr>
        </p:nvSpPr>
        <p:spPr/>
        <p:txBody>
          <a:bodyPr>
            <a:normAutofit/>
          </a:bodyPr>
          <a:lstStyle/>
          <a:p>
            <a:pPr algn="l"/>
            <a:r>
              <a:rPr lang="en-GB" sz="2400" b="0" i="0" u="none" strike="noStrike" dirty="0">
                <a:solidFill>
                  <a:srgbClr val="1179EF"/>
                </a:solidFill>
                <a:effectLst/>
              </a:rPr>
              <a:t>Data</a:t>
            </a:r>
            <a:r>
              <a:rPr lang="en-GB" sz="2400" b="0" i="0" dirty="0">
                <a:solidFill>
                  <a:srgbClr val="51565E"/>
                </a:solidFill>
                <a:effectLst/>
              </a:rPr>
              <a:t> is stored in a distributed manner in HDFS. There are two components of HDFS - name node and data node. While there is only one name node, there can be multiple data nodes.</a:t>
            </a:r>
          </a:p>
          <a:p>
            <a:pPr algn="l"/>
            <a:r>
              <a:rPr lang="en-GB" sz="2400" b="0" i="0" u="none" strike="noStrike" dirty="0">
                <a:solidFill>
                  <a:srgbClr val="1179EF"/>
                </a:solidFill>
                <a:effectLst/>
              </a:rPr>
              <a:t>HDFS</a:t>
            </a:r>
            <a:r>
              <a:rPr lang="en-GB" sz="2400" b="0" i="0" dirty="0">
                <a:solidFill>
                  <a:srgbClr val="51565E"/>
                </a:solidFill>
                <a:effectLst/>
              </a:rPr>
              <a:t> is specially designed for storing huge datasets in commodity hardware. An enterprise version of a server costs roughly $10,000 per terabyte for the full processor. In case you need to buy 100 of these enterprise version servers, it will go up to a million dollars.</a:t>
            </a:r>
          </a:p>
          <a:p>
            <a:pPr algn="l"/>
            <a:r>
              <a:rPr lang="en-GB" sz="2400" b="0" i="0" dirty="0">
                <a:solidFill>
                  <a:srgbClr val="51565E"/>
                </a:solidFill>
                <a:effectLst/>
              </a:rPr>
              <a:t>Hadoop enables you to use commodity machines as your data nodes. This way, you don’t have to spend millions of dollars just on your data nodes. However, the name node is always an enterprise server.</a:t>
            </a:r>
          </a:p>
        </p:txBody>
      </p:sp>
    </p:spTree>
    <p:extLst>
      <p:ext uri="{BB962C8B-B14F-4D97-AF65-F5344CB8AC3E}">
        <p14:creationId xmlns:p14="http://schemas.microsoft.com/office/powerpoint/2010/main" val="428436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16F8-7883-494C-A1E0-600D318D6893}"/>
              </a:ext>
            </a:extLst>
          </p:cNvPr>
          <p:cNvSpPr>
            <a:spLocks noGrp="1"/>
          </p:cNvSpPr>
          <p:nvPr>
            <p:ph type="title"/>
          </p:nvPr>
        </p:nvSpPr>
        <p:spPr/>
        <p:txBody>
          <a:bodyPr/>
          <a:lstStyle/>
          <a:p>
            <a:r>
              <a:rPr lang="en-GB" dirty="0"/>
              <a:t>Hadoop Cluster</a:t>
            </a:r>
            <a:endParaRPr lang="en-IN" dirty="0"/>
          </a:p>
        </p:txBody>
      </p:sp>
      <p:sp>
        <p:nvSpPr>
          <p:cNvPr id="3" name="Content Placeholder 2">
            <a:extLst>
              <a:ext uri="{FF2B5EF4-FFF2-40B4-BE49-F238E27FC236}">
                <a16:creationId xmlns:a16="http://schemas.microsoft.com/office/drawing/2014/main" id="{44DFD4CD-D086-4BFE-8F07-951180A06665}"/>
              </a:ext>
            </a:extLst>
          </p:cNvPr>
          <p:cNvSpPr>
            <a:spLocks noGrp="1"/>
          </p:cNvSpPr>
          <p:nvPr>
            <p:ph idx="1"/>
          </p:nvPr>
        </p:nvSpPr>
        <p:spPr/>
        <p:txBody>
          <a:bodyPr>
            <a:normAutofit/>
          </a:bodyPr>
          <a:lstStyle/>
          <a:p>
            <a:r>
              <a:rPr lang="en-GB" dirty="0"/>
              <a:t>What is a Hadoop Cluster?</a:t>
            </a:r>
          </a:p>
          <a:p>
            <a:pPr lvl="1"/>
            <a:r>
              <a:rPr lang="en-US" b="0" i="0" dirty="0">
                <a:solidFill>
                  <a:srgbClr val="4D5356"/>
                </a:solidFill>
                <a:effectLst/>
                <a:latin typeface="-apple-system"/>
              </a:rPr>
              <a:t>A collection of independent components connected through a dedicated network to work as a single centralized data processing resource.</a:t>
            </a:r>
            <a:endParaRPr lang="en-GB" dirty="0"/>
          </a:p>
          <a:p>
            <a:r>
              <a:rPr lang="en-GB" dirty="0"/>
              <a:t>Master and Slave Nodes</a:t>
            </a:r>
          </a:p>
          <a:p>
            <a:pPr lvl="1"/>
            <a:r>
              <a:rPr lang="en-GB" b="0" i="0" dirty="0">
                <a:solidFill>
                  <a:srgbClr val="51565E"/>
                </a:solidFill>
                <a:effectLst/>
              </a:rPr>
              <a:t>Master and slave nodes form the </a:t>
            </a:r>
            <a:r>
              <a:rPr lang="en-GB" b="0" i="0" u="none" strike="noStrike" dirty="0">
                <a:solidFill>
                  <a:srgbClr val="1179EF"/>
                </a:solidFill>
                <a:effectLst/>
              </a:rPr>
              <a:t>HDFS cluster</a:t>
            </a:r>
            <a:r>
              <a:rPr lang="en-GB" b="0" i="0" dirty="0">
                <a:solidFill>
                  <a:srgbClr val="51565E"/>
                </a:solidFill>
                <a:effectLst/>
              </a:rPr>
              <a:t>. The name node is called the master, and the data nodes are called the slaves.</a:t>
            </a:r>
          </a:p>
          <a:p>
            <a:pPr marL="457200" lvl="1" indent="0">
              <a:buNone/>
            </a:pPr>
            <a:endParaRPr lang="en-GB" dirty="0">
              <a:solidFill>
                <a:srgbClr val="51565E"/>
              </a:solidFill>
            </a:endParaRPr>
          </a:p>
          <a:p>
            <a:pPr marL="457200" lvl="1" indent="0">
              <a:buNone/>
            </a:pPr>
            <a:endParaRPr lang="en-GB" b="0" i="0" dirty="0">
              <a:solidFill>
                <a:srgbClr val="51565E"/>
              </a:solidFill>
              <a:effectLst/>
            </a:endParaRPr>
          </a:p>
          <a:p>
            <a:pPr marL="457200" lvl="1" indent="0">
              <a:buNone/>
            </a:pPr>
            <a:endParaRPr lang="en-GB" dirty="0">
              <a:solidFill>
                <a:srgbClr val="51565E"/>
              </a:solidFill>
            </a:endParaRPr>
          </a:p>
          <a:p>
            <a:pPr marL="457200" lvl="1" indent="0">
              <a:buNone/>
            </a:pPr>
            <a:endParaRPr lang="en-GB" b="0" i="0" dirty="0">
              <a:solidFill>
                <a:srgbClr val="51565E"/>
              </a:solidFill>
              <a:effectLst/>
            </a:endParaRPr>
          </a:p>
          <a:p>
            <a:pPr marL="457200" lvl="1" indent="0">
              <a:buNone/>
            </a:pPr>
            <a:endParaRPr lang="en-GB" b="0" i="0" dirty="0">
              <a:solidFill>
                <a:srgbClr val="51565E"/>
              </a:solidFill>
              <a:effectLst/>
            </a:endParaRPr>
          </a:p>
          <a:p>
            <a:pPr marL="457200" lvl="1" indent="0">
              <a:buNone/>
            </a:pPr>
            <a:endParaRPr lang="en-GB" b="0" i="0" dirty="0">
              <a:solidFill>
                <a:srgbClr val="51565E"/>
              </a:solidFill>
              <a:effectLst/>
            </a:endParaRPr>
          </a:p>
          <a:p>
            <a:pPr marL="457200" lvl="1" indent="0">
              <a:buNone/>
            </a:pPr>
            <a:endParaRPr lang="en-GB" dirty="0">
              <a:solidFill>
                <a:srgbClr val="51565E"/>
              </a:solidFill>
            </a:endParaRPr>
          </a:p>
          <a:p>
            <a:pPr marL="457200" lvl="1" indent="0">
              <a:buNone/>
            </a:pPr>
            <a:endParaRPr lang="en-GB" b="0" i="0" dirty="0">
              <a:solidFill>
                <a:srgbClr val="51565E"/>
              </a:solidFill>
              <a:effectLst/>
            </a:endParaRPr>
          </a:p>
          <a:p>
            <a:pPr marL="457200" lvl="1" indent="0">
              <a:buNone/>
            </a:pPr>
            <a:endParaRPr lang="en-GB" b="0" i="0" dirty="0">
              <a:solidFill>
                <a:srgbClr val="51565E"/>
              </a:solidFill>
              <a:effectLst/>
            </a:endParaRPr>
          </a:p>
          <a:p>
            <a:pPr marL="457200" lvl="1" indent="0">
              <a:buNone/>
            </a:pPr>
            <a:endParaRPr lang="en-GB" b="0" i="0" dirty="0">
              <a:solidFill>
                <a:srgbClr val="51565E"/>
              </a:solidFill>
              <a:effectLst/>
            </a:endParaRPr>
          </a:p>
          <a:p>
            <a:endParaRPr lang="en-GB" b="0" i="0" dirty="0">
              <a:solidFill>
                <a:srgbClr val="51565E"/>
              </a:solidFill>
              <a:effectLst/>
            </a:endParaRPr>
          </a:p>
          <a:p>
            <a:pPr lvl="1"/>
            <a:endParaRPr lang="en-IN" dirty="0"/>
          </a:p>
        </p:txBody>
      </p:sp>
      <p:pic>
        <p:nvPicPr>
          <p:cNvPr id="5" name="Picture 4">
            <a:extLst>
              <a:ext uri="{FF2B5EF4-FFF2-40B4-BE49-F238E27FC236}">
                <a16:creationId xmlns:a16="http://schemas.microsoft.com/office/drawing/2014/main" id="{4E20E565-0B39-4CC2-993B-A9D83C07F084}"/>
              </a:ext>
            </a:extLst>
          </p:cNvPr>
          <p:cNvPicPr>
            <a:picLocks noChangeAspect="1"/>
          </p:cNvPicPr>
          <p:nvPr/>
        </p:nvPicPr>
        <p:blipFill>
          <a:blip r:embed="rId3"/>
          <a:stretch>
            <a:fillRect/>
          </a:stretch>
        </p:blipFill>
        <p:spPr>
          <a:xfrm>
            <a:off x="2991633" y="4284621"/>
            <a:ext cx="5488488" cy="2408671"/>
          </a:xfrm>
          <a:prstGeom prst="rect">
            <a:avLst/>
          </a:prstGeom>
          <a:ln>
            <a:solidFill>
              <a:schemeClr val="tx1"/>
            </a:solidFill>
          </a:ln>
        </p:spPr>
      </p:pic>
    </p:spTree>
    <p:extLst>
      <p:ext uri="{BB962C8B-B14F-4D97-AF65-F5344CB8AC3E}">
        <p14:creationId xmlns:p14="http://schemas.microsoft.com/office/powerpoint/2010/main" val="450714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C9EF-B186-48CE-9729-633BD14BE3E7}"/>
              </a:ext>
            </a:extLst>
          </p:cNvPr>
          <p:cNvSpPr>
            <a:spLocks noGrp="1"/>
          </p:cNvSpPr>
          <p:nvPr>
            <p:ph type="title"/>
          </p:nvPr>
        </p:nvSpPr>
        <p:spPr/>
        <p:txBody>
          <a:bodyPr/>
          <a:lstStyle/>
          <a:p>
            <a:r>
              <a:rPr lang="en-US" dirty="0"/>
              <a:t>Single Node vs Multi Node Hadoop Cluster</a:t>
            </a:r>
          </a:p>
        </p:txBody>
      </p:sp>
      <p:graphicFrame>
        <p:nvGraphicFramePr>
          <p:cNvPr id="4" name="Table 4">
            <a:extLst>
              <a:ext uri="{FF2B5EF4-FFF2-40B4-BE49-F238E27FC236}">
                <a16:creationId xmlns:a16="http://schemas.microsoft.com/office/drawing/2014/main" id="{75CF7723-9BE9-4AE9-9F8A-0B9917E94BE4}"/>
              </a:ext>
            </a:extLst>
          </p:cNvPr>
          <p:cNvGraphicFramePr>
            <a:graphicFrameLocks noGrp="1"/>
          </p:cNvGraphicFramePr>
          <p:nvPr>
            <p:ph idx="1"/>
            <p:extLst>
              <p:ext uri="{D42A27DB-BD31-4B8C-83A1-F6EECF244321}">
                <p14:modId xmlns:p14="http://schemas.microsoft.com/office/powerpoint/2010/main" val="1097217329"/>
              </p:ext>
            </p:extLst>
          </p:nvPr>
        </p:nvGraphicFramePr>
        <p:xfrm>
          <a:off x="838200" y="1825625"/>
          <a:ext cx="10515600" cy="3484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996034103"/>
                    </a:ext>
                  </a:extLst>
                </a:gridCol>
                <a:gridCol w="5257800">
                  <a:extLst>
                    <a:ext uri="{9D8B030D-6E8A-4147-A177-3AD203B41FA5}">
                      <a16:colId xmlns:a16="http://schemas.microsoft.com/office/drawing/2014/main" val="1924902176"/>
                    </a:ext>
                  </a:extLst>
                </a:gridCol>
              </a:tblGrid>
              <a:tr h="370840">
                <a:tc>
                  <a:txBody>
                    <a:bodyPr/>
                    <a:lstStyle/>
                    <a:p>
                      <a:r>
                        <a:rPr lang="en-US" dirty="0"/>
                        <a:t>Single Node Cluster</a:t>
                      </a:r>
                    </a:p>
                  </a:txBody>
                  <a:tcPr/>
                </a:tc>
                <a:tc>
                  <a:txBody>
                    <a:bodyPr/>
                    <a:lstStyle/>
                    <a:p>
                      <a:r>
                        <a:rPr lang="en-US" dirty="0"/>
                        <a:t>Multi Node Cluster</a:t>
                      </a:r>
                    </a:p>
                  </a:txBody>
                  <a:tcPr/>
                </a:tc>
                <a:extLst>
                  <a:ext uri="{0D108BD9-81ED-4DB2-BD59-A6C34878D82A}">
                    <a16:rowId xmlns:a16="http://schemas.microsoft.com/office/drawing/2014/main" val="3920533470"/>
                  </a:ext>
                </a:extLst>
              </a:tr>
              <a:tr h="370840">
                <a:tc>
                  <a:txBody>
                    <a:bodyPr/>
                    <a:lstStyle/>
                    <a:p>
                      <a:r>
                        <a:rPr lang="en-US" sz="1800" b="0" i="0" kern="1200" dirty="0">
                          <a:solidFill>
                            <a:schemeClr val="dk1"/>
                          </a:solidFill>
                          <a:effectLst/>
                          <a:latin typeface="+mn-lt"/>
                          <a:ea typeface="+mn-ea"/>
                          <a:cs typeface="+mn-cs"/>
                        </a:rPr>
                        <a:t>Has only a single machine.</a:t>
                      </a:r>
                      <a:endParaRPr lang="en-US" dirty="0"/>
                    </a:p>
                  </a:txBody>
                  <a:tcPr/>
                </a:tc>
                <a:tc>
                  <a:txBody>
                    <a:bodyPr/>
                    <a:lstStyle/>
                    <a:p>
                      <a:r>
                        <a:rPr lang="en-US" sz="1800" b="0" i="0" kern="1200" dirty="0">
                          <a:solidFill>
                            <a:schemeClr val="dk1"/>
                          </a:solidFill>
                          <a:effectLst/>
                          <a:latin typeface="+mn-lt"/>
                          <a:ea typeface="+mn-ea"/>
                          <a:cs typeface="+mn-cs"/>
                        </a:rPr>
                        <a:t>Will have more than one machine.</a:t>
                      </a:r>
                      <a:endParaRPr lang="en-US" dirty="0"/>
                    </a:p>
                  </a:txBody>
                  <a:tcPr/>
                </a:tc>
                <a:extLst>
                  <a:ext uri="{0D108BD9-81ED-4DB2-BD59-A6C34878D82A}">
                    <a16:rowId xmlns:a16="http://schemas.microsoft.com/office/drawing/2014/main" val="1562786428"/>
                  </a:ext>
                </a:extLst>
              </a:tr>
              <a:tr h="370840">
                <a:tc>
                  <a:txBody>
                    <a:bodyPr/>
                    <a:lstStyle/>
                    <a:p>
                      <a:r>
                        <a:rPr lang="en-US" sz="1800" b="0" i="0" kern="1200" dirty="0">
                          <a:solidFill>
                            <a:schemeClr val="dk1"/>
                          </a:solidFill>
                          <a:effectLst/>
                          <a:latin typeface="+mn-lt"/>
                          <a:ea typeface="+mn-ea"/>
                          <a:cs typeface="+mn-cs"/>
                        </a:rPr>
                        <a:t>All the daemons i.e. </a:t>
                      </a:r>
                      <a:r>
                        <a:rPr lang="en-US" sz="1800" b="0" i="0" kern="1200" dirty="0" err="1">
                          <a:solidFill>
                            <a:schemeClr val="dk1"/>
                          </a:solidFill>
                          <a:effectLst/>
                          <a:latin typeface="+mn-lt"/>
                          <a:ea typeface="+mn-ea"/>
                          <a:cs typeface="+mn-cs"/>
                        </a:rPr>
                        <a:t>DataNode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NameNode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TaskTracker</a:t>
                      </a:r>
                      <a:r>
                        <a:rPr lang="en-US" sz="1800" b="0" i="0" kern="1200" dirty="0">
                          <a:solidFill>
                            <a:schemeClr val="dk1"/>
                          </a:solidFill>
                          <a:effectLst/>
                          <a:latin typeface="+mn-lt"/>
                          <a:ea typeface="+mn-ea"/>
                          <a:cs typeface="+mn-cs"/>
                        </a:rPr>
                        <a:t> and </a:t>
                      </a:r>
                      <a:r>
                        <a:rPr lang="en-US" sz="1800" b="0" i="0" kern="1200" dirty="0" err="1">
                          <a:solidFill>
                            <a:schemeClr val="dk1"/>
                          </a:solidFill>
                          <a:effectLst/>
                          <a:latin typeface="+mn-lt"/>
                          <a:ea typeface="+mn-ea"/>
                          <a:cs typeface="+mn-cs"/>
                        </a:rPr>
                        <a:t>JobTracker</a:t>
                      </a:r>
                      <a:r>
                        <a:rPr lang="en-US" sz="1800" b="0" i="0" kern="1200" dirty="0">
                          <a:solidFill>
                            <a:schemeClr val="dk1"/>
                          </a:solidFill>
                          <a:effectLst/>
                          <a:latin typeface="+mn-lt"/>
                          <a:ea typeface="+mn-ea"/>
                          <a:cs typeface="+mn-cs"/>
                        </a:rPr>
                        <a:t> run on the same machine/host.</a:t>
                      </a:r>
                      <a:endParaRPr lang="en-US" dirty="0"/>
                    </a:p>
                  </a:txBody>
                  <a:tcPr/>
                </a:tc>
                <a:tc>
                  <a:txBody>
                    <a:bodyPr/>
                    <a:lstStyle/>
                    <a:p>
                      <a:r>
                        <a:rPr lang="en-US" sz="1800" b="0" i="0" kern="1200" dirty="0">
                          <a:solidFill>
                            <a:schemeClr val="dk1"/>
                          </a:solidFill>
                          <a:effectLst/>
                          <a:latin typeface="+mn-lt"/>
                          <a:ea typeface="+mn-ea"/>
                          <a:cs typeface="+mn-cs"/>
                        </a:rPr>
                        <a:t>All the essential daemons are up and run on different machines/hosts.</a:t>
                      </a:r>
                      <a:endParaRPr lang="en-US" dirty="0"/>
                    </a:p>
                  </a:txBody>
                  <a:tcPr/>
                </a:tc>
                <a:extLst>
                  <a:ext uri="{0D108BD9-81ED-4DB2-BD59-A6C34878D82A}">
                    <a16:rowId xmlns:a16="http://schemas.microsoft.com/office/drawing/2014/main" val="2508193514"/>
                  </a:ext>
                </a:extLst>
              </a:tr>
              <a:tr h="370840">
                <a:tc>
                  <a:txBody>
                    <a:bodyPr/>
                    <a:lstStyle/>
                    <a:p>
                      <a:r>
                        <a:rPr lang="en-US" sz="1800" b="0" i="0" kern="1200" dirty="0">
                          <a:solidFill>
                            <a:schemeClr val="dk1"/>
                          </a:solidFill>
                          <a:effectLst/>
                          <a:latin typeface="+mn-lt"/>
                          <a:ea typeface="+mn-ea"/>
                          <a:cs typeface="+mn-cs"/>
                        </a:rPr>
                        <a:t>Everything runs on a single JVM instance.</a:t>
                      </a:r>
                      <a:endParaRPr lang="en-US" dirty="0"/>
                    </a:p>
                  </a:txBody>
                  <a:tcPr/>
                </a:tc>
                <a:tc>
                  <a:txBody>
                    <a:bodyPr/>
                    <a:lstStyle/>
                    <a:p>
                      <a:r>
                        <a:rPr lang="en-US" sz="1800" b="0" i="0" kern="1200" dirty="0">
                          <a:solidFill>
                            <a:schemeClr val="dk1"/>
                          </a:solidFill>
                          <a:effectLst/>
                          <a:latin typeface="+mn-lt"/>
                          <a:ea typeface="+mn-ea"/>
                          <a:cs typeface="+mn-cs"/>
                        </a:rPr>
                        <a:t>Has a master slave architecture where in one machine acts as a master that runs the </a:t>
                      </a:r>
                      <a:r>
                        <a:rPr lang="en-US" sz="1800" b="0" i="0" kern="1200" dirty="0" err="1">
                          <a:solidFill>
                            <a:schemeClr val="dk1"/>
                          </a:solidFill>
                          <a:effectLst/>
                          <a:latin typeface="+mn-lt"/>
                          <a:ea typeface="+mn-ea"/>
                          <a:cs typeface="+mn-cs"/>
                        </a:rPr>
                        <a:t>NameNode</a:t>
                      </a:r>
                      <a:r>
                        <a:rPr lang="en-US" sz="1800" b="0" i="0" kern="1200" dirty="0">
                          <a:solidFill>
                            <a:schemeClr val="dk1"/>
                          </a:solidFill>
                          <a:effectLst/>
                          <a:latin typeface="+mn-lt"/>
                          <a:ea typeface="+mn-ea"/>
                          <a:cs typeface="+mn-cs"/>
                        </a:rPr>
                        <a:t> daemon while the other machines acts as slave or worker nodes to run other Hadoop daemons.</a:t>
                      </a:r>
                      <a:endParaRPr lang="en-US" dirty="0"/>
                    </a:p>
                  </a:txBody>
                  <a:tcPr/>
                </a:tc>
                <a:extLst>
                  <a:ext uri="{0D108BD9-81ED-4DB2-BD59-A6C34878D82A}">
                    <a16:rowId xmlns:a16="http://schemas.microsoft.com/office/drawing/2014/main" val="108489883"/>
                  </a:ext>
                </a:extLst>
              </a:tr>
              <a:tr h="370840">
                <a:tc>
                  <a:txBody>
                    <a:bodyPr/>
                    <a:lstStyle/>
                    <a:p>
                      <a:r>
                        <a:rPr lang="en-US" sz="1800" b="0" i="0" kern="1200" dirty="0">
                          <a:solidFill>
                            <a:schemeClr val="dk1"/>
                          </a:solidFill>
                          <a:effectLst/>
                          <a:latin typeface="+mn-lt"/>
                          <a:ea typeface="+mn-ea"/>
                          <a:cs typeface="+mn-cs"/>
                        </a:rPr>
                        <a:t>The default replication factor is 1.</a:t>
                      </a:r>
                      <a:endParaRPr lang="en-US" dirty="0"/>
                    </a:p>
                  </a:txBody>
                  <a:tcPr/>
                </a:tc>
                <a:tc>
                  <a:txBody>
                    <a:bodyPr/>
                    <a:lstStyle/>
                    <a:p>
                      <a:r>
                        <a:rPr lang="en-US" dirty="0"/>
                        <a:t>Can be configured based on the number of data nodes available.</a:t>
                      </a:r>
                    </a:p>
                  </a:txBody>
                  <a:tcPr/>
                </a:tc>
                <a:extLst>
                  <a:ext uri="{0D108BD9-81ED-4DB2-BD59-A6C34878D82A}">
                    <a16:rowId xmlns:a16="http://schemas.microsoft.com/office/drawing/2014/main" val="2495093612"/>
                  </a:ext>
                </a:extLst>
              </a:tr>
            </a:tbl>
          </a:graphicData>
        </a:graphic>
      </p:graphicFrame>
    </p:spTree>
    <p:extLst>
      <p:ext uri="{BB962C8B-B14F-4D97-AF65-F5344CB8AC3E}">
        <p14:creationId xmlns:p14="http://schemas.microsoft.com/office/powerpoint/2010/main" val="1481335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4E29-40B1-455A-B147-AE384D91AE9A}"/>
              </a:ext>
            </a:extLst>
          </p:cNvPr>
          <p:cNvSpPr>
            <a:spLocks noGrp="1"/>
          </p:cNvSpPr>
          <p:nvPr>
            <p:ph type="title"/>
          </p:nvPr>
        </p:nvSpPr>
        <p:spPr/>
        <p:txBody>
          <a:bodyPr/>
          <a:lstStyle/>
          <a:p>
            <a:r>
              <a:rPr lang="en-US" dirty="0"/>
              <a:t>Master Nodes in Hadoop Clusters</a:t>
            </a:r>
          </a:p>
        </p:txBody>
      </p:sp>
      <p:sp>
        <p:nvSpPr>
          <p:cNvPr id="3" name="Content Placeholder 2">
            <a:extLst>
              <a:ext uri="{FF2B5EF4-FFF2-40B4-BE49-F238E27FC236}">
                <a16:creationId xmlns:a16="http://schemas.microsoft.com/office/drawing/2014/main" id="{60DC4DCA-5B02-4513-8ED6-B310535D8964}"/>
              </a:ext>
            </a:extLst>
          </p:cNvPr>
          <p:cNvSpPr>
            <a:spLocks noGrp="1"/>
          </p:cNvSpPr>
          <p:nvPr>
            <p:ph idx="1"/>
          </p:nvPr>
        </p:nvSpPr>
        <p:spPr/>
        <p:txBody>
          <a:bodyPr/>
          <a:lstStyle/>
          <a:p>
            <a:r>
              <a:rPr lang="en-US" b="0" i="0" dirty="0">
                <a:solidFill>
                  <a:srgbClr val="707070"/>
                </a:solidFill>
                <a:effectLst/>
                <a:latin typeface="open-sans"/>
              </a:rPr>
              <a:t>The master nodes in distributed Hadoop clusters host the various storage and processing management services for the entire Hadoop cluster.</a:t>
            </a:r>
          </a:p>
          <a:p>
            <a:r>
              <a:rPr lang="en-US" dirty="0">
                <a:solidFill>
                  <a:srgbClr val="707070"/>
                </a:solidFill>
                <a:latin typeface="open-sans"/>
              </a:rPr>
              <a:t>For e.g.;</a:t>
            </a:r>
          </a:p>
          <a:p>
            <a:pPr lvl="1"/>
            <a:r>
              <a:rPr lang="en-US" dirty="0">
                <a:solidFill>
                  <a:srgbClr val="707070"/>
                </a:solidFill>
                <a:latin typeface="open-sans"/>
              </a:rPr>
              <a:t>3 Master Nodes:</a:t>
            </a:r>
          </a:p>
          <a:p>
            <a:pPr lvl="2"/>
            <a:r>
              <a:rPr lang="en-US" dirty="0">
                <a:solidFill>
                  <a:srgbClr val="707070"/>
                </a:solidFill>
                <a:latin typeface="open-sans"/>
              </a:rPr>
              <a:t>Active </a:t>
            </a:r>
            <a:r>
              <a:rPr lang="en-US" dirty="0" err="1">
                <a:solidFill>
                  <a:srgbClr val="707070"/>
                </a:solidFill>
                <a:latin typeface="open-sans"/>
              </a:rPr>
              <a:t>Namenode</a:t>
            </a:r>
            <a:endParaRPr lang="en-US" dirty="0">
              <a:solidFill>
                <a:srgbClr val="707070"/>
              </a:solidFill>
              <a:latin typeface="open-sans"/>
            </a:endParaRPr>
          </a:p>
          <a:p>
            <a:pPr lvl="2"/>
            <a:r>
              <a:rPr lang="en-US" dirty="0">
                <a:solidFill>
                  <a:srgbClr val="707070"/>
                </a:solidFill>
                <a:latin typeface="open-sans"/>
              </a:rPr>
              <a:t>Standby </a:t>
            </a:r>
            <a:r>
              <a:rPr lang="en-US" dirty="0" err="1">
                <a:solidFill>
                  <a:srgbClr val="707070"/>
                </a:solidFill>
                <a:latin typeface="open-sans"/>
              </a:rPr>
              <a:t>Namenode</a:t>
            </a:r>
            <a:endParaRPr lang="en-US" dirty="0">
              <a:solidFill>
                <a:srgbClr val="707070"/>
              </a:solidFill>
              <a:latin typeface="open-sans"/>
            </a:endParaRPr>
          </a:p>
          <a:p>
            <a:pPr lvl="2"/>
            <a:r>
              <a:rPr lang="en-US" dirty="0">
                <a:solidFill>
                  <a:srgbClr val="707070"/>
                </a:solidFill>
                <a:latin typeface="open-sans"/>
              </a:rPr>
              <a:t>Resource Manager</a:t>
            </a:r>
            <a:endParaRPr lang="en-US" dirty="0"/>
          </a:p>
        </p:txBody>
      </p:sp>
      <p:pic>
        <p:nvPicPr>
          <p:cNvPr id="1026" name="Picture 2">
            <a:extLst>
              <a:ext uri="{FF2B5EF4-FFF2-40B4-BE49-F238E27FC236}">
                <a16:creationId xmlns:a16="http://schemas.microsoft.com/office/drawing/2014/main" id="{0A27CAA0-19B9-4DB0-AE69-F105B2177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5359" y="4090160"/>
            <a:ext cx="7101948" cy="2402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235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4E29-40B1-455A-B147-AE384D91AE9A}"/>
              </a:ext>
            </a:extLst>
          </p:cNvPr>
          <p:cNvSpPr>
            <a:spLocks noGrp="1"/>
          </p:cNvSpPr>
          <p:nvPr>
            <p:ph type="title"/>
          </p:nvPr>
        </p:nvSpPr>
        <p:spPr/>
        <p:txBody>
          <a:bodyPr/>
          <a:lstStyle/>
          <a:p>
            <a:r>
              <a:rPr lang="en-US" dirty="0"/>
              <a:t>Master Nodes in Hadoop 2</a:t>
            </a:r>
          </a:p>
        </p:txBody>
      </p:sp>
      <p:sp>
        <p:nvSpPr>
          <p:cNvPr id="3" name="Content Placeholder 2">
            <a:extLst>
              <a:ext uri="{FF2B5EF4-FFF2-40B4-BE49-F238E27FC236}">
                <a16:creationId xmlns:a16="http://schemas.microsoft.com/office/drawing/2014/main" id="{60DC4DCA-5B02-4513-8ED6-B310535D8964}"/>
              </a:ext>
            </a:extLst>
          </p:cNvPr>
          <p:cNvSpPr>
            <a:spLocks noGrp="1"/>
          </p:cNvSpPr>
          <p:nvPr>
            <p:ph idx="1"/>
          </p:nvPr>
        </p:nvSpPr>
        <p:spPr/>
        <p:txBody>
          <a:bodyPr/>
          <a:lstStyle/>
          <a:p>
            <a:r>
              <a:rPr lang="en-US" dirty="0">
                <a:solidFill>
                  <a:srgbClr val="707070"/>
                </a:solidFill>
                <a:latin typeface="open-sans"/>
              </a:rPr>
              <a:t>Hadoop 2</a:t>
            </a:r>
          </a:p>
          <a:p>
            <a:pPr lvl="1"/>
            <a:r>
              <a:rPr lang="en-US" b="0" i="0" dirty="0">
                <a:solidFill>
                  <a:srgbClr val="707070"/>
                </a:solidFill>
                <a:effectLst/>
                <a:latin typeface="open-sans"/>
              </a:rPr>
              <a:t>You need a dedicated master node for the </a:t>
            </a:r>
          </a:p>
          <a:p>
            <a:pPr lvl="2"/>
            <a:r>
              <a:rPr lang="en-US" b="0" i="0" dirty="0" err="1">
                <a:solidFill>
                  <a:srgbClr val="707070"/>
                </a:solidFill>
                <a:effectLst/>
                <a:latin typeface="open-sans"/>
              </a:rPr>
              <a:t>NameNode</a:t>
            </a:r>
            <a:r>
              <a:rPr lang="en-US" b="0" i="0" dirty="0">
                <a:solidFill>
                  <a:srgbClr val="707070"/>
                </a:solidFill>
                <a:effectLst/>
                <a:latin typeface="open-sans"/>
              </a:rPr>
              <a:t>, </a:t>
            </a:r>
          </a:p>
          <a:p>
            <a:pPr lvl="2"/>
            <a:r>
              <a:rPr lang="en-US" b="0" i="0" dirty="0">
                <a:solidFill>
                  <a:srgbClr val="707070"/>
                </a:solidFill>
                <a:effectLst/>
                <a:latin typeface="open-sans"/>
              </a:rPr>
              <a:t>Secondary </a:t>
            </a:r>
            <a:r>
              <a:rPr lang="en-US" b="0" i="0" dirty="0" err="1">
                <a:solidFill>
                  <a:srgbClr val="707070"/>
                </a:solidFill>
                <a:effectLst/>
                <a:latin typeface="open-sans"/>
              </a:rPr>
              <a:t>NameNode</a:t>
            </a:r>
            <a:r>
              <a:rPr lang="en-US" b="0" i="0" dirty="0">
                <a:solidFill>
                  <a:srgbClr val="707070"/>
                </a:solidFill>
                <a:effectLst/>
                <a:latin typeface="open-sans"/>
              </a:rPr>
              <a:t>, and </a:t>
            </a:r>
          </a:p>
          <a:p>
            <a:pPr lvl="2"/>
            <a:r>
              <a:rPr lang="en-US" b="0" i="0" dirty="0">
                <a:solidFill>
                  <a:srgbClr val="707070"/>
                </a:solidFill>
                <a:effectLst/>
                <a:latin typeface="open-sans"/>
              </a:rPr>
              <a:t>YARN.</a:t>
            </a:r>
            <a:endParaRPr lang="en-US" dirty="0"/>
          </a:p>
        </p:txBody>
      </p:sp>
      <p:pic>
        <p:nvPicPr>
          <p:cNvPr id="5" name="Picture 4">
            <a:extLst>
              <a:ext uri="{FF2B5EF4-FFF2-40B4-BE49-F238E27FC236}">
                <a16:creationId xmlns:a16="http://schemas.microsoft.com/office/drawing/2014/main" id="{F6D6E460-39C9-4E6D-97E9-0D3FA38D712E}"/>
              </a:ext>
            </a:extLst>
          </p:cNvPr>
          <p:cNvPicPr>
            <a:picLocks noChangeAspect="1"/>
          </p:cNvPicPr>
          <p:nvPr/>
        </p:nvPicPr>
        <p:blipFill>
          <a:blip r:embed="rId3"/>
          <a:stretch>
            <a:fillRect/>
          </a:stretch>
        </p:blipFill>
        <p:spPr>
          <a:xfrm>
            <a:off x="4895850" y="3269097"/>
            <a:ext cx="6457950" cy="1171575"/>
          </a:xfrm>
          <a:prstGeom prst="rect">
            <a:avLst/>
          </a:prstGeom>
        </p:spPr>
      </p:pic>
    </p:spTree>
    <p:extLst>
      <p:ext uri="{BB962C8B-B14F-4D97-AF65-F5344CB8AC3E}">
        <p14:creationId xmlns:p14="http://schemas.microsoft.com/office/powerpoint/2010/main" val="913073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A1F5-CB17-4840-B3F8-AFD029F482D9}"/>
              </a:ext>
            </a:extLst>
          </p:cNvPr>
          <p:cNvSpPr>
            <a:spLocks noGrp="1"/>
          </p:cNvSpPr>
          <p:nvPr>
            <p:ph type="title"/>
          </p:nvPr>
        </p:nvSpPr>
        <p:spPr/>
        <p:txBody>
          <a:bodyPr/>
          <a:lstStyle/>
          <a:p>
            <a:r>
              <a:rPr lang="en-GB" dirty="0"/>
              <a:t>Hadoop Components - HDFS</a:t>
            </a:r>
            <a:endParaRPr lang="en-IN" dirty="0"/>
          </a:p>
        </p:txBody>
      </p:sp>
      <p:sp>
        <p:nvSpPr>
          <p:cNvPr id="3" name="Content Placeholder 2">
            <a:extLst>
              <a:ext uri="{FF2B5EF4-FFF2-40B4-BE49-F238E27FC236}">
                <a16:creationId xmlns:a16="http://schemas.microsoft.com/office/drawing/2014/main" id="{55E6ABC9-194C-4BF9-8DF8-CE65654764E9}"/>
              </a:ext>
            </a:extLst>
          </p:cNvPr>
          <p:cNvSpPr>
            <a:spLocks noGrp="1"/>
          </p:cNvSpPr>
          <p:nvPr>
            <p:ph idx="1"/>
          </p:nvPr>
        </p:nvSpPr>
        <p:spPr/>
        <p:txBody>
          <a:bodyPr/>
          <a:lstStyle/>
          <a:p>
            <a:pPr algn="l"/>
            <a:r>
              <a:rPr lang="en-GB" sz="2400" b="0" i="0" dirty="0">
                <a:solidFill>
                  <a:srgbClr val="272C37"/>
                </a:solidFill>
                <a:effectLst/>
              </a:rPr>
              <a:t>Features of HDFS</a:t>
            </a:r>
          </a:p>
          <a:p>
            <a:pPr lvl="1"/>
            <a:r>
              <a:rPr lang="en-GB" sz="2200" b="0" i="0" dirty="0">
                <a:solidFill>
                  <a:srgbClr val="51565E"/>
                </a:solidFill>
                <a:effectLst/>
              </a:rPr>
              <a:t>Provides distributed storage.</a:t>
            </a:r>
          </a:p>
          <a:p>
            <a:pPr lvl="1"/>
            <a:r>
              <a:rPr lang="en-GB" sz="2200" b="0" i="0" dirty="0">
                <a:solidFill>
                  <a:srgbClr val="51565E"/>
                </a:solidFill>
                <a:effectLst/>
              </a:rPr>
              <a:t>Can be implemented on commodity hardware.</a:t>
            </a:r>
          </a:p>
          <a:p>
            <a:pPr lvl="1"/>
            <a:r>
              <a:rPr lang="en-GB" sz="2200" b="0" i="0" dirty="0">
                <a:solidFill>
                  <a:srgbClr val="51565E"/>
                </a:solidFill>
                <a:effectLst/>
              </a:rPr>
              <a:t>Provides data security.</a:t>
            </a:r>
          </a:p>
          <a:p>
            <a:pPr lvl="1"/>
            <a:r>
              <a:rPr lang="en-GB" sz="2200" b="0" i="0" dirty="0">
                <a:solidFill>
                  <a:srgbClr val="51565E"/>
                </a:solidFill>
                <a:effectLst/>
              </a:rPr>
              <a:t>Highly fault-tolerant</a:t>
            </a:r>
          </a:p>
          <a:p>
            <a:pPr lvl="2"/>
            <a:r>
              <a:rPr lang="en-GB" sz="1800" b="0" i="0" dirty="0">
                <a:solidFill>
                  <a:srgbClr val="51565E"/>
                </a:solidFill>
                <a:effectLst/>
              </a:rPr>
              <a:t>If one machine goes down, the data from that machine goes to the next machine.</a:t>
            </a:r>
          </a:p>
          <a:p>
            <a:endParaRPr lang="en-IN" dirty="0"/>
          </a:p>
        </p:txBody>
      </p:sp>
    </p:spTree>
    <p:extLst>
      <p:ext uri="{BB962C8B-B14F-4D97-AF65-F5344CB8AC3E}">
        <p14:creationId xmlns:p14="http://schemas.microsoft.com/office/powerpoint/2010/main" val="228031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0553-9EB7-4090-B67C-A162ED67CA1F}"/>
              </a:ext>
            </a:extLst>
          </p:cNvPr>
          <p:cNvSpPr>
            <a:spLocks noGrp="1"/>
          </p:cNvSpPr>
          <p:nvPr>
            <p:ph type="title"/>
          </p:nvPr>
        </p:nvSpPr>
        <p:spPr/>
        <p:txBody>
          <a:bodyPr/>
          <a:lstStyle/>
          <a:p>
            <a:r>
              <a:rPr lang="en-GB" dirty="0"/>
              <a:t>Hadoop Components - HDFS</a:t>
            </a:r>
            <a:endParaRPr lang="en-IN" dirty="0"/>
          </a:p>
        </p:txBody>
      </p:sp>
      <p:sp>
        <p:nvSpPr>
          <p:cNvPr id="3" name="Content Placeholder 2">
            <a:extLst>
              <a:ext uri="{FF2B5EF4-FFF2-40B4-BE49-F238E27FC236}">
                <a16:creationId xmlns:a16="http://schemas.microsoft.com/office/drawing/2014/main" id="{125DB58D-D34F-4F76-8D31-30D4FE8FA97F}"/>
              </a:ext>
            </a:extLst>
          </p:cNvPr>
          <p:cNvSpPr>
            <a:spLocks noGrp="1"/>
          </p:cNvSpPr>
          <p:nvPr>
            <p:ph idx="1"/>
          </p:nvPr>
        </p:nvSpPr>
        <p:spPr/>
        <p:txBody>
          <a:bodyPr/>
          <a:lstStyle/>
          <a:p>
            <a:pPr algn="l"/>
            <a:r>
              <a:rPr lang="en-GB" sz="1800" b="0" i="0" dirty="0">
                <a:solidFill>
                  <a:srgbClr val="51565E"/>
                </a:solidFill>
                <a:effectLst/>
              </a:rPr>
              <a:t>Consider that 30TB of data is loaded into the name node. The name node distributes it across the data nodes, and this data is replicated among the data nodes. You can see in the image above that the blue, grey, and red data are replicated among the three data nodes.</a:t>
            </a:r>
          </a:p>
          <a:p>
            <a:pPr algn="l"/>
            <a:r>
              <a:rPr lang="en-GB" sz="1800" b="0" i="0" dirty="0">
                <a:solidFill>
                  <a:srgbClr val="51565E"/>
                </a:solidFill>
                <a:effectLst/>
              </a:rPr>
              <a:t>Replication of the data is performed three times by default. It is done this way, so if a commodity machine fails, you can replace it with a new machine that has the same data.</a:t>
            </a:r>
          </a:p>
          <a:p>
            <a:endParaRPr lang="en-IN" dirty="0"/>
          </a:p>
        </p:txBody>
      </p:sp>
      <p:pic>
        <p:nvPicPr>
          <p:cNvPr id="13314" name="Picture 2" descr="Data Nodes">
            <a:extLst>
              <a:ext uri="{FF2B5EF4-FFF2-40B4-BE49-F238E27FC236}">
                <a16:creationId xmlns:a16="http://schemas.microsoft.com/office/drawing/2014/main" id="{0BB6B472-666B-48BE-B6C6-BFF0C26E6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296139"/>
            <a:ext cx="8077200" cy="341947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2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8C7B-F534-4FCC-B9C0-7F176119E98D}"/>
              </a:ext>
            </a:extLst>
          </p:cNvPr>
          <p:cNvSpPr>
            <a:spLocks noGrp="1"/>
          </p:cNvSpPr>
          <p:nvPr>
            <p:ph type="title"/>
          </p:nvPr>
        </p:nvSpPr>
        <p:spPr/>
        <p:txBody>
          <a:bodyPr/>
          <a:lstStyle/>
          <a:p>
            <a:r>
              <a:rPr lang="en-GB" dirty="0"/>
              <a:t>An Analogy</a:t>
            </a:r>
            <a:endParaRPr lang="en-IN" dirty="0"/>
          </a:p>
        </p:txBody>
      </p:sp>
      <p:sp>
        <p:nvSpPr>
          <p:cNvPr id="3" name="Content Placeholder 2">
            <a:extLst>
              <a:ext uri="{FF2B5EF4-FFF2-40B4-BE49-F238E27FC236}">
                <a16:creationId xmlns:a16="http://schemas.microsoft.com/office/drawing/2014/main" id="{89E4F405-D695-4E21-B27B-F1E1B134EC59}"/>
              </a:ext>
            </a:extLst>
          </p:cNvPr>
          <p:cNvSpPr>
            <a:spLocks noGrp="1"/>
          </p:cNvSpPr>
          <p:nvPr>
            <p:ph idx="1"/>
          </p:nvPr>
        </p:nvSpPr>
        <p:spPr/>
        <p:txBody>
          <a:bodyPr>
            <a:normAutofit/>
          </a:bodyPr>
          <a:lstStyle/>
          <a:p>
            <a:pPr algn="l"/>
            <a:r>
              <a:rPr lang="en-GB" sz="2400" b="0" i="0" dirty="0">
                <a:solidFill>
                  <a:srgbClr val="51565E"/>
                </a:solidFill>
                <a:effectLst/>
              </a:rPr>
              <a:t>Jack, a grape farmer. He harvests the grapes in the fall, stores them in a storage room, and finally sells them in the nearby town. He kept this routing going for years until people began to demand other fruits. This rise in demand led to him growing apples and oranges, in addition to grapes.</a:t>
            </a:r>
          </a:p>
          <a:p>
            <a:pPr algn="l"/>
            <a:r>
              <a:rPr lang="en-GB" sz="2400" b="0" i="0" dirty="0">
                <a:solidFill>
                  <a:srgbClr val="51565E"/>
                </a:solidFill>
                <a:effectLst/>
              </a:rPr>
              <a:t>Unfortunately, the whole process turned out to be time-consuming and difficult for Jack to do single-handedly.</a:t>
            </a:r>
          </a:p>
          <a:p>
            <a:endParaRPr lang="en-IN" sz="2400" dirty="0"/>
          </a:p>
        </p:txBody>
      </p:sp>
      <p:pic>
        <p:nvPicPr>
          <p:cNvPr id="1026" name="Picture 2" descr="analogy-1">
            <a:extLst>
              <a:ext uri="{FF2B5EF4-FFF2-40B4-BE49-F238E27FC236}">
                <a16:creationId xmlns:a16="http://schemas.microsoft.com/office/drawing/2014/main" id="{902FC58D-F54B-4B20-9371-BB8C1D9D9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597" y="4003972"/>
            <a:ext cx="5860805" cy="2625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288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11F4-0D5E-4159-8C0C-CD7F8A0A1788}"/>
              </a:ext>
            </a:extLst>
          </p:cNvPr>
          <p:cNvSpPr>
            <a:spLocks noGrp="1"/>
          </p:cNvSpPr>
          <p:nvPr>
            <p:ph type="title"/>
          </p:nvPr>
        </p:nvSpPr>
        <p:spPr/>
        <p:txBody>
          <a:bodyPr/>
          <a:lstStyle/>
          <a:p>
            <a:r>
              <a:rPr lang="en-GB" dirty="0"/>
              <a:t>Hadoop Components - MapReduce</a:t>
            </a:r>
            <a:endParaRPr lang="en-IN" dirty="0"/>
          </a:p>
        </p:txBody>
      </p:sp>
      <p:sp>
        <p:nvSpPr>
          <p:cNvPr id="3" name="Content Placeholder 2">
            <a:extLst>
              <a:ext uri="{FF2B5EF4-FFF2-40B4-BE49-F238E27FC236}">
                <a16:creationId xmlns:a16="http://schemas.microsoft.com/office/drawing/2014/main" id="{23C45DA9-C949-44AA-9DB2-B281EFC40D19}"/>
              </a:ext>
            </a:extLst>
          </p:cNvPr>
          <p:cNvSpPr>
            <a:spLocks noGrp="1"/>
          </p:cNvSpPr>
          <p:nvPr>
            <p:ph idx="1"/>
          </p:nvPr>
        </p:nvSpPr>
        <p:spPr/>
        <p:txBody>
          <a:bodyPr>
            <a:normAutofit/>
          </a:bodyPr>
          <a:lstStyle/>
          <a:p>
            <a:pPr algn="l"/>
            <a:r>
              <a:rPr lang="en-GB" sz="2000" b="0" i="0" u="none" strike="noStrike" dirty="0">
                <a:solidFill>
                  <a:srgbClr val="1179EF"/>
                </a:solidFill>
                <a:effectLst/>
              </a:rPr>
              <a:t>Hadoop MapReduce</a:t>
            </a:r>
            <a:r>
              <a:rPr lang="en-GB" sz="2000" b="0" i="0" dirty="0">
                <a:solidFill>
                  <a:srgbClr val="51565E"/>
                </a:solidFill>
                <a:effectLst/>
              </a:rPr>
              <a:t> is the processing unit of Hadoop. In the MapReduce approach, the processing is done at the slave nodes, and the final result is sent to the master node.</a:t>
            </a:r>
          </a:p>
          <a:p>
            <a:pPr algn="l"/>
            <a:r>
              <a:rPr lang="en-GB" sz="2000" b="0" i="0" dirty="0">
                <a:solidFill>
                  <a:srgbClr val="51565E"/>
                </a:solidFill>
                <a:effectLst/>
              </a:rPr>
              <a:t>A data containing code is used to process the entire data. This coded data is usually very small in comparison to the data itself. You only need to send a few kilobytes worth of code to perform a heavy-duty process on computers.</a:t>
            </a:r>
          </a:p>
          <a:p>
            <a:endParaRPr lang="en-IN" sz="2000" dirty="0"/>
          </a:p>
        </p:txBody>
      </p:sp>
      <p:pic>
        <p:nvPicPr>
          <p:cNvPr id="14340" name="Picture 4" descr="Hadoop MapReduce">
            <a:extLst>
              <a:ext uri="{FF2B5EF4-FFF2-40B4-BE49-F238E27FC236}">
                <a16:creationId xmlns:a16="http://schemas.microsoft.com/office/drawing/2014/main" id="{A0F3D003-94D7-4C78-B9EC-BF173A69D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673354"/>
            <a:ext cx="8077200" cy="29813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06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11F4-0D5E-4159-8C0C-CD7F8A0A1788}"/>
              </a:ext>
            </a:extLst>
          </p:cNvPr>
          <p:cNvSpPr>
            <a:spLocks noGrp="1"/>
          </p:cNvSpPr>
          <p:nvPr>
            <p:ph type="title"/>
          </p:nvPr>
        </p:nvSpPr>
        <p:spPr/>
        <p:txBody>
          <a:bodyPr/>
          <a:lstStyle/>
          <a:p>
            <a:r>
              <a:rPr lang="en-GB" dirty="0"/>
              <a:t>Hadoop Components - YARN</a:t>
            </a:r>
            <a:endParaRPr lang="en-IN" dirty="0"/>
          </a:p>
        </p:txBody>
      </p:sp>
      <p:sp>
        <p:nvSpPr>
          <p:cNvPr id="3" name="Content Placeholder 2">
            <a:extLst>
              <a:ext uri="{FF2B5EF4-FFF2-40B4-BE49-F238E27FC236}">
                <a16:creationId xmlns:a16="http://schemas.microsoft.com/office/drawing/2014/main" id="{23C45DA9-C949-44AA-9DB2-B281EFC40D19}"/>
              </a:ext>
            </a:extLst>
          </p:cNvPr>
          <p:cNvSpPr>
            <a:spLocks noGrp="1"/>
          </p:cNvSpPr>
          <p:nvPr>
            <p:ph idx="1"/>
          </p:nvPr>
        </p:nvSpPr>
        <p:spPr/>
        <p:txBody>
          <a:bodyPr>
            <a:normAutofit/>
          </a:bodyPr>
          <a:lstStyle/>
          <a:p>
            <a:pPr algn="l"/>
            <a:r>
              <a:rPr lang="en-GB" sz="2400" b="0" i="0" u="none" strike="noStrike" dirty="0">
                <a:solidFill>
                  <a:srgbClr val="0A5DC9"/>
                </a:solidFill>
                <a:effectLst/>
              </a:rPr>
              <a:t>Hadoop YARN</a:t>
            </a:r>
            <a:r>
              <a:rPr lang="en-GB" sz="2400" b="0" i="0" dirty="0">
                <a:solidFill>
                  <a:srgbClr val="51565E"/>
                </a:solidFill>
                <a:effectLst/>
              </a:rPr>
              <a:t> stands for </a:t>
            </a:r>
            <a:r>
              <a:rPr lang="en-GB" sz="2400" dirty="0">
                <a:solidFill>
                  <a:srgbClr val="0A5DC9"/>
                </a:solidFill>
              </a:rPr>
              <a:t>Yet Another Resource Negotiator</a:t>
            </a:r>
            <a:r>
              <a:rPr lang="en-GB" sz="2400" b="0" i="0" dirty="0">
                <a:solidFill>
                  <a:srgbClr val="51565E"/>
                </a:solidFill>
                <a:effectLst/>
              </a:rPr>
              <a:t>.</a:t>
            </a:r>
          </a:p>
          <a:p>
            <a:pPr lvl="1"/>
            <a:r>
              <a:rPr lang="en-GB" sz="2000" b="0" i="0" dirty="0">
                <a:solidFill>
                  <a:srgbClr val="51565E"/>
                </a:solidFill>
                <a:effectLst/>
              </a:rPr>
              <a:t>It is the resource management unit of Hadoop and is available as a component of Hadoop version 2.</a:t>
            </a:r>
          </a:p>
          <a:p>
            <a:r>
              <a:rPr lang="en-GB" sz="2400" b="0" i="0" dirty="0">
                <a:solidFill>
                  <a:srgbClr val="51565E"/>
                </a:solidFill>
                <a:effectLst/>
              </a:rPr>
              <a:t>Hadoop YARN acts like an OS to Hadoop.</a:t>
            </a:r>
          </a:p>
          <a:p>
            <a:pPr lvl="1"/>
            <a:r>
              <a:rPr lang="en-GB" sz="2000" b="0" i="0" dirty="0">
                <a:solidFill>
                  <a:srgbClr val="51565E"/>
                </a:solidFill>
                <a:effectLst/>
              </a:rPr>
              <a:t>It is a file system that is built on top of HDFS.</a:t>
            </a:r>
          </a:p>
          <a:p>
            <a:pPr algn="l">
              <a:buFont typeface="Arial" panose="020B0604020202020204" pitchFamily="34" charset="0"/>
              <a:buChar char="•"/>
            </a:pPr>
            <a:r>
              <a:rPr lang="en-GB" sz="2400" b="0" i="0" dirty="0">
                <a:solidFill>
                  <a:srgbClr val="51565E"/>
                </a:solidFill>
                <a:effectLst/>
              </a:rPr>
              <a:t>It is responsible for managing cluster resources to make sure you don't overload one machine.</a:t>
            </a:r>
          </a:p>
          <a:p>
            <a:pPr algn="l">
              <a:buFont typeface="Arial" panose="020B0604020202020204" pitchFamily="34" charset="0"/>
              <a:buChar char="•"/>
            </a:pPr>
            <a:r>
              <a:rPr lang="en-GB" sz="2400" b="0" i="0" dirty="0">
                <a:solidFill>
                  <a:srgbClr val="51565E"/>
                </a:solidFill>
                <a:effectLst/>
              </a:rPr>
              <a:t>It performs job scheduling to make sure that the jobs are scheduled in the right place.</a:t>
            </a:r>
          </a:p>
        </p:txBody>
      </p:sp>
    </p:spTree>
    <p:extLst>
      <p:ext uri="{BB962C8B-B14F-4D97-AF65-F5344CB8AC3E}">
        <p14:creationId xmlns:p14="http://schemas.microsoft.com/office/powerpoint/2010/main" val="2495740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11F4-0D5E-4159-8C0C-CD7F8A0A1788}"/>
              </a:ext>
            </a:extLst>
          </p:cNvPr>
          <p:cNvSpPr>
            <a:spLocks noGrp="1"/>
          </p:cNvSpPr>
          <p:nvPr>
            <p:ph type="title"/>
          </p:nvPr>
        </p:nvSpPr>
        <p:spPr/>
        <p:txBody>
          <a:bodyPr/>
          <a:lstStyle/>
          <a:p>
            <a:r>
              <a:rPr lang="en-GB" dirty="0"/>
              <a:t>Hadoop Components – YARN Features</a:t>
            </a:r>
            <a:endParaRPr lang="en-IN" dirty="0"/>
          </a:p>
        </p:txBody>
      </p:sp>
      <p:sp>
        <p:nvSpPr>
          <p:cNvPr id="3" name="Content Placeholder 2">
            <a:extLst>
              <a:ext uri="{FF2B5EF4-FFF2-40B4-BE49-F238E27FC236}">
                <a16:creationId xmlns:a16="http://schemas.microsoft.com/office/drawing/2014/main" id="{23C45DA9-C949-44AA-9DB2-B281EFC40D19}"/>
              </a:ext>
            </a:extLst>
          </p:cNvPr>
          <p:cNvSpPr>
            <a:spLocks noGrp="1"/>
          </p:cNvSpPr>
          <p:nvPr>
            <p:ph idx="1"/>
          </p:nvPr>
        </p:nvSpPr>
        <p:spPr/>
        <p:txBody>
          <a:bodyPr>
            <a:normAutofit/>
          </a:bodyPr>
          <a:lstStyle/>
          <a:p>
            <a:pPr algn="l" fontAlgn="base">
              <a:buFont typeface="Arial" panose="020B0604020202020204" pitchFamily="34" charset="0"/>
              <a:buChar char="•"/>
            </a:pPr>
            <a:r>
              <a:rPr lang="en-US" sz="2400" b="1" i="0" dirty="0">
                <a:solidFill>
                  <a:srgbClr val="273239"/>
                </a:solidFill>
                <a:effectLst/>
              </a:rPr>
              <a:t>Scalability:</a:t>
            </a:r>
            <a:endParaRPr lang="en-US" sz="2400" dirty="0">
              <a:solidFill>
                <a:srgbClr val="273239"/>
              </a:solidFill>
            </a:endParaRPr>
          </a:p>
          <a:p>
            <a:pPr lvl="1" fontAlgn="base"/>
            <a:r>
              <a:rPr lang="en-US" sz="2000" b="0" i="0" dirty="0">
                <a:solidFill>
                  <a:srgbClr val="273239"/>
                </a:solidFill>
                <a:effectLst/>
              </a:rPr>
              <a:t>The scheduler in Resource manager of YARN architecture allows Hadoop to extend and manage thousands of nodes and clusters.</a:t>
            </a:r>
          </a:p>
          <a:p>
            <a:pPr algn="l" fontAlgn="base">
              <a:buFont typeface="Arial" panose="020B0604020202020204" pitchFamily="34" charset="0"/>
              <a:buChar char="•"/>
            </a:pPr>
            <a:r>
              <a:rPr lang="en-US" sz="2400" b="1" i="0" dirty="0" err="1">
                <a:solidFill>
                  <a:srgbClr val="273239"/>
                </a:solidFill>
                <a:effectLst/>
              </a:rPr>
              <a:t>Compatability</a:t>
            </a:r>
            <a:r>
              <a:rPr lang="en-US" sz="2400" b="1" i="0" dirty="0">
                <a:solidFill>
                  <a:srgbClr val="273239"/>
                </a:solidFill>
                <a:effectLst/>
              </a:rPr>
              <a:t>:</a:t>
            </a:r>
            <a:r>
              <a:rPr lang="en-US" sz="2400" b="0" i="0" dirty="0">
                <a:solidFill>
                  <a:srgbClr val="273239"/>
                </a:solidFill>
                <a:effectLst/>
              </a:rPr>
              <a:t> </a:t>
            </a:r>
          </a:p>
          <a:p>
            <a:pPr lvl="1" fontAlgn="base"/>
            <a:r>
              <a:rPr lang="en-US" sz="2000" b="0" i="0" dirty="0">
                <a:solidFill>
                  <a:srgbClr val="273239"/>
                </a:solidFill>
                <a:effectLst/>
              </a:rPr>
              <a:t>YARN supports the existing map-reduce applications without disruptions thus making it compatible with Hadoop 1.0 as well.</a:t>
            </a:r>
          </a:p>
          <a:p>
            <a:pPr algn="l" fontAlgn="base">
              <a:buFont typeface="Arial" panose="020B0604020202020204" pitchFamily="34" charset="0"/>
              <a:buChar char="•"/>
            </a:pPr>
            <a:r>
              <a:rPr lang="en-US" sz="2400" b="1" i="0" dirty="0">
                <a:solidFill>
                  <a:srgbClr val="273239"/>
                </a:solidFill>
                <a:effectLst/>
              </a:rPr>
              <a:t>Cluster Utilization:</a:t>
            </a:r>
          </a:p>
          <a:p>
            <a:pPr lvl="1" fontAlgn="base"/>
            <a:r>
              <a:rPr lang="en-US" sz="2000" b="0" i="0" dirty="0">
                <a:solidFill>
                  <a:srgbClr val="273239"/>
                </a:solidFill>
                <a:effectLst/>
              </a:rPr>
              <a:t>Since YARN supports Dynamic utilization of cluster in Hadoop, which enables optimized Cluster Utilization.</a:t>
            </a:r>
          </a:p>
          <a:p>
            <a:pPr algn="l" fontAlgn="base">
              <a:buFont typeface="Arial" panose="020B0604020202020204" pitchFamily="34" charset="0"/>
              <a:buChar char="•"/>
            </a:pPr>
            <a:r>
              <a:rPr lang="en-US" sz="2400" b="1" i="0" dirty="0">
                <a:solidFill>
                  <a:srgbClr val="273239"/>
                </a:solidFill>
                <a:effectLst/>
              </a:rPr>
              <a:t>Multi-tenancy:</a:t>
            </a:r>
            <a:r>
              <a:rPr lang="en-US" sz="2400" b="0" i="0" dirty="0">
                <a:solidFill>
                  <a:srgbClr val="273239"/>
                </a:solidFill>
                <a:effectLst/>
              </a:rPr>
              <a:t> </a:t>
            </a:r>
          </a:p>
          <a:p>
            <a:pPr lvl="1" fontAlgn="base"/>
            <a:r>
              <a:rPr lang="en-US" sz="2000" b="0" i="0" dirty="0">
                <a:solidFill>
                  <a:srgbClr val="273239"/>
                </a:solidFill>
                <a:effectLst/>
              </a:rPr>
              <a:t>It allows multiple engine access thus giving organizations a benefit of multi-tenancy.</a:t>
            </a:r>
          </a:p>
          <a:p>
            <a:endParaRPr lang="en-GB" sz="2400" b="0" i="0" dirty="0">
              <a:solidFill>
                <a:srgbClr val="51565E"/>
              </a:solidFill>
              <a:effectLst/>
            </a:endParaRPr>
          </a:p>
        </p:txBody>
      </p:sp>
    </p:spTree>
    <p:extLst>
      <p:ext uri="{BB962C8B-B14F-4D97-AF65-F5344CB8AC3E}">
        <p14:creationId xmlns:p14="http://schemas.microsoft.com/office/powerpoint/2010/main" val="454210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Rectangle 8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143E7-C43A-4231-82D8-1F0625DDEA52}"/>
              </a:ext>
            </a:extLst>
          </p:cNvPr>
          <p:cNvSpPr>
            <a:spLocks noGrp="1"/>
          </p:cNvSpPr>
          <p:nvPr>
            <p:ph type="title"/>
          </p:nvPr>
        </p:nvSpPr>
        <p:spPr>
          <a:xfrm>
            <a:off x="586478" y="1683756"/>
            <a:ext cx="3115265" cy="2396359"/>
          </a:xfrm>
        </p:spPr>
        <p:txBody>
          <a:bodyPr anchor="b">
            <a:normAutofit/>
          </a:bodyPr>
          <a:lstStyle/>
          <a:p>
            <a:pPr algn="r"/>
            <a:r>
              <a:rPr lang="en-GB" sz="4000">
                <a:solidFill>
                  <a:srgbClr val="FFFFFF"/>
                </a:solidFill>
              </a:rPr>
              <a:t>YARN</a:t>
            </a:r>
            <a:endParaRPr lang="en-IN" sz="4000">
              <a:solidFill>
                <a:srgbClr val="FFFFFF"/>
              </a:solidFill>
            </a:endParaRPr>
          </a:p>
        </p:txBody>
      </p:sp>
      <p:grpSp>
        <p:nvGrpSpPr>
          <p:cNvPr id="4" name="Group 3">
            <a:extLst>
              <a:ext uri="{FF2B5EF4-FFF2-40B4-BE49-F238E27FC236}">
                <a16:creationId xmlns:a16="http://schemas.microsoft.com/office/drawing/2014/main" id="{608786DE-9F94-41F9-BD19-22DF2185C35D}"/>
              </a:ext>
            </a:extLst>
          </p:cNvPr>
          <p:cNvGrpSpPr/>
          <p:nvPr/>
        </p:nvGrpSpPr>
        <p:grpSpPr>
          <a:xfrm>
            <a:off x="4905052" y="1971859"/>
            <a:ext cx="6666833" cy="3011081"/>
            <a:chOff x="1418106" y="1825625"/>
            <a:chExt cx="9355787" cy="4225550"/>
          </a:xfrm>
        </p:grpSpPr>
        <p:pic>
          <p:nvPicPr>
            <p:cNvPr id="1026" name="Picture 2" descr="Hadoop YARN">
              <a:extLst>
                <a:ext uri="{FF2B5EF4-FFF2-40B4-BE49-F238E27FC236}">
                  <a16:creationId xmlns:a16="http://schemas.microsoft.com/office/drawing/2014/main" id="{2C2A0D6B-0C38-42D7-A2BB-2125E273E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106" y="1825625"/>
              <a:ext cx="9355787" cy="422555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39A23236-9064-452B-991D-28A49AA5C869}"/>
                </a:ext>
              </a:extLst>
            </p:cNvPr>
            <p:cNvSpPr/>
            <p:nvPr/>
          </p:nvSpPr>
          <p:spPr>
            <a:xfrm>
              <a:off x="4008329" y="4797468"/>
              <a:ext cx="1052186" cy="6137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normAutofit/>
            </a:bodyPr>
            <a:lstStyle/>
            <a:p>
              <a:pPr algn="ctr">
                <a:lnSpc>
                  <a:spcPct val="90000"/>
                </a:lnSpc>
                <a:spcAft>
                  <a:spcPts val="600"/>
                </a:spcAft>
              </a:pPr>
              <a:r>
                <a:rPr lang="en-US" sz="900">
                  <a:ln w="0"/>
                  <a:solidFill>
                    <a:schemeClr val="tx1"/>
                  </a:solidFill>
                </a:rPr>
                <a:t>Scheduler</a:t>
              </a:r>
            </a:p>
          </p:txBody>
        </p:sp>
        <p:sp>
          <p:nvSpPr>
            <p:cNvPr id="5" name="Rectangle: Rounded Corners 4">
              <a:extLst>
                <a:ext uri="{FF2B5EF4-FFF2-40B4-BE49-F238E27FC236}">
                  <a16:creationId xmlns:a16="http://schemas.microsoft.com/office/drawing/2014/main" id="{340D85CC-4FA0-4920-A1CB-A44FFFC40B88}"/>
                </a:ext>
              </a:extLst>
            </p:cNvPr>
            <p:cNvSpPr/>
            <p:nvPr/>
          </p:nvSpPr>
          <p:spPr>
            <a:xfrm>
              <a:off x="5365314" y="4797468"/>
              <a:ext cx="1110641" cy="6137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normAutofit/>
            </a:bodyPr>
            <a:lstStyle/>
            <a:p>
              <a:pPr algn="ctr">
                <a:lnSpc>
                  <a:spcPct val="90000"/>
                </a:lnSpc>
                <a:spcAft>
                  <a:spcPts val="600"/>
                </a:spcAft>
              </a:pPr>
              <a:r>
                <a:rPr lang="en-US" sz="900">
                  <a:ln w="0"/>
                  <a:solidFill>
                    <a:schemeClr val="tx1"/>
                  </a:solidFill>
                </a:rPr>
                <a:t>Application Manager</a:t>
              </a:r>
            </a:p>
          </p:txBody>
        </p:sp>
        <p:cxnSp>
          <p:nvCxnSpPr>
            <p:cNvPr id="6" name="Straight Connector 5">
              <a:extLst>
                <a:ext uri="{FF2B5EF4-FFF2-40B4-BE49-F238E27FC236}">
                  <a16:creationId xmlns:a16="http://schemas.microsoft.com/office/drawing/2014/main" id="{5A4ECBBB-8322-4670-8AD1-A7DF00FF5D99}"/>
                </a:ext>
              </a:extLst>
            </p:cNvPr>
            <p:cNvCxnSpPr>
              <a:cxnSpLocks/>
              <a:endCxn id="3" idx="0"/>
            </p:cNvCxnSpPr>
            <p:nvPr/>
          </p:nvCxnSpPr>
          <p:spPr>
            <a:xfrm flipH="1">
              <a:off x="4534422" y="4371584"/>
              <a:ext cx="526094" cy="42588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BCD6AD1-2ED7-4342-A3D9-DBDCACB73F29}"/>
                </a:ext>
              </a:extLst>
            </p:cNvPr>
            <p:cNvCxnSpPr>
              <a:cxnSpLocks/>
              <a:endCxn id="5" idx="0"/>
            </p:cNvCxnSpPr>
            <p:nvPr/>
          </p:nvCxnSpPr>
          <p:spPr>
            <a:xfrm>
              <a:off x="5060515" y="4371584"/>
              <a:ext cx="860120" cy="42588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2272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15143E7-C43A-4231-82D8-1F0625DDEA5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Application Workflow in Hadoop YARN</a:t>
            </a:r>
          </a:p>
        </p:txBody>
      </p:sp>
      <p:pic>
        <p:nvPicPr>
          <p:cNvPr id="2050" name="Picture 2" descr="Lightbox">
            <a:extLst>
              <a:ext uri="{FF2B5EF4-FFF2-40B4-BE49-F238E27FC236}">
                <a16:creationId xmlns:a16="http://schemas.microsoft.com/office/drawing/2014/main" id="{71437AC2-21B5-42CE-8DFA-4598680B867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2428" y="1179986"/>
            <a:ext cx="7225748" cy="4498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534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7519-9139-4EAE-8939-D4A922E16DD9}"/>
              </a:ext>
            </a:extLst>
          </p:cNvPr>
          <p:cNvSpPr>
            <a:spLocks noGrp="1"/>
          </p:cNvSpPr>
          <p:nvPr>
            <p:ph type="title"/>
          </p:nvPr>
        </p:nvSpPr>
        <p:spPr/>
        <p:txBody>
          <a:bodyPr/>
          <a:lstStyle/>
          <a:p>
            <a:r>
              <a:rPr lang="en-GB" dirty="0"/>
              <a:t>Hadoop Benefits</a:t>
            </a:r>
            <a:endParaRPr lang="en-IN" dirty="0"/>
          </a:p>
        </p:txBody>
      </p:sp>
      <p:sp>
        <p:nvSpPr>
          <p:cNvPr id="3" name="Content Placeholder 2">
            <a:extLst>
              <a:ext uri="{FF2B5EF4-FFF2-40B4-BE49-F238E27FC236}">
                <a16:creationId xmlns:a16="http://schemas.microsoft.com/office/drawing/2014/main" id="{E5B14B9F-F758-46BC-A6ED-40EB7AC98D90}"/>
              </a:ext>
            </a:extLst>
          </p:cNvPr>
          <p:cNvSpPr>
            <a:spLocks noGrp="1"/>
          </p:cNvSpPr>
          <p:nvPr>
            <p:ph idx="1"/>
          </p:nvPr>
        </p:nvSpPr>
        <p:spPr/>
        <p:txBody>
          <a:bodyPr>
            <a:normAutofit/>
          </a:bodyPr>
          <a:lstStyle/>
          <a:p>
            <a:pPr algn="l">
              <a:buFont typeface="Arial" panose="020B0604020202020204" pitchFamily="34" charset="0"/>
              <a:buChar char="•"/>
            </a:pPr>
            <a:r>
              <a:rPr lang="en-GB" sz="2400" b="1" i="0" dirty="0">
                <a:solidFill>
                  <a:srgbClr val="51565E"/>
                </a:solidFill>
                <a:effectLst/>
              </a:rPr>
              <a:t>Speed</a:t>
            </a:r>
            <a:r>
              <a:rPr lang="en-GB" sz="2400" b="0" i="0" dirty="0">
                <a:solidFill>
                  <a:srgbClr val="51565E"/>
                </a:solidFill>
                <a:effectLst/>
              </a:rPr>
              <a:t>. Hadoop’s concurrent processing, MapReduce model, and HDFS lets users run complex queries in just a few seconds.</a:t>
            </a:r>
          </a:p>
          <a:p>
            <a:pPr algn="l">
              <a:buFont typeface="Arial" panose="020B0604020202020204" pitchFamily="34" charset="0"/>
              <a:buChar char="•"/>
            </a:pPr>
            <a:r>
              <a:rPr lang="en-GB" sz="2400" b="1" i="0" dirty="0">
                <a:solidFill>
                  <a:srgbClr val="51565E"/>
                </a:solidFill>
                <a:effectLst/>
              </a:rPr>
              <a:t>Diversity</a:t>
            </a:r>
            <a:r>
              <a:rPr lang="en-GB" sz="2400" b="0" i="0" dirty="0">
                <a:solidFill>
                  <a:srgbClr val="51565E"/>
                </a:solidFill>
                <a:effectLst/>
              </a:rPr>
              <a:t>. Hadoop’s HDFS can store different data formats, like structured, semi-structured, and unstructured.</a:t>
            </a:r>
          </a:p>
          <a:p>
            <a:pPr algn="l">
              <a:buFont typeface="Arial" panose="020B0604020202020204" pitchFamily="34" charset="0"/>
              <a:buChar char="•"/>
            </a:pPr>
            <a:r>
              <a:rPr lang="en-GB" sz="2400" b="1" i="0" dirty="0">
                <a:solidFill>
                  <a:srgbClr val="51565E"/>
                </a:solidFill>
                <a:effectLst/>
              </a:rPr>
              <a:t>Cost-Effective</a:t>
            </a:r>
            <a:r>
              <a:rPr lang="en-GB" sz="2400" b="0" i="0" dirty="0">
                <a:solidFill>
                  <a:srgbClr val="51565E"/>
                </a:solidFill>
                <a:effectLst/>
              </a:rPr>
              <a:t>. Hadoop is an open-source data framework.</a:t>
            </a:r>
          </a:p>
          <a:p>
            <a:pPr algn="l">
              <a:buFont typeface="Arial" panose="020B0604020202020204" pitchFamily="34" charset="0"/>
              <a:buChar char="•"/>
            </a:pPr>
            <a:r>
              <a:rPr lang="en-GB" sz="2400" b="1" i="0" dirty="0">
                <a:solidFill>
                  <a:srgbClr val="51565E"/>
                </a:solidFill>
                <a:effectLst/>
              </a:rPr>
              <a:t>Resilient</a:t>
            </a:r>
            <a:r>
              <a:rPr lang="en-GB" sz="2400" b="0" i="0" dirty="0">
                <a:solidFill>
                  <a:srgbClr val="51565E"/>
                </a:solidFill>
                <a:effectLst/>
              </a:rPr>
              <a:t>. Data stored in a node is replicated in other cluster nodes, ensuring fault tolerance.</a:t>
            </a:r>
          </a:p>
          <a:p>
            <a:pPr algn="l">
              <a:buFont typeface="Arial" panose="020B0604020202020204" pitchFamily="34" charset="0"/>
              <a:buChar char="•"/>
            </a:pPr>
            <a:r>
              <a:rPr lang="en-GB" sz="2400" b="1" i="0" dirty="0">
                <a:solidFill>
                  <a:srgbClr val="51565E"/>
                </a:solidFill>
                <a:effectLst/>
              </a:rPr>
              <a:t>Scalable</a:t>
            </a:r>
            <a:r>
              <a:rPr lang="en-GB" sz="2400" b="0" i="0" dirty="0">
                <a:solidFill>
                  <a:srgbClr val="51565E"/>
                </a:solidFill>
                <a:effectLst/>
              </a:rPr>
              <a:t>. Since Hadoop functions in a distributed environment, you can easily add more servers.</a:t>
            </a:r>
          </a:p>
        </p:txBody>
      </p:sp>
    </p:spTree>
    <p:extLst>
      <p:ext uri="{BB962C8B-B14F-4D97-AF65-F5344CB8AC3E}">
        <p14:creationId xmlns:p14="http://schemas.microsoft.com/office/powerpoint/2010/main" val="781347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A8C2-8F03-4BA4-B687-59E17118D115}"/>
              </a:ext>
            </a:extLst>
          </p:cNvPr>
          <p:cNvSpPr>
            <a:spLocks noGrp="1"/>
          </p:cNvSpPr>
          <p:nvPr>
            <p:ph type="title"/>
          </p:nvPr>
        </p:nvSpPr>
        <p:spPr/>
        <p:txBody>
          <a:bodyPr/>
          <a:lstStyle/>
          <a:p>
            <a:r>
              <a:rPr lang="en-GB" dirty="0"/>
              <a:t>Hadoop Challenges</a:t>
            </a:r>
            <a:endParaRPr lang="en-IN" dirty="0"/>
          </a:p>
        </p:txBody>
      </p:sp>
      <p:sp>
        <p:nvSpPr>
          <p:cNvPr id="3" name="Content Placeholder 2">
            <a:extLst>
              <a:ext uri="{FF2B5EF4-FFF2-40B4-BE49-F238E27FC236}">
                <a16:creationId xmlns:a16="http://schemas.microsoft.com/office/drawing/2014/main" id="{CE9CA5F4-23A8-4387-BA02-035698617CD2}"/>
              </a:ext>
            </a:extLst>
          </p:cNvPr>
          <p:cNvSpPr>
            <a:spLocks noGrp="1"/>
          </p:cNvSpPr>
          <p:nvPr>
            <p:ph idx="1"/>
          </p:nvPr>
        </p:nvSpPr>
        <p:spPr/>
        <p:txBody>
          <a:bodyPr>
            <a:normAutofit/>
          </a:bodyPr>
          <a:lstStyle/>
          <a:p>
            <a:pPr algn="l">
              <a:buFont typeface="Arial" panose="020B0604020202020204" pitchFamily="34" charset="0"/>
              <a:buChar char="•"/>
            </a:pPr>
            <a:r>
              <a:rPr lang="en-GB" sz="2400" b="0" i="0" dirty="0">
                <a:solidFill>
                  <a:srgbClr val="51565E"/>
                </a:solidFill>
                <a:effectLst/>
              </a:rPr>
              <a:t>There’s a steep learning curve.</a:t>
            </a:r>
          </a:p>
          <a:p>
            <a:pPr algn="l">
              <a:buFont typeface="Arial" panose="020B0604020202020204" pitchFamily="34" charset="0"/>
              <a:buChar char="•"/>
            </a:pPr>
            <a:r>
              <a:rPr lang="en-GB" sz="2400" b="0" i="0" dirty="0">
                <a:solidFill>
                  <a:srgbClr val="51565E"/>
                </a:solidFill>
                <a:effectLst/>
              </a:rPr>
              <a:t>Not every dataset can be handled the same.</a:t>
            </a:r>
          </a:p>
          <a:p>
            <a:pPr algn="l">
              <a:buFont typeface="Arial" panose="020B0604020202020204" pitchFamily="34" charset="0"/>
              <a:buChar char="•"/>
            </a:pPr>
            <a:r>
              <a:rPr lang="en-GB" sz="2400" b="0" i="0" dirty="0">
                <a:solidFill>
                  <a:srgbClr val="51565E"/>
                </a:solidFill>
                <a:effectLst/>
              </a:rPr>
              <a:t>MapReduce is limited.</a:t>
            </a:r>
          </a:p>
          <a:p>
            <a:pPr algn="l">
              <a:buFont typeface="Arial" panose="020B0604020202020204" pitchFamily="34" charset="0"/>
              <a:buChar char="•"/>
            </a:pPr>
            <a:r>
              <a:rPr lang="en-GB" sz="2400" b="0" i="0" dirty="0">
                <a:solidFill>
                  <a:srgbClr val="51565E"/>
                </a:solidFill>
                <a:effectLst/>
              </a:rPr>
              <a:t>Security is an issue.</a:t>
            </a:r>
            <a:endParaRPr lang="en-IN" sz="2400" dirty="0"/>
          </a:p>
        </p:txBody>
      </p:sp>
    </p:spTree>
    <p:extLst>
      <p:ext uri="{BB962C8B-B14F-4D97-AF65-F5344CB8AC3E}">
        <p14:creationId xmlns:p14="http://schemas.microsoft.com/office/powerpoint/2010/main" val="251439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CA2C-7156-4360-ADF1-5A9BC8C29510}"/>
              </a:ext>
            </a:extLst>
          </p:cNvPr>
          <p:cNvSpPr>
            <a:spLocks noGrp="1"/>
          </p:cNvSpPr>
          <p:nvPr>
            <p:ph type="title"/>
          </p:nvPr>
        </p:nvSpPr>
        <p:spPr/>
        <p:txBody>
          <a:bodyPr/>
          <a:lstStyle/>
          <a:p>
            <a:r>
              <a:rPr lang="en-GB"/>
              <a:t>Hadoop Ecosystem</a:t>
            </a:r>
            <a:endParaRPr lang="en-IN" dirty="0"/>
          </a:p>
        </p:txBody>
      </p:sp>
      <p:pic>
        <p:nvPicPr>
          <p:cNvPr id="8" name="Content Placeholder 7">
            <a:extLst>
              <a:ext uri="{FF2B5EF4-FFF2-40B4-BE49-F238E27FC236}">
                <a16:creationId xmlns:a16="http://schemas.microsoft.com/office/drawing/2014/main" id="{77F1DD21-F0AF-413E-B124-3F027A35C359}"/>
              </a:ext>
            </a:extLst>
          </p:cNvPr>
          <p:cNvPicPr>
            <a:picLocks noGrp="1" noChangeAspect="1"/>
          </p:cNvPicPr>
          <p:nvPr>
            <p:ph idx="1"/>
          </p:nvPr>
        </p:nvPicPr>
        <p:blipFill>
          <a:blip r:embed="rId3"/>
          <a:stretch>
            <a:fillRect/>
          </a:stretch>
        </p:blipFill>
        <p:spPr>
          <a:xfrm>
            <a:off x="2899356" y="1331915"/>
            <a:ext cx="6393288" cy="5160960"/>
          </a:xfrm>
        </p:spPr>
      </p:pic>
      <p:pic>
        <p:nvPicPr>
          <p:cNvPr id="10" name="Picture 9">
            <a:extLst>
              <a:ext uri="{FF2B5EF4-FFF2-40B4-BE49-F238E27FC236}">
                <a16:creationId xmlns:a16="http://schemas.microsoft.com/office/drawing/2014/main" id="{39937709-52AE-4DF4-9D7A-13BB99568E63}"/>
              </a:ext>
            </a:extLst>
          </p:cNvPr>
          <p:cNvPicPr>
            <a:picLocks noChangeAspect="1"/>
          </p:cNvPicPr>
          <p:nvPr/>
        </p:nvPicPr>
        <p:blipFill>
          <a:blip r:embed="rId4"/>
          <a:stretch>
            <a:fillRect/>
          </a:stretch>
        </p:blipFill>
        <p:spPr>
          <a:xfrm>
            <a:off x="1108656" y="1331915"/>
            <a:ext cx="1790700" cy="1381125"/>
          </a:xfrm>
          <a:prstGeom prst="rect">
            <a:avLst/>
          </a:prstGeom>
        </p:spPr>
      </p:pic>
    </p:spTree>
    <p:extLst>
      <p:ext uri="{BB962C8B-B14F-4D97-AF65-F5344CB8AC3E}">
        <p14:creationId xmlns:p14="http://schemas.microsoft.com/office/powerpoint/2010/main" val="1841828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B5A5D-C9F1-4CA2-BF01-D3E0062DAE3E}"/>
              </a:ext>
            </a:extLst>
          </p:cNvPr>
          <p:cNvSpPr>
            <a:spLocks noGrp="1"/>
          </p:cNvSpPr>
          <p:nvPr>
            <p:ph type="title"/>
          </p:nvPr>
        </p:nvSpPr>
        <p:spPr/>
        <p:txBody>
          <a:bodyPr/>
          <a:lstStyle/>
          <a:p>
            <a:r>
              <a:rPr lang="en-GB" dirty="0"/>
              <a:t>HDFS</a:t>
            </a:r>
            <a:endParaRPr lang="en-IN" dirty="0"/>
          </a:p>
        </p:txBody>
      </p:sp>
      <p:sp>
        <p:nvSpPr>
          <p:cNvPr id="3" name="Content Placeholder 2">
            <a:extLst>
              <a:ext uri="{FF2B5EF4-FFF2-40B4-BE49-F238E27FC236}">
                <a16:creationId xmlns:a16="http://schemas.microsoft.com/office/drawing/2014/main" id="{51F3DD13-EEC7-4ED5-BA13-3F2E1C30F6A4}"/>
              </a:ext>
            </a:extLst>
          </p:cNvPr>
          <p:cNvSpPr>
            <a:spLocks noGrp="1"/>
          </p:cNvSpPr>
          <p:nvPr>
            <p:ph idx="1"/>
          </p:nvPr>
        </p:nvSpPr>
        <p:spPr/>
        <p:txBody>
          <a:bodyPr/>
          <a:lstStyle/>
          <a:p>
            <a:r>
              <a:rPr lang="en-GB" sz="3200" b="0" i="0" dirty="0">
                <a:solidFill>
                  <a:srgbClr val="51565E"/>
                </a:solidFill>
                <a:effectLst/>
              </a:rPr>
              <a:t>Provides distributed storage.</a:t>
            </a:r>
          </a:p>
          <a:p>
            <a:r>
              <a:rPr lang="en-GB" sz="3200" b="0" i="0" dirty="0">
                <a:solidFill>
                  <a:srgbClr val="51565E"/>
                </a:solidFill>
                <a:effectLst/>
              </a:rPr>
              <a:t>Can be implemented on commodity hardware.</a:t>
            </a:r>
          </a:p>
          <a:p>
            <a:r>
              <a:rPr lang="en-GB" sz="3200" b="0" i="0" dirty="0">
                <a:solidFill>
                  <a:srgbClr val="51565E"/>
                </a:solidFill>
                <a:effectLst/>
              </a:rPr>
              <a:t>Provides data security.</a:t>
            </a:r>
          </a:p>
          <a:p>
            <a:r>
              <a:rPr lang="en-GB" sz="3200" b="0" i="0" dirty="0">
                <a:solidFill>
                  <a:srgbClr val="51565E"/>
                </a:solidFill>
                <a:effectLst/>
              </a:rPr>
              <a:t>Highly fault-tolerant</a:t>
            </a:r>
          </a:p>
          <a:p>
            <a:pPr lvl="1"/>
            <a:r>
              <a:rPr lang="en-GB" sz="2800" b="0" i="0" dirty="0">
                <a:solidFill>
                  <a:srgbClr val="51565E"/>
                </a:solidFill>
                <a:effectLst/>
              </a:rPr>
              <a:t>If one machine goes down, the data from that machine goes to the next machine.</a:t>
            </a:r>
          </a:p>
          <a:p>
            <a:endParaRPr lang="en-IN" dirty="0"/>
          </a:p>
        </p:txBody>
      </p:sp>
      <p:pic>
        <p:nvPicPr>
          <p:cNvPr id="5122" name="Picture 2" descr="/hadoop-3">
            <a:extLst>
              <a:ext uri="{FF2B5EF4-FFF2-40B4-BE49-F238E27FC236}">
                <a16:creationId xmlns:a16="http://schemas.microsoft.com/office/drawing/2014/main" id="{B9FF20B9-7386-4195-AA27-0450478C51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1262" y="1363476"/>
            <a:ext cx="194310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4600460-06F4-4DE0-A322-BBC5B2805E1A}"/>
              </a:ext>
            </a:extLst>
          </p:cNvPr>
          <p:cNvPicPr>
            <a:picLocks noChangeAspect="1"/>
          </p:cNvPicPr>
          <p:nvPr/>
        </p:nvPicPr>
        <p:blipFill>
          <a:blip r:embed="rId4"/>
          <a:stretch>
            <a:fillRect/>
          </a:stretch>
        </p:blipFill>
        <p:spPr>
          <a:xfrm>
            <a:off x="5267885" y="677676"/>
            <a:ext cx="1333500" cy="685800"/>
          </a:xfrm>
          <a:prstGeom prst="rect">
            <a:avLst/>
          </a:prstGeom>
        </p:spPr>
      </p:pic>
    </p:spTree>
    <p:extLst>
      <p:ext uri="{BB962C8B-B14F-4D97-AF65-F5344CB8AC3E}">
        <p14:creationId xmlns:p14="http://schemas.microsoft.com/office/powerpoint/2010/main" val="1624664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FB8-5217-4EEC-81E1-4F3DB88D0889}"/>
              </a:ext>
            </a:extLst>
          </p:cNvPr>
          <p:cNvSpPr>
            <a:spLocks noGrp="1"/>
          </p:cNvSpPr>
          <p:nvPr>
            <p:ph type="title"/>
          </p:nvPr>
        </p:nvSpPr>
        <p:spPr/>
        <p:txBody>
          <a:bodyPr/>
          <a:lstStyle/>
          <a:p>
            <a:r>
              <a:rPr lang="en-GB" dirty="0"/>
              <a:t>YARN</a:t>
            </a:r>
            <a:endParaRPr lang="en-IN" dirty="0"/>
          </a:p>
        </p:txBody>
      </p:sp>
      <p:sp>
        <p:nvSpPr>
          <p:cNvPr id="3" name="Content Placeholder 2">
            <a:extLst>
              <a:ext uri="{FF2B5EF4-FFF2-40B4-BE49-F238E27FC236}">
                <a16:creationId xmlns:a16="http://schemas.microsoft.com/office/drawing/2014/main" id="{F4E34C75-4241-4777-A9ED-382E683335C8}"/>
              </a:ext>
            </a:extLst>
          </p:cNvPr>
          <p:cNvSpPr>
            <a:spLocks noGrp="1"/>
          </p:cNvSpPr>
          <p:nvPr>
            <p:ph idx="1"/>
          </p:nvPr>
        </p:nvSpPr>
        <p:spPr/>
        <p:txBody>
          <a:bodyPr/>
          <a:lstStyle/>
          <a:p>
            <a:r>
              <a:rPr lang="en-GB" b="0" i="0" dirty="0">
                <a:solidFill>
                  <a:srgbClr val="51565E"/>
                </a:solidFill>
                <a:effectLst/>
              </a:rPr>
              <a:t>YARN handles the cluster of nodes and acts as Hadoop’s resource management unit. </a:t>
            </a:r>
          </a:p>
          <a:p>
            <a:r>
              <a:rPr lang="en-GB" b="0" i="0" dirty="0">
                <a:solidFill>
                  <a:srgbClr val="51565E"/>
                </a:solidFill>
                <a:effectLst/>
              </a:rPr>
              <a:t>YARN allocates RAM, memory, and other resources to different applications.</a:t>
            </a:r>
          </a:p>
          <a:p>
            <a:r>
              <a:rPr lang="en-GB" dirty="0">
                <a:solidFill>
                  <a:srgbClr val="51565E"/>
                </a:solidFill>
              </a:rPr>
              <a:t>Two components:</a:t>
            </a:r>
          </a:p>
          <a:p>
            <a:pPr lvl="1"/>
            <a:r>
              <a:rPr lang="en-GB" dirty="0">
                <a:solidFill>
                  <a:srgbClr val="51565E"/>
                </a:solidFill>
              </a:rPr>
              <a:t>Resource Manager (Master)</a:t>
            </a:r>
          </a:p>
          <a:p>
            <a:pPr lvl="1"/>
            <a:r>
              <a:rPr lang="en-GB" dirty="0">
                <a:solidFill>
                  <a:srgbClr val="51565E"/>
                </a:solidFill>
              </a:rPr>
              <a:t>Node Manager (Slave)</a:t>
            </a:r>
            <a:endParaRPr lang="en-IN" dirty="0"/>
          </a:p>
        </p:txBody>
      </p:sp>
      <p:pic>
        <p:nvPicPr>
          <p:cNvPr id="3074" name="Picture 2" descr="hadoop-yarn">
            <a:extLst>
              <a:ext uri="{FF2B5EF4-FFF2-40B4-BE49-F238E27FC236}">
                <a16:creationId xmlns:a16="http://schemas.microsoft.com/office/drawing/2014/main" id="{45580F8A-AF77-4B5C-A2A4-0394A4CC6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7088" y="3063875"/>
            <a:ext cx="332422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B79AC0C-FBF1-4F5C-9EF0-906C04984F09}"/>
              </a:ext>
            </a:extLst>
          </p:cNvPr>
          <p:cNvPicPr>
            <a:picLocks noChangeAspect="1"/>
          </p:cNvPicPr>
          <p:nvPr/>
        </p:nvPicPr>
        <p:blipFill>
          <a:blip r:embed="rId4"/>
          <a:stretch>
            <a:fillRect/>
          </a:stretch>
        </p:blipFill>
        <p:spPr>
          <a:xfrm>
            <a:off x="4870916" y="640696"/>
            <a:ext cx="2638425" cy="704850"/>
          </a:xfrm>
          <a:prstGeom prst="rect">
            <a:avLst/>
          </a:prstGeom>
        </p:spPr>
      </p:pic>
    </p:spTree>
    <p:extLst>
      <p:ext uri="{BB962C8B-B14F-4D97-AF65-F5344CB8AC3E}">
        <p14:creationId xmlns:p14="http://schemas.microsoft.com/office/powerpoint/2010/main" val="237726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278F-EE01-4B06-9781-40E74B850D41}"/>
              </a:ext>
            </a:extLst>
          </p:cNvPr>
          <p:cNvSpPr>
            <a:spLocks noGrp="1"/>
          </p:cNvSpPr>
          <p:nvPr>
            <p:ph type="title"/>
          </p:nvPr>
        </p:nvSpPr>
        <p:spPr/>
        <p:txBody>
          <a:bodyPr/>
          <a:lstStyle/>
          <a:p>
            <a:r>
              <a:rPr lang="en-GB" dirty="0"/>
              <a:t>An Analogy (</a:t>
            </a:r>
            <a:r>
              <a:rPr lang="en-GB" i="1" dirty="0"/>
              <a:t>cont’d</a:t>
            </a:r>
            <a:r>
              <a:rPr lang="en-GB" dirty="0"/>
              <a:t>)</a:t>
            </a:r>
            <a:endParaRPr lang="en-IN" dirty="0"/>
          </a:p>
        </p:txBody>
      </p:sp>
      <p:sp>
        <p:nvSpPr>
          <p:cNvPr id="3" name="Content Placeholder 2">
            <a:extLst>
              <a:ext uri="{FF2B5EF4-FFF2-40B4-BE49-F238E27FC236}">
                <a16:creationId xmlns:a16="http://schemas.microsoft.com/office/drawing/2014/main" id="{76BEF02F-AD44-4D32-9B16-DCAF16F23B62}"/>
              </a:ext>
            </a:extLst>
          </p:cNvPr>
          <p:cNvSpPr>
            <a:spLocks noGrp="1"/>
          </p:cNvSpPr>
          <p:nvPr>
            <p:ph idx="1"/>
          </p:nvPr>
        </p:nvSpPr>
        <p:spPr/>
        <p:txBody>
          <a:bodyPr>
            <a:normAutofit/>
          </a:bodyPr>
          <a:lstStyle/>
          <a:p>
            <a:pPr algn="l"/>
            <a:r>
              <a:rPr lang="en-GB" sz="2400" b="0" i="0" dirty="0">
                <a:solidFill>
                  <a:srgbClr val="51565E"/>
                </a:solidFill>
                <a:effectLst/>
              </a:rPr>
              <a:t>So, Jack hires two more people to work alongside him. The extra help speeds up the harvesting process as three of them can work simultaneously on different products.</a:t>
            </a:r>
          </a:p>
          <a:p>
            <a:pPr algn="l"/>
            <a:r>
              <a:rPr lang="en-GB" sz="2400" b="0" i="0" dirty="0">
                <a:solidFill>
                  <a:srgbClr val="51565E"/>
                </a:solidFill>
                <a:effectLst/>
              </a:rPr>
              <a:t>However, this takes a nasty toll on the storage room, as the storage area becomes a bottleneck for storing and accessing all the fruits.</a:t>
            </a:r>
          </a:p>
          <a:p>
            <a:endParaRPr lang="en-IN" sz="2400" dirty="0"/>
          </a:p>
        </p:txBody>
      </p:sp>
      <p:pic>
        <p:nvPicPr>
          <p:cNvPr id="2050" name="Picture 2" descr="analogy-2">
            <a:extLst>
              <a:ext uri="{FF2B5EF4-FFF2-40B4-BE49-F238E27FC236}">
                <a16:creationId xmlns:a16="http://schemas.microsoft.com/office/drawing/2014/main" id="{D2814896-E81E-4EEC-8A66-1B779D64F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079" y="3692650"/>
            <a:ext cx="5715841" cy="2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030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997C-ED23-4F63-B582-E2EEE5411537}"/>
              </a:ext>
            </a:extLst>
          </p:cNvPr>
          <p:cNvSpPr>
            <a:spLocks noGrp="1"/>
          </p:cNvSpPr>
          <p:nvPr>
            <p:ph type="title"/>
          </p:nvPr>
        </p:nvSpPr>
        <p:spPr/>
        <p:txBody>
          <a:bodyPr/>
          <a:lstStyle/>
          <a:p>
            <a:r>
              <a:rPr lang="en-GB"/>
              <a:t>MapReduce</a:t>
            </a:r>
            <a:endParaRPr lang="en-IN" dirty="0"/>
          </a:p>
        </p:txBody>
      </p:sp>
      <p:sp>
        <p:nvSpPr>
          <p:cNvPr id="3" name="Content Placeholder 2">
            <a:extLst>
              <a:ext uri="{FF2B5EF4-FFF2-40B4-BE49-F238E27FC236}">
                <a16:creationId xmlns:a16="http://schemas.microsoft.com/office/drawing/2014/main" id="{429D436E-1907-4A56-BB31-EC5903BBEC53}"/>
              </a:ext>
            </a:extLst>
          </p:cNvPr>
          <p:cNvSpPr>
            <a:spLocks noGrp="1"/>
          </p:cNvSpPr>
          <p:nvPr>
            <p:ph idx="1"/>
          </p:nvPr>
        </p:nvSpPr>
        <p:spPr/>
        <p:txBody>
          <a:bodyPr/>
          <a:lstStyle/>
          <a:p>
            <a:endParaRPr lang="en-IN" dirty="0"/>
          </a:p>
        </p:txBody>
      </p:sp>
      <p:pic>
        <p:nvPicPr>
          <p:cNvPr id="6146" name="Picture 2">
            <a:extLst>
              <a:ext uri="{FF2B5EF4-FFF2-40B4-BE49-F238E27FC236}">
                <a16:creationId xmlns:a16="http://schemas.microsoft.com/office/drawing/2014/main" id="{7DE1FA2B-D3EA-4D86-89A2-D7A2FADB6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125" y="2134393"/>
            <a:ext cx="10473675" cy="34192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7EAED9B-0DFE-4E75-8F70-B392C12E0F09}"/>
              </a:ext>
            </a:extLst>
          </p:cNvPr>
          <p:cNvPicPr>
            <a:picLocks noChangeAspect="1"/>
          </p:cNvPicPr>
          <p:nvPr/>
        </p:nvPicPr>
        <p:blipFill>
          <a:blip r:embed="rId4"/>
          <a:stretch>
            <a:fillRect/>
          </a:stretch>
        </p:blipFill>
        <p:spPr>
          <a:xfrm>
            <a:off x="5393062" y="684073"/>
            <a:ext cx="1447800" cy="742950"/>
          </a:xfrm>
          <a:prstGeom prst="rect">
            <a:avLst/>
          </a:prstGeom>
        </p:spPr>
      </p:pic>
    </p:spTree>
    <p:extLst>
      <p:ext uri="{BB962C8B-B14F-4D97-AF65-F5344CB8AC3E}">
        <p14:creationId xmlns:p14="http://schemas.microsoft.com/office/powerpoint/2010/main" val="599571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033ACE-8E24-452A-8476-E06FE6DEA37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MapReduce – Example</a:t>
            </a:r>
          </a:p>
        </p:txBody>
      </p:sp>
      <p:pic>
        <p:nvPicPr>
          <p:cNvPr id="5" name="Picture 4">
            <a:extLst>
              <a:ext uri="{FF2B5EF4-FFF2-40B4-BE49-F238E27FC236}">
                <a16:creationId xmlns:a16="http://schemas.microsoft.com/office/drawing/2014/main" id="{6576A320-8CE4-4738-8C4B-AA6475E33A4B}"/>
              </a:ext>
            </a:extLst>
          </p:cNvPr>
          <p:cNvPicPr>
            <a:picLocks noChangeAspect="1"/>
          </p:cNvPicPr>
          <p:nvPr/>
        </p:nvPicPr>
        <p:blipFill>
          <a:blip r:embed="rId2"/>
          <a:stretch>
            <a:fillRect/>
          </a:stretch>
        </p:blipFill>
        <p:spPr>
          <a:xfrm>
            <a:off x="4502428" y="1622563"/>
            <a:ext cx="7225748" cy="3612874"/>
          </a:xfrm>
          <a:prstGeom prst="rect">
            <a:avLst/>
          </a:prstGeom>
        </p:spPr>
      </p:pic>
    </p:spTree>
    <p:extLst>
      <p:ext uri="{BB962C8B-B14F-4D97-AF65-F5344CB8AC3E}">
        <p14:creationId xmlns:p14="http://schemas.microsoft.com/office/powerpoint/2010/main" val="1396472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C79C-F2B3-4360-9191-10084D2EE432}"/>
              </a:ext>
            </a:extLst>
          </p:cNvPr>
          <p:cNvSpPr>
            <a:spLocks noGrp="1"/>
          </p:cNvSpPr>
          <p:nvPr>
            <p:ph type="title"/>
          </p:nvPr>
        </p:nvSpPr>
        <p:spPr/>
        <p:txBody>
          <a:bodyPr/>
          <a:lstStyle/>
          <a:p>
            <a:r>
              <a:rPr lang="en-GB" dirty="0"/>
              <a:t>HBase</a:t>
            </a:r>
            <a:endParaRPr lang="en-IN" dirty="0"/>
          </a:p>
        </p:txBody>
      </p:sp>
      <p:sp>
        <p:nvSpPr>
          <p:cNvPr id="3" name="Content Placeholder 2">
            <a:extLst>
              <a:ext uri="{FF2B5EF4-FFF2-40B4-BE49-F238E27FC236}">
                <a16:creationId xmlns:a16="http://schemas.microsoft.com/office/drawing/2014/main" id="{D30E4BE7-27BF-440A-8A08-BD18AD870BA8}"/>
              </a:ext>
            </a:extLst>
          </p:cNvPr>
          <p:cNvSpPr>
            <a:spLocks noGrp="1"/>
          </p:cNvSpPr>
          <p:nvPr>
            <p:ph idx="1"/>
          </p:nvPr>
        </p:nvSpPr>
        <p:spPr/>
        <p:txBody>
          <a:bodyPr/>
          <a:lstStyle/>
          <a:p>
            <a:r>
              <a:rPr lang="en-GB" dirty="0">
                <a:solidFill>
                  <a:srgbClr val="0A5DC9"/>
                </a:solidFill>
              </a:rPr>
              <a:t>HBase</a:t>
            </a:r>
            <a:r>
              <a:rPr lang="en-GB" b="0" i="0" dirty="0">
                <a:solidFill>
                  <a:srgbClr val="595858"/>
                </a:solidFill>
                <a:effectLst/>
              </a:rPr>
              <a:t> is a Column-based </a:t>
            </a:r>
            <a:r>
              <a:rPr lang="en-GB" dirty="0">
                <a:solidFill>
                  <a:srgbClr val="595858"/>
                </a:solidFill>
              </a:rPr>
              <a:t>NoSQL database</a:t>
            </a:r>
            <a:r>
              <a:rPr lang="en-GB" b="0" i="0" dirty="0">
                <a:solidFill>
                  <a:srgbClr val="595858"/>
                </a:solidFill>
                <a:effectLst/>
              </a:rPr>
              <a:t>.</a:t>
            </a:r>
          </a:p>
          <a:p>
            <a:r>
              <a:rPr lang="en-GB" b="0" i="0" dirty="0">
                <a:solidFill>
                  <a:srgbClr val="595858"/>
                </a:solidFill>
                <a:effectLst/>
              </a:rPr>
              <a:t>It runs on top of HDFS and can handle any type of data. </a:t>
            </a:r>
          </a:p>
          <a:p>
            <a:endParaRPr lang="en-IN" dirty="0"/>
          </a:p>
        </p:txBody>
      </p:sp>
      <p:pic>
        <p:nvPicPr>
          <p:cNvPr id="5" name="Picture 4">
            <a:extLst>
              <a:ext uri="{FF2B5EF4-FFF2-40B4-BE49-F238E27FC236}">
                <a16:creationId xmlns:a16="http://schemas.microsoft.com/office/drawing/2014/main" id="{BBA3396D-DD35-4A6D-BB71-7E6C4C2A912E}"/>
              </a:ext>
            </a:extLst>
          </p:cNvPr>
          <p:cNvPicPr>
            <a:picLocks noChangeAspect="1"/>
          </p:cNvPicPr>
          <p:nvPr/>
        </p:nvPicPr>
        <p:blipFill>
          <a:blip r:embed="rId3"/>
          <a:stretch>
            <a:fillRect/>
          </a:stretch>
        </p:blipFill>
        <p:spPr>
          <a:xfrm>
            <a:off x="5505450" y="147638"/>
            <a:ext cx="1181100" cy="1543050"/>
          </a:xfrm>
          <a:prstGeom prst="rect">
            <a:avLst/>
          </a:prstGeom>
        </p:spPr>
      </p:pic>
    </p:spTree>
    <p:extLst>
      <p:ext uri="{BB962C8B-B14F-4D97-AF65-F5344CB8AC3E}">
        <p14:creationId xmlns:p14="http://schemas.microsoft.com/office/powerpoint/2010/main" val="1487317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3631-A5A2-4F0B-A793-F23EA250CC6B}"/>
              </a:ext>
            </a:extLst>
          </p:cNvPr>
          <p:cNvSpPr>
            <a:spLocks noGrp="1"/>
          </p:cNvSpPr>
          <p:nvPr>
            <p:ph type="title"/>
          </p:nvPr>
        </p:nvSpPr>
        <p:spPr/>
        <p:txBody>
          <a:bodyPr/>
          <a:lstStyle/>
          <a:p>
            <a:r>
              <a:rPr lang="en-GB" dirty="0"/>
              <a:t>Sqoop</a:t>
            </a:r>
            <a:endParaRPr lang="en-IN" dirty="0"/>
          </a:p>
        </p:txBody>
      </p:sp>
      <p:sp>
        <p:nvSpPr>
          <p:cNvPr id="3" name="Content Placeholder 2">
            <a:extLst>
              <a:ext uri="{FF2B5EF4-FFF2-40B4-BE49-F238E27FC236}">
                <a16:creationId xmlns:a16="http://schemas.microsoft.com/office/drawing/2014/main" id="{8046CF0A-C512-41B8-9C91-395BB4F7B418}"/>
              </a:ext>
            </a:extLst>
          </p:cNvPr>
          <p:cNvSpPr>
            <a:spLocks noGrp="1"/>
          </p:cNvSpPr>
          <p:nvPr>
            <p:ph idx="1"/>
          </p:nvPr>
        </p:nvSpPr>
        <p:spPr/>
        <p:txBody>
          <a:bodyPr/>
          <a:lstStyle/>
          <a:p>
            <a:r>
              <a:rPr lang="en-GB" b="0" i="0" u="none" strike="noStrike" dirty="0">
                <a:solidFill>
                  <a:srgbClr val="0A5DC9"/>
                </a:solidFill>
                <a:effectLst/>
              </a:rPr>
              <a:t>Sqoop</a:t>
            </a:r>
            <a:r>
              <a:rPr lang="en-GB" b="0" i="0" dirty="0">
                <a:solidFill>
                  <a:srgbClr val="51565E"/>
                </a:solidFill>
                <a:effectLst/>
              </a:rPr>
              <a:t> is used to transfer data between Hadoop and external datastores such as relational databases and enterprise data warehouses.</a:t>
            </a:r>
          </a:p>
          <a:p>
            <a:r>
              <a:rPr lang="en-GB" b="0" i="0" dirty="0">
                <a:solidFill>
                  <a:srgbClr val="51565E"/>
                </a:solidFill>
                <a:effectLst/>
              </a:rPr>
              <a:t>It imports data from external datastores into HDFS, Hive, and HBase.</a:t>
            </a:r>
            <a:endParaRPr lang="en-IN" dirty="0"/>
          </a:p>
        </p:txBody>
      </p:sp>
      <p:pic>
        <p:nvPicPr>
          <p:cNvPr id="7" name="Picture 6">
            <a:extLst>
              <a:ext uri="{FF2B5EF4-FFF2-40B4-BE49-F238E27FC236}">
                <a16:creationId xmlns:a16="http://schemas.microsoft.com/office/drawing/2014/main" id="{F0E87535-AB8C-4C48-990E-B14649F0661C}"/>
              </a:ext>
            </a:extLst>
          </p:cNvPr>
          <p:cNvPicPr>
            <a:picLocks noChangeAspect="1"/>
          </p:cNvPicPr>
          <p:nvPr/>
        </p:nvPicPr>
        <p:blipFill>
          <a:blip r:embed="rId3"/>
          <a:stretch>
            <a:fillRect/>
          </a:stretch>
        </p:blipFill>
        <p:spPr>
          <a:xfrm>
            <a:off x="5007349" y="111219"/>
            <a:ext cx="1581710" cy="1612846"/>
          </a:xfrm>
          <a:prstGeom prst="rect">
            <a:avLst/>
          </a:prstGeom>
        </p:spPr>
      </p:pic>
    </p:spTree>
    <p:extLst>
      <p:ext uri="{BB962C8B-B14F-4D97-AF65-F5344CB8AC3E}">
        <p14:creationId xmlns:p14="http://schemas.microsoft.com/office/powerpoint/2010/main" val="2077377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F683-EAC1-4245-9A78-B9605EF8AE95}"/>
              </a:ext>
            </a:extLst>
          </p:cNvPr>
          <p:cNvSpPr>
            <a:spLocks noGrp="1"/>
          </p:cNvSpPr>
          <p:nvPr>
            <p:ph type="title"/>
          </p:nvPr>
        </p:nvSpPr>
        <p:spPr/>
        <p:txBody>
          <a:bodyPr/>
          <a:lstStyle/>
          <a:p>
            <a:r>
              <a:rPr lang="en-GB" dirty="0"/>
              <a:t>Flume</a:t>
            </a:r>
            <a:endParaRPr lang="en-IN" dirty="0"/>
          </a:p>
        </p:txBody>
      </p:sp>
      <p:sp>
        <p:nvSpPr>
          <p:cNvPr id="3" name="Content Placeholder 2">
            <a:extLst>
              <a:ext uri="{FF2B5EF4-FFF2-40B4-BE49-F238E27FC236}">
                <a16:creationId xmlns:a16="http://schemas.microsoft.com/office/drawing/2014/main" id="{49556845-50DC-4A40-A0FA-C2CA47F15E53}"/>
              </a:ext>
            </a:extLst>
          </p:cNvPr>
          <p:cNvSpPr>
            <a:spLocks noGrp="1"/>
          </p:cNvSpPr>
          <p:nvPr>
            <p:ph idx="1"/>
          </p:nvPr>
        </p:nvSpPr>
        <p:spPr/>
        <p:txBody>
          <a:bodyPr/>
          <a:lstStyle/>
          <a:p>
            <a:endParaRPr lang="en-IN"/>
          </a:p>
        </p:txBody>
      </p:sp>
      <p:pic>
        <p:nvPicPr>
          <p:cNvPr id="7170" name="Picture 2" descr="command">
            <a:extLst>
              <a:ext uri="{FF2B5EF4-FFF2-40B4-BE49-F238E27FC236}">
                <a16:creationId xmlns:a16="http://schemas.microsoft.com/office/drawing/2014/main" id="{4B2EEEE6-A039-498C-A4E0-8754B0B94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48" y="2232212"/>
            <a:ext cx="5690289" cy="33709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hannel-hdfs">
            <a:extLst>
              <a:ext uri="{FF2B5EF4-FFF2-40B4-BE49-F238E27FC236}">
                <a16:creationId xmlns:a16="http://schemas.microsoft.com/office/drawing/2014/main" id="{919CECA2-181B-456E-876C-9C9940A0F5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2232212"/>
            <a:ext cx="5979852" cy="34397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58BB5A3-F2FE-4FE8-98C9-06687AA3ADDC}"/>
              </a:ext>
            </a:extLst>
          </p:cNvPr>
          <p:cNvPicPr>
            <a:picLocks noChangeAspect="1"/>
          </p:cNvPicPr>
          <p:nvPr/>
        </p:nvPicPr>
        <p:blipFill>
          <a:blip r:embed="rId5"/>
          <a:stretch>
            <a:fillRect/>
          </a:stretch>
        </p:blipFill>
        <p:spPr>
          <a:xfrm>
            <a:off x="5007349" y="111219"/>
            <a:ext cx="1581710" cy="1612846"/>
          </a:xfrm>
          <a:prstGeom prst="rect">
            <a:avLst/>
          </a:prstGeom>
        </p:spPr>
      </p:pic>
    </p:spTree>
    <p:extLst>
      <p:ext uri="{BB962C8B-B14F-4D97-AF65-F5344CB8AC3E}">
        <p14:creationId xmlns:p14="http://schemas.microsoft.com/office/powerpoint/2010/main" val="966748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D108-DFB9-43EA-94BE-D61C4851DBBF}"/>
              </a:ext>
            </a:extLst>
          </p:cNvPr>
          <p:cNvSpPr>
            <a:spLocks noGrp="1"/>
          </p:cNvSpPr>
          <p:nvPr>
            <p:ph type="title"/>
          </p:nvPr>
        </p:nvSpPr>
        <p:spPr/>
        <p:txBody>
          <a:bodyPr/>
          <a:lstStyle/>
          <a:p>
            <a:r>
              <a:rPr lang="en-GB" dirty="0"/>
              <a:t>Pig</a:t>
            </a:r>
            <a:endParaRPr lang="en-IN" dirty="0"/>
          </a:p>
        </p:txBody>
      </p:sp>
      <p:sp>
        <p:nvSpPr>
          <p:cNvPr id="3" name="Content Placeholder 2">
            <a:extLst>
              <a:ext uri="{FF2B5EF4-FFF2-40B4-BE49-F238E27FC236}">
                <a16:creationId xmlns:a16="http://schemas.microsoft.com/office/drawing/2014/main" id="{C362DEED-5DD4-4E3D-9CB6-85C8BF63660C}"/>
              </a:ext>
            </a:extLst>
          </p:cNvPr>
          <p:cNvSpPr>
            <a:spLocks noGrp="1"/>
          </p:cNvSpPr>
          <p:nvPr>
            <p:ph idx="1"/>
          </p:nvPr>
        </p:nvSpPr>
        <p:spPr/>
        <p:txBody>
          <a:bodyPr/>
          <a:lstStyle/>
          <a:p>
            <a:r>
              <a:rPr lang="en-IN" sz="2400" b="0" i="0" u="none" strike="noStrike" dirty="0">
                <a:solidFill>
                  <a:srgbClr val="0A5DC9"/>
                </a:solidFill>
                <a:effectLst/>
                <a:hlinkClick r:id="rId3"/>
              </a:rPr>
              <a:t>Apache Pig</a:t>
            </a:r>
            <a:r>
              <a:rPr lang="en-IN" sz="2400" b="0" i="0" dirty="0">
                <a:solidFill>
                  <a:srgbClr val="51565E"/>
                </a:solidFill>
                <a:effectLst/>
              </a:rPr>
              <a:t> </a:t>
            </a:r>
            <a:r>
              <a:rPr lang="en-GB" sz="2400" b="0" i="0" dirty="0">
                <a:solidFill>
                  <a:srgbClr val="51565E"/>
                </a:solidFill>
                <a:effectLst/>
              </a:rPr>
              <a:t>consists of:</a:t>
            </a:r>
          </a:p>
          <a:p>
            <a:pPr marL="457200" indent="-457200" algn="l">
              <a:buFont typeface="+mj-lt"/>
              <a:buAutoNum type="arabicPeriod"/>
            </a:pPr>
            <a:r>
              <a:rPr lang="en-GB" sz="2400" b="0" i="0" dirty="0">
                <a:solidFill>
                  <a:srgbClr val="51565E"/>
                </a:solidFill>
                <a:effectLst/>
              </a:rPr>
              <a:t>Pig Latin</a:t>
            </a:r>
          </a:p>
          <a:p>
            <a:pPr marL="457200" indent="-457200" algn="l">
              <a:buFont typeface="+mj-lt"/>
              <a:buAutoNum type="arabicPeriod"/>
            </a:pPr>
            <a:r>
              <a:rPr lang="en-GB" sz="2400" b="0" i="0" dirty="0">
                <a:solidFill>
                  <a:srgbClr val="51565E"/>
                </a:solidFill>
                <a:effectLst/>
              </a:rPr>
              <a:t>Pig Latin Compiler (</a:t>
            </a:r>
            <a:r>
              <a:rPr lang="en-GB" sz="2400" b="0" i="1" dirty="0">
                <a:solidFill>
                  <a:srgbClr val="51565E"/>
                </a:solidFill>
                <a:effectLst/>
              </a:rPr>
              <a:t>Engine</a:t>
            </a:r>
            <a:r>
              <a:rPr lang="en-GB" sz="2400" b="0" i="0" dirty="0">
                <a:solidFill>
                  <a:srgbClr val="51565E"/>
                </a:solidFill>
                <a:effectLst/>
              </a:rPr>
              <a:t>)</a:t>
            </a:r>
          </a:p>
          <a:p>
            <a:pPr marL="0" indent="0" algn="l">
              <a:buNone/>
            </a:pPr>
            <a:endParaRPr lang="en-GB" sz="2400" dirty="0">
              <a:solidFill>
                <a:srgbClr val="51565E"/>
              </a:solidFill>
            </a:endParaRPr>
          </a:p>
        </p:txBody>
      </p:sp>
      <p:pic>
        <p:nvPicPr>
          <p:cNvPr id="8194" name="Picture 2" descr="pig-latin">
            <a:extLst>
              <a:ext uri="{FF2B5EF4-FFF2-40B4-BE49-F238E27FC236}">
                <a16:creationId xmlns:a16="http://schemas.microsoft.com/office/drawing/2014/main" id="{A5293063-C24C-4BE2-A9DA-726643EF84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405" y="1825625"/>
            <a:ext cx="5310089" cy="47875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80FE094-31D1-4266-AB65-F067AE4EA7A3}"/>
              </a:ext>
            </a:extLst>
          </p:cNvPr>
          <p:cNvPicPr>
            <a:picLocks noChangeAspect="1"/>
          </p:cNvPicPr>
          <p:nvPr/>
        </p:nvPicPr>
        <p:blipFill>
          <a:blip r:embed="rId5"/>
          <a:stretch>
            <a:fillRect/>
          </a:stretch>
        </p:blipFill>
        <p:spPr>
          <a:xfrm>
            <a:off x="4772025" y="499969"/>
            <a:ext cx="2647950" cy="1352550"/>
          </a:xfrm>
          <a:prstGeom prst="rect">
            <a:avLst/>
          </a:prstGeom>
        </p:spPr>
      </p:pic>
    </p:spTree>
    <p:extLst>
      <p:ext uri="{BB962C8B-B14F-4D97-AF65-F5344CB8AC3E}">
        <p14:creationId xmlns:p14="http://schemas.microsoft.com/office/powerpoint/2010/main" val="1863477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2D11-3A3A-4E40-9802-BCA1106324C7}"/>
              </a:ext>
            </a:extLst>
          </p:cNvPr>
          <p:cNvSpPr>
            <a:spLocks noGrp="1"/>
          </p:cNvSpPr>
          <p:nvPr>
            <p:ph type="title"/>
          </p:nvPr>
        </p:nvSpPr>
        <p:spPr/>
        <p:txBody>
          <a:bodyPr/>
          <a:lstStyle/>
          <a:p>
            <a:r>
              <a:rPr lang="en-GB" dirty="0"/>
              <a:t>Hive</a:t>
            </a:r>
            <a:endParaRPr lang="en-IN" dirty="0"/>
          </a:p>
        </p:txBody>
      </p:sp>
      <p:sp>
        <p:nvSpPr>
          <p:cNvPr id="3" name="Content Placeholder 2">
            <a:extLst>
              <a:ext uri="{FF2B5EF4-FFF2-40B4-BE49-F238E27FC236}">
                <a16:creationId xmlns:a16="http://schemas.microsoft.com/office/drawing/2014/main" id="{501C4D51-4067-40E7-967D-105F59F5E5A7}"/>
              </a:ext>
            </a:extLst>
          </p:cNvPr>
          <p:cNvSpPr>
            <a:spLocks noGrp="1"/>
          </p:cNvSpPr>
          <p:nvPr>
            <p:ph idx="1"/>
          </p:nvPr>
        </p:nvSpPr>
        <p:spPr/>
        <p:txBody>
          <a:bodyPr>
            <a:normAutofit/>
          </a:bodyPr>
          <a:lstStyle/>
          <a:p>
            <a:pPr algn="l"/>
            <a:r>
              <a:rPr lang="en-GB" sz="2400" b="0" i="0" u="none" strike="noStrike" dirty="0">
                <a:solidFill>
                  <a:srgbClr val="1179EF"/>
                </a:solidFill>
                <a:effectLst/>
              </a:rPr>
              <a:t>Hive</a:t>
            </a:r>
            <a:r>
              <a:rPr lang="en-GB" sz="2400" b="0" i="0" dirty="0">
                <a:solidFill>
                  <a:srgbClr val="51565E"/>
                </a:solidFill>
                <a:effectLst/>
              </a:rPr>
              <a:t> uses SQL (Structured Query Language). </a:t>
            </a:r>
          </a:p>
          <a:p>
            <a:pPr algn="l"/>
            <a:r>
              <a:rPr lang="en-GB" sz="2400" b="0" i="0" dirty="0">
                <a:solidFill>
                  <a:srgbClr val="51565E"/>
                </a:solidFill>
                <a:effectLst/>
              </a:rPr>
              <a:t>Two major components:</a:t>
            </a:r>
          </a:p>
          <a:p>
            <a:pPr algn="l">
              <a:buFont typeface="Arial" panose="020B0604020202020204" pitchFamily="34" charset="0"/>
              <a:buChar char="•"/>
            </a:pPr>
            <a:r>
              <a:rPr lang="en-GB" sz="2400" b="0" i="0" dirty="0">
                <a:solidFill>
                  <a:srgbClr val="51565E"/>
                </a:solidFill>
                <a:effectLst/>
              </a:rPr>
              <a:t>Hive Command Line  </a:t>
            </a:r>
          </a:p>
          <a:p>
            <a:pPr algn="l">
              <a:buFont typeface="Arial" panose="020B0604020202020204" pitchFamily="34" charset="0"/>
              <a:buChar char="•"/>
            </a:pPr>
            <a:r>
              <a:rPr lang="en-GB" sz="2400" b="0" i="0" dirty="0">
                <a:solidFill>
                  <a:srgbClr val="51565E"/>
                </a:solidFill>
                <a:effectLst/>
              </a:rPr>
              <a:t>JDBC/ ODBC driver</a:t>
            </a:r>
          </a:p>
          <a:p>
            <a:endParaRPr lang="en-IN" sz="2400" dirty="0"/>
          </a:p>
        </p:txBody>
      </p:sp>
      <p:pic>
        <p:nvPicPr>
          <p:cNvPr id="9218" name="Picture 2" descr="cli">
            <a:extLst>
              <a:ext uri="{FF2B5EF4-FFF2-40B4-BE49-F238E27FC236}">
                <a16:creationId xmlns:a16="http://schemas.microsoft.com/office/drawing/2014/main" id="{D9EDF833-2D68-44B2-BA14-ED12631A6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951" y="2220072"/>
            <a:ext cx="5145516" cy="41737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02A4DE4-FF29-4799-B5C7-2367BDA13CB0}"/>
              </a:ext>
            </a:extLst>
          </p:cNvPr>
          <p:cNvPicPr>
            <a:picLocks noChangeAspect="1"/>
          </p:cNvPicPr>
          <p:nvPr/>
        </p:nvPicPr>
        <p:blipFill>
          <a:blip r:embed="rId4"/>
          <a:stretch>
            <a:fillRect/>
          </a:stretch>
        </p:blipFill>
        <p:spPr>
          <a:xfrm>
            <a:off x="4772025" y="473075"/>
            <a:ext cx="2647950" cy="1352550"/>
          </a:xfrm>
          <a:prstGeom prst="rect">
            <a:avLst/>
          </a:prstGeom>
        </p:spPr>
      </p:pic>
    </p:spTree>
    <p:extLst>
      <p:ext uri="{BB962C8B-B14F-4D97-AF65-F5344CB8AC3E}">
        <p14:creationId xmlns:p14="http://schemas.microsoft.com/office/powerpoint/2010/main" val="472234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0A5B-34EA-403B-A75A-C4737575318E}"/>
              </a:ext>
            </a:extLst>
          </p:cNvPr>
          <p:cNvSpPr>
            <a:spLocks noGrp="1"/>
          </p:cNvSpPr>
          <p:nvPr>
            <p:ph type="title"/>
          </p:nvPr>
        </p:nvSpPr>
        <p:spPr/>
        <p:txBody>
          <a:bodyPr/>
          <a:lstStyle/>
          <a:p>
            <a:r>
              <a:rPr lang="en-GB" dirty="0"/>
              <a:t>Spark</a:t>
            </a:r>
            <a:endParaRPr lang="en-IN" dirty="0"/>
          </a:p>
        </p:txBody>
      </p:sp>
      <p:sp>
        <p:nvSpPr>
          <p:cNvPr id="3" name="Content Placeholder 2">
            <a:extLst>
              <a:ext uri="{FF2B5EF4-FFF2-40B4-BE49-F238E27FC236}">
                <a16:creationId xmlns:a16="http://schemas.microsoft.com/office/drawing/2014/main" id="{45B676D0-9854-4D45-A56C-4BFA83C9FD41}"/>
              </a:ext>
            </a:extLst>
          </p:cNvPr>
          <p:cNvSpPr>
            <a:spLocks noGrp="1"/>
          </p:cNvSpPr>
          <p:nvPr>
            <p:ph idx="1"/>
          </p:nvPr>
        </p:nvSpPr>
        <p:spPr/>
        <p:txBody>
          <a:bodyPr>
            <a:normAutofit/>
          </a:bodyPr>
          <a:lstStyle/>
          <a:p>
            <a:r>
              <a:rPr lang="en-GB" sz="2000" b="0" i="0" dirty="0">
                <a:solidFill>
                  <a:srgbClr val="0037EE"/>
                </a:solidFill>
                <a:effectLst/>
              </a:rPr>
              <a:t>Spark</a:t>
            </a:r>
            <a:r>
              <a:rPr lang="en-GB" sz="2000" b="0" i="0" dirty="0">
                <a:solidFill>
                  <a:srgbClr val="595858"/>
                </a:solidFill>
                <a:effectLst/>
              </a:rPr>
              <a:t> is an alternative framework to Hadoop built on Scala. </a:t>
            </a:r>
          </a:p>
          <a:p>
            <a:r>
              <a:rPr lang="en-GB" sz="2000" b="0" i="0" dirty="0">
                <a:solidFill>
                  <a:srgbClr val="595858"/>
                </a:solidFill>
                <a:effectLst/>
              </a:rPr>
              <a:t>Compared to MapReduce, it provides in-memory processing which accounts for faster processing. </a:t>
            </a:r>
          </a:p>
          <a:p>
            <a:r>
              <a:rPr lang="en-GB" sz="2000" b="0" i="0" dirty="0">
                <a:solidFill>
                  <a:srgbClr val="595858"/>
                </a:solidFill>
                <a:effectLst/>
              </a:rPr>
              <a:t>In addition to batch processing offered by Hadoop, it can also handle real-time processing.</a:t>
            </a:r>
            <a:endParaRPr lang="en-IN" sz="2000" dirty="0"/>
          </a:p>
        </p:txBody>
      </p:sp>
      <p:pic>
        <p:nvPicPr>
          <p:cNvPr id="10242" name="Picture 2" descr="spark ecosystem">
            <a:extLst>
              <a:ext uri="{FF2B5EF4-FFF2-40B4-BE49-F238E27FC236}">
                <a16:creationId xmlns:a16="http://schemas.microsoft.com/office/drawing/2014/main" id="{0D635C36-BDA1-4674-ADD1-F2EFF9DB6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2" y="3181350"/>
            <a:ext cx="7267575" cy="36766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AFC58DA-F3BC-4829-90BE-AD799AAD008A}"/>
              </a:ext>
            </a:extLst>
          </p:cNvPr>
          <p:cNvPicPr>
            <a:picLocks noChangeAspect="1"/>
          </p:cNvPicPr>
          <p:nvPr/>
        </p:nvPicPr>
        <p:blipFill>
          <a:blip r:embed="rId4"/>
          <a:stretch>
            <a:fillRect/>
          </a:stretch>
        </p:blipFill>
        <p:spPr>
          <a:xfrm>
            <a:off x="5253036" y="230188"/>
            <a:ext cx="1685925" cy="1343025"/>
          </a:xfrm>
          <a:prstGeom prst="rect">
            <a:avLst/>
          </a:prstGeom>
        </p:spPr>
      </p:pic>
    </p:spTree>
    <p:extLst>
      <p:ext uri="{BB962C8B-B14F-4D97-AF65-F5344CB8AC3E}">
        <p14:creationId xmlns:p14="http://schemas.microsoft.com/office/powerpoint/2010/main" val="3389888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2060-6CBC-4EB7-8499-E25F8555D599}"/>
              </a:ext>
            </a:extLst>
          </p:cNvPr>
          <p:cNvSpPr>
            <a:spLocks noGrp="1"/>
          </p:cNvSpPr>
          <p:nvPr>
            <p:ph type="title"/>
          </p:nvPr>
        </p:nvSpPr>
        <p:spPr/>
        <p:txBody>
          <a:bodyPr/>
          <a:lstStyle/>
          <a:p>
            <a:r>
              <a:rPr lang="en-GB" dirty="0"/>
              <a:t>Kafka</a:t>
            </a:r>
            <a:endParaRPr lang="en-IN" dirty="0"/>
          </a:p>
        </p:txBody>
      </p:sp>
      <p:sp>
        <p:nvSpPr>
          <p:cNvPr id="3" name="Content Placeholder 2">
            <a:extLst>
              <a:ext uri="{FF2B5EF4-FFF2-40B4-BE49-F238E27FC236}">
                <a16:creationId xmlns:a16="http://schemas.microsoft.com/office/drawing/2014/main" id="{5CE85710-67C4-4F2D-BF28-26A55BF7DD98}"/>
              </a:ext>
            </a:extLst>
          </p:cNvPr>
          <p:cNvSpPr>
            <a:spLocks noGrp="1"/>
          </p:cNvSpPr>
          <p:nvPr>
            <p:ph idx="1"/>
          </p:nvPr>
        </p:nvSpPr>
        <p:spPr/>
        <p:txBody>
          <a:bodyPr>
            <a:normAutofit/>
          </a:bodyPr>
          <a:lstStyle/>
          <a:p>
            <a:pPr algn="l"/>
            <a:r>
              <a:rPr lang="en-GB" sz="2400" dirty="0">
                <a:solidFill>
                  <a:srgbClr val="0037EE"/>
                </a:solidFill>
              </a:rPr>
              <a:t>Kafka</a:t>
            </a:r>
            <a:r>
              <a:rPr lang="en-GB" sz="2400" b="0" i="0" dirty="0">
                <a:solidFill>
                  <a:srgbClr val="51565E"/>
                </a:solidFill>
                <a:effectLst/>
              </a:rPr>
              <a:t> is a distributed streaming platform designed to store and process streams of records. It is written in Scala. It builds real-time streaming data pipelines that reliably get data between applications, and also builds real-time applications that transform data into streams. </a:t>
            </a:r>
          </a:p>
          <a:p>
            <a:pPr algn="l"/>
            <a:r>
              <a:rPr lang="en-GB" sz="2400" b="0" i="0" dirty="0">
                <a:solidFill>
                  <a:srgbClr val="51565E"/>
                </a:solidFill>
                <a:effectLst/>
              </a:rPr>
              <a:t>Kafka uses a messaging system for transferring data from one application to another. As seen below, we have the sender, the message queue, and the receiver involved in data transfer. </a:t>
            </a:r>
          </a:p>
          <a:p>
            <a:endParaRPr lang="en-IN" sz="2400" dirty="0"/>
          </a:p>
        </p:txBody>
      </p:sp>
      <p:pic>
        <p:nvPicPr>
          <p:cNvPr id="12290" name="Picture 2" descr="kafka">
            <a:extLst>
              <a:ext uri="{FF2B5EF4-FFF2-40B4-BE49-F238E27FC236}">
                <a16:creationId xmlns:a16="http://schemas.microsoft.com/office/drawing/2014/main" id="{7741095F-3960-4EA7-93DC-2E3387CB1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51" y="4789115"/>
            <a:ext cx="557212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message-que">
            <a:extLst>
              <a:ext uri="{FF2B5EF4-FFF2-40B4-BE49-F238E27FC236}">
                <a16:creationId xmlns:a16="http://schemas.microsoft.com/office/drawing/2014/main" id="{9EF8310C-5942-42D3-AE2A-F5E175B1FA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25" y="4912939"/>
            <a:ext cx="4476750" cy="101917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A94D75F-0D7C-4D59-9288-503544CD1199}"/>
              </a:ext>
            </a:extLst>
          </p:cNvPr>
          <p:cNvPicPr>
            <a:picLocks noChangeAspect="1"/>
          </p:cNvPicPr>
          <p:nvPr/>
        </p:nvPicPr>
        <p:blipFill>
          <a:blip r:embed="rId5"/>
          <a:stretch>
            <a:fillRect/>
          </a:stretch>
        </p:blipFill>
        <p:spPr>
          <a:xfrm>
            <a:off x="5267885" y="708818"/>
            <a:ext cx="1333500" cy="638175"/>
          </a:xfrm>
          <a:prstGeom prst="rect">
            <a:avLst/>
          </a:prstGeom>
        </p:spPr>
      </p:pic>
    </p:spTree>
    <p:extLst>
      <p:ext uri="{BB962C8B-B14F-4D97-AF65-F5344CB8AC3E}">
        <p14:creationId xmlns:p14="http://schemas.microsoft.com/office/powerpoint/2010/main" val="208964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AC2F-C2FC-4EFB-8A6D-3ECCCC2654FF}"/>
              </a:ext>
            </a:extLst>
          </p:cNvPr>
          <p:cNvSpPr>
            <a:spLocks noGrp="1"/>
          </p:cNvSpPr>
          <p:nvPr>
            <p:ph type="title"/>
          </p:nvPr>
        </p:nvSpPr>
        <p:spPr/>
        <p:txBody>
          <a:bodyPr/>
          <a:lstStyle/>
          <a:p>
            <a:r>
              <a:rPr lang="en-GB" dirty="0"/>
              <a:t>Oozie</a:t>
            </a:r>
            <a:endParaRPr lang="en-IN" dirty="0"/>
          </a:p>
        </p:txBody>
      </p:sp>
      <p:sp>
        <p:nvSpPr>
          <p:cNvPr id="3" name="Content Placeholder 2">
            <a:extLst>
              <a:ext uri="{FF2B5EF4-FFF2-40B4-BE49-F238E27FC236}">
                <a16:creationId xmlns:a16="http://schemas.microsoft.com/office/drawing/2014/main" id="{CF0A30E9-548D-4C79-BFD5-42F9A0D3AEAD}"/>
              </a:ext>
            </a:extLst>
          </p:cNvPr>
          <p:cNvSpPr>
            <a:spLocks noGrp="1"/>
          </p:cNvSpPr>
          <p:nvPr>
            <p:ph idx="1"/>
          </p:nvPr>
        </p:nvSpPr>
        <p:spPr/>
        <p:txBody>
          <a:bodyPr/>
          <a:lstStyle/>
          <a:p>
            <a:pPr algn="l"/>
            <a:r>
              <a:rPr lang="en-GB" sz="2400" dirty="0">
                <a:solidFill>
                  <a:srgbClr val="0037EE"/>
                </a:solidFill>
              </a:rPr>
              <a:t>Oozie</a:t>
            </a:r>
            <a:r>
              <a:rPr lang="en-GB" sz="2400" b="0" i="0" dirty="0">
                <a:solidFill>
                  <a:srgbClr val="51565E"/>
                </a:solidFill>
                <a:effectLst/>
              </a:rPr>
              <a:t> is a workflow scheduler system used to manage Hadoop jobs.</a:t>
            </a:r>
          </a:p>
          <a:p>
            <a:pPr algn="l"/>
            <a:r>
              <a:rPr lang="en-GB" sz="2400" b="0" i="0" dirty="0">
                <a:solidFill>
                  <a:srgbClr val="51565E"/>
                </a:solidFill>
                <a:effectLst/>
              </a:rPr>
              <a:t>It consists of two parts:</a:t>
            </a:r>
          </a:p>
          <a:p>
            <a:pPr marL="914400" lvl="1" indent="-457200">
              <a:buFont typeface="+mj-lt"/>
              <a:buAutoNum type="arabicPeriod"/>
            </a:pPr>
            <a:r>
              <a:rPr lang="en-GB" sz="2000" b="0" i="0" dirty="0">
                <a:solidFill>
                  <a:srgbClr val="51565E"/>
                </a:solidFill>
                <a:effectLst/>
              </a:rPr>
              <a:t>Workflow engine</a:t>
            </a:r>
          </a:p>
          <a:p>
            <a:pPr marL="914400" lvl="1" indent="-457200">
              <a:buFont typeface="+mj-lt"/>
              <a:buAutoNum type="arabicPeriod"/>
            </a:pPr>
            <a:r>
              <a:rPr lang="en-GB" sz="2000" b="0" i="0" dirty="0">
                <a:solidFill>
                  <a:srgbClr val="51565E"/>
                </a:solidFill>
                <a:effectLst/>
              </a:rPr>
              <a:t>Coordinator engine</a:t>
            </a:r>
          </a:p>
          <a:p>
            <a:endParaRPr lang="en-IN" dirty="0"/>
          </a:p>
        </p:txBody>
      </p:sp>
      <p:pic>
        <p:nvPicPr>
          <p:cNvPr id="13316" name="Picture 4" descr="start-begin">
            <a:extLst>
              <a:ext uri="{FF2B5EF4-FFF2-40B4-BE49-F238E27FC236}">
                <a16:creationId xmlns:a16="http://schemas.microsoft.com/office/drawing/2014/main" id="{55ADF430-0570-4B92-8E8D-D3C1C0DD5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11" y="2474259"/>
            <a:ext cx="6969360" cy="324774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328245F-812D-40B2-A3BC-24028BC648DE}"/>
              </a:ext>
            </a:extLst>
          </p:cNvPr>
          <p:cNvPicPr>
            <a:picLocks noChangeAspect="1"/>
          </p:cNvPicPr>
          <p:nvPr/>
        </p:nvPicPr>
        <p:blipFill>
          <a:blip r:embed="rId4"/>
          <a:stretch>
            <a:fillRect/>
          </a:stretch>
        </p:blipFill>
        <p:spPr>
          <a:xfrm>
            <a:off x="5419725" y="273050"/>
            <a:ext cx="1352550" cy="1552575"/>
          </a:xfrm>
          <a:prstGeom prst="rect">
            <a:avLst/>
          </a:prstGeom>
        </p:spPr>
      </p:pic>
    </p:spTree>
    <p:extLst>
      <p:ext uri="{BB962C8B-B14F-4D97-AF65-F5344CB8AC3E}">
        <p14:creationId xmlns:p14="http://schemas.microsoft.com/office/powerpoint/2010/main" val="110094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278F-EE01-4B06-9781-40E74B850D41}"/>
              </a:ext>
            </a:extLst>
          </p:cNvPr>
          <p:cNvSpPr>
            <a:spLocks noGrp="1"/>
          </p:cNvSpPr>
          <p:nvPr>
            <p:ph type="title"/>
          </p:nvPr>
        </p:nvSpPr>
        <p:spPr/>
        <p:txBody>
          <a:bodyPr/>
          <a:lstStyle/>
          <a:p>
            <a:r>
              <a:rPr lang="en-GB" dirty="0"/>
              <a:t>An Analogy (</a:t>
            </a:r>
            <a:r>
              <a:rPr lang="en-GB" i="1" dirty="0"/>
              <a:t>cont’d</a:t>
            </a:r>
            <a:r>
              <a:rPr lang="en-GB" dirty="0"/>
              <a:t>)</a:t>
            </a:r>
            <a:endParaRPr lang="en-IN" dirty="0"/>
          </a:p>
        </p:txBody>
      </p:sp>
      <p:sp>
        <p:nvSpPr>
          <p:cNvPr id="3" name="Content Placeholder 2">
            <a:extLst>
              <a:ext uri="{FF2B5EF4-FFF2-40B4-BE49-F238E27FC236}">
                <a16:creationId xmlns:a16="http://schemas.microsoft.com/office/drawing/2014/main" id="{76BEF02F-AD44-4D32-9B16-DCAF16F23B62}"/>
              </a:ext>
            </a:extLst>
          </p:cNvPr>
          <p:cNvSpPr>
            <a:spLocks noGrp="1"/>
          </p:cNvSpPr>
          <p:nvPr>
            <p:ph idx="1"/>
          </p:nvPr>
        </p:nvSpPr>
        <p:spPr/>
        <p:txBody>
          <a:bodyPr>
            <a:normAutofit/>
          </a:bodyPr>
          <a:lstStyle/>
          <a:p>
            <a:pPr algn="l"/>
            <a:r>
              <a:rPr lang="en-GB" sz="2400" b="0" i="0" dirty="0">
                <a:solidFill>
                  <a:srgbClr val="51565E"/>
                </a:solidFill>
                <a:effectLst/>
              </a:rPr>
              <a:t>Jack thought through this problem and came up with a solution: give each one separate storage space. So, when Jack receives an order for a fruit basket, he can complete the order on time as all three can work with their storage area.</a:t>
            </a:r>
          </a:p>
          <a:p>
            <a:pPr algn="l"/>
            <a:endParaRPr lang="en-GB" sz="2400" dirty="0">
              <a:solidFill>
                <a:srgbClr val="51565E"/>
              </a:solidFill>
            </a:endParaRPr>
          </a:p>
          <a:p>
            <a:pPr algn="l"/>
            <a:endParaRPr lang="en-GB" sz="2400" b="0" i="0" dirty="0">
              <a:solidFill>
                <a:srgbClr val="51565E"/>
              </a:solidFill>
              <a:effectLst/>
            </a:endParaRPr>
          </a:p>
          <a:p>
            <a:pPr algn="l"/>
            <a:endParaRPr lang="en-GB" sz="2400" dirty="0">
              <a:solidFill>
                <a:srgbClr val="51565E"/>
              </a:solidFill>
            </a:endParaRPr>
          </a:p>
          <a:p>
            <a:pPr algn="l"/>
            <a:endParaRPr lang="en-GB" sz="2400" b="0" i="0" dirty="0">
              <a:solidFill>
                <a:srgbClr val="51565E"/>
              </a:solidFill>
              <a:effectLst/>
            </a:endParaRPr>
          </a:p>
          <a:p>
            <a:endParaRPr lang="en-IN" sz="2400" dirty="0"/>
          </a:p>
        </p:txBody>
      </p:sp>
      <p:pic>
        <p:nvPicPr>
          <p:cNvPr id="3074" name="Picture 2" descr="analogy-3">
            <a:extLst>
              <a:ext uri="{FF2B5EF4-FFF2-40B4-BE49-F238E27FC236}">
                <a16:creationId xmlns:a16="http://schemas.microsoft.com/office/drawing/2014/main" id="{F033B1D9-9133-4CCE-B191-A212150FF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832" y="3429000"/>
            <a:ext cx="6306335" cy="248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013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985F-ADE3-448C-BC01-4CED0853873E}"/>
              </a:ext>
            </a:extLst>
          </p:cNvPr>
          <p:cNvSpPr>
            <a:spLocks noGrp="1"/>
          </p:cNvSpPr>
          <p:nvPr>
            <p:ph type="title"/>
          </p:nvPr>
        </p:nvSpPr>
        <p:spPr/>
        <p:txBody>
          <a:bodyPr/>
          <a:lstStyle/>
          <a:p>
            <a:r>
              <a:rPr lang="en-GB" dirty="0"/>
              <a:t>Zookeeper</a:t>
            </a:r>
            <a:endParaRPr lang="en-IN" dirty="0"/>
          </a:p>
        </p:txBody>
      </p:sp>
      <p:sp>
        <p:nvSpPr>
          <p:cNvPr id="3" name="Content Placeholder 2">
            <a:extLst>
              <a:ext uri="{FF2B5EF4-FFF2-40B4-BE49-F238E27FC236}">
                <a16:creationId xmlns:a16="http://schemas.microsoft.com/office/drawing/2014/main" id="{7C5937CF-01BE-4AFD-BC3D-0C9821906822}"/>
              </a:ext>
            </a:extLst>
          </p:cNvPr>
          <p:cNvSpPr>
            <a:spLocks noGrp="1"/>
          </p:cNvSpPr>
          <p:nvPr>
            <p:ph idx="1"/>
          </p:nvPr>
        </p:nvSpPr>
        <p:spPr>
          <a:xfrm>
            <a:off x="838200" y="1825625"/>
            <a:ext cx="9327776" cy="4351338"/>
          </a:xfrm>
        </p:spPr>
        <p:txBody>
          <a:bodyPr/>
          <a:lstStyle/>
          <a:p>
            <a:pPr algn="l"/>
            <a:r>
              <a:rPr lang="en-GB" sz="3200" b="0" i="0" dirty="0">
                <a:solidFill>
                  <a:srgbClr val="595858"/>
                </a:solidFill>
                <a:effectLst/>
              </a:rPr>
              <a:t>In a Hadoop cluster, coordinating and synchronizing nodes can be a challenging task.</a:t>
            </a:r>
          </a:p>
          <a:p>
            <a:pPr algn="l"/>
            <a:r>
              <a:rPr lang="en-GB" sz="3200" b="0" i="0" dirty="0">
                <a:solidFill>
                  <a:srgbClr val="595858"/>
                </a:solidFill>
                <a:effectLst/>
              </a:rPr>
              <a:t>Therefore, </a:t>
            </a:r>
            <a:r>
              <a:rPr lang="en-GB" dirty="0">
                <a:solidFill>
                  <a:srgbClr val="0037EE"/>
                </a:solidFill>
              </a:rPr>
              <a:t>Zookeeper</a:t>
            </a:r>
            <a:r>
              <a:rPr lang="en-GB" sz="3200" b="0" i="0" dirty="0">
                <a:solidFill>
                  <a:srgbClr val="595858"/>
                </a:solidFill>
                <a:effectLst/>
              </a:rPr>
              <a:t> is the perfect tool for the problem.</a:t>
            </a:r>
          </a:p>
          <a:p>
            <a:endParaRPr lang="en-IN" dirty="0"/>
          </a:p>
        </p:txBody>
      </p:sp>
      <p:pic>
        <p:nvPicPr>
          <p:cNvPr id="5" name="Picture 4">
            <a:extLst>
              <a:ext uri="{FF2B5EF4-FFF2-40B4-BE49-F238E27FC236}">
                <a16:creationId xmlns:a16="http://schemas.microsoft.com/office/drawing/2014/main" id="{017A4052-C77B-40E0-8F25-E71EAD978C9E}"/>
              </a:ext>
            </a:extLst>
          </p:cNvPr>
          <p:cNvPicPr>
            <a:picLocks noChangeAspect="1"/>
          </p:cNvPicPr>
          <p:nvPr/>
        </p:nvPicPr>
        <p:blipFill>
          <a:blip r:embed="rId3"/>
          <a:stretch>
            <a:fillRect/>
          </a:stretch>
        </p:blipFill>
        <p:spPr>
          <a:xfrm>
            <a:off x="10375246" y="681037"/>
            <a:ext cx="1419225" cy="5267325"/>
          </a:xfrm>
          <a:prstGeom prst="rect">
            <a:avLst/>
          </a:prstGeom>
        </p:spPr>
      </p:pic>
    </p:spTree>
    <p:extLst>
      <p:ext uri="{BB962C8B-B14F-4D97-AF65-F5344CB8AC3E}">
        <p14:creationId xmlns:p14="http://schemas.microsoft.com/office/powerpoint/2010/main" val="3279297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22B1-460C-4E41-8A78-C4DC8161D80F}"/>
              </a:ext>
            </a:extLst>
          </p:cNvPr>
          <p:cNvSpPr>
            <a:spLocks noGrp="1"/>
          </p:cNvSpPr>
          <p:nvPr>
            <p:ph type="title"/>
          </p:nvPr>
        </p:nvSpPr>
        <p:spPr/>
        <p:txBody>
          <a:bodyPr/>
          <a:lstStyle/>
          <a:p>
            <a:r>
              <a:rPr lang="en-GB" dirty="0"/>
              <a:t>Ambari</a:t>
            </a:r>
            <a:endParaRPr lang="en-IN" dirty="0"/>
          </a:p>
        </p:txBody>
      </p:sp>
      <p:sp>
        <p:nvSpPr>
          <p:cNvPr id="3" name="Content Placeholder 2">
            <a:extLst>
              <a:ext uri="{FF2B5EF4-FFF2-40B4-BE49-F238E27FC236}">
                <a16:creationId xmlns:a16="http://schemas.microsoft.com/office/drawing/2014/main" id="{A4450077-31F3-429D-9FBF-34C4428642D9}"/>
              </a:ext>
            </a:extLst>
          </p:cNvPr>
          <p:cNvSpPr>
            <a:spLocks noGrp="1"/>
          </p:cNvSpPr>
          <p:nvPr>
            <p:ph idx="1"/>
          </p:nvPr>
        </p:nvSpPr>
        <p:spPr/>
        <p:txBody>
          <a:bodyPr/>
          <a:lstStyle/>
          <a:p>
            <a:r>
              <a:rPr lang="en-GB" dirty="0">
                <a:solidFill>
                  <a:srgbClr val="0037EE"/>
                </a:solidFill>
              </a:rPr>
              <a:t>Apache Ambari</a:t>
            </a:r>
            <a:r>
              <a:rPr lang="en-GB" dirty="0">
                <a:solidFill>
                  <a:srgbClr val="51565E"/>
                </a:solidFill>
              </a:rPr>
              <a:t> </a:t>
            </a:r>
            <a:r>
              <a:rPr lang="en-GB" b="0" i="0" dirty="0">
                <a:solidFill>
                  <a:srgbClr val="51565E"/>
                </a:solidFill>
                <a:effectLst/>
              </a:rPr>
              <a:t>is an open-source tool responsible for keeping track of running applications and their statuses. </a:t>
            </a:r>
          </a:p>
          <a:p>
            <a:r>
              <a:rPr lang="en-GB" b="0" i="0" dirty="0">
                <a:solidFill>
                  <a:srgbClr val="51565E"/>
                </a:solidFill>
                <a:effectLst/>
              </a:rPr>
              <a:t>Ambari manages, monitors, and provisions Hadoop clusters.</a:t>
            </a:r>
            <a:endParaRPr lang="en-IN" dirty="0"/>
          </a:p>
        </p:txBody>
      </p:sp>
      <p:pic>
        <p:nvPicPr>
          <p:cNvPr id="14338" name="Picture 2" descr="ambari-server">
            <a:extLst>
              <a:ext uri="{FF2B5EF4-FFF2-40B4-BE49-F238E27FC236}">
                <a16:creationId xmlns:a16="http://schemas.microsoft.com/office/drawing/2014/main" id="{FBBDC963-DCA3-408B-AFF6-A0E46E9F0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292" y="3267822"/>
            <a:ext cx="5124450" cy="32385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A00F097-1683-412B-B06F-EE44DE1B716A}"/>
              </a:ext>
            </a:extLst>
          </p:cNvPr>
          <p:cNvPicPr>
            <a:picLocks noChangeAspect="1"/>
          </p:cNvPicPr>
          <p:nvPr/>
        </p:nvPicPr>
        <p:blipFill>
          <a:blip r:embed="rId4"/>
          <a:stretch>
            <a:fillRect/>
          </a:stretch>
        </p:blipFill>
        <p:spPr>
          <a:xfrm>
            <a:off x="5238750" y="365125"/>
            <a:ext cx="1714500" cy="1333500"/>
          </a:xfrm>
          <a:prstGeom prst="rect">
            <a:avLst/>
          </a:prstGeom>
        </p:spPr>
      </p:pic>
    </p:spTree>
    <p:extLst>
      <p:ext uri="{BB962C8B-B14F-4D97-AF65-F5344CB8AC3E}">
        <p14:creationId xmlns:p14="http://schemas.microsoft.com/office/powerpoint/2010/main" val="867529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FB02-E5E3-486C-9631-1EAE1363A372}"/>
              </a:ext>
            </a:extLst>
          </p:cNvPr>
          <p:cNvSpPr>
            <a:spLocks noGrp="1"/>
          </p:cNvSpPr>
          <p:nvPr>
            <p:ph type="title"/>
          </p:nvPr>
        </p:nvSpPr>
        <p:spPr/>
        <p:txBody>
          <a:bodyPr/>
          <a:lstStyle/>
          <a:p>
            <a:r>
              <a:rPr lang="en-GB" dirty="0"/>
              <a:t>Mahout</a:t>
            </a:r>
            <a:endParaRPr lang="en-IN" dirty="0"/>
          </a:p>
        </p:txBody>
      </p:sp>
      <p:sp>
        <p:nvSpPr>
          <p:cNvPr id="3" name="Content Placeholder 2">
            <a:extLst>
              <a:ext uri="{FF2B5EF4-FFF2-40B4-BE49-F238E27FC236}">
                <a16:creationId xmlns:a16="http://schemas.microsoft.com/office/drawing/2014/main" id="{5C0CF7DC-C7E9-475C-8B0F-1626EB98507D}"/>
              </a:ext>
            </a:extLst>
          </p:cNvPr>
          <p:cNvSpPr>
            <a:spLocks noGrp="1"/>
          </p:cNvSpPr>
          <p:nvPr>
            <p:ph idx="1"/>
          </p:nvPr>
        </p:nvSpPr>
        <p:spPr/>
        <p:txBody>
          <a:bodyPr>
            <a:normAutofit/>
          </a:bodyPr>
          <a:lstStyle/>
          <a:p>
            <a:r>
              <a:rPr lang="en-GB" sz="2400" b="0" i="0" dirty="0">
                <a:solidFill>
                  <a:srgbClr val="51565E"/>
                </a:solidFill>
                <a:effectLst/>
              </a:rPr>
              <a:t>Mahout is used to create scalable and distributed machine learning algorithms such as clustering, linear regression, classification, and so on.</a:t>
            </a:r>
          </a:p>
          <a:p>
            <a:r>
              <a:rPr lang="en-GB" sz="2400" b="0" i="0" dirty="0">
                <a:solidFill>
                  <a:srgbClr val="51565E"/>
                </a:solidFill>
                <a:effectLst/>
              </a:rPr>
              <a:t>It has a library that contains built-in algorithms for collaborative filtering, classification, and clustering.</a:t>
            </a:r>
            <a:endParaRPr lang="en-IN" sz="2400" dirty="0"/>
          </a:p>
        </p:txBody>
      </p:sp>
      <p:pic>
        <p:nvPicPr>
          <p:cNvPr id="11266" name="Picture 2" descr="builds">
            <a:extLst>
              <a:ext uri="{FF2B5EF4-FFF2-40B4-BE49-F238E27FC236}">
                <a16:creationId xmlns:a16="http://schemas.microsoft.com/office/drawing/2014/main" id="{6A233B08-5856-45DF-ABC6-60D5D3BEB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294" y="3295930"/>
            <a:ext cx="5861412" cy="28810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A8CBE0A-8B04-4217-8DDE-18678D32849B}"/>
              </a:ext>
            </a:extLst>
          </p:cNvPr>
          <p:cNvPicPr>
            <a:picLocks noChangeAspect="1"/>
          </p:cNvPicPr>
          <p:nvPr/>
        </p:nvPicPr>
        <p:blipFill>
          <a:blip r:embed="rId3"/>
          <a:stretch>
            <a:fillRect/>
          </a:stretch>
        </p:blipFill>
        <p:spPr>
          <a:xfrm>
            <a:off x="5117727" y="328613"/>
            <a:ext cx="1714500" cy="1362075"/>
          </a:xfrm>
          <a:prstGeom prst="rect">
            <a:avLst/>
          </a:prstGeom>
        </p:spPr>
      </p:pic>
    </p:spTree>
    <p:extLst>
      <p:ext uri="{BB962C8B-B14F-4D97-AF65-F5344CB8AC3E}">
        <p14:creationId xmlns:p14="http://schemas.microsoft.com/office/powerpoint/2010/main" val="3736962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4B21F63-F05F-4A84-B5DA-7C1F4E34442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Stages of Big Data Processing</a:t>
            </a:r>
          </a:p>
        </p:txBody>
      </p:sp>
      <p:pic>
        <p:nvPicPr>
          <p:cNvPr id="15362" name="Picture 2" descr="big data processing stages">
            <a:extLst>
              <a:ext uri="{FF2B5EF4-FFF2-40B4-BE49-F238E27FC236}">
                <a16:creationId xmlns:a16="http://schemas.microsoft.com/office/drawing/2014/main" id="{460C3AF4-F265-40CA-B2A6-B9B005E94E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02428" y="1701104"/>
            <a:ext cx="7225748" cy="3455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34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F11B-27E0-40DC-A8AA-73AF05B20C03}"/>
              </a:ext>
            </a:extLst>
          </p:cNvPr>
          <p:cNvSpPr>
            <a:spLocks noGrp="1"/>
          </p:cNvSpPr>
          <p:nvPr>
            <p:ph type="title"/>
          </p:nvPr>
        </p:nvSpPr>
        <p:spPr/>
        <p:txBody>
          <a:bodyPr/>
          <a:lstStyle/>
          <a:p>
            <a:r>
              <a:rPr lang="en-US" dirty="0"/>
              <a:t>Terms Related to HDFS</a:t>
            </a:r>
          </a:p>
        </p:txBody>
      </p:sp>
      <p:sp>
        <p:nvSpPr>
          <p:cNvPr id="3" name="Content Placeholder 2">
            <a:extLst>
              <a:ext uri="{FF2B5EF4-FFF2-40B4-BE49-F238E27FC236}">
                <a16:creationId xmlns:a16="http://schemas.microsoft.com/office/drawing/2014/main" id="{7FAA305F-B72E-4541-AE62-D34A28C513C1}"/>
              </a:ext>
            </a:extLst>
          </p:cNvPr>
          <p:cNvSpPr>
            <a:spLocks noGrp="1"/>
          </p:cNvSpPr>
          <p:nvPr>
            <p:ph idx="1"/>
          </p:nvPr>
        </p:nvSpPr>
        <p:spPr/>
        <p:txBody>
          <a:bodyPr>
            <a:normAutofit fontScale="92500" lnSpcReduction="20000"/>
          </a:bodyPr>
          <a:lstStyle/>
          <a:p>
            <a:r>
              <a:rPr lang="en-US" b="1" dirty="0"/>
              <a:t>Replication</a:t>
            </a:r>
            <a:r>
              <a:rPr lang="en-US" dirty="0"/>
              <a:t>:</a:t>
            </a:r>
          </a:p>
          <a:p>
            <a:pPr lvl="1"/>
            <a:r>
              <a:rPr lang="en-US" dirty="0"/>
              <a:t>Done by the </a:t>
            </a:r>
            <a:r>
              <a:rPr lang="en-US" dirty="0" err="1"/>
              <a:t>datanode</a:t>
            </a:r>
            <a:r>
              <a:rPr lang="en-US" dirty="0"/>
              <a:t>.</a:t>
            </a:r>
          </a:p>
          <a:p>
            <a:r>
              <a:rPr lang="en-US" b="1" dirty="0" err="1"/>
              <a:t>HeartBeat</a:t>
            </a:r>
            <a:r>
              <a:rPr lang="en-US" dirty="0"/>
              <a:t>:</a:t>
            </a:r>
          </a:p>
          <a:p>
            <a:pPr lvl="1"/>
            <a:r>
              <a:rPr lang="en-US" dirty="0"/>
              <a:t>It is the signal that is sent by the </a:t>
            </a:r>
            <a:r>
              <a:rPr lang="en-US" dirty="0" err="1"/>
              <a:t>datanode</a:t>
            </a:r>
            <a:r>
              <a:rPr lang="en-US" dirty="0"/>
              <a:t> continuously to the </a:t>
            </a:r>
            <a:r>
              <a:rPr lang="en-US" dirty="0" err="1"/>
              <a:t>namenode</a:t>
            </a:r>
            <a:r>
              <a:rPr lang="en-US" dirty="0"/>
              <a:t>.</a:t>
            </a:r>
          </a:p>
          <a:p>
            <a:pPr lvl="1"/>
            <a:r>
              <a:rPr lang="en-US" dirty="0"/>
              <a:t>If the </a:t>
            </a:r>
            <a:r>
              <a:rPr lang="en-US" dirty="0" err="1"/>
              <a:t>namenode</a:t>
            </a:r>
            <a:r>
              <a:rPr lang="en-US" dirty="0"/>
              <a:t> does not receive the heartbeat from a node, then it will consider the </a:t>
            </a:r>
            <a:r>
              <a:rPr lang="en-US" dirty="0" err="1"/>
              <a:t>datanode</a:t>
            </a:r>
            <a:r>
              <a:rPr lang="en-US" dirty="0"/>
              <a:t> as “dead”.</a:t>
            </a:r>
          </a:p>
          <a:p>
            <a:r>
              <a:rPr lang="en-US" b="1" dirty="0"/>
              <a:t>Balancing</a:t>
            </a:r>
            <a:r>
              <a:rPr lang="en-US" dirty="0"/>
              <a:t>:</a:t>
            </a:r>
          </a:p>
          <a:p>
            <a:pPr lvl="1"/>
            <a:r>
              <a:rPr lang="en-US" dirty="0"/>
              <a:t>If a </a:t>
            </a:r>
            <a:r>
              <a:rPr lang="en-US" dirty="0" err="1"/>
              <a:t>datanode</a:t>
            </a:r>
            <a:r>
              <a:rPr lang="en-US" dirty="0"/>
              <a:t> is dead / crashed, the blocks present on it are lost!</a:t>
            </a:r>
          </a:p>
          <a:p>
            <a:pPr lvl="1"/>
            <a:r>
              <a:rPr lang="en-US" dirty="0"/>
              <a:t>The blocks will be considered as “under-replicated” compared to the other blocks.</a:t>
            </a:r>
          </a:p>
          <a:p>
            <a:pPr lvl="1"/>
            <a:r>
              <a:rPr lang="en-US" dirty="0"/>
              <a:t>Master node (</a:t>
            </a:r>
            <a:r>
              <a:rPr lang="en-US" dirty="0" err="1"/>
              <a:t>namenode</a:t>
            </a:r>
            <a:r>
              <a:rPr lang="en-US" dirty="0"/>
              <a:t>) will give a signal to the other </a:t>
            </a:r>
            <a:r>
              <a:rPr lang="en-US" dirty="0" err="1"/>
              <a:t>datanodes</a:t>
            </a:r>
            <a:r>
              <a:rPr lang="en-US" dirty="0"/>
              <a:t> containing the replicas (of the blocks in question) to replicate so as to have an overall distribution of the blocks and it is all balanced.</a:t>
            </a:r>
          </a:p>
          <a:p>
            <a:pPr marL="0" indent="0">
              <a:buNone/>
            </a:pPr>
            <a:r>
              <a:rPr lang="en-US" b="1" dirty="0">
                <a:solidFill>
                  <a:srgbClr val="FF0000"/>
                </a:solidFill>
              </a:rPr>
              <a:t>NO TWO REPLICAS OF A BLOCK ARE PRESENT ON THE SAME DATANODE!</a:t>
            </a:r>
          </a:p>
        </p:txBody>
      </p:sp>
    </p:spTree>
    <p:extLst>
      <p:ext uri="{BB962C8B-B14F-4D97-AF65-F5344CB8AC3E}">
        <p14:creationId xmlns:p14="http://schemas.microsoft.com/office/powerpoint/2010/main" val="3634926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8657-183B-48E8-8785-A4855DE0D364}"/>
              </a:ext>
            </a:extLst>
          </p:cNvPr>
          <p:cNvSpPr>
            <a:spLocks noGrp="1"/>
          </p:cNvSpPr>
          <p:nvPr>
            <p:ph type="title"/>
          </p:nvPr>
        </p:nvSpPr>
        <p:spPr/>
        <p:txBody>
          <a:bodyPr/>
          <a:lstStyle/>
          <a:p>
            <a:r>
              <a:rPr lang="en-US" dirty="0"/>
              <a:t>Limitations of HDFS</a:t>
            </a:r>
          </a:p>
        </p:txBody>
      </p:sp>
      <p:sp>
        <p:nvSpPr>
          <p:cNvPr id="3" name="Content Placeholder 2">
            <a:extLst>
              <a:ext uri="{FF2B5EF4-FFF2-40B4-BE49-F238E27FC236}">
                <a16:creationId xmlns:a16="http://schemas.microsoft.com/office/drawing/2014/main" id="{63BA9519-A8EF-4F9D-928D-5D5DF8D72234}"/>
              </a:ext>
            </a:extLst>
          </p:cNvPr>
          <p:cNvSpPr>
            <a:spLocks noGrp="1"/>
          </p:cNvSpPr>
          <p:nvPr>
            <p:ph idx="1"/>
          </p:nvPr>
        </p:nvSpPr>
        <p:spPr/>
        <p:txBody>
          <a:bodyPr/>
          <a:lstStyle/>
          <a:p>
            <a:r>
              <a:rPr lang="en-US" dirty="0"/>
              <a:t>Small file is a problem:</a:t>
            </a:r>
          </a:p>
          <a:p>
            <a:pPr lvl="1"/>
            <a:r>
              <a:rPr lang="en-US" dirty="0"/>
              <a:t>For large number of small files, there will be lots of seeks (read/write) and lots of movement from one node to another to retrieve each small file.</a:t>
            </a:r>
          </a:p>
          <a:p>
            <a:pPr lvl="1"/>
            <a:r>
              <a:rPr lang="en-US" dirty="0"/>
              <a:t>This process is very inefficient due to file </a:t>
            </a:r>
            <a:r>
              <a:rPr lang="en-US" dirty="0" err="1"/>
              <a:t>i</a:t>
            </a:r>
            <a:r>
              <a:rPr lang="en-US" dirty="0"/>
              <a:t>/o.</a:t>
            </a:r>
          </a:p>
          <a:p>
            <a:r>
              <a:rPr lang="en-US" dirty="0"/>
              <a:t>Low latency data access:</a:t>
            </a:r>
          </a:p>
          <a:p>
            <a:pPr lvl="1"/>
            <a:r>
              <a:rPr lang="en-US" dirty="0"/>
              <a:t>Applications that require low-latency access to data, i.e.; within milliseconds will not work well with HDFS.</a:t>
            </a:r>
          </a:p>
        </p:txBody>
      </p:sp>
    </p:spTree>
    <p:extLst>
      <p:ext uri="{BB962C8B-B14F-4D97-AF65-F5344CB8AC3E}">
        <p14:creationId xmlns:p14="http://schemas.microsoft.com/office/powerpoint/2010/main" val="110085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2A64C8-6F49-4238-81E6-EC1BDBA710B2}"/>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Analogy -&gt; Big Data</a:t>
            </a:r>
          </a:p>
        </p:txBody>
      </p:sp>
      <p:sp>
        <p:nvSpPr>
          <p:cNvPr id="4102" name="Content Placeholder 4101">
            <a:extLst>
              <a:ext uri="{FF2B5EF4-FFF2-40B4-BE49-F238E27FC236}">
                <a16:creationId xmlns:a16="http://schemas.microsoft.com/office/drawing/2014/main" id="{761C251D-953E-4160-9019-2268171C602B}"/>
              </a:ext>
            </a:extLst>
          </p:cNvPr>
          <p:cNvSpPr>
            <a:spLocks noGrp="1"/>
          </p:cNvSpPr>
          <p:nvPr>
            <p:ph idx="1"/>
          </p:nvPr>
        </p:nvSpPr>
        <p:spPr>
          <a:xfrm>
            <a:off x="4699818" y="640082"/>
            <a:ext cx="6848715" cy="2484884"/>
          </a:xfrm>
        </p:spPr>
        <p:txBody>
          <a:bodyPr anchor="ctr">
            <a:normAutofit/>
          </a:bodyPr>
          <a:lstStyle/>
          <a:p>
            <a:endParaRPr lang="en-US" sz="2000"/>
          </a:p>
        </p:txBody>
      </p:sp>
      <p:pic>
        <p:nvPicPr>
          <p:cNvPr id="4098" name="Picture 2" descr="structured-data">
            <a:extLst>
              <a:ext uri="{FF2B5EF4-FFF2-40B4-BE49-F238E27FC236}">
                <a16:creationId xmlns:a16="http://schemas.microsoft.com/office/drawing/2014/main" id="{1B14A660-5EDA-459C-97B7-F47D817C12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05533" y="3446698"/>
            <a:ext cx="5591764" cy="248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194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2A64C8-6F49-4238-81E6-EC1BDBA710B2}"/>
              </a:ext>
            </a:extLst>
          </p:cNvPr>
          <p:cNvSpPr>
            <a:spLocks noGrp="1"/>
          </p:cNvSpPr>
          <p:nvPr>
            <p:ph type="title"/>
          </p:nvPr>
        </p:nvSpPr>
        <p:spPr>
          <a:xfrm>
            <a:off x="643467" y="640080"/>
            <a:ext cx="3096427" cy="5613236"/>
          </a:xfrm>
        </p:spPr>
        <p:txBody>
          <a:bodyPr anchor="ctr">
            <a:normAutofit/>
          </a:bodyPr>
          <a:lstStyle/>
          <a:p>
            <a:r>
              <a:rPr lang="en-GB">
                <a:solidFill>
                  <a:srgbClr val="FFFFFF"/>
                </a:solidFill>
              </a:rPr>
              <a:t>Analogy -&gt; Big Data</a:t>
            </a:r>
            <a:endParaRPr lang="en-IN">
              <a:solidFill>
                <a:srgbClr val="FFFFFF"/>
              </a:solidFill>
            </a:endParaRPr>
          </a:p>
        </p:txBody>
      </p:sp>
      <p:sp>
        <p:nvSpPr>
          <p:cNvPr id="3" name="Content Placeholder 2">
            <a:extLst>
              <a:ext uri="{FF2B5EF4-FFF2-40B4-BE49-F238E27FC236}">
                <a16:creationId xmlns:a16="http://schemas.microsoft.com/office/drawing/2014/main" id="{A2C4DFAB-7777-4764-A169-07BA756DFB16}"/>
              </a:ext>
            </a:extLst>
          </p:cNvPr>
          <p:cNvSpPr>
            <a:spLocks noGrp="1"/>
          </p:cNvSpPr>
          <p:nvPr>
            <p:ph idx="1"/>
          </p:nvPr>
        </p:nvSpPr>
        <p:spPr>
          <a:xfrm>
            <a:off x="4699818" y="640082"/>
            <a:ext cx="6848715" cy="2484884"/>
          </a:xfrm>
        </p:spPr>
        <p:txBody>
          <a:bodyPr anchor="ctr">
            <a:normAutofit/>
          </a:bodyPr>
          <a:lstStyle/>
          <a:p>
            <a:r>
              <a:rPr lang="en-GB" sz="2000" b="0" i="0">
                <a:effectLst/>
              </a:rPr>
              <a:t>Multiple machines help process data parallelly. However, the storage unit became a bottleneck resulting in a network overhead generation</a:t>
            </a:r>
            <a:endParaRPr lang="en-IN" sz="2000"/>
          </a:p>
        </p:txBody>
      </p:sp>
      <p:pic>
        <p:nvPicPr>
          <p:cNvPr id="6146" name="Picture 2" descr="overhead">
            <a:extLst>
              <a:ext uri="{FF2B5EF4-FFF2-40B4-BE49-F238E27FC236}">
                <a16:creationId xmlns:a16="http://schemas.microsoft.com/office/drawing/2014/main" id="{DC366B8B-E721-4162-9D23-8B9CFAF5D2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0094" y="3446698"/>
            <a:ext cx="5322641" cy="248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73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2A64C8-6F49-4238-81E6-EC1BDBA710B2}"/>
              </a:ext>
            </a:extLst>
          </p:cNvPr>
          <p:cNvSpPr>
            <a:spLocks noGrp="1"/>
          </p:cNvSpPr>
          <p:nvPr>
            <p:ph type="title"/>
          </p:nvPr>
        </p:nvSpPr>
        <p:spPr>
          <a:xfrm>
            <a:off x="643467" y="640080"/>
            <a:ext cx="3096427" cy="5613236"/>
          </a:xfrm>
        </p:spPr>
        <p:txBody>
          <a:bodyPr anchor="ctr">
            <a:normAutofit/>
          </a:bodyPr>
          <a:lstStyle/>
          <a:p>
            <a:r>
              <a:rPr lang="en-GB">
                <a:solidFill>
                  <a:srgbClr val="FFFFFF"/>
                </a:solidFill>
              </a:rPr>
              <a:t>Analogy -&gt; Big Data</a:t>
            </a:r>
            <a:endParaRPr lang="en-IN">
              <a:solidFill>
                <a:srgbClr val="FFFFFF"/>
              </a:solidFill>
            </a:endParaRPr>
          </a:p>
        </p:txBody>
      </p:sp>
      <p:sp>
        <p:nvSpPr>
          <p:cNvPr id="3" name="Content Placeholder 2">
            <a:extLst>
              <a:ext uri="{FF2B5EF4-FFF2-40B4-BE49-F238E27FC236}">
                <a16:creationId xmlns:a16="http://schemas.microsoft.com/office/drawing/2014/main" id="{A2C4DFAB-7777-4764-A169-07BA756DFB16}"/>
              </a:ext>
            </a:extLst>
          </p:cNvPr>
          <p:cNvSpPr>
            <a:spLocks noGrp="1"/>
          </p:cNvSpPr>
          <p:nvPr>
            <p:ph idx="1"/>
          </p:nvPr>
        </p:nvSpPr>
        <p:spPr>
          <a:xfrm>
            <a:off x="4699818" y="640082"/>
            <a:ext cx="6848715" cy="2484884"/>
          </a:xfrm>
        </p:spPr>
        <p:txBody>
          <a:bodyPr anchor="ctr">
            <a:normAutofit/>
          </a:bodyPr>
          <a:lstStyle/>
          <a:p>
            <a:r>
              <a:rPr lang="en-GB" sz="2000" b="0" i="0">
                <a:effectLst/>
              </a:rPr>
              <a:t>To address this issue, the storage unit is distributed amongst each of the processors. The distribution resulted in storing and accessing data efficiently and with no network overheads. </a:t>
            </a:r>
          </a:p>
          <a:p>
            <a:r>
              <a:rPr lang="en-GB" sz="2000" b="0" i="0">
                <a:effectLst/>
              </a:rPr>
              <a:t>This method is called parallel processing with distributed storage.</a:t>
            </a:r>
          </a:p>
        </p:txBody>
      </p:sp>
      <p:pic>
        <p:nvPicPr>
          <p:cNvPr id="8194" name="Picture 2" descr="processing">
            <a:extLst>
              <a:ext uri="{FF2B5EF4-FFF2-40B4-BE49-F238E27FC236}">
                <a16:creationId xmlns:a16="http://schemas.microsoft.com/office/drawing/2014/main" id="{E8D6BB64-F77B-48AB-B456-A0ADCD1AB0F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61368" y="3446698"/>
            <a:ext cx="6680093" cy="248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27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7816-BBCC-47DB-95A4-3F7B3CBAF264}"/>
              </a:ext>
            </a:extLst>
          </p:cNvPr>
          <p:cNvSpPr>
            <a:spLocks noGrp="1"/>
          </p:cNvSpPr>
          <p:nvPr>
            <p:ph type="title"/>
          </p:nvPr>
        </p:nvSpPr>
        <p:spPr/>
        <p:txBody>
          <a:bodyPr/>
          <a:lstStyle/>
          <a:p>
            <a:r>
              <a:rPr lang="en-GB" dirty="0"/>
              <a:t>Big Data Challenges</a:t>
            </a:r>
            <a:endParaRPr lang="en-IN" dirty="0"/>
          </a:p>
        </p:txBody>
      </p:sp>
      <p:sp>
        <p:nvSpPr>
          <p:cNvPr id="3" name="Content Placeholder 2">
            <a:extLst>
              <a:ext uri="{FF2B5EF4-FFF2-40B4-BE49-F238E27FC236}">
                <a16:creationId xmlns:a16="http://schemas.microsoft.com/office/drawing/2014/main" id="{183B6A25-982C-4678-B24E-54FDAFDB4DF5}"/>
              </a:ext>
            </a:extLst>
          </p:cNvPr>
          <p:cNvSpPr>
            <a:spLocks noGrp="1"/>
          </p:cNvSpPr>
          <p:nvPr>
            <p:ph idx="1"/>
          </p:nvPr>
        </p:nvSpPr>
        <p:spPr/>
        <p:txBody>
          <a:bodyPr>
            <a:normAutofit/>
          </a:bodyPr>
          <a:lstStyle/>
          <a:p>
            <a:pPr algn="l"/>
            <a:r>
              <a:rPr lang="en-GB" sz="2400" b="0" i="0" u="none" strike="noStrike" dirty="0">
                <a:solidFill>
                  <a:srgbClr val="0A5DC9"/>
                </a:solidFill>
                <a:effectLst/>
              </a:rPr>
              <a:t>Big Data</a:t>
            </a:r>
            <a:r>
              <a:rPr lang="en-GB" sz="2400" b="0" i="0" dirty="0">
                <a:solidFill>
                  <a:srgbClr val="51565E"/>
                </a:solidFill>
                <a:effectLst/>
              </a:rPr>
              <a:t> refers to the massive amount of data that cannot be stored, processed, and </a:t>
            </a:r>
            <a:r>
              <a:rPr lang="en-GB" sz="2400" b="0" i="0" dirty="0" err="1">
                <a:solidFill>
                  <a:srgbClr val="51565E"/>
                </a:solidFill>
                <a:effectLst/>
              </a:rPr>
              <a:t>analyzed</a:t>
            </a:r>
            <a:r>
              <a:rPr lang="en-GB" sz="2400" b="0" i="0" dirty="0">
                <a:solidFill>
                  <a:srgbClr val="51565E"/>
                </a:solidFill>
                <a:effectLst/>
              </a:rPr>
              <a:t> using traditional ways.</a:t>
            </a:r>
          </a:p>
          <a:p>
            <a:pPr algn="l"/>
            <a:r>
              <a:rPr lang="en-GB" sz="2400" b="0" i="0" dirty="0">
                <a:solidFill>
                  <a:srgbClr val="51565E"/>
                </a:solidFill>
                <a:effectLst/>
              </a:rPr>
              <a:t>The main elements of Big Data are:</a:t>
            </a:r>
          </a:p>
          <a:p>
            <a:pPr lvl="1"/>
            <a:r>
              <a:rPr lang="en-GB" sz="2200" b="0" i="0" dirty="0">
                <a:solidFill>
                  <a:srgbClr val="51565E"/>
                </a:solidFill>
                <a:effectLst/>
              </a:rPr>
              <a:t>Volume - There is a massive amount of data generated every second.</a:t>
            </a:r>
          </a:p>
          <a:p>
            <a:pPr lvl="1"/>
            <a:r>
              <a:rPr lang="en-GB" sz="2200" b="0" i="0" dirty="0">
                <a:solidFill>
                  <a:srgbClr val="51565E"/>
                </a:solidFill>
                <a:effectLst/>
              </a:rPr>
              <a:t>Velocity - The speed at which data is generated, collected, and </a:t>
            </a:r>
            <a:r>
              <a:rPr lang="en-GB" sz="2200" b="0" i="0" dirty="0" err="1">
                <a:solidFill>
                  <a:srgbClr val="51565E"/>
                </a:solidFill>
                <a:effectLst/>
              </a:rPr>
              <a:t>analyzed</a:t>
            </a:r>
            <a:endParaRPr lang="en-GB" sz="2200" b="0" i="0" dirty="0">
              <a:solidFill>
                <a:srgbClr val="51565E"/>
              </a:solidFill>
              <a:effectLst/>
            </a:endParaRPr>
          </a:p>
          <a:p>
            <a:pPr lvl="1"/>
            <a:r>
              <a:rPr lang="en-GB" sz="2200" b="0" i="0" dirty="0">
                <a:solidFill>
                  <a:srgbClr val="51565E"/>
                </a:solidFill>
                <a:effectLst/>
              </a:rPr>
              <a:t>Variety - The different types of data: structured, semi-structured, unstructured</a:t>
            </a:r>
          </a:p>
          <a:p>
            <a:pPr lvl="1"/>
            <a:r>
              <a:rPr lang="en-GB" sz="2200" b="0" i="0" dirty="0">
                <a:solidFill>
                  <a:srgbClr val="51565E"/>
                </a:solidFill>
                <a:effectLst/>
              </a:rPr>
              <a:t>Value - The ability to turn data into useful insights for your business</a:t>
            </a:r>
          </a:p>
          <a:p>
            <a:pPr lvl="1"/>
            <a:r>
              <a:rPr lang="en-GB" sz="2200" b="0" i="0" dirty="0">
                <a:solidFill>
                  <a:srgbClr val="51565E"/>
                </a:solidFill>
                <a:effectLst/>
              </a:rPr>
              <a:t>Veracity - Trustworthiness in terms of quality and accuracy</a:t>
            </a:r>
          </a:p>
          <a:p>
            <a:endParaRPr lang="en-IN" sz="2600" dirty="0"/>
          </a:p>
        </p:txBody>
      </p:sp>
    </p:spTree>
    <p:extLst>
      <p:ext uri="{BB962C8B-B14F-4D97-AF65-F5344CB8AC3E}">
        <p14:creationId xmlns:p14="http://schemas.microsoft.com/office/powerpoint/2010/main" val="334325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7816-BBCC-47DB-95A4-3F7B3CBAF264}"/>
              </a:ext>
            </a:extLst>
          </p:cNvPr>
          <p:cNvSpPr>
            <a:spLocks noGrp="1"/>
          </p:cNvSpPr>
          <p:nvPr>
            <p:ph type="title"/>
          </p:nvPr>
        </p:nvSpPr>
        <p:spPr/>
        <p:txBody>
          <a:bodyPr/>
          <a:lstStyle/>
          <a:p>
            <a:r>
              <a:rPr lang="en-GB" dirty="0"/>
              <a:t>Big Data Challenges</a:t>
            </a:r>
            <a:endParaRPr lang="en-IN" dirty="0"/>
          </a:p>
        </p:txBody>
      </p:sp>
      <p:graphicFrame>
        <p:nvGraphicFramePr>
          <p:cNvPr id="7" name="Table 7">
            <a:extLst>
              <a:ext uri="{FF2B5EF4-FFF2-40B4-BE49-F238E27FC236}">
                <a16:creationId xmlns:a16="http://schemas.microsoft.com/office/drawing/2014/main" id="{8B41CD07-33F2-496A-974E-903753F1D7DF}"/>
              </a:ext>
            </a:extLst>
          </p:cNvPr>
          <p:cNvGraphicFramePr>
            <a:graphicFrameLocks noGrp="1"/>
          </p:cNvGraphicFramePr>
          <p:nvPr>
            <p:extLst>
              <p:ext uri="{D42A27DB-BD31-4B8C-83A1-F6EECF244321}">
                <p14:modId xmlns:p14="http://schemas.microsoft.com/office/powerpoint/2010/main" val="3685056814"/>
              </p:ext>
            </p:extLst>
          </p:nvPr>
        </p:nvGraphicFramePr>
        <p:xfrm>
          <a:off x="2032000" y="1411328"/>
          <a:ext cx="8128000" cy="2570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86811530"/>
                    </a:ext>
                  </a:extLst>
                </a:gridCol>
                <a:gridCol w="4064000">
                  <a:extLst>
                    <a:ext uri="{9D8B030D-6E8A-4147-A177-3AD203B41FA5}">
                      <a16:colId xmlns:a16="http://schemas.microsoft.com/office/drawing/2014/main" val="2091673065"/>
                    </a:ext>
                  </a:extLst>
                </a:gridCol>
              </a:tblGrid>
              <a:tr h="370840">
                <a:tc>
                  <a:txBody>
                    <a:bodyPr/>
                    <a:lstStyle/>
                    <a:p>
                      <a:pPr algn="ctr"/>
                      <a:r>
                        <a:rPr lang="en-GB" dirty="0"/>
                        <a:t>Challenges</a:t>
                      </a:r>
                      <a:endParaRPr lang="en-IN" dirty="0"/>
                    </a:p>
                  </a:txBody>
                  <a:tcPr/>
                </a:tc>
                <a:tc>
                  <a:txBody>
                    <a:bodyPr/>
                    <a:lstStyle/>
                    <a:p>
                      <a:pPr algn="ctr"/>
                      <a:r>
                        <a:rPr lang="en-GB" dirty="0"/>
                        <a:t>Solutions</a:t>
                      </a:r>
                      <a:endParaRPr lang="en-IN" dirty="0"/>
                    </a:p>
                  </a:txBody>
                  <a:tcPr/>
                </a:tc>
                <a:extLst>
                  <a:ext uri="{0D108BD9-81ED-4DB2-BD59-A6C34878D82A}">
                    <a16:rowId xmlns:a16="http://schemas.microsoft.com/office/drawing/2014/main" val="696581583"/>
                  </a:ext>
                </a:extLst>
              </a:tr>
              <a:tr h="370840">
                <a:tc>
                  <a:txBody>
                    <a:bodyPr/>
                    <a:lstStyle/>
                    <a:p>
                      <a:r>
                        <a:rPr lang="en-IN" sz="1800" b="0" i="0" kern="1200" dirty="0">
                          <a:solidFill>
                            <a:schemeClr val="dk1"/>
                          </a:solidFill>
                          <a:effectLst/>
                          <a:latin typeface="+mn-lt"/>
                          <a:ea typeface="+mn-ea"/>
                          <a:cs typeface="+mn-cs"/>
                        </a:rPr>
                        <a:t>Single central storage</a:t>
                      </a:r>
                      <a:endParaRPr lang="en-IN" dirty="0"/>
                    </a:p>
                  </a:txBody>
                  <a:tcPr/>
                </a:tc>
                <a:tc>
                  <a:txBody>
                    <a:bodyPr/>
                    <a:lstStyle/>
                    <a:p>
                      <a:r>
                        <a:rPr lang="en-IN" sz="1800" b="0" i="0" kern="1200" dirty="0">
                          <a:solidFill>
                            <a:schemeClr val="dk1"/>
                          </a:solidFill>
                          <a:effectLst/>
                          <a:latin typeface="+mn-lt"/>
                          <a:ea typeface="+mn-ea"/>
                          <a:cs typeface="+mn-cs"/>
                        </a:rPr>
                        <a:t>Distributed storage</a:t>
                      </a:r>
                      <a:endParaRPr lang="en-IN" dirty="0"/>
                    </a:p>
                  </a:txBody>
                  <a:tcPr/>
                </a:tc>
                <a:extLst>
                  <a:ext uri="{0D108BD9-81ED-4DB2-BD59-A6C34878D82A}">
                    <a16:rowId xmlns:a16="http://schemas.microsoft.com/office/drawing/2014/main" val="1831984223"/>
                  </a:ext>
                </a:extLst>
              </a:tr>
              <a:tr h="370840">
                <a:tc>
                  <a:txBody>
                    <a:bodyPr/>
                    <a:lstStyle/>
                    <a:p>
                      <a:r>
                        <a:rPr lang="en-GB" sz="1800" b="0" i="0" kern="1200" dirty="0">
                          <a:solidFill>
                            <a:schemeClr val="dk1"/>
                          </a:solidFill>
                          <a:effectLst/>
                          <a:latin typeface="+mn-lt"/>
                          <a:ea typeface="+mn-ea"/>
                          <a:cs typeface="+mn-cs"/>
                        </a:rPr>
                        <a:t>Serial processing</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One input</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One processor</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One output</a:t>
                      </a:r>
                    </a:p>
                  </a:txBody>
                  <a:tcPr/>
                </a:tc>
                <a:tc>
                  <a:txBody>
                    <a:bodyPr/>
                    <a:lstStyle/>
                    <a:p>
                      <a:r>
                        <a:rPr lang="en-GB" sz="1800" b="0" i="0" kern="1200" dirty="0">
                          <a:solidFill>
                            <a:schemeClr val="dk1"/>
                          </a:solidFill>
                          <a:effectLst/>
                          <a:latin typeface="+mn-lt"/>
                          <a:ea typeface="+mn-ea"/>
                          <a:cs typeface="+mn-cs"/>
                        </a:rPr>
                        <a:t>Parallel processing</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Multiple inputs</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Multiple processors</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One output</a:t>
                      </a:r>
                    </a:p>
                  </a:txBody>
                  <a:tcPr/>
                </a:tc>
                <a:extLst>
                  <a:ext uri="{0D108BD9-81ED-4DB2-BD59-A6C34878D82A}">
                    <a16:rowId xmlns:a16="http://schemas.microsoft.com/office/drawing/2014/main" val="1447049369"/>
                  </a:ext>
                </a:extLst>
              </a:tr>
              <a:tr h="515555">
                <a:tc>
                  <a:txBody>
                    <a:bodyPr/>
                    <a:lstStyle/>
                    <a:p>
                      <a:r>
                        <a:rPr lang="en-GB" sz="1800" b="0" i="0" kern="1200" dirty="0">
                          <a:solidFill>
                            <a:schemeClr val="dk1"/>
                          </a:solidFill>
                          <a:effectLst/>
                          <a:latin typeface="+mn-lt"/>
                          <a:ea typeface="+mn-ea"/>
                          <a:cs typeface="+mn-cs"/>
                        </a:rPr>
                        <a:t>Lack of ability to process unstructured data</a:t>
                      </a:r>
                      <a:endParaRPr lang="en-IN" dirty="0"/>
                    </a:p>
                  </a:txBody>
                  <a:tcPr/>
                </a:tc>
                <a:tc>
                  <a:txBody>
                    <a:bodyPr/>
                    <a:lstStyle/>
                    <a:p>
                      <a:r>
                        <a:rPr lang="en-GB" sz="1800" b="0" i="0" kern="1200" dirty="0">
                          <a:solidFill>
                            <a:schemeClr val="dk1"/>
                          </a:solidFill>
                          <a:effectLst/>
                          <a:latin typeface="+mn-lt"/>
                          <a:ea typeface="+mn-ea"/>
                          <a:cs typeface="+mn-cs"/>
                        </a:rPr>
                        <a:t>Ability to process every type of data</a:t>
                      </a:r>
                      <a:endParaRPr lang="en-IN" dirty="0"/>
                    </a:p>
                  </a:txBody>
                  <a:tcPr/>
                </a:tc>
                <a:extLst>
                  <a:ext uri="{0D108BD9-81ED-4DB2-BD59-A6C34878D82A}">
                    <a16:rowId xmlns:a16="http://schemas.microsoft.com/office/drawing/2014/main" val="1454525954"/>
                  </a:ext>
                </a:extLst>
              </a:tr>
            </a:tbl>
          </a:graphicData>
        </a:graphic>
      </p:graphicFrame>
    </p:spTree>
    <p:extLst>
      <p:ext uri="{BB962C8B-B14F-4D97-AF65-F5344CB8AC3E}">
        <p14:creationId xmlns:p14="http://schemas.microsoft.com/office/powerpoint/2010/main" val="952442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6014</Words>
  <Application>Microsoft Office PowerPoint</Application>
  <PresentationFormat>Widescreen</PresentationFormat>
  <Paragraphs>462</Paragraphs>
  <Slides>45</Slides>
  <Notes>28</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-apple-system</vt:lpstr>
      <vt:lpstr>Arial</vt:lpstr>
      <vt:lpstr>Arial</vt:lpstr>
      <vt:lpstr>Calibri</vt:lpstr>
      <vt:lpstr>Calibri Light</vt:lpstr>
      <vt:lpstr>open-sans</vt:lpstr>
      <vt:lpstr>Roboto</vt:lpstr>
      <vt:lpstr>Roboto</vt:lpstr>
      <vt:lpstr>urw-din</vt:lpstr>
      <vt:lpstr>Work sans</vt:lpstr>
      <vt:lpstr>Office Theme</vt:lpstr>
      <vt:lpstr>Hadoop</vt:lpstr>
      <vt:lpstr>An Analogy</vt:lpstr>
      <vt:lpstr>An Analogy (cont’d)</vt:lpstr>
      <vt:lpstr>An Analogy (cont’d)</vt:lpstr>
      <vt:lpstr>Analogy -&gt; Big Data</vt:lpstr>
      <vt:lpstr>Analogy -&gt; Big Data</vt:lpstr>
      <vt:lpstr>Analogy -&gt; Big Data</vt:lpstr>
      <vt:lpstr>Big Data Challenges</vt:lpstr>
      <vt:lpstr>Big Data Challenges</vt:lpstr>
      <vt:lpstr>What is Hadoop?</vt:lpstr>
      <vt:lpstr>What is Hadoop?</vt:lpstr>
      <vt:lpstr>Who uses Hadoop?</vt:lpstr>
      <vt:lpstr>Hadoop Components - HDFS</vt:lpstr>
      <vt:lpstr>Hadoop Cluster</vt:lpstr>
      <vt:lpstr>Single Node vs Multi Node Hadoop Cluster</vt:lpstr>
      <vt:lpstr>Master Nodes in Hadoop Clusters</vt:lpstr>
      <vt:lpstr>Master Nodes in Hadoop 2</vt:lpstr>
      <vt:lpstr>Hadoop Components - HDFS</vt:lpstr>
      <vt:lpstr>Hadoop Components - HDFS</vt:lpstr>
      <vt:lpstr>Hadoop Components - MapReduce</vt:lpstr>
      <vt:lpstr>Hadoop Components - YARN</vt:lpstr>
      <vt:lpstr>Hadoop Components – YARN Features</vt:lpstr>
      <vt:lpstr>YARN</vt:lpstr>
      <vt:lpstr>Application Workflow in Hadoop YARN</vt:lpstr>
      <vt:lpstr>Hadoop Benefits</vt:lpstr>
      <vt:lpstr>Hadoop Challenges</vt:lpstr>
      <vt:lpstr>Hadoop Ecosystem</vt:lpstr>
      <vt:lpstr>HDFS</vt:lpstr>
      <vt:lpstr>YARN</vt:lpstr>
      <vt:lpstr>MapReduce</vt:lpstr>
      <vt:lpstr>MapReduce – Example</vt:lpstr>
      <vt:lpstr>HBase</vt:lpstr>
      <vt:lpstr>Sqoop</vt:lpstr>
      <vt:lpstr>Flume</vt:lpstr>
      <vt:lpstr>Pig</vt:lpstr>
      <vt:lpstr>Hive</vt:lpstr>
      <vt:lpstr>Spark</vt:lpstr>
      <vt:lpstr>Kafka</vt:lpstr>
      <vt:lpstr>Oozie</vt:lpstr>
      <vt:lpstr>Zookeeper</vt:lpstr>
      <vt:lpstr>Ambari</vt:lpstr>
      <vt:lpstr>Mahout</vt:lpstr>
      <vt:lpstr>Stages of Big Data Processing</vt:lpstr>
      <vt:lpstr>Terms Related to HDFS</vt:lpstr>
      <vt:lpstr>Limitations of HDFS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Ajay Singala</dc:creator>
  <cp:lastModifiedBy>Ajay Jayantilal Singala</cp:lastModifiedBy>
  <cp:revision>59</cp:revision>
  <dcterms:created xsi:type="dcterms:W3CDTF">2021-06-08T08:49:13Z</dcterms:created>
  <dcterms:modified xsi:type="dcterms:W3CDTF">2021-12-01T22:11:33Z</dcterms:modified>
</cp:coreProperties>
</file>