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503" autoAdjust="0"/>
  </p:normalViewPr>
  <p:slideViewPr>
    <p:cSldViewPr snapToGrid="0">
      <p:cViewPr varScale="1">
        <p:scale>
          <a:sx n="54" d="100"/>
          <a:sy n="54" d="100"/>
        </p:scale>
        <p:origin x="18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775E8-88F1-4C81-AAAB-0BDC0CF7782A}" type="datetimeFigureOut">
              <a:rPr lang="en-IN" smtClean="0"/>
              <a:t>26-07-2021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080461-D2C9-4EAB-95EE-0ED0CD887093}" type="slidenum">
              <a:rPr lang="en-IN" smtClean="0"/>
              <a:t>‹#›</a:t>
            </a:fld>
            <a:endParaRPr lang="en-IN"/>
          </a:p>
        </p:txBody>
      </p:sp>
    </p:spTree>
    <p:extLst>
      <p:ext uri="{BB962C8B-B14F-4D97-AF65-F5344CB8AC3E}">
        <p14:creationId xmlns:p14="http://schemas.microsoft.com/office/powerpoint/2010/main" val="4087781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GB" b="1" i="0" dirty="0">
                <a:solidFill>
                  <a:srgbClr val="272C37"/>
                </a:solidFill>
                <a:effectLst/>
                <a:latin typeface="Roboto" panose="02000000000000000000" pitchFamily="2" charset="0"/>
              </a:rPr>
              <a:t>Resource Manager: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or RM, which is usually one per cluster, is the master server.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Resource Manager knows the location of the </a:t>
            </a:r>
            <a:r>
              <a:rPr lang="en-GB" b="0" i="0" dirty="0" err="1">
                <a:solidFill>
                  <a:srgbClr val="51565E"/>
                </a:solidFill>
                <a:effectLst/>
                <a:latin typeface="Roboto" panose="02000000000000000000" pitchFamily="2" charset="0"/>
              </a:rPr>
              <a:t>DataNode</a:t>
            </a:r>
            <a:r>
              <a:rPr lang="en-GB" b="0" i="0" dirty="0">
                <a:solidFill>
                  <a:srgbClr val="51565E"/>
                </a:solidFill>
                <a:effectLst/>
                <a:latin typeface="Roboto" panose="02000000000000000000" pitchFamily="2" charset="0"/>
              </a:rPr>
              <a:t> and how many resources they have.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information is referred to as Rack Awareness.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RM runs several services, the most important of which is the Resource Scheduler that decides how to assign the resources.</a:t>
            </a:r>
          </a:p>
          <a:p>
            <a:pPr marL="0" indent="0" algn="l">
              <a:buFont typeface="Arial" panose="020B0604020202020204" pitchFamily="34" charset="0"/>
              <a:buNone/>
            </a:pPr>
            <a:r>
              <a:rPr lang="en-GB" b="1" i="0" dirty="0">
                <a:solidFill>
                  <a:srgbClr val="272C37"/>
                </a:solidFill>
                <a:effectLst/>
                <a:latin typeface="Roboto" panose="02000000000000000000" pitchFamily="2" charset="0"/>
              </a:rPr>
              <a:t>Application Master: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is a framework-specific process that negotiates resources for a single application, that is, a single job or a directed acyclic graph of jobs, which runs in the first container allocated for the purpose.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Each Application Master requests resources from the Resource Manager and then works with containers provided by Node Managers.</a:t>
            </a:r>
          </a:p>
          <a:p>
            <a:pPr marL="0" indent="0" algn="l">
              <a:buFont typeface="Arial" panose="020B0604020202020204" pitchFamily="34" charset="0"/>
              <a:buNone/>
            </a:pPr>
            <a:r>
              <a:rPr lang="en-GB" b="1" i="0" dirty="0">
                <a:solidFill>
                  <a:srgbClr val="272C37"/>
                </a:solidFill>
                <a:effectLst/>
                <a:latin typeface="Roboto" panose="02000000000000000000" pitchFamily="2" charset="0"/>
              </a:rPr>
              <a:t>Node Managers: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Node Managers can be many in one cluster.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They are the slaves of the infrastructure.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When it starts, it announces itself to the RM and periodically sends a heartbeat to the RM.</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Each Node Manager offers resources to the cluster.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resource capacity is the amount of memory and the number of v-cores, short for the virtual core.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At run-time, the Resource Scheduler decides how to use this capacity.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 container is a fraction of the </a:t>
            </a: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capacity, and it is used by the client to run a program.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Each Node Manager takes instructions from the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and reports and handles containers on a single node.</a:t>
            </a:r>
          </a:p>
          <a:p>
            <a:endParaRPr lang="en-IN" dirty="0"/>
          </a:p>
        </p:txBody>
      </p:sp>
      <p:sp>
        <p:nvSpPr>
          <p:cNvPr id="4" name="Slide Number Placeholder 3"/>
          <p:cNvSpPr>
            <a:spLocks noGrp="1"/>
          </p:cNvSpPr>
          <p:nvPr>
            <p:ph type="sldNum" sz="quarter" idx="5"/>
          </p:nvPr>
        </p:nvSpPr>
        <p:spPr/>
        <p:txBody>
          <a:bodyPr/>
          <a:lstStyle/>
          <a:p>
            <a:fld id="{B8080461-D2C9-4EAB-95EE-0ED0CD887093}" type="slidenum">
              <a:rPr lang="en-IN" smtClean="0"/>
              <a:t>2</a:t>
            </a:fld>
            <a:endParaRPr lang="en-IN"/>
          </a:p>
        </p:txBody>
      </p:sp>
    </p:spTree>
    <p:extLst>
      <p:ext uri="{BB962C8B-B14F-4D97-AF65-F5344CB8AC3E}">
        <p14:creationId xmlns:p14="http://schemas.microsoft.com/office/powerpoint/2010/main" val="182499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first element of YARN architecture is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RM mediates the available resources in the cluster among competing applications with the goal of maximum cluster utilization.</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It includes a pluggable scheduler called the </a:t>
            </a:r>
            <a:r>
              <a:rPr lang="en-GB" b="0" i="0" dirty="0" err="1">
                <a:solidFill>
                  <a:srgbClr val="51565E"/>
                </a:solidFill>
                <a:effectLst/>
                <a:latin typeface="Roboto" panose="02000000000000000000" pitchFamily="2" charset="0"/>
              </a:rPr>
              <a:t>YarnScheduler</a:t>
            </a:r>
            <a:r>
              <a:rPr lang="en-GB" b="0" i="0" dirty="0">
                <a:solidFill>
                  <a:srgbClr val="51565E"/>
                </a:solidFill>
                <a:effectLst/>
                <a:latin typeface="Roboto" panose="02000000000000000000" pitchFamily="2" charset="0"/>
              </a:rPr>
              <a:t>, which allows different policies for managing constraints such as capacity, fairness, and Service Level Agreements.</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Resource Manager has two main components - Scheduler and Applications Manager. </a:t>
            </a:r>
          </a:p>
          <a:p>
            <a:pPr algn="l"/>
            <a:r>
              <a:rPr lang="en-GB" b="1" i="0" dirty="0">
                <a:solidFill>
                  <a:srgbClr val="51565E"/>
                </a:solidFill>
                <a:effectLst/>
                <a:latin typeface="Roboto" panose="02000000000000000000" pitchFamily="2" charset="0"/>
              </a:rPr>
              <a:t>The Scheduler</a:t>
            </a:r>
            <a:r>
              <a:rPr lang="en-GB" b="0" i="0" dirty="0">
                <a:solidFill>
                  <a:srgbClr val="51565E"/>
                </a:solidFill>
                <a:effectLst/>
                <a:latin typeface="Roboto" panose="02000000000000000000" pitchFamily="2" charset="0"/>
              </a:rPr>
              <a: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Is responsible for allocating resources to various running applications depending on the common constraints of capacities, queues, and so on.</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It does not monitor or track the status of the application.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Also, it does not restart the tasks in case of any application or hardware failures.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Scheduler performs its function based on the resource requirements of the applications.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It does so based on the abstract notion of a resource container that incorporates elements such as memory, CPU, disk, and network.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Scheduler has a policy plugin which is responsible for partitioning the cluster resources among various queues and applications.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current MapReduce schedulers such as the Capacity Scheduler and the Fair Scheduler are some examples of the plug-in.</a:t>
            </a:r>
          </a:p>
          <a:p>
            <a:pPr marL="628650" lvl="1" indent="-171450" algn="l">
              <a:buFont typeface="Arial" panose="020B0604020202020204" pitchFamily="34" charset="0"/>
              <a:buChar char="•"/>
            </a:pPr>
            <a:r>
              <a:rPr lang="en-GB" b="0" i="0" dirty="0">
                <a:solidFill>
                  <a:srgbClr val="51565E"/>
                </a:solidFill>
                <a:effectLst/>
                <a:latin typeface="Roboto" panose="02000000000000000000" pitchFamily="2" charset="0"/>
              </a:rPr>
              <a:t>The Capacity Scheduler supports hierarchical queues to enable a more predictable sharing of cluster resources.</a:t>
            </a:r>
          </a:p>
          <a:p>
            <a:pPr marL="0" indent="0">
              <a:buFont typeface="Arial" panose="020B0604020202020204" pitchFamily="34" charset="0"/>
              <a:buNone/>
            </a:pPr>
            <a:r>
              <a:rPr lang="en-GB" b="1" i="0" dirty="0">
                <a:solidFill>
                  <a:srgbClr val="51565E"/>
                </a:solidFill>
                <a:effectLst/>
                <a:latin typeface="Roboto" panose="02000000000000000000" pitchFamily="2" charset="0"/>
              </a:rPr>
              <a:t>The Application Manager</a:t>
            </a:r>
            <a:r>
              <a:rPr lang="en-GB" b="0" i="0" dirty="0">
                <a:solidFill>
                  <a:srgbClr val="51565E"/>
                </a:solidFill>
                <a:effectLst/>
                <a:latin typeface="Roboto" panose="02000000000000000000" pitchFamily="2" charset="0"/>
              </a:rPr>
              <a:t>:</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Is an interface which maintains a list of applications that have been submitted, currently running, or completed. </a:t>
            </a:r>
          </a:p>
          <a:p>
            <a:pPr marL="171450" indent="-171450">
              <a:buFont typeface="Arial" panose="020B0604020202020204" pitchFamily="34" charset="0"/>
              <a:buChar char="•"/>
            </a:pPr>
            <a:r>
              <a:rPr lang="en-GB" b="0" i="0" dirty="0">
                <a:solidFill>
                  <a:srgbClr val="51565E"/>
                </a:solidFill>
                <a:effectLst/>
                <a:latin typeface="Roboto" panose="02000000000000000000" pitchFamily="2" charset="0"/>
              </a:rPr>
              <a:t>The Application Manager is responsible for accepting job-submissions, negotiating the first container for executing the application-specific Application Master and restarting the Application Master container on failure.</a:t>
            </a:r>
          </a:p>
          <a:p>
            <a:pPr marL="171450" indent="-171450">
              <a:buFont typeface="Arial" panose="020B0604020202020204" pitchFamily="34" charset="0"/>
              <a:buChar char="•"/>
            </a:pPr>
            <a:endParaRPr lang="en-IN"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8080461-D2C9-4EAB-95EE-0ED0CD887093}" type="slidenum">
              <a:rPr lang="en-IN" smtClean="0"/>
              <a:t>3</a:t>
            </a:fld>
            <a:endParaRPr lang="en-IN"/>
          </a:p>
        </p:txBody>
      </p:sp>
    </p:spTree>
    <p:extLst>
      <p:ext uri="{BB962C8B-B14F-4D97-AF65-F5344CB8AC3E}">
        <p14:creationId xmlns:p14="http://schemas.microsoft.com/office/powerpoint/2010/main" val="366248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second element of YARN architecture is the Application Master (</a:t>
            </a:r>
            <a:r>
              <a:rPr lang="en-GB" b="0" i="1" dirty="0">
                <a:solidFill>
                  <a:srgbClr val="51565E"/>
                </a:solidFill>
                <a:effectLst/>
                <a:latin typeface="Roboto" panose="02000000000000000000" pitchFamily="2" charset="0"/>
              </a:rPr>
              <a:t>the one in green</a:t>
            </a:r>
            <a:r>
              <a:rPr lang="en-GB" b="0" i="0" dirty="0">
                <a:solidFill>
                  <a:srgbClr val="51565E"/>
                </a:solidFill>
                <a:effectLst/>
                <a:latin typeface="Roboto" panose="02000000000000000000" pitchFamily="2" charset="0"/>
              </a:rPr>
              <a: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in YARN is a framework-specific library, which negotiates resources from the RM and works with the </a:t>
            </a: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or Managers to execute and monitor containers and their resource consumption.</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While an application is running, the Application Master manages the application lifecycle, dynamic adjustments to resource consumption, execution flow, faults, and it provides status and metrics.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is architected to support a specific framework and can be written in any language. It uses extensible communication protocols with the Resource Manager and the Node Manager.</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can be customized to extend the framework or run any other code. Because of this, the Application Master is not considered trustworthy and is not run as a trusted service.</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In reality, every application has its own instance of an Application Master. However, it is feasible to implement an Application Master to manage a set of applications, for example, an Application Master for Pig or Hive to manage a set of MapReduce jobs.</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B8080461-D2C9-4EAB-95EE-0ED0CD887093}" type="slidenum">
              <a:rPr lang="en-IN" smtClean="0"/>
              <a:t>4</a:t>
            </a:fld>
            <a:endParaRPr lang="en-IN"/>
          </a:p>
        </p:txBody>
      </p:sp>
    </p:spTree>
    <p:extLst>
      <p:ext uri="{BB962C8B-B14F-4D97-AF65-F5344CB8AC3E}">
        <p14:creationId xmlns:p14="http://schemas.microsoft.com/office/powerpoint/2010/main" val="1707293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third element of YARN architecture is the Node Manager (</a:t>
            </a:r>
            <a:r>
              <a:rPr lang="en-GB" b="0" i="1" dirty="0">
                <a:solidFill>
                  <a:srgbClr val="51565E"/>
                </a:solidFill>
                <a:effectLst/>
                <a:latin typeface="Roboto" panose="02000000000000000000" pitchFamily="2" charset="0"/>
              </a:rPr>
              <a:t>the one in orange</a:t>
            </a:r>
            <a:r>
              <a:rPr lang="en-GB" b="0" i="0" dirty="0">
                <a:solidFill>
                  <a:srgbClr val="51565E"/>
                </a:solidFill>
                <a:effectLst/>
                <a:latin typeface="Roboto" panose="02000000000000000000" pitchFamily="2" charset="0"/>
              </a:rPr>
              <a:t>)</a:t>
            </a:r>
            <a:r>
              <a:rPr lang="en-GB" b="0" i="1" dirty="0">
                <a:solidFill>
                  <a:srgbClr val="51565E"/>
                </a:solidFill>
                <a:effectLst/>
                <a:latin typeface="Roboto" panose="02000000000000000000" pitchFamily="2" charset="0"/>
              </a:rPr>
              <a:t>.</a:t>
            </a:r>
            <a:r>
              <a:rPr lang="en-GB" b="0" i="0" dirty="0">
                <a:solidFill>
                  <a:srgbClr val="51565E"/>
                </a:solidFill>
                <a:effectLst/>
                <a:latin typeface="Roboto" panose="02000000000000000000" pitchFamily="2" charset="0"/>
              </a:rPr>
              <a: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When a container is leased to an application, the </a:t>
            </a:r>
            <a:r>
              <a:rPr lang="en-GB" b="0" i="0" dirty="0" err="1">
                <a:solidFill>
                  <a:srgbClr val="51565E"/>
                </a:solidFill>
                <a:effectLst/>
                <a:latin typeface="Roboto" panose="02000000000000000000" pitchFamily="2" charset="0"/>
              </a:rPr>
              <a:t>NodeManager</a:t>
            </a:r>
            <a:r>
              <a:rPr lang="en-GB" b="0" i="0" dirty="0">
                <a:solidFill>
                  <a:srgbClr val="51565E"/>
                </a:solidFill>
                <a:effectLst/>
                <a:latin typeface="Roboto" panose="02000000000000000000" pitchFamily="2" charset="0"/>
              </a:rPr>
              <a:t> sets up the container environment.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environment includes the resource constraints specified in the lease and any kind of dependencies, such as data or executable files.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Node Manager monitors the health of the node, reporting to the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when a hardware or software issue occurs so that the Scheduler can divert resource allocations to healthy nodes until the issue is resolved.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Node Manager also offers a number of services to containers running on the node such as a log aggregation service.</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Node Manager runs on each node and manages the activities such as container lifecycle management, container dependencies, container leases, node and container resource usage, node health, and log management and reports node and container status to the Resource Manager.</a:t>
            </a:r>
          </a:p>
          <a:p>
            <a:pPr marL="171450" indent="-171450" algn="l">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8080461-D2C9-4EAB-95EE-0ED0CD887093}" type="slidenum">
              <a:rPr lang="en-IN" smtClean="0"/>
              <a:t>5</a:t>
            </a:fld>
            <a:endParaRPr lang="en-IN"/>
          </a:p>
        </p:txBody>
      </p:sp>
    </p:spTree>
    <p:extLst>
      <p:ext uri="{BB962C8B-B14F-4D97-AF65-F5344CB8AC3E}">
        <p14:creationId xmlns:p14="http://schemas.microsoft.com/office/powerpoint/2010/main" val="2802214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A YARN container (</a:t>
            </a:r>
            <a:r>
              <a:rPr lang="en-GB" b="0" i="1" dirty="0">
                <a:solidFill>
                  <a:srgbClr val="51565E"/>
                </a:solidFill>
                <a:effectLst/>
                <a:latin typeface="Roboto" panose="02000000000000000000" pitchFamily="2" charset="0"/>
              </a:rPr>
              <a:t>the one in white</a:t>
            </a:r>
            <a:r>
              <a:rPr lang="en-GB" b="0" i="0" dirty="0">
                <a:solidFill>
                  <a:srgbClr val="51565E"/>
                </a:solidFill>
                <a:effectLst/>
                <a:latin typeface="Roboto" panose="02000000000000000000" pitchFamily="2" charset="0"/>
              </a:rPr>
              <a:t>) is a collection of a specific set of resources to use in certain amounts on a specific node.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It is allocated by the </a:t>
            </a:r>
            <a:r>
              <a:rPr lang="en-GB" b="0" i="0" dirty="0" err="1">
                <a:solidFill>
                  <a:srgbClr val="51565E"/>
                </a:solidFill>
                <a:effectLst/>
                <a:latin typeface="Roboto" panose="02000000000000000000" pitchFamily="2" charset="0"/>
              </a:rPr>
              <a:t>ResourceManager</a:t>
            </a:r>
            <a:r>
              <a:rPr lang="en-GB" b="0" i="0" dirty="0">
                <a:solidFill>
                  <a:srgbClr val="51565E"/>
                </a:solidFill>
                <a:effectLst/>
                <a:latin typeface="Roboto" panose="02000000000000000000" pitchFamily="2" charset="0"/>
              </a:rPr>
              <a:t> on the basis of the application.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presents the container to the Node Manager on the node where the container has been allocated, thereby gaining access to the resources.</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Application Master must provide a Container Launch Context or CLC.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includes information such as Environment variables, dependencies on the requirement of data files or shared objects prior to the launch, security tokens, and the command to create the process to launch the application.</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The CLC supports the Application Master to use containers. </a:t>
            </a:r>
          </a:p>
          <a:p>
            <a:pPr marL="171450" indent="-171450" algn="l">
              <a:buFont typeface="Arial" panose="020B0604020202020204" pitchFamily="34" charset="0"/>
              <a:buChar char="•"/>
            </a:pPr>
            <a:r>
              <a:rPr lang="en-GB" b="0" i="0" dirty="0">
                <a:solidFill>
                  <a:srgbClr val="51565E"/>
                </a:solidFill>
                <a:effectLst/>
                <a:latin typeface="Roboto" panose="02000000000000000000" pitchFamily="2" charset="0"/>
              </a:rPr>
              <a:t>This helps to run a variety of different kinds of work, from simple shell scripts to applications to a virtual operating system.</a:t>
            </a:r>
          </a:p>
          <a:p>
            <a:pPr marL="171450" indent="-171450" algn="l">
              <a:buFont typeface="Arial" panose="020B0604020202020204" pitchFamily="34" charset="0"/>
              <a:buChar char="•"/>
            </a:pPr>
            <a:endParaRPr lang="en-GB" b="0" i="0" dirty="0">
              <a:solidFill>
                <a:srgbClr val="51565E"/>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B8080461-D2C9-4EAB-95EE-0ED0CD887093}" type="slidenum">
              <a:rPr lang="en-IN" smtClean="0"/>
              <a:t>6</a:t>
            </a:fld>
            <a:endParaRPr lang="en-IN"/>
          </a:p>
        </p:txBody>
      </p:sp>
    </p:spTree>
    <p:extLst>
      <p:ext uri="{BB962C8B-B14F-4D97-AF65-F5344CB8AC3E}">
        <p14:creationId xmlns:p14="http://schemas.microsoft.com/office/powerpoint/2010/main" val="133283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A03C3-51D5-44A0-9B50-9E6A74853C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F1142F-3E44-4A75-B9C6-25A1C16A4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0A69BC-CF4B-4971-9945-050433B600D0}"/>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5" name="Footer Placeholder 4">
            <a:extLst>
              <a:ext uri="{FF2B5EF4-FFF2-40B4-BE49-F238E27FC236}">
                <a16:creationId xmlns:a16="http://schemas.microsoft.com/office/drawing/2014/main" id="{9FF0E766-DD50-4800-AEC8-CE51DCD24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74402-C065-479C-8A82-70E7D4A3C012}"/>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424281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5F84-28D5-4FA5-9C9A-DD7847F508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DAE1F6-079D-42C5-870A-C43BECC654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F21BC-D522-482A-91F4-50BB41335166}"/>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5" name="Footer Placeholder 4">
            <a:extLst>
              <a:ext uri="{FF2B5EF4-FFF2-40B4-BE49-F238E27FC236}">
                <a16:creationId xmlns:a16="http://schemas.microsoft.com/office/drawing/2014/main" id="{74E8EB0D-8C6D-48D7-A57E-BB6D8B326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446C72-1115-4E20-A93D-A5DCCF1CC540}"/>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339945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A016A8-0F2E-412A-B26A-C80E260FA7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1B97A-BB19-451C-BFAB-DC89C1BCD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E362-DF89-42F5-BAD8-2BAAF7960483}"/>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5" name="Footer Placeholder 4">
            <a:extLst>
              <a:ext uri="{FF2B5EF4-FFF2-40B4-BE49-F238E27FC236}">
                <a16:creationId xmlns:a16="http://schemas.microsoft.com/office/drawing/2014/main" id="{3F94A79F-8BE9-40A6-8EE1-42F82F6A5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FC73C-42DE-46E7-A9CE-7867EF6F4882}"/>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752486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24B4-2419-47CC-90E3-18FADF29F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823F07-CCD5-4D86-930A-7B40DDB442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C502C-B8F9-4ED9-A920-EBD442AE2117}"/>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5" name="Footer Placeholder 4">
            <a:extLst>
              <a:ext uri="{FF2B5EF4-FFF2-40B4-BE49-F238E27FC236}">
                <a16:creationId xmlns:a16="http://schemas.microsoft.com/office/drawing/2014/main" id="{4A77EE68-5235-4C29-9874-82B2B28AB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84D46-D159-483C-A1E6-031910EF2FEF}"/>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403682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CCFB-70B5-479B-B557-4353425C4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10A19D-7562-4C73-A4B0-41C369A83C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C73EC4-CA4B-4C1A-AE1F-290DEBE77D39}"/>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5" name="Footer Placeholder 4">
            <a:extLst>
              <a:ext uri="{FF2B5EF4-FFF2-40B4-BE49-F238E27FC236}">
                <a16:creationId xmlns:a16="http://schemas.microsoft.com/office/drawing/2014/main" id="{200676BA-C5B9-4FFA-BB9B-E43A4C8D8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A20C51-07EB-405A-9A84-1266963F8C67}"/>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1670213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F20E-C43B-4457-907A-71C3C402DA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2F0C87-4BBD-464F-ABCB-3E7C0701D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B2E7EB-1949-4248-8597-357C10B2E7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FB25D5-C319-49E2-A67D-AA10D582F153}"/>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6" name="Footer Placeholder 5">
            <a:extLst>
              <a:ext uri="{FF2B5EF4-FFF2-40B4-BE49-F238E27FC236}">
                <a16:creationId xmlns:a16="http://schemas.microsoft.com/office/drawing/2014/main" id="{38D00FC8-40D5-4EBA-86FE-7B2F4A9F1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DBF866-10A6-47CB-96F4-B28ED39DC664}"/>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2231736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384F9-F779-4E14-AD13-4BD3D73E46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14F0E4-A5EF-4645-8D67-8811D23A59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3212A-E2B1-4E60-8C07-8F7D2982A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36ACC2-3B4C-4535-9A9C-85876F82DE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9F098-99D6-4E7D-B2C7-5F664553AB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2A4948-FA37-4D03-8AC7-1F935DF9E7DC}"/>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8" name="Footer Placeholder 7">
            <a:extLst>
              <a:ext uri="{FF2B5EF4-FFF2-40B4-BE49-F238E27FC236}">
                <a16:creationId xmlns:a16="http://schemas.microsoft.com/office/drawing/2014/main" id="{D0C27CD0-3CE0-4EA7-8419-EA5F12D261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D6F4C6-E26C-41E9-9F29-B8C93EDB9034}"/>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312063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6C17-3F35-41B1-BF27-4B182F1AA2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A14031-139A-4A75-A45F-E1A5EF4D2ED7}"/>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4" name="Footer Placeholder 3">
            <a:extLst>
              <a:ext uri="{FF2B5EF4-FFF2-40B4-BE49-F238E27FC236}">
                <a16:creationId xmlns:a16="http://schemas.microsoft.com/office/drawing/2014/main" id="{90890B7D-D8DC-4BFA-9606-9A09BD0157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EE94A6-45A2-4EEF-8D58-722C0FE4BE42}"/>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216773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59E3E-53EC-4D1D-827F-B47EDC1723A6}"/>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3" name="Footer Placeholder 2">
            <a:extLst>
              <a:ext uri="{FF2B5EF4-FFF2-40B4-BE49-F238E27FC236}">
                <a16:creationId xmlns:a16="http://schemas.microsoft.com/office/drawing/2014/main" id="{3AEEAC51-4224-4CFF-9C9A-A55EB72A86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34F330-BF07-4586-BECE-D758D4662E2B}"/>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132522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9561-9BC1-4B13-A2FC-51F579663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BB1241-DB19-4373-B14C-0EFEDBD92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D09B6B-7970-444F-A5FF-BC2A44F67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40F6FF-4100-4293-AE21-3602F798D706}"/>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6" name="Footer Placeholder 5">
            <a:extLst>
              <a:ext uri="{FF2B5EF4-FFF2-40B4-BE49-F238E27FC236}">
                <a16:creationId xmlns:a16="http://schemas.microsoft.com/office/drawing/2014/main" id="{381BF0F4-45EF-412B-9BFF-D5CC2FE97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507EDC-4FB1-437E-85E5-FB71933DE64E}"/>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3967995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DA20-2927-4B1B-A32A-6D771909C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584ED9-93DC-409B-882D-78CD037CB1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63385C-9BAF-4D91-98E4-42C83DDB22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1A80C-6D27-4918-9613-1F9770A5697C}"/>
              </a:ext>
            </a:extLst>
          </p:cNvPr>
          <p:cNvSpPr>
            <a:spLocks noGrp="1"/>
          </p:cNvSpPr>
          <p:nvPr>
            <p:ph type="dt" sz="half" idx="10"/>
          </p:nvPr>
        </p:nvSpPr>
        <p:spPr/>
        <p:txBody>
          <a:bodyPr/>
          <a:lstStyle/>
          <a:p>
            <a:fld id="{4389CE1E-E42E-460F-88B9-82EA656E8B90}" type="datetimeFigureOut">
              <a:rPr lang="en-IN" smtClean="0"/>
              <a:t>26-07-2021</a:t>
            </a:fld>
            <a:endParaRPr lang="en-IN"/>
          </a:p>
        </p:txBody>
      </p:sp>
      <p:sp>
        <p:nvSpPr>
          <p:cNvPr id="6" name="Footer Placeholder 5">
            <a:extLst>
              <a:ext uri="{FF2B5EF4-FFF2-40B4-BE49-F238E27FC236}">
                <a16:creationId xmlns:a16="http://schemas.microsoft.com/office/drawing/2014/main" id="{B8F744A2-0C38-4198-A20B-01B4B55420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84EA3F-AB37-4119-9569-989B128D01CD}"/>
              </a:ext>
            </a:extLst>
          </p:cNvPr>
          <p:cNvSpPr>
            <a:spLocks noGrp="1"/>
          </p:cNvSpPr>
          <p:nvPr>
            <p:ph type="sldNum" sz="quarter" idx="12"/>
          </p:nvPr>
        </p:nvSpPr>
        <p:spPr/>
        <p:txBody>
          <a:bodyPr/>
          <a:lstStyle/>
          <a:p>
            <a:fld id="{7D574B3A-A54B-4E1F-9757-3D900CC49514}" type="slidenum">
              <a:rPr lang="en-IN" smtClean="0"/>
              <a:t>‹#›</a:t>
            </a:fld>
            <a:endParaRPr lang="en-IN"/>
          </a:p>
        </p:txBody>
      </p:sp>
    </p:spTree>
    <p:extLst>
      <p:ext uri="{BB962C8B-B14F-4D97-AF65-F5344CB8AC3E}">
        <p14:creationId xmlns:p14="http://schemas.microsoft.com/office/powerpoint/2010/main" val="417226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37A4A-1762-4BAE-BC66-CF443E602E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C0FAF2-02A3-4C2E-8AB6-C4724A6BC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744D02-2741-48F1-B03E-6687FF963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9CE1E-E42E-460F-88B9-82EA656E8B90}" type="datetimeFigureOut">
              <a:rPr lang="en-IN" smtClean="0"/>
              <a:t>26-07-2021</a:t>
            </a:fld>
            <a:endParaRPr lang="en-IN"/>
          </a:p>
        </p:txBody>
      </p:sp>
      <p:sp>
        <p:nvSpPr>
          <p:cNvPr id="5" name="Footer Placeholder 4">
            <a:extLst>
              <a:ext uri="{FF2B5EF4-FFF2-40B4-BE49-F238E27FC236}">
                <a16:creationId xmlns:a16="http://schemas.microsoft.com/office/drawing/2014/main" id="{E10DA2B7-70DF-4BE5-9CB1-469B23DA0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C25AAD-98CA-4286-818C-2BC5F93EE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74B3A-A54B-4E1F-9757-3D900CC49514}" type="slidenum">
              <a:rPr lang="en-IN" smtClean="0"/>
              <a:t>‹#›</a:t>
            </a:fld>
            <a:endParaRPr lang="en-IN"/>
          </a:p>
        </p:txBody>
      </p:sp>
    </p:spTree>
    <p:extLst>
      <p:ext uri="{BB962C8B-B14F-4D97-AF65-F5344CB8AC3E}">
        <p14:creationId xmlns:p14="http://schemas.microsoft.com/office/powerpoint/2010/main" val="167841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12DB5-78DF-4003-AB06-A24D8C6ECA88}"/>
              </a:ext>
            </a:extLst>
          </p:cNvPr>
          <p:cNvSpPr>
            <a:spLocks noGrp="1"/>
          </p:cNvSpPr>
          <p:nvPr>
            <p:ph type="ctrTitle"/>
          </p:nvPr>
        </p:nvSpPr>
        <p:spPr/>
        <p:txBody>
          <a:bodyPr/>
          <a:lstStyle/>
          <a:p>
            <a:r>
              <a:rPr lang="en-GB" dirty="0"/>
              <a:t>YARN</a:t>
            </a:r>
            <a:endParaRPr lang="en-IN" dirty="0"/>
          </a:p>
        </p:txBody>
      </p:sp>
      <p:sp>
        <p:nvSpPr>
          <p:cNvPr id="3" name="Subtitle 2">
            <a:extLst>
              <a:ext uri="{FF2B5EF4-FFF2-40B4-BE49-F238E27FC236}">
                <a16:creationId xmlns:a16="http://schemas.microsoft.com/office/drawing/2014/main" id="{C880D896-638F-4CA8-8A00-AD6A183305EF}"/>
              </a:ext>
            </a:extLst>
          </p:cNvPr>
          <p:cNvSpPr>
            <a:spLocks noGrp="1"/>
          </p:cNvSpPr>
          <p:nvPr>
            <p:ph type="subTitle" idx="1"/>
          </p:nvPr>
        </p:nvSpPr>
        <p:spPr/>
        <p:txBody>
          <a:bodyPr/>
          <a:lstStyle/>
          <a:p>
            <a:r>
              <a:rPr lang="en-GB" dirty="0"/>
              <a:t>Ajay J. Singala</a:t>
            </a:r>
            <a:endParaRPr lang="en-IN" dirty="0"/>
          </a:p>
        </p:txBody>
      </p:sp>
    </p:spTree>
    <p:extLst>
      <p:ext uri="{BB962C8B-B14F-4D97-AF65-F5344CB8AC3E}">
        <p14:creationId xmlns:p14="http://schemas.microsoft.com/office/powerpoint/2010/main" val="44008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EFD8-4B06-442B-914F-736BD04283EE}"/>
              </a:ext>
            </a:extLst>
          </p:cNvPr>
          <p:cNvSpPr>
            <a:spLocks noGrp="1"/>
          </p:cNvSpPr>
          <p:nvPr>
            <p:ph type="title"/>
          </p:nvPr>
        </p:nvSpPr>
        <p:spPr/>
        <p:txBody>
          <a:bodyPr/>
          <a:lstStyle/>
          <a:p>
            <a:r>
              <a:rPr lang="en-GB" dirty="0"/>
              <a:t>YARN Architecture</a:t>
            </a:r>
            <a:endParaRPr lang="en-IN" dirty="0"/>
          </a:p>
        </p:txBody>
      </p:sp>
      <p:sp>
        <p:nvSpPr>
          <p:cNvPr id="3" name="Content Placeholder 2">
            <a:extLst>
              <a:ext uri="{FF2B5EF4-FFF2-40B4-BE49-F238E27FC236}">
                <a16:creationId xmlns:a16="http://schemas.microsoft.com/office/drawing/2014/main" id="{7C9AE4EE-2EB5-418B-9E34-3F615F399E87}"/>
              </a:ext>
            </a:extLst>
          </p:cNvPr>
          <p:cNvSpPr>
            <a:spLocks noGrp="1"/>
          </p:cNvSpPr>
          <p:nvPr>
            <p:ph idx="1"/>
          </p:nvPr>
        </p:nvSpPr>
        <p:spPr/>
        <p:txBody>
          <a:bodyPr/>
          <a:lstStyle/>
          <a:p>
            <a:pPr algn="l"/>
            <a:r>
              <a:rPr lang="en-GB" b="0" i="0" dirty="0">
                <a:solidFill>
                  <a:srgbClr val="51565E"/>
                </a:solidFill>
                <a:effectLst/>
              </a:rPr>
              <a:t>The three important elements of the YARN architecture are:</a:t>
            </a:r>
          </a:p>
          <a:p>
            <a:pPr lvl="1"/>
            <a:r>
              <a:rPr lang="en-GB" b="0" i="0" dirty="0">
                <a:solidFill>
                  <a:srgbClr val="51565E"/>
                </a:solidFill>
                <a:effectLst/>
              </a:rPr>
              <a:t>Resource Manager</a:t>
            </a:r>
          </a:p>
          <a:p>
            <a:pPr lvl="1"/>
            <a:r>
              <a:rPr lang="en-GB" b="0" i="0" dirty="0">
                <a:solidFill>
                  <a:srgbClr val="51565E"/>
                </a:solidFill>
                <a:effectLst/>
              </a:rPr>
              <a:t>Application Master</a:t>
            </a:r>
          </a:p>
          <a:p>
            <a:pPr lvl="1"/>
            <a:r>
              <a:rPr lang="en-GB" b="0" i="0" dirty="0">
                <a:solidFill>
                  <a:srgbClr val="51565E"/>
                </a:solidFill>
                <a:effectLst/>
              </a:rPr>
              <a:t>Node Managers</a:t>
            </a:r>
          </a:p>
          <a:p>
            <a:endParaRPr lang="en-IN" dirty="0"/>
          </a:p>
        </p:txBody>
      </p:sp>
      <p:pic>
        <p:nvPicPr>
          <p:cNvPr id="1026" name="Picture 2" descr="YARN Architecture">
            <a:extLst>
              <a:ext uri="{FF2B5EF4-FFF2-40B4-BE49-F238E27FC236}">
                <a16:creationId xmlns:a16="http://schemas.microsoft.com/office/drawing/2014/main" id="{044B0091-85CA-46C6-87C6-5FC04227E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0" y="2562225"/>
            <a:ext cx="6094556" cy="3349625"/>
          </a:xfrm>
          <a:prstGeom prst="rect">
            <a:avLst/>
          </a:prstGeom>
          <a:noFill/>
          <a:ln>
            <a:solidFill>
              <a:schemeClr val="accent1">
                <a:shade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34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8F0B3-32CE-4AA8-B3B3-FD352BB0E5EA}"/>
              </a:ext>
            </a:extLst>
          </p:cNvPr>
          <p:cNvSpPr>
            <a:spLocks noGrp="1"/>
          </p:cNvSpPr>
          <p:nvPr>
            <p:ph type="title"/>
          </p:nvPr>
        </p:nvSpPr>
        <p:spPr/>
        <p:txBody>
          <a:bodyPr/>
          <a:lstStyle/>
          <a:p>
            <a:r>
              <a:rPr lang="en-GB" dirty="0"/>
              <a:t>YARN – Resource Manager</a:t>
            </a:r>
            <a:endParaRPr lang="en-IN" dirty="0"/>
          </a:p>
        </p:txBody>
      </p:sp>
      <p:sp>
        <p:nvSpPr>
          <p:cNvPr id="3" name="Content Placeholder 2">
            <a:extLst>
              <a:ext uri="{FF2B5EF4-FFF2-40B4-BE49-F238E27FC236}">
                <a16:creationId xmlns:a16="http://schemas.microsoft.com/office/drawing/2014/main" id="{17B8DA1A-D508-4883-83A8-9BF9D67679D1}"/>
              </a:ext>
            </a:extLst>
          </p:cNvPr>
          <p:cNvSpPr>
            <a:spLocks noGrp="1"/>
          </p:cNvSpPr>
          <p:nvPr>
            <p:ph idx="1"/>
          </p:nvPr>
        </p:nvSpPr>
        <p:spPr/>
        <p:txBody>
          <a:bodyPr/>
          <a:lstStyle/>
          <a:p>
            <a:r>
              <a:rPr lang="en-GB" dirty="0">
                <a:solidFill>
                  <a:srgbClr val="51565E"/>
                </a:solidFill>
              </a:rPr>
              <a:t>T</a:t>
            </a:r>
            <a:r>
              <a:rPr lang="en-GB" b="0" i="0" dirty="0">
                <a:solidFill>
                  <a:srgbClr val="51565E"/>
                </a:solidFill>
                <a:effectLst/>
              </a:rPr>
              <a:t>wo main components</a:t>
            </a:r>
          </a:p>
          <a:p>
            <a:pPr lvl="1"/>
            <a:r>
              <a:rPr lang="en-GB" b="0" i="0" dirty="0">
                <a:solidFill>
                  <a:srgbClr val="51565E"/>
                </a:solidFill>
                <a:effectLst/>
              </a:rPr>
              <a:t>Scheduler and </a:t>
            </a:r>
          </a:p>
          <a:p>
            <a:pPr lvl="1"/>
            <a:r>
              <a:rPr lang="en-GB" b="0" i="0" dirty="0">
                <a:solidFill>
                  <a:srgbClr val="51565E"/>
                </a:solidFill>
                <a:effectLst/>
              </a:rPr>
              <a:t>Applications Manager</a:t>
            </a:r>
          </a:p>
          <a:p>
            <a:endParaRPr lang="en-IN" dirty="0"/>
          </a:p>
        </p:txBody>
      </p:sp>
      <p:pic>
        <p:nvPicPr>
          <p:cNvPr id="5" name="Picture 4">
            <a:extLst>
              <a:ext uri="{FF2B5EF4-FFF2-40B4-BE49-F238E27FC236}">
                <a16:creationId xmlns:a16="http://schemas.microsoft.com/office/drawing/2014/main" id="{0B449AFC-BDC3-449D-B865-3BD6DACB1BF5}"/>
              </a:ext>
            </a:extLst>
          </p:cNvPr>
          <p:cNvPicPr>
            <a:picLocks noChangeAspect="1"/>
          </p:cNvPicPr>
          <p:nvPr/>
        </p:nvPicPr>
        <p:blipFill>
          <a:blip r:embed="rId3"/>
          <a:stretch>
            <a:fillRect/>
          </a:stretch>
        </p:blipFill>
        <p:spPr>
          <a:xfrm>
            <a:off x="6724650" y="1806887"/>
            <a:ext cx="4629150" cy="2076450"/>
          </a:xfrm>
          <a:prstGeom prst="rect">
            <a:avLst/>
          </a:prstGeom>
        </p:spPr>
      </p:pic>
    </p:spTree>
    <p:extLst>
      <p:ext uri="{BB962C8B-B14F-4D97-AF65-F5344CB8AC3E}">
        <p14:creationId xmlns:p14="http://schemas.microsoft.com/office/powerpoint/2010/main" val="716800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EB8-8618-4EF6-B44D-5E4F3C14ED93}"/>
              </a:ext>
            </a:extLst>
          </p:cNvPr>
          <p:cNvSpPr>
            <a:spLocks noGrp="1"/>
          </p:cNvSpPr>
          <p:nvPr>
            <p:ph type="title"/>
          </p:nvPr>
        </p:nvSpPr>
        <p:spPr/>
        <p:txBody>
          <a:bodyPr/>
          <a:lstStyle/>
          <a:p>
            <a:r>
              <a:rPr lang="en-GB" dirty="0"/>
              <a:t>YARN – Application Master</a:t>
            </a:r>
            <a:endParaRPr lang="en-IN" dirty="0"/>
          </a:p>
        </p:txBody>
      </p:sp>
      <p:sp>
        <p:nvSpPr>
          <p:cNvPr id="3" name="Content Placeholder 2">
            <a:extLst>
              <a:ext uri="{FF2B5EF4-FFF2-40B4-BE49-F238E27FC236}">
                <a16:creationId xmlns:a16="http://schemas.microsoft.com/office/drawing/2014/main" id="{E3FE9339-34E8-4346-B972-D1D6305D49E3}"/>
              </a:ext>
            </a:extLst>
          </p:cNvPr>
          <p:cNvSpPr>
            <a:spLocks noGrp="1"/>
          </p:cNvSpPr>
          <p:nvPr>
            <p:ph idx="1"/>
          </p:nvPr>
        </p:nvSpPr>
        <p:spPr>
          <a:xfrm>
            <a:off x="838200" y="1825625"/>
            <a:ext cx="7246937" cy="4351338"/>
          </a:xfrm>
        </p:spPr>
        <p:txBody>
          <a:bodyPr/>
          <a:lstStyle/>
          <a:p>
            <a:r>
              <a:rPr lang="en-IN" b="0" i="0" dirty="0">
                <a:solidFill>
                  <a:srgbClr val="51565E"/>
                </a:solidFill>
                <a:effectLst/>
              </a:rPr>
              <a:t>A framework-specific library.</a:t>
            </a:r>
          </a:p>
          <a:p>
            <a:r>
              <a:rPr lang="en-GB" dirty="0">
                <a:solidFill>
                  <a:srgbClr val="51565E"/>
                </a:solidFill>
              </a:rPr>
              <a:t>N</a:t>
            </a:r>
            <a:r>
              <a:rPr lang="en-GB" b="0" i="0" dirty="0">
                <a:solidFill>
                  <a:srgbClr val="51565E"/>
                </a:solidFill>
                <a:effectLst/>
              </a:rPr>
              <a:t>egotiates resources from the RM and works with the </a:t>
            </a:r>
            <a:r>
              <a:rPr lang="en-GB" b="0" i="0" dirty="0" err="1">
                <a:solidFill>
                  <a:srgbClr val="51565E"/>
                </a:solidFill>
                <a:effectLst/>
              </a:rPr>
              <a:t>NodeManager</a:t>
            </a:r>
            <a:r>
              <a:rPr lang="en-GB" b="0" i="0" dirty="0">
                <a:solidFill>
                  <a:srgbClr val="51565E"/>
                </a:solidFill>
                <a:effectLst/>
              </a:rPr>
              <a:t> or Managers to execute and monitor containers and their resource consumption.</a:t>
            </a:r>
          </a:p>
          <a:p>
            <a:r>
              <a:rPr lang="en-IN" b="0" i="0" dirty="0">
                <a:solidFill>
                  <a:srgbClr val="51565E"/>
                </a:solidFill>
                <a:effectLst/>
              </a:rPr>
              <a:t>Manages the application lifecycle.</a:t>
            </a:r>
          </a:p>
          <a:p>
            <a:endParaRPr lang="en-IN" dirty="0"/>
          </a:p>
        </p:txBody>
      </p:sp>
      <p:graphicFrame>
        <p:nvGraphicFramePr>
          <p:cNvPr id="4" name="Object 3">
            <a:extLst>
              <a:ext uri="{FF2B5EF4-FFF2-40B4-BE49-F238E27FC236}">
                <a16:creationId xmlns:a16="http://schemas.microsoft.com/office/drawing/2014/main" id="{5A616727-6B8E-4BFB-A077-114B8C719BCD}"/>
              </a:ext>
            </a:extLst>
          </p:cNvPr>
          <p:cNvGraphicFramePr>
            <a:graphicFrameLocks noChangeAspect="1"/>
          </p:cNvGraphicFramePr>
          <p:nvPr>
            <p:extLst>
              <p:ext uri="{D42A27DB-BD31-4B8C-83A1-F6EECF244321}">
                <p14:modId xmlns:p14="http://schemas.microsoft.com/office/powerpoint/2010/main" val="1254436084"/>
              </p:ext>
            </p:extLst>
          </p:nvPr>
        </p:nvGraphicFramePr>
        <p:xfrm>
          <a:off x="8085137" y="1825625"/>
          <a:ext cx="3268663" cy="1676400"/>
        </p:xfrm>
        <a:graphic>
          <a:graphicData uri="http://schemas.openxmlformats.org/presentationml/2006/ole">
            <mc:AlternateContent xmlns:mc="http://schemas.openxmlformats.org/markup-compatibility/2006">
              <mc:Choice xmlns:v="urn:schemas-microsoft-com:vml" Requires="v">
                <p:oleObj name="Bitmap Image" r:id="rId3" imgW="3269160" imgH="1676520" progId="Paint.Picture">
                  <p:embed/>
                </p:oleObj>
              </mc:Choice>
              <mc:Fallback>
                <p:oleObj name="Bitmap Image" r:id="rId3" imgW="3269160" imgH="1676520" progId="Paint.Picture">
                  <p:embed/>
                  <p:pic>
                    <p:nvPicPr>
                      <p:cNvPr id="0" name=""/>
                      <p:cNvPicPr/>
                      <p:nvPr/>
                    </p:nvPicPr>
                    <p:blipFill>
                      <a:blip r:embed="rId4"/>
                      <a:stretch>
                        <a:fillRect/>
                      </a:stretch>
                    </p:blipFill>
                    <p:spPr>
                      <a:xfrm>
                        <a:off x="8085137" y="1825625"/>
                        <a:ext cx="3268663" cy="1676400"/>
                      </a:xfrm>
                      <a:prstGeom prst="rect">
                        <a:avLst/>
                      </a:prstGeom>
                    </p:spPr>
                  </p:pic>
                </p:oleObj>
              </mc:Fallback>
            </mc:AlternateContent>
          </a:graphicData>
        </a:graphic>
      </p:graphicFrame>
    </p:spTree>
    <p:extLst>
      <p:ext uri="{BB962C8B-B14F-4D97-AF65-F5344CB8AC3E}">
        <p14:creationId xmlns:p14="http://schemas.microsoft.com/office/powerpoint/2010/main" val="322531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EB8-8618-4EF6-B44D-5E4F3C14ED93}"/>
              </a:ext>
            </a:extLst>
          </p:cNvPr>
          <p:cNvSpPr>
            <a:spLocks noGrp="1"/>
          </p:cNvSpPr>
          <p:nvPr>
            <p:ph type="title"/>
          </p:nvPr>
        </p:nvSpPr>
        <p:spPr/>
        <p:txBody>
          <a:bodyPr/>
          <a:lstStyle/>
          <a:p>
            <a:r>
              <a:rPr lang="en-GB" dirty="0"/>
              <a:t>YARN – Node Manager</a:t>
            </a:r>
            <a:endParaRPr lang="en-IN" dirty="0"/>
          </a:p>
        </p:txBody>
      </p:sp>
      <p:sp>
        <p:nvSpPr>
          <p:cNvPr id="3" name="Content Placeholder 2">
            <a:extLst>
              <a:ext uri="{FF2B5EF4-FFF2-40B4-BE49-F238E27FC236}">
                <a16:creationId xmlns:a16="http://schemas.microsoft.com/office/drawing/2014/main" id="{E3FE9339-34E8-4346-B972-D1D6305D49E3}"/>
              </a:ext>
            </a:extLst>
          </p:cNvPr>
          <p:cNvSpPr>
            <a:spLocks noGrp="1"/>
          </p:cNvSpPr>
          <p:nvPr>
            <p:ph idx="1"/>
          </p:nvPr>
        </p:nvSpPr>
        <p:spPr>
          <a:xfrm>
            <a:off x="838200" y="1825625"/>
            <a:ext cx="7246937" cy="4351338"/>
          </a:xfrm>
        </p:spPr>
        <p:txBody>
          <a:bodyPr>
            <a:normAutofit lnSpcReduction="10000"/>
          </a:bodyPr>
          <a:lstStyle/>
          <a:p>
            <a:r>
              <a:rPr lang="en-GB" b="0" i="0" dirty="0">
                <a:solidFill>
                  <a:srgbClr val="51565E"/>
                </a:solidFill>
                <a:effectLst/>
              </a:rPr>
              <a:t>Sets up the container environment.</a:t>
            </a:r>
          </a:p>
          <a:p>
            <a:r>
              <a:rPr lang="en-GB" b="0" i="0" dirty="0">
                <a:solidFill>
                  <a:srgbClr val="51565E"/>
                </a:solidFill>
                <a:effectLst/>
              </a:rPr>
              <a:t>Monitors the health of the node</a:t>
            </a:r>
          </a:p>
          <a:p>
            <a:pPr lvl="1"/>
            <a:r>
              <a:rPr lang="en-GB" dirty="0">
                <a:solidFill>
                  <a:srgbClr val="51565E"/>
                </a:solidFill>
              </a:rPr>
              <a:t>R</a:t>
            </a:r>
            <a:r>
              <a:rPr lang="en-GB" b="0" i="0" dirty="0">
                <a:solidFill>
                  <a:srgbClr val="51565E"/>
                </a:solidFill>
                <a:effectLst/>
              </a:rPr>
              <a:t>eporting to the </a:t>
            </a:r>
            <a:r>
              <a:rPr lang="en-GB" b="0" i="0" dirty="0" err="1">
                <a:solidFill>
                  <a:srgbClr val="51565E"/>
                </a:solidFill>
                <a:effectLst/>
              </a:rPr>
              <a:t>ResourceManager</a:t>
            </a:r>
            <a:r>
              <a:rPr lang="en-GB" b="0" i="0" dirty="0">
                <a:solidFill>
                  <a:srgbClr val="51565E"/>
                </a:solidFill>
                <a:effectLst/>
              </a:rPr>
              <a:t> when a hardware or software issue occurs.</a:t>
            </a:r>
          </a:p>
          <a:p>
            <a:r>
              <a:rPr lang="en-GB" dirty="0">
                <a:solidFill>
                  <a:srgbClr val="51565E"/>
                </a:solidFill>
              </a:rPr>
              <a:t>R</a:t>
            </a:r>
            <a:r>
              <a:rPr lang="en-GB" b="0" i="0" dirty="0">
                <a:solidFill>
                  <a:srgbClr val="51565E"/>
                </a:solidFill>
                <a:effectLst/>
              </a:rPr>
              <a:t>uns on each node and manages activities:</a:t>
            </a:r>
          </a:p>
          <a:p>
            <a:pPr lvl="1"/>
            <a:r>
              <a:rPr lang="en-GB" b="0" i="0" dirty="0">
                <a:solidFill>
                  <a:srgbClr val="51565E"/>
                </a:solidFill>
                <a:effectLst/>
              </a:rPr>
              <a:t>container lifecycle management, </a:t>
            </a:r>
          </a:p>
          <a:p>
            <a:pPr lvl="1"/>
            <a:r>
              <a:rPr lang="en-GB" b="0" i="0" dirty="0">
                <a:solidFill>
                  <a:srgbClr val="51565E"/>
                </a:solidFill>
                <a:effectLst/>
              </a:rPr>
              <a:t>container dependencies, </a:t>
            </a:r>
          </a:p>
          <a:p>
            <a:pPr lvl="1"/>
            <a:r>
              <a:rPr lang="en-GB" b="0" i="0" dirty="0">
                <a:solidFill>
                  <a:srgbClr val="51565E"/>
                </a:solidFill>
                <a:effectLst/>
              </a:rPr>
              <a:t>container leases, </a:t>
            </a:r>
          </a:p>
          <a:p>
            <a:pPr lvl="1"/>
            <a:r>
              <a:rPr lang="en-GB" b="0" i="0" dirty="0">
                <a:solidFill>
                  <a:srgbClr val="51565E"/>
                </a:solidFill>
                <a:effectLst/>
              </a:rPr>
              <a:t>node and container resource usage, </a:t>
            </a:r>
          </a:p>
          <a:p>
            <a:pPr lvl="1"/>
            <a:r>
              <a:rPr lang="en-GB" b="0" i="0" dirty="0">
                <a:solidFill>
                  <a:srgbClr val="51565E"/>
                </a:solidFill>
                <a:effectLst/>
              </a:rPr>
              <a:t>node health, and </a:t>
            </a:r>
          </a:p>
          <a:p>
            <a:pPr lvl="1"/>
            <a:r>
              <a:rPr lang="en-GB" b="0" i="0" dirty="0">
                <a:solidFill>
                  <a:srgbClr val="51565E"/>
                </a:solidFill>
                <a:effectLst/>
              </a:rPr>
              <a:t>log management</a:t>
            </a:r>
            <a:endParaRPr lang="en-IN" dirty="0"/>
          </a:p>
        </p:txBody>
      </p:sp>
      <p:graphicFrame>
        <p:nvGraphicFramePr>
          <p:cNvPr id="4" name="Object 3">
            <a:extLst>
              <a:ext uri="{FF2B5EF4-FFF2-40B4-BE49-F238E27FC236}">
                <a16:creationId xmlns:a16="http://schemas.microsoft.com/office/drawing/2014/main" id="{5A616727-6B8E-4BFB-A077-114B8C719BCD}"/>
              </a:ext>
            </a:extLst>
          </p:cNvPr>
          <p:cNvGraphicFramePr>
            <a:graphicFrameLocks noChangeAspect="1"/>
          </p:cNvGraphicFramePr>
          <p:nvPr/>
        </p:nvGraphicFramePr>
        <p:xfrm>
          <a:off x="8085137" y="1825625"/>
          <a:ext cx="3268663" cy="1676400"/>
        </p:xfrm>
        <a:graphic>
          <a:graphicData uri="http://schemas.openxmlformats.org/presentationml/2006/ole">
            <mc:AlternateContent xmlns:mc="http://schemas.openxmlformats.org/markup-compatibility/2006">
              <mc:Choice xmlns:v="urn:schemas-microsoft-com:vml" Requires="v">
                <p:oleObj name="Bitmap Image" r:id="rId3" imgW="3269160" imgH="1676520" progId="Paint.Picture">
                  <p:embed/>
                </p:oleObj>
              </mc:Choice>
              <mc:Fallback>
                <p:oleObj name="Bitmap Image" r:id="rId3" imgW="3269160" imgH="1676520" progId="Paint.Picture">
                  <p:embed/>
                  <p:pic>
                    <p:nvPicPr>
                      <p:cNvPr id="4" name="Object 3">
                        <a:extLst>
                          <a:ext uri="{FF2B5EF4-FFF2-40B4-BE49-F238E27FC236}">
                            <a16:creationId xmlns:a16="http://schemas.microsoft.com/office/drawing/2014/main" id="{5A616727-6B8E-4BFB-A077-114B8C719BCD}"/>
                          </a:ext>
                        </a:extLst>
                      </p:cNvPr>
                      <p:cNvPicPr/>
                      <p:nvPr/>
                    </p:nvPicPr>
                    <p:blipFill>
                      <a:blip r:embed="rId4"/>
                      <a:stretch>
                        <a:fillRect/>
                      </a:stretch>
                    </p:blipFill>
                    <p:spPr>
                      <a:xfrm>
                        <a:off x="8085137" y="1825625"/>
                        <a:ext cx="3268663" cy="1676400"/>
                      </a:xfrm>
                      <a:prstGeom prst="rect">
                        <a:avLst/>
                      </a:prstGeom>
                    </p:spPr>
                  </p:pic>
                </p:oleObj>
              </mc:Fallback>
            </mc:AlternateContent>
          </a:graphicData>
        </a:graphic>
      </p:graphicFrame>
    </p:spTree>
    <p:extLst>
      <p:ext uri="{BB962C8B-B14F-4D97-AF65-F5344CB8AC3E}">
        <p14:creationId xmlns:p14="http://schemas.microsoft.com/office/powerpoint/2010/main" val="2434309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83EB8-8618-4EF6-B44D-5E4F3C14ED93}"/>
              </a:ext>
            </a:extLst>
          </p:cNvPr>
          <p:cNvSpPr>
            <a:spLocks noGrp="1"/>
          </p:cNvSpPr>
          <p:nvPr>
            <p:ph type="title"/>
          </p:nvPr>
        </p:nvSpPr>
        <p:spPr/>
        <p:txBody>
          <a:bodyPr/>
          <a:lstStyle/>
          <a:p>
            <a:r>
              <a:rPr lang="en-GB" dirty="0"/>
              <a:t>YARN – Node Manager - Container</a:t>
            </a:r>
            <a:endParaRPr lang="en-IN" dirty="0"/>
          </a:p>
        </p:txBody>
      </p:sp>
      <p:sp>
        <p:nvSpPr>
          <p:cNvPr id="3" name="Content Placeholder 2">
            <a:extLst>
              <a:ext uri="{FF2B5EF4-FFF2-40B4-BE49-F238E27FC236}">
                <a16:creationId xmlns:a16="http://schemas.microsoft.com/office/drawing/2014/main" id="{E3FE9339-34E8-4346-B972-D1D6305D49E3}"/>
              </a:ext>
            </a:extLst>
          </p:cNvPr>
          <p:cNvSpPr>
            <a:spLocks noGrp="1"/>
          </p:cNvSpPr>
          <p:nvPr>
            <p:ph idx="1"/>
          </p:nvPr>
        </p:nvSpPr>
        <p:spPr>
          <a:xfrm>
            <a:off x="838200" y="1825625"/>
            <a:ext cx="7246937" cy="4351338"/>
          </a:xfrm>
        </p:spPr>
        <p:txBody>
          <a:bodyPr>
            <a:normAutofit/>
          </a:bodyPr>
          <a:lstStyle/>
          <a:p>
            <a:r>
              <a:rPr lang="en-GB" b="0" i="0" dirty="0">
                <a:solidFill>
                  <a:srgbClr val="51565E"/>
                </a:solidFill>
                <a:effectLst/>
              </a:rPr>
              <a:t>A collection of a specific set of resources.</a:t>
            </a:r>
          </a:p>
          <a:p>
            <a:r>
              <a:rPr lang="en-GB" b="0" i="0" dirty="0">
                <a:solidFill>
                  <a:srgbClr val="51565E"/>
                </a:solidFill>
                <a:effectLst/>
              </a:rPr>
              <a:t>The Application Master must provide a Container Launch Context or CLC.</a:t>
            </a:r>
          </a:p>
          <a:p>
            <a:r>
              <a:rPr lang="en-GB" b="0" i="0" dirty="0">
                <a:solidFill>
                  <a:srgbClr val="51565E"/>
                </a:solidFill>
                <a:effectLst/>
              </a:rPr>
              <a:t>The CLC supports the Application Master to use containers.</a:t>
            </a:r>
            <a:endParaRPr lang="en-IN" dirty="0"/>
          </a:p>
        </p:txBody>
      </p:sp>
      <p:graphicFrame>
        <p:nvGraphicFramePr>
          <p:cNvPr id="4" name="Object 3">
            <a:extLst>
              <a:ext uri="{FF2B5EF4-FFF2-40B4-BE49-F238E27FC236}">
                <a16:creationId xmlns:a16="http://schemas.microsoft.com/office/drawing/2014/main" id="{5A616727-6B8E-4BFB-A077-114B8C719BCD}"/>
              </a:ext>
            </a:extLst>
          </p:cNvPr>
          <p:cNvGraphicFramePr>
            <a:graphicFrameLocks noChangeAspect="1"/>
          </p:cNvGraphicFramePr>
          <p:nvPr/>
        </p:nvGraphicFramePr>
        <p:xfrm>
          <a:off x="8085137" y="1825625"/>
          <a:ext cx="3268663" cy="1676400"/>
        </p:xfrm>
        <a:graphic>
          <a:graphicData uri="http://schemas.openxmlformats.org/presentationml/2006/ole">
            <mc:AlternateContent xmlns:mc="http://schemas.openxmlformats.org/markup-compatibility/2006">
              <mc:Choice xmlns:v="urn:schemas-microsoft-com:vml" Requires="v">
                <p:oleObj name="Bitmap Image" r:id="rId3" imgW="3269160" imgH="1676520" progId="Paint.Picture">
                  <p:embed/>
                </p:oleObj>
              </mc:Choice>
              <mc:Fallback>
                <p:oleObj name="Bitmap Image" r:id="rId3" imgW="3269160" imgH="1676520" progId="Paint.Picture">
                  <p:embed/>
                  <p:pic>
                    <p:nvPicPr>
                      <p:cNvPr id="4" name="Object 3">
                        <a:extLst>
                          <a:ext uri="{FF2B5EF4-FFF2-40B4-BE49-F238E27FC236}">
                            <a16:creationId xmlns:a16="http://schemas.microsoft.com/office/drawing/2014/main" id="{5A616727-6B8E-4BFB-A077-114B8C719BCD}"/>
                          </a:ext>
                        </a:extLst>
                      </p:cNvPr>
                      <p:cNvPicPr/>
                      <p:nvPr/>
                    </p:nvPicPr>
                    <p:blipFill>
                      <a:blip r:embed="rId4"/>
                      <a:stretch>
                        <a:fillRect/>
                      </a:stretch>
                    </p:blipFill>
                    <p:spPr>
                      <a:xfrm>
                        <a:off x="8085137" y="1825625"/>
                        <a:ext cx="3268663" cy="1676400"/>
                      </a:xfrm>
                      <a:prstGeom prst="rect">
                        <a:avLst/>
                      </a:prstGeom>
                    </p:spPr>
                  </p:pic>
                </p:oleObj>
              </mc:Fallback>
            </mc:AlternateContent>
          </a:graphicData>
        </a:graphic>
      </p:graphicFrame>
    </p:spTree>
    <p:extLst>
      <p:ext uri="{BB962C8B-B14F-4D97-AF65-F5344CB8AC3E}">
        <p14:creationId xmlns:p14="http://schemas.microsoft.com/office/powerpoint/2010/main" val="331252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1205</Words>
  <Application>Microsoft Office PowerPoint</Application>
  <PresentationFormat>Widescreen</PresentationFormat>
  <Paragraphs>87</Paragraphs>
  <Slides>6</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Calibri</vt:lpstr>
      <vt:lpstr>Calibri Light</vt:lpstr>
      <vt:lpstr>Roboto</vt:lpstr>
      <vt:lpstr>Office Theme</vt:lpstr>
      <vt:lpstr>Bitmap Image</vt:lpstr>
      <vt:lpstr>YARN</vt:lpstr>
      <vt:lpstr>YARN Architecture</vt:lpstr>
      <vt:lpstr>YARN – Resource Manager</vt:lpstr>
      <vt:lpstr>YARN – Application Master</vt:lpstr>
      <vt:lpstr>YARN – Node Manager</vt:lpstr>
      <vt:lpstr>YARN – Node Manager - Container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YARN</dc:title>
  <dc:creator>Ajay Singala</dc:creator>
  <cp:lastModifiedBy>Ajay Jayantilal Singala</cp:lastModifiedBy>
  <cp:revision>11</cp:revision>
  <dcterms:created xsi:type="dcterms:W3CDTF">2021-06-09T11:38:02Z</dcterms:created>
  <dcterms:modified xsi:type="dcterms:W3CDTF">2021-07-26T12:28:54Z</dcterms:modified>
</cp:coreProperties>
</file>