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2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FCAB9-57BA-41BB-BAAF-6E2E18AE1F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FBB098-3EF3-4CDD-88EC-A6E69A76857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Tables</a:t>
          </a:r>
          <a:endParaRPr lang="en-US"/>
        </a:p>
      </dgm:t>
    </dgm:pt>
    <dgm:pt modelId="{202049C6-7B2D-4CD5-B0F1-BB3D4831E1F6}" type="parTrans" cxnId="{FF537992-9C83-4948-ADA0-6BAFC580CD3E}">
      <dgm:prSet/>
      <dgm:spPr/>
      <dgm:t>
        <a:bodyPr/>
        <a:lstStyle/>
        <a:p>
          <a:endParaRPr lang="en-US"/>
        </a:p>
      </dgm:t>
    </dgm:pt>
    <dgm:pt modelId="{CEE42C61-BDF1-48C1-A290-EE40AFE49673}" type="sibTrans" cxnId="{FF537992-9C83-4948-ADA0-6BAFC580CD3E}">
      <dgm:prSet/>
      <dgm:spPr/>
      <dgm:t>
        <a:bodyPr/>
        <a:lstStyle/>
        <a:p>
          <a:endParaRPr lang="en-US"/>
        </a:p>
      </dgm:t>
    </dgm:pt>
    <dgm:pt modelId="{F5B28D8D-E8EE-471F-B2A3-4BA31F158A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Partitions</a:t>
          </a:r>
          <a:endParaRPr lang="en-US"/>
        </a:p>
      </dgm:t>
    </dgm:pt>
    <dgm:pt modelId="{022E60B5-2000-42A4-8CCA-52D7FCFCB21F}" type="parTrans" cxnId="{C315106B-B8DF-4652-A1D0-2F244785599D}">
      <dgm:prSet/>
      <dgm:spPr/>
      <dgm:t>
        <a:bodyPr/>
        <a:lstStyle/>
        <a:p>
          <a:endParaRPr lang="en-US"/>
        </a:p>
      </dgm:t>
    </dgm:pt>
    <dgm:pt modelId="{4971B7DD-BF5F-4204-8DA7-60E3CB6FCEA1}" type="sibTrans" cxnId="{C315106B-B8DF-4652-A1D0-2F244785599D}">
      <dgm:prSet/>
      <dgm:spPr/>
      <dgm:t>
        <a:bodyPr/>
        <a:lstStyle/>
        <a:p>
          <a:endParaRPr lang="en-US"/>
        </a:p>
      </dgm:t>
    </dgm:pt>
    <dgm:pt modelId="{1A42CCD8-3D9C-4F20-BE4F-9EA278723D8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Buckets</a:t>
          </a:r>
          <a:endParaRPr lang="en-US"/>
        </a:p>
      </dgm:t>
    </dgm:pt>
    <dgm:pt modelId="{92172DC2-9CCD-4ED3-9517-14B02DD2EAC0}" type="parTrans" cxnId="{DC79234F-CC82-4E97-ABF7-BF5BB3983FC2}">
      <dgm:prSet/>
      <dgm:spPr/>
      <dgm:t>
        <a:bodyPr/>
        <a:lstStyle/>
        <a:p>
          <a:endParaRPr lang="en-US"/>
        </a:p>
      </dgm:t>
    </dgm:pt>
    <dgm:pt modelId="{0C8C6F9F-233D-43B1-A2AE-48D9C33ED788}" type="sibTrans" cxnId="{DC79234F-CC82-4E97-ABF7-BF5BB3983FC2}">
      <dgm:prSet/>
      <dgm:spPr/>
      <dgm:t>
        <a:bodyPr/>
        <a:lstStyle/>
        <a:p>
          <a:endParaRPr lang="en-US"/>
        </a:p>
      </dgm:t>
    </dgm:pt>
    <dgm:pt modelId="{7B536711-754A-485D-A57B-13B2160CDFAC}" type="pres">
      <dgm:prSet presAssocID="{95BFCAB9-57BA-41BB-BAAF-6E2E18AE1FA5}" presName="root" presStyleCnt="0">
        <dgm:presLayoutVars>
          <dgm:dir/>
          <dgm:resizeHandles val="exact"/>
        </dgm:presLayoutVars>
      </dgm:prSet>
      <dgm:spPr/>
    </dgm:pt>
    <dgm:pt modelId="{328AE18C-E036-4A93-87B4-5832AEA5C226}" type="pres">
      <dgm:prSet presAssocID="{80FBB098-3EF3-4CDD-88EC-A6E69A768575}" presName="compNode" presStyleCnt="0"/>
      <dgm:spPr/>
    </dgm:pt>
    <dgm:pt modelId="{000B59D2-8BB2-434D-BE7E-8FEB7E47FA0B}" type="pres">
      <dgm:prSet presAssocID="{80FBB098-3EF3-4CDD-88EC-A6E69A768575}" presName="bgRect" presStyleLbl="bgShp" presStyleIdx="0" presStyleCnt="3"/>
      <dgm:spPr/>
    </dgm:pt>
    <dgm:pt modelId="{068E5A27-6DB5-4A20-8D39-1FCB0DC29143}" type="pres">
      <dgm:prSet presAssocID="{80FBB098-3EF3-4CDD-88EC-A6E69A7685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8C51A8B-AD19-4BA6-8027-1B30B460666D}" type="pres">
      <dgm:prSet presAssocID="{80FBB098-3EF3-4CDD-88EC-A6E69A768575}" presName="spaceRect" presStyleCnt="0"/>
      <dgm:spPr/>
    </dgm:pt>
    <dgm:pt modelId="{28E3FD96-093A-4FE5-A9F1-9422F3EBA4F4}" type="pres">
      <dgm:prSet presAssocID="{80FBB098-3EF3-4CDD-88EC-A6E69A768575}" presName="parTx" presStyleLbl="revTx" presStyleIdx="0" presStyleCnt="3">
        <dgm:presLayoutVars>
          <dgm:chMax val="0"/>
          <dgm:chPref val="0"/>
        </dgm:presLayoutVars>
      </dgm:prSet>
      <dgm:spPr/>
    </dgm:pt>
    <dgm:pt modelId="{BA01A311-10F9-4C3A-A593-F6E7F7284507}" type="pres">
      <dgm:prSet presAssocID="{CEE42C61-BDF1-48C1-A290-EE40AFE49673}" presName="sibTrans" presStyleCnt="0"/>
      <dgm:spPr/>
    </dgm:pt>
    <dgm:pt modelId="{BEFC775F-A7EA-494E-8110-C9CE49445A40}" type="pres">
      <dgm:prSet presAssocID="{F5B28D8D-E8EE-471F-B2A3-4BA31F158ACC}" presName="compNode" presStyleCnt="0"/>
      <dgm:spPr/>
    </dgm:pt>
    <dgm:pt modelId="{FD9FE082-957D-45DA-9A7E-C67F18BF971B}" type="pres">
      <dgm:prSet presAssocID="{F5B28D8D-E8EE-471F-B2A3-4BA31F158ACC}" presName="bgRect" presStyleLbl="bgShp" presStyleIdx="1" presStyleCnt="3"/>
      <dgm:spPr/>
    </dgm:pt>
    <dgm:pt modelId="{78D18CD4-8064-4703-A194-C64C080E1E5F}" type="pres">
      <dgm:prSet presAssocID="{F5B28D8D-E8EE-471F-B2A3-4BA31F158A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35B983-E065-4101-ABC6-E94A0BE80415}" type="pres">
      <dgm:prSet presAssocID="{F5B28D8D-E8EE-471F-B2A3-4BA31F158ACC}" presName="spaceRect" presStyleCnt="0"/>
      <dgm:spPr/>
    </dgm:pt>
    <dgm:pt modelId="{9C682E3F-C886-4CFC-87A0-26BFDE732F43}" type="pres">
      <dgm:prSet presAssocID="{F5B28D8D-E8EE-471F-B2A3-4BA31F158ACC}" presName="parTx" presStyleLbl="revTx" presStyleIdx="1" presStyleCnt="3">
        <dgm:presLayoutVars>
          <dgm:chMax val="0"/>
          <dgm:chPref val="0"/>
        </dgm:presLayoutVars>
      </dgm:prSet>
      <dgm:spPr/>
    </dgm:pt>
    <dgm:pt modelId="{FAEA93C8-E2C1-47E9-B67A-7DB31E928FE5}" type="pres">
      <dgm:prSet presAssocID="{4971B7DD-BF5F-4204-8DA7-60E3CB6FCEA1}" presName="sibTrans" presStyleCnt="0"/>
      <dgm:spPr/>
    </dgm:pt>
    <dgm:pt modelId="{3D40F2EF-3EAA-42ED-8BA7-0420645596B6}" type="pres">
      <dgm:prSet presAssocID="{1A42CCD8-3D9C-4F20-BE4F-9EA278723D8B}" presName="compNode" presStyleCnt="0"/>
      <dgm:spPr/>
    </dgm:pt>
    <dgm:pt modelId="{7E842245-01BD-4361-B433-57D3D00C309A}" type="pres">
      <dgm:prSet presAssocID="{1A42CCD8-3D9C-4F20-BE4F-9EA278723D8B}" presName="bgRect" presStyleLbl="bgShp" presStyleIdx="2" presStyleCnt="3"/>
      <dgm:spPr/>
    </dgm:pt>
    <dgm:pt modelId="{B5DDD137-FC88-4537-99EC-2027EBA5373C}" type="pres">
      <dgm:prSet presAssocID="{1A42CCD8-3D9C-4F20-BE4F-9EA278723D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CCB58C0-7033-489E-BFAF-FE6D95C194C6}" type="pres">
      <dgm:prSet presAssocID="{1A42CCD8-3D9C-4F20-BE4F-9EA278723D8B}" presName="spaceRect" presStyleCnt="0"/>
      <dgm:spPr/>
    </dgm:pt>
    <dgm:pt modelId="{ACEE4B98-E136-4CAC-9113-62AE7C536F20}" type="pres">
      <dgm:prSet presAssocID="{1A42CCD8-3D9C-4F20-BE4F-9EA278723D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D31614-BFFE-46EC-9F4B-618E8C867E6C}" type="presOf" srcId="{1A42CCD8-3D9C-4F20-BE4F-9EA278723D8B}" destId="{ACEE4B98-E136-4CAC-9113-62AE7C536F20}" srcOrd="0" destOrd="0" presId="urn:microsoft.com/office/officeart/2018/2/layout/IconVerticalSolidList"/>
    <dgm:cxn modelId="{C315106B-B8DF-4652-A1D0-2F244785599D}" srcId="{95BFCAB9-57BA-41BB-BAAF-6E2E18AE1FA5}" destId="{F5B28D8D-E8EE-471F-B2A3-4BA31F158ACC}" srcOrd="1" destOrd="0" parTransId="{022E60B5-2000-42A4-8CCA-52D7FCFCB21F}" sibTransId="{4971B7DD-BF5F-4204-8DA7-60E3CB6FCEA1}"/>
    <dgm:cxn modelId="{DC79234F-CC82-4E97-ABF7-BF5BB3983FC2}" srcId="{95BFCAB9-57BA-41BB-BAAF-6E2E18AE1FA5}" destId="{1A42CCD8-3D9C-4F20-BE4F-9EA278723D8B}" srcOrd="2" destOrd="0" parTransId="{92172DC2-9CCD-4ED3-9517-14B02DD2EAC0}" sibTransId="{0C8C6F9F-233D-43B1-A2AE-48D9C33ED788}"/>
    <dgm:cxn modelId="{FD218C72-D010-447D-B27B-1CCB5E0F7504}" type="presOf" srcId="{95BFCAB9-57BA-41BB-BAAF-6E2E18AE1FA5}" destId="{7B536711-754A-485D-A57B-13B2160CDFAC}" srcOrd="0" destOrd="0" presId="urn:microsoft.com/office/officeart/2018/2/layout/IconVerticalSolidList"/>
    <dgm:cxn modelId="{FF537992-9C83-4948-ADA0-6BAFC580CD3E}" srcId="{95BFCAB9-57BA-41BB-BAAF-6E2E18AE1FA5}" destId="{80FBB098-3EF3-4CDD-88EC-A6E69A768575}" srcOrd="0" destOrd="0" parTransId="{202049C6-7B2D-4CD5-B0F1-BB3D4831E1F6}" sibTransId="{CEE42C61-BDF1-48C1-A290-EE40AFE49673}"/>
    <dgm:cxn modelId="{DD7F4BB7-EAB3-4909-8853-AD55547A5FB2}" type="presOf" srcId="{80FBB098-3EF3-4CDD-88EC-A6E69A768575}" destId="{28E3FD96-093A-4FE5-A9F1-9422F3EBA4F4}" srcOrd="0" destOrd="0" presId="urn:microsoft.com/office/officeart/2018/2/layout/IconVerticalSolidList"/>
    <dgm:cxn modelId="{AAFE9BD9-531B-4537-A985-7A612AFE0B67}" type="presOf" srcId="{F5B28D8D-E8EE-471F-B2A3-4BA31F158ACC}" destId="{9C682E3F-C886-4CFC-87A0-26BFDE732F43}" srcOrd="0" destOrd="0" presId="urn:microsoft.com/office/officeart/2018/2/layout/IconVerticalSolidList"/>
    <dgm:cxn modelId="{5EC3A39C-9942-4419-9D5A-1ADF4D08E78D}" type="presParOf" srcId="{7B536711-754A-485D-A57B-13B2160CDFAC}" destId="{328AE18C-E036-4A93-87B4-5832AEA5C226}" srcOrd="0" destOrd="0" presId="urn:microsoft.com/office/officeart/2018/2/layout/IconVerticalSolidList"/>
    <dgm:cxn modelId="{962A9181-06A7-4DB0-91D4-0409EDF09D87}" type="presParOf" srcId="{328AE18C-E036-4A93-87B4-5832AEA5C226}" destId="{000B59D2-8BB2-434D-BE7E-8FEB7E47FA0B}" srcOrd="0" destOrd="0" presId="urn:microsoft.com/office/officeart/2018/2/layout/IconVerticalSolidList"/>
    <dgm:cxn modelId="{EFAF3F89-3E5C-4103-8920-AECF642AC325}" type="presParOf" srcId="{328AE18C-E036-4A93-87B4-5832AEA5C226}" destId="{068E5A27-6DB5-4A20-8D39-1FCB0DC29143}" srcOrd="1" destOrd="0" presId="urn:microsoft.com/office/officeart/2018/2/layout/IconVerticalSolidList"/>
    <dgm:cxn modelId="{0487C32A-3A95-4995-AB59-1EB3E22F7578}" type="presParOf" srcId="{328AE18C-E036-4A93-87B4-5832AEA5C226}" destId="{D8C51A8B-AD19-4BA6-8027-1B30B460666D}" srcOrd="2" destOrd="0" presId="urn:microsoft.com/office/officeart/2018/2/layout/IconVerticalSolidList"/>
    <dgm:cxn modelId="{35B319DB-FFFA-4C13-B74F-CB8ADAA15323}" type="presParOf" srcId="{328AE18C-E036-4A93-87B4-5832AEA5C226}" destId="{28E3FD96-093A-4FE5-A9F1-9422F3EBA4F4}" srcOrd="3" destOrd="0" presId="urn:microsoft.com/office/officeart/2018/2/layout/IconVerticalSolidList"/>
    <dgm:cxn modelId="{440FB275-D322-4BB2-A402-9873294F585C}" type="presParOf" srcId="{7B536711-754A-485D-A57B-13B2160CDFAC}" destId="{BA01A311-10F9-4C3A-A593-F6E7F7284507}" srcOrd="1" destOrd="0" presId="urn:microsoft.com/office/officeart/2018/2/layout/IconVerticalSolidList"/>
    <dgm:cxn modelId="{F5B9CE13-EF7C-47DA-AECB-48C717DEDFC5}" type="presParOf" srcId="{7B536711-754A-485D-A57B-13B2160CDFAC}" destId="{BEFC775F-A7EA-494E-8110-C9CE49445A40}" srcOrd="2" destOrd="0" presId="urn:microsoft.com/office/officeart/2018/2/layout/IconVerticalSolidList"/>
    <dgm:cxn modelId="{E8F81BC6-C4E7-4751-A59C-E8C2E8B2F687}" type="presParOf" srcId="{BEFC775F-A7EA-494E-8110-C9CE49445A40}" destId="{FD9FE082-957D-45DA-9A7E-C67F18BF971B}" srcOrd="0" destOrd="0" presId="urn:microsoft.com/office/officeart/2018/2/layout/IconVerticalSolidList"/>
    <dgm:cxn modelId="{455504BB-3BDD-4BE9-B22C-E11906D6CDF5}" type="presParOf" srcId="{BEFC775F-A7EA-494E-8110-C9CE49445A40}" destId="{78D18CD4-8064-4703-A194-C64C080E1E5F}" srcOrd="1" destOrd="0" presId="urn:microsoft.com/office/officeart/2018/2/layout/IconVerticalSolidList"/>
    <dgm:cxn modelId="{09C7771B-C4B2-4E34-85E8-7B0BCEDF2A0B}" type="presParOf" srcId="{BEFC775F-A7EA-494E-8110-C9CE49445A40}" destId="{4035B983-E065-4101-ABC6-E94A0BE80415}" srcOrd="2" destOrd="0" presId="urn:microsoft.com/office/officeart/2018/2/layout/IconVerticalSolidList"/>
    <dgm:cxn modelId="{C7128F4D-0F73-4FD6-A30B-DEB58ABFE8E1}" type="presParOf" srcId="{BEFC775F-A7EA-494E-8110-C9CE49445A40}" destId="{9C682E3F-C886-4CFC-87A0-26BFDE732F43}" srcOrd="3" destOrd="0" presId="urn:microsoft.com/office/officeart/2018/2/layout/IconVerticalSolidList"/>
    <dgm:cxn modelId="{90A0B923-8643-4696-92B1-9AC09DF94245}" type="presParOf" srcId="{7B536711-754A-485D-A57B-13B2160CDFAC}" destId="{FAEA93C8-E2C1-47E9-B67A-7DB31E928FE5}" srcOrd="3" destOrd="0" presId="urn:microsoft.com/office/officeart/2018/2/layout/IconVerticalSolidList"/>
    <dgm:cxn modelId="{09E83EF0-9278-4108-BF13-F799F1F67B2F}" type="presParOf" srcId="{7B536711-754A-485D-A57B-13B2160CDFAC}" destId="{3D40F2EF-3EAA-42ED-8BA7-0420645596B6}" srcOrd="4" destOrd="0" presId="urn:microsoft.com/office/officeart/2018/2/layout/IconVerticalSolidList"/>
    <dgm:cxn modelId="{E3EE63DD-B6D5-4B68-B027-1CD3614F1067}" type="presParOf" srcId="{3D40F2EF-3EAA-42ED-8BA7-0420645596B6}" destId="{7E842245-01BD-4361-B433-57D3D00C309A}" srcOrd="0" destOrd="0" presId="urn:microsoft.com/office/officeart/2018/2/layout/IconVerticalSolidList"/>
    <dgm:cxn modelId="{0DE44D72-53DF-494D-AC6E-183F4B4C883F}" type="presParOf" srcId="{3D40F2EF-3EAA-42ED-8BA7-0420645596B6}" destId="{B5DDD137-FC88-4537-99EC-2027EBA5373C}" srcOrd="1" destOrd="0" presId="urn:microsoft.com/office/officeart/2018/2/layout/IconVerticalSolidList"/>
    <dgm:cxn modelId="{F93A796A-BBF0-4EAA-96AF-DCCB0B99C91B}" type="presParOf" srcId="{3D40F2EF-3EAA-42ED-8BA7-0420645596B6}" destId="{FCCB58C0-7033-489E-BFAF-FE6D95C194C6}" srcOrd="2" destOrd="0" presId="urn:microsoft.com/office/officeart/2018/2/layout/IconVerticalSolidList"/>
    <dgm:cxn modelId="{6A6F11AE-BB62-4CA8-B6C8-16B8E0A0E161}" type="presParOf" srcId="{3D40F2EF-3EAA-42ED-8BA7-0420645596B6}" destId="{ACEE4B98-E136-4CAC-9113-62AE7C536F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B59D2-8BB2-434D-BE7E-8FEB7E47FA0B}">
      <dsp:nvSpPr>
        <dsp:cNvPr id="0" name=""/>
        <dsp:cNvSpPr/>
      </dsp:nvSpPr>
      <dsp:spPr>
        <a:xfrm>
          <a:off x="0" y="677"/>
          <a:ext cx="3025303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E5A27-6DB5-4A20-8D39-1FCB0DC29143}">
      <dsp:nvSpPr>
        <dsp:cNvPr id="0" name=""/>
        <dsp:cNvSpPr/>
      </dsp:nvSpPr>
      <dsp:spPr>
        <a:xfrm>
          <a:off x="479219" y="357121"/>
          <a:ext cx="871308" cy="87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3FD96-093A-4FE5-A9F1-9422F3EBA4F4}">
      <dsp:nvSpPr>
        <dsp:cNvPr id="0" name=""/>
        <dsp:cNvSpPr/>
      </dsp:nvSpPr>
      <dsp:spPr>
        <a:xfrm>
          <a:off x="1829748" y="677"/>
          <a:ext cx="1195554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Tables</a:t>
          </a:r>
          <a:endParaRPr lang="en-US" sz="1500" kern="1200"/>
        </a:p>
      </dsp:txBody>
      <dsp:txXfrm>
        <a:off x="1829748" y="677"/>
        <a:ext cx="1195554" cy="1584197"/>
      </dsp:txXfrm>
    </dsp:sp>
    <dsp:sp modelId="{FD9FE082-957D-45DA-9A7E-C67F18BF971B}">
      <dsp:nvSpPr>
        <dsp:cNvPr id="0" name=""/>
        <dsp:cNvSpPr/>
      </dsp:nvSpPr>
      <dsp:spPr>
        <a:xfrm>
          <a:off x="0" y="1980924"/>
          <a:ext cx="3025303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18CD4-8064-4703-A194-C64C080E1E5F}">
      <dsp:nvSpPr>
        <dsp:cNvPr id="0" name=""/>
        <dsp:cNvSpPr/>
      </dsp:nvSpPr>
      <dsp:spPr>
        <a:xfrm>
          <a:off x="479219" y="2337369"/>
          <a:ext cx="871308" cy="871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82E3F-C886-4CFC-87A0-26BFDE732F43}">
      <dsp:nvSpPr>
        <dsp:cNvPr id="0" name=""/>
        <dsp:cNvSpPr/>
      </dsp:nvSpPr>
      <dsp:spPr>
        <a:xfrm>
          <a:off x="1829748" y="1980924"/>
          <a:ext cx="1195554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Partitions</a:t>
          </a:r>
          <a:endParaRPr lang="en-US" sz="1500" kern="1200"/>
        </a:p>
      </dsp:txBody>
      <dsp:txXfrm>
        <a:off x="1829748" y="1980924"/>
        <a:ext cx="1195554" cy="1584197"/>
      </dsp:txXfrm>
    </dsp:sp>
    <dsp:sp modelId="{7E842245-01BD-4361-B433-57D3D00C309A}">
      <dsp:nvSpPr>
        <dsp:cNvPr id="0" name=""/>
        <dsp:cNvSpPr/>
      </dsp:nvSpPr>
      <dsp:spPr>
        <a:xfrm>
          <a:off x="0" y="3961171"/>
          <a:ext cx="3025303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DD137-FC88-4537-99EC-2027EBA5373C}">
      <dsp:nvSpPr>
        <dsp:cNvPr id="0" name=""/>
        <dsp:cNvSpPr/>
      </dsp:nvSpPr>
      <dsp:spPr>
        <a:xfrm>
          <a:off x="479219" y="4317616"/>
          <a:ext cx="871308" cy="871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E4B98-E136-4CAC-9113-62AE7C536F20}">
      <dsp:nvSpPr>
        <dsp:cNvPr id="0" name=""/>
        <dsp:cNvSpPr/>
      </dsp:nvSpPr>
      <dsp:spPr>
        <a:xfrm>
          <a:off x="1829748" y="3961171"/>
          <a:ext cx="1195554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Buckets</a:t>
          </a:r>
          <a:endParaRPr lang="en-US" sz="1500" kern="1200"/>
        </a:p>
      </dsp:txBody>
      <dsp:txXfrm>
        <a:off x="1829748" y="3961171"/>
        <a:ext cx="1195554" cy="1584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CF806-43E1-4F07-A6A1-116D30F16792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CC53-304E-4F3E-99C6-0001F016D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7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Hive is a distributed data warehouse system developed by Facebook. </a:t>
            </a:r>
            <a:endParaRPr lang="en-GB" sz="1200" b="0" i="0" dirty="0">
              <a:solidFill>
                <a:srgbClr val="51565E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Facebook adopted the Hadoop framework to manage their big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Hadoop uses MapReduce to process data.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With MapReduce, users were required to write long and extensive Java code.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Not all users were well-versed with Java and other coding languages.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Users were comfortable with writing queries in SQL (Structured Query Language), and they wanted a language similar to SQL.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Enter the HiveQL language.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idea was to incorporate the concepts of tables and columns, just like SQL.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is a data warehouse system that is used to query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analyze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large datasets stored in the HDFS.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uses a query language called HiveQL, which is similar to SQL.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As seen from the image,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user first sends out the Hive queries.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These queries are converted into MapReduce tasks that accesses the Hadoop MapReduce system.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Hive client supports different types of client applications in different languages to perform queries.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Thrift is a software framework.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Hive Server is based on Thrift, so it can serve requests from all of the programming languages that support Thrift.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Next, we have the JDBC (Java Database Connectivity) application and Hive JDBC Driver. 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JDBC application is connected through the JDBC Driver.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Then we have an ODBC (Open Database Connectivity) application connected through the ODBC Driver.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these client requests are submitted to the Hive server.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Then there are the Hive Services that has the Hive web interface, or GUI, where programmers execute Hive queries.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Commands can also be executed directly in CLI.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Up next is the Hive driver, which is responsible for all the queries submitted.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performs three steps internally: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b="1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Compiler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- The Hive driver passes the query to the compiler, where it is checked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analyzed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b="1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Optimizer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- Optimized logical plan in the form of a graph of MapReduce and HDFS tasks is obtained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b="1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Executor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- In the final step, the tasks are executed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 repository for Hive metadata.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stores metadata for Hive tables, and you can think of this as your schema.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This is located on the Apache Derby DB.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uses the MapReduce framework to process queries.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Finally, we have distributed storage, which is HDFS. 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Let’s see how does the data flow in the Hive.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5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data flows in the following sequence: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execute a query, which goes into the driver.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Then the driver asks for the plan, which refers to the query execution.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After this, the compiler gets the metadata from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responds with the metadata.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compiler gathers this information and sends the plan back to the driver.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Now, the driver sends the execution plan to the execution engine.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execution engine acts as a bridge between the Hive and Hadoop to process the query. In addition to this, the execution engine also communicates bidirectionally with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to perform various operations, such as create and drop tables.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Finally, we have a bidirectional communication to fetch and send results back to the client.</a:t>
            </a:r>
          </a:p>
          <a:p>
            <a:pPr marL="0" indent="0" algn="l">
              <a:buFont typeface="+mj-lt"/>
              <a:buNone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Now take a look at Hive data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, which consists of tables, partitions, and buckets.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9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data modelling consists of tables, partitions, and buckets: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Tables - Tables in Hive are created the same way it is done in RDBMS.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Partitions - Here, tables are organized into partitions for grouping similar types of data based on the partition key. 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Buckets - Data present in partitions can be further divided into buckets for efficient querying.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 us dive into the Hive data types.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0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operates in two modes depending on the number and size of data nodes. They are: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Local Mode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Used when Hadoop has one data node, and the amount of data is small. 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Here, the processing will be very fast on smaller datasets, which are present in local machines.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MapReduce Mode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Used when the data in Hadoop is spread across multiple data nodes. 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Processing large datasets can be more efficient using this mode. 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8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5B1F-4F7B-4892-A8F5-5EFC26EA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48A8-5BE4-4050-96B9-863C45A45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E6F0-6B40-4DA6-BA36-A319850D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F443-5012-42BC-B8B6-7AFF0172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F7D3-AF8C-4F22-893A-AEDC2881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8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C4FF-FF16-4986-A3ED-4FBE05C6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DF818-239F-4C68-8C42-77BEA163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4064-3A4F-4B10-A17D-0F14D3DB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AD0A-F85D-49B0-89CA-4E59F94B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D198-FF58-4C0B-8DF1-74A0754D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0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33D6F-22A2-40E8-84EE-759CC5BF5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5530-1986-4549-AD8B-917E02A2D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CB0D-A6A3-44AE-9B7C-BC428C3F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A615-D824-4DA6-AA93-C8182B5B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0841-59C1-4ABD-AE53-3969C8B2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7AD8-DA3F-4AF1-BACE-B203DFE6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87AC-CA4B-475C-A5DE-6FD128FB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3F8A-0ECD-4AA7-A70A-A211ED6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70E1-DCDE-4989-B1DD-77E2C7A0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B459-6607-4875-BF48-06BF34A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7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4AB2-CA48-4E89-BAFA-7CAE31D7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1D6A-6A86-4133-8604-706AC986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1225-652E-4816-B970-7ED2DEFB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70B8-EECD-4FDB-B201-BC73791C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5775-8616-487E-AE2E-1F32C086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1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B221-BF4F-4B43-B3CD-AD3D4B6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1280-C514-47D1-BCB5-76D59217A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C9D0-9302-493F-B493-30F678632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4A663-6D95-4307-81ED-15E2B7AA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E3E24-B79E-459D-849C-2E945272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5CA9-91EE-4A6B-AC06-B39B02BF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A946-D236-46F4-8EB1-DB8516D2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43E7-8944-4E57-8973-DBFB61D5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87EFE-466F-42E4-9690-1838B349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EC968-F7ED-40B2-99EC-47FCA5D3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2322-47FF-4DFF-B9E8-50D05F65D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ADCA4-02A0-4AD6-A51F-D7D009EC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F57D0-FAE4-42C0-8ABB-6DB41F6B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8D384-36ED-4ABA-8E93-97030B2A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6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03AA-0C6B-425C-9E27-28FD647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4BEB-141F-4B98-B3EB-9CCF55D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C78E-6F11-4392-AA39-95791280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4031F-1667-4723-9409-F5E4A78D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06921-792B-42DA-ACEB-070DD7E7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62C4B-212B-4F19-ABF0-4815F3D3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546D-B7E4-42F6-AD9C-E3F4B609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BDBE-AAF8-4B30-92A9-3DCA6E0A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7794-02A7-436B-A0E9-63CF43C2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206A-709D-4EE6-AC23-EDFD5426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E24B-247F-4084-A931-D9411727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7FFDF-7925-4E5D-9246-F7B0631A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F239E-1E87-4BB0-BC15-DBDDA9AC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1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0178-5F39-4DB2-A834-08E8DFDA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BA395-3B67-4C9B-8D22-15318FB56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267-60F9-4EAF-942F-5CAC6EF7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0288-937A-4765-A5C4-170E246B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34F4-B957-41E9-A93F-F881B5E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3D7C2-8CB4-4A9B-8AF2-505C590B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F4227-32EB-4168-8060-7B11C906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907D-3F1E-4F81-A891-CE95A4F8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1964-AC81-4CFC-865A-0EC886E3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F351-0E40-4209-AA28-1F4C1D8792E1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C5F6-541B-4542-8137-A8C3ADF9F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1EA0-6765-4EE0-A73E-488951F4B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" action="ppaction://noaction"/>
              </a:rPr>
              <a:t>Hive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Ajay J. Singala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0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AFF1-E04E-4AED-A457-B4E3BE96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F82A-D01A-4C02-B61A-8B46290E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5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8704-DB1B-4831-985F-7FF4FC6B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C13D-32A8-454C-94DA-1DE95739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95858"/>
                </a:solidFill>
                <a:effectLst/>
              </a:rPr>
              <a:t>Hive is a distributed data warehouse system developed by Facebook.</a:t>
            </a:r>
            <a:endParaRPr lang="en-GB" sz="2800" b="0" i="0" dirty="0">
              <a:solidFill>
                <a:srgbClr val="51565E"/>
              </a:solidFill>
              <a:effectLst/>
            </a:endParaRP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Hive is a data warehouse system that is used to query and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analyze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large datasets stored in the HDFS.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Hive uses a query language called 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HiveQL (</a:t>
            </a:r>
            <a:r>
              <a:rPr lang="en-GB" b="0" i="1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aka HQL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), which is similar to SQL.</a:t>
            </a:r>
          </a:p>
          <a:p>
            <a:endParaRPr lang="en-IN" dirty="0"/>
          </a:p>
        </p:txBody>
      </p:sp>
      <p:pic>
        <p:nvPicPr>
          <p:cNvPr id="6146" name="Picture 2" descr="Hive Process">
            <a:extLst>
              <a:ext uri="{FF2B5EF4-FFF2-40B4-BE49-F238E27FC236}">
                <a16:creationId xmlns:a16="http://schemas.microsoft.com/office/drawing/2014/main" id="{ACD04A7B-951F-4469-8AF7-29C22903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033951"/>
            <a:ext cx="10868025" cy="2590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087BE-8B1B-4E94-96FA-62FDFB21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Hive Architecture</a:t>
            </a:r>
          </a:p>
        </p:txBody>
      </p:sp>
      <p:pic>
        <p:nvPicPr>
          <p:cNvPr id="7170" name="Picture 2" descr="Architecture of Hive">
            <a:extLst>
              <a:ext uri="{FF2B5EF4-FFF2-40B4-BE49-F238E27FC236}">
                <a16:creationId xmlns:a16="http://schemas.microsoft.com/office/drawing/2014/main" id="{E7745C96-8213-40D9-9DCC-6DBE6D642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848367"/>
            <a:ext cx="7225748" cy="31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CC32-B2CC-436C-B9CE-94976918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Hive Data Flow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AA80A69-8775-469C-9DE1-2B01AED685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920625"/>
            <a:ext cx="7225748" cy="301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3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59" name="Rectangle 7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0" name="Rectangle 7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1" name="Rectangle 7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2" name="Rectangle 7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3" name="Freeform: Shape 8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64" name="Rectangle 8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A5B29-C20D-4371-BC25-8FEF1655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Hive Data Modeling</a:t>
            </a:r>
          </a:p>
        </p:txBody>
      </p:sp>
      <p:graphicFrame>
        <p:nvGraphicFramePr>
          <p:cNvPr id="9265" name="Content Placeholder 2">
            <a:extLst>
              <a:ext uri="{FF2B5EF4-FFF2-40B4-BE49-F238E27FC236}">
                <a16:creationId xmlns:a16="http://schemas.microsoft.com/office/drawing/2014/main" id="{38F16D7A-0C65-4868-AA56-0338174B08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0" name="Picture 4" descr="Hive Data Modeling">
            <a:extLst>
              <a:ext uri="{FF2B5EF4-FFF2-40B4-BE49-F238E27FC236}">
                <a16:creationId xmlns:a16="http://schemas.microsoft.com/office/drawing/2014/main" id="{A60E27F0-8DC0-4230-8DDD-484DAEE7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2155859"/>
            <a:ext cx="3615776" cy="255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269C-42AF-4C85-ABA2-D30930CC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2AB9-91D2-499D-9C51-71C3BF6C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</a:rPr>
              <a:t>Primitive Data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Numeric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Data types like integral, float, decimal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String </a:t>
            </a:r>
            <a:r>
              <a:rPr lang="en-IN" b="0" i="0" dirty="0">
                <a:solidFill>
                  <a:srgbClr val="51565E"/>
                </a:solidFill>
                <a:effectLst/>
              </a:rPr>
              <a:t>- Data types like char, string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Date/Time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Data types like timestamp, date, interval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Miscellaneous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Data types like Boolean and binary</a:t>
            </a:r>
          </a:p>
          <a:p>
            <a:pPr algn="l"/>
            <a:r>
              <a:rPr lang="en-IN" b="0" i="0" dirty="0">
                <a:solidFill>
                  <a:srgbClr val="272C37"/>
                </a:solidFill>
                <a:effectLst/>
              </a:rPr>
              <a:t>Complex Data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Arrays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the same entities. 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b="0" i="0" dirty="0">
                <a:solidFill>
                  <a:srgbClr val="5156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IN" b="0" i="0" dirty="0" err="1">
                <a:solidFill>
                  <a:srgbClr val="5156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b="0" i="0" dirty="0">
                <a:solidFill>
                  <a:srgbClr val="5156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Maps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key-value pairs.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Structs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complex data with comments.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struct&lt;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[COMMENT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col_comment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],…..&gt;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Units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heterogeneous data types.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6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0DA5-252A-4896-9D97-5E7FB1DE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DDD2-C31B-4AAC-A89F-99BA483F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Hive operates in two modes depending on the number and size of data nodes: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Local Mode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MapReduce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06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F5F-55C5-4235-8F9A-91E2A306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vs RDBMS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BB90D68-F353-441F-9AB2-4E09BD055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332565"/>
              </p:ext>
            </p:extLst>
          </p:nvPr>
        </p:nvGraphicFramePr>
        <p:xfrm>
          <a:off x="1316182" y="1510578"/>
          <a:ext cx="9559636" cy="418688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584458">
                  <a:extLst>
                    <a:ext uri="{9D8B030D-6E8A-4147-A177-3AD203B41FA5}">
                      <a16:colId xmlns:a16="http://schemas.microsoft.com/office/drawing/2014/main" val="1236263972"/>
                    </a:ext>
                  </a:extLst>
                </a:gridCol>
                <a:gridCol w="4975178">
                  <a:extLst>
                    <a:ext uri="{9D8B030D-6E8A-4147-A177-3AD203B41FA5}">
                      <a16:colId xmlns:a16="http://schemas.microsoft.com/office/drawing/2014/main" val="3959862597"/>
                    </a:ext>
                  </a:extLst>
                </a:gridCol>
              </a:tblGrid>
              <a:tr h="346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Hive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11099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Hive enforces schema on reading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 enforces schema on write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275783"/>
                  </a:ext>
                </a:extLst>
              </a:tr>
              <a:tr h="3467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>
                          <a:effectLst/>
                        </a:rPr>
                        <a:t>Hive data size is in petabytes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Data size is in terabytes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142877"/>
                  </a:ext>
                </a:extLst>
              </a:tr>
              <a:tr h="8786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Hive is based on the notion of write once and read many times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 is based on the notion of reading and write many times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415104"/>
                  </a:ext>
                </a:extLst>
              </a:tr>
              <a:tr h="14509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Hive resembles a traditional database by supporting SQL, but it is not a database; it is a data warehouse 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 is a type of database management system, which is based on the relational model of data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700547"/>
                  </a:ext>
                </a:extLst>
              </a:tr>
              <a:tr h="3467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Easily scalable at low cost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Not scalable at low cost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017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93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7174-DF0F-4808-8463-74253762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529B-48A2-4E30-A4E7-E860E70A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use of a SQL-like language called HiveQL in Hive is easier than long codes.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In Hive, tables are used that are similar to RDBMS, hence easier to understand.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By using HiveQL, multiple users can simultaneously query data. 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Hive supports a variety of data formats.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67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1122</Words>
  <Application>Microsoft Office PowerPoint</Application>
  <PresentationFormat>Widescreen</PresentationFormat>
  <Paragraphs>112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Roboto</vt:lpstr>
      <vt:lpstr>Office Theme</vt:lpstr>
      <vt:lpstr>Hive</vt:lpstr>
      <vt:lpstr>Hive</vt:lpstr>
      <vt:lpstr>Hive Architecture</vt:lpstr>
      <vt:lpstr>Hive Data Flow</vt:lpstr>
      <vt:lpstr>Hive Data Modeling</vt:lpstr>
      <vt:lpstr>Hive Data Types</vt:lpstr>
      <vt:lpstr>Hive Modes</vt:lpstr>
      <vt:lpstr>Hive vs RDBMS</vt:lpstr>
      <vt:lpstr>Hive Features</vt:lpstr>
      <vt:lpstr>Hive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AVRO, Sqoop, Hive, Pig</dc:title>
  <dc:creator>Ajay Singala</dc:creator>
  <cp:lastModifiedBy>Ajay Jayantilal Singala</cp:lastModifiedBy>
  <cp:revision>83</cp:revision>
  <dcterms:created xsi:type="dcterms:W3CDTF">2021-06-10T06:10:21Z</dcterms:created>
  <dcterms:modified xsi:type="dcterms:W3CDTF">2022-04-11T20:42:42Z</dcterms:modified>
</cp:coreProperties>
</file>