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59" r:id="rId6"/>
    <p:sldId id="263" r:id="rId7"/>
    <p:sldId id="264"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82" autoAdjust="0"/>
  </p:normalViewPr>
  <p:slideViewPr>
    <p:cSldViewPr snapToGrid="0">
      <p:cViewPr varScale="1">
        <p:scale>
          <a:sx n="58" d="100"/>
          <a:sy n="58" d="100"/>
        </p:scale>
        <p:origin x="1646" y="62"/>
      </p:cViewPr>
      <p:guideLst/>
    </p:cSldViewPr>
  </p:slideViewPr>
  <p:notesTextViewPr>
    <p:cViewPr>
      <p:scale>
        <a:sx n="1" d="1"/>
        <a:sy n="1" d="1"/>
      </p:scale>
      <p:origin x="0" y="-85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57742-1887-48E1-9F2D-C20B9EBB481A}" type="datetimeFigureOut">
              <a:rPr lang="en-IN" smtClean="0"/>
              <a:t>01-12-2021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A0AC0-ED39-417D-8A52-80B5FB92469A}" type="slidenum">
              <a:rPr lang="en-IN" smtClean="0"/>
              <a:t>‹#›</a:t>
            </a:fld>
            <a:endParaRPr lang="en-IN"/>
          </a:p>
        </p:txBody>
      </p:sp>
    </p:spTree>
    <p:extLst>
      <p:ext uri="{BB962C8B-B14F-4D97-AF65-F5344CB8AC3E}">
        <p14:creationId xmlns:p14="http://schemas.microsoft.com/office/powerpoint/2010/main" val="130549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2clwKnrtO8"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youtube.com/watch?v=QaoJNXW6SQ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adoop.apache.org/docs/r1.2.1/hdfs_design.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geeksforgeeks.org/tuples-in-pyth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chvidvan.com/tutorials/hadoop-recordreader-introduc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earchenterprisedesktop.techtarget.com/definition/key-value-pai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272C37"/>
                </a:solidFill>
                <a:effectLst/>
                <a:latin typeface="Roboto" panose="02000000000000000000" pitchFamily="2" charset="0"/>
              </a:rPr>
              <a:t>What would be your approach?</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Completing this task by yourself would be tedious.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 different approach would be to assign each floor to a colleague so that the books from each floor are counted simultaneously by different people.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This approach is called parallel processing, making tasks easier to complete.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Technically, parallel processing refers to using multiple machines that contribute their RAM and CPU cores for data processing.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This is the concept of the Hadoop framework, where you not only store data across different machines, but you can also process the data locally.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t>
            </a:r>
            <a:r>
              <a:rPr lang="en-GB" b="0" i="0" u="none" strike="noStrike" dirty="0">
                <a:solidFill>
                  <a:srgbClr val="1179EF"/>
                </a:solidFill>
                <a:effectLst/>
                <a:latin typeface="Roboto" panose="02000000000000000000" pitchFamily="2" charset="0"/>
                <a:hlinkClick r:id="rId3"/>
              </a:rPr>
              <a:t>Apache Hadoop</a:t>
            </a:r>
            <a:r>
              <a:rPr lang="en-GB" b="0" i="0" dirty="0">
                <a:solidFill>
                  <a:srgbClr val="51565E"/>
                </a:solidFill>
                <a:effectLst/>
                <a:latin typeface="Roboto" panose="02000000000000000000" pitchFamily="2" charset="0"/>
              </a:rPr>
              <a:t> and </a:t>
            </a:r>
            <a:r>
              <a:rPr lang="en-GB" b="0" i="0" u="none" strike="noStrike" dirty="0">
                <a:solidFill>
                  <a:srgbClr val="1179EF"/>
                </a:solidFill>
                <a:effectLst/>
                <a:latin typeface="Roboto" panose="02000000000000000000" pitchFamily="2" charset="0"/>
                <a:hlinkClick r:id="rId4"/>
              </a:rPr>
              <a:t>Spark</a:t>
            </a:r>
            <a:r>
              <a:rPr lang="en-GB" b="0" i="0" dirty="0">
                <a:solidFill>
                  <a:srgbClr val="51565E"/>
                </a:solidFill>
                <a:effectLst/>
                <a:latin typeface="Roboto" panose="02000000000000000000" pitchFamily="2" charset="0"/>
              </a:rPr>
              <a:t> parallel computing systems let programmers use MapReduce to run models over large distributed sets of data, as well as use advanced statistical and machine learning techniques to make predictions, find patterns, uncover correlations, etc.</a:t>
            </a:r>
          </a:p>
          <a:p>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2</a:t>
            </a:fld>
            <a:endParaRPr lang="en-IN"/>
          </a:p>
        </p:txBody>
      </p:sp>
    </p:spTree>
    <p:extLst>
      <p:ext uri="{BB962C8B-B14F-4D97-AF65-F5344CB8AC3E}">
        <p14:creationId xmlns:p14="http://schemas.microsoft.com/office/powerpoint/2010/main" val="219938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MapReduce is the processing engine of Hadoop that processes and computes large volumes of data.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allows businesses and other organizations to run calculations to:</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Determine the price for their products that yields the highest profits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Know precisely how effective their advertising is and where they should spend their ad dollars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Make weather predictions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Mine web clicks, sales records purchased from retailers, and Twitter trending topics to determine what new products the company should produce in the upcoming season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Before MapReduce, these calculations were complicated. Now, programmers can tackle problems like these with relative ease. Data scientists have coded complex algorithms into frameworks so that programmers can use them.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Companies no longer need an entire department of Ph.D. scientists to model data, nor do they need a supercomputer to process large sets of data, as MapReduce runs across a network of low-cost commodity machines.</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3</a:t>
            </a:fld>
            <a:endParaRPr lang="en-IN"/>
          </a:p>
        </p:txBody>
      </p:sp>
    </p:spTree>
    <p:extLst>
      <p:ext uri="{BB962C8B-B14F-4D97-AF65-F5344CB8AC3E}">
        <p14:creationId xmlns:p14="http://schemas.microsoft.com/office/powerpoint/2010/main" val="324702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1" i="0" dirty="0">
                <a:solidFill>
                  <a:srgbClr val="272C37"/>
                </a:solidFill>
                <a:effectLst/>
                <a:latin typeface="Roboto" panose="02000000000000000000" pitchFamily="2" charset="0"/>
              </a:rPr>
              <a:t>Input Data</a:t>
            </a:r>
            <a:r>
              <a:rPr lang="en-GB" b="0" i="0" dirty="0">
                <a:solidFill>
                  <a:srgbClr val="272C37"/>
                </a:solidFill>
                <a:effectLst/>
                <a:latin typeface="Roboto" panose="02000000000000000000" pitchFamily="2" charset="0"/>
              </a:rPr>
              <a:t>:</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Hadoop accepts data in various formats and stores it in </a:t>
            </a:r>
            <a:r>
              <a:rPr lang="en-GB" b="0" i="0" u="none" strike="noStrike" dirty="0">
                <a:solidFill>
                  <a:srgbClr val="1179EF"/>
                </a:solidFill>
                <a:effectLst/>
                <a:latin typeface="Roboto" panose="02000000000000000000" pitchFamily="2" charset="0"/>
                <a:hlinkClick r:id="rId3"/>
              </a:rPr>
              <a:t>HDFS</a:t>
            </a:r>
            <a:r>
              <a:rPr lang="en-GB" b="0" i="0" dirty="0">
                <a:solidFill>
                  <a:srgbClr val="51565E"/>
                </a:solidFill>
                <a:effectLst/>
                <a:latin typeface="Roboto" panose="02000000000000000000" pitchFamily="2" charset="0"/>
              </a:rPr>
              <a:t>. This input data is worked upon by multiple map tasks.</a:t>
            </a:r>
          </a:p>
          <a:p>
            <a:pPr marL="171450" indent="-171450" algn="l">
              <a:buFont typeface="Arial" panose="020B0604020202020204" pitchFamily="34" charset="0"/>
              <a:buChar char="•"/>
            </a:pPr>
            <a:r>
              <a:rPr lang="en-GB" b="1" i="0" dirty="0">
                <a:solidFill>
                  <a:srgbClr val="272C37"/>
                </a:solidFill>
                <a:effectLst/>
                <a:latin typeface="Roboto" panose="02000000000000000000" pitchFamily="2" charset="0"/>
              </a:rPr>
              <a:t>Map Tasks: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Map reads the data, processes it, and generates key-value pairs. The number of map tasks depends upon the input file and its format.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Typically, a file in a Hadoop cluster is broken down into blocks, each with a default size of 128 MB. Depending upon the size, the input file is split into multiple chunks. A map task then runs for each chunk. The mapper class has mapper functions that decide what operation is to be performed on each chunk. </a:t>
            </a:r>
          </a:p>
          <a:p>
            <a:pPr marL="171450" indent="-171450" algn="l">
              <a:buFont typeface="Arial" panose="020B0604020202020204" pitchFamily="34" charset="0"/>
              <a:buChar char="•"/>
            </a:pPr>
            <a:r>
              <a:rPr lang="en-GB" b="1" i="0" dirty="0">
                <a:solidFill>
                  <a:srgbClr val="272C37"/>
                </a:solidFill>
                <a:effectLst/>
                <a:latin typeface="Roboto" panose="02000000000000000000" pitchFamily="2" charset="0"/>
              </a:rPr>
              <a:t>Reduce Tasks:</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In the reducing phase, a reducer class performs operations on the data generated from the map tasks through a reducer function. </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It shuffles, sorts, and aggregates the intermediate key-value pairs (</a:t>
            </a:r>
            <a:r>
              <a:rPr lang="en-GB" b="0" i="0" u="none" strike="noStrike" dirty="0">
                <a:solidFill>
                  <a:srgbClr val="1179EF"/>
                </a:solidFill>
                <a:effectLst/>
                <a:latin typeface="Roboto" panose="02000000000000000000" pitchFamily="2" charset="0"/>
                <a:hlinkClick r:id="rId4"/>
              </a:rPr>
              <a:t>tuples</a:t>
            </a:r>
            <a:r>
              <a:rPr lang="en-GB" b="0" i="0" dirty="0">
                <a:solidFill>
                  <a:srgbClr val="51565E"/>
                </a:solidFill>
                <a:effectLst/>
                <a:latin typeface="Roboto" panose="02000000000000000000" pitchFamily="2" charset="0"/>
              </a:rPr>
              <a:t>) into a set of smaller tuples. </a:t>
            </a:r>
          </a:p>
          <a:p>
            <a:pPr marL="171450" indent="-171450" algn="l" defTabSz="914400" rtl="0" eaLnBrk="1" latinLnBrk="0" hangingPunct="1">
              <a:buFont typeface="Arial" panose="020B0604020202020204" pitchFamily="34" charset="0"/>
              <a:buChar char="•"/>
            </a:pPr>
            <a:r>
              <a:rPr lang="en-GB" sz="1200" b="1" i="0" kern="1200" dirty="0">
                <a:solidFill>
                  <a:srgbClr val="272C37"/>
                </a:solidFill>
                <a:effectLst/>
                <a:latin typeface="Roboto" panose="02000000000000000000" pitchFamily="2" charset="0"/>
                <a:ea typeface="+mn-ea"/>
                <a:cs typeface="+mn-cs"/>
              </a:rPr>
              <a:t>Output:</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The smaller set of tuples is the final output and gets stored in HDFS.</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A83A0AC0-ED39-417D-8A52-80B5FB92469A}" type="slidenum">
              <a:rPr lang="en-IN" smtClean="0"/>
              <a:t>4</a:t>
            </a:fld>
            <a:endParaRPr lang="en-IN"/>
          </a:p>
        </p:txBody>
      </p:sp>
    </p:spTree>
    <p:extLst>
      <p:ext uri="{BB962C8B-B14F-4D97-AF65-F5344CB8AC3E}">
        <p14:creationId xmlns:p14="http://schemas.microsoft.com/office/powerpoint/2010/main" val="329958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b="0" i="0" dirty="0">
                <a:solidFill>
                  <a:srgbClr val="51565E"/>
                </a:solidFill>
                <a:effectLst/>
              </a:rPr>
              <a:t>A mapper class handles the mapping phase.</a:t>
            </a:r>
          </a:p>
          <a:p>
            <a:pPr marL="628650" lvl="1" indent="-171450">
              <a:buFont typeface="Arial" panose="020B0604020202020204" pitchFamily="34" charset="0"/>
              <a:buChar char="•"/>
            </a:pPr>
            <a:r>
              <a:rPr lang="en-GB" b="0" i="0" dirty="0">
                <a:solidFill>
                  <a:srgbClr val="51565E"/>
                </a:solidFill>
                <a:effectLst/>
              </a:rPr>
              <a:t>It maps the data present in different </a:t>
            </a:r>
            <a:r>
              <a:rPr lang="en-GB" b="0" i="0" dirty="0" err="1">
                <a:solidFill>
                  <a:srgbClr val="51565E"/>
                </a:solidFill>
                <a:effectLst/>
              </a:rPr>
              <a:t>datanodes</a:t>
            </a:r>
            <a:r>
              <a:rPr lang="en-GB" b="0" i="0" dirty="0">
                <a:solidFill>
                  <a:srgbClr val="51565E"/>
                </a:solidFill>
                <a:effectLst/>
              </a:rPr>
              <a:t>. </a:t>
            </a:r>
          </a:p>
          <a:p>
            <a:pPr marL="171450" lvl="0" indent="-171450">
              <a:buFont typeface="Arial" panose="020B0604020202020204" pitchFamily="34" charset="0"/>
              <a:buChar char="•"/>
            </a:pPr>
            <a:r>
              <a:rPr lang="en-GB" b="0" i="0" dirty="0">
                <a:solidFill>
                  <a:srgbClr val="51565E"/>
                </a:solidFill>
                <a:effectLst/>
              </a:rPr>
              <a:t>A reducer class handles the reducing phase</a:t>
            </a:r>
          </a:p>
          <a:p>
            <a:pPr marL="628650" lvl="1" indent="-171450">
              <a:buFont typeface="Arial" panose="020B0604020202020204" pitchFamily="34" charset="0"/>
              <a:buChar char="•"/>
            </a:pPr>
            <a:r>
              <a:rPr lang="en-GB" dirty="0">
                <a:solidFill>
                  <a:srgbClr val="51565E"/>
                </a:solidFill>
              </a:rPr>
              <a:t>I</a:t>
            </a:r>
            <a:r>
              <a:rPr lang="en-GB" b="0" i="0" dirty="0">
                <a:solidFill>
                  <a:srgbClr val="51565E"/>
                </a:solidFill>
                <a:effectLst/>
              </a:rPr>
              <a:t>t aggregates and reduces the output of different </a:t>
            </a:r>
            <a:r>
              <a:rPr lang="en-GB" b="0" i="0" dirty="0" err="1">
                <a:solidFill>
                  <a:srgbClr val="51565E"/>
                </a:solidFill>
                <a:effectLst/>
              </a:rPr>
              <a:t>datanodes</a:t>
            </a:r>
            <a:r>
              <a:rPr lang="en-GB" b="0" i="0" dirty="0">
                <a:solidFill>
                  <a:srgbClr val="51565E"/>
                </a:solidFill>
                <a:effectLst/>
              </a:rPr>
              <a:t> to generate the final output.</a:t>
            </a:r>
          </a:p>
          <a:p>
            <a:pPr marL="171450" lvl="0" indent="-171450">
              <a:buFont typeface="Arial" panose="020B0604020202020204" pitchFamily="34" charset="0"/>
              <a:buChar char="•"/>
            </a:pPr>
            <a:r>
              <a:rPr lang="en-GB" b="0" i="0" dirty="0">
                <a:solidFill>
                  <a:srgbClr val="51565E"/>
                </a:solidFill>
                <a:effectLst/>
                <a:latin typeface="Roboto" panose="02000000000000000000" pitchFamily="2" charset="0"/>
              </a:rPr>
              <a:t>Data that is stored on multiple machines pass through mapping. </a:t>
            </a:r>
          </a:p>
          <a:p>
            <a:pPr marL="171450" lvl="0" indent="-171450">
              <a:buFont typeface="Arial" panose="020B0604020202020204" pitchFamily="34" charset="0"/>
              <a:buChar char="•"/>
            </a:pPr>
            <a:r>
              <a:rPr lang="en-GB" b="0" i="0" dirty="0">
                <a:solidFill>
                  <a:srgbClr val="51565E"/>
                </a:solidFill>
                <a:effectLst/>
                <a:latin typeface="Roboto" panose="02000000000000000000" pitchFamily="2" charset="0"/>
              </a:rPr>
              <a:t>The final output is obtained after the data is shuffled, sorted, and reduced. </a:t>
            </a:r>
            <a:endParaRPr lang="en-GB" b="0" i="0" dirty="0">
              <a:solidFill>
                <a:srgbClr val="51565E"/>
              </a:solidFill>
              <a:effectLst/>
            </a:endParaRPr>
          </a:p>
          <a:p>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5</a:t>
            </a:fld>
            <a:endParaRPr lang="en-IN"/>
          </a:p>
        </p:txBody>
      </p:sp>
    </p:spTree>
    <p:extLst>
      <p:ext uri="{BB962C8B-B14F-4D97-AF65-F5344CB8AC3E}">
        <p14:creationId xmlns:p14="http://schemas.microsoft.com/office/powerpoint/2010/main" val="377248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04040"/>
                </a:solidFill>
                <a:effectLst/>
                <a:latin typeface="gt-regular"/>
              </a:rPr>
              <a:t>MapReduce architecture consists of various components. A brief description of these components can improve our understanding on how MapReduce works.</a:t>
            </a:r>
          </a:p>
          <a:p>
            <a:pPr algn="l">
              <a:buFont typeface="Arial" panose="020B0604020202020204" pitchFamily="34" charset="0"/>
              <a:buChar char="•"/>
            </a:pPr>
            <a:r>
              <a:rPr lang="en-US" b="1" i="0" dirty="0">
                <a:solidFill>
                  <a:srgbClr val="404040"/>
                </a:solidFill>
                <a:effectLst/>
                <a:latin typeface="gt-regular"/>
              </a:rPr>
              <a:t>Job:</a:t>
            </a:r>
            <a:r>
              <a:rPr lang="en-US" b="0" i="0" dirty="0">
                <a:solidFill>
                  <a:srgbClr val="404040"/>
                </a:solidFill>
                <a:effectLst/>
                <a:latin typeface="gt-regular"/>
              </a:rPr>
              <a:t> This is the actual work that needs to be executed or processed</a:t>
            </a:r>
          </a:p>
          <a:p>
            <a:pPr algn="l">
              <a:buFont typeface="Arial" panose="020B0604020202020204" pitchFamily="34" charset="0"/>
              <a:buChar char="•"/>
            </a:pPr>
            <a:r>
              <a:rPr lang="en-US" b="1" i="0" dirty="0">
                <a:solidFill>
                  <a:srgbClr val="404040"/>
                </a:solidFill>
                <a:effectLst/>
                <a:latin typeface="gt-regular"/>
              </a:rPr>
              <a:t>Task:</a:t>
            </a:r>
            <a:r>
              <a:rPr lang="en-US" b="0" i="0" dirty="0">
                <a:solidFill>
                  <a:srgbClr val="404040"/>
                </a:solidFill>
                <a:effectLst/>
                <a:latin typeface="gt-regular"/>
              </a:rPr>
              <a:t> This is a piece of the actual work that needs to be executed or processed. A MapReduce job comprises many small tasks that need to be executed.</a:t>
            </a:r>
          </a:p>
          <a:p>
            <a:pPr algn="l">
              <a:buFont typeface="Arial" panose="020B0604020202020204" pitchFamily="34" charset="0"/>
              <a:buChar char="•"/>
            </a:pPr>
            <a:r>
              <a:rPr lang="en-US" b="1" i="0" dirty="0">
                <a:solidFill>
                  <a:srgbClr val="404040"/>
                </a:solidFill>
                <a:effectLst/>
                <a:latin typeface="gt-regular"/>
              </a:rPr>
              <a:t>Job Tracker:</a:t>
            </a:r>
            <a:r>
              <a:rPr lang="en-US" b="0" i="0" dirty="0">
                <a:solidFill>
                  <a:srgbClr val="404040"/>
                </a:solidFill>
                <a:effectLst/>
                <a:latin typeface="gt-regular"/>
              </a:rPr>
              <a:t> This tracker plays the role of scheduling jobs and tracking all jobs assigned to the task tracker.</a:t>
            </a:r>
          </a:p>
          <a:p>
            <a:pPr algn="l">
              <a:buFont typeface="Arial" panose="020B0604020202020204" pitchFamily="34" charset="0"/>
              <a:buChar char="•"/>
            </a:pPr>
            <a:r>
              <a:rPr lang="en-US" b="1" i="0" dirty="0">
                <a:solidFill>
                  <a:srgbClr val="404040"/>
                </a:solidFill>
                <a:effectLst/>
                <a:latin typeface="gt-regular"/>
              </a:rPr>
              <a:t>Task Tracker:</a:t>
            </a:r>
            <a:r>
              <a:rPr lang="en-US" b="0" i="0" dirty="0">
                <a:solidFill>
                  <a:srgbClr val="404040"/>
                </a:solidFill>
                <a:effectLst/>
                <a:latin typeface="gt-regular"/>
              </a:rPr>
              <a:t> This tracker plays the role of tracking tasks and reporting the status of tasks to the job tracker.</a:t>
            </a:r>
          </a:p>
          <a:p>
            <a:pPr algn="l">
              <a:buFont typeface="Arial" panose="020B0604020202020204" pitchFamily="34" charset="0"/>
              <a:buChar char="•"/>
            </a:pPr>
            <a:r>
              <a:rPr lang="en-US" b="1" i="0" dirty="0">
                <a:solidFill>
                  <a:srgbClr val="404040"/>
                </a:solidFill>
                <a:effectLst/>
                <a:latin typeface="gt-regular"/>
              </a:rPr>
              <a:t>Input data:</a:t>
            </a:r>
            <a:r>
              <a:rPr lang="en-US" b="0" i="0" dirty="0">
                <a:solidFill>
                  <a:srgbClr val="404040"/>
                </a:solidFill>
                <a:effectLst/>
                <a:latin typeface="gt-regular"/>
              </a:rPr>
              <a:t> This is the data used to process in the mapping phase.</a:t>
            </a:r>
          </a:p>
          <a:p>
            <a:pPr algn="l">
              <a:buFont typeface="Arial" panose="020B0604020202020204" pitchFamily="34" charset="0"/>
              <a:buChar char="•"/>
            </a:pPr>
            <a:r>
              <a:rPr lang="en-US" b="1" i="0" dirty="0">
                <a:solidFill>
                  <a:srgbClr val="404040"/>
                </a:solidFill>
                <a:effectLst/>
                <a:latin typeface="gt-regular"/>
              </a:rPr>
              <a:t>Output data:</a:t>
            </a:r>
            <a:r>
              <a:rPr lang="en-US" b="0" i="0" dirty="0">
                <a:solidFill>
                  <a:srgbClr val="404040"/>
                </a:solidFill>
                <a:effectLst/>
                <a:latin typeface="gt-regular"/>
              </a:rPr>
              <a:t> This is the result of mapping and reducing.</a:t>
            </a:r>
          </a:p>
          <a:p>
            <a:pPr algn="l">
              <a:buFont typeface="Arial" panose="020B0604020202020204" pitchFamily="34" charset="0"/>
              <a:buChar char="•"/>
            </a:pPr>
            <a:r>
              <a:rPr lang="en-US" b="1" i="0" dirty="0">
                <a:solidFill>
                  <a:srgbClr val="404040"/>
                </a:solidFill>
                <a:effectLst/>
                <a:latin typeface="gt-regular"/>
              </a:rPr>
              <a:t>Client:</a:t>
            </a:r>
            <a:r>
              <a:rPr lang="en-US" b="0" i="0" dirty="0">
                <a:solidFill>
                  <a:srgbClr val="404040"/>
                </a:solidFill>
                <a:effectLst/>
                <a:latin typeface="gt-regular"/>
              </a:rPr>
              <a:t> This is a program or Application Programming Interface (API) that submits jobs to the MapReduce. MapReduce can accept jobs from many clients.</a:t>
            </a:r>
          </a:p>
          <a:p>
            <a:pPr algn="l">
              <a:buFont typeface="Arial" panose="020B0604020202020204" pitchFamily="34" charset="0"/>
              <a:buChar char="•"/>
            </a:pPr>
            <a:r>
              <a:rPr lang="en-US" b="1" i="0" dirty="0">
                <a:solidFill>
                  <a:srgbClr val="404040"/>
                </a:solidFill>
                <a:effectLst/>
                <a:latin typeface="gt-regular"/>
              </a:rPr>
              <a:t>Hadoop MapReduce Master:</a:t>
            </a:r>
            <a:r>
              <a:rPr lang="en-US" b="0" i="0" dirty="0">
                <a:solidFill>
                  <a:srgbClr val="404040"/>
                </a:solidFill>
                <a:effectLst/>
                <a:latin typeface="gt-regular"/>
              </a:rPr>
              <a:t> This plays the role of dividing jobs into job-parts.</a:t>
            </a:r>
          </a:p>
          <a:p>
            <a:pPr algn="l">
              <a:buFont typeface="Arial" panose="020B0604020202020204" pitchFamily="34" charset="0"/>
              <a:buChar char="•"/>
            </a:pPr>
            <a:r>
              <a:rPr lang="en-US" b="1" i="0" dirty="0">
                <a:solidFill>
                  <a:srgbClr val="404040"/>
                </a:solidFill>
                <a:effectLst/>
                <a:latin typeface="gt-regular"/>
              </a:rPr>
              <a:t>Job-parts:</a:t>
            </a:r>
            <a:r>
              <a:rPr lang="en-US" b="0" i="0" dirty="0">
                <a:solidFill>
                  <a:srgbClr val="404040"/>
                </a:solidFill>
                <a:effectLst/>
                <a:latin typeface="gt-regular"/>
              </a:rPr>
              <a:t> These are sub-jobs that result from the division of the main job.</a:t>
            </a:r>
          </a:p>
          <a:p>
            <a:pPr algn="l"/>
            <a:endParaRPr lang="en-US" b="0" i="0" dirty="0">
              <a:solidFill>
                <a:srgbClr val="404040"/>
              </a:solidFill>
              <a:effectLst/>
              <a:latin typeface="gt-regular"/>
            </a:endParaRPr>
          </a:p>
          <a:p>
            <a:pPr marL="171450" indent="-171450" algn="l">
              <a:buFont typeface="Arial" panose="020B0604020202020204" pitchFamily="34" charset="0"/>
              <a:buChar char="•"/>
            </a:pPr>
            <a:r>
              <a:rPr lang="en-US" b="0" i="0" dirty="0">
                <a:solidFill>
                  <a:srgbClr val="404040"/>
                </a:solidFill>
                <a:effectLst/>
                <a:latin typeface="gt-regular"/>
              </a:rPr>
              <a:t>In the MapReduce architecture, clients submit jobs to the MapReduce Master. </a:t>
            </a:r>
          </a:p>
          <a:p>
            <a:pPr marL="171450" indent="-171450" algn="l">
              <a:buFont typeface="Arial" panose="020B0604020202020204" pitchFamily="34" charset="0"/>
              <a:buChar char="•"/>
            </a:pPr>
            <a:r>
              <a:rPr lang="en-US" b="0" i="0" dirty="0">
                <a:solidFill>
                  <a:srgbClr val="404040"/>
                </a:solidFill>
                <a:effectLst/>
                <a:latin typeface="gt-regular"/>
              </a:rPr>
              <a:t>This master will then sub-divide the job into equal sub-parts. </a:t>
            </a:r>
          </a:p>
          <a:p>
            <a:pPr marL="171450" indent="-171450" algn="l">
              <a:buFont typeface="Arial" panose="020B0604020202020204" pitchFamily="34" charset="0"/>
              <a:buChar char="•"/>
            </a:pPr>
            <a:r>
              <a:rPr lang="en-US" b="0" i="0" dirty="0">
                <a:solidFill>
                  <a:srgbClr val="404040"/>
                </a:solidFill>
                <a:effectLst/>
                <a:latin typeface="gt-regular"/>
              </a:rPr>
              <a:t>The job-parts will be used for the two main tasks in MapReduce: mapping and reducing.</a:t>
            </a:r>
          </a:p>
          <a:p>
            <a:pPr algn="l"/>
            <a:endParaRPr lang="en-US" b="0" i="0" dirty="0">
              <a:solidFill>
                <a:srgbClr val="404040"/>
              </a:solidFill>
              <a:effectLst/>
              <a:latin typeface="gt-regular"/>
            </a:endParaRPr>
          </a:p>
          <a:p>
            <a:pPr marL="171450" indent="-171450" algn="l">
              <a:buFont typeface="Arial" panose="020B0604020202020204" pitchFamily="34" charset="0"/>
              <a:buChar char="•"/>
            </a:pPr>
            <a:r>
              <a:rPr lang="en-US" b="0" i="0" dirty="0">
                <a:solidFill>
                  <a:srgbClr val="404040"/>
                </a:solidFill>
                <a:effectLst/>
                <a:latin typeface="gt-regular"/>
              </a:rPr>
              <a:t>The developer will write logic that satisfies the requirements of the organization or company. </a:t>
            </a:r>
          </a:p>
          <a:p>
            <a:pPr marL="171450" indent="-171450" algn="l">
              <a:buFont typeface="Arial" panose="020B0604020202020204" pitchFamily="34" charset="0"/>
              <a:buChar char="•"/>
            </a:pPr>
            <a:r>
              <a:rPr lang="en-US" b="0" i="0" dirty="0">
                <a:solidFill>
                  <a:srgbClr val="404040"/>
                </a:solidFill>
                <a:effectLst/>
                <a:latin typeface="gt-regular"/>
              </a:rPr>
              <a:t>The input data will be split and mapped.</a:t>
            </a:r>
          </a:p>
          <a:p>
            <a:pPr marL="171450" indent="-171450" algn="l">
              <a:buFont typeface="Arial" panose="020B0604020202020204" pitchFamily="34" charset="0"/>
              <a:buChar char="•"/>
            </a:pPr>
            <a:r>
              <a:rPr lang="en-US" b="0" i="0" dirty="0">
                <a:solidFill>
                  <a:srgbClr val="404040"/>
                </a:solidFill>
                <a:effectLst/>
                <a:latin typeface="gt-regular"/>
              </a:rPr>
              <a:t>The intermediate data will then be sorted and merged. </a:t>
            </a:r>
          </a:p>
          <a:p>
            <a:pPr marL="171450" indent="-171450" algn="l">
              <a:buFont typeface="Arial" panose="020B0604020202020204" pitchFamily="34" charset="0"/>
              <a:buChar char="•"/>
            </a:pPr>
            <a:r>
              <a:rPr lang="en-US" b="0" i="0" dirty="0">
                <a:solidFill>
                  <a:srgbClr val="404040"/>
                </a:solidFill>
                <a:effectLst/>
                <a:latin typeface="gt-regular"/>
              </a:rPr>
              <a:t>The reducer that will generate a final output stored in the HDFS will process the resulting output.</a:t>
            </a:r>
          </a:p>
          <a:p>
            <a:endParaRPr lang="en-US" dirty="0"/>
          </a:p>
        </p:txBody>
      </p:sp>
      <p:sp>
        <p:nvSpPr>
          <p:cNvPr id="4" name="Slide Number Placeholder 3"/>
          <p:cNvSpPr>
            <a:spLocks noGrp="1"/>
          </p:cNvSpPr>
          <p:nvPr>
            <p:ph type="sldNum" sz="quarter" idx="5"/>
          </p:nvPr>
        </p:nvSpPr>
        <p:spPr/>
        <p:txBody>
          <a:bodyPr/>
          <a:lstStyle/>
          <a:p>
            <a:fld id="{A83A0AC0-ED39-417D-8A52-80B5FB92469A}" type="slidenum">
              <a:rPr lang="en-IN" smtClean="0"/>
              <a:t>6</a:t>
            </a:fld>
            <a:endParaRPr lang="en-IN"/>
          </a:p>
        </p:txBody>
      </p:sp>
    </p:spTree>
    <p:extLst>
      <p:ext uri="{BB962C8B-B14F-4D97-AF65-F5344CB8AC3E}">
        <p14:creationId xmlns:p14="http://schemas.microsoft.com/office/powerpoint/2010/main" val="14073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404040"/>
                </a:solidFill>
                <a:effectLst/>
                <a:latin typeface="gt-regular"/>
              </a:rPr>
              <a:t>Every job consists of two key components: mapping task and reducing task.</a:t>
            </a:r>
          </a:p>
          <a:p>
            <a:pPr marL="628650" lvl="1" indent="-171450" algn="l">
              <a:buFont typeface="Arial" panose="020B0604020202020204" pitchFamily="34" charset="0"/>
              <a:buChar char="•"/>
            </a:pPr>
            <a:r>
              <a:rPr lang="en-US" b="0" i="0" dirty="0">
                <a:solidFill>
                  <a:srgbClr val="404040"/>
                </a:solidFill>
                <a:effectLst/>
                <a:latin typeface="gt-regular"/>
              </a:rPr>
              <a:t>The map task plays the role of splitting jobs into job-parts and mapping intermediate data. </a:t>
            </a:r>
          </a:p>
          <a:p>
            <a:pPr marL="628650" lvl="1" indent="-171450" algn="l">
              <a:buFont typeface="Arial" panose="020B0604020202020204" pitchFamily="34" charset="0"/>
              <a:buChar char="•"/>
            </a:pPr>
            <a:r>
              <a:rPr lang="en-US" b="0" i="0" dirty="0">
                <a:solidFill>
                  <a:srgbClr val="404040"/>
                </a:solidFill>
                <a:effectLst/>
                <a:latin typeface="gt-regular"/>
              </a:rPr>
              <a:t>The reduce task plays the role of shuffling and reducing intermediate data into smaller units.</a:t>
            </a:r>
          </a:p>
          <a:p>
            <a:pPr marL="171450" indent="-171450" algn="l">
              <a:buFont typeface="Arial" panose="020B0604020202020204" pitchFamily="34" charset="0"/>
              <a:buChar char="•"/>
            </a:pPr>
            <a:r>
              <a:rPr lang="en-US" b="0" i="0" dirty="0">
                <a:solidFill>
                  <a:srgbClr val="404040"/>
                </a:solidFill>
                <a:effectLst/>
                <a:latin typeface="gt-regular"/>
              </a:rPr>
              <a:t>The job tracker acts as a master. </a:t>
            </a:r>
          </a:p>
          <a:p>
            <a:pPr marL="628650" lvl="1" indent="-171450" algn="l">
              <a:buFont typeface="Arial" panose="020B0604020202020204" pitchFamily="34" charset="0"/>
              <a:buChar char="•"/>
            </a:pPr>
            <a:r>
              <a:rPr lang="en-US" b="0" i="0" dirty="0">
                <a:solidFill>
                  <a:srgbClr val="404040"/>
                </a:solidFill>
                <a:effectLst/>
                <a:latin typeface="gt-regular"/>
              </a:rPr>
              <a:t>It ensures that we execute all jobs. </a:t>
            </a:r>
          </a:p>
          <a:p>
            <a:pPr marL="628650" lvl="1" indent="-171450" algn="l">
              <a:buFont typeface="Arial" panose="020B0604020202020204" pitchFamily="34" charset="0"/>
              <a:buChar char="•"/>
            </a:pPr>
            <a:r>
              <a:rPr lang="en-US" b="0" i="0" dirty="0">
                <a:solidFill>
                  <a:srgbClr val="404040"/>
                </a:solidFill>
                <a:effectLst/>
                <a:latin typeface="gt-regular"/>
              </a:rPr>
              <a:t>The job tracker schedules jobs that have been submitted by clients. </a:t>
            </a:r>
          </a:p>
          <a:p>
            <a:pPr marL="628650" lvl="1" indent="-171450" algn="l">
              <a:buFont typeface="Arial" panose="020B0604020202020204" pitchFamily="34" charset="0"/>
              <a:buChar char="•"/>
            </a:pPr>
            <a:r>
              <a:rPr lang="en-US" b="0" i="0" dirty="0">
                <a:solidFill>
                  <a:srgbClr val="404040"/>
                </a:solidFill>
                <a:effectLst/>
                <a:latin typeface="gt-regular"/>
              </a:rPr>
              <a:t>It will assign jobs to task trackers. </a:t>
            </a:r>
          </a:p>
          <a:p>
            <a:pPr marL="171450" lvl="0" indent="-171450" algn="l">
              <a:buFont typeface="Arial" panose="020B0604020202020204" pitchFamily="34" charset="0"/>
              <a:buChar char="•"/>
            </a:pPr>
            <a:r>
              <a:rPr lang="en-US" b="0" i="0" dirty="0">
                <a:solidFill>
                  <a:srgbClr val="404040"/>
                </a:solidFill>
                <a:effectLst/>
                <a:latin typeface="gt-regular"/>
              </a:rPr>
              <a:t>Each task tracker consists of a map task and reduces the task. </a:t>
            </a:r>
          </a:p>
          <a:p>
            <a:pPr marL="628650" lvl="1" indent="-171450" algn="l">
              <a:buFont typeface="Arial" panose="020B0604020202020204" pitchFamily="34" charset="0"/>
              <a:buChar char="•"/>
            </a:pPr>
            <a:r>
              <a:rPr lang="en-US" b="0" i="0" dirty="0">
                <a:solidFill>
                  <a:srgbClr val="404040"/>
                </a:solidFill>
                <a:effectLst/>
                <a:latin typeface="gt-regular"/>
              </a:rPr>
              <a:t>Task trackers report the status of each assigned job to the job tracker. </a:t>
            </a:r>
          </a:p>
          <a:p>
            <a:endParaRPr lang="en-US" dirty="0"/>
          </a:p>
        </p:txBody>
      </p:sp>
      <p:sp>
        <p:nvSpPr>
          <p:cNvPr id="4" name="Slide Number Placeholder 3"/>
          <p:cNvSpPr>
            <a:spLocks noGrp="1"/>
          </p:cNvSpPr>
          <p:nvPr>
            <p:ph type="sldNum" sz="quarter" idx="5"/>
          </p:nvPr>
        </p:nvSpPr>
        <p:spPr/>
        <p:txBody>
          <a:bodyPr/>
          <a:lstStyle/>
          <a:p>
            <a:fld id="{A83A0AC0-ED39-417D-8A52-80B5FB92469A}" type="slidenum">
              <a:rPr lang="en-IN" smtClean="0"/>
              <a:t>7</a:t>
            </a:fld>
            <a:endParaRPr lang="en-IN"/>
          </a:p>
        </p:txBody>
      </p:sp>
    </p:spTree>
    <p:extLst>
      <p:ext uri="{BB962C8B-B14F-4D97-AF65-F5344CB8AC3E}">
        <p14:creationId xmlns:p14="http://schemas.microsoft.com/office/powerpoint/2010/main" val="157389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sng" dirty="0">
                <a:solidFill>
                  <a:srgbClr val="0A0B09"/>
                </a:solidFill>
                <a:effectLst/>
                <a:latin typeface="gt-medium"/>
              </a:rPr>
              <a:t>Phases of MapReduce</a:t>
            </a:r>
            <a:r>
              <a:rPr lang="en-US" b="0" i="0" dirty="0">
                <a:solidFill>
                  <a:srgbClr val="0A0B09"/>
                </a:solidFill>
                <a:effectLst/>
                <a:latin typeface="gt-medium"/>
              </a:rPr>
              <a:t>:</a:t>
            </a:r>
          </a:p>
          <a:p>
            <a:pPr marL="171450" indent="-171450" algn="l">
              <a:buFont typeface="Arial" panose="020B0604020202020204" pitchFamily="34" charset="0"/>
              <a:buChar char="•"/>
            </a:pPr>
            <a:r>
              <a:rPr lang="en-US" b="0" i="0" dirty="0">
                <a:solidFill>
                  <a:srgbClr val="404040"/>
                </a:solidFill>
                <a:effectLst/>
                <a:latin typeface="gt-regular"/>
              </a:rPr>
              <a:t>The MapReduce program is executed in three main phases: mapping, shuffling, and reducing. There is also an optional phase known as the combiner phase.</a:t>
            </a:r>
          </a:p>
          <a:p>
            <a:pPr marL="171450" indent="-171450" algn="l">
              <a:buFont typeface="Arial" panose="020B0604020202020204" pitchFamily="34" charset="0"/>
              <a:buChar char="•"/>
            </a:pPr>
            <a:r>
              <a:rPr lang="en-US" b="0" i="0" dirty="0">
                <a:solidFill>
                  <a:srgbClr val="0A0B09"/>
                </a:solidFill>
                <a:effectLst/>
                <a:latin typeface="gt-medium"/>
              </a:rPr>
              <a:t>Mapping Phase</a:t>
            </a:r>
          </a:p>
          <a:p>
            <a:pPr marL="628650" lvl="1" indent="-171450" algn="l">
              <a:buFont typeface="Arial" panose="020B0604020202020204" pitchFamily="34" charset="0"/>
              <a:buChar char="•"/>
            </a:pPr>
            <a:r>
              <a:rPr lang="en-US" b="0" i="0" dirty="0">
                <a:solidFill>
                  <a:srgbClr val="404040"/>
                </a:solidFill>
                <a:effectLst/>
                <a:latin typeface="gt-regular"/>
              </a:rPr>
              <a:t>This is the first phase of the program. There are two steps in this phase: splitting and mapping. A dataset is split into equal units called </a:t>
            </a:r>
            <a:r>
              <a:rPr lang="en-US" b="0" i="1" dirty="0">
                <a:solidFill>
                  <a:srgbClr val="404040"/>
                </a:solidFill>
                <a:effectLst/>
                <a:latin typeface="gt-regular"/>
              </a:rPr>
              <a:t>chunks</a:t>
            </a:r>
            <a:r>
              <a:rPr lang="en-US" b="0" i="0" dirty="0">
                <a:solidFill>
                  <a:srgbClr val="404040"/>
                </a:solidFill>
                <a:effectLst/>
                <a:latin typeface="gt-regular"/>
              </a:rPr>
              <a:t> </a:t>
            </a:r>
            <a:r>
              <a:rPr lang="en-US" b="0" i="1" dirty="0">
                <a:solidFill>
                  <a:srgbClr val="404040"/>
                </a:solidFill>
                <a:effectLst/>
                <a:latin typeface="gt-regular"/>
              </a:rPr>
              <a:t>(input splits)</a:t>
            </a:r>
            <a:r>
              <a:rPr lang="en-US" b="0" i="0" dirty="0">
                <a:solidFill>
                  <a:srgbClr val="404040"/>
                </a:solidFill>
                <a:effectLst/>
                <a:latin typeface="gt-regular"/>
              </a:rPr>
              <a:t> in the splitting step. Hadoop consists of a </a:t>
            </a:r>
            <a:r>
              <a:rPr lang="en-US" b="0" i="0" dirty="0" err="1">
                <a:solidFill>
                  <a:srgbClr val="1D9AD1"/>
                </a:solidFill>
                <a:effectLst/>
                <a:latin typeface="gt-regular"/>
                <a:hlinkClick r:id="rId3"/>
              </a:rPr>
              <a:t>RecordReader</a:t>
            </a:r>
            <a:r>
              <a:rPr lang="en-US" b="0" i="0" dirty="0">
                <a:solidFill>
                  <a:srgbClr val="404040"/>
                </a:solidFill>
                <a:effectLst/>
                <a:latin typeface="gt-regular"/>
              </a:rPr>
              <a:t> that uses </a:t>
            </a:r>
            <a:r>
              <a:rPr lang="en-US" b="0" i="0" dirty="0" err="1">
                <a:solidFill>
                  <a:srgbClr val="404040"/>
                </a:solidFill>
                <a:effectLst/>
                <a:latin typeface="gt-regular"/>
              </a:rPr>
              <a:t>TextInputFormat</a:t>
            </a:r>
            <a:r>
              <a:rPr lang="en-US" b="0" i="0" dirty="0">
                <a:solidFill>
                  <a:srgbClr val="404040"/>
                </a:solidFill>
                <a:effectLst/>
                <a:latin typeface="gt-regular"/>
              </a:rPr>
              <a:t> to transform input splits into </a:t>
            </a:r>
            <a:r>
              <a:rPr lang="en-US" b="0" i="0" dirty="0">
                <a:solidFill>
                  <a:srgbClr val="1D9AD1"/>
                </a:solidFill>
                <a:effectLst/>
                <a:latin typeface="gt-regular"/>
                <a:hlinkClick r:id="rId4"/>
              </a:rPr>
              <a:t>key-value pairs</a:t>
            </a:r>
            <a:r>
              <a:rPr lang="en-US" b="0" i="0" dirty="0">
                <a:solidFill>
                  <a:srgbClr val="404040"/>
                </a:solidFill>
                <a:effectLst/>
                <a:latin typeface="gt-regular"/>
              </a:rPr>
              <a:t>.</a:t>
            </a:r>
          </a:p>
          <a:p>
            <a:pPr marL="628650" lvl="1" indent="-171450" algn="l">
              <a:buFont typeface="Arial" panose="020B0604020202020204" pitchFamily="34" charset="0"/>
              <a:buChar char="•"/>
            </a:pPr>
            <a:r>
              <a:rPr lang="en-US" b="0" i="0" dirty="0">
                <a:solidFill>
                  <a:srgbClr val="404040"/>
                </a:solidFill>
                <a:effectLst/>
                <a:latin typeface="gt-regular"/>
              </a:rPr>
              <a:t>The key-value pairs are then used as inputs in the mapping step. This is the only data format that a mapper can read or understand. The mapping step contains a coding logic that is applied to these data blocks. In this step, the mapper processes the key-value pairs and produces an output of the same form (key-value pairs).</a:t>
            </a:r>
          </a:p>
          <a:p>
            <a:pPr marL="171450" indent="-171450" algn="l">
              <a:buFont typeface="Arial" panose="020B0604020202020204" pitchFamily="34" charset="0"/>
              <a:buChar char="•"/>
            </a:pPr>
            <a:r>
              <a:rPr lang="en-US" b="0" i="0" dirty="0">
                <a:solidFill>
                  <a:srgbClr val="0A0B09"/>
                </a:solidFill>
                <a:effectLst/>
                <a:latin typeface="gt-medium"/>
              </a:rPr>
              <a:t>Shuffling phase</a:t>
            </a:r>
          </a:p>
          <a:p>
            <a:pPr marL="628650" lvl="1" indent="-171450" algn="l">
              <a:buFont typeface="Arial" panose="020B0604020202020204" pitchFamily="34" charset="0"/>
              <a:buChar char="•"/>
            </a:pPr>
            <a:r>
              <a:rPr lang="en-US" b="0" i="0" dirty="0">
                <a:solidFill>
                  <a:srgbClr val="404040"/>
                </a:solidFill>
                <a:effectLst/>
                <a:latin typeface="gt-regular"/>
              </a:rPr>
              <a:t>This is the second phase that takes place after the completion of the Mapping phase. It consists of two main steps: sorting and merging. In the sorting step, the key-value pairs are sorted using the keys. Merging ensures that key-value pairs are combined.</a:t>
            </a:r>
          </a:p>
          <a:p>
            <a:pPr marL="628650" lvl="1" indent="-171450" algn="l">
              <a:buFont typeface="Arial" panose="020B0604020202020204" pitchFamily="34" charset="0"/>
              <a:buChar char="•"/>
            </a:pPr>
            <a:r>
              <a:rPr lang="en-US" b="0" i="0" dirty="0">
                <a:solidFill>
                  <a:srgbClr val="404040"/>
                </a:solidFill>
                <a:effectLst/>
                <a:latin typeface="gt-regular"/>
              </a:rPr>
              <a:t>The shuffling phase facilitates the removal of duplicate values and the grouping of values. Different values with similar keys are grouped. The output of this phase will be keys and values, just like in the Mapping phase.</a:t>
            </a:r>
          </a:p>
          <a:p>
            <a:pPr marL="171450" indent="-171450" algn="l">
              <a:buFont typeface="Arial" panose="020B0604020202020204" pitchFamily="34" charset="0"/>
              <a:buChar char="•"/>
            </a:pPr>
            <a:r>
              <a:rPr lang="en-US" b="0" i="0" dirty="0">
                <a:solidFill>
                  <a:srgbClr val="0A0B09"/>
                </a:solidFill>
                <a:effectLst/>
                <a:latin typeface="gt-medium"/>
              </a:rPr>
              <a:t>Reducer phase</a:t>
            </a:r>
          </a:p>
          <a:p>
            <a:pPr marL="628650" lvl="1" indent="-171450" algn="l">
              <a:buFont typeface="Arial" panose="020B0604020202020204" pitchFamily="34" charset="0"/>
              <a:buChar char="•"/>
            </a:pPr>
            <a:r>
              <a:rPr lang="en-US" b="0" i="0" dirty="0">
                <a:solidFill>
                  <a:srgbClr val="404040"/>
                </a:solidFill>
                <a:effectLst/>
                <a:latin typeface="gt-regular"/>
              </a:rPr>
              <a:t>In the reducer phase, the output of the shuffling phase is used as the input. The reducer processes this input further to reduce the intermediate values into smaller values. It provides a summary of the entire dataset. The output from this phase is stored in the HDFS.</a:t>
            </a:r>
          </a:p>
          <a:p>
            <a:pPr marL="171450" indent="-171450" algn="l">
              <a:buFont typeface="Arial" panose="020B0604020202020204" pitchFamily="34" charset="0"/>
              <a:buChar char="•"/>
            </a:pPr>
            <a:r>
              <a:rPr lang="en-US" b="0" i="0" dirty="0">
                <a:solidFill>
                  <a:srgbClr val="404040"/>
                </a:solidFill>
                <a:effectLst/>
                <a:latin typeface="gt-regular"/>
              </a:rPr>
              <a:t>The diagram shows an example of a MapReduce with the three main phases. Splitting is often included in the mapping stage.</a:t>
            </a:r>
          </a:p>
          <a:p>
            <a:endParaRPr lang="en-US" dirty="0"/>
          </a:p>
          <a:p>
            <a:pPr marL="171450" indent="-171450" algn="l">
              <a:buFont typeface="Arial" panose="020B0604020202020204" pitchFamily="34" charset="0"/>
              <a:buChar char="•"/>
            </a:pPr>
            <a:r>
              <a:rPr lang="en-US" b="0" i="0" dirty="0">
                <a:solidFill>
                  <a:srgbClr val="0A0B09"/>
                </a:solidFill>
                <a:effectLst/>
                <a:latin typeface="gt-medium"/>
              </a:rPr>
              <a:t>Combiner phase</a:t>
            </a:r>
          </a:p>
          <a:p>
            <a:pPr marL="628650" lvl="1" indent="-171450" algn="l">
              <a:buFont typeface="Arial" panose="020B0604020202020204" pitchFamily="34" charset="0"/>
              <a:buChar char="•"/>
            </a:pPr>
            <a:r>
              <a:rPr lang="en-US" b="0" i="0" dirty="0">
                <a:solidFill>
                  <a:srgbClr val="404040"/>
                </a:solidFill>
                <a:effectLst/>
                <a:latin typeface="gt-regular"/>
              </a:rPr>
              <a:t>This is an optional phase that’s used for optimizing the MapReduce process. </a:t>
            </a:r>
          </a:p>
          <a:p>
            <a:pPr marL="628650" lvl="1" indent="-171450" algn="l">
              <a:buFont typeface="Arial" panose="020B0604020202020204" pitchFamily="34" charset="0"/>
              <a:buChar char="•"/>
            </a:pPr>
            <a:r>
              <a:rPr lang="en-US" b="0" i="0" dirty="0">
                <a:solidFill>
                  <a:srgbClr val="404040"/>
                </a:solidFill>
                <a:effectLst/>
                <a:latin typeface="gt-regular"/>
              </a:rPr>
              <a:t>It’s used for reducing the pap outputs at the node level. In this phase, duplicate outputs from the map outputs can be combined into a single output. </a:t>
            </a:r>
          </a:p>
          <a:p>
            <a:pPr marL="628650" lvl="1" indent="-171450" algn="l">
              <a:buFont typeface="Arial" panose="020B0604020202020204" pitchFamily="34" charset="0"/>
              <a:buChar char="•"/>
            </a:pPr>
            <a:r>
              <a:rPr lang="en-US" b="0" i="0" dirty="0">
                <a:solidFill>
                  <a:srgbClr val="404040"/>
                </a:solidFill>
                <a:effectLst/>
                <a:latin typeface="gt-regular"/>
              </a:rPr>
              <a:t>The combiner phase increases speed in the Shuffling phase by improving the performance of Jobs.</a:t>
            </a:r>
          </a:p>
          <a:p>
            <a:pPr marL="171450" indent="-171450" algn="l">
              <a:buFont typeface="Arial" panose="020B0604020202020204" pitchFamily="34" charset="0"/>
              <a:buChar char="•"/>
            </a:pPr>
            <a:r>
              <a:rPr lang="en-US" b="0" i="0" dirty="0">
                <a:solidFill>
                  <a:srgbClr val="404040"/>
                </a:solidFill>
                <a:effectLst/>
                <a:latin typeface="gt-regular"/>
              </a:rPr>
              <a:t>The diagram on the next slide shows how all the four phases of MapReduce have been applied.</a:t>
            </a:r>
          </a:p>
          <a:p>
            <a:endParaRPr lang="en-US" dirty="0"/>
          </a:p>
        </p:txBody>
      </p:sp>
      <p:sp>
        <p:nvSpPr>
          <p:cNvPr id="4" name="Slide Number Placeholder 3"/>
          <p:cNvSpPr>
            <a:spLocks noGrp="1"/>
          </p:cNvSpPr>
          <p:nvPr>
            <p:ph type="sldNum" sz="quarter" idx="5"/>
          </p:nvPr>
        </p:nvSpPr>
        <p:spPr/>
        <p:txBody>
          <a:bodyPr/>
          <a:lstStyle/>
          <a:p>
            <a:fld id="{A83A0AC0-ED39-417D-8A52-80B5FB92469A}" type="slidenum">
              <a:rPr lang="en-IN" smtClean="0"/>
              <a:t>8</a:t>
            </a:fld>
            <a:endParaRPr lang="en-IN"/>
          </a:p>
        </p:txBody>
      </p:sp>
    </p:spTree>
    <p:extLst>
      <p:ext uri="{BB962C8B-B14F-4D97-AF65-F5344CB8AC3E}">
        <p14:creationId xmlns:p14="http://schemas.microsoft.com/office/powerpoint/2010/main" val="4277235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input data that needs to be processed using MapReduce is stored in HDFS. The processing can be done on a single file or a directory that has multiple files.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input format defines the input specification and how the input files would be split and read.</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input split logically represents the data to be processed by an individual mapper. </a:t>
            </a:r>
          </a:p>
          <a:p>
            <a:pPr marL="171450" indent="-171450" algn="l">
              <a:buFont typeface="Arial" panose="020B0604020202020204" pitchFamily="34" charset="0"/>
              <a:buChar char="•"/>
            </a:pPr>
            <a:r>
              <a:rPr lang="en-GB" b="0" i="0" dirty="0" err="1">
                <a:solidFill>
                  <a:srgbClr val="51565E"/>
                </a:solidFill>
                <a:effectLst/>
                <a:latin typeface="Roboto" panose="02000000000000000000" pitchFamily="2" charset="0"/>
              </a:rPr>
              <a:t>RecordReader</a:t>
            </a:r>
            <a:r>
              <a:rPr lang="en-GB" b="0" i="0" dirty="0">
                <a:solidFill>
                  <a:srgbClr val="51565E"/>
                </a:solidFill>
                <a:effectLst/>
                <a:latin typeface="Roboto" panose="02000000000000000000" pitchFamily="2" charset="0"/>
              </a:rPr>
              <a:t> communicates with the input split and converts the data into key-value pairs suitable to be read by the mapper.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mapper works on the key-value pairs and gives an intermittent output, which goes for further processing.</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Combiner is a mini reducer that performs mini aggregation on the key-value pairs generated by the mapper.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Partitioner decides how outputs from combiners are sent to the reducers.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output of the partitioner is shuffled and sorted. This output is fed as input to the reducer.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reducer combines all the intermediate values for the intermediate keys into a list called tuples.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t>
            </a:r>
            <a:r>
              <a:rPr lang="en-GB" b="0" i="0" dirty="0" err="1">
                <a:solidFill>
                  <a:srgbClr val="51565E"/>
                </a:solidFill>
                <a:effectLst/>
                <a:latin typeface="Roboto" panose="02000000000000000000" pitchFamily="2" charset="0"/>
              </a:rPr>
              <a:t>RecordWriter</a:t>
            </a:r>
            <a:r>
              <a:rPr lang="en-GB" b="0" i="0" dirty="0">
                <a:solidFill>
                  <a:srgbClr val="51565E"/>
                </a:solidFill>
                <a:effectLst/>
                <a:latin typeface="Roboto" panose="02000000000000000000" pitchFamily="2" charset="0"/>
              </a:rPr>
              <a:t> writes these output key-value pairs from reducer to the output files.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output data gets stored in HDFS.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A83A0AC0-ED39-417D-8A52-80B5FB92469A}" type="slidenum">
              <a:rPr lang="en-IN" smtClean="0"/>
              <a:t>9</a:t>
            </a:fld>
            <a:endParaRPr lang="en-IN"/>
          </a:p>
        </p:txBody>
      </p:sp>
    </p:spTree>
    <p:extLst>
      <p:ext uri="{BB962C8B-B14F-4D97-AF65-F5344CB8AC3E}">
        <p14:creationId xmlns:p14="http://schemas.microsoft.com/office/powerpoint/2010/main" val="89413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2E4A-9B3E-4653-BB0C-B303FA1AB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21DA4-8E77-47E3-9DEC-E1D7CCEFA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AD78C9-61C7-494F-B816-71FAF2D1A052}"/>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5" name="Footer Placeholder 4">
            <a:extLst>
              <a:ext uri="{FF2B5EF4-FFF2-40B4-BE49-F238E27FC236}">
                <a16:creationId xmlns:a16="http://schemas.microsoft.com/office/drawing/2014/main" id="{EEE23D5E-67D1-4CC3-BFA3-6D9CC34CB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6D62B-ED6D-4B11-B74E-59EA7DD04505}"/>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40038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D45-8F97-4B49-A9BC-FFA534C62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488DCE-EEB9-48CC-B503-A0A737434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63584-F3ED-406E-8A7E-EB1E1A8D69D1}"/>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5" name="Footer Placeholder 4">
            <a:extLst>
              <a:ext uri="{FF2B5EF4-FFF2-40B4-BE49-F238E27FC236}">
                <a16:creationId xmlns:a16="http://schemas.microsoft.com/office/drawing/2014/main" id="{6FD9E775-4E9E-4C46-B4EC-317BD25D3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65F6C-4B9A-42FD-9E14-7AD8FD6C4924}"/>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415207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19C14-FBCA-4192-8FF0-0FC4F4322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132F7-070B-43FD-B5EA-B76A543C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81DCF-2DE4-4BDB-9F01-72C8482DA974}"/>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5" name="Footer Placeholder 4">
            <a:extLst>
              <a:ext uri="{FF2B5EF4-FFF2-40B4-BE49-F238E27FC236}">
                <a16:creationId xmlns:a16="http://schemas.microsoft.com/office/drawing/2014/main" id="{1643E7A6-C587-4D76-A08D-F77FEFA45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D7C40-9B05-4CA9-B9CD-B95E187955BD}"/>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32887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70B3-3628-40EF-8422-71876A5A6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2B1C0E-E20D-4F79-9522-5C5936DAB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F962B-B746-4126-8B26-0D9A6A0B2CD0}"/>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5" name="Footer Placeholder 4">
            <a:extLst>
              <a:ext uri="{FF2B5EF4-FFF2-40B4-BE49-F238E27FC236}">
                <a16:creationId xmlns:a16="http://schemas.microsoft.com/office/drawing/2014/main" id="{18F01AE7-5036-4310-8F07-A4A5EB624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DB3FF-9401-4A95-923F-55CB9651FFF0}"/>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85959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08B-9651-4540-9A87-1B6BC6970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3F90A8-EE4F-46E8-87D5-7C6D00D00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E996D-4180-48BA-9432-51261B48FAFB}"/>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5" name="Footer Placeholder 4">
            <a:extLst>
              <a:ext uri="{FF2B5EF4-FFF2-40B4-BE49-F238E27FC236}">
                <a16:creationId xmlns:a16="http://schemas.microsoft.com/office/drawing/2014/main" id="{716E5828-784D-4AC9-9B6E-B9679632D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A9717-44F8-4CD2-8368-30D342E9DF09}"/>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188269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729E-A2C0-43EC-8135-D2540ACACC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B573AA-4947-43BA-81E0-EE501B310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DDADF6-D084-4791-BA81-5F5EF279B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C5E77C-F1CF-42A6-B18B-E0BD1D08D49B}"/>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6" name="Footer Placeholder 5">
            <a:extLst>
              <a:ext uri="{FF2B5EF4-FFF2-40B4-BE49-F238E27FC236}">
                <a16:creationId xmlns:a16="http://schemas.microsoft.com/office/drawing/2014/main" id="{B0866CEE-719D-47DF-9C2B-9D3D00CB4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F0EB9-222B-42AB-909C-3261A6D25A75}"/>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72558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D00F-E5C4-4620-AC96-BB04DD624B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57DF23-AEBC-4487-9C35-FDB899D7D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E9B46-AC79-404B-9C76-38DFECE2A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DA0556-8F24-4563-A2C1-2C938427D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28B0D-A5B5-4CDF-A25F-DE9DE4F2F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AFFD0C-19AE-4731-8750-57D755E45C9C}"/>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8" name="Footer Placeholder 7">
            <a:extLst>
              <a:ext uri="{FF2B5EF4-FFF2-40B4-BE49-F238E27FC236}">
                <a16:creationId xmlns:a16="http://schemas.microsoft.com/office/drawing/2014/main" id="{B10908DE-E72B-4040-820D-F6DC8D03DE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78E85-3261-4E58-B409-53E44723F0BB}"/>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75873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27F-4B39-4D8D-9494-7CD6E2F86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2E71E-A4A9-49F2-9276-2651FAD9948B}"/>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4" name="Footer Placeholder 3">
            <a:extLst>
              <a:ext uri="{FF2B5EF4-FFF2-40B4-BE49-F238E27FC236}">
                <a16:creationId xmlns:a16="http://schemas.microsoft.com/office/drawing/2014/main" id="{221CD107-669D-4377-AAC7-5C575CF12F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FDFAE7-7D64-4125-B213-B793F541DFD1}"/>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73411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11CD65-4482-4B36-A563-17E0CD05A7DF}"/>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3" name="Footer Placeholder 2">
            <a:extLst>
              <a:ext uri="{FF2B5EF4-FFF2-40B4-BE49-F238E27FC236}">
                <a16:creationId xmlns:a16="http://schemas.microsoft.com/office/drawing/2014/main" id="{C37D4443-B94F-435C-8A50-0E44006700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0FCF63-EF63-45E8-9425-74451D7BB290}"/>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194819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B833-F2B3-437A-A9CF-195753926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F3759-C388-4FF6-BF07-F258719E9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47C021-002A-466A-9B82-54E21CB43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14EB4-1E25-4F2B-A365-598103ADDCAA}"/>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6" name="Footer Placeholder 5">
            <a:extLst>
              <a:ext uri="{FF2B5EF4-FFF2-40B4-BE49-F238E27FC236}">
                <a16:creationId xmlns:a16="http://schemas.microsoft.com/office/drawing/2014/main" id="{E2BEE14F-86E1-444E-ACC7-C0359C4EAE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34182-D6BE-40CF-8B4F-54D4C75BF3AA}"/>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173694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BDE1-5C8F-4FCF-AF3F-64C97384C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17857B-4CAD-4533-B396-5088A57B4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17B8C4-0A3B-4967-8683-15FAEA748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3A658-1918-4B4C-ACCC-95C82885462E}"/>
              </a:ext>
            </a:extLst>
          </p:cNvPr>
          <p:cNvSpPr>
            <a:spLocks noGrp="1"/>
          </p:cNvSpPr>
          <p:nvPr>
            <p:ph type="dt" sz="half" idx="10"/>
          </p:nvPr>
        </p:nvSpPr>
        <p:spPr/>
        <p:txBody>
          <a:bodyPr/>
          <a:lstStyle/>
          <a:p>
            <a:fld id="{61B2D513-7227-49C1-9BAF-FFB8CB5DCEEC}" type="datetimeFigureOut">
              <a:rPr lang="en-IN" smtClean="0"/>
              <a:t>01-12-2021</a:t>
            </a:fld>
            <a:endParaRPr lang="en-IN"/>
          </a:p>
        </p:txBody>
      </p:sp>
      <p:sp>
        <p:nvSpPr>
          <p:cNvPr id="6" name="Footer Placeholder 5">
            <a:extLst>
              <a:ext uri="{FF2B5EF4-FFF2-40B4-BE49-F238E27FC236}">
                <a16:creationId xmlns:a16="http://schemas.microsoft.com/office/drawing/2014/main" id="{6844E79A-42D0-4106-8589-51385397B2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20C846-DDAA-4DD8-94AB-F56A343AB3DC}"/>
              </a:ext>
            </a:extLst>
          </p:cNvPr>
          <p:cNvSpPr>
            <a:spLocks noGrp="1"/>
          </p:cNvSpPr>
          <p:nvPr>
            <p:ph type="sldNum" sz="quarter" idx="12"/>
          </p:nvPr>
        </p:nvSpPr>
        <p:spPr/>
        <p:txBody>
          <a:bodyPr/>
          <a:lstStyle/>
          <a:p>
            <a:fld id="{94BEC104-1FB5-4A5A-B3CD-3BB9D0A2CDED}" type="slidenum">
              <a:rPr lang="en-IN" smtClean="0"/>
              <a:t>‹#›</a:t>
            </a:fld>
            <a:endParaRPr lang="en-IN"/>
          </a:p>
        </p:txBody>
      </p:sp>
    </p:spTree>
    <p:extLst>
      <p:ext uri="{BB962C8B-B14F-4D97-AF65-F5344CB8AC3E}">
        <p14:creationId xmlns:p14="http://schemas.microsoft.com/office/powerpoint/2010/main" val="23130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6974C-B52D-4978-83C8-99A482286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1F2BE-7928-45DF-931D-A521033A9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2BD9E-4512-4064-A93A-F258D9F54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2D513-7227-49C1-9BAF-FFB8CB5DCEEC}" type="datetimeFigureOut">
              <a:rPr lang="en-IN" smtClean="0"/>
              <a:t>01-12-2021</a:t>
            </a:fld>
            <a:endParaRPr lang="en-IN"/>
          </a:p>
        </p:txBody>
      </p:sp>
      <p:sp>
        <p:nvSpPr>
          <p:cNvPr id="5" name="Footer Placeholder 4">
            <a:extLst>
              <a:ext uri="{FF2B5EF4-FFF2-40B4-BE49-F238E27FC236}">
                <a16:creationId xmlns:a16="http://schemas.microsoft.com/office/drawing/2014/main" id="{B6D54821-8D0C-4C6B-B1C8-6D46280C05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0A9FE3-3037-4D29-A2D2-F3A3BB1A6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EC104-1FB5-4A5A-B3CD-3BB9D0A2CDED}" type="slidenum">
              <a:rPr lang="en-IN" smtClean="0"/>
              <a:t>‹#›</a:t>
            </a:fld>
            <a:endParaRPr lang="en-IN"/>
          </a:p>
        </p:txBody>
      </p:sp>
    </p:spTree>
    <p:extLst>
      <p:ext uri="{BB962C8B-B14F-4D97-AF65-F5344CB8AC3E}">
        <p14:creationId xmlns:p14="http://schemas.microsoft.com/office/powerpoint/2010/main" val="195910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D8CA-A460-483F-B3DE-62AF5677BCDD}"/>
              </a:ext>
            </a:extLst>
          </p:cNvPr>
          <p:cNvSpPr>
            <a:spLocks noGrp="1"/>
          </p:cNvSpPr>
          <p:nvPr>
            <p:ph type="ctrTitle"/>
          </p:nvPr>
        </p:nvSpPr>
        <p:spPr/>
        <p:txBody>
          <a:bodyPr/>
          <a:lstStyle/>
          <a:p>
            <a:r>
              <a:rPr lang="en-GB" dirty="0"/>
              <a:t>MapReduce</a:t>
            </a:r>
            <a:endParaRPr lang="en-IN" dirty="0"/>
          </a:p>
        </p:txBody>
      </p:sp>
      <p:sp>
        <p:nvSpPr>
          <p:cNvPr id="3" name="Subtitle 2">
            <a:extLst>
              <a:ext uri="{FF2B5EF4-FFF2-40B4-BE49-F238E27FC236}">
                <a16:creationId xmlns:a16="http://schemas.microsoft.com/office/drawing/2014/main" id="{DD83F648-F6CA-4FD8-8CC3-9944B951A5E0}"/>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167755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28B5-6001-4EB8-8641-67F9C7D975EC}"/>
              </a:ext>
            </a:extLst>
          </p:cNvPr>
          <p:cNvSpPr>
            <a:spLocks noGrp="1"/>
          </p:cNvSpPr>
          <p:nvPr>
            <p:ph type="title"/>
          </p:nvPr>
        </p:nvSpPr>
        <p:spPr/>
        <p:txBody>
          <a:bodyPr/>
          <a:lstStyle/>
          <a:p>
            <a:r>
              <a:rPr lang="en-GB" dirty="0"/>
              <a:t>MapReduce Workflow Example</a:t>
            </a:r>
            <a:endParaRPr lang="en-IN" dirty="0"/>
          </a:p>
        </p:txBody>
      </p:sp>
      <p:sp>
        <p:nvSpPr>
          <p:cNvPr id="4" name="Content Placeholder 3">
            <a:extLst>
              <a:ext uri="{FF2B5EF4-FFF2-40B4-BE49-F238E27FC236}">
                <a16:creationId xmlns:a16="http://schemas.microsoft.com/office/drawing/2014/main" id="{3D05E353-CD9E-40CE-80C8-B4C4F219D527}"/>
              </a:ext>
            </a:extLst>
          </p:cNvPr>
          <p:cNvSpPr>
            <a:spLocks noGrp="1"/>
          </p:cNvSpPr>
          <p:nvPr>
            <p:ph idx="1"/>
          </p:nvPr>
        </p:nvSpPr>
        <p:spPr/>
        <p:txBody>
          <a:bodyPr/>
          <a:lstStyle/>
          <a:p>
            <a:endParaRPr lang="en-IN"/>
          </a:p>
        </p:txBody>
      </p:sp>
      <p:pic>
        <p:nvPicPr>
          <p:cNvPr id="2052" name="Picture 4">
            <a:extLst>
              <a:ext uri="{FF2B5EF4-FFF2-40B4-BE49-F238E27FC236}">
                <a16:creationId xmlns:a16="http://schemas.microsoft.com/office/drawing/2014/main" id="{CD9238B4-D03A-40AB-A784-6261ACCC3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825625"/>
            <a:ext cx="8096250" cy="4191000"/>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73DD-83DD-4D1B-9124-9BFAF485CE38}"/>
              </a:ext>
            </a:extLst>
          </p:cNvPr>
          <p:cNvSpPr>
            <a:spLocks noGrp="1"/>
          </p:cNvSpPr>
          <p:nvPr>
            <p:ph type="title"/>
          </p:nvPr>
        </p:nvSpPr>
        <p:spPr/>
        <p:txBody>
          <a:bodyPr/>
          <a:lstStyle/>
          <a:p>
            <a:r>
              <a:rPr lang="en-GB" dirty="0"/>
              <a:t>Scenario</a:t>
            </a:r>
            <a:endParaRPr lang="en-IN" dirty="0"/>
          </a:p>
        </p:txBody>
      </p:sp>
      <p:sp>
        <p:nvSpPr>
          <p:cNvPr id="3" name="Content Placeholder 2">
            <a:extLst>
              <a:ext uri="{FF2B5EF4-FFF2-40B4-BE49-F238E27FC236}">
                <a16:creationId xmlns:a16="http://schemas.microsoft.com/office/drawing/2014/main" id="{3182B380-6620-4A86-98F9-F30C8A6293E6}"/>
              </a:ext>
            </a:extLst>
          </p:cNvPr>
          <p:cNvSpPr>
            <a:spLocks noGrp="1"/>
          </p:cNvSpPr>
          <p:nvPr>
            <p:ph idx="1"/>
          </p:nvPr>
        </p:nvSpPr>
        <p:spPr/>
        <p:txBody>
          <a:bodyPr/>
          <a:lstStyle/>
          <a:p>
            <a:r>
              <a:rPr lang="en-GB" b="0" i="0" dirty="0">
                <a:solidFill>
                  <a:srgbClr val="51565E"/>
                </a:solidFill>
                <a:effectLst/>
              </a:rPr>
              <a:t>Consider a library that has an extensive collection of books that live on several floors; you want to count the total number of books on each floor. </a:t>
            </a:r>
            <a:endParaRPr lang="en-IN" dirty="0"/>
          </a:p>
        </p:txBody>
      </p:sp>
    </p:spTree>
    <p:extLst>
      <p:ext uri="{BB962C8B-B14F-4D97-AF65-F5344CB8AC3E}">
        <p14:creationId xmlns:p14="http://schemas.microsoft.com/office/powerpoint/2010/main" val="324940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6019-B581-4E13-9E41-792FF8B4E11E}"/>
              </a:ext>
            </a:extLst>
          </p:cNvPr>
          <p:cNvSpPr>
            <a:spLocks noGrp="1"/>
          </p:cNvSpPr>
          <p:nvPr>
            <p:ph type="title"/>
          </p:nvPr>
        </p:nvSpPr>
        <p:spPr/>
        <p:txBody>
          <a:bodyPr/>
          <a:lstStyle/>
          <a:p>
            <a:r>
              <a:rPr lang="en-GB" dirty="0"/>
              <a:t>Overview of MapReduce</a:t>
            </a:r>
            <a:endParaRPr lang="en-IN" dirty="0"/>
          </a:p>
        </p:txBody>
      </p:sp>
      <p:sp>
        <p:nvSpPr>
          <p:cNvPr id="3" name="Content Placeholder 2">
            <a:extLst>
              <a:ext uri="{FF2B5EF4-FFF2-40B4-BE49-F238E27FC236}">
                <a16:creationId xmlns:a16="http://schemas.microsoft.com/office/drawing/2014/main" id="{A77E081F-749D-4D0C-A2E2-86FD068C5C76}"/>
              </a:ext>
            </a:extLst>
          </p:cNvPr>
          <p:cNvSpPr>
            <a:spLocks noGrp="1"/>
          </p:cNvSpPr>
          <p:nvPr>
            <p:ph idx="1"/>
          </p:nvPr>
        </p:nvSpPr>
        <p:spPr/>
        <p:txBody>
          <a:bodyPr/>
          <a:lstStyle/>
          <a:p>
            <a:r>
              <a:rPr lang="en-IN" b="0" i="0" dirty="0">
                <a:solidFill>
                  <a:srgbClr val="51565E"/>
                </a:solidFill>
                <a:effectLst/>
              </a:rPr>
              <a:t>Processing engine of Hadoop.</a:t>
            </a:r>
          </a:p>
          <a:p>
            <a:r>
              <a:rPr lang="en-IN" dirty="0">
                <a:solidFill>
                  <a:srgbClr val="51565E"/>
                </a:solidFill>
              </a:rPr>
              <a:t>Two phases in the MapReduce programming model:</a:t>
            </a:r>
          </a:p>
          <a:p>
            <a:pPr lvl="1"/>
            <a:r>
              <a:rPr lang="en-IN" b="0" i="0" dirty="0">
                <a:solidFill>
                  <a:srgbClr val="51565E"/>
                </a:solidFill>
                <a:effectLst/>
              </a:rPr>
              <a:t>Mapping</a:t>
            </a:r>
          </a:p>
          <a:p>
            <a:pPr lvl="1"/>
            <a:r>
              <a:rPr lang="en-IN" dirty="0">
                <a:solidFill>
                  <a:srgbClr val="51565E"/>
                </a:solidFill>
              </a:rPr>
              <a:t>Reducing</a:t>
            </a:r>
          </a:p>
          <a:p>
            <a:endParaRPr lang="en-IN" b="0" i="0" dirty="0">
              <a:solidFill>
                <a:srgbClr val="51565E"/>
              </a:solidFill>
              <a:effectLst/>
            </a:endParaRPr>
          </a:p>
          <a:p>
            <a:endParaRPr lang="en-IN" dirty="0"/>
          </a:p>
        </p:txBody>
      </p:sp>
    </p:spTree>
    <p:extLst>
      <p:ext uri="{BB962C8B-B14F-4D97-AF65-F5344CB8AC3E}">
        <p14:creationId xmlns:p14="http://schemas.microsoft.com/office/powerpoint/2010/main" val="379334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C71E3C-D172-4324-AD6D-9F9BBF1CE3C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Mapping and Reducing</a:t>
            </a:r>
          </a:p>
        </p:txBody>
      </p:sp>
      <p:pic>
        <p:nvPicPr>
          <p:cNvPr id="6" name="Content Placeholder 5">
            <a:extLst>
              <a:ext uri="{FF2B5EF4-FFF2-40B4-BE49-F238E27FC236}">
                <a16:creationId xmlns:a16="http://schemas.microsoft.com/office/drawing/2014/main" id="{6BA562AA-342D-42E7-B5DF-380F6CADDC0B}"/>
              </a:ext>
            </a:extLst>
          </p:cNvPr>
          <p:cNvPicPr>
            <a:picLocks noGrp="1" noChangeAspect="1"/>
          </p:cNvPicPr>
          <p:nvPr>
            <p:ph idx="1"/>
          </p:nvPr>
        </p:nvPicPr>
        <p:blipFill>
          <a:blip r:embed="rId3"/>
          <a:stretch>
            <a:fillRect/>
          </a:stretch>
        </p:blipFill>
        <p:spPr>
          <a:xfrm>
            <a:off x="4502428" y="1604498"/>
            <a:ext cx="7225748" cy="3649003"/>
          </a:xfrm>
          <a:prstGeom prst="rect">
            <a:avLst/>
          </a:prstGeom>
        </p:spPr>
      </p:pic>
    </p:spTree>
    <p:extLst>
      <p:ext uri="{BB962C8B-B14F-4D97-AF65-F5344CB8AC3E}">
        <p14:creationId xmlns:p14="http://schemas.microsoft.com/office/powerpoint/2010/main" val="281487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EE0F-433B-4BAF-BC4C-1266BB199E6E}"/>
              </a:ext>
            </a:extLst>
          </p:cNvPr>
          <p:cNvSpPr>
            <a:spLocks noGrp="1"/>
          </p:cNvSpPr>
          <p:nvPr>
            <p:ph type="title"/>
          </p:nvPr>
        </p:nvSpPr>
        <p:spPr/>
        <p:txBody>
          <a:bodyPr/>
          <a:lstStyle/>
          <a:p>
            <a:r>
              <a:rPr lang="en-GB" dirty="0"/>
              <a:t>Mapping and Reducing</a:t>
            </a:r>
            <a:endParaRPr lang="en-IN" dirty="0"/>
          </a:p>
        </p:txBody>
      </p:sp>
      <p:sp>
        <p:nvSpPr>
          <p:cNvPr id="3" name="Content Placeholder 2">
            <a:extLst>
              <a:ext uri="{FF2B5EF4-FFF2-40B4-BE49-F238E27FC236}">
                <a16:creationId xmlns:a16="http://schemas.microsoft.com/office/drawing/2014/main" id="{024E10FF-1D72-4C72-AECE-A0F4C622C91D}"/>
              </a:ext>
            </a:extLst>
          </p:cNvPr>
          <p:cNvSpPr>
            <a:spLocks noGrp="1"/>
          </p:cNvSpPr>
          <p:nvPr>
            <p:ph idx="1"/>
          </p:nvPr>
        </p:nvSpPr>
        <p:spPr/>
        <p:txBody>
          <a:bodyPr/>
          <a:lstStyle/>
          <a:p>
            <a:r>
              <a:rPr lang="en-GB" b="0" i="0" dirty="0">
                <a:solidFill>
                  <a:srgbClr val="51565E"/>
                </a:solidFill>
                <a:effectLst/>
              </a:rPr>
              <a:t>A mapper class handles the mapping phase.</a:t>
            </a:r>
          </a:p>
          <a:p>
            <a:pPr lvl="1"/>
            <a:r>
              <a:rPr lang="en-GB" b="0" i="0" dirty="0">
                <a:solidFill>
                  <a:srgbClr val="51565E"/>
                </a:solidFill>
                <a:effectLst/>
              </a:rPr>
              <a:t>It maps the data present in different </a:t>
            </a:r>
            <a:r>
              <a:rPr lang="en-GB" b="0" i="0" dirty="0" err="1">
                <a:solidFill>
                  <a:srgbClr val="51565E"/>
                </a:solidFill>
                <a:effectLst/>
              </a:rPr>
              <a:t>datanodes</a:t>
            </a:r>
            <a:r>
              <a:rPr lang="en-GB" b="0" i="0" dirty="0">
                <a:solidFill>
                  <a:srgbClr val="51565E"/>
                </a:solidFill>
                <a:effectLst/>
              </a:rPr>
              <a:t>. </a:t>
            </a:r>
          </a:p>
          <a:p>
            <a:r>
              <a:rPr lang="en-GB" b="0" i="0" dirty="0">
                <a:solidFill>
                  <a:srgbClr val="51565E"/>
                </a:solidFill>
                <a:effectLst/>
              </a:rPr>
              <a:t>A reducer class handles the reducing phase</a:t>
            </a:r>
          </a:p>
          <a:p>
            <a:pPr lvl="1"/>
            <a:r>
              <a:rPr lang="en-GB" dirty="0">
                <a:solidFill>
                  <a:srgbClr val="51565E"/>
                </a:solidFill>
              </a:rPr>
              <a:t>I</a:t>
            </a:r>
            <a:r>
              <a:rPr lang="en-GB" b="0" i="0" dirty="0">
                <a:solidFill>
                  <a:srgbClr val="51565E"/>
                </a:solidFill>
                <a:effectLst/>
              </a:rPr>
              <a:t>t aggregates and reduces the output of different </a:t>
            </a:r>
            <a:r>
              <a:rPr lang="en-GB" b="0" i="0" dirty="0" err="1">
                <a:solidFill>
                  <a:srgbClr val="51565E"/>
                </a:solidFill>
                <a:effectLst/>
              </a:rPr>
              <a:t>datanodes</a:t>
            </a:r>
            <a:r>
              <a:rPr lang="en-GB" b="0" i="0" dirty="0">
                <a:solidFill>
                  <a:srgbClr val="51565E"/>
                </a:solidFill>
                <a:effectLst/>
              </a:rPr>
              <a:t> to generate the final output.</a:t>
            </a:r>
          </a:p>
          <a:p>
            <a:endParaRPr lang="en-IN" dirty="0"/>
          </a:p>
        </p:txBody>
      </p:sp>
      <p:pic>
        <p:nvPicPr>
          <p:cNvPr id="1026" name="Picture 2" descr="input-output">
            <a:extLst>
              <a:ext uri="{FF2B5EF4-FFF2-40B4-BE49-F238E27FC236}">
                <a16:creationId xmlns:a16="http://schemas.microsoft.com/office/drawing/2014/main" id="{E35DA060-7427-449D-B693-9A7E400CA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73" y="4001294"/>
            <a:ext cx="3987944" cy="27217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maptasks">
            <a:extLst>
              <a:ext uri="{FF2B5EF4-FFF2-40B4-BE49-F238E27FC236}">
                <a16:creationId xmlns:a16="http://schemas.microsoft.com/office/drawing/2014/main" id="{657706C1-6598-4AE9-B611-848EB735D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409" y="4001294"/>
            <a:ext cx="6761451" cy="23106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9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7917051-9A0E-4399-B3AB-3D9C092537B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MapReduce Architecture</a:t>
            </a:r>
          </a:p>
        </p:txBody>
      </p:sp>
      <p:pic>
        <p:nvPicPr>
          <p:cNvPr id="1026" name="Picture 2" descr="MapReduce Architecture">
            <a:extLst>
              <a:ext uri="{FF2B5EF4-FFF2-40B4-BE49-F238E27FC236}">
                <a16:creationId xmlns:a16="http://schemas.microsoft.com/office/drawing/2014/main" id="{A280585A-53E7-4D78-A0FA-594242BC79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735124"/>
            <a:ext cx="7225748" cy="53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2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1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1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1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Freeform: Shape 1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1F0A0ED-CC0E-4BA4-8550-176001522A6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Job Trackers and Task Trackers</a:t>
            </a:r>
          </a:p>
        </p:txBody>
      </p:sp>
      <p:pic>
        <p:nvPicPr>
          <p:cNvPr id="2050" name="Picture 2" descr="Job Trackers and Task Trackers">
            <a:extLst>
              <a:ext uri="{FF2B5EF4-FFF2-40B4-BE49-F238E27FC236}">
                <a16:creationId xmlns:a16="http://schemas.microsoft.com/office/drawing/2014/main" id="{4E58F276-6EB1-420B-A980-A4C04608B4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7963" y="1275242"/>
            <a:ext cx="8040398" cy="394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28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72CDAEB-23CF-4678-9A8E-A6D14F8669E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Phases of MapReduce</a:t>
            </a:r>
          </a:p>
        </p:txBody>
      </p:sp>
      <p:pic>
        <p:nvPicPr>
          <p:cNvPr id="5" name="Content Placeholder 4" descr="Diagram&#10;&#10;Description automatically generated">
            <a:extLst>
              <a:ext uri="{FF2B5EF4-FFF2-40B4-BE49-F238E27FC236}">
                <a16:creationId xmlns:a16="http://schemas.microsoft.com/office/drawing/2014/main" id="{B98E93A5-9FC6-4100-8884-D715FE8EF1A1}"/>
              </a:ext>
            </a:extLst>
          </p:cNvPr>
          <p:cNvPicPr>
            <a:picLocks noGrp="1" noChangeAspect="1"/>
          </p:cNvPicPr>
          <p:nvPr>
            <p:ph idx="1"/>
          </p:nvPr>
        </p:nvPicPr>
        <p:blipFill>
          <a:blip r:embed="rId3"/>
          <a:stretch>
            <a:fillRect/>
          </a:stretch>
        </p:blipFill>
        <p:spPr>
          <a:xfrm>
            <a:off x="4502428" y="1812239"/>
            <a:ext cx="7225748" cy="3233522"/>
          </a:xfrm>
          <a:prstGeom prst="rect">
            <a:avLst/>
          </a:prstGeom>
        </p:spPr>
      </p:pic>
    </p:spTree>
    <p:extLst>
      <p:ext uri="{BB962C8B-B14F-4D97-AF65-F5344CB8AC3E}">
        <p14:creationId xmlns:p14="http://schemas.microsoft.com/office/powerpoint/2010/main" val="401063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63CB-AE17-4FE4-B36A-66CD0D364FF8}"/>
              </a:ext>
            </a:extLst>
          </p:cNvPr>
          <p:cNvSpPr>
            <a:spLocks noGrp="1"/>
          </p:cNvSpPr>
          <p:nvPr>
            <p:ph type="title"/>
          </p:nvPr>
        </p:nvSpPr>
        <p:spPr/>
        <p:txBody>
          <a:bodyPr/>
          <a:lstStyle/>
          <a:p>
            <a:r>
              <a:rPr lang="en-GB" dirty="0"/>
              <a:t>MapReduce Workflow</a:t>
            </a:r>
            <a:endParaRPr lang="en-IN" dirty="0"/>
          </a:p>
        </p:txBody>
      </p:sp>
      <p:sp>
        <p:nvSpPr>
          <p:cNvPr id="7" name="Content Placeholder 6">
            <a:extLst>
              <a:ext uri="{FF2B5EF4-FFF2-40B4-BE49-F238E27FC236}">
                <a16:creationId xmlns:a16="http://schemas.microsoft.com/office/drawing/2014/main" id="{ACBA0EF0-9B06-4E30-90E2-911D1C684770}"/>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43A1809-098E-4C33-AC35-1202C14C98E6}"/>
              </a:ext>
            </a:extLst>
          </p:cNvPr>
          <p:cNvPicPr>
            <a:picLocks noChangeAspect="1"/>
          </p:cNvPicPr>
          <p:nvPr/>
        </p:nvPicPr>
        <p:blipFill>
          <a:blip r:embed="rId3"/>
          <a:stretch>
            <a:fillRect/>
          </a:stretch>
        </p:blipFill>
        <p:spPr>
          <a:xfrm>
            <a:off x="395287" y="1576388"/>
            <a:ext cx="11401425" cy="4600575"/>
          </a:xfrm>
          <a:prstGeom prst="rect">
            <a:avLst/>
          </a:prstGeom>
        </p:spPr>
      </p:pic>
    </p:spTree>
    <p:extLst>
      <p:ext uri="{BB962C8B-B14F-4D97-AF65-F5344CB8AC3E}">
        <p14:creationId xmlns:p14="http://schemas.microsoft.com/office/powerpoint/2010/main" val="746148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1668</Words>
  <Application>Microsoft Office PowerPoint</Application>
  <PresentationFormat>Widescreen</PresentationFormat>
  <Paragraphs>115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gt-medium</vt:lpstr>
      <vt:lpstr>gt-regular</vt:lpstr>
      <vt:lpstr>Roboto</vt:lpstr>
      <vt:lpstr>Office Theme</vt:lpstr>
      <vt:lpstr>MapReduce</vt:lpstr>
      <vt:lpstr>Scenario</vt:lpstr>
      <vt:lpstr>Overview of MapReduce</vt:lpstr>
      <vt:lpstr>Mapping and Reducing</vt:lpstr>
      <vt:lpstr>Mapping and Reducing</vt:lpstr>
      <vt:lpstr>MapReduce Architecture</vt:lpstr>
      <vt:lpstr>Job Trackers and Task Trackers</vt:lpstr>
      <vt:lpstr>Phases of MapReduce</vt:lpstr>
      <vt:lpstr>MapReduce Workflow</vt:lpstr>
      <vt:lpstr>MapReduce Workflow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Ajay Singala</dc:creator>
  <cp:lastModifiedBy>Ajay Jayantilal Singala</cp:lastModifiedBy>
  <cp:revision>13</cp:revision>
  <dcterms:created xsi:type="dcterms:W3CDTF">2021-06-09T10:17:23Z</dcterms:created>
  <dcterms:modified xsi:type="dcterms:W3CDTF">2021-12-01T21:54:07Z</dcterms:modified>
</cp:coreProperties>
</file>