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73" r:id="rId5"/>
    <p:sldId id="258" r:id="rId6"/>
    <p:sldId id="259" r:id="rId7"/>
    <p:sldId id="274" r:id="rId8"/>
    <p:sldId id="260" r:id="rId9"/>
    <p:sldId id="261" r:id="rId10"/>
    <p:sldId id="275" r:id="rId11"/>
    <p:sldId id="276" r:id="rId12"/>
    <p:sldId id="277" r:id="rId13"/>
    <p:sldId id="278" r:id="rId14"/>
    <p:sldId id="279" r:id="rId15"/>
    <p:sldId id="280" r:id="rId16"/>
    <p:sldId id="262" r:id="rId17"/>
    <p:sldId id="281" r:id="rId18"/>
    <p:sldId id="267" r:id="rId19"/>
    <p:sldId id="263" r:id="rId20"/>
    <p:sldId id="282" r:id="rId21"/>
    <p:sldId id="264" r:id="rId22"/>
    <p:sldId id="265" r:id="rId23"/>
    <p:sldId id="288" r:id="rId24"/>
    <p:sldId id="266" r:id="rId25"/>
    <p:sldId id="283" r:id="rId26"/>
    <p:sldId id="284" r:id="rId27"/>
    <p:sldId id="285" r:id="rId28"/>
    <p:sldId id="286" r:id="rId29"/>
    <p:sldId id="287" r:id="rId30"/>
    <p:sldId id="269" r:id="rId31"/>
    <p:sldId id="26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85EE1-10A7-46AF-9879-A7D98E49B2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324ACB-90AC-4BEE-8DB9-6EF60ABD2D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21CC8B-24A2-4C94-B149-A3BBB5EA4C32}"/>
              </a:ext>
            </a:extLst>
          </p:cNvPr>
          <p:cNvSpPr>
            <a:spLocks noGrp="1"/>
          </p:cNvSpPr>
          <p:nvPr>
            <p:ph type="dt" sz="half" idx="10"/>
          </p:nvPr>
        </p:nvSpPr>
        <p:spPr/>
        <p:txBody>
          <a:bodyPr/>
          <a:lstStyle/>
          <a:p>
            <a:fld id="{7E033477-1720-4433-9E7D-ED939FAE82A7}" type="datetimeFigureOut">
              <a:rPr lang="en-US" smtClean="0"/>
              <a:t>3/1/2022</a:t>
            </a:fld>
            <a:endParaRPr lang="en-US"/>
          </a:p>
        </p:txBody>
      </p:sp>
      <p:sp>
        <p:nvSpPr>
          <p:cNvPr id="5" name="Footer Placeholder 4">
            <a:extLst>
              <a:ext uri="{FF2B5EF4-FFF2-40B4-BE49-F238E27FC236}">
                <a16:creationId xmlns:a16="http://schemas.microsoft.com/office/drawing/2014/main" id="{30E03932-97C5-4766-A3BC-57AA41BF6E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63776B-2911-44C8-AF2C-E3C06B011CFB}"/>
              </a:ext>
            </a:extLst>
          </p:cNvPr>
          <p:cNvSpPr>
            <a:spLocks noGrp="1"/>
          </p:cNvSpPr>
          <p:nvPr>
            <p:ph type="sldNum" sz="quarter" idx="12"/>
          </p:nvPr>
        </p:nvSpPr>
        <p:spPr/>
        <p:txBody>
          <a:bodyPr/>
          <a:lstStyle/>
          <a:p>
            <a:fld id="{C93852A8-9E92-4DEB-80C0-91C78C376EE9}" type="slidenum">
              <a:rPr lang="en-US" smtClean="0"/>
              <a:t>‹#›</a:t>
            </a:fld>
            <a:endParaRPr lang="en-US"/>
          </a:p>
        </p:txBody>
      </p:sp>
    </p:spTree>
    <p:extLst>
      <p:ext uri="{BB962C8B-B14F-4D97-AF65-F5344CB8AC3E}">
        <p14:creationId xmlns:p14="http://schemas.microsoft.com/office/powerpoint/2010/main" val="4660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78355-E04E-40B1-8A6A-C0337BB631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29BFA5-4959-4170-A072-848FFCADF2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BE925B-33FB-41C3-A705-49B52299DC45}"/>
              </a:ext>
            </a:extLst>
          </p:cNvPr>
          <p:cNvSpPr>
            <a:spLocks noGrp="1"/>
          </p:cNvSpPr>
          <p:nvPr>
            <p:ph type="dt" sz="half" idx="10"/>
          </p:nvPr>
        </p:nvSpPr>
        <p:spPr/>
        <p:txBody>
          <a:bodyPr/>
          <a:lstStyle/>
          <a:p>
            <a:fld id="{7E033477-1720-4433-9E7D-ED939FAE82A7}" type="datetimeFigureOut">
              <a:rPr lang="en-US" smtClean="0"/>
              <a:t>3/1/2022</a:t>
            </a:fld>
            <a:endParaRPr lang="en-US"/>
          </a:p>
        </p:txBody>
      </p:sp>
      <p:sp>
        <p:nvSpPr>
          <p:cNvPr id="5" name="Footer Placeholder 4">
            <a:extLst>
              <a:ext uri="{FF2B5EF4-FFF2-40B4-BE49-F238E27FC236}">
                <a16:creationId xmlns:a16="http://schemas.microsoft.com/office/drawing/2014/main" id="{CFA0401E-4FD4-409B-B93A-F65FC93FEB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72E902-F121-4788-BF88-7CD6D6A57576}"/>
              </a:ext>
            </a:extLst>
          </p:cNvPr>
          <p:cNvSpPr>
            <a:spLocks noGrp="1"/>
          </p:cNvSpPr>
          <p:nvPr>
            <p:ph type="sldNum" sz="quarter" idx="12"/>
          </p:nvPr>
        </p:nvSpPr>
        <p:spPr/>
        <p:txBody>
          <a:bodyPr/>
          <a:lstStyle/>
          <a:p>
            <a:fld id="{C93852A8-9E92-4DEB-80C0-91C78C376EE9}" type="slidenum">
              <a:rPr lang="en-US" smtClean="0"/>
              <a:t>‹#›</a:t>
            </a:fld>
            <a:endParaRPr lang="en-US"/>
          </a:p>
        </p:txBody>
      </p:sp>
    </p:spTree>
    <p:extLst>
      <p:ext uri="{BB962C8B-B14F-4D97-AF65-F5344CB8AC3E}">
        <p14:creationId xmlns:p14="http://schemas.microsoft.com/office/powerpoint/2010/main" val="2314965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21E31B-7F1F-433C-8BCF-50E2892E18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12A004-E608-4135-9552-1F9D5527B8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64236D-13C1-42FB-84B9-19B35D3F77A0}"/>
              </a:ext>
            </a:extLst>
          </p:cNvPr>
          <p:cNvSpPr>
            <a:spLocks noGrp="1"/>
          </p:cNvSpPr>
          <p:nvPr>
            <p:ph type="dt" sz="half" idx="10"/>
          </p:nvPr>
        </p:nvSpPr>
        <p:spPr/>
        <p:txBody>
          <a:bodyPr/>
          <a:lstStyle/>
          <a:p>
            <a:fld id="{7E033477-1720-4433-9E7D-ED939FAE82A7}" type="datetimeFigureOut">
              <a:rPr lang="en-US" smtClean="0"/>
              <a:t>3/1/2022</a:t>
            </a:fld>
            <a:endParaRPr lang="en-US"/>
          </a:p>
        </p:txBody>
      </p:sp>
      <p:sp>
        <p:nvSpPr>
          <p:cNvPr id="5" name="Footer Placeholder 4">
            <a:extLst>
              <a:ext uri="{FF2B5EF4-FFF2-40B4-BE49-F238E27FC236}">
                <a16:creationId xmlns:a16="http://schemas.microsoft.com/office/drawing/2014/main" id="{D7C9171E-0E8F-4D30-A129-CB5F5B466C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9D6796-F5E9-42B0-9C8A-D87B99DD5A02}"/>
              </a:ext>
            </a:extLst>
          </p:cNvPr>
          <p:cNvSpPr>
            <a:spLocks noGrp="1"/>
          </p:cNvSpPr>
          <p:nvPr>
            <p:ph type="sldNum" sz="quarter" idx="12"/>
          </p:nvPr>
        </p:nvSpPr>
        <p:spPr/>
        <p:txBody>
          <a:bodyPr/>
          <a:lstStyle/>
          <a:p>
            <a:fld id="{C93852A8-9E92-4DEB-80C0-91C78C376EE9}" type="slidenum">
              <a:rPr lang="en-US" smtClean="0"/>
              <a:t>‹#›</a:t>
            </a:fld>
            <a:endParaRPr lang="en-US"/>
          </a:p>
        </p:txBody>
      </p:sp>
    </p:spTree>
    <p:extLst>
      <p:ext uri="{BB962C8B-B14F-4D97-AF65-F5344CB8AC3E}">
        <p14:creationId xmlns:p14="http://schemas.microsoft.com/office/powerpoint/2010/main" val="2461527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2324A-6F29-4F59-BE9A-E2BDB7C7D9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357180-9F8F-4E64-9838-C84EE5163D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F9BF78-56A2-4EFE-B5EB-BA4435816CDF}"/>
              </a:ext>
            </a:extLst>
          </p:cNvPr>
          <p:cNvSpPr>
            <a:spLocks noGrp="1"/>
          </p:cNvSpPr>
          <p:nvPr>
            <p:ph type="dt" sz="half" idx="10"/>
          </p:nvPr>
        </p:nvSpPr>
        <p:spPr/>
        <p:txBody>
          <a:bodyPr/>
          <a:lstStyle/>
          <a:p>
            <a:fld id="{7E033477-1720-4433-9E7D-ED939FAE82A7}" type="datetimeFigureOut">
              <a:rPr lang="en-US" smtClean="0"/>
              <a:t>3/1/2022</a:t>
            </a:fld>
            <a:endParaRPr lang="en-US"/>
          </a:p>
        </p:txBody>
      </p:sp>
      <p:sp>
        <p:nvSpPr>
          <p:cNvPr id="5" name="Footer Placeholder 4">
            <a:extLst>
              <a:ext uri="{FF2B5EF4-FFF2-40B4-BE49-F238E27FC236}">
                <a16:creationId xmlns:a16="http://schemas.microsoft.com/office/drawing/2014/main" id="{E62FD76B-B599-42B3-A9F4-8586B9A77A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779086-06D7-4AC9-A651-2412D336F563}"/>
              </a:ext>
            </a:extLst>
          </p:cNvPr>
          <p:cNvSpPr>
            <a:spLocks noGrp="1"/>
          </p:cNvSpPr>
          <p:nvPr>
            <p:ph type="sldNum" sz="quarter" idx="12"/>
          </p:nvPr>
        </p:nvSpPr>
        <p:spPr/>
        <p:txBody>
          <a:bodyPr/>
          <a:lstStyle/>
          <a:p>
            <a:fld id="{C93852A8-9E92-4DEB-80C0-91C78C376EE9}" type="slidenum">
              <a:rPr lang="en-US" smtClean="0"/>
              <a:t>‹#›</a:t>
            </a:fld>
            <a:endParaRPr lang="en-US"/>
          </a:p>
        </p:txBody>
      </p:sp>
    </p:spTree>
    <p:extLst>
      <p:ext uri="{BB962C8B-B14F-4D97-AF65-F5344CB8AC3E}">
        <p14:creationId xmlns:p14="http://schemas.microsoft.com/office/powerpoint/2010/main" val="4117830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A2B55-68E1-42CB-8FFE-F94B0F8070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92989C-ECF4-4D3D-B6D8-7075F87E90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B7CC67-EE15-412C-83BC-E86EE0BC41FB}"/>
              </a:ext>
            </a:extLst>
          </p:cNvPr>
          <p:cNvSpPr>
            <a:spLocks noGrp="1"/>
          </p:cNvSpPr>
          <p:nvPr>
            <p:ph type="dt" sz="half" idx="10"/>
          </p:nvPr>
        </p:nvSpPr>
        <p:spPr/>
        <p:txBody>
          <a:bodyPr/>
          <a:lstStyle/>
          <a:p>
            <a:fld id="{7E033477-1720-4433-9E7D-ED939FAE82A7}" type="datetimeFigureOut">
              <a:rPr lang="en-US" smtClean="0"/>
              <a:t>3/1/2022</a:t>
            </a:fld>
            <a:endParaRPr lang="en-US"/>
          </a:p>
        </p:txBody>
      </p:sp>
      <p:sp>
        <p:nvSpPr>
          <p:cNvPr id="5" name="Footer Placeholder 4">
            <a:extLst>
              <a:ext uri="{FF2B5EF4-FFF2-40B4-BE49-F238E27FC236}">
                <a16:creationId xmlns:a16="http://schemas.microsoft.com/office/drawing/2014/main" id="{0A2E9B99-E0FB-45B6-8A08-15D4BE82FC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F64C08-18BD-425A-AFC0-D7FA960B244C}"/>
              </a:ext>
            </a:extLst>
          </p:cNvPr>
          <p:cNvSpPr>
            <a:spLocks noGrp="1"/>
          </p:cNvSpPr>
          <p:nvPr>
            <p:ph type="sldNum" sz="quarter" idx="12"/>
          </p:nvPr>
        </p:nvSpPr>
        <p:spPr/>
        <p:txBody>
          <a:bodyPr/>
          <a:lstStyle/>
          <a:p>
            <a:fld id="{C93852A8-9E92-4DEB-80C0-91C78C376EE9}" type="slidenum">
              <a:rPr lang="en-US" smtClean="0"/>
              <a:t>‹#›</a:t>
            </a:fld>
            <a:endParaRPr lang="en-US"/>
          </a:p>
        </p:txBody>
      </p:sp>
    </p:spTree>
    <p:extLst>
      <p:ext uri="{BB962C8B-B14F-4D97-AF65-F5344CB8AC3E}">
        <p14:creationId xmlns:p14="http://schemas.microsoft.com/office/powerpoint/2010/main" val="2652996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8009C-040F-443D-A6D7-999D4AA040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738792-E8CF-4F3A-B00C-EB05854E81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D71AE9-407D-40FD-83AE-71107691AB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C21C70-1A59-4692-8639-63AB2D1D1330}"/>
              </a:ext>
            </a:extLst>
          </p:cNvPr>
          <p:cNvSpPr>
            <a:spLocks noGrp="1"/>
          </p:cNvSpPr>
          <p:nvPr>
            <p:ph type="dt" sz="half" idx="10"/>
          </p:nvPr>
        </p:nvSpPr>
        <p:spPr/>
        <p:txBody>
          <a:bodyPr/>
          <a:lstStyle/>
          <a:p>
            <a:fld id="{7E033477-1720-4433-9E7D-ED939FAE82A7}" type="datetimeFigureOut">
              <a:rPr lang="en-US" smtClean="0"/>
              <a:t>3/1/2022</a:t>
            </a:fld>
            <a:endParaRPr lang="en-US"/>
          </a:p>
        </p:txBody>
      </p:sp>
      <p:sp>
        <p:nvSpPr>
          <p:cNvPr id="6" name="Footer Placeholder 5">
            <a:extLst>
              <a:ext uri="{FF2B5EF4-FFF2-40B4-BE49-F238E27FC236}">
                <a16:creationId xmlns:a16="http://schemas.microsoft.com/office/drawing/2014/main" id="{07915492-60B8-4916-BDA8-5EA3A2CC4C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B21E4D-BCF5-459B-A32A-0827121CCC96}"/>
              </a:ext>
            </a:extLst>
          </p:cNvPr>
          <p:cNvSpPr>
            <a:spLocks noGrp="1"/>
          </p:cNvSpPr>
          <p:nvPr>
            <p:ph type="sldNum" sz="quarter" idx="12"/>
          </p:nvPr>
        </p:nvSpPr>
        <p:spPr/>
        <p:txBody>
          <a:bodyPr/>
          <a:lstStyle/>
          <a:p>
            <a:fld id="{C93852A8-9E92-4DEB-80C0-91C78C376EE9}" type="slidenum">
              <a:rPr lang="en-US" smtClean="0"/>
              <a:t>‹#›</a:t>
            </a:fld>
            <a:endParaRPr lang="en-US"/>
          </a:p>
        </p:txBody>
      </p:sp>
    </p:spTree>
    <p:extLst>
      <p:ext uri="{BB962C8B-B14F-4D97-AF65-F5344CB8AC3E}">
        <p14:creationId xmlns:p14="http://schemas.microsoft.com/office/powerpoint/2010/main" val="896317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5AACF-CA1A-4127-90C9-2D1FF32B71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C4A2C0-5E95-445B-9DDD-CC89454038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AC85F9-9250-4CB8-BBB4-8DF3FFDD2E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F335CF-1BB1-4F11-A83A-025189675A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6908BE-9EF6-4782-A3FB-B18FDE50BD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487C2F-6858-447E-8851-27976E16B2AA}"/>
              </a:ext>
            </a:extLst>
          </p:cNvPr>
          <p:cNvSpPr>
            <a:spLocks noGrp="1"/>
          </p:cNvSpPr>
          <p:nvPr>
            <p:ph type="dt" sz="half" idx="10"/>
          </p:nvPr>
        </p:nvSpPr>
        <p:spPr/>
        <p:txBody>
          <a:bodyPr/>
          <a:lstStyle/>
          <a:p>
            <a:fld id="{7E033477-1720-4433-9E7D-ED939FAE82A7}" type="datetimeFigureOut">
              <a:rPr lang="en-US" smtClean="0"/>
              <a:t>3/1/2022</a:t>
            </a:fld>
            <a:endParaRPr lang="en-US"/>
          </a:p>
        </p:txBody>
      </p:sp>
      <p:sp>
        <p:nvSpPr>
          <p:cNvPr id="8" name="Footer Placeholder 7">
            <a:extLst>
              <a:ext uri="{FF2B5EF4-FFF2-40B4-BE49-F238E27FC236}">
                <a16:creationId xmlns:a16="http://schemas.microsoft.com/office/drawing/2014/main" id="{7F5A3A84-E7F4-4114-9BEA-B0895627DF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94E834-359D-4949-B761-7FA05A7A7FF6}"/>
              </a:ext>
            </a:extLst>
          </p:cNvPr>
          <p:cNvSpPr>
            <a:spLocks noGrp="1"/>
          </p:cNvSpPr>
          <p:nvPr>
            <p:ph type="sldNum" sz="quarter" idx="12"/>
          </p:nvPr>
        </p:nvSpPr>
        <p:spPr/>
        <p:txBody>
          <a:bodyPr/>
          <a:lstStyle/>
          <a:p>
            <a:fld id="{C93852A8-9E92-4DEB-80C0-91C78C376EE9}" type="slidenum">
              <a:rPr lang="en-US" smtClean="0"/>
              <a:t>‹#›</a:t>
            </a:fld>
            <a:endParaRPr lang="en-US"/>
          </a:p>
        </p:txBody>
      </p:sp>
    </p:spTree>
    <p:extLst>
      <p:ext uri="{BB962C8B-B14F-4D97-AF65-F5344CB8AC3E}">
        <p14:creationId xmlns:p14="http://schemas.microsoft.com/office/powerpoint/2010/main" val="561427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C370-5057-47A3-B400-411F90E6D4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BD4F5A-DC8B-4165-AA5D-5A8C42CCD2EC}"/>
              </a:ext>
            </a:extLst>
          </p:cNvPr>
          <p:cNvSpPr>
            <a:spLocks noGrp="1"/>
          </p:cNvSpPr>
          <p:nvPr>
            <p:ph type="dt" sz="half" idx="10"/>
          </p:nvPr>
        </p:nvSpPr>
        <p:spPr/>
        <p:txBody>
          <a:bodyPr/>
          <a:lstStyle/>
          <a:p>
            <a:fld id="{7E033477-1720-4433-9E7D-ED939FAE82A7}" type="datetimeFigureOut">
              <a:rPr lang="en-US" smtClean="0"/>
              <a:t>3/1/2022</a:t>
            </a:fld>
            <a:endParaRPr lang="en-US"/>
          </a:p>
        </p:txBody>
      </p:sp>
      <p:sp>
        <p:nvSpPr>
          <p:cNvPr id="4" name="Footer Placeholder 3">
            <a:extLst>
              <a:ext uri="{FF2B5EF4-FFF2-40B4-BE49-F238E27FC236}">
                <a16:creationId xmlns:a16="http://schemas.microsoft.com/office/drawing/2014/main" id="{E71E0562-EED6-43D4-AF40-C5B3605E1F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53F8A3-CF97-4DE3-8FF0-A614F8ACB5C9}"/>
              </a:ext>
            </a:extLst>
          </p:cNvPr>
          <p:cNvSpPr>
            <a:spLocks noGrp="1"/>
          </p:cNvSpPr>
          <p:nvPr>
            <p:ph type="sldNum" sz="quarter" idx="12"/>
          </p:nvPr>
        </p:nvSpPr>
        <p:spPr/>
        <p:txBody>
          <a:bodyPr/>
          <a:lstStyle/>
          <a:p>
            <a:fld id="{C93852A8-9E92-4DEB-80C0-91C78C376EE9}" type="slidenum">
              <a:rPr lang="en-US" smtClean="0"/>
              <a:t>‹#›</a:t>
            </a:fld>
            <a:endParaRPr lang="en-US"/>
          </a:p>
        </p:txBody>
      </p:sp>
    </p:spTree>
    <p:extLst>
      <p:ext uri="{BB962C8B-B14F-4D97-AF65-F5344CB8AC3E}">
        <p14:creationId xmlns:p14="http://schemas.microsoft.com/office/powerpoint/2010/main" val="2385893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1C329D-DEE9-4472-B70F-698429EB08B6}"/>
              </a:ext>
            </a:extLst>
          </p:cNvPr>
          <p:cNvSpPr>
            <a:spLocks noGrp="1"/>
          </p:cNvSpPr>
          <p:nvPr>
            <p:ph type="dt" sz="half" idx="10"/>
          </p:nvPr>
        </p:nvSpPr>
        <p:spPr/>
        <p:txBody>
          <a:bodyPr/>
          <a:lstStyle/>
          <a:p>
            <a:fld id="{7E033477-1720-4433-9E7D-ED939FAE82A7}" type="datetimeFigureOut">
              <a:rPr lang="en-US" smtClean="0"/>
              <a:t>3/1/2022</a:t>
            </a:fld>
            <a:endParaRPr lang="en-US"/>
          </a:p>
        </p:txBody>
      </p:sp>
      <p:sp>
        <p:nvSpPr>
          <p:cNvPr id="3" name="Footer Placeholder 2">
            <a:extLst>
              <a:ext uri="{FF2B5EF4-FFF2-40B4-BE49-F238E27FC236}">
                <a16:creationId xmlns:a16="http://schemas.microsoft.com/office/drawing/2014/main" id="{B229AC95-6E94-4A87-A788-D7564A2342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54D389-E4BE-4689-918F-9CD85EEF5BF4}"/>
              </a:ext>
            </a:extLst>
          </p:cNvPr>
          <p:cNvSpPr>
            <a:spLocks noGrp="1"/>
          </p:cNvSpPr>
          <p:nvPr>
            <p:ph type="sldNum" sz="quarter" idx="12"/>
          </p:nvPr>
        </p:nvSpPr>
        <p:spPr/>
        <p:txBody>
          <a:bodyPr/>
          <a:lstStyle/>
          <a:p>
            <a:fld id="{C93852A8-9E92-4DEB-80C0-91C78C376EE9}" type="slidenum">
              <a:rPr lang="en-US" smtClean="0"/>
              <a:t>‹#›</a:t>
            </a:fld>
            <a:endParaRPr lang="en-US"/>
          </a:p>
        </p:txBody>
      </p:sp>
    </p:spTree>
    <p:extLst>
      <p:ext uri="{BB962C8B-B14F-4D97-AF65-F5344CB8AC3E}">
        <p14:creationId xmlns:p14="http://schemas.microsoft.com/office/powerpoint/2010/main" val="2942045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45D3F-884F-413E-A497-3BEA4A8017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D81778-8946-4AA8-894F-3A6E59BBDD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797F09-F556-493D-AC88-95605330E5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D10245-F8FD-4497-B9FE-666034CD8BC9}"/>
              </a:ext>
            </a:extLst>
          </p:cNvPr>
          <p:cNvSpPr>
            <a:spLocks noGrp="1"/>
          </p:cNvSpPr>
          <p:nvPr>
            <p:ph type="dt" sz="half" idx="10"/>
          </p:nvPr>
        </p:nvSpPr>
        <p:spPr/>
        <p:txBody>
          <a:bodyPr/>
          <a:lstStyle/>
          <a:p>
            <a:fld id="{7E033477-1720-4433-9E7D-ED939FAE82A7}" type="datetimeFigureOut">
              <a:rPr lang="en-US" smtClean="0"/>
              <a:t>3/1/2022</a:t>
            </a:fld>
            <a:endParaRPr lang="en-US"/>
          </a:p>
        </p:txBody>
      </p:sp>
      <p:sp>
        <p:nvSpPr>
          <p:cNvPr id="6" name="Footer Placeholder 5">
            <a:extLst>
              <a:ext uri="{FF2B5EF4-FFF2-40B4-BE49-F238E27FC236}">
                <a16:creationId xmlns:a16="http://schemas.microsoft.com/office/drawing/2014/main" id="{28016848-1233-4B95-8757-84F1B607B5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DA5D20-99E9-43E1-A357-4F7EC6BAD9AD}"/>
              </a:ext>
            </a:extLst>
          </p:cNvPr>
          <p:cNvSpPr>
            <a:spLocks noGrp="1"/>
          </p:cNvSpPr>
          <p:nvPr>
            <p:ph type="sldNum" sz="quarter" idx="12"/>
          </p:nvPr>
        </p:nvSpPr>
        <p:spPr/>
        <p:txBody>
          <a:bodyPr/>
          <a:lstStyle/>
          <a:p>
            <a:fld id="{C93852A8-9E92-4DEB-80C0-91C78C376EE9}" type="slidenum">
              <a:rPr lang="en-US" smtClean="0"/>
              <a:t>‹#›</a:t>
            </a:fld>
            <a:endParaRPr lang="en-US"/>
          </a:p>
        </p:txBody>
      </p:sp>
    </p:spTree>
    <p:extLst>
      <p:ext uri="{BB962C8B-B14F-4D97-AF65-F5344CB8AC3E}">
        <p14:creationId xmlns:p14="http://schemas.microsoft.com/office/powerpoint/2010/main" val="685743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93EF4-CA46-4A20-B476-C26F68639D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DBA8F0-29AC-4B46-BB61-D60152245B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17178C-75C1-4A53-8D73-0C9B51C2D2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14EDD7-F15D-4A5A-A786-AECA525D8289}"/>
              </a:ext>
            </a:extLst>
          </p:cNvPr>
          <p:cNvSpPr>
            <a:spLocks noGrp="1"/>
          </p:cNvSpPr>
          <p:nvPr>
            <p:ph type="dt" sz="half" idx="10"/>
          </p:nvPr>
        </p:nvSpPr>
        <p:spPr/>
        <p:txBody>
          <a:bodyPr/>
          <a:lstStyle/>
          <a:p>
            <a:fld id="{7E033477-1720-4433-9E7D-ED939FAE82A7}" type="datetimeFigureOut">
              <a:rPr lang="en-US" smtClean="0"/>
              <a:t>3/1/2022</a:t>
            </a:fld>
            <a:endParaRPr lang="en-US"/>
          </a:p>
        </p:txBody>
      </p:sp>
      <p:sp>
        <p:nvSpPr>
          <p:cNvPr id="6" name="Footer Placeholder 5">
            <a:extLst>
              <a:ext uri="{FF2B5EF4-FFF2-40B4-BE49-F238E27FC236}">
                <a16:creationId xmlns:a16="http://schemas.microsoft.com/office/drawing/2014/main" id="{2AD46265-DAB7-4832-B315-B0938FC0C7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999CCE-7DEB-438B-AE13-DACA042ED108}"/>
              </a:ext>
            </a:extLst>
          </p:cNvPr>
          <p:cNvSpPr>
            <a:spLocks noGrp="1"/>
          </p:cNvSpPr>
          <p:nvPr>
            <p:ph type="sldNum" sz="quarter" idx="12"/>
          </p:nvPr>
        </p:nvSpPr>
        <p:spPr/>
        <p:txBody>
          <a:bodyPr/>
          <a:lstStyle/>
          <a:p>
            <a:fld id="{C93852A8-9E92-4DEB-80C0-91C78C376EE9}" type="slidenum">
              <a:rPr lang="en-US" smtClean="0"/>
              <a:t>‹#›</a:t>
            </a:fld>
            <a:endParaRPr lang="en-US"/>
          </a:p>
        </p:txBody>
      </p:sp>
    </p:spTree>
    <p:extLst>
      <p:ext uri="{BB962C8B-B14F-4D97-AF65-F5344CB8AC3E}">
        <p14:creationId xmlns:p14="http://schemas.microsoft.com/office/powerpoint/2010/main" val="531891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03A3D9-55E4-4915-AB34-BCF8C031A1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85119E-E38F-41D4-888E-9472A90F18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DBF6F9-1D0E-4952-B095-96874A7613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033477-1720-4433-9E7D-ED939FAE82A7}" type="datetimeFigureOut">
              <a:rPr lang="en-US" smtClean="0"/>
              <a:t>3/1/2022</a:t>
            </a:fld>
            <a:endParaRPr lang="en-US"/>
          </a:p>
        </p:txBody>
      </p:sp>
      <p:sp>
        <p:nvSpPr>
          <p:cNvPr id="5" name="Footer Placeholder 4">
            <a:extLst>
              <a:ext uri="{FF2B5EF4-FFF2-40B4-BE49-F238E27FC236}">
                <a16:creationId xmlns:a16="http://schemas.microsoft.com/office/drawing/2014/main" id="{A22AF3DB-0547-4873-ACD2-4DCAC3D1A5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975A20-8650-4157-A621-9B194B459B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3852A8-9E92-4DEB-80C0-91C78C376EE9}" type="slidenum">
              <a:rPr lang="en-US" smtClean="0"/>
              <a:t>‹#›</a:t>
            </a:fld>
            <a:endParaRPr lang="en-US"/>
          </a:p>
        </p:txBody>
      </p:sp>
    </p:spTree>
    <p:extLst>
      <p:ext uri="{BB962C8B-B14F-4D97-AF65-F5344CB8AC3E}">
        <p14:creationId xmlns:p14="http://schemas.microsoft.com/office/powerpoint/2010/main" val="1278564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977F7-4570-44DA-821D-76C5CA2A0F07}"/>
              </a:ext>
            </a:extLst>
          </p:cNvPr>
          <p:cNvSpPr>
            <a:spLocks noGrp="1"/>
          </p:cNvSpPr>
          <p:nvPr>
            <p:ph type="ctrTitle"/>
          </p:nvPr>
        </p:nvSpPr>
        <p:spPr/>
        <p:txBody>
          <a:bodyPr/>
          <a:lstStyle/>
          <a:p>
            <a:r>
              <a:rPr lang="en-US" dirty="0"/>
              <a:t>Big Data Fundamentals</a:t>
            </a:r>
          </a:p>
        </p:txBody>
      </p:sp>
      <p:sp>
        <p:nvSpPr>
          <p:cNvPr id="3" name="Subtitle 2">
            <a:extLst>
              <a:ext uri="{FF2B5EF4-FFF2-40B4-BE49-F238E27FC236}">
                <a16:creationId xmlns:a16="http://schemas.microsoft.com/office/drawing/2014/main" id="{B6ADBF9D-9C20-4036-B85E-A6859F71D166}"/>
              </a:ext>
            </a:extLst>
          </p:cNvPr>
          <p:cNvSpPr>
            <a:spLocks noGrp="1"/>
          </p:cNvSpPr>
          <p:nvPr>
            <p:ph type="subTitle" idx="1"/>
          </p:nvPr>
        </p:nvSpPr>
        <p:spPr/>
        <p:txBody>
          <a:bodyPr/>
          <a:lstStyle/>
          <a:p>
            <a:r>
              <a:rPr lang="en-US" dirty="0"/>
              <a:t>Ajay J. Singala</a:t>
            </a:r>
          </a:p>
        </p:txBody>
      </p:sp>
    </p:spTree>
    <p:extLst>
      <p:ext uri="{BB962C8B-B14F-4D97-AF65-F5344CB8AC3E}">
        <p14:creationId xmlns:p14="http://schemas.microsoft.com/office/powerpoint/2010/main" val="3789077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75169A-B543-43FF-9F70-8E3353225F3E}"/>
              </a:ext>
            </a:extLst>
          </p:cNvPr>
          <p:cNvSpPr>
            <a:spLocks noGrp="1"/>
          </p:cNvSpPr>
          <p:nvPr>
            <p:ph type="title"/>
          </p:nvPr>
        </p:nvSpPr>
        <p:spPr>
          <a:xfrm>
            <a:off x="643467" y="321734"/>
            <a:ext cx="4970877" cy="1135737"/>
          </a:xfrm>
        </p:spPr>
        <p:txBody>
          <a:bodyPr>
            <a:normAutofit/>
          </a:bodyPr>
          <a:lstStyle/>
          <a:p>
            <a:r>
              <a:rPr lang="en-US" sz="3600"/>
              <a:t>Big Data in Business</a:t>
            </a:r>
          </a:p>
        </p:txBody>
      </p:sp>
      <p:sp>
        <p:nvSpPr>
          <p:cNvPr id="3" name="Content Placeholder 2">
            <a:extLst>
              <a:ext uri="{FF2B5EF4-FFF2-40B4-BE49-F238E27FC236}">
                <a16:creationId xmlns:a16="http://schemas.microsoft.com/office/drawing/2014/main" id="{9EE65CCC-0826-4060-9716-42DEF7A43DEA}"/>
              </a:ext>
            </a:extLst>
          </p:cNvPr>
          <p:cNvSpPr>
            <a:spLocks noGrp="1"/>
          </p:cNvSpPr>
          <p:nvPr>
            <p:ph idx="1"/>
          </p:nvPr>
        </p:nvSpPr>
        <p:spPr>
          <a:xfrm>
            <a:off x="643468" y="1782981"/>
            <a:ext cx="4970877" cy="4393982"/>
          </a:xfrm>
        </p:spPr>
        <p:txBody>
          <a:bodyPr>
            <a:normAutofit/>
          </a:bodyPr>
          <a:lstStyle/>
          <a:p>
            <a:r>
              <a:rPr lang="en-US" sz="2000"/>
              <a:t>Impact of Big Data on Businesses and People</a:t>
            </a:r>
          </a:p>
          <a:p>
            <a:r>
              <a:rPr lang="en-US" sz="2000"/>
              <a:t>IoT</a:t>
            </a:r>
          </a:p>
          <a:p>
            <a:endParaRPr lang="en-US" sz="2000"/>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4E1162BC-A50D-4051-8EAF-933FCF3D603A}"/>
              </a:ext>
            </a:extLst>
          </p:cNvPr>
          <p:cNvPicPr>
            <a:picLocks noChangeAspect="1"/>
          </p:cNvPicPr>
          <p:nvPr/>
        </p:nvPicPr>
        <p:blipFill rotWithShape="1">
          <a:blip r:embed="rId2"/>
          <a:srcRect l="1046" r="9054" b="-1"/>
          <a:stretch/>
        </p:blipFill>
        <p:spPr>
          <a:xfrm>
            <a:off x="6095999" y="677810"/>
            <a:ext cx="2709334" cy="2626378"/>
          </a:xfrm>
          <a:prstGeom prst="rect">
            <a:avLst/>
          </a:prstGeom>
        </p:spPr>
      </p:pic>
      <p:grpSp>
        <p:nvGrpSpPr>
          <p:cNvPr id="44" name="Group 43">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45" name="Rectangle 4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4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8" name="Isosceles Triangle 4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C42B950-C39B-41FB-9E4F-DAA1F6EC8334}"/>
              </a:ext>
            </a:extLst>
          </p:cNvPr>
          <p:cNvPicPr>
            <a:picLocks noChangeAspect="1"/>
          </p:cNvPicPr>
          <p:nvPr/>
        </p:nvPicPr>
        <p:blipFill>
          <a:blip r:embed="rId3"/>
          <a:stretch>
            <a:fillRect/>
          </a:stretch>
        </p:blipFill>
        <p:spPr>
          <a:xfrm>
            <a:off x="6095999" y="4392867"/>
            <a:ext cx="2709334" cy="948266"/>
          </a:xfrm>
          <a:prstGeom prst="rect">
            <a:avLst/>
          </a:prstGeom>
        </p:spPr>
      </p:pic>
      <p:pic>
        <p:nvPicPr>
          <p:cNvPr id="15" name="Picture 14" descr="Graphical user interface&#10;&#10;Description automatically generated with low confidence">
            <a:extLst>
              <a:ext uri="{FF2B5EF4-FFF2-40B4-BE49-F238E27FC236}">
                <a16:creationId xmlns:a16="http://schemas.microsoft.com/office/drawing/2014/main" id="{E5CD1E60-70B9-4335-B1DE-3C97CB79FCB9}"/>
              </a:ext>
            </a:extLst>
          </p:cNvPr>
          <p:cNvPicPr>
            <a:picLocks noChangeAspect="1"/>
          </p:cNvPicPr>
          <p:nvPr/>
        </p:nvPicPr>
        <p:blipFill>
          <a:blip r:embed="rId4"/>
          <a:stretch>
            <a:fillRect/>
          </a:stretch>
        </p:blipFill>
        <p:spPr>
          <a:xfrm>
            <a:off x="8993699" y="2839751"/>
            <a:ext cx="2535054" cy="3380073"/>
          </a:xfrm>
          <a:prstGeom prst="rect">
            <a:avLst/>
          </a:prstGeom>
        </p:spPr>
      </p:pic>
    </p:spTree>
    <p:extLst>
      <p:ext uri="{BB962C8B-B14F-4D97-AF65-F5344CB8AC3E}">
        <p14:creationId xmlns:p14="http://schemas.microsoft.com/office/powerpoint/2010/main" val="600991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F35E13-5EE0-4054-B600-72AFB8B0D5F4}"/>
              </a:ext>
            </a:extLst>
          </p:cNvPr>
          <p:cNvSpPr>
            <a:spLocks noGrp="1"/>
          </p:cNvSpPr>
          <p:nvPr>
            <p:ph type="title"/>
          </p:nvPr>
        </p:nvSpPr>
        <p:spPr>
          <a:xfrm>
            <a:off x="645064" y="525982"/>
            <a:ext cx="4282983" cy="1200361"/>
          </a:xfrm>
        </p:spPr>
        <p:txBody>
          <a:bodyPr anchor="b">
            <a:normAutofit/>
          </a:bodyPr>
          <a:lstStyle/>
          <a:p>
            <a:r>
              <a:rPr lang="en-US" sz="3600"/>
              <a:t>Beyond the Hype</a:t>
            </a:r>
          </a:p>
        </p:txBody>
      </p:sp>
      <p:sp>
        <p:nvSpPr>
          <p:cNvPr id="20" name="Rectangle 1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83FB45-51DA-4B10-AF22-57C97A9A0D74}"/>
              </a:ext>
            </a:extLst>
          </p:cNvPr>
          <p:cNvSpPr>
            <a:spLocks noGrp="1"/>
          </p:cNvSpPr>
          <p:nvPr>
            <p:ph idx="1"/>
          </p:nvPr>
        </p:nvSpPr>
        <p:spPr>
          <a:xfrm>
            <a:off x="645066" y="2031101"/>
            <a:ext cx="4282984" cy="3511943"/>
          </a:xfrm>
        </p:spPr>
        <p:txBody>
          <a:bodyPr anchor="ctr">
            <a:normAutofit/>
          </a:bodyPr>
          <a:lstStyle/>
          <a:p>
            <a:endParaRPr lang="en-US" sz="1800"/>
          </a:p>
        </p:txBody>
      </p:sp>
      <p:sp>
        <p:nvSpPr>
          <p:cNvPr id="21" name="Rectangle 1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FFC987C-B674-4B25-A237-F02C8388EA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987738" y="883557"/>
            <a:ext cx="5628018" cy="4858016"/>
          </a:xfrm>
          <a:prstGeom prst="rect">
            <a:avLst/>
          </a:prstGeom>
          <a:noFill/>
        </p:spPr>
      </p:pic>
    </p:spTree>
    <p:extLst>
      <p:ext uri="{BB962C8B-B14F-4D97-AF65-F5344CB8AC3E}">
        <p14:creationId xmlns:p14="http://schemas.microsoft.com/office/powerpoint/2010/main" val="2206574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5F3CA5-9A2D-49B2-8B05-7FD0C429CB58}"/>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sz="4000" kern="1200">
                <a:solidFill>
                  <a:schemeClr val="tx1"/>
                </a:solidFill>
                <a:latin typeface="+mj-lt"/>
                <a:ea typeface="+mj-ea"/>
                <a:cs typeface="+mj-cs"/>
              </a:rPr>
              <a:t>How big is a Zetabye?</a:t>
            </a:r>
          </a:p>
        </p:txBody>
      </p:sp>
      <p:sp>
        <p:nvSpPr>
          <p:cNvPr id="26" name="Rectangle 25">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26032" y="1067264"/>
            <a:ext cx="1021458"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a:extLst>
              <a:ext uri="{FF2B5EF4-FFF2-40B4-BE49-F238E27FC236}">
                <a16:creationId xmlns:a16="http://schemas.microsoft.com/office/drawing/2014/main" id="{EF598CA8-26C2-4163-9E0A-C3453C9F6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344920" y="2091095"/>
            <a:ext cx="9505625" cy="4206240"/>
          </a:xfrm>
          <a:prstGeom prst="rect">
            <a:avLst/>
          </a:prstGeom>
          <a:noFill/>
        </p:spPr>
      </p:pic>
    </p:spTree>
    <p:extLst>
      <p:ext uri="{BB962C8B-B14F-4D97-AF65-F5344CB8AC3E}">
        <p14:creationId xmlns:p14="http://schemas.microsoft.com/office/powerpoint/2010/main" val="3550825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FF81F8D5-515A-45DC-B296-30AB11F2C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C6B891-16A9-4134-8D95-2FFE6A5EABC5}"/>
              </a:ext>
            </a:extLst>
          </p:cNvPr>
          <p:cNvSpPr>
            <a:spLocks noGrp="1"/>
          </p:cNvSpPr>
          <p:nvPr>
            <p:ph type="title"/>
          </p:nvPr>
        </p:nvSpPr>
        <p:spPr>
          <a:xfrm>
            <a:off x="581646" y="349664"/>
            <a:ext cx="5845571" cy="1638377"/>
          </a:xfrm>
        </p:spPr>
        <p:txBody>
          <a:bodyPr anchor="b">
            <a:normAutofit/>
          </a:bodyPr>
          <a:lstStyle/>
          <a:p>
            <a:r>
              <a:rPr lang="en-US" sz="4800"/>
              <a:t>Cloud Computing</a:t>
            </a:r>
          </a:p>
        </p:txBody>
      </p:sp>
      <p:sp>
        <p:nvSpPr>
          <p:cNvPr id="3" name="Content Placeholder 2">
            <a:extLst>
              <a:ext uri="{FF2B5EF4-FFF2-40B4-BE49-F238E27FC236}">
                <a16:creationId xmlns:a16="http://schemas.microsoft.com/office/drawing/2014/main" id="{A8ABF04B-4EC7-4566-B2B7-AE492D7F2F68}"/>
              </a:ext>
            </a:extLst>
          </p:cNvPr>
          <p:cNvSpPr>
            <a:spLocks noGrp="1"/>
          </p:cNvSpPr>
          <p:nvPr>
            <p:ph idx="1"/>
          </p:nvPr>
        </p:nvSpPr>
        <p:spPr>
          <a:xfrm>
            <a:off x="587988" y="2620641"/>
            <a:ext cx="5837750" cy="3023702"/>
          </a:xfrm>
        </p:spPr>
        <p:txBody>
          <a:bodyPr anchor="ctr">
            <a:normAutofit/>
          </a:bodyPr>
          <a:lstStyle/>
          <a:p>
            <a:pPr>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Advances in cloud computing have contributed to the increasing potential of Big Data.</a:t>
            </a:r>
          </a:p>
          <a:p>
            <a:pPr>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According to McKinsey in 2013, the emergence of cloud computing has highly contributed to the launch of the Big Data era.</a:t>
            </a:r>
          </a:p>
          <a:p>
            <a:pPr>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Cloud computing allows users to access highly scalable computing and storage resources through the internet.</a:t>
            </a:r>
          </a:p>
          <a:p>
            <a:pPr>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By using cloud computing, companies can use server capacity as needed and expand it rapidly to the large scale required to process big data sets and run complicated mathematical models.</a:t>
            </a:r>
          </a:p>
          <a:p>
            <a:pPr>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Cloud computing lowers the price to analyze big data as the resources are shared across many users, who pay only for the capacity they actually utilize.</a:t>
            </a:r>
          </a:p>
          <a:p>
            <a:endParaRPr lang="en-US" sz="1100" dirty="0"/>
          </a:p>
        </p:txBody>
      </p:sp>
      <p:sp>
        <p:nvSpPr>
          <p:cNvPr id="40" name="Rectangle 3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669568"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7"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EB92B08-657C-4F34-8353-9F71D33F746C}"/>
              </a:ext>
            </a:extLst>
          </p:cNvPr>
          <p:cNvPicPr>
            <a:picLocks noChangeAspect="1"/>
          </p:cNvPicPr>
          <p:nvPr/>
        </p:nvPicPr>
        <p:blipFill rotWithShape="1">
          <a:blip r:embed="rId2"/>
          <a:srcRect r="1407" b="-3"/>
          <a:stretch/>
        </p:blipFill>
        <p:spPr>
          <a:xfrm>
            <a:off x="7421373" y="627954"/>
            <a:ext cx="4235516" cy="5353373"/>
          </a:xfrm>
          <a:prstGeom prst="rect">
            <a:avLst/>
          </a:prstGeom>
        </p:spPr>
      </p:pic>
      <p:sp>
        <p:nvSpPr>
          <p:cNvPr id="44" name="Rectangle 43">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774185"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9116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3BD9F-778F-49E0-83DC-3A381566356E}"/>
              </a:ext>
            </a:extLst>
          </p:cNvPr>
          <p:cNvSpPr>
            <a:spLocks noGrp="1"/>
          </p:cNvSpPr>
          <p:nvPr>
            <p:ph type="title"/>
          </p:nvPr>
        </p:nvSpPr>
        <p:spPr/>
        <p:txBody>
          <a:bodyPr/>
          <a:lstStyle/>
          <a:p>
            <a:r>
              <a:rPr lang="en-US" dirty="0"/>
              <a:t>Big Data Sources</a:t>
            </a:r>
          </a:p>
        </p:txBody>
      </p:sp>
      <p:sp>
        <p:nvSpPr>
          <p:cNvPr id="3" name="Content Placeholder 2">
            <a:extLst>
              <a:ext uri="{FF2B5EF4-FFF2-40B4-BE49-F238E27FC236}">
                <a16:creationId xmlns:a16="http://schemas.microsoft.com/office/drawing/2014/main" id="{492E8CDE-EF18-4BF2-80BE-1E9084FE5144}"/>
              </a:ext>
            </a:extLst>
          </p:cNvPr>
          <p:cNvSpPr>
            <a:spLocks noGrp="1"/>
          </p:cNvSpPr>
          <p:nvPr>
            <p:ph idx="1"/>
          </p:nvPr>
        </p:nvSpPr>
        <p:spPr/>
        <p:txBody>
          <a:bodyPr/>
          <a:lstStyle/>
          <a:p>
            <a:r>
              <a:rPr lang="en-US" dirty="0"/>
              <a:t>Three major sources of Big Data:</a:t>
            </a:r>
          </a:p>
          <a:p>
            <a:pPr lvl="1"/>
            <a:r>
              <a:rPr lang="en-US" dirty="0"/>
              <a:t>People-generated data</a:t>
            </a:r>
          </a:p>
          <a:p>
            <a:pPr lvl="1"/>
            <a:r>
              <a:rPr lang="en-US" dirty="0"/>
              <a:t>Machine-generated data</a:t>
            </a:r>
          </a:p>
          <a:p>
            <a:pPr lvl="1"/>
            <a:r>
              <a:rPr lang="en-US" dirty="0"/>
              <a:t>Business-generated data</a:t>
            </a:r>
          </a:p>
          <a:p>
            <a:endParaRPr lang="en-US" dirty="0"/>
          </a:p>
        </p:txBody>
      </p:sp>
    </p:spTree>
    <p:extLst>
      <p:ext uri="{BB962C8B-B14F-4D97-AF65-F5344CB8AC3E}">
        <p14:creationId xmlns:p14="http://schemas.microsoft.com/office/powerpoint/2010/main" val="4080550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86D788-4E82-4E81-B999-BC1C80A07D5E}"/>
              </a:ext>
            </a:extLst>
          </p:cNvPr>
          <p:cNvSpPr>
            <a:spLocks noGrp="1"/>
          </p:cNvSpPr>
          <p:nvPr>
            <p:ph type="title"/>
          </p:nvPr>
        </p:nvSpPr>
        <p:spPr>
          <a:xfrm>
            <a:off x="645064" y="525982"/>
            <a:ext cx="4282983" cy="1200361"/>
          </a:xfrm>
        </p:spPr>
        <p:txBody>
          <a:bodyPr anchor="b">
            <a:normAutofit/>
          </a:bodyPr>
          <a:lstStyle/>
          <a:p>
            <a:r>
              <a:rPr lang="en-US" sz="3600" dirty="0"/>
              <a:t>How to Make Sense of Big Data?</a:t>
            </a:r>
          </a:p>
        </p:txBody>
      </p:sp>
      <p:sp>
        <p:nvSpPr>
          <p:cNvPr id="40" name="Rectangle 39">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EA1436-8124-406B-909B-2A5989415EC6}"/>
              </a:ext>
            </a:extLst>
          </p:cNvPr>
          <p:cNvSpPr>
            <a:spLocks noGrp="1"/>
          </p:cNvSpPr>
          <p:nvPr>
            <p:ph idx="1"/>
          </p:nvPr>
        </p:nvSpPr>
        <p:spPr>
          <a:xfrm>
            <a:off x="645066" y="2031101"/>
            <a:ext cx="4282984" cy="3511943"/>
          </a:xfrm>
        </p:spPr>
        <p:txBody>
          <a:bodyPr anchor="ctr">
            <a:normAutofit/>
          </a:bodyPr>
          <a:lstStyle/>
          <a:p>
            <a:r>
              <a:rPr lang="en-US" sz="1800" dirty="0"/>
              <a:t>Data science is the process of cleaning, mining, and analyzing data to derive insights of value from it.</a:t>
            </a:r>
          </a:p>
          <a:p>
            <a:r>
              <a:rPr lang="en-US" sz="1800" dirty="0"/>
              <a:t>In data science, the size of the data is less important.</a:t>
            </a:r>
          </a:p>
          <a:p>
            <a:endParaRPr lang="en-US" sz="1800" dirty="0"/>
          </a:p>
        </p:txBody>
      </p:sp>
      <p:sp>
        <p:nvSpPr>
          <p:cNvPr id="42" name="Rectangle 41">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C8D94AF-3663-4FA5-8099-28D4AA4A075E}"/>
              </a:ext>
            </a:extLst>
          </p:cNvPr>
          <p:cNvPicPr>
            <a:picLocks noChangeAspect="1"/>
          </p:cNvPicPr>
          <p:nvPr/>
        </p:nvPicPr>
        <p:blipFill>
          <a:blip r:embed="rId2"/>
          <a:stretch>
            <a:fillRect/>
          </a:stretch>
        </p:blipFill>
        <p:spPr>
          <a:xfrm>
            <a:off x="5987738" y="2215102"/>
            <a:ext cx="5628018" cy="2194926"/>
          </a:xfrm>
          <a:prstGeom prst="rect">
            <a:avLst/>
          </a:prstGeom>
        </p:spPr>
      </p:pic>
    </p:spTree>
    <p:extLst>
      <p:ext uri="{BB962C8B-B14F-4D97-AF65-F5344CB8AC3E}">
        <p14:creationId xmlns:p14="http://schemas.microsoft.com/office/powerpoint/2010/main" val="3086400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0DC37B-49B2-479D-812B-49A96ED44907}"/>
              </a:ext>
            </a:extLst>
          </p:cNvPr>
          <p:cNvSpPr>
            <a:spLocks noGrp="1"/>
          </p:cNvSpPr>
          <p:nvPr>
            <p:ph type="title"/>
          </p:nvPr>
        </p:nvSpPr>
        <p:spPr>
          <a:xfrm>
            <a:off x="645064" y="525982"/>
            <a:ext cx="4282983" cy="1200361"/>
          </a:xfrm>
        </p:spPr>
        <p:txBody>
          <a:bodyPr anchor="b">
            <a:normAutofit/>
          </a:bodyPr>
          <a:lstStyle/>
          <a:p>
            <a:r>
              <a:rPr lang="en-US" sz="3600"/>
              <a:t>Examples of Big Data</a:t>
            </a:r>
          </a:p>
        </p:txBody>
      </p:sp>
      <p:sp>
        <p:nvSpPr>
          <p:cNvPr id="15"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7DD3FE5-52D5-4622-B818-B238D9C611C8}"/>
              </a:ext>
            </a:extLst>
          </p:cNvPr>
          <p:cNvSpPr>
            <a:spLocks noGrp="1"/>
          </p:cNvSpPr>
          <p:nvPr>
            <p:ph idx="1"/>
          </p:nvPr>
        </p:nvSpPr>
        <p:spPr>
          <a:xfrm>
            <a:off x="645066" y="2031101"/>
            <a:ext cx="4282984" cy="3511943"/>
          </a:xfrm>
        </p:spPr>
        <p:txBody>
          <a:bodyPr anchor="ctr">
            <a:normAutofit/>
          </a:bodyPr>
          <a:lstStyle/>
          <a:p>
            <a:r>
              <a:rPr lang="en-US" sz="1800"/>
              <a:t>Reducing Traffic Congestion</a:t>
            </a:r>
          </a:p>
          <a:p>
            <a:pPr lvl="1"/>
            <a:r>
              <a:rPr lang="en-US" sz="1800" b="1">
                <a:effectLst/>
                <a:latin typeface="Calibri Light" panose="020F0302020204030204" pitchFamily="34" charset="0"/>
                <a:ea typeface="Times New Roman" panose="02020603050405020304" pitchFamily="18" charset="0"/>
                <a:cs typeface="Times New Roman" panose="02020603050405020304" pitchFamily="18" charset="0"/>
              </a:rPr>
              <a:t>Deployed real-time Smarter Traf</a:t>
            </a:r>
            <a:r>
              <a:rPr lang="en-US" sz="1800" b="1">
                <a:latin typeface="Calibri Light" panose="020F0302020204030204" pitchFamily="34" charset="0"/>
                <a:ea typeface="Times New Roman" panose="02020603050405020304" pitchFamily="18" charset="0"/>
                <a:cs typeface="Times New Roman" panose="02020603050405020304" pitchFamily="18" charset="0"/>
              </a:rPr>
              <a:t>fic system to predict and improve traffic flow.</a:t>
            </a:r>
          </a:p>
          <a:p>
            <a:pPr lvl="1"/>
            <a:r>
              <a:rPr lang="en-US" sz="1800" b="1">
                <a:effectLst/>
                <a:latin typeface="Calibri Light" panose="020F0302020204030204" pitchFamily="34" charset="0"/>
                <a:ea typeface="Times New Roman" panose="02020603050405020304" pitchFamily="18" charset="0"/>
                <a:cs typeface="Times New Roman" panose="02020603050405020304" pitchFamily="18" charset="0"/>
              </a:rPr>
              <a:t>Analyzed streaming real-time data gathered fro</a:t>
            </a:r>
            <a:r>
              <a:rPr lang="en-US" sz="1800" b="1">
                <a:latin typeface="Calibri Light" panose="020F0302020204030204" pitchFamily="34" charset="0"/>
                <a:ea typeface="Times New Roman" panose="02020603050405020304" pitchFamily="18" charset="0"/>
                <a:cs typeface="Times New Roman" panose="02020603050405020304" pitchFamily="18" charset="0"/>
              </a:rPr>
              <a:t>m cameras at entry / exit to city, GPS data from taxis, and trucks, and weather information.</a:t>
            </a:r>
          </a:p>
          <a:p>
            <a:pPr lvl="1"/>
            <a:endParaRPr lang="en-US" sz="1800" b="1">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sz="1800"/>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FDC06FB-8FFD-40BF-9323-89F649B23B08}"/>
              </a:ext>
            </a:extLst>
          </p:cNvPr>
          <p:cNvPicPr>
            <a:picLocks noChangeAspect="1"/>
          </p:cNvPicPr>
          <p:nvPr/>
        </p:nvPicPr>
        <p:blipFill>
          <a:blip r:embed="rId2"/>
          <a:stretch>
            <a:fillRect/>
          </a:stretch>
        </p:blipFill>
        <p:spPr>
          <a:xfrm>
            <a:off x="5987738" y="2637203"/>
            <a:ext cx="5628018" cy="1350724"/>
          </a:xfrm>
          <a:prstGeom prst="rect">
            <a:avLst/>
          </a:prstGeom>
        </p:spPr>
      </p:pic>
    </p:spTree>
    <p:extLst>
      <p:ext uri="{BB962C8B-B14F-4D97-AF65-F5344CB8AC3E}">
        <p14:creationId xmlns:p14="http://schemas.microsoft.com/office/powerpoint/2010/main" val="4223311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DC37B-49B2-479D-812B-49A96ED44907}"/>
              </a:ext>
            </a:extLst>
          </p:cNvPr>
          <p:cNvSpPr>
            <a:spLocks noGrp="1"/>
          </p:cNvSpPr>
          <p:nvPr>
            <p:ph type="title"/>
          </p:nvPr>
        </p:nvSpPr>
        <p:spPr/>
        <p:txBody>
          <a:bodyPr/>
          <a:lstStyle/>
          <a:p>
            <a:r>
              <a:rPr lang="en-US" dirty="0"/>
              <a:t>Examples of Big Data</a:t>
            </a:r>
          </a:p>
        </p:txBody>
      </p:sp>
      <p:sp>
        <p:nvSpPr>
          <p:cNvPr id="3" name="Content Placeholder 2">
            <a:extLst>
              <a:ext uri="{FF2B5EF4-FFF2-40B4-BE49-F238E27FC236}">
                <a16:creationId xmlns:a16="http://schemas.microsoft.com/office/drawing/2014/main" id="{57DD3FE5-52D5-4622-B818-B238D9C611C8}"/>
              </a:ext>
            </a:extLst>
          </p:cNvPr>
          <p:cNvSpPr>
            <a:spLocks noGrp="1"/>
          </p:cNvSpPr>
          <p:nvPr>
            <p:ph idx="1"/>
          </p:nvPr>
        </p:nvSpPr>
        <p:spPr/>
        <p:txBody>
          <a:bodyPr/>
          <a:lstStyle/>
          <a:p>
            <a:r>
              <a:rPr lang="en-US" dirty="0"/>
              <a:t>Customer Acquisition and Retention</a:t>
            </a:r>
          </a:p>
          <a:p>
            <a:r>
              <a:rPr lang="en-US" dirty="0"/>
              <a:t>Advertising Solutions and Marketing Insights</a:t>
            </a:r>
          </a:p>
          <a:p>
            <a:r>
              <a:rPr lang="en-US" dirty="0"/>
              <a:t>Risk Management</a:t>
            </a:r>
          </a:p>
          <a:p>
            <a:r>
              <a:rPr lang="en-US" dirty="0"/>
              <a:t>Innovations and Product Development</a:t>
            </a:r>
          </a:p>
          <a:p>
            <a:r>
              <a:rPr lang="en-US" dirty="0"/>
              <a:t>Supply Chain Management</a:t>
            </a:r>
          </a:p>
          <a:p>
            <a:endParaRPr lang="en-US"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08158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CE06AA-88D8-4FB6-9E1C-F44C5B8F3D2E}"/>
              </a:ext>
            </a:extLst>
          </p:cNvPr>
          <p:cNvSpPr>
            <a:spLocks noGrp="1"/>
          </p:cNvSpPr>
          <p:nvPr>
            <p:ph type="title"/>
          </p:nvPr>
        </p:nvSpPr>
        <p:spPr>
          <a:xfrm>
            <a:off x="589560" y="856180"/>
            <a:ext cx="4560584" cy="1128068"/>
          </a:xfrm>
        </p:spPr>
        <p:txBody>
          <a:bodyPr anchor="ctr">
            <a:normAutofit/>
          </a:bodyPr>
          <a:lstStyle/>
          <a:p>
            <a:r>
              <a:rPr lang="en-US" sz="4000"/>
              <a:t>Benefits of Big Data</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4C7780-AB41-4927-9DEA-D0331168C6E5}"/>
              </a:ext>
            </a:extLst>
          </p:cNvPr>
          <p:cNvSpPr>
            <a:spLocks noGrp="1"/>
          </p:cNvSpPr>
          <p:nvPr>
            <p:ph idx="1"/>
          </p:nvPr>
        </p:nvSpPr>
        <p:spPr>
          <a:xfrm>
            <a:off x="590719" y="2330505"/>
            <a:ext cx="4559425" cy="3979585"/>
          </a:xfrm>
        </p:spPr>
        <p:txBody>
          <a:bodyPr anchor="ctr">
            <a:normAutofit/>
          </a:bodyPr>
          <a:lstStyle/>
          <a:p>
            <a:r>
              <a:rPr lang="en-US" sz="2000" dirty="0"/>
              <a:t>Big Data is generally processed by any Big Data Services Provider, and it has many benefits</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5B2F05F-E128-4E13-A37B-74BB07D79F0C}"/>
              </a:ext>
            </a:extLst>
          </p:cNvPr>
          <p:cNvPicPr>
            <a:picLocks noChangeAspect="1"/>
          </p:cNvPicPr>
          <p:nvPr/>
        </p:nvPicPr>
        <p:blipFill rotWithShape="1">
          <a:blip r:embed="rId2"/>
          <a:srcRect t="531" r="-1" b="2780"/>
          <a:stretch/>
        </p:blipFill>
        <p:spPr>
          <a:xfrm>
            <a:off x="5977788" y="799352"/>
            <a:ext cx="5425410" cy="5259296"/>
          </a:xfrm>
          <a:prstGeom prst="rect">
            <a:avLst/>
          </a:prstGeom>
        </p:spPr>
      </p:pic>
    </p:spTree>
    <p:extLst>
      <p:ext uri="{BB962C8B-B14F-4D97-AF65-F5344CB8AC3E}">
        <p14:creationId xmlns:p14="http://schemas.microsoft.com/office/powerpoint/2010/main" val="3705135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65B9-6E46-476F-BCAB-F3F84348D18B}"/>
              </a:ext>
            </a:extLst>
          </p:cNvPr>
          <p:cNvSpPr>
            <a:spLocks noGrp="1"/>
          </p:cNvSpPr>
          <p:nvPr>
            <p:ph type="title"/>
          </p:nvPr>
        </p:nvSpPr>
        <p:spPr/>
        <p:txBody>
          <a:bodyPr/>
          <a:lstStyle/>
          <a:p>
            <a:r>
              <a:rPr lang="en-US" dirty="0"/>
              <a:t>Challenges with Big Data</a:t>
            </a:r>
          </a:p>
        </p:txBody>
      </p:sp>
      <p:sp>
        <p:nvSpPr>
          <p:cNvPr id="3" name="Content Placeholder 2">
            <a:extLst>
              <a:ext uri="{FF2B5EF4-FFF2-40B4-BE49-F238E27FC236}">
                <a16:creationId xmlns:a16="http://schemas.microsoft.com/office/drawing/2014/main" id="{81A374BD-07DF-4E3F-A908-677A8ABD88F1}"/>
              </a:ext>
            </a:extLst>
          </p:cNvPr>
          <p:cNvSpPr>
            <a:spLocks noGrp="1"/>
          </p:cNvSpPr>
          <p:nvPr>
            <p:ph idx="1"/>
          </p:nvPr>
        </p:nvSpPr>
        <p:spPr/>
        <p:txBody>
          <a:bodyPr>
            <a:normAutofit/>
          </a:bodyPr>
          <a:lstStyle/>
          <a:p>
            <a:pPr lvl="0"/>
            <a:r>
              <a:rPr lang="en-US" dirty="0"/>
              <a:t>Data Quality</a:t>
            </a:r>
          </a:p>
          <a:p>
            <a:pPr lvl="0"/>
            <a:r>
              <a:rPr lang="en-US" dirty="0"/>
              <a:t>Syncing Across Data Sources</a:t>
            </a:r>
          </a:p>
          <a:p>
            <a:pPr lvl="0"/>
            <a:r>
              <a:rPr lang="en-US" dirty="0"/>
              <a:t>Discovery</a:t>
            </a:r>
          </a:p>
          <a:p>
            <a:pPr lvl="0"/>
            <a:r>
              <a:rPr lang="en-US" dirty="0"/>
              <a:t>Storage</a:t>
            </a:r>
          </a:p>
          <a:p>
            <a:pPr lvl="0"/>
            <a:r>
              <a:rPr lang="en-US" dirty="0"/>
              <a:t>Analytics</a:t>
            </a:r>
          </a:p>
          <a:p>
            <a:pPr lvl="0"/>
            <a:r>
              <a:rPr lang="en-US" dirty="0"/>
              <a:t>Security</a:t>
            </a:r>
          </a:p>
          <a:p>
            <a:pPr lvl="0">
              <a:spcAft>
                <a:spcPts val="800"/>
              </a:spcAft>
            </a:pPr>
            <a:r>
              <a:rPr lang="en-US" dirty="0"/>
              <a:t>Lack of Talent</a:t>
            </a:r>
          </a:p>
        </p:txBody>
      </p:sp>
    </p:spTree>
    <p:extLst>
      <p:ext uri="{BB962C8B-B14F-4D97-AF65-F5344CB8AC3E}">
        <p14:creationId xmlns:p14="http://schemas.microsoft.com/office/powerpoint/2010/main" val="1716552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B40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7EDF0EA4-1F01-4900-845D-106AF0902B28}"/>
              </a:ext>
            </a:extLst>
          </p:cNvPr>
          <p:cNvPicPr>
            <a:picLocks noGrp="1" noChangeAspect="1"/>
          </p:cNvPicPr>
          <p:nvPr>
            <p:ph idx="1"/>
          </p:nvPr>
        </p:nvPicPr>
        <p:blipFill>
          <a:blip r:embed="rId2"/>
          <a:stretch>
            <a:fillRect/>
          </a:stretch>
        </p:blipFill>
        <p:spPr>
          <a:xfrm>
            <a:off x="790222" y="643467"/>
            <a:ext cx="10611555" cy="5571066"/>
          </a:xfrm>
          <a:prstGeom prst="rect">
            <a:avLst/>
          </a:prstGeom>
        </p:spPr>
      </p:pic>
    </p:spTree>
    <p:extLst>
      <p:ext uri="{BB962C8B-B14F-4D97-AF65-F5344CB8AC3E}">
        <p14:creationId xmlns:p14="http://schemas.microsoft.com/office/powerpoint/2010/main" val="288124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F63FF5A-B9E2-4989-825C-C62CD37CBB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E34DA1-C1D0-4606-8C72-F483EA4437EE}"/>
              </a:ext>
            </a:extLst>
          </p:cNvPr>
          <p:cNvSpPr>
            <a:spLocks noGrp="1"/>
          </p:cNvSpPr>
          <p:nvPr>
            <p:ph type="title"/>
          </p:nvPr>
        </p:nvSpPr>
        <p:spPr>
          <a:xfrm>
            <a:off x="648930" y="629266"/>
            <a:ext cx="3605572" cy="1676603"/>
          </a:xfrm>
        </p:spPr>
        <p:txBody>
          <a:bodyPr>
            <a:normAutofit/>
          </a:bodyPr>
          <a:lstStyle/>
          <a:p>
            <a:r>
              <a:rPr lang="en-US" sz="3700"/>
              <a:t>Components &amp; Ecosystems of Big Data</a:t>
            </a:r>
          </a:p>
        </p:txBody>
      </p:sp>
      <p:sp>
        <p:nvSpPr>
          <p:cNvPr id="31" name="Content Placeholder 8">
            <a:extLst>
              <a:ext uri="{FF2B5EF4-FFF2-40B4-BE49-F238E27FC236}">
                <a16:creationId xmlns:a16="http://schemas.microsoft.com/office/drawing/2014/main" id="{669789D1-6873-42B5-A6F7-F866A0704B30}"/>
              </a:ext>
            </a:extLst>
          </p:cNvPr>
          <p:cNvSpPr>
            <a:spLocks noGrp="1"/>
          </p:cNvSpPr>
          <p:nvPr>
            <p:ph idx="1"/>
          </p:nvPr>
        </p:nvSpPr>
        <p:spPr>
          <a:xfrm>
            <a:off x="648931" y="2438401"/>
            <a:ext cx="3605571" cy="3779520"/>
          </a:xfrm>
        </p:spPr>
        <p:txBody>
          <a:bodyPr>
            <a:normAutofit/>
          </a:bodyPr>
          <a:lstStyle/>
          <a:p>
            <a:endParaRPr lang="en-US" sz="1800"/>
          </a:p>
        </p:txBody>
      </p:sp>
      <p:sp>
        <p:nvSpPr>
          <p:cNvPr id="25" name="Rectangle 24">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F3C2296A-1541-4E3F-B8DD-E454C4D180B6}"/>
              </a:ext>
            </a:extLst>
          </p:cNvPr>
          <p:cNvPicPr>
            <a:picLocks noChangeAspect="1"/>
          </p:cNvPicPr>
          <p:nvPr/>
        </p:nvPicPr>
        <p:blipFill rotWithShape="1">
          <a:blip r:embed="rId2">
            <a:extLst>
              <a:ext uri="{28A0092B-C50C-407E-A947-70E740481C1C}">
                <a14:useLocalDpi xmlns:a14="http://schemas.microsoft.com/office/drawing/2010/main" val="0"/>
              </a:ext>
            </a:extLst>
          </a:blip>
          <a:srcRect r="-1" b="947"/>
          <a:stretch/>
        </p:blipFill>
        <p:spPr bwMode="auto">
          <a:xfrm>
            <a:off x="5283708" y="722376"/>
            <a:ext cx="6263640" cy="5413248"/>
          </a:xfrm>
          <a:prstGeom prst="rect">
            <a:avLst/>
          </a:prstGeom>
          <a:noFill/>
          <a:effectLst/>
        </p:spPr>
      </p:pic>
    </p:spTree>
    <p:extLst>
      <p:ext uri="{BB962C8B-B14F-4D97-AF65-F5344CB8AC3E}">
        <p14:creationId xmlns:p14="http://schemas.microsoft.com/office/powerpoint/2010/main" val="212175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65B9-6E46-476F-BCAB-F3F84348D18B}"/>
              </a:ext>
            </a:extLst>
          </p:cNvPr>
          <p:cNvSpPr>
            <a:spLocks noGrp="1"/>
          </p:cNvSpPr>
          <p:nvPr>
            <p:ph type="title"/>
          </p:nvPr>
        </p:nvSpPr>
        <p:spPr/>
        <p:txBody>
          <a:bodyPr>
            <a:normAutofit/>
          </a:bodyPr>
          <a:lstStyle/>
          <a:p>
            <a:r>
              <a:rPr lang="en-US" sz="4000" dirty="0"/>
              <a:t>Technologies &amp; Tools to Help Manage Big Data</a:t>
            </a:r>
          </a:p>
        </p:txBody>
      </p:sp>
      <p:sp>
        <p:nvSpPr>
          <p:cNvPr id="3" name="Content Placeholder 2">
            <a:extLst>
              <a:ext uri="{FF2B5EF4-FFF2-40B4-BE49-F238E27FC236}">
                <a16:creationId xmlns:a16="http://schemas.microsoft.com/office/drawing/2014/main" id="{81A374BD-07DF-4E3F-A908-677A8ABD88F1}"/>
              </a:ext>
            </a:extLst>
          </p:cNvPr>
          <p:cNvSpPr>
            <a:spLocks noGrp="1"/>
          </p:cNvSpPr>
          <p:nvPr>
            <p:ph idx="1"/>
          </p:nvPr>
        </p:nvSpPr>
        <p:spPr/>
        <p:txBody>
          <a:bodyPr>
            <a:normAutofit/>
          </a:bodyPr>
          <a:lstStyle/>
          <a:p>
            <a:pPr lvl="0"/>
            <a:r>
              <a:rPr lang="en-US" dirty="0"/>
              <a:t>MapReduce</a:t>
            </a:r>
          </a:p>
          <a:p>
            <a:pPr lvl="0"/>
            <a:r>
              <a:rPr lang="en-US" dirty="0"/>
              <a:t>Apache Hadoop</a:t>
            </a:r>
          </a:p>
          <a:p>
            <a:pPr lvl="0"/>
            <a:r>
              <a:rPr lang="en-US" dirty="0"/>
              <a:t>Apache Spark</a:t>
            </a:r>
          </a:p>
          <a:p>
            <a:pPr lvl="0"/>
            <a:r>
              <a:rPr lang="en-US" dirty="0"/>
              <a:t>Apache Kafka</a:t>
            </a:r>
          </a:p>
          <a:p>
            <a:pPr lvl="0"/>
            <a:r>
              <a:rPr lang="en-US" dirty="0"/>
              <a:t>Apache Cassandra</a:t>
            </a:r>
          </a:p>
          <a:p>
            <a:pPr lvl="0"/>
            <a:endParaRPr lang="en-US" dirty="0"/>
          </a:p>
        </p:txBody>
      </p:sp>
    </p:spTree>
    <p:extLst>
      <p:ext uri="{BB962C8B-B14F-4D97-AF65-F5344CB8AC3E}">
        <p14:creationId xmlns:p14="http://schemas.microsoft.com/office/powerpoint/2010/main" val="2902568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3565B9-6E46-476F-BCAB-F3F84348D18B}"/>
              </a:ext>
            </a:extLst>
          </p:cNvPr>
          <p:cNvSpPr>
            <a:spLocks noGrp="1"/>
          </p:cNvSpPr>
          <p:nvPr>
            <p:ph type="title"/>
          </p:nvPr>
        </p:nvSpPr>
        <p:spPr>
          <a:xfrm>
            <a:off x="589560" y="856180"/>
            <a:ext cx="4560584" cy="1128068"/>
          </a:xfrm>
        </p:spPr>
        <p:txBody>
          <a:bodyPr anchor="ctr">
            <a:normAutofit/>
          </a:bodyPr>
          <a:lstStyle/>
          <a:p>
            <a:r>
              <a:rPr lang="en-US" sz="4000"/>
              <a:t>Data Lifecycle Stages</a:t>
            </a:r>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A374BD-07DF-4E3F-A908-677A8ABD88F1}"/>
              </a:ext>
            </a:extLst>
          </p:cNvPr>
          <p:cNvSpPr>
            <a:spLocks noGrp="1"/>
          </p:cNvSpPr>
          <p:nvPr>
            <p:ph idx="1"/>
          </p:nvPr>
        </p:nvSpPr>
        <p:spPr>
          <a:xfrm>
            <a:off x="590719" y="2330505"/>
            <a:ext cx="4559425" cy="3979585"/>
          </a:xfrm>
        </p:spPr>
        <p:txBody>
          <a:bodyPr anchor="ctr">
            <a:normAutofit/>
          </a:bodyPr>
          <a:lstStyle/>
          <a:p>
            <a:pPr marL="514350" indent="-514350">
              <a:buFont typeface="+mj-lt"/>
              <a:buAutoNum type="arabicPeriod"/>
            </a:pPr>
            <a:r>
              <a:rPr lang="en-US" sz="2000"/>
              <a:t>Generation</a:t>
            </a:r>
          </a:p>
          <a:p>
            <a:pPr marL="514350" indent="-514350">
              <a:buFont typeface="+mj-lt"/>
              <a:buAutoNum type="arabicPeriod"/>
            </a:pPr>
            <a:r>
              <a:rPr lang="en-US" sz="2000"/>
              <a:t>Collection</a:t>
            </a:r>
          </a:p>
          <a:p>
            <a:pPr marL="514350" indent="-514350">
              <a:buFont typeface="+mj-lt"/>
              <a:buAutoNum type="arabicPeriod"/>
            </a:pPr>
            <a:r>
              <a:rPr lang="en-US" sz="2000"/>
              <a:t>Processing</a:t>
            </a:r>
          </a:p>
          <a:p>
            <a:pPr marL="514350" indent="-514350">
              <a:buFont typeface="+mj-lt"/>
              <a:buAutoNum type="arabicPeriod"/>
            </a:pPr>
            <a:r>
              <a:rPr lang="en-US" sz="2000"/>
              <a:t>Storage</a:t>
            </a:r>
          </a:p>
          <a:p>
            <a:pPr marL="514350" indent="-514350">
              <a:buFont typeface="+mj-lt"/>
              <a:buAutoNum type="arabicPeriod"/>
            </a:pPr>
            <a:r>
              <a:rPr lang="en-US" sz="2000"/>
              <a:t>Management</a:t>
            </a:r>
          </a:p>
          <a:p>
            <a:pPr marL="514350" indent="-514350">
              <a:buFont typeface="+mj-lt"/>
              <a:buAutoNum type="arabicPeriod"/>
            </a:pPr>
            <a:r>
              <a:rPr lang="en-US" sz="2000"/>
              <a:t>Analysis</a:t>
            </a:r>
          </a:p>
          <a:p>
            <a:pPr marL="514350" indent="-514350">
              <a:buFont typeface="+mj-lt"/>
              <a:buAutoNum type="arabicPeriod"/>
            </a:pPr>
            <a:r>
              <a:rPr lang="en-US" sz="2000"/>
              <a:t>Visualization</a:t>
            </a:r>
          </a:p>
          <a:p>
            <a:pPr marL="514350" indent="-514350">
              <a:spcAft>
                <a:spcPts val="800"/>
              </a:spcAft>
              <a:buFont typeface="+mj-lt"/>
              <a:buAutoNum type="arabicPeriod"/>
            </a:pPr>
            <a:r>
              <a:rPr lang="en-US" sz="2000"/>
              <a:t>Interpretation</a:t>
            </a: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ata Life Cycle">
            <a:extLst>
              <a:ext uri="{FF2B5EF4-FFF2-40B4-BE49-F238E27FC236}">
                <a16:creationId xmlns:a16="http://schemas.microsoft.com/office/drawing/2014/main" id="{CF4D2D9B-FDFE-4A1D-8755-962B04EB9EA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4" b="3065"/>
          <a:stretch/>
        </p:blipFill>
        <p:spPr bwMode="auto">
          <a:xfrm>
            <a:off x="5977788" y="799352"/>
            <a:ext cx="5425410" cy="5259296"/>
          </a:xfrm>
          <a:prstGeom prst="rect">
            <a:avLst/>
          </a:prstGeom>
          <a:noFill/>
        </p:spPr>
      </p:pic>
    </p:spTree>
    <p:extLst>
      <p:ext uri="{BB962C8B-B14F-4D97-AF65-F5344CB8AC3E}">
        <p14:creationId xmlns:p14="http://schemas.microsoft.com/office/powerpoint/2010/main" val="1083530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E01DF-257A-49C5-92D7-A0DA0190CC6B}"/>
              </a:ext>
            </a:extLst>
          </p:cNvPr>
          <p:cNvSpPr>
            <a:spLocks noGrp="1"/>
          </p:cNvSpPr>
          <p:nvPr>
            <p:ph type="title"/>
          </p:nvPr>
        </p:nvSpPr>
        <p:spPr/>
        <p:txBody>
          <a:bodyPr>
            <a:normAutofit/>
          </a:bodyPr>
          <a:lstStyle/>
          <a:p>
            <a:r>
              <a:rPr lang="en-US" sz="3200" dirty="0"/>
              <a:t>5 Ways Companies are using Big Data to help their Customers</a:t>
            </a:r>
          </a:p>
        </p:txBody>
      </p:sp>
      <p:sp>
        <p:nvSpPr>
          <p:cNvPr id="3" name="Content Placeholder 2">
            <a:extLst>
              <a:ext uri="{FF2B5EF4-FFF2-40B4-BE49-F238E27FC236}">
                <a16:creationId xmlns:a16="http://schemas.microsoft.com/office/drawing/2014/main" id="{71810B20-A1D7-49CC-BD21-EB3BDE10B901}"/>
              </a:ext>
            </a:extLst>
          </p:cNvPr>
          <p:cNvSpPr>
            <a:spLocks noGrp="1"/>
          </p:cNvSpPr>
          <p:nvPr>
            <p:ph idx="1"/>
          </p:nvPr>
        </p:nvSpPr>
        <p:spPr/>
        <p:txBody>
          <a:bodyPr/>
          <a:lstStyle/>
          <a:p>
            <a:r>
              <a:rPr lang="en-US" dirty="0"/>
              <a:t>Predict exactly what customers want before they ask for it</a:t>
            </a:r>
          </a:p>
          <a:p>
            <a:r>
              <a:rPr lang="en-US" dirty="0"/>
              <a:t>Get customers excited about their own data</a:t>
            </a:r>
          </a:p>
          <a:p>
            <a:r>
              <a:rPr lang="en-US" dirty="0"/>
              <a:t>Improve customer service interactions</a:t>
            </a:r>
          </a:p>
          <a:p>
            <a:r>
              <a:rPr lang="en-US" dirty="0"/>
              <a:t>Identify customer pain points and solve them</a:t>
            </a:r>
          </a:p>
          <a:p>
            <a:r>
              <a:rPr lang="en-US" dirty="0"/>
              <a:t>Reduce health care costs and improve treatment</a:t>
            </a:r>
          </a:p>
          <a:p>
            <a:endParaRPr lang="en-US" dirty="0"/>
          </a:p>
        </p:txBody>
      </p:sp>
    </p:spTree>
    <p:extLst>
      <p:ext uri="{BB962C8B-B14F-4D97-AF65-F5344CB8AC3E}">
        <p14:creationId xmlns:p14="http://schemas.microsoft.com/office/powerpoint/2010/main" val="2472651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459CC-3555-41C5-A84F-F97F8EAA9CFA}"/>
              </a:ext>
            </a:extLst>
          </p:cNvPr>
          <p:cNvSpPr>
            <a:spLocks noGrp="1"/>
          </p:cNvSpPr>
          <p:nvPr>
            <p:ph type="title"/>
          </p:nvPr>
        </p:nvSpPr>
        <p:spPr/>
        <p:txBody>
          <a:bodyPr/>
          <a:lstStyle/>
          <a:p>
            <a:r>
              <a:rPr lang="en-US" dirty="0"/>
              <a:t>Big Data Case Studies</a:t>
            </a:r>
          </a:p>
        </p:txBody>
      </p:sp>
      <p:sp>
        <p:nvSpPr>
          <p:cNvPr id="3" name="Content Placeholder 2">
            <a:extLst>
              <a:ext uri="{FF2B5EF4-FFF2-40B4-BE49-F238E27FC236}">
                <a16:creationId xmlns:a16="http://schemas.microsoft.com/office/drawing/2014/main" id="{CD0BE1C0-B9EE-4E6F-8B3A-AA937FB584CF}"/>
              </a:ext>
            </a:extLst>
          </p:cNvPr>
          <p:cNvSpPr>
            <a:spLocks noGrp="1"/>
          </p:cNvSpPr>
          <p:nvPr>
            <p:ph idx="1"/>
          </p:nvPr>
        </p:nvSpPr>
        <p:spPr/>
        <p:txBody>
          <a:bodyPr/>
          <a:lstStyle/>
          <a:p>
            <a:r>
              <a:rPr lang="en-US" dirty="0"/>
              <a:t>Walmart</a:t>
            </a:r>
          </a:p>
          <a:p>
            <a:r>
              <a:rPr lang="en-US" dirty="0"/>
              <a:t>Uber</a:t>
            </a:r>
          </a:p>
          <a:p>
            <a:r>
              <a:rPr lang="en-US" dirty="0"/>
              <a:t>Netflix</a:t>
            </a:r>
          </a:p>
          <a:p>
            <a:r>
              <a:rPr lang="en-US" dirty="0"/>
              <a:t>eBay</a:t>
            </a:r>
          </a:p>
          <a:p>
            <a:r>
              <a:rPr lang="en-US" dirty="0"/>
              <a:t>Procter &amp; Gamble</a:t>
            </a:r>
          </a:p>
        </p:txBody>
      </p:sp>
    </p:spTree>
    <p:extLst>
      <p:ext uri="{BB962C8B-B14F-4D97-AF65-F5344CB8AC3E}">
        <p14:creationId xmlns:p14="http://schemas.microsoft.com/office/powerpoint/2010/main" val="4083837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96CB2-6AE9-4A84-A707-393D85D76090}"/>
              </a:ext>
            </a:extLst>
          </p:cNvPr>
          <p:cNvSpPr>
            <a:spLocks noGrp="1"/>
          </p:cNvSpPr>
          <p:nvPr>
            <p:ph type="title"/>
          </p:nvPr>
        </p:nvSpPr>
        <p:spPr/>
        <p:txBody>
          <a:bodyPr/>
          <a:lstStyle/>
          <a:p>
            <a:r>
              <a:rPr lang="en-US" dirty="0"/>
              <a:t>Walmart</a:t>
            </a:r>
          </a:p>
        </p:txBody>
      </p:sp>
      <p:sp>
        <p:nvSpPr>
          <p:cNvPr id="3" name="Content Placeholder 2">
            <a:extLst>
              <a:ext uri="{FF2B5EF4-FFF2-40B4-BE49-F238E27FC236}">
                <a16:creationId xmlns:a16="http://schemas.microsoft.com/office/drawing/2014/main" id="{7337C8E0-6B49-4C9F-BADB-C8BE848D61A2}"/>
              </a:ext>
            </a:extLst>
          </p:cNvPr>
          <p:cNvSpPr>
            <a:spLocks noGrp="1"/>
          </p:cNvSpPr>
          <p:nvPr>
            <p:ph idx="1"/>
          </p:nvPr>
        </p:nvSpPr>
        <p:spPr/>
        <p:txBody>
          <a:bodyPr/>
          <a:lstStyle/>
          <a:p>
            <a:r>
              <a:rPr lang="en-US" dirty="0"/>
              <a:t>Largest retailer in the world.</a:t>
            </a:r>
          </a:p>
          <a:p>
            <a:r>
              <a:rPr lang="en-US" dirty="0"/>
              <a:t>Uses Data Mining to discover patterns.</a:t>
            </a:r>
          </a:p>
          <a:p>
            <a:r>
              <a:rPr lang="en-US" dirty="0"/>
              <a:t>The main objective of holding big data at Walmart is to optimize the shopping experience of customers when they are in a Walmart store.</a:t>
            </a:r>
          </a:p>
          <a:p>
            <a:endParaRPr lang="en-US" dirty="0"/>
          </a:p>
          <a:p>
            <a:endParaRPr lang="en-US" dirty="0"/>
          </a:p>
        </p:txBody>
      </p:sp>
    </p:spTree>
    <p:extLst>
      <p:ext uri="{BB962C8B-B14F-4D97-AF65-F5344CB8AC3E}">
        <p14:creationId xmlns:p14="http://schemas.microsoft.com/office/powerpoint/2010/main" val="2231920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96CB2-6AE9-4A84-A707-393D85D76090}"/>
              </a:ext>
            </a:extLst>
          </p:cNvPr>
          <p:cNvSpPr>
            <a:spLocks noGrp="1"/>
          </p:cNvSpPr>
          <p:nvPr>
            <p:ph type="title"/>
          </p:nvPr>
        </p:nvSpPr>
        <p:spPr/>
        <p:txBody>
          <a:bodyPr/>
          <a:lstStyle/>
          <a:p>
            <a:r>
              <a:rPr lang="en-US" dirty="0"/>
              <a:t>Uber</a:t>
            </a:r>
          </a:p>
        </p:txBody>
      </p:sp>
      <p:sp>
        <p:nvSpPr>
          <p:cNvPr id="3" name="Content Placeholder 2">
            <a:extLst>
              <a:ext uri="{FF2B5EF4-FFF2-40B4-BE49-F238E27FC236}">
                <a16:creationId xmlns:a16="http://schemas.microsoft.com/office/drawing/2014/main" id="{7337C8E0-6B49-4C9F-BADB-C8BE848D61A2}"/>
              </a:ext>
            </a:extLst>
          </p:cNvPr>
          <p:cNvSpPr>
            <a:spLocks noGrp="1"/>
          </p:cNvSpPr>
          <p:nvPr>
            <p:ph idx="1"/>
          </p:nvPr>
        </p:nvSpPr>
        <p:spPr/>
        <p:txBody>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First choice for people around the world when they think of moving people.</a:t>
            </a:r>
          </a:p>
          <a:p>
            <a:r>
              <a:rPr lang="en-US" dirty="0">
                <a:effectLst/>
                <a:latin typeface="Calibri" panose="020F0502020204030204" pitchFamily="34" charset="0"/>
                <a:ea typeface="Calibri" panose="020F0502020204030204" pitchFamily="34" charset="0"/>
                <a:cs typeface="Times New Roman" panose="02020603050405020304" pitchFamily="18" charset="0"/>
              </a:rPr>
              <a:t>Uses the personal data of the user to closely monitor which features of the service are mostly used…</a:t>
            </a:r>
          </a:p>
          <a:p>
            <a:pPr lvl="1"/>
            <a:r>
              <a:rPr lang="en-US" dirty="0">
                <a:effectLst/>
                <a:latin typeface="Calibri" panose="020F0502020204030204" pitchFamily="34" charset="0"/>
                <a:ea typeface="Calibri" panose="020F0502020204030204" pitchFamily="34" charset="0"/>
                <a:cs typeface="Times New Roman" panose="02020603050405020304" pitchFamily="18" charset="0"/>
              </a:rPr>
              <a:t>to analyze usage patterns and,</a:t>
            </a:r>
          </a:p>
          <a:p>
            <a:pPr lvl="1"/>
            <a:r>
              <a:rPr lang="en-US" dirty="0">
                <a:effectLst/>
                <a:latin typeface="Calibri" panose="020F0502020204030204" pitchFamily="34" charset="0"/>
                <a:ea typeface="Calibri" panose="020F0502020204030204" pitchFamily="34" charset="0"/>
                <a:cs typeface="Times New Roman" panose="02020603050405020304" pitchFamily="18" charset="0"/>
              </a:rPr>
              <a:t>to determine where the services should be more focused.</a:t>
            </a:r>
          </a:p>
          <a:p>
            <a:r>
              <a:rPr lang="en-US" dirty="0">
                <a:effectLst/>
                <a:latin typeface="Calibri" panose="020F0502020204030204" pitchFamily="34" charset="0"/>
                <a:ea typeface="Calibri" panose="020F0502020204030204" pitchFamily="34" charset="0"/>
                <a:cs typeface="Times New Roman" panose="02020603050405020304" pitchFamily="18" charset="0"/>
              </a:rPr>
              <a:t>Uber focuses on the supply and demand of the services due to which the prices of the services provided changes.</a:t>
            </a:r>
          </a:p>
          <a:p>
            <a:pPr marL="0" indent="0">
              <a:buNone/>
            </a:pPr>
            <a:endParaRPr lang="en-US" dirty="0"/>
          </a:p>
        </p:txBody>
      </p:sp>
    </p:spTree>
    <p:extLst>
      <p:ext uri="{BB962C8B-B14F-4D97-AF65-F5344CB8AC3E}">
        <p14:creationId xmlns:p14="http://schemas.microsoft.com/office/powerpoint/2010/main" val="3120335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96CB2-6AE9-4A84-A707-393D85D76090}"/>
              </a:ext>
            </a:extLst>
          </p:cNvPr>
          <p:cNvSpPr>
            <a:spLocks noGrp="1"/>
          </p:cNvSpPr>
          <p:nvPr>
            <p:ph type="title"/>
          </p:nvPr>
        </p:nvSpPr>
        <p:spPr/>
        <p:txBody>
          <a:bodyPr/>
          <a:lstStyle/>
          <a:p>
            <a:r>
              <a:rPr lang="en-US" dirty="0"/>
              <a:t>Netflix</a:t>
            </a:r>
          </a:p>
        </p:txBody>
      </p:sp>
      <p:sp>
        <p:nvSpPr>
          <p:cNvPr id="3" name="Content Placeholder 2">
            <a:extLst>
              <a:ext uri="{FF2B5EF4-FFF2-40B4-BE49-F238E27FC236}">
                <a16:creationId xmlns:a16="http://schemas.microsoft.com/office/drawing/2014/main" id="{7337C8E0-6B49-4C9F-BADB-C8BE848D61A2}"/>
              </a:ext>
            </a:extLst>
          </p:cNvPr>
          <p:cNvSpPr>
            <a:spLocks noGrp="1"/>
          </p:cNvSpPr>
          <p:nvPr>
            <p:ph idx="1"/>
          </p:nvPr>
        </p:nvSpPr>
        <p:spPr/>
        <p:txBody>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The most loved American entertainment company.</a:t>
            </a:r>
          </a:p>
          <a:p>
            <a:r>
              <a:rPr lang="en-US" dirty="0">
                <a:effectLst/>
                <a:latin typeface="Calibri" panose="020F0502020204030204" pitchFamily="34" charset="0"/>
                <a:ea typeface="Calibri" panose="020F0502020204030204" pitchFamily="34" charset="0"/>
                <a:cs typeface="Times New Roman" panose="02020603050405020304" pitchFamily="18" charset="0"/>
              </a:rPr>
              <a:t>Netflix has been determined to be able to predict what exactly its customers will enjoy watching with Big Data.</a:t>
            </a:r>
          </a:p>
          <a:p>
            <a:r>
              <a:rPr lang="en-US" dirty="0">
                <a:effectLst/>
                <a:latin typeface="Calibri" panose="020F0502020204030204" pitchFamily="34" charset="0"/>
                <a:ea typeface="Calibri" panose="020F0502020204030204" pitchFamily="34" charset="0"/>
                <a:cs typeface="Times New Roman" panose="02020603050405020304" pitchFamily="18" charset="0"/>
              </a:rPr>
              <a:t>Netflix’s recommendation engines and new content decisions are fed by data points such as what titles customers watch, how often playback stopped, ratings are given, etc.</a:t>
            </a:r>
          </a:p>
          <a:p>
            <a:pPr marL="0" indent="0">
              <a:buNone/>
            </a:pPr>
            <a:endParaRPr lang="en-US" dirty="0"/>
          </a:p>
        </p:txBody>
      </p:sp>
    </p:spTree>
    <p:extLst>
      <p:ext uri="{BB962C8B-B14F-4D97-AF65-F5344CB8AC3E}">
        <p14:creationId xmlns:p14="http://schemas.microsoft.com/office/powerpoint/2010/main" val="2946152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96CB2-6AE9-4A84-A707-393D85D76090}"/>
              </a:ext>
            </a:extLst>
          </p:cNvPr>
          <p:cNvSpPr>
            <a:spLocks noGrp="1"/>
          </p:cNvSpPr>
          <p:nvPr>
            <p:ph type="title"/>
          </p:nvPr>
        </p:nvSpPr>
        <p:spPr/>
        <p:txBody>
          <a:bodyPr/>
          <a:lstStyle/>
          <a:p>
            <a:r>
              <a:rPr lang="en-US" dirty="0"/>
              <a:t>eBay</a:t>
            </a:r>
          </a:p>
        </p:txBody>
      </p:sp>
      <p:sp>
        <p:nvSpPr>
          <p:cNvPr id="3" name="Content Placeholder 2">
            <a:extLst>
              <a:ext uri="{FF2B5EF4-FFF2-40B4-BE49-F238E27FC236}">
                <a16:creationId xmlns:a16="http://schemas.microsoft.com/office/drawing/2014/main" id="{7337C8E0-6B49-4C9F-BADB-C8BE848D61A2}"/>
              </a:ext>
            </a:extLst>
          </p:cNvPr>
          <p:cNvSpPr>
            <a:spLocks noGrp="1"/>
          </p:cNvSpPr>
          <p:nvPr>
            <p:ph idx="1"/>
          </p:nvPr>
        </p:nvSpPr>
        <p:spPr/>
        <p:txBody>
          <a:bodyPr/>
          <a:lstStyle/>
          <a:p>
            <a:r>
              <a:rPr lang="en-US" dirty="0">
                <a:effectLst/>
                <a:ea typeface="Calibri" panose="020F0502020204030204" pitchFamily="34" charset="0"/>
                <a:cs typeface="Times New Roman" panose="02020603050405020304" pitchFamily="18" charset="0"/>
              </a:rPr>
              <a:t>The company has been at the forefront of using big data solutions and actively contributes its knowledge back to the open-source community.</a:t>
            </a:r>
          </a:p>
          <a:p>
            <a:r>
              <a:rPr lang="en-US" dirty="0">
                <a:effectLst/>
                <a:ea typeface="Calibri" panose="020F0502020204030204" pitchFamily="34" charset="0"/>
                <a:cs typeface="Times New Roman" panose="02020603050405020304" pitchFamily="18" charset="0"/>
              </a:rPr>
              <a:t>eBay is working with several tools including </a:t>
            </a:r>
            <a:r>
              <a:rPr lang="en-US" b="1" i="1" dirty="0">
                <a:solidFill>
                  <a:srgbClr val="444444"/>
                </a:solidFill>
                <a:effectLst/>
                <a:ea typeface="Calibri" panose="020F0502020204030204" pitchFamily="34" charset="0"/>
                <a:cs typeface="Times New Roman" panose="02020603050405020304" pitchFamily="18" charset="0"/>
              </a:rPr>
              <a:t>Apache Spark</a:t>
            </a:r>
            <a:r>
              <a:rPr lang="en-US" dirty="0">
                <a:effectLst/>
                <a:ea typeface="Calibri" panose="020F0502020204030204" pitchFamily="34" charset="0"/>
                <a:cs typeface="Times New Roman" panose="02020603050405020304" pitchFamily="18" charset="0"/>
              </a:rPr>
              <a:t>, Storm, Kafka. It allows the company’s data analysts to search for information tags that have been associated with the data (metadata) and make it consumable to as many people as possible with the right level of security and permissions (data governance).</a:t>
            </a:r>
          </a:p>
          <a:p>
            <a:pPr marL="0" indent="0">
              <a:buNone/>
            </a:pPr>
            <a:endParaRPr lang="en-US" dirty="0"/>
          </a:p>
        </p:txBody>
      </p:sp>
    </p:spTree>
    <p:extLst>
      <p:ext uri="{BB962C8B-B14F-4D97-AF65-F5344CB8AC3E}">
        <p14:creationId xmlns:p14="http://schemas.microsoft.com/office/powerpoint/2010/main" val="4035467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96CB2-6AE9-4A84-A707-393D85D76090}"/>
              </a:ext>
            </a:extLst>
          </p:cNvPr>
          <p:cNvSpPr>
            <a:spLocks noGrp="1"/>
          </p:cNvSpPr>
          <p:nvPr>
            <p:ph type="title"/>
          </p:nvPr>
        </p:nvSpPr>
        <p:spPr/>
        <p:txBody>
          <a:bodyPr/>
          <a:lstStyle/>
          <a:p>
            <a:r>
              <a:rPr lang="en-US" dirty="0"/>
              <a:t>Procter &amp; Gamble</a:t>
            </a:r>
          </a:p>
        </p:txBody>
      </p:sp>
      <p:sp>
        <p:nvSpPr>
          <p:cNvPr id="3" name="Content Placeholder 2">
            <a:extLst>
              <a:ext uri="{FF2B5EF4-FFF2-40B4-BE49-F238E27FC236}">
                <a16:creationId xmlns:a16="http://schemas.microsoft.com/office/drawing/2014/main" id="{7337C8E0-6B49-4C9F-BADB-C8BE848D61A2}"/>
              </a:ext>
            </a:extLst>
          </p:cNvPr>
          <p:cNvSpPr>
            <a:spLocks noGrp="1"/>
          </p:cNvSpPr>
          <p:nvPr>
            <p:ph idx="1"/>
          </p:nvPr>
        </p:nvSpPr>
        <p:spPr/>
        <p:txBody>
          <a:bodyPr/>
          <a:lstStyle/>
          <a:p>
            <a:r>
              <a:rPr lang="en-US" dirty="0">
                <a:effectLst/>
                <a:ea typeface="Calibri" panose="020F0502020204030204" pitchFamily="34" charset="0"/>
                <a:cs typeface="Times New Roman" panose="02020603050405020304" pitchFamily="18" charset="0"/>
              </a:rPr>
              <a:t>Procter &amp; Gamble whose products we all use 2-3 times a day is a 179-year-old company.</a:t>
            </a:r>
          </a:p>
          <a:p>
            <a:r>
              <a:rPr lang="en-US" dirty="0">
                <a:effectLst/>
                <a:ea typeface="Calibri" panose="020F0502020204030204" pitchFamily="34" charset="0"/>
                <a:cs typeface="Times New Roman" panose="02020603050405020304" pitchFamily="18" charset="0"/>
              </a:rPr>
              <a:t>P&amp;G has put a strong emphasis on using big data to make better, smarter, real-time business decisions.</a:t>
            </a:r>
            <a:endParaRPr lang="en-US" dirty="0">
              <a:ea typeface="Calibri" panose="020F0502020204030204" pitchFamily="34" charset="0"/>
              <a:cs typeface="Times New Roman" panose="02020603050405020304" pitchFamily="18" charset="0"/>
            </a:endParaRPr>
          </a:p>
          <a:p>
            <a:endParaRPr lang="en-US" dirty="0">
              <a:effectLst/>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124443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D4C9BE-B7DA-4FA8-8308-D7F656796FC9}"/>
              </a:ext>
            </a:extLst>
          </p:cNvPr>
          <p:cNvSpPr>
            <a:spLocks noGrp="1"/>
          </p:cNvSpPr>
          <p:nvPr>
            <p:ph type="title"/>
          </p:nvPr>
        </p:nvSpPr>
        <p:spPr>
          <a:xfrm>
            <a:off x="589560" y="856180"/>
            <a:ext cx="5279408" cy="1128068"/>
          </a:xfrm>
        </p:spPr>
        <p:txBody>
          <a:bodyPr anchor="ctr">
            <a:normAutofit/>
          </a:bodyPr>
          <a:lstStyle/>
          <a:p>
            <a:r>
              <a:rPr lang="en-US" sz="4000"/>
              <a:t>Story of Big Data</a:t>
            </a:r>
          </a:p>
        </p:txBody>
      </p:sp>
      <p:grpSp>
        <p:nvGrpSpPr>
          <p:cNvPr id="73" name="Group 7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028" name="Rectangle 7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Rectangle 7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903F40-76B3-41EC-A8C1-6F2525824319}"/>
              </a:ext>
            </a:extLst>
          </p:cNvPr>
          <p:cNvSpPr>
            <a:spLocks noGrp="1"/>
          </p:cNvSpPr>
          <p:nvPr>
            <p:ph idx="1"/>
          </p:nvPr>
        </p:nvSpPr>
        <p:spPr>
          <a:xfrm>
            <a:off x="590719" y="2330505"/>
            <a:ext cx="5278066" cy="3979585"/>
          </a:xfrm>
        </p:spPr>
        <p:txBody>
          <a:bodyPr anchor="ctr">
            <a:normAutofit/>
          </a:bodyPr>
          <a:lstStyle/>
          <a:p>
            <a:r>
              <a:rPr lang="en-US" sz="2000"/>
              <a:t>What is Big Data?</a:t>
            </a:r>
          </a:p>
          <a:p>
            <a:r>
              <a:rPr lang="en-US" sz="2000"/>
              <a:t>History of Big Data.</a:t>
            </a:r>
          </a:p>
          <a:p>
            <a:endParaRPr lang="en-US" sz="2000"/>
          </a:p>
        </p:txBody>
      </p:sp>
      <p:sp>
        <p:nvSpPr>
          <p:cNvPr id="79" name="Rectangle 7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at is BIG DATA? Introduction, Types, Characteristics and Examples -  MechoMotive">
            <a:extLst>
              <a:ext uri="{FF2B5EF4-FFF2-40B4-BE49-F238E27FC236}">
                <a16:creationId xmlns:a16="http://schemas.microsoft.com/office/drawing/2014/main" id="{B628A57E-A3C6-4EF2-8300-2CFA8AB170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7630496" y="581892"/>
            <a:ext cx="3303286" cy="2518756"/>
          </a:xfrm>
          <a:prstGeom prst="rect">
            <a:avLst/>
          </a:prstGeom>
          <a:noFill/>
        </p:spPr>
      </p:pic>
      <p:sp>
        <p:nvSpPr>
          <p:cNvPr id="83" name="Rectangle 82">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C288A4A9-0D4E-4717-8992-C0AFDDCCDBD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03931" y="3707894"/>
            <a:ext cx="2954552" cy="251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7189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Big Data Cartoons — 2013 Archives - eQuest">
            <a:extLst>
              <a:ext uri="{FF2B5EF4-FFF2-40B4-BE49-F238E27FC236}">
                <a16:creationId xmlns:a16="http://schemas.microsoft.com/office/drawing/2014/main" id="{A4079043-9E39-4576-B421-EE3ED5763D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38487" y="643467"/>
            <a:ext cx="8315025"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78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EE56C8-7D25-4939-9BD7-319A59563001}"/>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Thank you</a:t>
            </a:r>
          </a:p>
        </p:txBody>
      </p:sp>
      <p:pic>
        <p:nvPicPr>
          <p:cNvPr id="7" name="Graphic 6" descr="Handshake">
            <a:extLst>
              <a:ext uri="{FF2B5EF4-FFF2-40B4-BE49-F238E27FC236}">
                <a16:creationId xmlns:a16="http://schemas.microsoft.com/office/drawing/2014/main" id="{D51CB628-0532-4141-94D5-5E9AD8D768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03644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069B9-343F-4BD9-ABE6-F8BC12BA5F3F}"/>
              </a:ext>
            </a:extLst>
          </p:cNvPr>
          <p:cNvSpPr>
            <a:spLocks noGrp="1"/>
          </p:cNvSpPr>
          <p:nvPr>
            <p:ph type="title"/>
          </p:nvPr>
        </p:nvSpPr>
        <p:spPr/>
        <p:txBody>
          <a:bodyPr/>
          <a:lstStyle/>
          <a:p>
            <a:r>
              <a:rPr lang="en-US" dirty="0"/>
              <a:t>What is Big Data?</a:t>
            </a:r>
          </a:p>
        </p:txBody>
      </p:sp>
      <p:sp>
        <p:nvSpPr>
          <p:cNvPr id="6" name="Rectangle: Rounded Corners 5">
            <a:extLst>
              <a:ext uri="{FF2B5EF4-FFF2-40B4-BE49-F238E27FC236}">
                <a16:creationId xmlns:a16="http://schemas.microsoft.com/office/drawing/2014/main" id="{DEC5FF70-9C25-422A-B9AA-D1571A6F2724}"/>
              </a:ext>
            </a:extLst>
          </p:cNvPr>
          <p:cNvSpPr/>
          <p:nvPr/>
        </p:nvSpPr>
        <p:spPr>
          <a:xfrm>
            <a:off x="1126836" y="1782618"/>
            <a:ext cx="4202546" cy="198581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en-US" sz="1400" dirty="0"/>
              <a:t>“The basic idea behind the phrase Big Data is that everything we do is increasingly leaving a digital trace which we can use and analyze to become smarter. The driving forces in this brave new world are access to ever-increasing volumes of data and our ever-increasing technological capability to mine that data for commercial insights.”</a:t>
            </a:r>
          </a:p>
          <a:p>
            <a:pPr algn="just"/>
            <a:endParaRPr lang="en-US" sz="1400" dirty="0"/>
          </a:p>
          <a:p>
            <a:pPr algn="r"/>
            <a:r>
              <a:rPr lang="en-US" sz="1400" dirty="0"/>
              <a:t>Bernard Marr, Author, Futurist, Tech Advisor</a:t>
            </a:r>
          </a:p>
        </p:txBody>
      </p:sp>
      <p:sp>
        <p:nvSpPr>
          <p:cNvPr id="7" name="Rectangle: Rounded Corners 6">
            <a:extLst>
              <a:ext uri="{FF2B5EF4-FFF2-40B4-BE49-F238E27FC236}">
                <a16:creationId xmlns:a16="http://schemas.microsoft.com/office/drawing/2014/main" id="{6D186B88-EAD3-4FAA-AB30-23B372BD604A}"/>
              </a:ext>
            </a:extLst>
          </p:cNvPr>
          <p:cNvSpPr/>
          <p:nvPr/>
        </p:nvSpPr>
        <p:spPr>
          <a:xfrm>
            <a:off x="6599381" y="1690688"/>
            <a:ext cx="4202546" cy="198581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a:r>
              <a:rPr lang="en-US" sz="1400" b="0" i="0" dirty="0">
                <a:solidFill>
                  <a:schemeClr val="bg1"/>
                </a:solidFill>
                <a:effectLst/>
              </a:rPr>
              <a:t>Big Data refers to the dynamic, large and disparate volumes of data being created by people, tools and machines. It requires new, innovative, and scalable technology to collect, host and analytically process the vast amount of data gathered in order to derive real-time business insights that relate to consumers, risk, profit, performance, </a:t>
            </a:r>
            <a:r>
              <a:rPr lang="en-US" sz="1400" i="0" dirty="0">
                <a:solidFill>
                  <a:schemeClr val="bg1"/>
                </a:solidFill>
                <a:effectLst/>
              </a:rPr>
              <a:t>productivity management and enhanced shareholder value.</a:t>
            </a:r>
          </a:p>
          <a:p>
            <a:pPr algn="r"/>
            <a:r>
              <a:rPr lang="en-US" sz="1400" i="0" dirty="0">
                <a:solidFill>
                  <a:schemeClr val="bg1"/>
                </a:solidFill>
                <a:effectLst/>
              </a:rPr>
              <a:t>EY</a:t>
            </a:r>
          </a:p>
        </p:txBody>
      </p:sp>
      <p:sp>
        <p:nvSpPr>
          <p:cNvPr id="8" name="Rectangle: Rounded Corners 7">
            <a:extLst>
              <a:ext uri="{FF2B5EF4-FFF2-40B4-BE49-F238E27FC236}">
                <a16:creationId xmlns:a16="http://schemas.microsoft.com/office/drawing/2014/main" id="{90209CB2-2A17-4C69-8D95-435C6F14E0FA}"/>
              </a:ext>
            </a:extLst>
          </p:cNvPr>
          <p:cNvSpPr/>
          <p:nvPr/>
        </p:nvSpPr>
        <p:spPr>
          <a:xfrm>
            <a:off x="1126836" y="4507057"/>
            <a:ext cx="4202546" cy="1985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i="0" dirty="0">
                <a:solidFill>
                  <a:schemeClr val="bg1"/>
                </a:solidFill>
                <a:effectLst/>
              </a:rPr>
              <a:t>Big Data is high-volume, high-velocity, and/or high-variety in</a:t>
            </a:r>
            <a:r>
              <a:rPr lang="en-US" sz="1400" b="0" i="0" dirty="0">
                <a:solidFill>
                  <a:schemeClr val="bg1"/>
                </a:solidFill>
                <a:effectLst/>
              </a:rPr>
              <a:t>formation assets that demand cost-effective, innovative forms of information processing that enable enhanced insight, decision making and process automation.</a:t>
            </a:r>
          </a:p>
          <a:p>
            <a:pPr algn="r"/>
            <a:r>
              <a:rPr lang="en-US" sz="1400" b="0" i="0" dirty="0">
                <a:solidFill>
                  <a:schemeClr val="bg1"/>
                </a:solidFill>
                <a:effectLst/>
              </a:rPr>
              <a:t>Gartner</a:t>
            </a:r>
          </a:p>
        </p:txBody>
      </p:sp>
      <p:sp>
        <p:nvSpPr>
          <p:cNvPr id="9" name="Rectangle: Rounded Corners 8">
            <a:extLst>
              <a:ext uri="{FF2B5EF4-FFF2-40B4-BE49-F238E27FC236}">
                <a16:creationId xmlns:a16="http://schemas.microsoft.com/office/drawing/2014/main" id="{40136465-1746-4A25-AC5D-0EF5DCFC3F0B}"/>
              </a:ext>
            </a:extLst>
          </p:cNvPr>
          <p:cNvSpPr/>
          <p:nvPr/>
        </p:nvSpPr>
        <p:spPr>
          <a:xfrm>
            <a:off x="6599381" y="4401561"/>
            <a:ext cx="4202546" cy="198581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r>
              <a:rPr lang="en-US" sz="1400" i="0" dirty="0">
                <a:solidFill>
                  <a:schemeClr val="bg1"/>
                </a:solidFill>
                <a:effectLst/>
              </a:rPr>
              <a:t>Big Data as a collection of data from traditional</a:t>
            </a:r>
          </a:p>
          <a:p>
            <a:pPr algn="just"/>
            <a:r>
              <a:rPr lang="en-US" sz="1400" i="0" dirty="0">
                <a:solidFill>
                  <a:schemeClr val="bg1"/>
                </a:solidFill>
                <a:effectLst/>
              </a:rPr>
              <a:t>and digital sources inside and outside a company</a:t>
            </a:r>
          </a:p>
          <a:p>
            <a:pPr algn="just"/>
            <a:r>
              <a:rPr lang="en-US" sz="1400" i="0" dirty="0">
                <a:solidFill>
                  <a:schemeClr val="bg1"/>
                </a:solidFill>
                <a:effectLst/>
              </a:rPr>
              <a:t>that represent a source of ongoing discovery and analysis.</a:t>
            </a:r>
          </a:p>
          <a:p>
            <a:pPr algn="r"/>
            <a:r>
              <a:rPr lang="en-US" sz="1400" dirty="0">
                <a:solidFill>
                  <a:schemeClr val="bg1"/>
                </a:solidFill>
              </a:rPr>
              <a:t>Lisa Arthur, Forbes Contributor</a:t>
            </a:r>
            <a:endParaRPr lang="en-US" sz="1400" i="0" dirty="0">
              <a:solidFill>
                <a:schemeClr val="bg1"/>
              </a:solidFill>
              <a:effectLst/>
            </a:endParaRPr>
          </a:p>
        </p:txBody>
      </p:sp>
    </p:spTree>
    <p:extLst>
      <p:ext uri="{BB962C8B-B14F-4D97-AF65-F5344CB8AC3E}">
        <p14:creationId xmlns:p14="http://schemas.microsoft.com/office/powerpoint/2010/main" val="1409543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69B0C-A1A7-4BD8-B290-5C8462E6E38F}"/>
              </a:ext>
            </a:extLst>
          </p:cNvPr>
          <p:cNvSpPr>
            <a:spLocks noGrp="1"/>
          </p:cNvSpPr>
          <p:nvPr>
            <p:ph type="title"/>
          </p:nvPr>
        </p:nvSpPr>
        <p:spPr/>
        <p:txBody>
          <a:bodyPr/>
          <a:lstStyle/>
          <a:p>
            <a:r>
              <a:rPr lang="en-US" dirty="0"/>
              <a:t>Big Data Driving Factors</a:t>
            </a:r>
          </a:p>
        </p:txBody>
      </p:sp>
      <p:pic>
        <p:nvPicPr>
          <p:cNvPr id="4" name="Content Placeholder 3" descr="Big Data Driving Factors - Big Data Tutorial - Edureka">
            <a:extLst>
              <a:ext uri="{FF2B5EF4-FFF2-40B4-BE49-F238E27FC236}">
                <a16:creationId xmlns:a16="http://schemas.microsoft.com/office/drawing/2014/main" id="{19F88960-DD98-40EF-86B4-357F7F429A3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2114" y="1504897"/>
            <a:ext cx="9507771" cy="4987978"/>
          </a:xfrm>
          <a:prstGeom prst="rect">
            <a:avLst/>
          </a:prstGeom>
          <a:noFill/>
          <a:ln>
            <a:solidFill>
              <a:schemeClr val="accent1"/>
            </a:solidFill>
          </a:ln>
        </p:spPr>
      </p:pic>
    </p:spTree>
    <p:extLst>
      <p:ext uri="{BB962C8B-B14F-4D97-AF65-F5344CB8AC3E}">
        <p14:creationId xmlns:p14="http://schemas.microsoft.com/office/powerpoint/2010/main" val="1038617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B2777E-3434-4A6D-813B-6730A14C1105}"/>
              </a:ext>
            </a:extLst>
          </p:cNvPr>
          <p:cNvSpPr>
            <a:spLocks noGrp="1"/>
          </p:cNvSpPr>
          <p:nvPr>
            <p:ph type="title"/>
          </p:nvPr>
        </p:nvSpPr>
        <p:spPr>
          <a:xfrm>
            <a:off x="645064" y="525982"/>
            <a:ext cx="4282983" cy="1200361"/>
          </a:xfrm>
        </p:spPr>
        <p:txBody>
          <a:bodyPr anchor="b">
            <a:normAutofit/>
          </a:bodyPr>
          <a:lstStyle/>
          <a:p>
            <a:r>
              <a:rPr lang="en-US" sz="3600"/>
              <a:t>Big Data Characteristics</a:t>
            </a:r>
          </a:p>
        </p:txBody>
      </p:sp>
      <p:sp>
        <p:nvSpPr>
          <p:cNvPr id="30" name="Rectangle 29">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939492A-5C45-4085-B228-17471B5D7FBA}"/>
              </a:ext>
            </a:extLst>
          </p:cNvPr>
          <p:cNvSpPr>
            <a:spLocks noGrp="1"/>
          </p:cNvSpPr>
          <p:nvPr>
            <p:ph idx="1"/>
          </p:nvPr>
        </p:nvSpPr>
        <p:spPr>
          <a:xfrm>
            <a:off x="645066" y="2031101"/>
            <a:ext cx="4282984" cy="3511943"/>
          </a:xfrm>
        </p:spPr>
        <p:txBody>
          <a:bodyPr anchor="ctr">
            <a:normAutofit/>
          </a:bodyPr>
          <a:lstStyle/>
          <a:p>
            <a:r>
              <a:rPr lang="en-US" sz="1800" dirty="0"/>
              <a:t>The Five V’s of Big Data</a:t>
            </a:r>
          </a:p>
          <a:p>
            <a:pPr lvl="1"/>
            <a:r>
              <a:rPr lang="en-US" sz="1800" dirty="0"/>
              <a:t>Volume</a:t>
            </a:r>
          </a:p>
          <a:p>
            <a:pPr lvl="1"/>
            <a:r>
              <a:rPr lang="en-US" sz="1800" dirty="0"/>
              <a:t>Variety</a:t>
            </a:r>
          </a:p>
          <a:p>
            <a:pPr lvl="1"/>
            <a:r>
              <a:rPr lang="en-US" sz="1800" dirty="0"/>
              <a:t>Veracity</a:t>
            </a:r>
          </a:p>
          <a:p>
            <a:pPr lvl="1"/>
            <a:r>
              <a:rPr lang="en-US" sz="1800" dirty="0"/>
              <a:t>Velocity</a:t>
            </a:r>
          </a:p>
          <a:p>
            <a:pPr lvl="1"/>
            <a:r>
              <a:rPr lang="en-US" sz="1800" dirty="0"/>
              <a:t>Value</a:t>
            </a:r>
          </a:p>
          <a:p>
            <a:endParaRPr lang="en-US" sz="1800" dirty="0"/>
          </a:p>
        </p:txBody>
      </p:sp>
      <p:sp>
        <p:nvSpPr>
          <p:cNvPr id="25" name="Rectangle 31">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77EFF4F-0160-489A-AB40-29F9F1002320}"/>
              </a:ext>
            </a:extLst>
          </p:cNvPr>
          <p:cNvPicPr>
            <a:picLocks noChangeAspect="1"/>
          </p:cNvPicPr>
          <p:nvPr/>
        </p:nvPicPr>
        <p:blipFill>
          <a:blip r:embed="rId2"/>
          <a:stretch>
            <a:fillRect/>
          </a:stretch>
        </p:blipFill>
        <p:spPr>
          <a:xfrm>
            <a:off x="5987738" y="1497529"/>
            <a:ext cx="5628018" cy="3630071"/>
          </a:xfrm>
          <a:prstGeom prst="rect">
            <a:avLst/>
          </a:prstGeom>
        </p:spPr>
      </p:pic>
    </p:spTree>
    <p:extLst>
      <p:ext uri="{BB962C8B-B14F-4D97-AF65-F5344CB8AC3E}">
        <p14:creationId xmlns:p14="http://schemas.microsoft.com/office/powerpoint/2010/main" val="1012575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54FEC1-559B-4B98-9EB4-0A2A4B139B7C}"/>
              </a:ext>
            </a:extLst>
          </p:cNvPr>
          <p:cNvSpPr>
            <a:spLocks noGrp="1"/>
          </p:cNvSpPr>
          <p:nvPr>
            <p:ph type="title"/>
          </p:nvPr>
        </p:nvSpPr>
        <p:spPr>
          <a:xfrm>
            <a:off x="589560" y="856180"/>
            <a:ext cx="5279408" cy="1128068"/>
          </a:xfrm>
        </p:spPr>
        <p:txBody>
          <a:bodyPr anchor="ctr">
            <a:normAutofit/>
          </a:bodyPr>
          <a:lstStyle/>
          <a:p>
            <a:r>
              <a:rPr lang="en-US" sz="4000"/>
              <a:t>The 5 V’s of Big Data</a:t>
            </a:r>
          </a:p>
        </p:txBody>
      </p:sp>
      <p:grpSp>
        <p:nvGrpSpPr>
          <p:cNvPr id="38" name="Group 2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9" name="Rectangle 2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2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382CE3D-DE8C-498B-8E33-634C6638F988}"/>
              </a:ext>
            </a:extLst>
          </p:cNvPr>
          <p:cNvSpPr>
            <a:spLocks noGrp="1"/>
          </p:cNvSpPr>
          <p:nvPr>
            <p:ph idx="1"/>
          </p:nvPr>
        </p:nvSpPr>
        <p:spPr>
          <a:xfrm>
            <a:off x="590719" y="2330505"/>
            <a:ext cx="5278066" cy="3979585"/>
          </a:xfrm>
        </p:spPr>
        <p:txBody>
          <a:bodyPr anchor="ctr">
            <a:normAutofit/>
          </a:bodyPr>
          <a:lstStyle/>
          <a:p>
            <a:r>
              <a:rPr lang="en-US" sz="1800" dirty="0"/>
              <a:t>The emerging V is value.</a:t>
            </a:r>
          </a:p>
          <a:p>
            <a:pPr lvl="1"/>
            <a:r>
              <a:rPr lang="en-US" sz="1400" dirty="0"/>
              <a:t>This V refers to our ability and need to turn data into value.</a:t>
            </a:r>
          </a:p>
          <a:p>
            <a:pPr lvl="1"/>
            <a:r>
              <a:rPr lang="en-US" sz="1400" dirty="0"/>
              <a:t>Value isn't just profit.</a:t>
            </a:r>
          </a:p>
          <a:p>
            <a:pPr lvl="1"/>
            <a:r>
              <a:rPr lang="en-US" sz="1400" dirty="0"/>
              <a:t>It may be medical or social benefits or customer, employee, or personal satisfaction.</a:t>
            </a:r>
          </a:p>
          <a:p>
            <a:pPr lvl="1"/>
            <a:r>
              <a:rPr lang="en-US" sz="1400" dirty="0"/>
              <a:t>The main reasons for why people invest time to understand</a:t>
            </a:r>
          </a:p>
          <a:p>
            <a:pPr lvl="1"/>
            <a:r>
              <a:rPr lang="en-US" sz="1400" dirty="0"/>
              <a:t>Big Data is to derive value from it.</a:t>
            </a:r>
          </a:p>
          <a:p>
            <a:endParaRPr lang="en-US" sz="2000" dirty="0"/>
          </a:p>
        </p:txBody>
      </p:sp>
      <p:sp>
        <p:nvSpPr>
          <p:cNvPr id="42" name="Rectangle 3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3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3B3AB353-945B-4DFB-8F11-93CD7020E683}"/>
              </a:ext>
            </a:extLst>
          </p:cNvPr>
          <p:cNvPicPr>
            <a:picLocks noChangeAspect="1"/>
          </p:cNvPicPr>
          <p:nvPr/>
        </p:nvPicPr>
        <p:blipFill>
          <a:blip r:embed="rId2"/>
          <a:stretch>
            <a:fillRect/>
          </a:stretch>
        </p:blipFill>
        <p:spPr>
          <a:xfrm>
            <a:off x="6928621" y="972776"/>
            <a:ext cx="4715920" cy="1862787"/>
          </a:xfrm>
          <a:prstGeom prst="rect">
            <a:avLst/>
          </a:prstGeom>
        </p:spPr>
      </p:pic>
      <p:sp>
        <p:nvSpPr>
          <p:cNvPr id="44" name="Rectangle 34">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Diagram&#10;&#10;Description automatically generated">
            <a:extLst>
              <a:ext uri="{FF2B5EF4-FFF2-40B4-BE49-F238E27FC236}">
                <a16:creationId xmlns:a16="http://schemas.microsoft.com/office/drawing/2014/main" id="{A7CBC3B3-455D-4EC9-9281-D7AB53EB48B4}"/>
              </a:ext>
            </a:extLst>
          </p:cNvPr>
          <p:cNvPicPr>
            <a:picLocks noChangeAspect="1"/>
          </p:cNvPicPr>
          <p:nvPr/>
        </p:nvPicPr>
        <p:blipFill>
          <a:blip r:embed="rId3"/>
          <a:stretch>
            <a:fillRect/>
          </a:stretch>
        </p:blipFill>
        <p:spPr>
          <a:xfrm>
            <a:off x="7083423" y="3736513"/>
            <a:ext cx="4395569" cy="2461518"/>
          </a:xfrm>
          <a:prstGeom prst="rect">
            <a:avLst/>
          </a:prstGeom>
        </p:spPr>
      </p:pic>
    </p:spTree>
    <p:extLst>
      <p:ext uri="{BB962C8B-B14F-4D97-AF65-F5344CB8AC3E}">
        <p14:creationId xmlns:p14="http://schemas.microsoft.com/office/powerpoint/2010/main" val="781779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03C469-FFD1-48A5-979D-4A04C3A1192E}"/>
              </a:ext>
            </a:extLst>
          </p:cNvPr>
          <p:cNvSpPr>
            <a:spLocks noGrp="1"/>
          </p:cNvSpPr>
          <p:nvPr>
            <p:ph type="title"/>
          </p:nvPr>
        </p:nvSpPr>
        <p:spPr>
          <a:xfrm>
            <a:off x="589560" y="856180"/>
            <a:ext cx="5279408" cy="1128068"/>
          </a:xfrm>
        </p:spPr>
        <p:txBody>
          <a:bodyPr anchor="ctr">
            <a:normAutofit/>
          </a:bodyPr>
          <a:lstStyle/>
          <a:p>
            <a:r>
              <a:rPr lang="en-US" sz="4000"/>
              <a:t>Types of Big Data</a:t>
            </a:r>
          </a:p>
        </p:txBody>
      </p:sp>
      <p:grpSp>
        <p:nvGrpSpPr>
          <p:cNvPr id="137" name="Group 13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8" name="Rectangle 13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1" name="Rectangle 14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E8925F6-D5AC-43CD-90EF-83B8081F7369}"/>
              </a:ext>
            </a:extLst>
          </p:cNvPr>
          <p:cNvSpPr>
            <a:spLocks noGrp="1"/>
          </p:cNvSpPr>
          <p:nvPr>
            <p:ph idx="1"/>
          </p:nvPr>
        </p:nvSpPr>
        <p:spPr>
          <a:xfrm>
            <a:off x="590719" y="2330505"/>
            <a:ext cx="5278066" cy="3979585"/>
          </a:xfrm>
        </p:spPr>
        <p:txBody>
          <a:bodyPr anchor="ctr">
            <a:normAutofit/>
          </a:bodyPr>
          <a:lstStyle/>
          <a:p>
            <a:r>
              <a:rPr lang="en-US" sz="2000"/>
              <a:t>Structured</a:t>
            </a:r>
          </a:p>
          <a:p>
            <a:r>
              <a:rPr lang="en-US" sz="2000"/>
              <a:t>Semi-Structured</a:t>
            </a:r>
          </a:p>
          <a:p>
            <a:r>
              <a:rPr lang="en-US" sz="2000"/>
              <a:t>Unstructured</a:t>
            </a:r>
          </a:p>
          <a:p>
            <a:endParaRPr lang="en-US" sz="2000"/>
          </a:p>
        </p:txBody>
      </p:sp>
      <p:sp>
        <p:nvSpPr>
          <p:cNvPr id="143" name="Rectangle 14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739F69B-C194-4A37-A2F9-0606CFA2BABA}"/>
              </a:ext>
            </a:extLst>
          </p:cNvPr>
          <p:cNvPicPr>
            <a:picLocks noChangeAspect="1"/>
          </p:cNvPicPr>
          <p:nvPr/>
        </p:nvPicPr>
        <p:blipFill>
          <a:blip r:embed="rId2"/>
          <a:stretch>
            <a:fillRect/>
          </a:stretch>
        </p:blipFill>
        <p:spPr>
          <a:xfrm>
            <a:off x="7083423" y="796879"/>
            <a:ext cx="4397433" cy="2088781"/>
          </a:xfrm>
          <a:prstGeom prst="rect">
            <a:avLst/>
          </a:prstGeom>
        </p:spPr>
      </p:pic>
      <p:sp>
        <p:nvSpPr>
          <p:cNvPr id="147" name="Rectangle 146">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he Data Challenges at Scale and The Scope Of Hadoop - Intellipaat">
            <a:extLst>
              <a:ext uri="{FF2B5EF4-FFF2-40B4-BE49-F238E27FC236}">
                <a16:creationId xmlns:a16="http://schemas.microsoft.com/office/drawing/2014/main" id="{62B1C8E6-9E3B-4713-8D1A-0F5A679A919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83423" y="3731018"/>
            <a:ext cx="4395569" cy="2472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64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DC37B-49B2-479D-812B-49A96ED44907}"/>
              </a:ext>
            </a:extLst>
          </p:cNvPr>
          <p:cNvSpPr>
            <a:spLocks noGrp="1"/>
          </p:cNvSpPr>
          <p:nvPr>
            <p:ph type="title"/>
          </p:nvPr>
        </p:nvSpPr>
        <p:spPr/>
        <p:txBody>
          <a:bodyPr/>
          <a:lstStyle/>
          <a:p>
            <a:r>
              <a:rPr lang="en-US" dirty="0"/>
              <a:t>Applications of Big Data</a:t>
            </a:r>
          </a:p>
        </p:txBody>
      </p:sp>
      <p:sp>
        <p:nvSpPr>
          <p:cNvPr id="3" name="Content Placeholder 2">
            <a:extLst>
              <a:ext uri="{FF2B5EF4-FFF2-40B4-BE49-F238E27FC236}">
                <a16:creationId xmlns:a16="http://schemas.microsoft.com/office/drawing/2014/main" id="{57DD3FE5-52D5-4622-B818-B238D9C611C8}"/>
              </a:ext>
            </a:extLst>
          </p:cNvPr>
          <p:cNvSpPr>
            <a:spLocks noGrp="1"/>
          </p:cNvSpPr>
          <p:nvPr>
            <p:ph idx="1"/>
          </p:nvPr>
        </p:nvSpPr>
        <p:spPr/>
        <p:txBody>
          <a:bodyPr>
            <a:normAutofit/>
          </a:bodyPr>
          <a:lstStyle/>
          <a:p>
            <a:pPr lvl="0"/>
            <a:r>
              <a:rPr lang="en-US" dirty="0"/>
              <a:t>Smarter Healthcare</a:t>
            </a:r>
          </a:p>
          <a:p>
            <a:pPr lvl="0"/>
            <a:r>
              <a:rPr lang="en-US" dirty="0"/>
              <a:t>Telecom</a:t>
            </a:r>
          </a:p>
          <a:p>
            <a:pPr lvl="0"/>
            <a:r>
              <a:rPr lang="en-US" dirty="0"/>
              <a:t>Retail</a:t>
            </a:r>
          </a:p>
          <a:p>
            <a:pPr lvl="0"/>
            <a:r>
              <a:rPr lang="en-US" dirty="0"/>
              <a:t>Traffic control</a:t>
            </a:r>
          </a:p>
          <a:p>
            <a:pPr lvl="0"/>
            <a:r>
              <a:rPr lang="en-US" dirty="0"/>
              <a:t>Manufacturing</a:t>
            </a:r>
          </a:p>
          <a:p>
            <a:pPr lvl="0">
              <a:spcAft>
                <a:spcPts val="800"/>
              </a:spcAft>
            </a:pPr>
            <a:r>
              <a:rPr lang="en-US" dirty="0"/>
              <a:t>Search Quality</a:t>
            </a:r>
          </a:p>
          <a:p>
            <a:pPr marL="342900" lvl="0" indent="-342900" algn="just">
              <a:lnSpc>
                <a:spcPct val="107000"/>
              </a:lnSpc>
              <a:spcAft>
                <a:spcPts val="80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41995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1789</TotalTime>
  <Words>1017</Words>
  <Application>Microsoft Office PowerPoint</Application>
  <PresentationFormat>Widescreen</PresentationFormat>
  <Paragraphs>131</Paragraphs>
  <Slides>31</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Symbol</vt:lpstr>
      <vt:lpstr>Office Theme</vt:lpstr>
      <vt:lpstr>Big Data Fundamentals</vt:lpstr>
      <vt:lpstr>PowerPoint Presentation</vt:lpstr>
      <vt:lpstr>Story of Big Data</vt:lpstr>
      <vt:lpstr>What is Big Data?</vt:lpstr>
      <vt:lpstr>Big Data Driving Factors</vt:lpstr>
      <vt:lpstr>Big Data Characteristics</vt:lpstr>
      <vt:lpstr>The 5 V’s of Big Data</vt:lpstr>
      <vt:lpstr>Types of Big Data</vt:lpstr>
      <vt:lpstr>Applications of Big Data</vt:lpstr>
      <vt:lpstr>Big Data in Business</vt:lpstr>
      <vt:lpstr>Beyond the Hype</vt:lpstr>
      <vt:lpstr>How big is a Zetabye?</vt:lpstr>
      <vt:lpstr>Cloud Computing</vt:lpstr>
      <vt:lpstr>Big Data Sources</vt:lpstr>
      <vt:lpstr>How to Make Sense of Big Data?</vt:lpstr>
      <vt:lpstr>Examples of Big Data</vt:lpstr>
      <vt:lpstr>Examples of Big Data</vt:lpstr>
      <vt:lpstr>Benefits of Big Data</vt:lpstr>
      <vt:lpstr>Challenges with Big Data</vt:lpstr>
      <vt:lpstr>Components &amp; Ecosystems of Big Data</vt:lpstr>
      <vt:lpstr>Technologies &amp; Tools to Help Manage Big Data</vt:lpstr>
      <vt:lpstr>Data Lifecycle Stages</vt:lpstr>
      <vt:lpstr>5 Ways Companies are using Big Data to help their Customers</vt:lpstr>
      <vt:lpstr>Big Data Case Studies</vt:lpstr>
      <vt:lpstr>Walmart</vt:lpstr>
      <vt:lpstr>Uber</vt:lpstr>
      <vt:lpstr>Netflix</vt:lpstr>
      <vt:lpstr>eBay</vt:lpstr>
      <vt:lpstr>Procter &amp; Gamble</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Fundamentals</dc:title>
  <dc:creator>Ajay Jayantilal Singala</dc:creator>
  <cp:lastModifiedBy>Ajay Jayantilal Singala</cp:lastModifiedBy>
  <cp:revision>30</cp:revision>
  <dcterms:created xsi:type="dcterms:W3CDTF">2022-02-10T17:52:58Z</dcterms:created>
  <dcterms:modified xsi:type="dcterms:W3CDTF">2022-03-02T17:34:57Z</dcterms:modified>
</cp:coreProperties>
</file>