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82" autoAdjust="0"/>
  </p:normalViewPr>
  <p:slideViewPr>
    <p:cSldViewPr snapToGrid="0">
      <p:cViewPr varScale="1">
        <p:scale>
          <a:sx n="55" d="100"/>
          <a:sy n="55" d="100"/>
        </p:scale>
        <p:origin x="101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57742-1887-48E1-9F2D-C20B9EBB481A}"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A0AC0-ED39-417D-8A52-80B5FB92469A}" type="slidenum">
              <a:rPr lang="en-IN" smtClean="0"/>
              <a:t>‹#›</a:t>
            </a:fld>
            <a:endParaRPr lang="en-IN"/>
          </a:p>
        </p:txBody>
      </p:sp>
    </p:spTree>
    <p:extLst>
      <p:ext uri="{BB962C8B-B14F-4D97-AF65-F5344CB8AC3E}">
        <p14:creationId xmlns:p14="http://schemas.microsoft.com/office/powerpoint/2010/main" val="130549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2clwKnrtO8"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youtube.com/watch?v=QaoJNXW6SQ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adoop.apache.org/docs/r1.2.1/hdfs_desig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geeksforgeeks.org/tuples-in-pyth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272C37"/>
                </a:solidFill>
                <a:effectLst/>
                <a:latin typeface="Roboto" panose="02000000000000000000" pitchFamily="2" charset="0"/>
              </a:rPr>
              <a:t>What would be your approach?</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Completing this task by yourself would be tedious.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 different approach would be to assign each floor to a colleague so that the books from each floor are counted simultaneously by different people.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This approach is called parallel processing, making tasks easier to complete.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Technically, parallel processing refers to using multiple machines that contribute their RAM and CPU cores for data processing.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This is the concept of the Hadoop framework, where you not only store data across different machines, but you can also process the data locally.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t>
            </a:r>
            <a:r>
              <a:rPr lang="en-GB" b="0" i="0" u="none" strike="noStrike" dirty="0">
                <a:solidFill>
                  <a:srgbClr val="1179EF"/>
                </a:solidFill>
                <a:effectLst/>
                <a:latin typeface="Roboto" panose="02000000000000000000" pitchFamily="2" charset="0"/>
                <a:hlinkClick r:id="rId3"/>
              </a:rPr>
              <a:t>Apache Hadoop</a:t>
            </a:r>
            <a:r>
              <a:rPr lang="en-GB" b="0" i="0" dirty="0">
                <a:solidFill>
                  <a:srgbClr val="51565E"/>
                </a:solidFill>
                <a:effectLst/>
                <a:latin typeface="Roboto" panose="02000000000000000000" pitchFamily="2" charset="0"/>
              </a:rPr>
              <a:t> and </a:t>
            </a:r>
            <a:r>
              <a:rPr lang="en-GB" b="0" i="0" u="none" strike="noStrike" dirty="0">
                <a:solidFill>
                  <a:srgbClr val="1179EF"/>
                </a:solidFill>
                <a:effectLst/>
                <a:latin typeface="Roboto" panose="02000000000000000000" pitchFamily="2" charset="0"/>
                <a:hlinkClick r:id="rId4"/>
              </a:rPr>
              <a:t>Spark</a:t>
            </a:r>
            <a:r>
              <a:rPr lang="en-GB" b="0" i="0" dirty="0">
                <a:solidFill>
                  <a:srgbClr val="51565E"/>
                </a:solidFill>
                <a:effectLst/>
                <a:latin typeface="Roboto" panose="02000000000000000000" pitchFamily="2" charset="0"/>
              </a:rPr>
              <a:t> parallel computing systems let programmers use MapReduce to run models over large distributed sets of data, as well as use advanced statistical and machine learning techniques to make predictions, find patterns, uncover correlations, etc.</a:t>
            </a:r>
          </a:p>
          <a:p>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2</a:t>
            </a:fld>
            <a:endParaRPr lang="en-IN"/>
          </a:p>
        </p:txBody>
      </p:sp>
    </p:spTree>
    <p:extLst>
      <p:ext uri="{BB962C8B-B14F-4D97-AF65-F5344CB8AC3E}">
        <p14:creationId xmlns:p14="http://schemas.microsoft.com/office/powerpoint/2010/main" val="219938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MapReduce is the processing engine of Hadoop that processes and computes large volumes of data.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allows businesses and other organizations to run calculations to:</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Determine the price for their products that yields the highest profits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Know precisely how effective their advertising is and where they should spend their ad dollars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Make weather predictions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Mine web clicks, sales records purchased from retailers, and Twitter trending topics to determine what new products the company should produce in the upcoming season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Before MapReduce, these calculations were complicated. Now, programmers can tackle problems like these with relative ease. Data scientists have coded complex algorithms into frameworks so that programmers can use them.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Companies no longer need an entire department of Ph.D. scientists to model data, nor do they need a supercomputer to process large sets of data, as MapReduce runs across a network of low-cost commodity machines.</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3</a:t>
            </a:fld>
            <a:endParaRPr lang="en-IN"/>
          </a:p>
        </p:txBody>
      </p:sp>
    </p:spTree>
    <p:extLst>
      <p:ext uri="{BB962C8B-B14F-4D97-AF65-F5344CB8AC3E}">
        <p14:creationId xmlns:p14="http://schemas.microsoft.com/office/powerpoint/2010/main" val="324702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b="0" i="0" dirty="0">
                <a:solidFill>
                  <a:srgbClr val="51565E"/>
                </a:solidFill>
                <a:effectLst/>
              </a:rPr>
              <a:t>A mapper class handles the mapping phase.</a:t>
            </a:r>
          </a:p>
          <a:p>
            <a:pPr marL="628650" lvl="1" indent="-171450">
              <a:buFont typeface="Arial" panose="020B0604020202020204" pitchFamily="34" charset="0"/>
              <a:buChar char="•"/>
            </a:pPr>
            <a:r>
              <a:rPr lang="en-GB" b="0" i="0" dirty="0">
                <a:solidFill>
                  <a:srgbClr val="51565E"/>
                </a:solidFill>
                <a:effectLst/>
              </a:rPr>
              <a:t>It maps the data present in different </a:t>
            </a:r>
            <a:r>
              <a:rPr lang="en-GB" b="0" i="0" dirty="0" err="1">
                <a:solidFill>
                  <a:srgbClr val="51565E"/>
                </a:solidFill>
                <a:effectLst/>
              </a:rPr>
              <a:t>datanodes</a:t>
            </a:r>
            <a:r>
              <a:rPr lang="en-GB" b="0" i="0" dirty="0">
                <a:solidFill>
                  <a:srgbClr val="51565E"/>
                </a:solidFill>
                <a:effectLst/>
              </a:rPr>
              <a:t>. </a:t>
            </a:r>
          </a:p>
          <a:p>
            <a:pPr marL="171450" lvl="0" indent="-171450">
              <a:buFont typeface="Arial" panose="020B0604020202020204" pitchFamily="34" charset="0"/>
              <a:buChar char="•"/>
            </a:pPr>
            <a:r>
              <a:rPr lang="en-GB" b="0" i="0" dirty="0">
                <a:solidFill>
                  <a:srgbClr val="51565E"/>
                </a:solidFill>
                <a:effectLst/>
              </a:rPr>
              <a:t>A reducer class handles the reducing phase</a:t>
            </a:r>
          </a:p>
          <a:p>
            <a:pPr marL="628650" lvl="1" indent="-171450">
              <a:buFont typeface="Arial" panose="020B0604020202020204" pitchFamily="34" charset="0"/>
              <a:buChar char="•"/>
            </a:pPr>
            <a:r>
              <a:rPr lang="en-GB" dirty="0">
                <a:solidFill>
                  <a:srgbClr val="51565E"/>
                </a:solidFill>
              </a:rPr>
              <a:t>I</a:t>
            </a:r>
            <a:r>
              <a:rPr lang="en-GB" b="0" i="0" dirty="0">
                <a:solidFill>
                  <a:srgbClr val="51565E"/>
                </a:solidFill>
                <a:effectLst/>
              </a:rPr>
              <a:t>t aggregates and reduces the output of different </a:t>
            </a:r>
            <a:r>
              <a:rPr lang="en-GB" b="0" i="0" dirty="0" err="1">
                <a:solidFill>
                  <a:srgbClr val="51565E"/>
                </a:solidFill>
                <a:effectLst/>
              </a:rPr>
              <a:t>datanodes</a:t>
            </a:r>
            <a:r>
              <a:rPr lang="en-GB" b="0" i="0" dirty="0">
                <a:solidFill>
                  <a:srgbClr val="51565E"/>
                </a:solidFill>
                <a:effectLst/>
              </a:rPr>
              <a:t> to generate the final output.</a:t>
            </a:r>
          </a:p>
          <a:p>
            <a:pPr marL="171450" lvl="0" indent="-171450">
              <a:buFont typeface="Arial" panose="020B0604020202020204" pitchFamily="34" charset="0"/>
              <a:buChar char="•"/>
            </a:pPr>
            <a:r>
              <a:rPr lang="en-GB" b="0" i="0" dirty="0">
                <a:solidFill>
                  <a:srgbClr val="51565E"/>
                </a:solidFill>
                <a:effectLst/>
                <a:latin typeface="Roboto" panose="02000000000000000000" pitchFamily="2" charset="0"/>
              </a:rPr>
              <a:t>Data that is stored on multiple machines pass through mapping. </a:t>
            </a:r>
          </a:p>
          <a:p>
            <a:pPr marL="171450" lvl="0" indent="-171450">
              <a:buFont typeface="Arial" panose="020B0604020202020204" pitchFamily="34" charset="0"/>
              <a:buChar char="•"/>
            </a:pPr>
            <a:r>
              <a:rPr lang="en-GB" b="0" i="0" dirty="0">
                <a:solidFill>
                  <a:srgbClr val="51565E"/>
                </a:solidFill>
                <a:effectLst/>
                <a:latin typeface="Roboto" panose="02000000000000000000" pitchFamily="2" charset="0"/>
              </a:rPr>
              <a:t>The final output is obtained after the data is shuffled, sorted, and reduced. </a:t>
            </a:r>
            <a:endParaRPr lang="en-GB" b="0" i="0" dirty="0">
              <a:solidFill>
                <a:srgbClr val="51565E"/>
              </a:solidFill>
              <a:effectLst/>
            </a:endParaRPr>
          </a:p>
          <a:p>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4</a:t>
            </a:fld>
            <a:endParaRPr lang="en-IN"/>
          </a:p>
        </p:txBody>
      </p:sp>
    </p:spTree>
    <p:extLst>
      <p:ext uri="{BB962C8B-B14F-4D97-AF65-F5344CB8AC3E}">
        <p14:creationId xmlns:p14="http://schemas.microsoft.com/office/powerpoint/2010/main" val="377248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1" i="0" dirty="0">
                <a:solidFill>
                  <a:srgbClr val="272C37"/>
                </a:solidFill>
                <a:effectLst/>
                <a:latin typeface="Roboto" panose="02000000000000000000" pitchFamily="2" charset="0"/>
              </a:rPr>
              <a:t>Input Data</a:t>
            </a:r>
            <a:r>
              <a:rPr lang="en-GB" b="0" i="0" dirty="0">
                <a:solidFill>
                  <a:srgbClr val="272C37"/>
                </a:solidFill>
                <a:effectLst/>
                <a:latin typeface="Roboto" panose="02000000000000000000" pitchFamily="2" charset="0"/>
              </a:rPr>
              <a:t>:</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Hadoop accepts data in various formats and stores it in </a:t>
            </a:r>
            <a:r>
              <a:rPr lang="en-GB" b="0" i="0" u="none" strike="noStrike" dirty="0">
                <a:solidFill>
                  <a:srgbClr val="1179EF"/>
                </a:solidFill>
                <a:effectLst/>
                <a:latin typeface="Roboto" panose="02000000000000000000" pitchFamily="2" charset="0"/>
                <a:hlinkClick r:id="rId3"/>
              </a:rPr>
              <a:t>HDFS</a:t>
            </a:r>
            <a:r>
              <a:rPr lang="en-GB" b="0" i="0" dirty="0">
                <a:solidFill>
                  <a:srgbClr val="51565E"/>
                </a:solidFill>
                <a:effectLst/>
                <a:latin typeface="Roboto" panose="02000000000000000000" pitchFamily="2" charset="0"/>
              </a:rPr>
              <a:t>. This input data is worked upon by multiple map tasks.</a:t>
            </a:r>
          </a:p>
          <a:p>
            <a:pPr marL="171450" indent="-171450" algn="l">
              <a:buFont typeface="Arial" panose="020B0604020202020204" pitchFamily="34" charset="0"/>
              <a:buChar char="•"/>
            </a:pPr>
            <a:r>
              <a:rPr lang="en-GB" b="1" i="0" dirty="0">
                <a:solidFill>
                  <a:srgbClr val="272C37"/>
                </a:solidFill>
                <a:effectLst/>
                <a:latin typeface="Roboto" panose="02000000000000000000" pitchFamily="2" charset="0"/>
              </a:rPr>
              <a:t>Map Tasks: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Map reads the data, processes it, and generates key-value pairs. The number of map tasks depends upon the input file and its format.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Typically, a file in a Hadoop cluster is broken down into blocks, each with a default size of 128 MB. Depending upon the size, the input file is split into multiple chunks. A map task then runs for each chunk. The mapper class has mapper functions that decide what operation is to be performed on each chunk. </a:t>
            </a:r>
          </a:p>
          <a:p>
            <a:pPr marL="171450" indent="-171450" algn="l">
              <a:buFont typeface="Arial" panose="020B0604020202020204" pitchFamily="34" charset="0"/>
              <a:buChar char="•"/>
            </a:pPr>
            <a:r>
              <a:rPr lang="en-GB" b="1" i="0" dirty="0">
                <a:solidFill>
                  <a:srgbClr val="272C37"/>
                </a:solidFill>
                <a:effectLst/>
                <a:latin typeface="Roboto" panose="02000000000000000000" pitchFamily="2" charset="0"/>
              </a:rPr>
              <a:t>Reduce Tasks: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In the reducing phase, a reducer class performs operations on the data generated from the map tasks through a reducer function.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It shuffles, sorts, and aggregates the intermediate key-value pairs (</a:t>
            </a:r>
            <a:r>
              <a:rPr lang="en-GB" b="0" i="0" u="none" strike="noStrike" dirty="0">
                <a:solidFill>
                  <a:srgbClr val="1179EF"/>
                </a:solidFill>
                <a:effectLst/>
                <a:latin typeface="Roboto" panose="02000000000000000000" pitchFamily="2" charset="0"/>
                <a:hlinkClick r:id="rId4"/>
              </a:rPr>
              <a:t>tuples</a:t>
            </a:r>
            <a:r>
              <a:rPr lang="en-GB" b="0" i="0" dirty="0">
                <a:solidFill>
                  <a:srgbClr val="51565E"/>
                </a:solidFill>
                <a:effectLst/>
                <a:latin typeface="Roboto" panose="02000000000000000000" pitchFamily="2" charset="0"/>
              </a:rPr>
              <a:t>) into a set of smaller tuples. </a:t>
            </a:r>
          </a:p>
          <a:p>
            <a:pPr marL="171450" indent="-171450" algn="l" defTabSz="914400" rtl="0" eaLnBrk="1" latinLnBrk="0" hangingPunct="1">
              <a:buFont typeface="Arial" panose="020B0604020202020204" pitchFamily="34" charset="0"/>
              <a:buChar char="•"/>
            </a:pPr>
            <a:r>
              <a:rPr lang="en-GB" sz="1200" b="1" i="0" kern="1200" dirty="0">
                <a:solidFill>
                  <a:srgbClr val="272C37"/>
                </a:solidFill>
                <a:effectLst/>
                <a:latin typeface="Roboto" panose="02000000000000000000" pitchFamily="2" charset="0"/>
                <a:ea typeface="+mn-ea"/>
                <a:cs typeface="+mn-cs"/>
              </a:rPr>
              <a:t>Output:</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The smaller set of tuples is the final output and gets stored in HDFS.</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A83A0AC0-ED39-417D-8A52-80B5FB92469A}" type="slidenum">
              <a:rPr lang="en-IN" smtClean="0"/>
              <a:t>5</a:t>
            </a:fld>
            <a:endParaRPr lang="en-IN"/>
          </a:p>
        </p:txBody>
      </p:sp>
    </p:spTree>
    <p:extLst>
      <p:ext uri="{BB962C8B-B14F-4D97-AF65-F5344CB8AC3E}">
        <p14:creationId xmlns:p14="http://schemas.microsoft.com/office/powerpoint/2010/main" val="329958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input data that needs to be processed using MapReduce is stored in HDFS. The processing can be done on a single file or a directory that has multiple files.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input format defines the input specification and how the input files would be split and read.</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input split logically represents the data to be processed by an individual mapper. </a:t>
            </a:r>
          </a:p>
          <a:p>
            <a:pPr marL="171450" indent="-171450" algn="l">
              <a:buFont typeface="Arial" panose="020B0604020202020204" pitchFamily="34" charset="0"/>
              <a:buChar char="•"/>
            </a:pPr>
            <a:r>
              <a:rPr lang="en-GB" b="0" i="0" dirty="0" err="1">
                <a:solidFill>
                  <a:srgbClr val="51565E"/>
                </a:solidFill>
                <a:effectLst/>
                <a:latin typeface="Roboto" panose="02000000000000000000" pitchFamily="2" charset="0"/>
              </a:rPr>
              <a:t>RecordReader</a:t>
            </a:r>
            <a:r>
              <a:rPr lang="en-GB" b="0" i="0" dirty="0">
                <a:solidFill>
                  <a:srgbClr val="51565E"/>
                </a:solidFill>
                <a:effectLst/>
                <a:latin typeface="Roboto" panose="02000000000000000000" pitchFamily="2" charset="0"/>
              </a:rPr>
              <a:t> communicates with the input split and converts the data into key-value pairs suitable to be read by the mapper.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mapper works on the key-value pairs and gives an intermittent output, which goes for further processing.</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Combiner is a mini reducer that performs mini aggregation on the key-value pairs generated by the mapper.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Partitioner decides how outputs from combiners are sent to the reducers.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output of the partitioner is shuffled and sorted. This output is fed as input to the reducer.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reducer combines all the intermediate values for the intermediate keys into a list called tuples.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t>
            </a:r>
            <a:r>
              <a:rPr lang="en-GB" b="0" i="0" dirty="0" err="1">
                <a:solidFill>
                  <a:srgbClr val="51565E"/>
                </a:solidFill>
                <a:effectLst/>
                <a:latin typeface="Roboto" panose="02000000000000000000" pitchFamily="2" charset="0"/>
              </a:rPr>
              <a:t>RecordWriter</a:t>
            </a:r>
            <a:r>
              <a:rPr lang="en-GB" b="0" i="0" dirty="0">
                <a:solidFill>
                  <a:srgbClr val="51565E"/>
                </a:solidFill>
                <a:effectLst/>
                <a:latin typeface="Roboto" panose="02000000000000000000" pitchFamily="2" charset="0"/>
              </a:rPr>
              <a:t> writes these output key-value pairs from reducer to the output files.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output data gets stored in HDFS.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6</a:t>
            </a:fld>
            <a:endParaRPr lang="en-IN"/>
          </a:p>
        </p:txBody>
      </p:sp>
    </p:spTree>
    <p:extLst>
      <p:ext uri="{BB962C8B-B14F-4D97-AF65-F5344CB8AC3E}">
        <p14:creationId xmlns:p14="http://schemas.microsoft.com/office/powerpoint/2010/main" val="89413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2E4A-9B3E-4653-BB0C-B303FA1AB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21DA4-8E77-47E3-9DEC-E1D7CCEFA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AD78C9-61C7-494F-B816-71FAF2D1A052}"/>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5" name="Footer Placeholder 4">
            <a:extLst>
              <a:ext uri="{FF2B5EF4-FFF2-40B4-BE49-F238E27FC236}">
                <a16:creationId xmlns:a16="http://schemas.microsoft.com/office/drawing/2014/main" id="{EEE23D5E-67D1-4CC3-BFA3-6D9CC34CB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6D62B-ED6D-4B11-B74E-59EA7DD04505}"/>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40038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D45-8F97-4B49-A9BC-FFA534C62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488DCE-EEB9-48CC-B503-A0A737434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63584-F3ED-406E-8A7E-EB1E1A8D69D1}"/>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5" name="Footer Placeholder 4">
            <a:extLst>
              <a:ext uri="{FF2B5EF4-FFF2-40B4-BE49-F238E27FC236}">
                <a16:creationId xmlns:a16="http://schemas.microsoft.com/office/drawing/2014/main" id="{6FD9E775-4E9E-4C46-B4EC-317BD25D3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65F6C-4B9A-42FD-9E14-7AD8FD6C4924}"/>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415207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19C14-FBCA-4192-8FF0-0FC4F4322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132F7-070B-43FD-B5EA-B76A543C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81DCF-2DE4-4BDB-9F01-72C8482DA974}"/>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5" name="Footer Placeholder 4">
            <a:extLst>
              <a:ext uri="{FF2B5EF4-FFF2-40B4-BE49-F238E27FC236}">
                <a16:creationId xmlns:a16="http://schemas.microsoft.com/office/drawing/2014/main" id="{1643E7A6-C587-4D76-A08D-F77FEFA45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D7C40-9B05-4CA9-B9CD-B95E187955BD}"/>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32887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70B3-3628-40EF-8422-71876A5A6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2B1C0E-E20D-4F79-9522-5C5936DAB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F962B-B746-4126-8B26-0D9A6A0B2CD0}"/>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5" name="Footer Placeholder 4">
            <a:extLst>
              <a:ext uri="{FF2B5EF4-FFF2-40B4-BE49-F238E27FC236}">
                <a16:creationId xmlns:a16="http://schemas.microsoft.com/office/drawing/2014/main" id="{18F01AE7-5036-4310-8F07-A4A5EB624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DB3FF-9401-4A95-923F-55CB9651FFF0}"/>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85959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08B-9651-4540-9A87-1B6BC6970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3F90A8-EE4F-46E8-87D5-7C6D00D00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E996D-4180-48BA-9432-51261B48FAFB}"/>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5" name="Footer Placeholder 4">
            <a:extLst>
              <a:ext uri="{FF2B5EF4-FFF2-40B4-BE49-F238E27FC236}">
                <a16:creationId xmlns:a16="http://schemas.microsoft.com/office/drawing/2014/main" id="{716E5828-784D-4AC9-9B6E-B9679632D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A9717-44F8-4CD2-8368-30D342E9DF09}"/>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188269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729E-A2C0-43EC-8135-D2540ACACC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573AA-4947-43BA-81E0-EE501B310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DDADF6-D084-4791-BA81-5F5EF279B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C5E77C-F1CF-42A6-B18B-E0BD1D08D49B}"/>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6" name="Footer Placeholder 5">
            <a:extLst>
              <a:ext uri="{FF2B5EF4-FFF2-40B4-BE49-F238E27FC236}">
                <a16:creationId xmlns:a16="http://schemas.microsoft.com/office/drawing/2014/main" id="{B0866CEE-719D-47DF-9C2B-9D3D00CB4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F0EB9-222B-42AB-909C-3261A6D25A75}"/>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72558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D00F-E5C4-4620-AC96-BB04DD624B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57DF23-AEBC-4487-9C35-FDB899D7D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E9B46-AC79-404B-9C76-38DFECE2A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DA0556-8F24-4563-A2C1-2C938427D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28B0D-A5B5-4CDF-A25F-DE9DE4F2F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AFFD0C-19AE-4731-8750-57D755E45C9C}"/>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8" name="Footer Placeholder 7">
            <a:extLst>
              <a:ext uri="{FF2B5EF4-FFF2-40B4-BE49-F238E27FC236}">
                <a16:creationId xmlns:a16="http://schemas.microsoft.com/office/drawing/2014/main" id="{B10908DE-E72B-4040-820D-F6DC8D03DE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78E85-3261-4E58-B409-53E44723F0BB}"/>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75873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27F-4B39-4D8D-9494-7CD6E2F86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2E71E-A4A9-49F2-9276-2651FAD9948B}"/>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4" name="Footer Placeholder 3">
            <a:extLst>
              <a:ext uri="{FF2B5EF4-FFF2-40B4-BE49-F238E27FC236}">
                <a16:creationId xmlns:a16="http://schemas.microsoft.com/office/drawing/2014/main" id="{221CD107-669D-4377-AAC7-5C575CF12F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FDFAE7-7D64-4125-B213-B793F541DFD1}"/>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73411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11CD65-4482-4B36-A563-17E0CD05A7DF}"/>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3" name="Footer Placeholder 2">
            <a:extLst>
              <a:ext uri="{FF2B5EF4-FFF2-40B4-BE49-F238E27FC236}">
                <a16:creationId xmlns:a16="http://schemas.microsoft.com/office/drawing/2014/main" id="{C37D4443-B94F-435C-8A50-0E44006700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0FCF63-EF63-45E8-9425-74451D7BB290}"/>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194819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B833-F2B3-437A-A9CF-195753926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F3759-C388-4FF6-BF07-F258719E9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47C021-002A-466A-9B82-54E21CB43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14EB4-1E25-4F2B-A365-598103ADDCAA}"/>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6" name="Footer Placeholder 5">
            <a:extLst>
              <a:ext uri="{FF2B5EF4-FFF2-40B4-BE49-F238E27FC236}">
                <a16:creationId xmlns:a16="http://schemas.microsoft.com/office/drawing/2014/main" id="{E2BEE14F-86E1-444E-ACC7-C0359C4EA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34182-D6BE-40CF-8B4F-54D4C75BF3AA}"/>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173694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BDE1-5C8F-4FCF-AF3F-64C97384C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17857B-4CAD-4533-B396-5088A57B4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17B8C4-0A3B-4967-8683-15FAEA748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3A658-1918-4B4C-ACCC-95C82885462E}"/>
              </a:ext>
            </a:extLst>
          </p:cNvPr>
          <p:cNvSpPr>
            <a:spLocks noGrp="1"/>
          </p:cNvSpPr>
          <p:nvPr>
            <p:ph type="dt" sz="half" idx="10"/>
          </p:nvPr>
        </p:nvSpPr>
        <p:spPr/>
        <p:txBody>
          <a:bodyPr/>
          <a:lstStyle/>
          <a:p>
            <a:fld id="{61B2D513-7227-49C1-9BAF-FFB8CB5DCEEC}" type="datetimeFigureOut">
              <a:rPr lang="en-IN" smtClean="0"/>
              <a:t>09-06-2021</a:t>
            </a:fld>
            <a:endParaRPr lang="en-IN"/>
          </a:p>
        </p:txBody>
      </p:sp>
      <p:sp>
        <p:nvSpPr>
          <p:cNvPr id="6" name="Footer Placeholder 5">
            <a:extLst>
              <a:ext uri="{FF2B5EF4-FFF2-40B4-BE49-F238E27FC236}">
                <a16:creationId xmlns:a16="http://schemas.microsoft.com/office/drawing/2014/main" id="{6844E79A-42D0-4106-8589-51385397B2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20C846-DDAA-4DD8-94AB-F56A343AB3DC}"/>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3130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6974C-B52D-4978-83C8-99A482286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1F2BE-7928-45DF-931D-A521033A9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2BD9E-4512-4064-A93A-F258D9F54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2D513-7227-49C1-9BAF-FFB8CB5DCEEC}" type="datetimeFigureOut">
              <a:rPr lang="en-IN" smtClean="0"/>
              <a:t>09-06-2021</a:t>
            </a:fld>
            <a:endParaRPr lang="en-IN"/>
          </a:p>
        </p:txBody>
      </p:sp>
      <p:sp>
        <p:nvSpPr>
          <p:cNvPr id="5" name="Footer Placeholder 4">
            <a:extLst>
              <a:ext uri="{FF2B5EF4-FFF2-40B4-BE49-F238E27FC236}">
                <a16:creationId xmlns:a16="http://schemas.microsoft.com/office/drawing/2014/main" id="{B6D54821-8D0C-4C6B-B1C8-6D46280C05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0A9FE3-3037-4D29-A2D2-F3A3BB1A6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EC104-1FB5-4A5A-B3CD-3BB9D0A2CDED}" type="slidenum">
              <a:rPr lang="en-IN" smtClean="0"/>
              <a:t>‹#›</a:t>
            </a:fld>
            <a:endParaRPr lang="en-IN"/>
          </a:p>
        </p:txBody>
      </p:sp>
    </p:spTree>
    <p:extLst>
      <p:ext uri="{BB962C8B-B14F-4D97-AF65-F5344CB8AC3E}">
        <p14:creationId xmlns:p14="http://schemas.microsoft.com/office/powerpoint/2010/main" val="195910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D8CA-A460-483F-B3DE-62AF5677BCDD}"/>
              </a:ext>
            </a:extLst>
          </p:cNvPr>
          <p:cNvSpPr>
            <a:spLocks noGrp="1"/>
          </p:cNvSpPr>
          <p:nvPr>
            <p:ph type="ctrTitle"/>
          </p:nvPr>
        </p:nvSpPr>
        <p:spPr/>
        <p:txBody>
          <a:bodyPr/>
          <a:lstStyle/>
          <a:p>
            <a:r>
              <a:rPr lang="en-GB" dirty="0"/>
              <a:t>MapReduce</a:t>
            </a:r>
            <a:endParaRPr lang="en-IN" dirty="0"/>
          </a:p>
        </p:txBody>
      </p:sp>
      <p:sp>
        <p:nvSpPr>
          <p:cNvPr id="3" name="Subtitle 2">
            <a:extLst>
              <a:ext uri="{FF2B5EF4-FFF2-40B4-BE49-F238E27FC236}">
                <a16:creationId xmlns:a16="http://schemas.microsoft.com/office/drawing/2014/main" id="{DD83F648-F6CA-4FD8-8CC3-9944B951A5E0}"/>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167755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73DD-83DD-4D1B-9124-9BFAF485CE38}"/>
              </a:ext>
            </a:extLst>
          </p:cNvPr>
          <p:cNvSpPr>
            <a:spLocks noGrp="1"/>
          </p:cNvSpPr>
          <p:nvPr>
            <p:ph type="title"/>
          </p:nvPr>
        </p:nvSpPr>
        <p:spPr/>
        <p:txBody>
          <a:bodyPr/>
          <a:lstStyle/>
          <a:p>
            <a:r>
              <a:rPr lang="en-GB" dirty="0"/>
              <a:t>Scenario</a:t>
            </a:r>
            <a:endParaRPr lang="en-IN" dirty="0"/>
          </a:p>
        </p:txBody>
      </p:sp>
      <p:sp>
        <p:nvSpPr>
          <p:cNvPr id="3" name="Content Placeholder 2">
            <a:extLst>
              <a:ext uri="{FF2B5EF4-FFF2-40B4-BE49-F238E27FC236}">
                <a16:creationId xmlns:a16="http://schemas.microsoft.com/office/drawing/2014/main" id="{3182B380-6620-4A86-98F9-F30C8A6293E6}"/>
              </a:ext>
            </a:extLst>
          </p:cNvPr>
          <p:cNvSpPr>
            <a:spLocks noGrp="1"/>
          </p:cNvSpPr>
          <p:nvPr>
            <p:ph idx="1"/>
          </p:nvPr>
        </p:nvSpPr>
        <p:spPr/>
        <p:txBody>
          <a:bodyPr/>
          <a:lstStyle/>
          <a:p>
            <a:r>
              <a:rPr lang="en-GB" b="0" i="0" dirty="0">
                <a:solidFill>
                  <a:srgbClr val="51565E"/>
                </a:solidFill>
                <a:effectLst/>
              </a:rPr>
              <a:t>Consider a library that has an extensive collection of books that live on several floors; you want to count the total number of books on each floor. </a:t>
            </a:r>
            <a:endParaRPr lang="en-IN" dirty="0"/>
          </a:p>
        </p:txBody>
      </p:sp>
    </p:spTree>
    <p:extLst>
      <p:ext uri="{BB962C8B-B14F-4D97-AF65-F5344CB8AC3E}">
        <p14:creationId xmlns:p14="http://schemas.microsoft.com/office/powerpoint/2010/main" val="324940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6019-B581-4E13-9E41-792FF8B4E11E}"/>
              </a:ext>
            </a:extLst>
          </p:cNvPr>
          <p:cNvSpPr>
            <a:spLocks noGrp="1"/>
          </p:cNvSpPr>
          <p:nvPr>
            <p:ph type="title"/>
          </p:nvPr>
        </p:nvSpPr>
        <p:spPr/>
        <p:txBody>
          <a:bodyPr/>
          <a:lstStyle/>
          <a:p>
            <a:r>
              <a:rPr lang="en-GB" dirty="0"/>
              <a:t>Overview of MapReduce</a:t>
            </a:r>
            <a:endParaRPr lang="en-IN" dirty="0"/>
          </a:p>
        </p:txBody>
      </p:sp>
      <p:sp>
        <p:nvSpPr>
          <p:cNvPr id="3" name="Content Placeholder 2">
            <a:extLst>
              <a:ext uri="{FF2B5EF4-FFF2-40B4-BE49-F238E27FC236}">
                <a16:creationId xmlns:a16="http://schemas.microsoft.com/office/drawing/2014/main" id="{A77E081F-749D-4D0C-A2E2-86FD068C5C76}"/>
              </a:ext>
            </a:extLst>
          </p:cNvPr>
          <p:cNvSpPr>
            <a:spLocks noGrp="1"/>
          </p:cNvSpPr>
          <p:nvPr>
            <p:ph idx="1"/>
          </p:nvPr>
        </p:nvSpPr>
        <p:spPr/>
        <p:txBody>
          <a:bodyPr/>
          <a:lstStyle/>
          <a:p>
            <a:r>
              <a:rPr lang="en-IN" b="0" i="0" dirty="0">
                <a:solidFill>
                  <a:srgbClr val="51565E"/>
                </a:solidFill>
                <a:effectLst/>
              </a:rPr>
              <a:t>Processing engine of Hadoop.</a:t>
            </a:r>
          </a:p>
          <a:p>
            <a:r>
              <a:rPr lang="en-IN" dirty="0">
                <a:solidFill>
                  <a:srgbClr val="51565E"/>
                </a:solidFill>
              </a:rPr>
              <a:t>Two phases in the MapReduce programming model:</a:t>
            </a:r>
          </a:p>
          <a:p>
            <a:pPr lvl="1"/>
            <a:r>
              <a:rPr lang="en-IN" b="0" i="0" dirty="0">
                <a:solidFill>
                  <a:srgbClr val="51565E"/>
                </a:solidFill>
                <a:effectLst/>
              </a:rPr>
              <a:t>Mapping</a:t>
            </a:r>
          </a:p>
          <a:p>
            <a:pPr lvl="1"/>
            <a:r>
              <a:rPr lang="en-IN" dirty="0">
                <a:solidFill>
                  <a:srgbClr val="51565E"/>
                </a:solidFill>
              </a:rPr>
              <a:t>Reducing</a:t>
            </a:r>
          </a:p>
          <a:p>
            <a:endParaRPr lang="en-IN" b="0" i="0" dirty="0">
              <a:solidFill>
                <a:srgbClr val="51565E"/>
              </a:solidFill>
              <a:effectLst/>
            </a:endParaRPr>
          </a:p>
          <a:p>
            <a:endParaRPr lang="en-IN" dirty="0"/>
          </a:p>
        </p:txBody>
      </p:sp>
    </p:spTree>
    <p:extLst>
      <p:ext uri="{BB962C8B-B14F-4D97-AF65-F5344CB8AC3E}">
        <p14:creationId xmlns:p14="http://schemas.microsoft.com/office/powerpoint/2010/main" val="379334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EE0F-433B-4BAF-BC4C-1266BB199E6E}"/>
              </a:ext>
            </a:extLst>
          </p:cNvPr>
          <p:cNvSpPr>
            <a:spLocks noGrp="1"/>
          </p:cNvSpPr>
          <p:nvPr>
            <p:ph type="title"/>
          </p:nvPr>
        </p:nvSpPr>
        <p:spPr/>
        <p:txBody>
          <a:bodyPr/>
          <a:lstStyle/>
          <a:p>
            <a:r>
              <a:rPr lang="en-GB" dirty="0"/>
              <a:t>Mapping and Reducing</a:t>
            </a:r>
            <a:endParaRPr lang="en-IN" dirty="0"/>
          </a:p>
        </p:txBody>
      </p:sp>
      <p:sp>
        <p:nvSpPr>
          <p:cNvPr id="3" name="Content Placeholder 2">
            <a:extLst>
              <a:ext uri="{FF2B5EF4-FFF2-40B4-BE49-F238E27FC236}">
                <a16:creationId xmlns:a16="http://schemas.microsoft.com/office/drawing/2014/main" id="{024E10FF-1D72-4C72-AECE-A0F4C622C91D}"/>
              </a:ext>
            </a:extLst>
          </p:cNvPr>
          <p:cNvSpPr>
            <a:spLocks noGrp="1"/>
          </p:cNvSpPr>
          <p:nvPr>
            <p:ph idx="1"/>
          </p:nvPr>
        </p:nvSpPr>
        <p:spPr/>
        <p:txBody>
          <a:bodyPr/>
          <a:lstStyle/>
          <a:p>
            <a:r>
              <a:rPr lang="en-GB" b="0" i="0" dirty="0">
                <a:solidFill>
                  <a:srgbClr val="51565E"/>
                </a:solidFill>
                <a:effectLst/>
              </a:rPr>
              <a:t>A mapper class handles the mapping phase.</a:t>
            </a:r>
          </a:p>
          <a:p>
            <a:pPr lvl="1"/>
            <a:r>
              <a:rPr lang="en-GB" b="0" i="0" dirty="0">
                <a:solidFill>
                  <a:srgbClr val="51565E"/>
                </a:solidFill>
                <a:effectLst/>
              </a:rPr>
              <a:t>It maps the data present in different </a:t>
            </a:r>
            <a:r>
              <a:rPr lang="en-GB" b="0" i="0" dirty="0" err="1">
                <a:solidFill>
                  <a:srgbClr val="51565E"/>
                </a:solidFill>
                <a:effectLst/>
              </a:rPr>
              <a:t>datanodes</a:t>
            </a:r>
            <a:r>
              <a:rPr lang="en-GB" b="0" i="0" dirty="0">
                <a:solidFill>
                  <a:srgbClr val="51565E"/>
                </a:solidFill>
                <a:effectLst/>
              </a:rPr>
              <a:t>. </a:t>
            </a:r>
          </a:p>
          <a:p>
            <a:r>
              <a:rPr lang="en-GB" b="0" i="0" dirty="0">
                <a:solidFill>
                  <a:srgbClr val="51565E"/>
                </a:solidFill>
                <a:effectLst/>
              </a:rPr>
              <a:t>A reducer class handles the reducing phase</a:t>
            </a:r>
          </a:p>
          <a:p>
            <a:pPr lvl="1"/>
            <a:r>
              <a:rPr lang="en-GB" dirty="0">
                <a:solidFill>
                  <a:srgbClr val="51565E"/>
                </a:solidFill>
              </a:rPr>
              <a:t>I</a:t>
            </a:r>
            <a:r>
              <a:rPr lang="en-GB" b="0" i="0" dirty="0">
                <a:solidFill>
                  <a:srgbClr val="51565E"/>
                </a:solidFill>
                <a:effectLst/>
              </a:rPr>
              <a:t>t aggregates and reduces the output of different </a:t>
            </a:r>
            <a:r>
              <a:rPr lang="en-GB" b="0" i="0" dirty="0" err="1">
                <a:solidFill>
                  <a:srgbClr val="51565E"/>
                </a:solidFill>
                <a:effectLst/>
              </a:rPr>
              <a:t>datanodes</a:t>
            </a:r>
            <a:r>
              <a:rPr lang="en-GB" b="0" i="0" dirty="0">
                <a:solidFill>
                  <a:srgbClr val="51565E"/>
                </a:solidFill>
                <a:effectLst/>
              </a:rPr>
              <a:t> to generate the final output.</a:t>
            </a:r>
          </a:p>
          <a:p>
            <a:endParaRPr lang="en-IN" dirty="0"/>
          </a:p>
        </p:txBody>
      </p:sp>
      <p:pic>
        <p:nvPicPr>
          <p:cNvPr id="1026" name="Picture 2" descr="input-output">
            <a:extLst>
              <a:ext uri="{FF2B5EF4-FFF2-40B4-BE49-F238E27FC236}">
                <a16:creationId xmlns:a16="http://schemas.microsoft.com/office/drawing/2014/main" id="{E35DA060-7427-449D-B693-9A7E400CA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73" y="4001294"/>
            <a:ext cx="3987944" cy="27217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maptasks">
            <a:extLst>
              <a:ext uri="{FF2B5EF4-FFF2-40B4-BE49-F238E27FC236}">
                <a16:creationId xmlns:a16="http://schemas.microsoft.com/office/drawing/2014/main" id="{657706C1-6598-4AE9-B611-848EB735D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409" y="4001294"/>
            <a:ext cx="6761451" cy="23106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9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1E3C-D172-4324-AD6D-9F9BBF1CE3CA}"/>
              </a:ext>
            </a:extLst>
          </p:cNvPr>
          <p:cNvSpPr>
            <a:spLocks noGrp="1"/>
          </p:cNvSpPr>
          <p:nvPr>
            <p:ph type="title"/>
          </p:nvPr>
        </p:nvSpPr>
        <p:spPr/>
        <p:txBody>
          <a:bodyPr/>
          <a:lstStyle/>
          <a:p>
            <a:r>
              <a:rPr lang="en-GB" dirty="0"/>
              <a:t>Mapping and Reducing</a:t>
            </a:r>
            <a:endParaRPr lang="en-IN" dirty="0"/>
          </a:p>
        </p:txBody>
      </p:sp>
      <p:sp>
        <p:nvSpPr>
          <p:cNvPr id="3" name="Content Placeholder 2">
            <a:extLst>
              <a:ext uri="{FF2B5EF4-FFF2-40B4-BE49-F238E27FC236}">
                <a16:creationId xmlns:a16="http://schemas.microsoft.com/office/drawing/2014/main" id="{A772858B-65E1-456C-A71C-B1374AB4ABD7}"/>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6BA562AA-342D-42E7-B5DF-380F6CADDC0B}"/>
              </a:ext>
            </a:extLst>
          </p:cNvPr>
          <p:cNvPicPr>
            <a:picLocks noChangeAspect="1"/>
          </p:cNvPicPr>
          <p:nvPr/>
        </p:nvPicPr>
        <p:blipFill>
          <a:blip r:embed="rId3"/>
          <a:stretch>
            <a:fillRect/>
          </a:stretch>
        </p:blipFill>
        <p:spPr>
          <a:xfrm>
            <a:off x="2605087" y="2022330"/>
            <a:ext cx="6981825" cy="3533775"/>
          </a:xfrm>
          <a:prstGeom prst="rect">
            <a:avLst/>
          </a:prstGeom>
          <a:ln>
            <a:solidFill>
              <a:schemeClr val="tx1"/>
            </a:solidFill>
          </a:ln>
        </p:spPr>
      </p:pic>
    </p:spTree>
    <p:extLst>
      <p:ext uri="{BB962C8B-B14F-4D97-AF65-F5344CB8AC3E}">
        <p14:creationId xmlns:p14="http://schemas.microsoft.com/office/powerpoint/2010/main" val="281487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63CB-AE17-4FE4-B36A-66CD0D364FF8}"/>
              </a:ext>
            </a:extLst>
          </p:cNvPr>
          <p:cNvSpPr>
            <a:spLocks noGrp="1"/>
          </p:cNvSpPr>
          <p:nvPr>
            <p:ph type="title"/>
          </p:nvPr>
        </p:nvSpPr>
        <p:spPr/>
        <p:txBody>
          <a:bodyPr/>
          <a:lstStyle/>
          <a:p>
            <a:r>
              <a:rPr lang="en-GB" dirty="0"/>
              <a:t>MapReduce Workflow</a:t>
            </a:r>
            <a:endParaRPr lang="en-IN" dirty="0"/>
          </a:p>
        </p:txBody>
      </p:sp>
      <p:sp>
        <p:nvSpPr>
          <p:cNvPr id="7" name="Content Placeholder 6">
            <a:extLst>
              <a:ext uri="{FF2B5EF4-FFF2-40B4-BE49-F238E27FC236}">
                <a16:creationId xmlns:a16="http://schemas.microsoft.com/office/drawing/2014/main" id="{ACBA0EF0-9B06-4E30-90E2-911D1C684770}"/>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43A1809-098E-4C33-AC35-1202C14C98E6}"/>
              </a:ext>
            </a:extLst>
          </p:cNvPr>
          <p:cNvPicPr>
            <a:picLocks noChangeAspect="1"/>
          </p:cNvPicPr>
          <p:nvPr/>
        </p:nvPicPr>
        <p:blipFill>
          <a:blip r:embed="rId3"/>
          <a:stretch>
            <a:fillRect/>
          </a:stretch>
        </p:blipFill>
        <p:spPr>
          <a:xfrm>
            <a:off x="395287" y="1576388"/>
            <a:ext cx="11401425" cy="4600575"/>
          </a:xfrm>
          <a:prstGeom prst="rect">
            <a:avLst/>
          </a:prstGeom>
        </p:spPr>
      </p:pic>
    </p:spTree>
    <p:extLst>
      <p:ext uri="{BB962C8B-B14F-4D97-AF65-F5344CB8AC3E}">
        <p14:creationId xmlns:p14="http://schemas.microsoft.com/office/powerpoint/2010/main" val="74614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28B5-6001-4EB8-8641-67F9C7D975EC}"/>
              </a:ext>
            </a:extLst>
          </p:cNvPr>
          <p:cNvSpPr>
            <a:spLocks noGrp="1"/>
          </p:cNvSpPr>
          <p:nvPr>
            <p:ph type="title"/>
          </p:nvPr>
        </p:nvSpPr>
        <p:spPr/>
        <p:txBody>
          <a:bodyPr/>
          <a:lstStyle/>
          <a:p>
            <a:r>
              <a:rPr lang="en-GB" dirty="0"/>
              <a:t>MapReduce Workflow Example</a:t>
            </a:r>
            <a:endParaRPr lang="en-IN" dirty="0"/>
          </a:p>
        </p:txBody>
      </p:sp>
      <p:sp>
        <p:nvSpPr>
          <p:cNvPr id="4" name="Content Placeholder 3">
            <a:extLst>
              <a:ext uri="{FF2B5EF4-FFF2-40B4-BE49-F238E27FC236}">
                <a16:creationId xmlns:a16="http://schemas.microsoft.com/office/drawing/2014/main" id="{3D05E353-CD9E-40CE-80C8-B4C4F219D527}"/>
              </a:ext>
            </a:extLst>
          </p:cNvPr>
          <p:cNvSpPr>
            <a:spLocks noGrp="1"/>
          </p:cNvSpPr>
          <p:nvPr>
            <p:ph idx="1"/>
          </p:nvPr>
        </p:nvSpPr>
        <p:spPr/>
        <p:txBody>
          <a:bodyPr/>
          <a:lstStyle/>
          <a:p>
            <a:endParaRPr lang="en-IN"/>
          </a:p>
        </p:txBody>
      </p:sp>
      <p:pic>
        <p:nvPicPr>
          <p:cNvPr id="2052" name="Picture 4">
            <a:extLst>
              <a:ext uri="{FF2B5EF4-FFF2-40B4-BE49-F238E27FC236}">
                <a16:creationId xmlns:a16="http://schemas.microsoft.com/office/drawing/2014/main" id="{CD9238B4-D03A-40AB-A784-6261ACCC3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825625"/>
            <a:ext cx="8096250" cy="4191000"/>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857</Words>
  <Application>Microsoft Office PowerPoint</Application>
  <PresentationFormat>Widescreen</PresentationFormat>
  <Paragraphs>64</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MapReduce</vt:lpstr>
      <vt:lpstr>Scenario</vt:lpstr>
      <vt:lpstr>Overview of MapReduce</vt:lpstr>
      <vt:lpstr>Mapping and Reducing</vt:lpstr>
      <vt:lpstr>Mapping and Reducing</vt:lpstr>
      <vt:lpstr>MapReduce Workflow</vt:lpstr>
      <vt:lpstr>MapReduce Workflow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Ajay Singala</dc:creator>
  <cp:lastModifiedBy>Ajay Singala</cp:lastModifiedBy>
  <cp:revision>9</cp:revision>
  <dcterms:created xsi:type="dcterms:W3CDTF">2021-06-09T10:17:23Z</dcterms:created>
  <dcterms:modified xsi:type="dcterms:W3CDTF">2021-06-09T10:46:03Z</dcterms:modified>
</cp:coreProperties>
</file>