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357" autoAdjust="0"/>
  </p:normalViewPr>
  <p:slideViewPr>
    <p:cSldViewPr snapToGrid="0">
      <p:cViewPr varScale="1">
        <p:scale>
          <a:sx n="61" d="100"/>
          <a:sy n="61" d="100"/>
        </p:scale>
        <p:origin x="15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B1CF7-4027-485F-9EBD-96C0DB32D692}"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D6D0F-463F-409E-BD4E-1A00374A5218}" type="slidenum">
              <a:rPr lang="en-US" smtClean="0"/>
              <a:t>‹#›</a:t>
            </a:fld>
            <a:endParaRPr lang="en-US"/>
          </a:p>
        </p:txBody>
      </p:sp>
    </p:spTree>
    <p:extLst>
      <p:ext uri="{BB962C8B-B14F-4D97-AF65-F5344CB8AC3E}">
        <p14:creationId xmlns:p14="http://schemas.microsoft.com/office/powerpoint/2010/main" val="40655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ws.amazon.com/elasticmapreduce/details/hadoop"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aws.amazon.com/elasticmapreduce/details/spark"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aws.amazon.com/emr/latest/ManagementGuide/AddingStepstoaJobFlow.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Amazon EMR is a managed cluster platform that simplifies running big data frameworks, such as </a:t>
            </a:r>
            <a:r>
              <a:rPr lang="en-US" b="0" i="0" u="none" strike="noStrike" dirty="0">
                <a:effectLst/>
                <a:latin typeface="Amazon Ember"/>
                <a:hlinkClick r:id="rId3"/>
              </a:rPr>
              <a:t>Apache Hadoop</a:t>
            </a:r>
            <a:r>
              <a:rPr lang="en-US" b="0" i="0" dirty="0">
                <a:solidFill>
                  <a:srgbClr val="16191F"/>
                </a:solidFill>
                <a:effectLst/>
                <a:latin typeface="Amazon Ember"/>
              </a:rPr>
              <a:t> and </a:t>
            </a:r>
            <a:r>
              <a:rPr lang="en-US" b="0" i="0" u="none" strike="noStrike" dirty="0">
                <a:effectLst/>
                <a:latin typeface="Amazon Ember"/>
                <a:hlinkClick r:id="rId4"/>
              </a:rPr>
              <a:t>Apache Spark</a:t>
            </a:r>
            <a:r>
              <a:rPr lang="en-US" b="0" i="0" dirty="0">
                <a:solidFill>
                  <a:srgbClr val="16191F"/>
                </a:solidFill>
                <a:effectLst/>
                <a:latin typeface="Amazon Ember"/>
              </a:rPr>
              <a:t>, on AWS to process and analyze vast amounts of data.</a:t>
            </a:r>
          </a:p>
          <a:p>
            <a:pPr marL="171450" indent="-171450">
              <a:buFont typeface="Arial" panose="020B0604020202020204" pitchFamily="34" charset="0"/>
              <a:buChar char="•"/>
            </a:pPr>
            <a:r>
              <a:rPr lang="en-US" b="0" i="0" dirty="0">
                <a:solidFill>
                  <a:srgbClr val="16191F"/>
                </a:solidFill>
                <a:effectLst/>
                <a:latin typeface="Amazon Ember"/>
              </a:rPr>
              <a:t>By using these frameworks and related open-source projects, such as Apache Hive and Apache Pig, you can process data for analytics purposes and business intelligence workloads.</a:t>
            </a:r>
          </a:p>
          <a:p>
            <a:pPr marL="171450" indent="-171450">
              <a:buFont typeface="Arial" panose="020B0604020202020204" pitchFamily="34" charset="0"/>
              <a:buChar char="•"/>
            </a:pPr>
            <a:r>
              <a:rPr lang="en-US" b="0" i="0" dirty="0">
                <a:solidFill>
                  <a:srgbClr val="16191F"/>
                </a:solidFill>
                <a:effectLst/>
                <a:latin typeface="Amazon Ember"/>
              </a:rPr>
              <a:t>Additionally, you can use Amazon EMR to transform and move large amounts of data into and out of other AWS data stores and databases, such as Amazon Simple Storage Service (Amazon S3) and Amazon DynamoDB.</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2</a:t>
            </a:fld>
            <a:endParaRPr lang="en-US"/>
          </a:p>
        </p:txBody>
      </p:sp>
    </p:spTree>
    <p:extLst>
      <p:ext uri="{BB962C8B-B14F-4D97-AF65-F5344CB8AC3E}">
        <p14:creationId xmlns:p14="http://schemas.microsoft.com/office/powerpoint/2010/main" val="3796862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Deployment</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Your EMR cluster consists of EC2 instances, which perform the work that you submit to your cluster.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When you launch your cluster, Amazon EMR configures the instances with the applications that you choose, such as Apache Hadoop or Spark.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Choose the instance size and type that best suits the processing needs for your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batch processing, low-latency queries, streaming data, or large data storage.</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offers a variety of ways to configure software on your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For example, you can install an Amazon EMR release with a chosen set of applications that can include versatile frameworks, such as Hadoop, and applications, such as Hive, Pig, or Spark.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also install one of several </a:t>
            </a:r>
            <a:r>
              <a:rPr lang="en-US" b="0" i="0" u="none" strike="noStrike" dirty="0" err="1">
                <a:solidFill>
                  <a:srgbClr val="16191F"/>
                </a:solidFill>
                <a:effectLst/>
                <a:latin typeface="Amazon Ember"/>
              </a:rPr>
              <a:t>MapR</a:t>
            </a:r>
            <a:r>
              <a:rPr lang="en-US" b="0" i="0" u="none" strike="noStrike" dirty="0">
                <a:solidFill>
                  <a:srgbClr val="16191F"/>
                </a:solidFill>
                <a:effectLst/>
                <a:latin typeface="Amazon Ember"/>
              </a:rPr>
              <a:t> distributions.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uses Amazon Linux, so you can also install software on your cluster manually using the yum package manager or from the source.</a:t>
            </a:r>
          </a:p>
          <a:p>
            <a:pPr marL="171450" lvl="0"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11</a:t>
            </a:fld>
            <a:endParaRPr lang="en-US"/>
          </a:p>
        </p:txBody>
      </p:sp>
    </p:spTree>
    <p:extLst>
      <p:ext uri="{BB962C8B-B14F-4D97-AF65-F5344CB8AC3E}">
        <p14:creationId xmlns:p14="http://schemas.microsoft.com/office/powerpoint/2010/main" val="1201160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strike="noStrike" dirty="0">
                <a:solidFill>
                  <a:srgbClr val="16191F"/>
                </a:solidFill>
                <a:effectLst/>
                <a:latin typeface="Amazon Ember"/>
              </a:rPr>
              <a:t>Scalability and flexibility</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provides flexibility to scale your cluster up or down as your computing needs change.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resize your cluster to add instances for peak workloads and remove instances to control costs when peak workloads subside.</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also provides the option to run multiple instance groups so that you can use On-Demand Instances in one group for guaranteed processing power together with Spot Instances in another group to have your jobs completed faster and at lower costs.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also mix different instance types to take advantage of better pricing for one Spot Instance type over another.</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Additionally, Amazon EMR provides the flexibility to use several file systems for your input, output, and intermediate data.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For example, you might choose the Hadoop Distributed File System (HDFS) which runs on the master and core nodes of your cluster for processing data that you do not need to store beyond your cluster's lifecycle.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might choose the EMR File System (EMRFS) to use Amazon S3 as a data layer for applications running on your cluster so that you can separate your compute and storage, and persist data outside of the lifecycle of your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EMRFS provides the added benefit of allowing you to scale up or down for your compute and storage needs independently.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scale your compute needs by resizing your cluster and you can scale your storage needs by using Amazon S3.</a:t>
            </a:r>
          </a:p>
          <a:p>
            <a:pPr marL="171450" lvl="0"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12</a:t>
            </a:fld>
            <a:endParaRPr lang="en-US"/>
          </a:p>
        </p:txBody>
      </p:sp>
    </p:spTree>
    <p:extLst>
      <p:ext uri="{BB962C8B-B14F-4D97-AF65-F5344CB8AC3E}">
        <p14:creationId xmlns:p14="http://schemas.microsoft.com/office/powerpoint/2010/main" val="3179864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a:buFont typeface="Arial" panose="020B0604020202020204" pitchFamily="34" charset="0"/>
              <a:buChar char="•"/>
            </a:pPr>
            <a:r>
              <a:rPr lang="en-US" b="0" i="0" u="none" strike="noStrike" dirty="0">
                <a:solidFill>
                  <a:srgbClr val="16191F"/>
                </a:solidFill>
                <a:effectLst/>
                <a:latin typeface="Amazon Ember"/>
              </a:rPr>
              <a:t>Reliability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monitors nodes in your cluster and automatically terminates and replaces an instance in case of failure.</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provides configuration options that control if your cluster is terminated automatically or manually.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If you configure your cluster to be automatically terminated, it is terminated after all the steps complete.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This is referred to as a transient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However, you can configure the cluster to continue running after processing completes so that you can choose to terminate it manually when you no longer need it.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Or, you can create a cluster, interact with the installed applications directly, and then manually terminate the cluster when you no longer need it.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clusters in these examples are referred to as </a:t>
            </a:r>
            <a:r>
              <a:rPr lang="en-US" b="0" i="1" u="none" strike="noStrike" dirty="0">
                <a:solidFill>
                  <a:srgbClr val="16191F"/>
                </a:solidFill>
                <a:effectLst/>
                <a:latin typeface="Amazon Ember"/>
              </a:rPr>
              <a:t>long-running clusters</a:t>
            </a:r>
            <a:r>
              <a:rPr lang="en-US" b="0" i="0" u="none" strike="noStrike" dirty="0">
                <a:solidFill>
                  <a:srgbClr val="16191F"/>
                </a:solidFill>
                <a:effectLst/>
                <a:latin typeface="Amazon Ember"/>
              </a:rPr>
              <a:t>.</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Additionally, you can configure termination protection to prevent instances in your cluster from being terminated due to errors or issues during processing. When termination protection is enabled, you can recover data from instances before termination. The default settings for these options differ depending on whether you launch your cluster by using the console, CLI, or API.</a:t>
            </a:r>
          </a:p>
          <a:p>
            <a:pPr marL="171450" lvl="0"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13</a:t>
            </a:fld>
            <a:endParaRPr lang="en-US"/>
          </a:p>
        </p:txBody>
      </p:sp>
    </p:spTree>
    <p:extLst>
      <p:ext uri="{BB962C8B-B14F-4D97-AF65-F5344CB8AC3E}">
        <p14:creationId xmlns:p14="http://schemas.microsoft.com/office/powerpoint/2010/main" val="358647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a:buFont typeface="Arial" panose="020B0604020202020204" pitchFamily="34" charset="0"/>
              <a:buChar char="•"/>
            </a:pPr>
            <a:r>
              <a:rPr lang="en-US" b="0" i="0" u="none" strike="noStrike" dirty="0">
                <a:solidFill>
                  <a:srgbClr val="16191F"/>
                </a:solidFill>
                <a:effectLst/>
                <a:latin typeface="Amazon Ember"/>
              </a:rPr>
              <a:t>Security</a:t>
            </a:r>
          </a:p>
          <a:p>
            <a:pPr marL="628650" lvl="1" indent="-171450" algn="l">
              <a:buFont typeface="Arial" panose="020B0604020202020204" pitchFamily="34" charset="0"/>
              <a:buChar char="•"/>
            </a:pPr>
            <a:r>
              <a:rPr lang="en-US" b="0" i="0" dirty="0">
                <a:solidFill>
                  <a:srgbClr val="16191F"/>
                </a:solidFill>
                <a:effectLst/>
                <a:latin typeface="Amazon Ember"/>
              </a:rPr>
              <a:t>Amazon EMR leverages other AWS services, such as IAM and Amazon VPC, and features such as Amazon EC2 key pairs, to help you secure your clusters and data.</a:t>
            </a:r>
            <a:endParaRPr lang="en-US" b="0" i="0" u="none" strike="noStrike" dirty="0">
              <a:solidFill>
                <a:srgbClr val="16191F"/>
              </a:solidFill>
              <a:effectLst/>
              <a:latin typeface="Amazon Ember"/>
            </a:endParaRPr>
          </a:p>
          <a:p>
            <a:pPr marL="628650" lvl="1" indent="-171450" algn="l">
              <a:buFont typeface="Arial" panose="020B0604020202020204" pitchFamily="34" charset="0"/>
              <a:buChar char="•"/>
            </a:pPr>
            <a:r>
              <a:rPr lang="en-US" b="1" i="0" u="none" strike="noStrike" dirty="0">
                <a:solidFill>
                  <a:srgbClr val="16191F"/>
                </a:solidFill>
                <a:effectLst/>
                <a:latin typeface="Amazon Ember"/>
              </a:rPr>
              <a:t>IAM</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integrates with IAM to manage permissions.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define permissions using IAM policies, which you attach to IAM users or IAM groups.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permissions that you define in the policy determine the actions that those users or members of the group can perform and the resources that they can access.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Additionally, Amazon EMR uses IAM roles for the Amazon EMR service itself and the EC2 instance profile for the instances.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These roles grant permissions for the service and instances to access other AWS services on your behalf.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There is a default role for the Amazon EMR service and a default role for the EC2 instance profile.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default roles use AWS managed policies, which are created for you automatically the first time you launch an EMR cluster from the console and choose default permissions.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also create the default IAM roles from the AWS CLI.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If you want to manage the permissions instead of AWS, you can choose custom roles for the service and instance profile.</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Security groups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uses security groups to control inbound and outbound traffic to your EC2 instances.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When you launch your cluster, Amazon EMR uses a security group for your master instance and a security group to be shared by your core/task instances.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configures the security group rules to ensure communication among the instances in the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Optionally, you can configure additional security groups and assign them to your master and core/task instances for more advanced rules.</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Encryption</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supports optional Amazon S3 server-side and client-side encryption with EMRFS to help protect the data that you store in Amazon S3.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With server-side encryption, Amazon S3 encrypts your data after you upload it.</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With client-side encryption, the encryption and decryption process occurs in the EMRFS client on your EMR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manage the master key for client-side encryption using either the AWS Key Management Service (AWS KMS) or your own key management system.</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Amazon VPC</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supports launching clusters in a virtual private cloud (VPC) in Amazon VPC. A VPC is an isolated, virtual network in AWS that provides the ability to control advanced aspects of network configuration and access</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AWS CloudTrail</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integrates with CloudTrail to log information about requests made by or on behalf of your AWS account.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With this information, you can track who is accessing your cluster when, and the IP address from which they made the request.</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Amazon EC2 key pairs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monitor and interact with your cluster by forming a secure connection between your remote computer and the master node.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use the Secure Shell (SSH) network protocol for this connection or use Kerberos for authentication. If you use SSH, an Amazon EC2 key pair is required.</a:t>
            </a:r>
          </a:p>
          <a:p>
            <a:pPr marL="171450" lvl="0"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14</a:t>
            </a:fld>
            <a:endParaRPr lang="en-US"/>
          </a:p>
        </p:txBody>
      </p:sp>
    </p:spTree>
    <p:extLst>
      <p:ext uri="{BB962C8B-B14F-4D97-AF65-F5344CB8AC3E}">
        <p14:creationId xmlns:p14="http://schemas.microsoft.com/office/powerpoint/2010/main" val="3012496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a:buFont typeface="Arial" panose="020B0604020202020204" pitchFamily="34" charset="0"/>
              <a:buChar char="•"/>
            </a:pPr>
            <a:r>
              <a:rPr lang="en-US" b="0" i="0" u="none" strike="noStrike" dirty="0">
                <a:solidFill>
                  <a:srgbClr val="16191F"/>
                </a:solidFill>
                <a:effectLst/>
                <a:latin typeface="Amazon Ember"/>
              </a:rPr>
              <a:t>Monitoring</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You can use the Amazon EMR management interfaces and log files to troubleshoot cluster issues, such as failures or errors.</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provides the ability to archive log files in Amazon S3 so you can store logs and troubleshoot issues even after your cluster terminates.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also provides an optional debugging tool in the Amazon EMR console to browse the log files based on steps, jobs, and tasks.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integrates with CloudWatch to track performance metrics for the cluster and jobs within the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configure alarms based on a variety of metrics such as whether the cluster is idle or the percentage of storage used.</a:t>
            </a:r>
          </a:p>
          <a:p>
            <a:pPr marL="628650" lvl="1"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15</a:t>
            </a:fld>
            <a:endParaRPr lang="en-US"/>
          </a:p>
        </p:txBody>
      </p:sp>
    </p:spTree>
    <p:extLst>
      <p:ext uri="{BB962C8B-B14F-4D97-AF65-F5344CB8AC3E}">
        <p14:creationId xmlns:p14="http://schemas.microsoft.com/office/powerpoint/2010/main" val="657010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a:buFont typeface="Arial" panose="020B0604020202020204" pitchFamily="34" charset="0"/>
              <a:buChar char="•"/>
            </a:pPr>
            <a:r>
              <a:rPr lang="en-US" b="0" i="0" u="none" strike="noStrike" dirty="0">
                <a:solidFill>
                  <a:srgbClr val="16191F"/>
                </a:solidFill>
                <a:effectLst/>
                <a:latin typeface="Amazon Ember"/>
              </a:rPr>
              <a:t>Management Interfaces</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There are several ways you can interact with Amazon EMR:</a:t>
            </a:r>
          </a:p>
          <a:p>
            <a:pPr marL="628650" lvl="1" indent="-171450" algn="l">
              <a:buFont typeface="Arial" panose="020B0604020202020204" pitchFamily="34" charset="0"/>
              <a:buChar char="•"/>
            </a:pPr>
            <a:r>
              <a:rPr lang="en-US" b="1" i="0" u="none" strike="noStrike" dirty="0">
                <a:solidFill>
                  <a:srgbClr val="16191F"/>
                </a:solidFill>
                <a:effectLst/>
                <a:latin typeface="inherit"/>
              </a:rPr>
              <a:t>Console</a:t>
            </a:r>
            <a:endParaRPr lang="en-US" b="0" i="0" u="none" strike="noStrike" dirty="0">
              <a:solidFill>
                <a:srgbClr val="16191F"/>
              </a:solidFill>
              <a:effectLst/>
              <a:latin typeface="inherit"/>
            </a:endParaRPr>
          </a:p>
          <a:p>
            <a:pPr marL="1085850" lvl="2" indent="-171450" algn="l">
              <a:buFont typeface="Arial" panose="020B0604020202020204" pitchFamily="34" charset="0"/>
              <a:buChar char="•"/>
            </a:pPr>
            <a:r>
              <a:rPr lang="en-US" b="0" i="0" u="none" strike="noStrike" dirty="0">
                <a:solidFill>
                  <a:srgbClr val="16191F"/>
                </a:solidFill>
                <a:effectLst/>
                <a:latin typeface="inherit"/>
              </a:rPr>
              <a:t>A graphical user interface that you can use to launch and manage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With it, you fill out web forms to specify the details of clusters to launch, view the details of existing clusters, debug, and terminate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Using the console is the easiest way to get started with Amazon EMR; no programming knowledge is required. </a:t>
            </a:r>
          </a:p>
          <a:p>
            <a:pPr marL="628650" lvl="1" indent="-171450" algn="l">
              <a:buFont typeface="Arial" panose="020B0604020202020204" pitchFamily="34" charset="0"/>
              <a:buChar char="•"/>
            </a:pPr>
            <a:r>
              <a:rPr lang="en-US" b="1" i="0" u="none" strike="noStrike" dirty="0">
                <a:solidFill>
                  <a:srgbClr val="16191F"/>
                </a:solidFill>
                <a:effectLst/>
                <a:latin typeface="inherit"/>
              </a:rPr>
              <a:t>AWS Command Line Interface (AWS CLI)</a:t>
            </a:r>
            <a:r>
              <a:rPr lang="en-US" b="0" i="0" u="none" strike="noStrike" dirty="0">
                <a:solidFill>
                  <a:srgbClr val="16191F"/>
                </a:solidFill>
                <a:effectLst/>
                <a:latin typeface="inherit"/>
              </a:rPr>
              <a:t> </a:t>
            </a:r>
          </a:p>
          <a:p>
            <a:pPr marL="1085850" lvl="2" indent="-171450" algn="l">
              <a:buFont typeface="Arial" panose="020B0604020202020204" pitchFamily="34" charset="0"/>
              <a:buChar char="•"/>
            </a:pPr>
            <a:r>
              <a:rPr lang="en-US" b="0" i="0" u="none" strike="noStrike" dirty="0">
                <a:solidFill>
                  <a:srgbClr val="16191F"/>
                </a:solidFill>
                <a:effectLst/>
                <a:latin typeface="inherit"/>
              </a:rPr>
              <a:t>A client application you run on your local machine to connect to Amazon EMR and create and manage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The AWS CLI contains a feature-rich set of commands specific to Amazon EMR. </a:t>
            </a:r>
          </a:p>
          <a:p>
            <a:pPr marL="1085850" lvl="2" indent="-171450" algn="l">
              <a:buFont typeface="Arial" panose="020B0604020202020204" pitchFamily="34" charset="0"/>
              <a:buChar char="•"/>
            </a:pPr>
            <a:r>
              <a:rPr lang="en-US" b="0" i="0" u="none" strike="noStrike" dirty="0">
                <a:solidFill>
                  <a:srgbClr val="16191F"/>
                </a:solidFill>
                <a:effectLst/>
                <a:latin typeface="inherit"/>
              </a:rPr>
              <a:t>With it, you can write scripts that automate the process of launching and managing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If you prefer working from a command line, using the AWS CLI is the best option. </a:t>
            </a:r>
          </a:p>
          <a:p>
            <a:pPr marL="628650" lvl="1" indent="-171450" algn="l">
              <a:buFont typeface="Arial" panose="020B0604020202020204" pitchFamily="34" charset="0"/>
              <a:buChar char="•"/>
            </a:pPr>
            <a:r>
              <a:rPr lang="en-US" b="1" i="0" u="none" strike="noStrike" dirty="0">
                <a:solidFill>
                  <a:srgbClr val="16191F"/>
                </a:solidFill>
                <a:effectLst/>
                <a:latin typeface="inherit"/>
              </a:rPr>
              <a:t>Software Development Kit (SDK)</a:t>
            </a:r>
            <a:endParaRPr lang="en-US" b="0" i="0" u="none" strike="noStrike" dirty="0">
              <a:solidFill>
                <a:srgbClr val="16191F"/>
              </a:solidFill>
              <a:effectLst/>
              <a:latin typeface="inherit"/>
            </a:endParaRPr>
          </a:p>
          <a:p>
            <a:pPr marL="1085850" lvl="2" indent="-171450" algn="l">
              <a:buFont typeface="Arial" panose="020B0604020202020204" pitchFamily="34" charset="0"/>
              <a:buChar char="•"/>
            </a:pPr>
            <a:r>
              <a:rPr lang="en-US" b="0" i="0" u="none" strike="noStrike" dirty="0">
                <a:solidFill>
                  <a:srgbClr val="16191F"/>
                </a:solidFill>
                <a:effectLst/>
                <a:latin typeface="inherit"/>
              </a:rPr>
              <a:t>SDKs provide functions that call Amazon EMR to create and manage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With them, you can write applications that automate the process of creating and managing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Using the SDK is the best option to extend or customize the functionality of Amazon EMR. </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EMR is currently available in the following SDKs: </a:t>
            </a:r>
          </a:p>
          <a:p>
            <a:pPr marL="1543050" lvl="3" indent="-171450" algn="l">
              <a:buFont typeface="Arial" panose="020B0604020202020204" pitchFamily="34" charset="0"/>
              <a:buChar char="•"/>
            </a:pPr>
            <a:r>
              <a:rPr lang="en-US" b="0" i="0" u="none" strike="noStrike" dirty="0">
                <a:solidFill>
                  <a:srgbClr val="16191F"/>
                </a:solidFill>
                <a:effectLst/>
                <a:latin typeface="inherit"/>
              </a:rPr>
              <a:t>Go, Java, .NET (C# and VB.NET), Node.js, PHP, Python, and Ruby. </a:t>
            </a:r>
          </a:p>
          <a:p>
            <a:pPr marL="1085850" lvl="2" indent="-171450" algn="l">
              <a:buFont typeface="Arial" panose="020B0604020202020204" pitchFamily="34" charset="0"/>
              <a:buChar char="•"/>
            </a:pPr>
            <a:r>
              <a:rPr lang="en-US" b="1" i="0" u="none" strike="noStrike" dirty="0">
                <a:solidFill>
                  <a:srgbClr val="16191F"/>
                </a:solidFill>
                <a:effectLst/>
                <a:latin typeface="inherit"/>
              </a:rPr>
              <a:t>Web Service API</a:t>
            </a:r>
            <a:endParaRPr lang="en-US" b="0" i="0" u="none" strike="noStrike" dirty="0">
              <a:solidFill>
                <a:srgbClr val="16191F"/>
              </a:solidFill>
              <a:effectLst/>
              <a:latin typeface="inherit"/>
            </a:endParaRPr>
          </a:p>
          <a:p>
            <a:pPr marL="1543050" lvl="3" indent="-171450" algn="l">
              <a:buFont typeface="Arial" panose="020B0604020202020204" pitchFamily="34" charset="0"/>
              <a:buChar char="•"/>
            </a:pPr>
            <a:r>
              <a:rPr lang="en-US" b="0" i="0" u="none" strike="noStrike" dirty="0">
                <a:solidFill>
                  <a:srgbClr val="16191F"/>
                </a:solidFill>
                <a:effectLst/>
                <a:latin typeface="inherit"/>
              </a:rPr>
              <a:t>A low-level interface that you can use to call the web service directly, using JSON. </a:t>
            </a:r>
          </a:p>
          <a:p>
            <a:pPr marL="1543050" lvl="3" indent="-171450" algn="l">
              <a:buFont typeface="Arial" panose="020B0604020202020204" pitchFamily="34" charset="0"/>
              <a:buChar char="•"/>
            </a:pPr>
            <a:r>
              <a:rPr lang="en-US" b="0" i="0" u="none" strike="noStrike" dirty="0">
                <a:solidFill>
                  <a:srgbClr val="16191F"/>
                </a:solidFill>
                <a:effectLst/>
                <a:latin typeface="inherit"/>
              </a:rPr>
              <a:t>Using the API is the best option to create a custom SDK that calls Amazon EMR. </a:t>
            </a:r>
            <a:endParaRPr lang="en-US" b="0" i="0" u="none" strike="noStrike" dirty="0">
              <a:solidFill>
                <a:srgbClr val="16191F"/>
              </a:solidFill>
              <a:effectLst/>
              <a:latin typeface="Amazon Ember"/>
            </a:endParaRPr>
          </a:p>
          <a:p>
            <a:pPr marL="171450" lvl="0" indent="-171450" algn="l">
              <a:buFont typeface="Arial" panose="020B0604020202020204" pitchFamily="34" charset="0"/>
              <a:buChar char="•"/>
            </a:pPr>
            <a:endParaRPr lang="en-US" b="0" i="0" u="none" strike="noStrike" dirty="0">
              <a:solidFill>
                <a:srgbClr val="16191F"/>
              </a:solidFill>
              <a:effectLst/>
              <a:latin typeface="inherit"/>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16</a:t>
            </a:fld>
            <a:endParaRPr lang="en-US"/>
          </a:p>
        </p:txBody>
      </p:sp>
    </p:spTree>
    <p:extLst>
      <p:ext uri="{BB962C8B-B14F-4D97-AF65-F5344CB8AC3E}">
        <p14:creationId xmlns:p14="http://schemas.microsoft.com/office/powerpoint/2010/main" val="172802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Amazon EMR service architecture consists of several layers, each of which provides certain capabilities and functionality to the cluster. Lets have an overview of the layers and the components of each.</a:t>
            </a:r>
          </a:p>
          <a:p>
            <a:pPr marL="628650" lvl="1" indent="-171450">
              <a:buFont typeface="Arial" panose="020B0604020202020204" pitchFamily="34" charset="0"/>
              <a:buChar char="•"/>
            </a:pPr>
            <a:r>
              <a:rPr lang="en-US" b="1" i="0" dirty="0">
                <a:solidFill>
                  <a:srgbClr val="16191F"/>
                </a:solidFill>
                <a:effectLst/>
                <a:latin typeface="Amazon Ember"/>
              </a:rPr>
              <a:t>Storage</a:t>
            </a:r>
            <a:r>
              <a:rPr lang="en-US" b="0" i="0" dirty="0">
                <a:solidFill>
                  <a:srgbClr val="16191F"/>
                </a:solidFill>
                <a:effectLst/>
                <a:latin typeface="Amazon Ember"/>
              </a:rPr>
              <a:t>:</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storage layer includes the different file systems that are used with your cluster. There are several different types of storage options as follows.</a:t>
            </a:r>
          </a:p>
          <a:p>
            <a:pPr marL="1543050" lvl="3" indent="-171450" algn="l">
              <a:buFont typeface="Arial" panose="020B0604020202020204" pitchFamily="34" charset="0"/>
              <a:buChar char="•"/>
            </a:pPr>
            <a:r>
              <a:rPr lang="en-US" b="1" i="0" u="none" strike="noStrike" dirty="0">
                <a:solidFill>
                  <a:srgbClr val="16191F"/>
                </a:solidFill>
                <a:effectLst/>
                <a:latin typeface="Amazon Ember"/>
              </a:rPr>
              <a:t>Hadoop Distributed File System (HDFS)</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Hadoop Distributed File System (HDFS) is a distributed, scalable file system for Hadoop.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HDFS distributes the data it stores across instances in the cluster, storing multiple copies of data on different instances to ensure that no data is lost if an individual instance fails.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HDFS is ephemeral (lasting for a very short time) storage that is reclaimed when you terminate a cluster.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HDFS is useful for caching intermediate results during MapReduce processing or for workloads that have significant random I/O.</a:t>
            </a:r>
          </a:p>
          <a:p>
            <a:pPr marL="1543050" lvl="3" indent="-171450" algn="l">
              <a:buFont typeface="Arial" panose="020B0604020202020204" pitchFamily="34" charset="0"/>
              <a:buChar char="•"/>
            </a:pPr>
            <a:r>
              <a:rPr lang="en-US" b="1" i="0" u="none" strike="noStrike" dirty="0">
                <a:solidFill>
                  <a:srgbClr val="16191F"/>
                </a:solidFill>
                <a:effectLst/>
                <a:latin typeface="Amazon Ember"/>
              </a:rPr>
              <a:t>EMR File System (EMRFS)</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Using the EMR File System (EMRFS), Amazon EMR extends Hadoop to add the ability to directly access data stored in Amazon S3 as if it were a file system like HDFS.</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You can use either HDFS or Amazon S3 as the file system in your cluster.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Most often, Amazon S3 is used to store input and output data and intermediate results are stored in HDFS.</a:t>
            </a:r>
          </a:p>
          <a:p>
            <a:pPr marL="1543050" lvl="3" indent="-171450" algn="l">
              <a:buFont typeface="Arial" panose="020B0604020202020204" pitchFamily="34" charset="0"/>
              <a:buChar char="•"/>
            </a:pPr>
            <a:r>
              <a:rPr lang="en-US" b="1" i="0" u="none" strike="noStrike" dirty="0">
                <a:solidFill>
                  <a:srgbClr val="16191F"/>
                </a:solidFill>
                <a:effectLst/>
                <a:latin typeface="Amazon Ember"/>
              </a:rPr>
              <a:t>Local file system</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The local file system refers to a locally connected disk.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When you create a Hadoop cluster, each node is created from an Amazon EC2 instance that comes with a preconfigured block of pre-attached disk storage called an instance store.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Data on instance store volumes persists only during the lifecycle of its Amazon EC2 instance.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strike="noStrike" dirty="0">
                <a:solidFill>
                  <a:srgbClr val="16191F"/>
                </a:solidFill>
                <a:effectLst/>
                <a:latin typeface="Amazon Ember"/>
              </a:rPr>
              <a:t>Cluster resource management</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resource management layer is responsible for managing cluster resources and scheduling the jobs for processing data.</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By default, Amazon EMR uses YARN (Yet Another Resource Negotiator), which is a component introduced in Apache Hadoop 2.0 to centrally manage cluster resources for multiple data-processing frameworks.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However, there are other frameworks and applications that are offered in Amazon EMR that do not use YARN as a resource manager.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also has an agent on each node that administers YARN components, keeps the cluster healthy, and communicates with Amazon EMR.</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Data processing frameworks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data processing framework layer is the engine used to process and analyze data.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There are many frameworks available that run on YARN or have their own resource management.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Different frameworks are available for different kinds of processing needs, such as batch, interactive, in-memory, streaming, and so on.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framework that you choose depends on your use case.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This impacts the languages and interfaces available from the application layer, which is the layer used to interact with the data you want to process.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main processing frameworks available for Amazon EMR are Hadoop MapReduce and Spark.</a:t>
            </a:r>
          </a:p>
          <a:p>
            <a:pPr marL="1085850" lvl="2" indent="-171450" algn="l">
              <a:buFont typeface="Arial" panose="020B0604020202020204" pitchFamily="34" charset="0"/>
              <a:buChar char="•"/>
            </a:pPr>
            <a:r>
              <a:rPr lang="en-US" b="1" i="0" u="none" strike="noStrike" dirty="0">
                <a:solidFill>
                  <a:srgbClr val="16191F"/>
                </a:solidFill>
                <a:effectLst/>
                <a:latin typeface="Amazon Ember"/>
              </a:rPr>
              <a:t>Hadoop MapReduce</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Hadoop MapReduce is an open-source programming model for distributed computing.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It simplifies the process of writing parallel distributed applications by handling all of the logic, while you provide the Map and Reduce functions.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The Map function maps data to sets of key-value pairs called intermediate results.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The Reduce function combines the intermediate results, applies additional algorithms, and produces the final output.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There are multiple frameworks available for MapReduce, such as Hive, which automatically generates Map and Reduce programs.</a:t>
            </a:r>
          </a:p>
          <a:p>
            <a:pPr marL="1085850" lvl="2" indent="-171450" algn="l">
              <a:buFont typeface="Arial" panose="020B0604020202020204" pitchFamily="34" charset="0"/>
              <a:buChar char="•"/>
            </a:pPr>
            <a:r>
              <a:rPr lang="en-US" b="1" i="0" u="none" strike="noStrike" dirty="0">
                <a:solidFill>
                  <a:srgbClr val="16191F"/>
                </a:solidFill>
                <a:effectLst/>
                <a:latin typeface="Amazon Ember"/>
              </a:rPr>
              <a:t>Apache Spark</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Spark is a cluster framework and programming model for processing big data workloads.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Like Hadoop MapReduce, Spark is an open-source, distributed processing system but uses directed acyclic graphs for execution plans and in-memory caching for datasets.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When you run Spark on Amazon EMR, you can use EMRFS to directly access your data in Amazon S3.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Spark supports multiple interactive query modules such as </a:t>
            </a:r>
            <a:r>
              <a:rPr lang="en-US" b="0" i="0" u="none" strike="noStrike" dirty="0" err="1">
                <a:solidFill>
                  <a:srgbClr val="16191F"/>
                </a:solidFill>
                <a:effectLst/>
                <a:latin typeface="Amazon Ember"/>
              </a:rPr>
              <a:t>SparkSQL</a:t>
            </a:r>
            <a:r>
              <a:rPr lang="en-US" b="0" i="0" u="none" strike="noStrike" dirty="0">
                <a:solidFill>
                  <a:srgbClr val="16191F"/>
                </a:solidFill>
                <a:effectLst/>
                <a:latin typeface="Amazon Ember"/>
              </a:rPr>
              <a:t>.</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Applications and programs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supports many applications, such as Hive, Pig, and the Spark Streaming library to provide capabilities such as using higher-level languages to create processing workloads, leveraging machine learning algorithms, making stream processing applications, and building data warehouses.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In addition, Amazon EMR also supports open-source projects that have their own cluster management functionality instead of using YARN.</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use various libraries and languages to interact with the applications that you run in Amazon EMR.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For example, you can use Java, Hive, or Pig with MapReduce or Spark Streaming, Spark SQL, </a:t>
            </a:r>
            <a:r>
              <a:rPr lang="en-US" b="0" i="0" u="none" strike="noStrike" dirty="0" err="1">
                <a:solidFill>
                  <a:srgbClr val="16191F"/>
                </a:solidFill>
                <a:effectLst/>
                <a:latin typeface="Amazon Ember"/>
              </a:rPr>
              <a:t>MLlib</a:t>
            </a:r>
            <a:r>
              <a:rPr lang="en-US" b="0" i="0" u="none" strike="noStrike" dirty="0">
                <a:solidFill>
                  <a:srgbClr val="16191F"/>
                </a:solidFill>
                <a:effectLst/>
                <a:latin typeface="Amazon Ember"/>
              </a:rPr>
              <a:t>, and </a:t>
            </a:r>
            <a:r>
              <a:rPr lang="en-US" b="0" i="0" u="none" strike="noStrike" dirty="0" err="1">
                <a:solidFill>
                  <a:srgbClr val="16191F"/>
                </a:solidFill>
                <a:effectLst/>
                <a:latin typeface="Amazon Ember"/>
              </a:rPr>
              <a:t>GraphX</a:t>
            </a:r>
            <a:r>
              <a:rPr lang="en-US" b="0" i="0" u="none" strike="noStrike" dirty="0">
                <a:solidFill>
                  <a:srgbClr val="16191F"/>
                </a:solidFill>
                <a:effectLst/>
                <a:latin typeface="Amazon Ember"/>
              </a:rPr>
              <a:t> with Spark.</a:t>
            </a:r>
          </a:p>
          <a:p>
            <a:pPr marL="628650" lvl="1" indent="-171450">
              <a:buFont typeface="Arial" panose="020B0604020202020204" pitchFamily="34" charset="0"/>
              <a:buChar char="•"/>
            </a:pPr>
            <a:endParaRPr lang="en-US" b="0" i="0"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17</a:t>
            </a:fld>
            <a:endParaRPr lang="en-US"/>
          </a:p>
        </p:txBody>
      </p:sp>
    </p:spTree>
    <p:extLst>
      <p:ext uri="{BB962C8B-B14F-4D97-AF65-F5344CB8AC3E}">
        <p14:creationId xmlns:p14="http://schemas.microsoft.com/office/powerpoint/2010/main" val="329088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strike="noStrike" dirty="0">
                <a:solidFill>
                  <a:srgbClr val="16191F"/>
                </a:solidFill>
                <a:effectLst/>
                <a:latin typeface="Amazon Ember"/>
              </a:rPr>
              <a:t>The central component of Amazon EMR is the </a:t>
            </a:r>
            <a:r>
              <a:rPr lang="en-US" b="0" i="1" u="none" strike="noStrike" dirty="0">
                <a:solidFill>
                  <a:srgbClr val="16191F"/>
                </a:solidFill>
                <a:effectLst/>
                <a:latin typeface="Amazon Ember"/>
              </a:rPr>
              <a:t>cluster</a:t>
            </a:r>
            <a:r>
              <a:rPr lang="en-US" b="0" i="0" u="none" strike="noStrike" dirty="0">
                <a:solidFill>
                  <a:srgbClr val="16191F"/>
                </a:solidFill>
                <a:effectLst/>
                <a:latin typeface="Amazon Ember"/>
              </a:rPr>
              <a:t>.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 cluster is a collection of Amazon Elastic Compute Cloud (Amazon EC2) instances.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Each instance in the cluster is called a </a:t>
            </a:r>
            <a:r>
              <a:rPr lang="en-US" b="0" i="1" u="none" strike="noStrike" dirty="0">
                <a:solidFill>
                  <a:srgbClr val="16191F"/>
                </a:solidFill>
                <a:effectLst/>
                <a:latin typeface="Amazon Ember"/>
              </a:rPr>
              <a:t>node</a:t>
            </a:r>
            <a:r>
              <a:rPr lang="en-US" b="0" i="0" u="none" strike="noStrike" dirty="0">
                <a:solidFill>
                  <a:srgbClr val="16191F"/>
                </a:solidFill>
                <a:effectLst/>
                <a:latin typeface="Amazon Ember"/>
              </a:rPr>
              <a:t>.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Each node has a role within the cluster, referred to as the </a:t>
            </a:r>
            <a:r>
              <a:rPr lang="en-US" b="0" i="1" u="none" strike="noStrike" dirty="0">
                <a:solidFill>
                  <a:srgbClr val="16191F"/>
                </a:solidFill>
                <a:effectLst/>
                <a:latin typeface="Amazon Ember"/>
              </a:rPr>
              <a:t>node type</a:t>
            </a:r>
            <a:r>
              <a:rPr lang="en-US" b="0" i="0" u="none" strike="noStrike" dirty="0">
                <a:solidFill>
                  <a:srgbClr val="16191F"/>
                </a:solidFill>
                <a:effectLst/>
                <a:latin typeface="Amazon Ember"/>
              </a:rPr>
              <a:t>.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also installs different software components on each node type, giving each node a role in a distributed application like Apache Hadoop.</a:t>
            </a:r>
          </a:p>
          <a:p>
            <a:pPr marL="171450" lvl="0" indent="-171450" algn="l">
              <a:buFont typeface="Arial" panose="020B0604020202020204" pitchFamily="34" charset="0"/>
              <a:buChar char="•"/>
            </a:pPr>
            <a:r>
              <a:rPr lang="en-US" b="0" i="0" u="none" strike="noStrike" dirty="0">
                <a:solidFill>
                  <a:srgbClr val="16191F"/>
                </a:solidFill>
                <a:effectLst/>
                <a:latin typeface="Amazon Ember"/>
              </a:rPr>
              <a:t>The node types in Amazon EMR are as follows:</a:t>
            </a:r>
          </a:p>
          <a:p>
            <a:pPr marL="628650" lvl="1" indent="-171450" algn="l">
              <a:buFont typeface="Arial" panose="020B0604020202020204" pitchFamily="34" charset="0"/>
              <a:buChar char="•"/>
            </a:pPr>
            <a:r>
              <a:rPr lang="en-US" b="1" i="0" u="none" strike="noStrike" dirty="0">
                <a:solidFill>
                  <a:srgbClr val="16191F"/>
                </a:solidFill>
                <a:effectLst/>
                <a:latin typeface="inherit"/>
              </a:rPr>
              <a:t>Master node</a:t>
            </a:r>
            <a:r>
              <a:rPr lang="en-US" b="0" i="0" u="none" strike="noStrike" dirty="0">
                <a:solidFill>
                  <a:srgbClr val="16191F"/>
                </a:solidFill>
                <a:effectLst/>
                <a:latin typeface="inherit"/>
              </a:rPr>
              <a:t>: A node that manages the cluster by running software components to coordinate the distribution of data and tasks among other nodes for processing. </a:t>
            </a:r>
          </a:p>
          <a:p>
            <a:pPr marL="1085850" lvl="2" indent="-171450" algn="l">
              <a:buFont typeface="Arial" panose="020B0604020202020204" pitchFamily="34" charset="0"/>
              <a:buChar char="•"/>
            </a:pPr>
            <a:r>
              <a:rPr lang="en-US" b="0" i="0" u="none" strike="noStrike" dirty="0">
                <a:solidFill>
                  <a:srgbClr val="16191F"/>
                </a:solidFill>
                <a:effectLst/>
                <a:latin typeface="inherit"/>
              </a:rPr>
              <a:t>The master node tracks the status of tasks and monitors the health of the cluster. </a:t>
            </a:r>
          </a:p>
          <a:p>
            <a:pPr marL="1085850" lvl="2" indent="-171450" algn="l">
              <a:buFont typeface="Arial" panose="020B0604020202020204" pitchFamily="34" charset="0"/>
              <a:buChar char="•"/>
            </a:pPr>
            <a:r>
              <a:rPr lang="en-US" b="0" i="0" u="none" strike="noStrike" dirty="0">
                <a:solidFill>
                  <a:srgbClr val="16191F"/>
                </a:solidFill>
                <a:effectLst/>
                <a:latin typeface="inherit"/>
              </a:rPr>
              <a:t>Every cluster has a master node, and it's possible to create a single-node cluster with only the master node.</a:t>
            </a:r>
          </a:p>
          <a:p>
            <a:pPr marL="628650" lvl="1" indent="-171450" algn="l">
              <a:buFont typeface="Arial" panose="020B0604020202020204" pitchFamily="34" charset="0"/>
              <a:buChar char="•"/>
            </a:pPr>
            <a:r>
              <a:rPr lang="en-US" b="1" i="0" u="none" strike="noStrike" dirty="0">
                <a:solidFill>
                  <a:srgbClr val="16191F"/>
                </a:solidFill>
                <a:effectLst/>
                <a:latin typeface="inherit"/>
              </a:rPr>
              <a:t>Core node</a:t>
            </a:r>
            <a:r>
              <a:rPr lang="en-US" b="0" i="0" u="none" strike="noStrike" dirty="0">
                <a:solidFill>
                  <a:srgbClr val="16191F"/>
                </a:solidFill>
                <a:effectLst/>
                <a:latin typeface="inherit"/>
              </a:rPr>
              <a:t>: A node with software components that run tasks and store data in the Hadoop Distributed File System (HDFS) on your cluster. </a:t>
            </a:r>
          </a:p>
          <a:p>
            <a:pPr marL="1085850" lvl="2" indent="-171450" algn="l">
              <a:buFont typeface="Arial" panose="020B0604020202020204" pitchFamily="34" charset="0"/>
              <a:buChar char="•"/>
            </a:pPr>
            <a:r>
              <a:rPr lang="en-US" b="0" i="0" u="none" strike="noStrike" dirty="0">
                <a:solidFill>
                  <a:srgbClr val="16191F"/>
                </a:solidFill>
                <a:effectLst/>
                <a:latin typeface="inherit"/>
              </a:rPr>
              <a:t>Multi-node clusters have at least one core node.</a:t>
            </a:r>
          </a:p>
          <a:p>
            <a:pPr marL="628650" lvl="1" indent="-171450" algn="l">
              <a:buFont typeface="Arial" panose="020B0604020202020204" pitchFamily="34" charset="0"/>
              <a:buChar char="•"/>
            </a:pPr>
            <a:r>
              <a:rPr lang="en-US" b="1" i="0" u="none" strike="noStrike" dirty="0">
                <a:solidFill>
                  <a:srgbClr val="16191F"/>
                </a:solidFill>
                <a:effectLst/>
                <a:latin typeface="inherit"/>
              </a:rPr>
              <a:t>Task node</a:t>
            </a:r>
            <a:r>
              <a:rPr lang="en-US" b="0" i="0" u="none" strike="noStrike" dirty="0">
                <a:solidFill>
                  <a:srgbClr val="16191F"/>
                </a:solidFill>
                <a:effectLst/>
                <a:latin typeface="inherit"/>
              </a:rPr>
              <a:t>: A node with software components that only runs tasks and does not store data in HDFS. </a:t>
            </a:r>
          </a:p>
          <a:p>
            <a:pPr marL="1085850" lvl="2" indent="-171450" algn="l">
              <a:buFont typeface="Arial" panose="020B0604020202020204" pitchFamily="34" charset="0"/>
              <a:buChar char="•"/>
            </a:pPr>
            <a:r>
              <a:rPr lang="en-US" b="0" i="0" u="none" strike="noStrike" dirty="0">
                <a:solidFill>
                  <a:srgbClr val="16191F"/>
                </a:solidFill>
                <a:effectLst/>
                <a:latin typeface="inherit"/>
              </a:rPr>
              <a:t>Task nodes are optional.</a:t>
            </a:r>
          </a:p>
          <a:p>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3</a:t>
            </a:fld>
            <a:endParaRPr lang="en-US"/>
          </a:p>
        </p:txBody>
      </p:sp>
    </p:spTree>
    <p:extLst>
      <p:ext uri="{BB962C8B-B14F-4D97-AF65-F5344CB8AC3E}">
        <p14:creationId xmlns:p14="http://schemas.microsoft.com/office/powerpoint/2010/main" val="237110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strike="noStrike" dirty="0">
                <a:solidFill>
                  <a:srgbClr val="16191F"/>
                </a:solidFill>
                <a:effectLst/>
                <a:latin typeface="Amazon Ember"/>
              </a:rPr>
              <a:t>When you run a cluster on Amazon EMR, you have several options as to how you specify the work that needs to be done.</a:t>
            </a:r>
          </a:p>
          <a:p>
            <a:pPr marL="628650" lvl="1" indent="-171450" algn="l">
              <a:buFont typeface="Arial" panose="020B0604020202020204" pitchFamily="34" charset="0"/>
              <a:buChar char="•"/>
            </a:pPr>
            <a:r>
              <a:rPr lang="en-US" b="0" i="0" u="none" strike="noStrike" dirty="0">
                <a:solidFill>
                  <a:srgbClr val="16191F"/>
                </a:solidFill>
                <a:effectLst/>
                <a:latin typeface="inherit"/>
              </a:rPr>
              <a:t>Provide the entire definition of the work to be done in functions that you specify as steps when you create a cluster. This is typically done for clusters that process a set amount of data and then terminate when processing is complete.</a:t>
            </a:r>
          </a:p>
          <a:p>
            <a:pPr marL="628650" lvl="1" indent="-171450" algn="l">
              <a:buFont typeface="Arial" panose="020B0604020202020204" pitchFamily="34" charset="0"/>
              <a:buChar char="•"/>
            </a:pPr>
            <a:r>
              <a:rPr lang="en-US" b="0" i="0" u="none" strike="noStrike" dirty="0">
                <a:solidFill>
                  <a:srgbClr val="16191F"/>
                </a:solidFill>
                <a:effectLst/>
                <a:latin typeface="inherit"/>
              </a:rPr>
              <a:t>Create a long-running cluster and use the Amazon EMR console, the Amazon EMR API, or the AWS CLI to submit steps, which may contain one or more jobs. For more information, see </a:t>
            </a:r>
            <a:r>
              <a:rPr lang="en-US" b="0" i="0" u="none" strike="noStrike" dirty="0">
                <a:solidFill>
                  <a:srgbClr val="16191F"/>
                </a:solidFill>
                <a:effectLst/>
                <a:latin typeface="inherit"/>
                <a:hlinkClick r:id="rId3"/>
              </a:rPr>
              <a:t>Submit work to a cluster</a:t>
            </a:r>
            <a:r>
              <a:rPr lang="en-US" b="0" i="0" u="none" strike="noStrike" dirty="0">
                <a:solidFill>
                  <a:srgbClr val="16191F"/>
                </a:solidFill>
                <a:effectLst/>
                <a:latin typeface="inherit"/>
              </a:rPr>
              <a:t>.</a:t>
            </a:r>
          </a:p>
          <a:p>
            <a:pPr marL="628650" lvl="1" indent="-171450" algn="l">
              <a:buFont typeface="Arial" panose="020B0604020202020204" pitchFamily="34" charset="0"/>
              <a:buChar char="•"/>
            </a:pPr>
            <a:r>
              <a:rPr lang="en-US" b="0" i="0" u="none" strike="noStrike" dirty="0">
                <a:solidFill>
                  <a:srgbClr val="16191F"/>
                </a:solidFill>
                <a:effectLst/>
                <a:latin typeface="inherit"/>
              </a:rPr>
              <a:t>Create a cluster, connect to the master node and other nodes as required using SSH, and use the interfaces that the installed applications provide to perform tasks and submit queries, either scripted or interactively. </a:t>
            </a:r>
          </a:p>
          <a:p>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4</a:t>
            </a:fld>
            <a:endParaRPr lang="en-US"/>
          </a:p>
        </p:txBody>
      </p:sp>
    </p:spTree>
    <p:extLst>
      <p:ext uri="{BB962C8B-B14F-4D97-AF65-F5344CB8AC3E}">
        <p14:creationId xmlns:p14="http://schemas.microsoft.com/office/powerpoint/2010/main" val="73403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When you launch your cluster, you choose the frameworks and applications to install for your data processing needs.</a:t>
            </a:r>
          </a:p>
          <a:p>
            <a:pPr marL="171450" indent="-171450">
              <a:buFont typeface="Arial" panose="020B0604020202020204" pitchFamily="34" charset="0"/>
              <a:buChar char="•"/>
            </a:pPr>
            <a:r>
              <a:rPr lang="en-US" b="0" i="0" dirty="0">
                <a:solidFill>
                  <a:srgbClr val="16191F"/>
                </a:solidFill>
                <a:effectLst/>
                <a:latin typeface="Amazon Ember"/>
              </a:rPr>
              <a:t>To process data in your Amazon EMR cluster, you can submit jobs or queries directly to installed applications, or you can run </a:t>
            </a:r>
            <a:r>
              <a:rPr lang="en-US" b="0" i="1" dirty="0">
                <a:solidFill>
                  <a:srgbClr val="16191F"/>
                </a:solidFill>
                <a:effectLst/>
                <a:latin typeface="Amazon Ember"/>
              </a:rPr>
              <a:t>steps</a:t>
            </a:r>
            <a:r>
              <a:rPr lang="en-US" b="0" i="0" dirty="0">
                <a:solidFill>
                  <a:srgbClr val="16191F"/>
                </a:solidFill>
                <a:effectLst/>
                <a:latin typeface="Amazon Ember"/>
              </a:rPr>
              <a:t> in the cluster.</a:t>
            </a:r>
          </a:p>
          <a:p>
            <a:pPr marL="171450" indent="-171450">
              <a:buFont typeface="Arial" panose="020B0604020202020204" pitchFamily="34" charset="0"/>
              <a:buChar char="•"/>
            </a:pPr>
            <a:r>
              <a:rPr lang="en-US" b="0" i="0" dirty="0">
                <a:solidFill>
                  <a:srgbClr val="16191F"/>
                </a:solidFill>
                <a:effectLst/>
                <a:latin typeface="Amazon Ember"/>
              </a:rPr>
              <a:t>You can submit jobs and interact directly with the software that is installed in your Amazon EMR cluster. </a:t>
            </a:r>
          </a:p>
          <a:p>
            <a:pPr marL="171450" indent="-171450">
              <a:buFont typeface="Arial" panose="020B0604020202020204" pitchFamily="34" charset="0"/>
              <a:buChar char="•"/>
            </a:pPr>
            <a:r>
              <a:rPr lang="en-US" b="0" i="0" dirty="0">
                <a:solidFill>
                  <a:srgbClr val="16191F"/>
                </a:solidFill>
                <a:effectLst/>
                <a:latin typeface="Amazon Ember"/>
              </a:rPr>
              <a:t>To do this, you typically connect to the master node over a secure connection and access the interfaces and tools that are available for the software that runs directly on your cluster.</a:t>
            </a:r>
          </a:p>
          <a:p>
            <a:pPr marL="171450" indent="-171450" algn="l">
              <a:buFont typeface="Arial" panose="020B0604020202020204" pitchFamily="34" charset="0"/>
              <a:buChar char="•"/>
            </a:pPr>
            <a:r>
              <a:rPr lang="en-US" b="1" i="0" u="none" strike="noStrike" dirty="0">
                <a:solidFill>
                  <a:srgbClr val="16191F"/>
                </a:solidFill>
                <a:effectLst/>
                <a:latin typeface="Amazon Ember"/>
              </a:rPr>
              <a:t>Running steps to process data</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You can submit one or more ordered steps to an Amazon EMR cluster.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Each step is a unit of work that contains instructions to manipulate data for processing by software installed on the cluster.</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The following is an example process using four steps:</a:t>
            </a:r>
          </a:p>
          <a:p>
            <a:pPr marL="1143000" lvl="2" indent="-228600" algn="l">
              <a:buFont typeface="+mj-lt"/>
              <a:buAutoNum type="arabicPeriod"/>
            </a:pPr>
            <a:r>
              <a:rPr lang="en-US" b="0" i="0" u="none" strike="noStrike" dirty="0">
                <a:solidFill>
                  <a:srgbClr val="16191F"/>
                </a:solidFill>
                <a:effectLst/>
                <a:latin typeface="inherit"/>
              </a:rPr>
              <a:t>Submit an input dataset for processing.</a:t>
            </a:r>
          </a:p>
          <a:p>
            <a:pPr marL="1143000" lvl="2" indent="-228600" algn="l">
              <a:buFont typeface="+mj-lt"/>
              <a:buAutoNum type="arabicPeriod"/>
            </a:pPr>
            <a:r>
              <a:rPr lang="en-US" b="0" i="0" u="none" strike="noStrike" dirty="0">
                <a:solidFill>
                  <a:srgbClr val="16191F"/>
                </a:solidFill>
                <a:effectLst/>
                <a:latin typeface="inherit"/>
              </a:rPr>
              <a:t>Process the output of the first step by using a Pig program.</a:t>
            </a:r>
          </a:p>
          <a:p>
            <a:pPr marL="1143000" lvl="2" indent="-228600" algn="l">
              <a:buFont typeface="+mj-lt"/>
              <a:buAutoNum type="arabicPeriod"/>
            </a:pPr>
            <a:r>
              <a:rPr lang="en-US" b="0" i="0" u="none" strike="noStrike" dirty="0">
                <a:solidFill>
                  <a:srgbClr val="16191F"/>
                </a:solidFill>
                <a:effectLst/>
                <a:latin typeface="inherit"/>
              </a:rPr>
              <a:t>Process a second input dataset by using a Hive program.</a:t>
            </a:r>
          </a:p>
          <a:p>
            <a:pPr marL="1143000" lvl="2" indent="-228600" algn="l">
              <a:buFont typeface="+mj-lt"/>
              <a:buAutoNum type="arabicPeriod"/>
            </a:pPr>
            <a:r>
              <a:rPr lang="en-US" b="0" i="0" u="none" strike="noStrike" dirty="0">
                <a:solidFill>
                  <a:srgbClr val="16191F"/>
                </a:solidFill>
                <a:effectLst/>
                <a:latin typeface="inherit"/>
              </a:rPr>
              <a:t>Write an output dataset.</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Generally, when you process data in Amazon EMR, the input is data stored as files in your chosen underlying file system, such as Amazon S3 or HDFS.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This data passes from one step to the next in the processing sequence.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The final step writes the output data to a specified location, such as an Amazon S3 bucket.</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Steps are run in the following sequence:</a:t>
            </a:r>
          </a:p>
          <a:p>
            <a:pPr marL="1143000" lvl="2" indent="-228600" algn="l">
              <a:buFont typeface="+mj-lt"/>
              <a:buAutoNum type="arabicPeriod"/>
            </a:pPr>
            <a:r>
              <a:rPr lang="en-US" b="0" i="0" u="none" strike="noStrike" dirty="0">
                <a:solidFill>
                  <a:srgbClr val="16191F"/>
                </a:solidFill>
                <a:effectLst/>
                <a:latin typeface="inherit"/>
              </a:rPr>
              <a:t>A request is submitted to begin processing steps.</a:t>
            </a:r>
          </a:p>
          <a:p>
            <a:pPr marL="1143000" lvl="2" indent="-228600" algn="l">
              <a:buFont typeface="+mj-lt"/>
              <a:buAutoNum type="arabicPeriod"/>
            </a:pPr>
            <a:r>
              <a:rPr lang="en-US" b="0" i="0" u="none" strike="noStrike" dirty="0">
                <a:solidFill>
                  <a:srgbClr val="16191F"/>
                </a:solidFill>
                <a:effectLst/>
                <a:latin typeface="inherit"/>
              </a:rPr>
              <a:t>The state of all steps is set to </a:t>
            </a:r>
            <a:r>
              <a:rPr lang="en-US" b="1" i="0" u="none" strike="noStrike" dirty="0">
                <a:solidFill>
                  <a:srgbClr val="16191F"/>
                </a:solidFill>
                <a:effectLst/>
                <a:latin typeface="inherit"/>
              </a:rPr>
              <a:t>PENDING</a:t>
            </a:r>
            <a:r>
              <a:rPr lang="en-US" b="0" i="0" u="none" strike="noStrike" dirty="0">
                <a:solidFill>
                  <a:srgbClr val="16191F"/>
                </a:solidFill>
                <a:effectLst/>
                <a:latin typeface="inherit"/>
              </a:rPr>
              <a:t>.</a:t>
            </a:r>
          </a:p>
          <a:p>
            <a:pPr marL="1143000" lvl="2" indent="-228600" algn="l">
              <a:buFont typeface="+mj-lt"/>
              <a:buAutoNum type="arabicPeriod"/>
            </a:pPr>
            <a:r>
              <a:rPr lang="en-US" b="0" i="0" u="none" strike="noStrike" dirty="0">
                <a:solidFill>
                  <a:srgbClr val="16191F"/>
                </a:solidFill>
                <a:effectLst/>
                <a:latin typeface="inherit"/>
              </a:rPr>
              <a:t>When the first step in the sequence starts, its state changes to </a:t>
            </a:r>
            <a:r>
              <a:rPr lang="en-US" b="1" i="0" u="none" strike="noStrike" dirty="0">
                <a:solidFill>
                  <a:srgbClr val="16191F"/>
                </a:solidFill>
                <a:effectLst/>
                <a:latin typeface="inherit"/>
              </a:rPr>
              <a:t>RUNNING</a:t>
            </a:r>
            <a:r>
              <a:rPr lang="en-US" b="0" i="0" u="none" strike="noStrike" dirty="0">
                <a:solidFill>
                  <a:srgbClr val="16191F"/>
                </a:solidFill>
                <a:effectLst/>
                <a:latin typeface="inherit"/>
              </a:rPr>
              <a:t>. The other steps remain in the </a:t>
            </a:r>
            <a:r>
              <a:rPr lang="en-US" b="1" i="0" u="none" strike="noStrike" dirty="0">
                <a:solidFill>
                  <a:srgbClr val="16191F"/>
                </a:solidFill>
                <a:effectLst/>
                <a:latin typeface="inherit"/>
              </a:rPr>
              <a:t>PENDING</a:t>
            </a:r>
            <a:r>
              <a:rPr lang="en-US" b="0" i="0" u="none" strike="noStrike" dirty="0">
                <a:solidFill>
                  <a:srgbClr val="16191F"/>
                </a:solidFill>
                <a:effectLst/>
                <a:latin typeface="inherit"/>
              </a:rPr>
              <a:t> state.</a:t>
            </a:r>
          </a:p>
          <a:p>
            <a:pPr marL="1143000" lvl="2" indent="-228600" algn="l">
              <a:buFont typeface="+mj-lt"/>
              <a:buAutoNum type="arabicPeriod"/>
            </a:pPr>
            <a:r>
              <a:rPr lang="en-US" b="0" i="0" u="none" strike="noStrike" dirty="0">
                <a:solidFill>
                  <a:srgbClr val="16191F"/>
                </a:solidFill>
                <a:effectLst/>
                <a:latin typeface="inherit"/>
              </a:rPr>
              <a:t>After the first step completes, its state changes to </a:t>
            </a:r>
            <a:r>
              <a:rPr lang="en-US" b="1" i="0" u="none" strike="noStrike" dirty="0">
                <a:solidFill>
                  <a:srgbClr val="16191F"/>
                </a:solidFill>
                <a:effectLst/>
                <a:latin typeface="inherit"/>
              </a:rPr>
              <a:t>COMPLETED</a:t>
            </a:r>
            <a:r>
              <a:rPr lang="en-US" b="0" i="0" u="none" strike="noStrike" dirty="0">
                <a:solidFill>
                  <a:srgbClr val="16191F"/>
                </a:solidFill>
                <a:effectLst/>
                <a:latin typeface="inherit"/>
              </a:rPr>
              <a:t>.</a:t>
            </a:r>
          </a:p>
          <a:p>
            <a:pPr marL="1143000" lvl="2" indent="-228600" algn="l">
              <a:buFont typeface="+mj-lt"/>
              <a:buAutoNum type="arabicPeriod"/>
            </a:pPr>
            <a:r>
              <a:rPr lang="en-US" b="0" i="0" u="none" strike="noStrike" dirty="0">
                <a:solidFill>
                  <a:srgbClr val="16191F"/>
                </a:solidFill>
                <a:effectLst/>
                <a:latin typeface="inherit"/>
              </a:rPr>
              <a:t>The next step in the sequence starts, and its state changes to </a:t>
            </a:r>
            <a:r>
              <a:rPr lang="en-US" b="1" i="0" u="none" strike="noStrike" dirty="0">
                <a:solidFill>
                  <a:srgbClr val="16191F"/>
                </a:solidFill>
                <a:effectLst/>
                <a:latin typeface="inherit"/>
              </a:rPr>
              <a:t>RUNNING</a:t>
            </a:r>
            <a:r>
              <a:rPr lang="en-US" b="0" i="0" u="none" strike="noStrike" dirty="0">
                <a:solidFill>
                  <a:srgbClr val="16191F"/>
                </a:solidFill>
                <a:effectLst/>
                <a:latin typeface="inherit"/>
              </a:rPr>
              <a:t>. When it completes, its state changes to </a:t>
            </a:r>
            <a:r>
              <a:rPr lang="en-US" b="1" i="0" u="none" strike="noStrike" dirty="0">
                <a:solidFill>
                  <a:srgbClr val="16191F"/>
                </a:solidFill>
                <a:effectLst/>
                <a:latin typeface="inherit"/>
              </a:rPr>
              <a:t>COMPLETED</a:t>
            </a:r>
            <a:r>
              <a:rPr lang="en-US" b="0" i="0" u="none" strike="noStrike" dirty="0">
                <a:solidFill>
                  <a:srgbClr val="16191F"/>
                </a:solidFill>
                <a:effectLst/>
                <a:latin typeface="inherit"/>
              </a:rPr>
              <a:t>.</a:t>
            </a:r>
          </a:p>
          <a:p>
            <a:pPr marL="1143000" lvl="2" indent="-228600" algn="l">
              <a:buFont typeface="+mj-lt"/>
              <a:buAutoNum type="arabicPeriod"/>
            </a:pPr>
            <a:r>
              <a:rPr lang="en-US" b="0" i="0" u="none" strike="noStrike" dirty="0">
                <a:solidFill>
                  <a:srgbClr val="16191F"/>
                </a:solidFill>
                <a:effectLst/>
                <a:latin typeface="inherit"/>
              </a:rPr>
              <a:t>This pattern repeats for each step until they all complete and processing ends.</a:t>
            </a:r>
          </a:p>
          <a:p>
            <a:pPr marL="171450" indent="-171450">
              <a:buFont typeface="Arial" panose="020B0604020202020204" pitchFamily="34" charset="0"/>
              <a:buChar char="•"/>
            </a:pPr>
            <a:endParaRPr lang="en-US" b="0" i="0" dirty="0">
              <a:solidFill>
                <a:srgbClr val="16191F"/>
              </a:solidFill>
              <a:effectLst/>
              <a:latin typeface="Amazon Ember"/>
            </a:endParaRPr>
          </a:p>
          <a:p>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5</a:t>
            </a:fld>
            <a:endParaRPr lang="en-US"/>
          </a:p>
        </p:txBody>
      </p:sp>
    </p:spTree>
    <p:extLst>
      <p:ext uri="{BB962C8B-B14F-4D97-AF65-F5344CB8AC3E}">
        <p14:creationId xmlns:p14="http://schemas.microsoft.com/office/powerpoint/2010/main" val="4144523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If a step fails during processing, its state changes to </a:t>
            </a:r>
            <a:r>
              <a:rPr lang="en-US" b="1" i="0" dirty="0">
                <a:solidFill>
                  <a:srgbClr val="16191F"/>
                </a:solidFill>
                <a:effectLst/>
                <a:latin typeface="Amazon Ember"/>
              </a:rPr>
              <a:t>FAILED</a:t>
            </a:r>
            <a:r>
              <a:rPr lang="en-US" b="0" i="0" dirty="0">
                <a:solidFill>
                  <a:srgbClr val="16191F"/>
                </a:solidFill>
                <a:effectLst/>
                <a:latin typeface="Amazon Ember"/>
              </a:rPr>
              <a:t>. </a:t>
            </a:r>
          </a:p>
          <a:p>
            <a:pPr marL="171450" indent="-171450">
              <a:buFont typeface="Arial" panose="020B0604020202020204" pitchFamily="34" charset="0"/>
              <a:buChar char="•"/>
            </a:pPr>
            <a:r>
              <a:rPr lang="en-US" b="0" i="0" dirty="0">
                <a:solidFill>
                  <a:srgbClr val="16191F"/>
                </a:solidFill>
                <a:effectLst/>
                <a:latin typeface="Amazon Ember"/>
              </a:rPr>
              <a:t>You can determine what happens next for each step. </a:t>
            </a:r>
          </a:p>
          <a:p>
            <a:pPr marL="171450" indent="-171450">
              <a:buFont typeface="Arial" panose="020B0604020202020204" pitchFamily="34" charset="0"/>
              <a:buChar char="•"/>
            </a:pPr>
            <a:r>
              <a:rPr lang="en-US" b="0" i="0" dirty="0">
                <a:solidFill>
                  <a:srgbClr val="16191F"/>
                </a:solidFill>
                <a:effectLst/>
                <a:latin typeface="Amazon Ember"/>
              </a:rPr>
              <a:t>By default, any remaining steps in the sequence are set to </a:t>
            </a:r>
            <a:r>
              <a:rPr lang="en-US" b="1" i="0" dirty="0">
                <a:solidFill>
                  <a:srgbClr val="16191F"/>
                </a:solidFill>
                <a:effectLst/>
                <a:latin typeface="Amazon Ember"/>
              </a:rPr>
              <a:t>CANCELLED</a:t>
            </a:r>
            <a:r>
              <a:rPr lang="en-US" b="0" i="0" dirty="0">
                <a:solidFill>
                  <a:srgbClr val="16191F"/>
                </a:solidFill>
                <a:effectLst/>
                <a:latin typeface="Amazon Ember"/>
              </a:rPr>
              <a:t> and do not run if a </a:t>
            </a:r>
            <a:r>
              <a:rPr lang="en-US" b="0" i="0" dirty="0" err="1">
                <a:solidFill>
                  <a:srgbClr val="16191F"/>
                </a:solidFill>
                <a:effectLst/>
                <a:latin typeface="Amazon Ember"/>
              </a:rPr>
              <a:t>preceeding</a:t>
            </a:r>
            <a:r>
              <a:rPr lang="en-US" b="0" i="0" dirty="0">
                <a:solidFill>
                  <a:srgbClr val="16191F"/>
                </a:solidFill>
                <a:effectLst/>
                <a:latin typeface="Amazon Ember"/>
              </a:rPr>
              <a:t> step fails. </a:t>
            </a:r>
          </a:p>
          <a:p>
            <a:pPr marL="171450" indent="-171450">
              <a:buFont typeface="Arial" panose="020B0604020202020204" pitchFamily="34" charset="0"/>
              <a:buChar char="•"/>
            </a:pPr>
            <a:r>
              <a:rPr lang="en-US" b="0" i="0" dirty="0">
                <a:solidFill>
                  <a:srgbClr val="16191F"/>
                </a:solidFill>
                <a:effectLst/>
                <a:latin typeface="Amazon Ember"/>
              </a:rPr>
              <a:t>You can also choose to ignore the failure and allow remaining steps to proceed, or to terminate the cluster immediately.</a:t>
            </a: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6</a:t>
            </a:fld>
            <a:endParaRPr lang="en-US"/>
          </a:p>
        </p:txBody>
      </p:sp>
    </p:spTree>
    <p:extLst>
      <p:ext uri="{BB962C8B-B14F-4D97-AF65-F5344CB8AC3E}">
        <p14:creationId xmlns:p14="http://schemas.microsoft.com/office/powerpoint/2010/main" val="24930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strike="noStrike" dirty="0">
                <a:solidFill>
                  <a:srgbClr val="16191F"/>
                </a:solidFill>
                <a:effectLst/>
                <a:latin typeface="Amazon Ember"/>
              </a:rPr>
              <a:t>A successful Amazon EMR cluster follows this process:</a:t>
            </a:r>
          </a:p>
          <a:p>
            <a:pPr marL="628650" lvl="1" indent="-171450" algn="l">
              <a:buFont typeface="Arial" panose="020B0604020202020204" pitchFamily="34" charset="0"/>
              <a:buChar char="•"/>
            </a:pPr>
            <a:r>
              <a:rPr lang="en-US" b="0" i="0" u="none" strike="noStrike" dirty="0">
                <a:solidFill>
                  <a:srgbClr val="16191F"/>
                </a:solidFill>
                <a:effectLst/>
                <a:latin typeface="inherit"/>
              </a:rPr>
              <a:t>Amazon EMR first provisions EC2 instances in the cluster for each instance according to your specifications.</a:t>
            </a:r>
          </a:p>
          <a:p>
            <a:pPr marL="1085850" lvl="2" indent="-171450" algn="l">
              <a:buFont typeface="Arial" panose="020B0604020202020204" pitchFamily="34" charset="0"/>
              <a:buChar char="•"/>
            </a:pPr>
            <a:r>
              <a:rPr lang="en-US" b="0" i="0" u="none" strike="noStrike" dirty="0">
                <a:solidFill>
                  <a:srgbClr val="16191F"/>
                </a:solidFill>
                <a:effectLst/>
                <a:latin typeface="inherit"/>
              </a:rPr>
              <a:t>For all instances, Amazon EMR uses the default AMI for Amazon EMR or a custom Amazon Linux AMI that you specify. </a:t>
            </a:r>
          </a:p>
          <a:p>
            <a:pPr marL="1085850" lvl="2" indent="-171450" algn="l">
              <a:buFont typeface="Arial" panose="020B0604020202020204" pitchFamily="34" charset="0"/>
              <a:buChar char="•"/>
            </a:pPr>
            <a:r>
              <a:rPr lang="en-US" b="0" i="0" u="none" strike="noStrike" dirty="0">
                <a:solidFill>
                  <a:srgbClr val="16191F"/>
                </a:solidFill>
                <a:effectLst/>
                <a:latin typeface="inherit"/>
              </a:rPr>
              <a:t>During this phase, the cluster state is STARTING.</a:t>
            </a:r>
          </a:p>
          <a:p>
            <a:pPr marL="628650" lvl="1" indent="-171450" algn="l">
              <a:buFont typeface="Arial" panose="020B0604020202020204" pitchFamily="34" charset="0"/>
              <a:buChar char="•"/>
            </a:pPr>
            <a:r>
              <a:rPr lang="en-US" b="0" i="0" u="none" strike="noStrike" dirty="0">
                <a:solidFill>
                  <a:srgbClr val="16191F"/>
                </a:solidFill>
                <a:effectLst/>
                <a:latin typeface="inherit"/>
              </a:rPr>
              <a:t>Amazon EMR runs </a:t>
            </a:r>
            <a:r>
              <a:rPr lang="en-US" b="0" i="1" u="none" strike="noStrike" dirty="0">
                <a:solidFill>
                  <a:srgbClr val="16191F"/>
                </a:solidFill>
                <a:effectLst/>
                <a:latin typeface="inherit"/>
              </a:rPr>
              <a:t>bootstrap actions</a:t>
            </a:r>
            <a:r>
              <a:rPr lang="en-US" b="0" i="0" u="none" strike="noStrike" dirty="0">
                <a:solidFill>
                  <a:srgbClr val="16191F"/>
                </a:solidFill>
                <a:effectLst/>
                <a:latin typeface="inherit"/>
              </a:rPr>
              <a:t> that you specify on each instance. </a:t>
            </a:r>
          </a:p>
          <a:p>
            <a:pPr marL="1085850" lvl="2" indent="-171450" algn="l">
              <a:buFont typeface="Arial" panose="020B0604020202020204" pitchFamily="34" charset="0"/>
              <a:buChar char="•"/>
            </a:pPr>
            <a:r>
              <a:rPr lang="en-US" b="0" i="0" u="none" strike="noStrike" dirty="0">
                <a:solidFill>
                  <a:srgbClr val="16191F"/>
                </a:solidFill>
                <a:effectLst/>
                <a:latin typeface="inherit"/>
              </a:rPr>
              <a:t>You can use bootstrap actions to install custom applications and perform customizations that you require. </a:t>
            </a:r>
          </a:p>
          <a:p>
            <a:pPr marL="1085850" lvl="2" indent="-171450" algn="l">
              <a:buFont typeface="Arial" panose="020B0604020202020204" pitchFamily="34" charset="0"/>
              <a:buChar char="•"/>
            </a:pPr>
            <a:r>
              <a:rPr lang="en-US" b="0" i="0" u="none" strike="noStrike" dirty="0">
                <a:solidFill>
                  <a:srgbClr val="16191F"/>
                </a:solidFill>
                <a:effectLst/>
                <a:latin typeface="inherit"/>
              </a:rPr>
              <a:t>During this phase, the cluster state is BOOTSTRAPPING.</a:t>
            </a:r>
          </a:p>
          <a:p>
            <a:pPr marL="628650" lvl="1" indent="-171450" algn="l">
              <a:buFont typeface="Arial" panose="020B0604020202020204" pitchFamily="34" charset="0"/>
              <a:buChar char="•"/>
            </a:pPr>
            <a:r>
              <a:rPr lang="en-US" b="0" i="0" u="none" strike="noStrike" dirty="0">
                <a:solidFill>
                  <a:srgbClr val="16191F"/>
                </a:solidFill>
                <a:effectLst/>
                <a:latin typeface="inherit"/>
              </a:rPr>
              <a:t>Amazon EMR installs the native applications that you specify when you create the cluster, such as Hive, Hadoop, Spark, and so on.</a:t>
            </a:r>
          </a:p>
          <a:p>
            <a:pPr marL="628650" lvl="1" indent="-171450" algn="l">
              <a:buFont typeface="Arial" panose="020B0604020202020204" pitchFamily="34" charset="0"/>
              <a:buChar char="•"/>
            </a:pPr>
            <a:r>
              <a:rPr lang="en-US" b="0" i="0" u="none" strike="noStrike" dirty="0">
                <a:solidFill>
                  <a:srgbClr val="16191F"/>
                </a:solidFill>
                <a:effectLst/>
                <a:latin typeface="inherit"/>
              </a:rPr>
              <a:t>After bootstrap actions are successfully completed and native applications are installed, the cluster state is RUNNING. </a:t>
            </a:r>
          </a:p>
          <a:p>
            <a:pPr marL="628650" lvl="1" indent="-171450" algn="l">
              <a:buFont typeface="Arial" panose="020B0604020202020204" pitchFamily="34" charset="0"/>
              <a:buChar char="•"/>
            </a:pPr>
            <a:r>
              <a:rPr lang="en-US" b="0" i="0" u="none" strike="noStrike" dirty="0">
                <a:solidFill>
                  <a:srgbClr val="16191F"/>
                </a:solidFill>
                <a:effectLst/>
                <a:latin typeface="inherit"/>
              </a:rPr>
              <a:t>At this point, you can connect to cluster instances, and the cluster sequentially runs any steps that you specified when you created the cluster. </a:t>
            </a:r>
          </a:p>
          <a:p>
            <a:pPr marL="1085850" lvl="2" indent="-171450" algn="l">
              <a:buFont typeface="Arial" panose="020B0604020202020204" pitchFamily="34" charset="0"/>
              <a:buChar char="•"/>
            </a:pPr>
            <a:r>
              <a:rPr lang="en-US" b="0" i="0" u="none" strike="noStrike" dirty="0">
                <a:solidFill>
                  <a:srgbClr val="16191F"/>
                </a:solidFill>
                <a:effectLst/>
                <a:latin typeface="inherit"/>
              </a:rPr>
              <a:t>You can submit additional steps, which run after any previous steps complete. </a:t>
            </a:r>
          </a:p>
          <a:p>
            <a:pPr marL="628650" lvl="1" indent="-171450" algn="l">
              <a:buFont typeface="Arial" panose="020B0604020202020204" pitchFamily="34" charset="0"/>
              <a:buChar char="•"/>
            </a:pPr>
            <a:r>
              <a:rPr lang="en-US" b="0" i="0" u="none" strike="noStrike" dirty="0">
                <a:solidFill>
                  <a:srgbClr val="16191F"/>
                </a:solidFill>
                <a:effectLst/>
                <a:latin typeface="inherit"/>
              </a:rPr>
              <a:t>After steps run successfully, the cluster goes into a WAITING state. </a:t>
            </a:r>
          </a:p>
          <a:p>
            <a:pPr marL="1085850" lvl="2" indent="-171450" algn="l">
              <a:buFont typeface="Arial" panose="020B0604020202020204" pitchFamily="34" charset="0"/>
              <a:buChar char="•"/>
            </a:pPr>
            <a:r>
              <a:rPr lang="en-US" b="0" i="0" u="none" strike="noStrike" dirty="0">
                <a:solidFill>
                  <a:srgbClr val="16191F"/>
                </a:solidFill>
                <a:effectLst/>
                <a:latin typeface="inherit"/>
              </a:rPr>
              <a:t>If a cluster is configured to auto-terminate after the last step is complete, it goes into a TERMINATING state and then into the TERMINATED state. </a:t>
            </a:r>
          </a:p>
          <a:p>
            <a:pPr marL="1085850" lvl="2" indent="-171450" algn="l">
              <a:buFont typeface="Arial" panose="020B0604020202020204" pitchFamily="34" charset="0"/>
              <a:buChar char="•"/>
            </a:pPr>
            <a:r>
              <a:rPr lang="en-US" b="0" i="0" u="none" strike="noStrike" dirty="0">
                <a:solidFill>
                  <a:srgbClr val="16191F"/>
                </a:solidFill>
                <a:effectLst/>
                <a:latin typeface="inherit"/>
              </a:rPr>
              <a:t>If the cluster is configured to wait, you must manually shut it down when you no longer need it. </a:t>
            </a:r>
          </a:p>
          <a:p>
            <a:pPr marL="1085850" lvl="2" indent="-171450" algn="l">
              <a:buFont typeface="Arial" panose="020B0604020202020204" pitchFamily="34" charset="0"/>
              <a:buChar char="•"/>
            </a:pPr>
            <a:r>
              <a:rPr lang="en-US" b="0" i="0" u="none" strike="noStrike" dirty="0">
                <a:solidFill>
                  <a:srgbClr val="16191F"/>
                </a:solidFill>
                <a:effectLst/>
                <a:latin typeface="inherit"/>
              </a:rPr>
              <a:t>After you manually shut down the cluster, it goes into the TERMINATING state and then into the TERMINATED state.</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 failure during the cluster lifecycle causes Amazon EMR to terminate the cluster and all of its instances unless you enable termination protection.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If a cluster terminates because of a failure, any data stored on the cluster is deleted, and the cluster state is set to TERMINATED_WITH_ERRORS.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If you enabled termination protection, you can retrieve data from your cluster, and then remove termination protection and terminate the cluster.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7</a:t>
            </a:fld>
            <a:endParaRPr lang="en-US"/>
          </a:p>
        </p:txBody>
      </p:sp>
    </p:spTree>
    <p:extLst>
      <p:ext uri="{BB962C8B-B14F-4D97-AF65-F5344CB8AC3E}">
        <p14:creationId xmlns:p14="http://schemas.microsoft.com/office/powerpoint/2010/main" val="738276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dirty="0">
                <a:solidFill>
                  <a:srgbClr val="16191F"/>
                </a:solidFill>
                <a:effectLst/>
                <a:latin typeface="Amazon Ember"/>
              </a:rPr>
              <a:t>Lets take a look at these one-by-one</a:t>
            </a:r>
          </a:p>
          <a:p>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8</a:t>
            </a:fld>
            <a:endParaRPr lang="en-US"/>
          </a:p>
        </p:txBody>
      </p:sp>
    </p:spTree>
    <p:extLst>
      <p:ext uri="{BB962C8B-B14F-4D97-AF65-F5344CB8AC3E}">
        <p14:creationId xmlns:p14="http://schemas.microsoft.com/office/powerpoint/2010/main" val="2946124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Cost Savings</a:t>
            </a:r>
          </a:p>
          <a:p>
            <a:pPr marL="628650" lvl="1" indent="-171450">
              <a:buFont typeface="Arial" panose="020B0604020202020204" pitchFamily="34" charset="0"/>
              <a:buChar char="•"/>
            </a:pPr>
            <a:r>
              <a:rPr lang="en-US" b="0" i="0" dirty="0">
                <a:solidFill>
                  <a:srgbClr val="16191F"/>
                </a:solidFill>
                <a:effectLst/>
                <a:latin typeface="Amazon Ember"/>
              </a:rPr>
              <a:t>Amazon EMR pricing depends on the instance type and number of Amazon EC2 instances that you deploy and the Region in which you launch your cluster. </a:t>
            </a:r>
          </a:p>
          <a:p>
            <a:pPr marL="628650" lvl="1" indent="-171450">
              <a:buFont typeface="Arial" panose="020B0604020202020204" pitchFamily="34" charset="0"/>
              <a:buChar char="•"/>
            </a:pPr>
            <a:r>
              <a:rPr lang="en-US" b="0" i="0" dirty="0">
                <a:solidFill>
                  <a:srgbClr val="16191F"/>
                </a:solidFill>
                <a:effectLst/>
                <a:latin typeface="Amazon Ember"/>
              </a:rPr>
              <a:t>On-demand pricing offers low rates, but you can reduce the cost even further by purchasing Reserved Instances or Spot Instances. </a:t>
            </a:r>
          </a:p>
          <a:p>
            <a:pPr marL="628650" lvl="1" indent="-171450">
              <a:buFont typeface="Arial" panose="020B0604020202020204" pitchFamily="34" charset="0"/>
              <a:buChar char="•"/>
            </a:pPr>
            <a:r>
              <a:rPr lang="en-US" b="0" i="0" dirty="0">
                <a:solidFill>
                  <a:srgbClr val="16191F"/>
                </a:solidFill>
                <a:effectLst/>
                <a:latin typeface="Amazon Ember"/>
              </a:rPr>
              <a:t>Spot Instances can offer significant savings—as low as a tenth of on-demand pricing in some cases.</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9</a:t>
            </a:fld>
            <a:endParaRPr lang="en-US"/>
          </a:p>
        </p:txBody>
      </p:sp>
    </p:spTree>
    <p:extLst>
      <p:ext uri="{BB962C8B-B14F-4D97-AF65-F5344CB8AC3E}">
        <p14:creationId xmlns:p14="http://schemas.microsoft.com/office/powerpoint/2010/main" val="2821862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AWS Integration</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integrates with other AWS services to provide capabilities and functionality related to networking, storage, security, and so on, for your cluster.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The following list provides several examples of this integration:</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EC2 for the instances that comprise the nodes in the cluster</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Virtual Private Cloud (Amazon VPC) to configure the virtual network in which you launch your instances</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S3 to store input and output data</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CloudWatch to monitor cluster performance and configure alarms</a:t>
            </a:r>
          </a:p>
          <a:p>
            <a:pPr marL="1085850" lvl="2" indent="-171450" algn="l">
              <a:buFont typeface="Arial" panose="020B0604020202020204" pitchFamily="34" charset="0"/>
              <a:buChar char="•"/>
            </a:pPr>
            <a:r>
              <a:rPr lang="en-US" b="0" i="0" u="none" strike="noStrike" dirty="0">
                <a:solidFill>
                  <a:srgbClr val="16191F"/>
                </a:solidFill>
                <a:effectLst/>
                <a:latin typeface="inherit"/>
              </a:rPr>
              <a:t>AWS Identity and Access Management (IAM) to configure permissions</a:t>
            </a:r>
          </a:p>
          <a:p>
            <a:pPr marL="1085850" lvl="2" indent="-171450" algn="l">
              <a:buFont typeface="Arial" panose="020B0604020202020204" pitchFamily="34" charset="0"/>
              <a:buChar char="•"/>
            </a:pPr>
            <a:r>
              <a:rPr lang="en-US" b="0" i="0" u="none" strike="noStrike" dirty="0">
                <a:solidFill>
                  <a:srgbClr val="16191F"/>
                </a:solidFill>
                <a:effectLst/>
                <a:latin typeface="inherit"/>
              </a:rPr>
              <a:t>AWS CloudTrail to audit requests made to the service</a:t>
            </a:r>
          </a:p>
          <a:p>
            <a:pPr marL="1085850" lvl="2" indent="-171450" algn="l">
              <a:buFont typeface="Arial" panose="020B0604020202020204" pitchFamily="34" charset="0"/>
              <a:buChar char="•"/>
            </a:pPr>
            <a:r>
              <a:rPr lang="en-US" b="0" i="0" u="none" strike="noStrike" dirty="0">
                <a:solidFill>
                  <a:srgbClr val="16191F"/>
                </a:solidFill>
                <a:effectLst/>
                <a:latin typeface="inherit"/>
              </a:rPr>
              <a:t>AWS Data Pipeline to schedule and start your clusters</a:t>
            </a:r>
          </a:p>
          <a:p>
            <a:pPr marL="1085850" lvl="2" indent="-171450" algn="l">
              <a:buFont typeface="Arial" panose="020B0604020202020204" pitchFamily="34" charset="0"/>
              <a:buChar char="•"/>
            </a:pPr>
            <a:r>
              <a:rPr lang="en-US" b="0" i="0" u="none" strike="noStrike" dirty="0">
                <a:solidFill>
                  <a:srgbClr val="16191F"/>
                </a:solidFill>
                <a:effectLst/>
                <a:latin typeface="inherit"/>
              </a:rPr>
              <a:t>AWS Lake Formation to discover, catalog, and secure data in an Amazon S3 data lake</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10</a:t>
            </a:fld>
            <a:endParaRPr lang="en-US"/>
          </a:p>
        </p:txBody>
      </p:sp>
    </p:spTree>
    <p:extLst>
      <p:ext uri="{BB962C8B-B14F-4D97-AF65-F5344CB8AC3E}">
        <p14:creationId xmlns:p14="http://schemas.microsoft.com/office/powerpoint/2010/main" val="375223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5B70-E51B-4CC1-A582-D79480F2FF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895096-8D6B-4A7C-929E-88A3A6670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6BEF2C-BB63-420D-918D-A2BD0B22C6E4}"/>
              </a:ext>
            </a:extLst>
          </p:cNvPr>
          <p:cNvSpPr>
            <a:spLocks noGrp="1"/>
          </p:cNvSpPr>
          <p:nvPr>
            <p:ph type="dt" sz="half" idx="10"/>
          </p:nvPr>
        </p:nvSpPr>
        <p:spPr/>
        <p:txBody>
          <a:bodyPr/>
          <a:lstStyle/>
          <a:p>
            <a:fld id="{32CCDC56-5628-41A7-A662-BB5F1A40F84A}" type="datetimeFigureOut">
              <a:rPr lang="en-US" smtClean="0"/>
              <a:t>11/3/2021</a:t>
            </a:fld>
            <a:endParaRPr lang="en-US"/>
          </a:p>
        </p:txBody>
      </p:sp>
      <p:sp>
        <p:nvSpPr>
          <p:cNvPr id="5" name="Footer Placeholder 4">
            <a:extLst>
              <a:ext uri="{FF2B5EF4-FFF2-40B4-BE49-F238E27FC236}">
                <a16:creationId xmlns:a16="http://schemas.microsoft.com/office/drawing/2014/main" id="{830DAA01-63AE-486E-B08F-EB5D6EB9C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C0BC8-02DF-43E4-A6E0-F7D8FF05EA34}"/>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1440143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0458-96C7-456F-B139-64D88BBB67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19816-BBCD-4C57-82C4-B1BD329DD9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A4E66-5BC2-4B44-994E-4749841265CC}"/>
              </a:ext>
            </a:extLst>
          </p:cNvPr>
          <p:cNvSpPr>
            <a:spLocks noGrp="1"/>
          </p:cNvSpPr>
          <p:nvPr>
            <p:ph type="dt" sz="half" idx="10"/>
          </p:nvPr>
        </p:nvSpPr>
        <p:spPr/>
        <p:txBody>
          <a:bodyPr/>
          <a:lstStyle/>
          <a:p>
            <a:fld id="{32CCDC56-5628-41A7-A662-BB5F1A40F84A}" type="datetimeFigureOut">
              <a:rPr lang="en-US" smtClean="0"/>
              <a:t>11/3/2021</a:t>
            </a:fld>
            <a:endParaRPr lang="en-US"/>
          </a:p>
        </p:txBody>
      </p:sp>
      <p:sp>
        <p:nvSpPr>
          <p:cNvPr id="5" name="Footer Placeholder 4">
            <a:extLst>
              <a:ext uri="{FF2B5EF4-FFF2-40B4-BE49-F238E27FC236}">
                <a16:creationId xmlns:a16="http://schemas.microsoft.com/office/drawing/2014/main" id="{E482803C-3489-4BB5-96AC-6A529AAD1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1F9B9-3EDD-481F-9490-26790608D544}"/>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5299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E5E80-4562-4F13-B870-B6B9DC3C27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83B4EA-C536-4DD6-9B6C-5D60AA00A4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8AB39-099D-4189-9F60-4BE18533AB31}"/>
              </a:ext>
            </a:extLst>
          </p:cNvPr>
          <p:cNvSpPr>
            <a:spLocks noGrp="1"/>
          </p:cNvSpPr>
          <p:nvPr>
            <p:ph type="dt" sz="half" idx="10"/>
          </p:nvPr>
        </p:nvSpPr>
        <p:spPr/>
        <p:txBody>
          <a:bodyPr/>
          <a:lstStyle/>
          <a:p>
            <a:fld id="{32CCDC56-5628-41A7-A662-BB5F1A40F84A}" type="datetimeFigureOut">
              <a:rPr lang="en-US" smtClean="0"/>
              <a:t>11/3/2021</a:t>
            </a:fld>
            <a:endParaRPr lang="en-US"/>
          </a:p>
        </p:txBody>
      </p:sp>
      <p:sp>
        <p:nvSpPr>
          <p:cNvPr id="5" name="Footer Placeholder 4">
            <a:extLst>
              <a:ext uri="{FF2B5EF4-FFF2-40B4-BE49-F238E27FC236}">
                <a16:creationId xmlns:a16="http://schemas.microsoft.com/office/drawing/2014/main" id="{98EAFF9A-0F1E-4BCD-8F13-B1CB2361E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25060-C36D-4503-AE5A-9754EC8CB120}"/>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271862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9FD2-6FEC-450A-8A74-91CE91CABE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58B9A-0C6C-4390-954B-8AC97924CE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419B6-A794-450E-AF0B-145306EEC8A8}"/>
              </a:ext>
            </a:extLst>
          </p:cNvPr>
          <p:cNvSpPr>
            <a:spLocks noGrp="1"/>
          </p:cNvSpPr>
          <p:nvPr>
            <p:ph type="dt" sz="half" idx="10"/>
          </p:nvPr>
        </p:nvSpPr>
        <p:spPr/>
        <p:txBody>
          <a:bodyPr/>
          <a:lstStyle/>
          <a:p>
            <a:fld id="{32CCDC56-5628-41A7-A662-BB5F1A40F84A}" type="datetimeFigureOut">
              <a:rPr lang="en-US" smtClean="0"/>
              <a:t>11/3/2021</a:t>
            </a:fld>
            <a:endParaRPr lang="en-US"/>
          </a:p>
        </p:txBody>
      </p:sp>
      <p:sp>
        <p:nvSpPr>
          <p:cNvPr id="5" name="Footer Placeholder 4">
            <a:extLst>
              <a:ext uri="{FF2B5EF4-FFF2-40B4-BE49-F238E27FC236}">
                <a16:creationId xmlns:a16="http://schemas.microsoft.com/office/drawing/2014/main" id="{2BEFE661-1ADE-4E0E-BFC7-4A2325332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F898E-5C70-4186-952E-78BF2E0122AC}"/>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128682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2D5D7-C022-4529-A593-400518403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70F162-726F-421D-9134-2BD3B71DF0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952DC7-16B7-44B6-B509-BB56C3879F47}"/>
              </a:ext>
            </a:extLst>
          </p:cNvPr>
          <p:cNvSpPr>
            <a:spLocks noGrp="1"/>
          </p:cNvSpPr>
          <p:nvPr>
            <p:ph type="dt" sz="half" idx="10"/>
          </p:nvPr>
        </p:nvSpPr>
        <p:spPr/>
        <p:txBody>
          <a:bodyPr/>
          <a:lstStyle/>
          <a:p>
            <a:fld id="{32CCDC56-5628-41A7-A662-BB5F1A40F84A}" type="datetimeFigureOut">
              <a:rPr lang="en-US" smtClean="0"/>
              <a:t>11/3/2021</a:t>
            </a:fld>
            <a:endParaRPr lang="en-US"/>
          </a:p>
        </p:txBody>
      </p:sp>
      <p:sp>
        <p:nvSpPr>
          <p:cNvPr id="5" name="Footer Placeholder 4">
            <a:extLst>
              <a:ext uri="{FF2B5EF4-FFF2-40B4-BE49-F238E27FC236}">
                <a16:creationId xmlns:a16="http://schemas.microsoft.com/office/drawing/2014/main" id="{FE0B098C-B1B9-498A-B160-769F356FB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3E556-5986-4A85-800E-B8DFD65CFAA3}"/>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6285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8988-8E00-48D5-B512-D4F585A076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B90A-CF36-49BA-A8AE-FED0F7D33B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368BC0-67C2-4383-8E51-B581CA46A5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C69BDF-495B-4D69-A12F-CB05FCF0871C}"/>
              </a:ext>
            </a:extLst>
          </p:cNvPr>
          <p:cNvSpPr>
            <a:spLocks noGrp="1"/>
          </p:cNvSpPr>
          <p:nvPr>
            <p:ph type="dt" sz="half" idx="10"/>
          </p:nvPr>
        </p:nvSpPr>
        <p:spPr/>
        <p:txBody>
          <a:bodyPr/>
          <a:lstStyle/>
          <a:p>
            <a:fld id="{32CCDC56-5628-41A7-A662-BB5F1A40F84A}" type="datetimeFigureOut">
              <a:rPr lang="en-US" smtClean="0"/>
              <a:t>11/3/2021</a:t>
            </a:fld>
            <a:endParaRPr lang="en-US"/>
          </a:p>
        </p:txBody>
      </p:sp>
      <p:sp>
        <p:nvSpPr>
          <p:cNvPr id="6" name="Footer Placeholder 5">
            <a:extLst>
              <a:ext uri="{FF2B5EF4-FFF2-40B4-BE49-F238E27FC236}">
                <a16:creationId xmlns:a16="http://schemas.microsoft.com/office/drawing/2014/main" id="{C1ACA444-843F-444B-9990-FDC96D2F1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E27196-5476-4F62-8B54-93E18E5821F2}"/>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74274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56FD-39A9-4435-907E-EDA886CE6B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BC31CB-2E35-47BE-85F3-31D666EDA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F0643-556F-4156-9786-C82C6AFED0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A6CD3C-C56B-4A78-9D18-96966F05B9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FEF52-33CF-41F8-B38C-78E32ED20E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5A1F97-8076-46D9-97DA-DEDA716A04A5}"/>
              </a:ext>
            </a:extLst>
          </p:cNvPr>
          <p:cNvSpPr>
            <a:spLocks noGrp="1"/>
          </p:cNvSpPr>
          <p:nvPr>
            <p:ph type="dt" sz="half" idx="10"/>
          </p:nvPr>
        </p:nvSpPr>
        <p:spPr/>
        <p:txBody>
          <a:bodyPr/>
          <a:lstStyle/>
          <a:p>
            <a:fld id="{32CCDC56-5628-41A7-A662-BB5F1A40F84A}" type="datetimeFigureOut">
              <a:rPr lang="en-US" smtClean="0"/>
              <a:t>11/3/2021</a:t>
            </a:fld>
            <a:endParaRPr lang="en-US"/>
          </a:p>
        </p:txBody>
      </p:sp>
      <p:sp>
        <p:nvSpPr>
          <p:cNvPr id="8" name="Footer Placeholder 7">
            <a:extLst>
              <a:ext uri="{FF2B5EF4-FFF2-40B4-BE49-F238E27FC236}">
                <a16:creationId xmlns:a16="http://schemas.microsoft.com/office/drawing/2014/main" id="{93D0E9F4-8B10-4055-A708-17BC3137D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1EF8BD-6C6D-4BE9-941C-911E50FA472F}"/>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152724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1EE6-EB46-44A4-BCC8-7BF2EB5668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76C3AD-1F02-44CA-9BEA-0043B1073465}"/>
              </a:ext>
            </a:extLst>
          </p:cNvPr>
          <p:cNvSpPr>
            <a:spLocks noGrp="1"/>
          </p:cNvSpPr>
          <p:nvPr>
            <p:ph type="dt" sz="half" idx="10"/>
          </p:nvPr>
        </p:nvSpPr>
        <p:spPr/>
        <p:txBody>
          <a:bodyPr/>
          <a:lstStyle/>
          <a:p>
            <a:fld id="{32CCDC56-5628-41A7-A662-BB5F1A40F84A}" type="datetimeFigureOut">
              <a:rPr lang="en-US" smtClean="0"/>
              <a:t>11/3/2021</a:t>
            </a:fld>
            <a:endParaRPr lang="en-US"/>
          </a:p>
        </p:txBody>
      </p:sp>
      <p:sp>
        <p:nvSpPr>
          <p:cNvPr id="4" name="Footer Placeholder 3">
            <a:extLst>
              <a:ext uri="{FF2B5EF4-FFF2-40B4-BE49-F238E27FC236}">
                <a16:creationId xmlns:a16="http://schemas.microsoft.com/office/drawing/2014/main" id="{8D4D5A52-3CD9-4343-BC19-5C208C56FC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00E5EC-DEF5-4335-8236-4D7784F76488}"/>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290680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A9C709-7936-4E4B-B55B-9F8BEEA8032B}"/>
              </a:ext>
            </a:extLst>
          </p:cNvPr>
          <p:cNvSpPr>
            <a:spLocks noGrp="1"/>
          </p:cNvSpPr>
          <p:nvPr>
            <p:ph type="dt" sz="half" idx="10"/>
          </p:nvPr>
        </p:nvSpPr>
        <p:spPr/>
        <p:txBody>
          <a:bodyPr/>
          <a:lstStyle/>
          <a:p>
            <a:fld id="{32CCDC56-5628-41A7-A662-BB5F1A40F84A}" type="datetimeFigureOut">
              <a:rPr lang="en-US" smtClean="0"/>
              <a:t>11/3/2021</a:t>
            </a:fld>
            <a:endParaRPr lang="en-US"/>
          </a:p>
        </p:txBody>
      </p:sp>
      <p:sp>
        <p:nvSpPr>
          <p:cNvPr id="3" name="Footer Placeholder 2">
            <a:extLst>
              <a:ext uri="{FF2B5EF4-FFF2-40B4-BE49-F238E27FC236}">
                <a16:creationId xmlns:a16="http://schemas.microsoft.com/office/drawing/2014/main" id="{B4B179E8-AB02-49C3-8102-112DE3A18B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B34694-4D96-442C-9D45-AB7E665D8B22}"/>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75400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D937-8807-426B-91BE-B5B8B1D93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09FC3-287B-4E57-8B89-6D8033774A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B702C5-0765-4A33-BCA7-FDFAB8860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728B6-8C11-404B-9B5A-9B718844C5C1}"/>
              </a:ext>
            </a:extLst>
          </p:cNvPr>
          <p:cNvSpPr>
            <a:spLocks noGrp="1"/>
          </p:cNvSpPr>
          <p:nvPr>
            <p:ph type="dt" sz="half" idx="10"/>
          </p:nvPr>
        </p:nvSpPr>
        <p:spPr/>
        <p:txBody>
          <a:bodyPr/>
          <a:lstStyle/>
          <a:p>
            <a:fld id="{32CCDC56-5628-41A7-A662-BB5F1A40F84A}" type="datetimeFigureOut">
              <a:rPr lang="en-US" smtClean="0"/>
              <a:t>11/3/2021</a:t>
            </a:fld>
            <a:endParaRPr lang="en-US"/>
          </a:p>
        </p:txBody>
      </p:sp>
      <p:sp>
        <p:nvSpPr>
          <p:cNvPr id="6" name="Footer Placeholder 5">
            <a:extLst>
              <a:ext uri="{FF2B5EF4-FFF2-40B4-BE49-F238E27FC236}">
                <a16:creationId xmlns:a16="http://schemas.microsoft.com/office/drawing/2014/main" id="{DDF5554C-FDD0-4A0E-A604-B87B71831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93EBF-807E-4F57-B187-92C197A5F5E8}"/>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215109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23E2-C482-4634-9434-2696ECD22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134162-521E-495F-B949-E371AB2B8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AF35A-FC48-473B-8EE3-959A6D21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4C6C8-88B7-4ECD-B2EE-564FA59E5BB3}"/>
              </a:ext>
            </a:extLst>
          </p:cNvPr>
          <p:cNvSpPr>
            <a:spLocks noGrp="1"/>
          </p:cNvSpPr>
          <p:nvPr>
            <p:ph type="dt" sz="half" idx="10"/>
          </p:nvPr>
        </p:nvSpPr>
        <p:spPr/>
        <p:txBody>
          <a:bodyPr/>
          <a:lstStyle/>
          <a:p>
            <a:fld id="{32CCDC56-5628-41A7-A662-BB5F1A40F84A}" type="datetimeFigureOut">
              <a:rPr lang="en-US" smtClean="0"/>
              <a:t>11/3/2021</a:t>
            </a:fld>
            <a:endParaRPr lang="en-US"/>
          </a:p>
        </p:txBody>
      </p:sp>
      <p:sp>
        <p:nvSpPr>
          <p:cNvPr id="6" name="Footer Placeholder 5">
            <a:extLst>
              <a:ext uri="{FF2B5EF4-FFF2-40B4-BE49-F238E27FC236}">
                <a16:creationId xmlns:a16="http://schemas.microsoft.com/office/drawing/2014/main" id="{FA725938-6592-46A8-8F21-CDCB046F9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6544AA-B2D2-4EAB-80E6-8889CE7C54A5}"/>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92603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4D5297-E9BE-46C3-875F-76EA27F46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F86A99-DE12-43F6-AD3C-2C4C494F88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1F851-2DF3-4933-A119-AF9328B96A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CDC56-5628-41A7-A662-BB5F1A40F84A}" type="datetimeFigureOut">
              <a:rPr lang="en-US" smtClean="0"/>
              <a:t>11/3/2021</a:t>
            </a:fld>
            <a:endParaRPr lang="en-US"/>
          </a:p>
        </p:txBody>
      </p:sp>
      <p:sp>
        <p:nvSpPr>
          <p:cNvPr id="5" name="Footer Placeholder 4">
            <a:extLst>
              <a:ext uri="{FF2B5EF4-FFF2-40B4-BE49-F238E27FC236}">
                <a16:creationId xmlns:a16="http://schemas.microsoft.com/office/drawing/2014/main" id="{B516B1E6-3AA6-4C0F-B29C-F085C483A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C84CE4-E757-49A3-8620-058D6DC28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4E88D-87AF-43FA-B022-B21D9178CD10}" type="slidenum">
              <a:rPr lang="en-US" smtClean="0"/>
              <a:t>‹#›</a:t>
            </a:fld>
            <a:endParaRPr lang="en-US"/>
          </a:p>
        </p:txBody>
      </p:sp>
    </p:spTree>
    <p:extLst>
      <p:ext uri="{BB962C8B-B14F-4D97-AF65-F5344CB8AC3E}">
        <p14:creationId xmlns:p14="http://schemas.microsoft.com/office/powerpoint/2010/main" val="1988703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7F07-5987-4C81-9184-0120E8A3B820}"/>
              </a:ext>
            </a:extLst>
          </p:cNvPr>
          <p:cNvSpPr>
            <a:spLocks noGrp="1"/>
          </p:cNvSpPr>
          <p:nvPr>
            <p:ph type="ctrTitle"/>
          </p:nvPr>
        </p:nvSpPr>
        <p:spPr/>
        <p:txBody>
          <a:bodyPr/>
          <a:lstStyle/>
          <a:p>
            <a:r>
              <a:rPr lang="en-US" dirty="0"/>
              <a:t>Amazon EMR</a:t>
            </a:r>
          </a:p>
        </p:txBody>
      </p:sp>
      <p:sp>
        <p:nvSpPr>
          <p:cNvPr id="3" name="Subtitle 2">
            <a:extLst>
              <a:ext uri="{FF2B5EF4-FFF2-40B4-BE49-F238E27FC236}">
                <a16:creationId xmlns:a16="http://schemas.microsoft.com/office/drawing/2014/main" id="{791433BB-7BB2-42D8-92FD-748D87609F4B}"/>
              </a:ext>
            </a:extLst>
          </p:cNvPr>
          <p:cNvSpPr>
            <a:spLocks noGrp="1"/>
          </p:cNvSpPr>
          <p:nvPr>
            <p:ph type="subTitle" idx="1"/>
          </p:nvPr>
        </p:nvSpPr>
        <p:spPr/>
        <p:txBody>
          <a:bodyPr/>
          <a:lstStyle/>
          <a:p>
            <a:r>
              <a:rPr lang="en-US" dirty="0"/>
              <a:t>Ajay J. Singala</a:t>
            </a:r>
          </a:p>
        </p:txBody>
      </p:sp>
    </p:spTree>
    <p:extLst>
      <p:ext uri="{BB962C8B-B14F-4D97-AF65-F5344CB8AC3E}">
        <p14:creationId xmlns:p14="http://schemas.microsoft.com/office/powerpoint/2010/main" val="58117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AWS Integration</a:t>
            </a:r>
          </a:p>
          <a:p>
            <a:pPr lvl="1"/>
            <a:r>
              <a:rPr lang="en-US" dirty="0">
                <a:solidFill>
                  <a:srgbClr val="16191F"/>
                </a:solidFill>
                <a:latin typeface="Amazon Ember"/>
              </a:rPr>
              <a:t>Amazon EC2 instances</a:t>
            </a:r>
          </a:p>
          <a:p>
            <a:pPr lvl="1"/>
            <a:r>
              <a:rPr lang="en-US" dirty="0">
                <a:solidFill>
                  <a:srgbClr val="16191F"/>
                </a:solidFill>
                <a:latin typeface="Amazon Ember"/>
              </a:rPr>
              <a:t>Amazon VPC</a:t>
            </a:r>
          </a:p>
          <a:p>
            <a:pPr lvl="1"/>
            <a:r>
              <a:rPr lang="en-US" dirty="0">
                <a:solidFill>
                  <a:srgbClr val="16191F"/>
                </a:solidFill>
                <a:latin typeface="Amazon Ember"/>
              </a:rPr>
              <a:t>Amazon S3</a:t>
            </a:r>
          </a:p>
          <a:p>
            <a:pPr lvl="1"/>
            <a:r>
              <a:rPr lang="en-US" b="0" i="0" dirty="0">
                <a:solidFill>
                  <a:srgbClr val="16191F"/>
                </a:solidFill>
                <a:effectLst/>
                <a:latin typeface="Amazon Ember"/>
              </a:rPr>
              <a:t>Amazon CloudWatch</a:t>
            </a:r>
          </a:p>
          <a:p>
            <a:pPr lvl="1"/>
            <a:r>
              <a:rPr lang="en-US" dirty="0">
                <a:solidFill>
                  <a:srgbClr val="16191F"/>
                </a:solidFill>
                <a:latin typeface="Amazon Ember"/>
              </a:rPr>
              <a:t>AWS IAM</a:t>
            </a:r>
          </a:p>
          <a:p>
            <a:pPr lvl="1"/>
            <a:r>
              <a:rPr lang="en-US" b="0" i="0" dirty="0">
                <a:solidFill>
                  <a:srgbClr val="16191F"/>
                </a:solidFill>
                <a:effectLst/>
                <a:latin typeface="Amazon Ember"/>
              </a:rPr>
              <a:t>AWS CloudTrail</a:t>
            </a:r>
          </a:p>
          <a:p>
            <a:pPr lvl="1"/>
            <a:r>
              <a:rPr lang="en-US" dirty="0">
                <a:solidFill>
                  <a:srgbClr val="16191F"/>
                </a:solidFill>
                <a:latin typeface="Amazon Ember"/>
              </a:rPr>
              <a:t>AWS Data Pipeline</a:t>
            </a:r>
          </a:p>
          <a:p>
            <a:pPr lvl="1"/>
            <a:r>
              <a:rPr lang="en-US" b="0" i="0" dirty="0">
                <a:solidFill>
                  <a:srgbClr val="16191F"/>
                </a:solidFill>
                <a:effectLst/>
                <a:latin typeface="Amazon Ember"/>
              </a:rPr>
              <a:t>AWS Lake formation</a:t>
            </a:r>
          </a:p>
        </p:txBody>
      </p:sp>
    </p:spTree>
    <p:extLst>
      <p:ext uri="{BB962C8B-B14F-4D97-AF65-F5344CB8AC3E}">
        <p14:creationId xmlns:p14="http://schemas.microsoft.com/office/powerpoint/2010/main" val="50623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Deployment</a:t>
            </a:r>
          </a:p>
          <a:p>
            <a:pPr lvl="1"/>
            <a:r>
              <a:rPr lang="en-US" dirty="0"/>
              <a:t>Apache Hadoop or Apache Spark</a:t>
            </a:r>
          </a:p>
          <a:p>
            <a:pPr lvl="1"/>
            <a:r>
              <a:rPr lang="en-US" dirty="0"/>
              <a:t>Processing needs:</a:t>
            </a:r>
          </a:p>
          <a:p>
            <a:pPr lvl="2"/>
            <a:r>
              <a:rPr lang="en-US" b="0" i="0" dirty="0">
                <a:solidFill>
                  <a:srgbClr val="16191F"/>
                </a:solidFill>
                <a:effectLst/>
              </a:rPr>
              <a:t>batch processing, low-latency queries, streaming data, or large data storage</a:t>
            </a:r>
          </a:p>
          <a:p>
            <a:pPr lvl="1"/>
            <a:r>
              <a:rPr lang="en-US" dirty="0">
                <a:solidFill>
                  <a:srgbClr val="16191F"/>
                </a:solidFill>
              </a:rPr>
              <a:t>Applications:</a:t>
            </a:r>
          </a:p>
          <a:p>
            <a:pPr lvl="2"/>
            <a:r>
              <a:rPr lang="en-US" dirty="0">
                <a:solidFill>
                  <a:srgbClr val="16191F"/>
                </a:solidFill>
              </a:rPr>
              <a:t>Hive, Pig or Spark</a:t>
            </a:r>
          </a:p>
          <a:p>
            <a:pPr lvl="1"/>
            <a:r>
              <a:rPr lang="en-US" dirty="0" err="1"/>
              <a:t>MapR</a:t>
            </a:r>
            <a:r>
              <a:rPr lang="en-US" dirty="0"/>
              <a:t> distributions</a:t>
            </a:r>
          </a:p>
          <a:p>
            <a:pPr lvl="1"/>
            <a:r>
              <a:rPr lang="en-US" dirty="0">
                <a:latin typeface="Courier New" panose="02070309020205020404" pitchFamily="49" charset="0"/>
                <a:cs typeface="Courier New" panose="02070309020205020404" pitchFamily="49" charset="0"/>
              </a:rPr>
              <a:t>yum</a:t>
            </a:r>
            <a:r>
              <a:rPr lang="en-US" dirty="0"/>
              <a:t> package manager</a:t>
            </a:r>
          </a:p>
          <a:p>
            <a:endParaRPr lang="en-US" dirty="0"/>
          </a:p>
        </p:txBody>
      </p:sp>
    </p:spTree>
    <p:extLst>
      <p:ext uri="{BB962C8B-B14F-4D97-AF65-F5344CB8AC3E}">
        <p14:creationId xmlns:p14="http://schemas.microsoft.com/office/powerpoint/2010/main" val="2853843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a:xfrm>
            <a:off x="648929" y="629266"/>
            <a:ext cx="4944152" cy="1622321"/>
          </a:xfrm>
        </p:spPr>
        <p:txBody>
          <a:bodyPr>
            <a:normAutofit/>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a:xfrm>
            <a:off x="648930" y="2438400"/>
            <a:ext cx="4944151" cy="3785419"/>
          </a:xfrm>
        </p:spPr>
        <p:txBody>
          <a:bodyPr>
            <a:normAutofit/>
          </a:bodyPr>
          <a:lstStyle/>
          <a:p>
            <a:r>
              <a:rPr lang="en-US" sz="2400" dirty="0"/>
              <a:t>Scalability &amp; Flexibility</a:t>
            </a:r>
          </a:p>
          <a:p>
            <a:pPr lvl="1"/>
            <a:r>
              <a:rPr lang="en-US" sz="2200" dirty="0"/>
              <a:t>Scale up or down</a:t>
            </a:r>
          </a:p>
          <a:p>
            <a:pPr lvl="1"/>
            <a:r>
              <a:rPr lang="en-US" sz="2200" dirty="0"/>
              <a:t>Resize cluster</a:t>
            </a:r>
          </a:p>
          <a:p>
            <a:pPr lvl="1"/>
            <a:r>
              <a:rPr lang="en-US" sz="2200" dirty="0"/>
              <a:t>Mix-n-match instance types</a:t>
            </a:r>
          </a:p>
          <a:p>
            <a:pPr lvl="1"/>
            <a:r>
              <a:rPr lang="en-US" sz="2200" dirty="0"/>
              <a:t>Multiple file system support:</a:t>
            </a:r>
          </a:p>
          <a:p>
            <a:pPr lvl="2"/>
            <a:r>
              <a:rPr lang="en-US" sz="2200" dirty="0"/>
              <a:t>HDFS</a:t>
            </a:r>
          </a:p>
          <a:p>
            <a:pPr lvl="2"/>
            <a:r>
              <a:rPr lang="en-US" sz="2200" dirty="0"/>
              <a:t>EMRFS (EMR File System) </a:t>
            </a:r>
            <a:r>
              <a:rPr lang="en-US" sz="2200" dirty="0">
                <a:sym typeface="Wingdings" panose="05000000000000000000" pitchFamily="2" charset="2"/>
              </a:rPr>
              <a:t> S3</a:t>
            </a:r>
          </a:p>
          <a:p>
            <a:pPr lvl="2"/>
            <a:endParaRPr lang="en-US" sz="2400" dirty="0"/>
          </a:p>
        </p:txBody>
      </p:sp>
      <p:sp>
        <p:nvSpPr>
          <p:cNvPr id="135" name="Rectangle 134">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Building Real-Time Data Analytics Applications on AWS - September 2016  Webinar Series - YouTube">
            <a:extLst>
              <a:ext uri="{FF2B5EF4-FFF2-40B4-BE49-F238E27FC236}">
                <a16:creationId xmlns:a16="http://schemas.microsoft.com/office/drawing/2014/main" id="{EAF499AE-81F9-49D7-A7FD-B0D074A293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04709" y="2168633"/>
            <a:ext cx="4475531" cy="2517486"/>
          </a:xfrm>
          <a:prstGeom prst="rect">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76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Reliability</a:t>
            </a:r>
          </a:p>
          <a:p>
            <a:pPr lvl="1"/>
            <a:r>
              <a:rPr lang="en-US" dirty="0"/>
              <a:t>Monitoring</a:t>
            </a:r>
          </a:p>
          <a:p>
            <a:pPr lvl="1"/>
            <a:r>
              <a:rPr lang="en-US" dirty="0"/>
              <a:t>Configuration options</a:t>
            </a:r>
          </a:p>
          <a:p>
            <a:pPr lvl="2"/>
            <a:r>
              <a:rPr lang="en-US" dirty="0"/>
              <a:t>Transient cluster</a:t>
            </a:r>
          </a:p>
          <a:p>
            <a:pPr lvl="2"/>
            <a:r>
              <a:rPr lang="en-US" dirty="0"/>
              <a:t>Long-running clusters</a:t>
            </a:r>
          </a:p>
          <a:p>
            <a:pPr lvl="1"/>
            <a:r>
              <a:rPr lang="en-US" dirty="0"/>
              <a:t>Termination protection</a:t>
            </a:r>
          </a:p>
        </p:txBody>
      </p:sp>
    </p:spTree>
    <p:extLst>
      <p:ext uri="{BB962C8B-B14F-4D97-AF65-F5344CB8AC3E}">
        <p14:creationId xmlns:p14="http://schemas.microsoft.com/office/powerpoint/2010/main" val="95981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Security</a:t>
            </a:r>
          </a:p>
          <a:p>
            <a:pPr lvl="1"/>
            <a:r>
              <a:rPr lang="en-US" dirty="0"/>
              <a:t>IAM – Identity and Access Management</a:t>
            </a:r>
          </a:p>
          <a:p>
            <a:pPr lvl="1"/>
            <a:r>
              <a:rPr lang="en-US" dirty="0"/>
              <a:t>Security Groups</a:t>
            </a:r>
          </a:p>
          <a:p>
            <a:pPr lvl="1"/>
            <a:r>
              <a:rPr lang="en-US" dirty="0"/>
              <a:t>Encryption</a:t>
            </a:r>
          </a:p>
          <a:p>
            <a:pPr lvl="1"/>
            <a:r>
              <a:rPr lang="en-US" dirty="0"/>
              <a:t>Amazon VPC (Virtual Private Cloud)</a:t>
            </a:r>
          </a:p>
          <a:p>
            <a:pPr lvl="1"/>
            <a:r>
              <a:rPr lang="en-US" dirty="0"/>
              <a:t>AWS CloudTrail</a:t>
            </a:r>
          </a:p>
          <a:p>
            <a:pPr lvl="1"/>
            <a:r>
              <a:rPr lang="en-US" dirty="0"/>
              <a:t>Amazon EC2 Key Pairs</a:t>
            </a:r>
          </a:p>
          <a:p>
            <a:pPr lvl="1"/>
            <a:endParaRPr lang="en-US" dirty="0"/>
          </a:p>
        </p:txBody>
      </p:sp>
    </p:spTree>
    <p:extLst>
      <p:ext uri="{BB962C8B-B14F-4D97-AF65-F5344CB8AC3E}">
        <p14:creationId xmlns:p14="http://schemas.microsoft.com/office/powerpoint/2010/main" val="325851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Monitoring</a:t>
            </a:r>
          </a:p>
          <a:p>
            <a:pPr lvl="1"/>
            <a:r>
              <a:rPr lang="en-US" dirty="0"/>
              <a:t>Management interfaces</a:t>
            </a:r>
          </a:p>
          <a:p>
            <a:pPr lvl="1"/>
            <a:r>
              <a:rPr lang="en-US" dirty="0"/>
              <a:t>Log files</a:t>
            </a:r>
          </a:p>
          <a:p>
            <a:pPr lvl="1"/>
            <a:r>
              <a:rPr lang="en-US" dirty="0"/>
              <a:t>Archive log files in S3</a:t>
            </a:r>
          </a:p>
          <a:p>
            <a:pPr lvl="1"/>
            <a:r>
              <a:rPr lang="en-US" dirty="0"/>
              <a:t>Debugging tool</a:t>
            </a:r>
          </a:p>
          <a:p>
            <a:pPr lvl="1"/>
            <a:r>
              <a:rPr lang="en-US" dirty="0"/>
              <a:t>Integration with Amazon CloudWatch</a:t>
            </a:r>
          </a:p>
          <a:p>
            <a:pPr lvl="2"/>
            <a:r>
              <a:rPr lang="en-US" dirty="0"/>
              <a:t>Configure alarms</a:t>
            </a:r>
          </a:p>
          <a:p>
            <a:pPr lvl="1"/>
            <a:endParaRPr lang="en-US" dirty="0"/>
          </a:p>
        </p:txBody>
      </p:sp>
    </p:spTree>
    <p:extLst>
      <p:ext uri="{BB962C8B-B14F-4D97-AF65-F5344CB8AC3E}">
        <p14:creationId xmlns:p14="http://schemas.microsoft.com/office/powerpoint/2010/main" val="294859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Management Interfaces</a:t>
            </a:r>
          </a:p>
          <a:p>
            <a:pPr lvl="1"/>
            <a:r>
              <a:rPr lang="en-US" dirty="0"/>
              <a:t>Console</a:t>
            </a:r>
          </a:p>
          <a:p>
            <a:pPr lvl="1"/>
            <a:r>
              <a:rPr lang="en-US" dirty="0"/>
              <a:t>AWS CLI</a:t>
            </a:r>
          </a:p>
          <a:p>
            <a:pPr lvl="1"/>
            <a:r>
              <a:rPr lang="en-US" dirty="0"/>
              <a:t>SDK</a:t>
            </a:r>
          </a:p>
          <a:p>
            <a:pPr lvl="1"/>
            <a:r>
              <a:rPr lang="en-US" dirty="0"/>
              <a:t>Web Service API</a:t>
            </a:r>
          </a:p>
          <a:p>
            <a:endParaRPr lang="en-US" dirty="0"/>
          </a:p>
          <a:p>
            <a:pPr lvl="1"/>
            <a:endParaRPr lang="en-US" dirty="0"/>
          </a:p>
        </p:txBody>
      </p:sp>
    </p:spTree>
    <p:extLst>
      <p:ext uri="{BB962C8B-B14F-4D97-AF65-F5344CB8AC3E}">
        <p14:creationId xmlns:p14="http://schemas.microsoft.com/office/powerpoint/2010/main" val="978108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35C5-5AF4-4642-AD9D-28C758D5B385}"/>
              </a:ext>
            </a:extLst>
          </p:cNvPr>
          <p:cNvSpPr>
            <a:spLocks noGrp="1"/>
          </p:cNvSpPr>
          <p:nvPr>
            <p:ph type="title"/>
          </p:nvPr>
        </p:nvSpPr>
        <p:spPr/>
        <p:txBody>
          <a:bodyPr/>
          <a:lstStyle/>
          <a:p>
            <a:r>
              <a:rPr lang="en-US" dirty="0"/>
              <a:t>Amazon EMR Architecture</a:t>
            </a:r>
          </a:p>
        </p:txBody>
      </p:sp>
      <p:sp>
        <p:nvSpPr>
          <p:cNvPr id="3" name="Content Placeholder 2">
            <a:extLst>
              <a:ext uri="{FF2B5EF4-FFF2-40B4-BE49-F238E27FC236}">
                <a16:creationId xmlns:a16="http://schemas.microsoft.com/office/drawing/2014/main" id="{EF9C3169-5EDE-4CBD-84C5-118AB4418A85}"/>
              </a:ext>
            </a:extLst>
          </p:cNvPr>
          <p:cNvSpPr>
            <a:spLocks noGrp="1"/>
          </p:cNvSpPr>
          <p:nvPr>
            <p:ph idx="1"/>
          </p:nvPr>
        </p:nvSpPr>
        <p:spPr/>
        <p:txBody>
          <a:bodyPr/>
          <a:lstStyle/>
          <a:p>
            <a:r>
              <a:rPr lang="en-US" dirty="0"/>
              <a:t>Storage</a:t>
            </a:r>
          </a:p>
          <a:p>
            <a:pPr lvl="1"/>
            <a:r>
              <a:rPr lang="en-US" dirty="0"/>
              <a:t>HDFS, EMRFS, Local FS</a:t>
            </a:r>
          </a:p>
          <a:p>
            <a:r>
              <a:rPr lang="en-US" dirty="0"/>
              <a:t>Cluster resource management</a:t>
            </a:r>
          </a:p>
          <a:p>
            <a:pPr lvl="1"/>
            <a:r>
              <a:rPr lang="en-US" dirty="0"/>
              <a:t>YARN</a:t>
            </a:r>
          </a:p>
          <a:p>
            <a:r>
              <a:rPr lang="en-US" dirty="0"/>
              <a:t>Data processing frameworks</a:t>
            </a:r>
          </a:p>
          <a:p>
            <a:pPr lvl="1"/>
            <a:r>
              <a:rPr lang="en-US" dirty="0"/>
              <a:t>Hadoop MapReduce, Spark</a:t>
            </a:r>
          </a:p>
          <a:p>
            <a:r>
              <a:rPr lang="en-US" dirty="0"/>
              <a:t>Applications and programs</a:t>
            </a:r>
          </a:p>
          <a:p>
            <a:pPr lvl="1"/>
            <a:r>
              <a:rPr lang="en-US" dirty="0"/>
              <a:t>Hive, Pig, Spark streaming library</a:t>
            </a:r>
          </a:p>
          <a:p>
            <a:pPr lvl="1"/>
            <a:r>
              <a:rPr lang="en-US" dirty="0"/>
              <a:t>Java, Hive or Pig with MR and Spark Streaming, Spark SQL, </a:t>
            </a:r>
            <a:r>
              <a:rPr lang="en-US" dirty="0" err="1"/>
              <a:t>Mllib</a:t>
            </a:r>
            <a:r>
              <a:rPr lang="en-US" dirty="0"/>
              <a:t> and </a:t>
            </a:r>
            <a:r>
              <a:rPr lang="en-US" dirty="0" err="1"/>
              <a:t>GraphX</a:t>
            </a:r>
            <a:r>
              <a:rPr lang="en-US" dirty="0"/>
              <a:t> with Spark</a:t>
            </a:r>
          </a:p>
          <a:p>
            <a:endParaRPr lang="en-US" dirty="0"/>
          </a:p>
          <a:p>
            <a:endParaRPr lang="en-US" dirty="0"/>
          </a:p>
        </p:txBody>
      </p:sp>
    </p:spTree>
    <p:extLst>
      <p:ext uri="{BB962C8B-B14F-4D97-AF65-F5344CB8AC3E}">
        <p14:creationId xmlns:p14="http://schemas.microsoft.com/office/powerpoint/2010/main" val="2247261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B74FC33-C86C-431C-87DB-9877FAB9430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352"/>
          <a:stretch/>
        </p:blipFill>
        <p:spPr bwMode="auto">
          <a:xfrm>
            <a:off x="2168486" y="643466"/>
            <a:ext cx="7855028" cy="5571067"/>
          </a:xfrm>
          <a:prstGeom prst="rect">
            <a:avLst/>
          </a:prstGeom>
          <a:noFill/>
        </p:spPr>
      </p:pic>
    </p:spTree>
    <p:extLst>
      <p:ext uri="{BB962C8B-B14F-4D97-AF65-F5344CB8AC3E}">
        <p14:creationId xmlns:p14="http://schemas.microsoft.com/office/powerpoint/2010/main" val="3922591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C558CC-731B-4B1F-A154-4CCBDD7B55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43277" y="643466"/>
            <a:ext cx="8505445" cy="5571067"/>
          </a:xfrm>
          <a:prstGeom prst="rect">
            <a:avLst/>
          </a:prstGeom>
          <a:noFill/>
        </p:spPr>
      </p:pic>
    </p:spTree>
    <p:extLst>
      <p:ext uri="{BB962C8B-B14F-4D97-AF65-F5344CB8AC3E}">
        <p14:creationId xmlns:p14="http://schemas.microsoft.com/office/powerpoint/2010/main" val="223400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8B69-CA50-4059-8695-F7A370541BE8}"/>
              </a:ext>
            </a:extLst>
          </p:cNvPr>
          <p:cNvSpPr>
            <a:spLocks noGrp="1"/>
          </p:cNvSpPr>
          <p:nvPr>
            <p:ph type="title"/>
          </p:nvPr>
        </p:nvSpPr>
        <p:spPr/>
        <p:txBody>
          <a:bodyPr/>
          <a:lstStyle/>
          <a:p>
            <a:r>
              <a:rPr lang="en-US" dirty="0"/>
              <a:t>Amazon Elastic MapReduce</a:t>
            </a:r>
          </a:p>
        </p:txBody>
      </p:sp>
      <p:sp>
        <p:nvSpPr>
          <p:cNvPr id="3" name="Content Placeholder 2">
            <a:extLst>
              <a:ext uri="{FF2B5EF4-FFF2-40B4-BE49-F238E27FC236}">
                <a16:creationId xmlns:a16="http://schemas.microsoft.com/office/drawing/2014/main" id="{38483CCA-97F2-44E8-9664-7A4DA6A7D6A9}"/>
              </a:ext>
            </a:extLst>
          </p:cNvPr>
          <p:cNvSpPr>
            <a:spLocks noGrp="1"/>
          </p:cNvSpPr>
          <p:nvPr>
            <p:ph idx="1"/>
          </p:nvPr>
        </p:nvSpPr>
        <p:spPr/>
        <p:txBody>
          <a:bodyPr/>
          <a:lstStyle/>
          <a:p>
            <a:r>
              <a:rPr lang="en-US" dirty="0"/>
              <a:t>A managed cluster platform on AWS.</a:t>
            </a:r>
          </a:p>
          <a:p>
            <a:r>
              <a:rPr lang="en-US" dirty="0"/>
              <a:t>Simplifies running Big Data frameworks like Apache Hadoop and Apache Spark.</a:t>
            </a:r>
          </a:p>
          <a:p>
            <a:r>
              <a:rPr lang="en-US" dirty="0"/>
              <a:t>Process data for analytics and BI.</a:t>
            </a:r>
          </a:p>
          <a:p>
            <a:r>
              <a:rPr lang="en-US" dirty="0"/>
              <a:t>Transform and move large sets of data out of S3, DynamoDB etc.</a:t>
            </a:r>
          </a:p>
          <a:p>
            <a:endParaRPr lang="en-US" dirty="0"/>
          </a:p>
        </p:txBody>
      </p:sp>
    </p:spTree>
    <p:extLst>
      <p:ext uri="{BB962C8B-B14F-4D97-AF65-F5344CB8AC3E}">
        <p14:creationId xmlns:p14="http://schemas.microsoft.com/office/powerpoint/2010/main" val="4230341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17D6D9C-4062-41B4-BFD8-31DC9DE79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10565" y="643466"/>
            <a:ext cx="8570870" cy="5571067"/>
          </a:xfrm>
          <a:prstGeom prst="rect">
            <a:avLst/>
          </a:prstGeom>
          <a:noFill/>
        </p:spPr>
      </p:pic>
    </p:spTree>
    <p:extLst>
      <p:ext uri="{BB962C8B-B14F-4D97-AF65-F5344CB8AC3E}">
        <p14:creationId xmlns:p14="http://schemas.microsoft.com/office/powerpoint/2010/main" val="3422455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E5026C-423A-43D5-9C24-FA3324AB2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9448" y="643466"/>
            <a:ext cx="8473103" cy="5571067"/>
          </a:xfrm>
          <a:prstGeom prst="rect">
            <a:avLst/>
          </a:prstGeom>
          <a:noFill/>
        </p:spPr>
      </p:pic>
    </p:spTree>
    <p:extLst>
      <p:ext uri="{BB962C8B-B14F-4D97-AF65-F5344CB8AC3E}">
        <p14:creationId xmlns:p14="http://schemas.microsoft.com/office/powerpoint/2010/main" val="69943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Graphical user interface&#10;&#10;Description automatically generated with medium confidence">
            <a:extLst>
              <a:ext uri="{FF2B5EF4-FFF2-40B4-BE49-F238E27FC236}">
                <a16:creationId xmlns:a16="http://schemas.microsoft.com/office/drawing/2014/main" id="{AEEFEE62-75F7-4917-86F3-1B8C1B0F07B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331766" y="643466"/>
            <a:ext cx="7528468" cy="5571067"/>
          </a:xfrm>
          <a:prstGeom prst="rect">
            <a:avLst/>
          </a:prstGeom>
          <a:noFill/>
        </p:spPr>
      </p:pic>
    </p:spTree>
    <p:extLst>
      <p:ext uri="{BB962C8B-B14F-4D97-AF65-F5344CB8AC3E}">
        <p14:creationId xmlns:p14="http://schemas.microsoft.com/office/powerpoint/2010/main" val="3235033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SaaS, PaaS and IaaS explained in one graphic | by David Ng | Oursky Team">
            <a:extLst>
              <a:ext uri="{FF2B5EF4-FFF2-40B4-BE49-F238E27FC236}">
                <a16:creationId xmlns:a16="http://schemas.microsoft.com/office/drawing/2014/main" id="{0F170807-C557-4054-BDC6-57F25ACA7B1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034974" y="643466"/>
            <a:ext cx="6122051" cy="5571067"/>
          </a:xfrm>
          <a:prstGeom prst="rect">
            <a:avLst/>
          </a:prstGeom>
          <a:noFill/>
        </p:spPr>
      </p:pic>
    </p:spTree>
    <p:extLst>
      <p:ext uri="{BB962C8B-B14F-4D97-AF65-F5344CB8AC3E}">
        <p14:creationId xmlns:p14="http://schemas.microsoft.com/office/powerpoint/2010/main" val="266903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92E2-638C-41C9-9090-637AC2B21E31}"/>
              </a:ext>
            </a:extLst>
          </p:cNvPr>
          <p:cNvSpPr>
            <a:spLocks noGrp="1"/>
          </p:cNvSpPr>
          <p:nvPr>
            <p:ph type="title"/>
          </p:nvPr>
        </p:nvSpPr>
        <p:spPr>
          <a:xfrm>
            <a:off x="648929" y="629266"/>
            <a:ext cx="4944152" cy="1622321"/>
          </a:xfrm>
        </p:spPr>
        <p:txBody>
          <a:bodyPr>
            <a:normAutofit/>
          </a:bodyPr>
          <a:lstStyle/>
          <a:p>
            <a:r>
              <a:rPr lang="en-US"/>
              <a:t>Amazon EMR Overview</a:t>
            </a:r>
            <a:endParaRPr lang="en-US" dirty="0"/>
          </a:p>
        </p:txBody>
      </p:sp>
      <p:sp>
        <p:nvSpPr>
          <p:cNvPr id="3" name="Content Placeholder 2">
            <a:extLst>
              <a:ext uri="{FF2B5EF4-FFF2-40B4-BE49-F238E27FC236}">
                <a16:creationId xmlns:a16="http://schemas.microsoft.com/office/drawing/2014/main" id="{8C400CA4-34F3-4C09-B3F5-E7E15C4AC028}"/>
              </a:ext>
            </a:extLst>
          </p:cNvPr>
          <p:cNvSpPr>
            <a:spLocks noGrp="1"/>
          </p:cNvSpPr>
          <p:nvPr>
            <p:ph idx="1"/>
          </p:nvPr>
        </p:nvSpPr>
        <p:spPr>
          <a:xfrm>
            <a:off x="648930" y="2438400"/>
            <a:ext cx="4944151" cy="3785419"/>
          </a:xfrm>
        </p:spPr>
        <p:txBody>
          <a:bodyPr>
            <a:normAutofit/>
          </a:bodyPr>
          <a:lstStyle/>
          <a:p>
            <a:r>
              <a:rPr lang="en-US" sz="2400" dirty="0"/>
              <a:t>Clusters and Nodes</a:t>
            </a:r>
          </a:p>
          <a:p>
            <a:r>
              <a:rPr lang="en-US" sz="2400" b="1" dirty="0">
                <a:solidFill>
                  <a:schemeClr val="accent1"/>
                </a:solidFill>
              </a:rPr>
              <a:t>Cluster</a:t>
            </a:r>
            <a:r>
              <a:rPr lang="en-US" sz="2400" dirty="0"/>
              <a:t>:</a:t>
            </a:r>
          </a:p>
          <a:p>
            <a:pPr lvl="1"/>
            <a:r>
              <a:rPr lang="en-US" sz="2000" dirty="0"/>
              <a:t>Collection of Amazon EC2 instances.</a:t>
            </a:r>
          </a:p>
          <a:p>
            <a:pPr lvl="1"/>
            <a:r>
              <a:rPr lang="en-US" sz="2000" dirty="0"/>
              <a:t>Each instance is called a </a:t>
            </a:r>
            <a:r>
              <a:rPr lang="en-US" sz="2000" b="1" i="1" dirty="0"/>
              <a:t>node</a:t>
            </a:r>
            <a:r>
              <a:rPr lang="en-US" sz="2000" dirty="0"/>
              <a:t>.</a:t>
            </a:r>
          </a:p>
          <a:p>
            <a:r>
              <a:rPr lang="en-US" sz="2400" b="1" dirty="0">
                <a:solidFill>
                  <a:schemeClr val="accent1"/>
                </a:solidFill>
              </a:rPr>
              <a:t>Node</a:t>
            </a:r>
            <a:r>
              <a:rPr lang="en-US" sz="2400" dirty="0"/>
              <a:t>:</a:t>
            </a:r>
          </a:p>
          <a:p>
            <a:pPr lvl="1"/>
            <a:r>
              <a:rPr lang="en-US" sz="2000" dirty="0"/>
              <a:t>Master node</a:t>
            </a:r>
          </a:p>
          <a:p>
            <a:pPr lvl="1"/>
            <a:r>
              <a:rPr lang="en-US" sz="2000" dirty="0"/>
              <a:t>Core node</a:t>
            </a:r>
          </a:p>
          <a:p>
            <a:pPr lvl="1"/>
            <a:r>
              <a:rPr lang="en-US" sz="2000" dirty="0"/>
              <a:t>Task node</a:t>
            </a:r>
          </a:p>
          <a:p>
            <a:pPr lvl="1"/>
            <a:endParaRPr lang="en-US" sz="2000" dirty="0"/>
          </a:p>
          <a:p>
            <a:endParaRPr lang="en-US" sz="2400" dirty="0"/>
          </a:p>
          <a:p>
            <a:pPr lvl="1"/>
            <a:endParaRPr lang="en-US" dirty="0"/>
          </a:p>
        </p:txBody>
      </p:sp>
      <p:sp>
        <p:nvSpPr>
          <p:cNvPr id="1028" name="Rectangle 7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0;     Cluster diagram for Amazon EMR showing the relationship between master and core nodes in an EMR cluster.&#10;    ">
            <a:extLst>
              <a:ext uri="{FF2B5EF4-FFF2-40B4-BE49-F238E27FC236}">
                <a16:creationId xmlns:a16="http://schemas.microsoft.com/office/drawing/2014/main" id="{F0889F78-2A3F-47E7-9154-A3C25F8FCE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27595" y="833418"/>
            <a:ext cx="4029758" cy="518791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82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2682-98F7-4138-91AB-1AB3717F80D0}"/>
              </a:ext>
            </a:extLst>
          </p:cNvPr>
          <p:cNvSpPr>
            <a:spLocks noGrp="1"/>
          </p:cNvSpPr>
          <p:nvPr>
            <p:ph type="title"/>
          </p:nvPr>
        </p:nvSpPr>
        <p:spPr/>
        <p:txBody>
          <a:bodyPr/>
          <a:lstStyle/>
          <a:p>
            <a:r>
              <a:rPr lang="en-US" dirty="0"/>
              <a:t>Submitting work to a Cluster</a:t>
            </a:r>
          </a:p>
        </p:txBody>
      </p:sp>
      <p:sp>
        <p:nvSpPr>
          <p:cNvPr id="3" name="Content Placeholder 2">
            <a:extLst>
              <a:ext uri="{FF2B5EF4-FFF2-40B4-BE49-F238E27FC236}">
                <a16:creationId xmlns:a16="http://schemas.microsoft.com/office/drawing/2014/main" id="{67AF2A38-FCC7-4C64-8CEA-6117ECBEC28B}"/>
              </a:ext>
            </a:extLst>
          </p:cNvPr>
          <p:cNvSpPr>
            <a:spLocks noGrp="1"/>
          </p:cNvSpPr>
          <p:nvPr>
            <p:ph idx="1"/>
          </p:nvPr>
        </p:nvSpPr>
        <p:spPr/>
        <p:txBody>
          <a:bodyPr/>
          <a:lstStyle/>
          <a:p>
            <a:r>
              <a:rPr lang="en-US" b="0" i="0" u="none" strike="noStrike" dirty="0">
                <a:solidFill>
                  <a:srgbClr val="16191F"/>
                </a:solidFill>
                <a:effectLst/>
              </a:rPr>
              <a:t>Provide the entire definition of the work to be done in functions that you specify as steps when you create a cluster.</a:t>
            </a:r>
          </a:p>
          <a:p>
            <a:r>
              <a:rPr lang="en-US" b="0" i="0" u="none" strike="noStrike" dirty="0">
                <a:solidFill>
                  <a:srgbClr val="16191F"/>
                </a:solidFill>
                <a:effectLst/>
              </a:rPr>
              <a:t>Create a long-running cluster and use the Amazon EMR console, the Amazon EMR API, or the AWS CLI.</a:t>
            </a:r>
          </a:p>
          <a:p>
            <a:r>
              <a:rPr lang="en-US" b="0" i="0" u="none" strike="noStrike" dirty="0">
                <a:solidFill>
                  <a:srgbClr val="16191F"/>
                </a:solidFill>
                <a:effectLst/>
              </a:rPr>
              <a:t>Create a cluster, connect to the master node and other nodes as required using SSH, and use the interfaces that the installed applications provide to perform tasks and submit queries, either scripted or interactively. </a:t>
            </a:r>
          </a:p>
          <a:p>
            <a:endParaRPr lang="en-US" dirty="0"/>
          </a:p>
        </p:txBody>
      </p:sp>
    </p:spTree>
    <p:extLst>
      <p:ext uri="{BB962C8B-B14F-4D97-AF65-F5344CB8AC3E}">
        <p14:creationId xmlns:p14="http://schemas.microsoft.com/office/powerpoint/2010/main" val="291414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9F26162-8178-4BCD-8DBD-9142BB425188}"/>
              </a:ext>
            </a:extLst>
          </p:cNvPr>
          <p:cNvSpPr>
            <a:spLocks noGrp="1"/>
          </p:cNvSpPr>
          <p:nvPr>
            <p:ph type="title"/>
          </p:nvPr>
        </p:nvSpPr>
        <p:spPr>
          <a:xfrm>
            <a:off x="838201" y="3998018"/>
            <a:ext cx="3981854" cy="2216513"/>
          </a:xfrm>
        </p:spPr>
        <p:txBody>
          <a:bodyPr>
            <a:normAutofit/>
          </a:bodyPr>
          <a:lstStyle/>
          <a:p>
            <a:r>
              <a:rPr lang="en-US"/>
              <a:t>Processing Data</a:t>
            </a:r>
          </a:p>
        </p:txBody>
      </p:sp>
      <p:sp>
        <p:nvSpPr>
          <p:cNvPr id="24" name="Arc 2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4" descr="&#10;     Sequence diagram for Amazon EMR showing the different cluster step states.&#10;    ">
            <a:extLst>
              <a:ext uri="{FF2B5EF4-FFF2-40B4-BE49-F238E27FC236}">
                <a16:creationId xmlns:a16="http://schemas.microsoft.com/office/drawing/2014/main" id="{E1BD7C04-0836-466D-89D2-7FAF5D7423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914" y="1491375"/>
            <a:ext cx="10872172" cy="138373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CD0C77E-9FF4-47DF-97D7-85AB8C5D8C4A}"/>
              </a:ext>
            </a:extLst>
          </p:cNvPr>
          <p:cNvSpPr>
            <a:spLocks noGrp="1"/>
          </p:cNvSpPr>
          <p:nvPr>
            <p:ph idx="1"/>
          </p:nvPr>
        </p:nvSpPr>
        <p:spPr>
          <a:xfrm>
            <a:off x="4970835" y="3998019"/>
            <a:ext cx="6382966" cy="2216512"/>
          </a:xfrm>
        </p:spPr>
        <p:txBody>
          <a:bodyPr>
            <a:normAutofit fontScale="70000" lnSpcReduction="20000"/>
          </a:bodyPr>
          <a:lstStyle/>
          <a:p>
            <a:r>
              <a:rPr lang="en-US" sz="2300" dirty="0"/>
              <a:t>Submitting jobs directly to applications.</a:t>
            </a:r>
          </a:p>
          <a:p>
            <a:pPr marL="685800" lvl="2">
              <a:spcBef>
                <a:spcPts val="1000"/>
              </a:spcBef>
            </a:pPr>
            <a:r>
              <a:rPr lang="en-US" sz="2300" dirty="0"/>
              <a:t>Submit jobs and interact directly.</a:t>
            </a:r>
          </a:p>
          <a:p>
            <a:pPr marL="685800" lvl="2">
              <a:spcBef>
                <a:spcPts val="1000"/>
              </a:spcBef>
            </a:pPr>
            <a:r>
              <a:rPr lang="en-US" sz="2300" dirty="0"/>
              <a:t>Running steps to process data:</a:t>
            </a:r>
          </a:p>
          <a:p>
            <a:pPr marL="1371600" lvl="2" indent="-457200">
              <a:buFont typeface="+mj-lt"/>
              <a:buAutoNum type="arabicPeriod"/>
            </a:pPr>
            <a:r>
              <a:rPr lang="en-US" sz="2300" b="0" i="0" u="none" strike="noStrike" dirty="0">
                <a:effectLst/>
              </a:rPr>
              <a:t>Submit an input dataset for processing.</a:t>
            </a:r>
          </a:p>
          <a:p>
            <a:pPr marL="1371600" lvl="2" indent="-457200">
              <a:buFont typeface="+mj-lt"/>
              <a:buAutoNum type="arabicPeriod"/>
            </a:pPr>
            <a:r>
              <a:rPr lang="en-US" sz="2300" b="0" i="0" u="none" strike="noStrike" dirty="0">
                <a:effectLst/>
              </a:rPr>
              <a:t>Process the output of the first step by using a Pig program.</a:t>
            </a:r>
          </a:p>
          <a:p>
            <a:pPr marL="1371600" lvl="2" indent="-457200">
              <a:buFont typeface="+mj-lt"/>
              <a:buAutoNum type="arabicPeriod"/>
            </a:pPr>
            <a:r>
              <a:rPr lang="en-US" sz="2300" b="0" i="0" u="none" strike="noStrike" dirty="0">
                <a:effectLst/>
              </a:rPr>
              <a:t>Process a second input dataset by using a Hive program.</a:t>
            </a:r>
          </a:p>
          <a:p>
            <a:pPr marL="1371600" lvl="2" indent="-457200">
              <a:buFont typeface="+mj-lt"/>
              <a:buAutoNum type="arabicPeriod"/>
            </a:pPr>
            <a:r>
              <a:rPr lang="en-US" sz="2300" b="0" i="0" u="none" strike="noStrike" dirty="0">
                <a:effectLst/>
              </a:rPr>
              <a:t>Write an output dataset.</a:t>
            </a:r>
          </a:p>
          <a:p>
            <a:pPr marL="1143000" lvl="3">
              <a:spcBef>
                <a:spcPts val="1000"/>
              </a:spcBef>
            </a:pPr>
            <a:endParaRPr lang="en-US" sz="1300" dirty="0"/>
          </a:p>
        </p:txBody>
      </p:sp>
    </p:spTree>
    <p:extLst>
      <p:ext uri="{BB962C8B-B14F-4D97-AF65-F5344CB8AC3E}">
        <p14:creationId xmlns:p14="http://schemas.microsoft.com/office/powerpoint/2010/main" val="316230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54D62C6-E1F6-4466-B6C2-457241553498}"/>
              </a:ext>
            </a:extLst>
          </p:cNvPr>
          <p:cNvSpPr>
            <a:spLocks noGrp="1"/>
          </p:cNvSpPr>
          <p:nvPr>
            <p:ph type="title"/>
          </p:nvPr>
        </p:nvSpPr>
        <p:spPr>
          <a:xfrm>
            <a:off x="838201" y="3998018"/>
            <a:ext cx="3981854" cy="2216513"/>
          </a:xfrm>
        </p:spPr>
        <p:txBody>
          <a:bodyPr>
            <a:normAutofit/>
          </a:bodyPr>
          <a:lstStyle/>
          <a:p>
            <a:r>
              <a:rPr lang="en-US" dirty="0"/>
              <a:t>Processing Data</a:t>
            </a:r>
          </a:p>
        </p:txBody>
      </p:sp>
      <p:sp>
        <p:nvSpPr>
          <p:cNvPr id="73" name="Arc 7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074" name="Picture 2" descr="&#10;     Sequence diagram for Amazon EMR showing what happens to subsequent steps when a preceeding cluster step fails.&#10;    ">
            <a:extLst>
              <a:ext uri="{FF2B5EF4-FFF2-40B4-BE49-F238E27FC236}">
                <a16:creationId xmlns:a16="http://schemas.microsoft.com/office/drawing/2014/main" id="{4EF4B813-B59D-4FC9-BCBB-3307B37718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914" y="1491375"/>
            <a:ext cx="10872172" cy="138373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9A45199-C5FF-42A3-AE64-047541DC540A}"/>
              </a:ext>
            </a:extLst>
          </p:cNvPr>
          <p:cNvSpPr>
            <a:spLocks noGrp="1"/>
          </p:cNvSpPr>
          <p:nvPr>
            <p:ph idx="1"/>
          </p:nvPr>
        </p:nvSpPr>
        <p:spPr>
          <a:xfrm>
            <a:off x="4970835" y="3998019"/>
            <a:ext cx="6382966" cy="2216512"/>
          </a:xfrm>
        </p:spPr>
        <p:txBody>
          <a:bodyPr>
            <a:normAutofit/>
          </a:bodyPr>
          <a:lstStyle/>
          <a:p>
            <a:r>
              <a:rPr lang="en-US" b="0" i="0" dirty="0">
                <a:effectLst/>
              </a:rPr>
              <a:t>If a step fails during processing…</a:t>
            </a:r>
          </a:p>
          <a:p>
            <a:endParaRPr lang="en-US" dirty="0"/>
          </a:p>
        </p:txBody>
      </p:sp>
    </p:spTree>
    <p:extLst>
      <p:ext uri="{BB962C8B-B14F-4D97-AF65-F5344CB8AC3E}">
        <p14:creationId xmlns:p14="http://schemas.microsoft.com/office/powerpoint/2010/main" val="256828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AC564-6174-478C-B3A1-4F87F131044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Understanding the Cluster Lifecycle</a:t>
            </a:r>
          </a:p>
        </p:txBody>
      </p:sp>
      <p:pic>
        <p:nvPicPr>
          <p:cNvPr id="4098" name="Picture 2" descr="&#10;     Diagram for Amazon EMR showing the cluster lifecycle, and how each stage of the lifecycle maps to a particular cluster state.&#10;    ">
            <a:extLst>
              <a:ext uri="{FF2B5EF4-FFF2-40B4-BE49-F238E27FC236}">
                <a16:creationId xmlns:a16="http://schemas.microsoft.com/office/drawing/2014/main" id="{8F8B35DD-BCDF-474F-9E87-A03C3376B17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935928"/>
            <a:ext cx="6780700" cy="498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58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C25F-4932-450F-8013-2AA631A2F2E0}"/>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070FCED7-9363-4E23-93B9-69DC86D26C0C}"/>
              </a:ext>
            </a:extLst>
          </p:cNvPr>
          <p:cNvSpPr>
            <a:spLocks noGrp="1"/>
          </p:cNvSpPr>
          <p:nvPr>
            <p:ph idx="1"/>
          </p:nvPr>
        </p:nvSpPr>
        <p:spPr/>
        <p:txBody>
          <a:bodyPr/>
          <a:lstStyle/>
          <a:p>
            <a:r>
              <a:rPr lang="en-US" dirty="0"/>
              <a:t>Cost savings</a:t>
            </a:r>
          </a:p>
          <a:p>
            <a:r>
              <a:rPr lang="en-US" dirty="0"/>
              <a:t>AWS integration</a:t>
            </a:r>
          </a:p>
          <a:p>
            <a:r>
              <a:rPr lang="en-US" dirty="0"/>
              <a:t>Deployment</a:t>
            </a:r>
          </a:p>
          <a:p>
            <a:r>
              <a:rPr lang="en-US" dirty="0"/>
              <a:t>Scalability and flexibility</a:t>
            </a:r>
          </a:p>
          <a:p>
            <a:r>
              <a:rPr lang="en-US" dirty="0"/>
              <a:t>Reliability</a:t>
            </a:r>
          </a:p>
          <a:p>
            <a:r>
              <a:rPr lang="en-US" dirty="0"/>
              <a:t>Security</a:t>
            </a:r>
          </a:p>
          <a:p>
            <a:r>
              <a:rPr lang="en-US" dirty="0"/>
              <a:t>Monitoring</a:t>
            </a:r>
          </a:p>
          <a:p>
            <a:r>
              <a:rPr lang="en-US" dirty="0"/>
              <a:t>Management interfaces</a:t>
            </a:r>
          </a:p>
        </p:txBody>
      </p:sp>
    </p:spTree>
    <p:extLst>
      <p:ext uri="{BB962C8B-B14F-4D97-AF65-F5344CB8AC3E}">
        <p14:creationId xmlns:p14="http://schemas.microsoft.com/office/powerpoint/2010/main" val="85380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Cost Savings</a:t>
            </a:r>
          </a:p>
          <a:p>
            <a:pPr lvl="1"/>
            <a:r>
              <a:rPr lang="en-US" b="0" i="0" dirty="0">
                <a:solidFill>
                  <a:srgbClr val="16191F"/>
                </a:solidFill>
                <a:effectLst/>
                <a:latin typeface="Amazon Ember"/>
              </a:rPr>
              <a:t>Pricing depends on the instance type and number of Amazon EC2 instances deployed</a:t>
            </a:r>
          </a:p>
          <a:p>
            <a:pPr lvl="1"/>
            <a:r>
              <a:rPr lang="en-US" b="0" i="0" dirty="0">
                <a:solidFill>
                  <a:srgbClr val="16191F"/>
                </a:solidFill>
                <a:effectLst/>
                <a:latin typeface="Amazon Ember"/>
              </a:rPr>
              <a:t>Region matters too</a:t>
            </a:r>
          </a:p>
          <a:p>
            <a:pPr lvl="1"/>
            <a:r>
              <a:rPr lang="en-US" dirty="0">
                <a:solidFill>
                  <a:srgbClr val="16191F"/>
                </a:solidFill>
                <a:latin typeface="Amazon Ember"/>
              </a:rPr>
              <a:t>On-demand pricing offers low rates</a:t>
            </a:r>
          </a:p>
          <a:p>
            <a:pPr lvl="1"/>
            <a:r>
              <a:rPr lang="en-US" dirty="0">
                <a:solidFill>
                  <a:srgbClr val="16191F"/>
                </a:solidFill>
                <a:latin typeface="Amazon Ember"/>
              </a:rPr>
              <a:t>Reserved or Spot instances can further reduce costs</a:t>
            </a:r>
          </a:p>
          <a:p>
            <a:pPr lvl="1"/>
            <a:endParaRPr lang="en-US" b="0" i="0" dirty="0">
              <a:solidFill>
                <a:srgbClr val="16191F"/>
              </a:solidFill>
              <a:effectLst/>
              <a:latin typeface="Amazon Ember"/>
            </a:endParaRPr>
          </a:p>
        </p:txBody>
      </p:sp>
    </p:spTree>
    <p:extLst>
      <p:ext uri="{BB962C8B-B14F-4D97-AF65-F5344CB8AC3E}">
        <p14:creationId xmlns:p14="http://schemas.microsoft.com/office/powerpoint/2010/main" val="113577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4294</Words>
  <Application>Microsoft Office PowerPoint</Application>
  <PresentationFormat>Widescreen</PresentationFormat>
  <Paragraphs>337</Paragraphs>
  <Slides>23</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Amazon Ember</vt:lpstr>
      <vt:lpstr>Arial</vt:lpstr>
      <vt:lpstr>Calibri</vt:lpstr>
      <vt:lpstr>Calibri Light</vt:lpstr>
      <vt:lpstr>Courier New</vt:lpstr>
      <vt:lpstr>inherit</vt:lpstr>
      <vt:lpstr>Office Theme</vt:lpstr>
      <vt:lpstr>Amazon EMR</vt:lpstr>
      <vt:lpstr>Amazon Elastic MapReduce</vt:lpstr>
      <vt:lpstr>Amazon EMR Overview</vt:lpstr>
      <vt:lpstr>Submitting work to a Cluster</vt:lpstr>
      <vt:lpstr>Processing Data</vt:lpstr>
      <vt:lpstr>Processing Data</vt:lpstr>
      <vt:lpstr>Understanding the Cluster Lifecycle</vt:lpstr>
      <vt:lpstr>Amazon EMR Benefits</vt:lpstr>
      <vt:lpstr>Amazon EMR Benefits</vt:lpstr>
      <vt:lpstr>Amazon EMR Benefits</vt:lpstr>
      <vt:lpstr>Amazon EMR Benefits</vt:lpstr>
      <vt:lpstr>Amazon EMR Benefits</vt:lpstr>
      <vt:lpstr>Amazon EMR Benefits</vt:lpstr>
      <vt:lpstr>Amazon EMR Benefits</vt:lpstr>
      <vt:lpstr>Amazon EMR Benefits</vt:lpstr>
      <vt:lpstr>Amazon EMR Benefits</vt:lpstr>
      <vt:lpstr>Amazon EMR Architecture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EMR</dc:title>
  <dc:creator>Ajay Jayantilal Singala</dc:creator>
  <cp:lastModifiedBy>Ajay Jayantilal Singala</cp:lastModifiedBy>
  <cp:revision>24</cp:revision>
  <dcterms:created xsi:type="dcterms:W3CDTF">2021-06-24T05:39:41Z</dcterms:created>
  <dcterms:modified xsi:type="dcterms:W3CDTF">2021-11-03T21:08:16Z</dcterms:modified>
</cp:coreProperties>
</file>