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37"/>
  </p:notesMasterIdLst>
  <p:handoutMasterIdLst>
    <p:handoutMasterId r:id="rId38"/>
  </p:handoutMasterIdLst>
  <p:sldIdLst>
    <p:sldId id="273" r:id="rId2"/>
    <p:sldId id="264" r:id="rId3"/>
    <p:sldId id="295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82" r:id="rId13"/>
    <p:sldId id="283" r:id="rId14"/>
    <p:sldId id="284" r:id="rId15"/>
    <p:sldId id="285" r:id="rId16"/>
    <p:sldId id="286" r:id="rId17"/>
    <p:sldId id="287" r:id="rId18"/>
    <p:sldId id="289" r:id="rId19"/>
    <p:sldId id="288" r:id="rId20"/>
    <p:sldId id="290" r:id="rId21"/>
    <p:sldId id="291" r:id="rId22"/>
    <p:sldId id="292" r:id="rId23"/>
    <p:sldId id="293" r:id="rId24"/>
    <p:sldId id="294" r:id="rId25"/>
    <p:sldId id="274" r:id="rId26"/>
    <p:sldId id="281" r:id="rId27"/>
    <p:sldId id="275" r:id="rId28"/>
    <p:sldId id="276" r:id="rId29"/>
    <p:sldId id="277" r:id="rId30"/>
    <p:sldId id="278" r:id="rId31"/>
    <p:sldId id="279" r:id="rId32"/>
    <p:sldId id="280" r:id="rId33"/>
    <p:sldId id="256" r:id="rId34"/>
    <p:sldId id="257" r:id="rId35"/>
    <p:sldId id="259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FB9"/>
    <a:srgbClr val="FFF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556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9761D-1F95-3B4C-BE9C-CDD1389A8812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DCD51-711A-044D-9B2C-C47F74A9A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5A596-FA52-0448-9C24-EA3FEFB30C0E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5791-7364-9E4F-986D-297FD347B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99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5791-7364-9E4F-986D-297FD347B6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3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CF164A81-75B2-194C-A843-C64EC5C16B3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DB3-0A53-D340-B3CF-599B34F5F3EB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82E5-7E97-2F44-B961-B3631B15779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42E74-C78C-C942-965B-B6CC6D494C4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67E5-F24F-664E-AC9C-26173D2CF6BA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139F-CB8F-D149-BA56-8B0C015E502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2CA6-DA21-D448-9BFF-3B41542CED0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F87D6CFC-0B4B-2148-A17F-CDDE4D02F4B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dirty="0"/>
              <a:t>Drag picture to placeholder or click icon to add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0D79-2A23-4C40-804A-C01F394F0C72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B835-C713-9846-B110-24995DE671EF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3BC9-E94F-5B47-BD76-EECA0CBE7CA1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308A2-EBB5-744B-B5B4-7699A7EC7B98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72E7-27FD-CA40-8E81-E7A5851A1F00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C8EB-B6A2-A747-83AD-60E35A0235F5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F6F81F14-9AEC-394B-B8F6-AE69A194437D}" type="datetime1">
              <a:rPr lang="en-US" smtClean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BFB1032-EA64-7144-B003-9BCC9D94B50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829008"/>
            <a:ext cx="7345362" cy="1339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032" y="2949866"/>
            <a:ext cx="52324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0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FPM: Frequent Pattern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63" y="1900013"/>
            <a:ext cx="5172774" cy="3931920"/>
          </a:xfrm>
        </p:spPr>
        <p:txBody>
          <a:bodyPr/>
          <a:lstStyle/>
          <a:p>
            <a:r>
              <a:rPr lang="en-US" b="1" dirty="0"/>
              <a:t>Find the frequent </a:t>
            </a:r>
            <a:r>
              <a:rPr lang="en-US" b="1" dirty="0" err="1"/>
              <a:t>itemsets</a:t>
            </a:r>
            <a:endParaRPr lang="en-US" b="1" dirty="0"/>
          </a:p>
          <a:p>
            <a:pPr lvl="1"/>
            <a:r>
              <a:rPr lang="en-US" dirty="0"/>
              <a:t>&lt;milk, bread, cheese&gt; are sold frequently together</a:t>
            </a:r>
          </a:p>
          <a:p>
            <a:pPr lvl="1"/>
            <a:endParaRPr lang="en-US" dirty="0"/>
          </a:p>
          <a:p>
            <a:r>
              <a:rPr lang="en-US" dirty="0"/>
              <a:t>Very common in market analysis, access pattern analysis, etc…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 descr="Screen shot 2013-02-26 at 1.4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48" y="2755251"/>
            <a:ext cx="2290909" cy="23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047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O: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897903"/>
            <a:ext cx="7734535" cy="4167618"/>
          </a:xfrm>
        </p:spPr>
        <p:txBody>
          <a:bodyPr/>
          <a:lstStyle/>
          <a:p>
            <a:r>
              <a:rPr lang="en-US" dirty="0"/>
              <a:t>Outlier detection</a:t>
            </a:r>
          </a:p>
          <a:p>
            <a:r>
              <a:rPr lang="en-US" dirty="0"/>
              <a:t>Math </a:t>
            </a:r>
            <a:r>
              <a:rPr lang="en-US" dirty="0" err="1"/>
              <a:t>libirary</a:t>
            </a:r>
            <a:endParaRPr lang="en-US" dirty="0"/>
          </a:p>
          <a:p>
            <a:pPr lvl="1"/>
            <a:r>
              <a:rPr lang="en-US" dirty="0"/>
              <a:t>Vectors, matrices, etc. </a:t>
            </a:r>
          </a:p>
          <a:p>
            <a:r>
              <a:rPr lang="en-US" dirty="0"/>
              <a:t>Noise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50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Focus 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40" y="1985499"/>
            <a:ext cx="7734535" cy="408002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Clustering</a:t>
            </a:r>
            <a:r>
              <a:rPr lang="en-US" sz="2000" dirty="0">
                <a:solidFill>
                  <a:srgbClr val="800000"/>
                </a:solidFill>
              </a:rPr>
              <a:t> </a:t>
            </a:r>
            <a:r>
              <a:rPr lang="en-US" sz="2000" dirty="0">
                <a:sym typeface="Wingdings"/>
              </a:rPr>
              <a:t> K-Means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>
                <a:solidFill>
                  <a:srgbClr val="800000"/>
                </a:solidFill>
                <a:sym typeface="Wingdings"/>
              </a:rPr>
              <a:t>Classification</a:t>
            </a:r>
            <a:r>
              <a:rPr lang="en-US" sz="2000" dirty="0">
                <a:solidFill>
                  <a:srgbClr val="800000"/>
                </a:solidFill>
                <a:sym typeface="Wingdings"/>
              </a:rPr>
              <a:t> </a:t>
            </a:r>
            <a:r>
              <a:rPr lang="en-US" sz="2000" dirty="0">
                <a:sym typeface="Wingdings"/>
              </a:rPr>
              <a:t> Naïve Bayes</a:t>
            </a:r>
          </a:p>
          <a:p>
            <a:endParaRPr lang="en-US" sz="2000" dirty="0">
              <a:sym typeface="Wingdings"/>
            </a:endParaRPr>
          </a:p>
          <a:p>
            <a:r>
              <a:rPr lang="en-US" sz="2000" b="1" dirty="0">
                <a:solidFill>
                  <a:srgbClr val="800000"/>
                </a:solidFill>
                <a:sym typeface="Wingdings"/>
              </a:rPr>
              <a:t>Frequent Pattern Mining </a:t>
            </a:r>
            <a:r>
              <a:rPr lang="en-US" sz="2000" dirty="0">
                <a:sym typeface="Wingdings"/>
              </a:rPr>
              <a:t> </a:t>
            </a:r>
            <a:r>
              <a:rPr lang="en-US" sz="2000" dirty="0" err="1">
                <a:latin typeface="Arial" charset="0"/>
              </a:rPr>
              <a:t>Apriori</a:t>
            </a:r>
            <a:r>
              <a:rPr lang="en-US" sz="2000" dirty="0">
                <a:latin typeface="Arial" charset="0"/>
              </a:rPr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2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 descr="Screen shot 2013-02-26 at 2.04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0" y="1762926"/>
            <a:ext cx="8582994" cy="34052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0991" y="5168136"/>
            <a:ext cx="5664134" cy="9489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Iterative algorithm until converges</a:t>
            </a:r>
          </a:p>
        </p:txBody>
      </p:sp>
    </p:spTree>
    <p:extLst>
      <p:ext uri="{BB962C8B-B14F-4D97-AF65-F5344CB8AC3E}">
        <p14:creationId xmlns:p14="http://schemas.microsoft.com/office/powerpoint/2010/main" val="309250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36" y="1781109"/>
            <a:ext cx="7705339" cy="4284412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Step 1: </a:t>
            </a:r>
            <a:r>
              <a:rPr lang="en-US" dirty="0"/>
              <a:t>Select K points at random (Centers)</a:t>
            </a:r>
          </a:p>
          <a:p>
            <a:r>
              <a:rPr lang="en-US" b="1" dirty="0">
                <a:solidFill>
                  <a:srgbClr val="800000"/>
                </a:solidFill>
              </a:rPr>
              <a:t>Step 2</a:t>
            </a:r>
            <a:r>
              <a:rPr lang="en-US" dirty="0"/>
              <a:t>: For each data point, assign it to the closest center</a:t>
            </a:r>
          </a:p>
          <a:p>
            <a:pPr lvl="1"/>
            <a:r>
              <a:rPr lang="en-US" dirty="0"/>
              <a:t>Now we formed K clusters</a:t>
            </a:r>
          </a:p>
          <a:p>
            <a:r>
              <a:rPr lang="en-US" b="1" dirty="0">
                <a:solidFill>
                  <a:srgbClr val="800000"/>
                </a:solidFill>
              </a:rPr>
              <a:t>Step 3: </a:t>
            </a:r>
            <a:r>
              <a:rPr lang="en-US" dirty="0"/>
              <a:t>For each cluster, re-compute the centers</a:t>
            </a:r>
          </a:p>
          <a:p>
            <a:pPr lvl="1"/>
            <a:r>
              <a:rPr lang="en-US" dirty="0"/>
              <a:t>E.g., in the case of 2D points </a:t>
            </a:r>
            <a:r>
              <a:rPr lang="en-US" dirty="0">
                <a:sym typeface="Wingdings"/>
              </a:rPr>
              <a:t> </a:t>
            </a:r>
          </a:p>
          <a:p>
            <a:pPr lvl="2"/>
            <a:r>
              <a:rPr lang="en-US" dirty="0">
                <a:sym typeface="Wingdings"/>
              </a:rPr>
              <a:t>X: average over all x-axis points in the cluster</a:t>
            </a:r>
          </a:p>
          <a:p>
            <a:pPr lvl="2"/>
            <a:r>
              <a:rPr lang="en-US" dirty="0">
                <a:sym typeface="Wingdings"/>
              </a:rPr>
              <a:t>Y: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average over all y-axis points in the cluster</a:t>
            </a:r>
          </a:p>
          <a:p>
            <a:r>
              <a:rPr lang="en-US" b="1" dirty="0">
                <a:solidFill>
                  <a:srgbClr val="800000"/>
                </a:solidFill>
                <a:sym typeface="Wingdings"/>
              </a:rPr>
              <a:t>Step 4: </a:t>
            </a:r>
            <a:r>
              <a:rPr lang="en-US" dirty="0">
                <a:sym typeface="Wingdings"/>
              </a:rPr>
              <a:t>If the new centers are different from the old centers (previous iteration)  Go to Step 2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5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4455"/>
            <a:ext cx="7890293" cy="3931920"/>
          </a:xfrm>
        </p:spPr>
        <p:txBody>
          <a:bodyPr/>
          <a:lstStyle/>
          <a:p>
            <a:r>
              <a:rPr lang="en-US" b="1" dirty="0">
                <a:solidFill>
                  <a:srgbClr val="800000"/>
                </a:solidFill>
              </a:rPr>
              <a:t>Input</a:t>
            </a:r>
          </a:p>
          <a:p>
            <a:pPr lvl="1"/>
            <a:r>
              <a:rPr lang="en-US" dirty="0"/>
              <a:t>Dataset (set of points in 2D) --Large</a:t>
            </a:r>
          </a:p>
          <a:p>
            <a:pPr lvl="1"/>
            <a:r>
              <a:rPr lang="en-US" dirty="0"/>
              <a:t>Initial centroids (K points) --Small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Map Side</a:t>
            </a:r>
          </a:p>
          <a:p>
            <a:pPr lvl="1"/>
            <a:r>
              <a:rPr lang="en-US" dirty="0"/>
              <a:t>Each map reads the K-centroids + one block from dataset </a:t>
            </a:r>
          </a:p>
          <a:p>
            <a:pPr lvl="1"/>
            <a:r>
              <a:rPr lang="en-US" dirty="0"/>
              <a:t>Assign each point to the closest centroid </a:t>
            </a:r>
          </a:p>
          <a:p>
            <a:pPr lvl="1"/>
            <a:r>
              <a:rPr lang="en-US" dirty="0"/>
              <a:t>Output &lt;centroid, point&gt;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65" y="1813147"/>
            <a:ext cx="2642290" cy="1978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3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564" y="244158"/>
            <a:ext cx="8583791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in </a:t>
            </a:r>
            <a:r>
              <a:rPr lang="en-US" dirty="0" err="1"/>
              <a:t>MapReduce</a:t>
            </a:r>
            <a:r>
              <a:rPr lang="en-US" dirty="0"/>
              <a:t>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" y="1844455"/>
            <a:ext cx="7890293" cy="393192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Reduce Side</a:t>
            </a:r>
            <a:endParaRPr lang="en-US" dirty="0"/>
          </a:p>
          <a:p>
            <a:pPr lvl="1"/>
            <a:r>
              <a:rPr lang="en-US" dirty="0"/>
              <a:t>Gets all points for a given centroid </a:t>
            </a:r>
          </a:p>
          <a:p>
            <a:pPr lvl="1"/>
            <a:r>
              <a:rPr lang="en-US" dirty="0"/>
              <a:t>Re-compute a new centroid for this cluster</a:t>
            </a:r>
          </a:p>
          <a:p>
            <a:pPr lvl="1"/>
            <a:r>
              <a:rPr lang="en-US" dirty="0"/>
              <a:t>Output: &lt;new centroid&gt;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Iteration Control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Compare the old and new set of K-centroids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If similar </a:t>
            </a:r>
            <a:r>
              <a:rPr lang="en-US" dirty="0">
                <a:solidFill>
                  <a:schemeClr val="tx1"/>
                </a:solidFill>
                <a:sym typeface="Wingdings"/>
              </a:rPr>
              <a:t> Stop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/>
              </a:rPr>
              <a:t>Else</a:t>
            </a:r>
          </a:p>
          <a:p>
            <a:pPr lvl="3"/>
            <a:r>
              <a:rPr lang="en-US" dirty="0">
                <a:solidFill>
                  <a:schemeClr val="tx1"/>
                </a:solidFill>
                <a:sym typeface="Wingdings"/>
              </a:rPr>
              <a:t>If max iterations has reached  Stop</a:t>
            </a:r>
          </a:p>
          <a:p>
            <a:pPr lvl="3"/>
            <a:r>
              <a:rPr lang="en-US" dirty="0">
                <a:solidFill>
                  <a:schemeClr val="tx1"/>
                </a:solidFill>
                <a:sym typeface="Wingdings"/>
              </a:rPr>
              <a:t>Else  Start another Map-Reduce Iteration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65" y="1813147"/>
            <a:ext cx="2642290" cy="1978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816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43" y="1810308"/>
            <a:ext cx="8291825" cy="425521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Use of Combiners</a:t>
            </a:r>
          </a:p>
          <a:p>
            <a:pPr lvl="1"/>
            <a:r>
              <a:rPr lang="en-US" sz="1800" dirty="0"/>
              <a:t>Similar to the reducer</a:t>
            </a:r>
          </a:p>
          <a:p>
            <a:pPr lvl="1"/>
            <a:r>
              <a:rPr lang="en-US" sz="1800" dirty="0"/>
              <a:t>Computes for each centroid the local sums (and counts) of the assigned points</a:t>
            </a:r>
          </a:p>
          <a:p>
            <a:pPr lvl="1"/>
            <a:r>
              <a:rPr lang="en-US" sz="1800" dirty="0"/>
              <a:t>Sends to the reducer &lt;centroid, &lt;partial sums&gt;&gt;</a:t>
            </a:r>
          </a:p>
          <a:p>
            <a:pPr lvl="1"/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Use of Single Reducer</a:t>
            </a:r>
          </a:p>
          <a:p>
            <a:pPr lvl="1"/>
            <a:r>
              <a:rPr lang="en-US" sz="1800" dirty="0"/>
              <a:t>Amount of data to reducers is very small</a:t>
            </a:r>
          </a:p>
          <a:p>
            <a:pPr lvl="1"/>
            <a:r>
              <a:rPr lang="en-US" sz="1800" dirty="0"/>
              <a:t>Single reducer can tell whether any of the centers has changed or not</a:t>
            </a:r>
          </a:p>
          <a:p>
            <a:pPr lvl="1"/>
            <a:r>
              <a:rPr lang="en-US" sz="1800" dirty="0"/>
              <a:t>Creates a single output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6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3"/>
            <a:ext cx="8175039" cy="433598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Given a dataset (training data), we learn (build) a statistical model</a:t>
            </a:r>
          </a:p>
          <a:p>
            <a:pPr lvl="1"/>
            <a:r>
              <a:rPr lang="en-US" sz="2000" dirty="0"/>
              <a:t>This model is called “Classifier”</a:t>
            </a:r>
          </a:p>
          <a:p>
            <a:pPr lvl="1"/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Each point in the training data is in the form of:</a:t>
            </a:r>
          </a:p>
          <a:p>
            <a:pPr lvl="1"/>
            <a:r>
              <a:rPr lang="en-US" sz="1800" dirty="0"/>
              <a:t>&lt;label, feature 1, feature 2, ….feature N&gt;</a:t>
            </a:r>
          </a:p>
          <a:p>
            <a:pPr lvl="1"/>
            <a:r>
              <a:rPr lang="en-US" sz="1800" dirty="0"/>
              <a:t>Label </a:t>
            </a:r>
            <a:r>
              <a:rPr lang="en-US" sz="1800" dirty="0">
                <a:sym typeface="Wingdings"/>
              </a:rPr>
              <a:t> is the class label</a:t>
            </a:r>
          </a:p>
          <a:p>
            <a:pPr lvl="1"/>
            <a:r>
              <a:rPr lang="en-US" sz="1800" dirty="0">
                <a:sym typeface="Wingdings"/>
              </a:rPr>
              <a:t>Features 1..N  the features (dimensions of the point)</a:t>
            </a:r>
          </a:p>
          <a:p>
            <a:pPr lvl="1"/>
            <a:endParaRPr lang="en-US" sz="1800" dirty="0">
              <a:sym typeface="Wingdings"/>
            </a:endParaRPr>
          </a:p>
          <a:p>
            <a:r>
              <a:rPr lang="en-US" sz="2000" b="1" dirty="0">
                <a:solidFill>
                  <a:srgbClr val="800000"/>
                </a:solidFill>
                <a:sym typeface="Wingdings"/>
              </a:rPr>
              <a:t>Then, given a point without a label &lt;??, feature 1, ….feature N&gt;</a:t>
            </a:r>
          </a:p>
          <a:p>
            <a:pPr lvl="1"/>
            <a:r>
              <a:rPr lang="en-US" sz="1800" dirty="0">
                <a:sym typeface="Wingdings"/>
              </a:rPr>
              <a:t>Use the model to decide on its label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060" y="3052617"/>
            <a:ext cx="1594632" cy="1404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26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752" y="244158"/>
            <a:ext cx="8423209" cy="1339850"/>
          </a:xfrm>
        </p:spPr>
        <p:txBody>
          <a:bodyPr>
            <a:normAutofit fontScale="90000"/>
          </a:bodyPr>
          <a:lstStyle/>
          <a:p>
            <a:r>
              <a:rPr lang="en-US" dirty="0"/>
              <a:t>Naïve Bayes Classifier: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752" y="1868704"/>
            <a:ext cx="8175039" cy="554772"/>
          </a:xfrm>
        </p:spPr>
        <p:txBody>
          <a:bodyPr>
            <a:normAutofit/>
          </a:bodyPr>
          <a:lstStyle/>
          <a:p>
            <a:r>
              <a:rPr lang="en-US" dirty="0"/>
              <a:t>Best described through 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298" y="3063867"/>
            <a:ext cx="4076700" cy="28575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766393" y="3368474"/>
            <a:ext cx="1021879" cy="5693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752" y="3919292"/>
            <a:ext cx="183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Class label (male or female)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38597" y="5921367"/>
            <a:ext cx="21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Training dataset</a:t>
            </a:r>
          </a:p>
        </p:txBody>
      </p:sp>
      <p:sp>
        <p:nvSpPr>
          <p:cNvPr id="12" name="Right Brace 11"/>
          <p:cNvSpPr/>
          <p:nvPr/>
        </p:nvSpPr>
        <p:spPr>
          <a:xfrm rot="16200000">
            <a:off x="4740758" y="1235392"/>
            <a:ext cx="423350" cy="32335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88951" y="2317349"/>
            <a:ext cx="1839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Three features</a:t>
            </a:r>
          </a:p>
        </p:txBody>
      </p:sp>
    </p:spTree>
    <p:extLst>
      <p:ext uri="{BB962C8B-B14F-4D97-AF65-F5344CB8AC3E}">
        <p14:creationId xmlns:p14="http://schemas.microsoft.com/office/powerpoint/2010/main" val="309474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5760814" cy="1339850"/>
          </a:xfrm>
        </p:spPr>
        <p:txBody>
          <a:bodyPr/>
          <a:lstStyle/>
          <a:p>
            <a:r>
              <a:rPr lang="en-US" dirty="0"/>
              <a:t>Apache Mahout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42" y="1982568"/>
            <a:ext cx="8029056" cy="408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Apache </a:t>
            </a:r>
            <a:r>
              <a:rPr lang="en-IN" b="1" dirty="0"/>
              <a:t>Mahout</a:t>
            </a:r>
            <a:r>
              <a:rPr lang="en-IN" dirty="0"/>
              <a:t> is an open source project that is primarily used for creating scalable machine learning algorithms. It implements popular machine learning techniques such as:</a:t>
            </a:r>
          </a:p>
          <a:p>
            <a:r>
              <a:rPr lang="en-IN" dirty="0"/>
              <a:t>Recommendation</a:t>
            </a:r>
          </a:p>
          <a:p>
            <a:r>
              <a:rPr lang="en-IN" dirty="0"/>
              <a:t>Classification</a:t>
            </a:r>
          </a:p>
          <a:p>
            <a:r>
              <a:rPr lang="en-IN" dirty="0"/>
              <a:t>Clustering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27" y="244158"/>
            <a:ext cx="1178351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57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69" y="244158"/>
            <a:ext cx="8686800" cy="1339850"/>
          </a:xfrm>
        </p:spPr>
        <p:txBody>
          <a:bodyPr>
            <a:normAutofit/>
          </a:bodyPr>
          <a:lstStyle/>
          <a:p>
            <a:r>
              <a:rPr lang="en-US" dirty="0"/>
              <a:t>Naïve Bayes Classifier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38" y="2700862"/>
            <a:ext cx="4875827" cy="1357731"/>
          </a:xfrm>
        </p:spPr>
        <p:txBody>
          <a:bodyPr/>
          <a:lstStyle/>
          <a:p>
            <a:r>
              <a:rPr lang="en-US" dirty="0"/>
              <a:t>For each feature in each label</a:t>
            </a:r>
          </a:p>
          <a:p>
            <a:pPr lvl="1"/>
            <a:r>
              <a:rPr lang="en-US" dirty="0"/>
              <a:t>Compute the </a:t>
            </a:r>
            <a:r>
              <a:rPr lang="en-US" b="1" i="1" dirty="0">
                <a:solidFill>
                  <a:srgbClr val="0000FF"/>
                </a:solidFill>
              </a:rPr>
              <a:t>mean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00FF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 descr="Screen shot 2013-02-26 at 2.36.5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340" y="1693514"/>
            <a:ext cx="3177080" cy="303664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62769" y="3693611"/>
            <a:ext cx="8686800" cy="2627866"/>
            <a:chOff x="262769" y="3693611"/>
            <a:chExt cx="8686800" cy="2627866"/>
          </a:xfrm>
        </p:grpSpPr>
        <p:sp>
          <p:nvSpPr>
            <p:cNvPr id="7" name="Down Arrow 6"/>
            <p:cNvSpPr/>
            <p:nvPr/>
          </p:nvSpPr>
          <p:spPr>
            <a:xfrm>
              <a:off x="2598495" y="3693611"/>
              <a:ext cx="1109469" cy="1182057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62769" y="4788074"/>
              <a:ext cx="8686800" cy="1533403"/>
              <a:chOff x="262769" y="4788074"/>
              <a:chExt cx="8686800" cy="1533403"/>
            </a:xfrm>
          </p:grpSpPr>
          <p:pic>
            <p:nvPicPr>
              <p:cNvPr id="6" name="Picture 5" descr="Screen shot 2013-02-26 at 2.47.37 AM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2769" y="4788074"/>
                <a:ext cx="8686800" cy="113030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2934256" y="5921367"/>
                <a:ext cx="34159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800000"/>
                    </a:solidFill>
                  </a:rPr>
                  <a:t>That is the model (classifier)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18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77" y="2780687"/>
            <a:ext cx="8037851" cy="1437557"/>
          </a:xfrm>
        </p:spPr>
        <p:txBody>
          <a:bodyPr>
            <a:normAutofit/>
          </a:bodyPr>
          <a:lstStyle/>
          <a:p>
            <a:r>
              <a:rPr lang="en-US" dirty="0"/>
              <a:t>For each label </a:t>
            </a:r>
            <a:r>
              <a:rPr lang="en-US" dirty="0">
                <a:sym typeface="Wingdings"/>
              </a:rPr>
              <a:t> Compute </a:t>
            </a:r>
            <a:r>
              <a:rPr lang="en-US" b="1" i="1" dirty="0">
                <a:solidFill>
                  <a:srgbClr val="FF0000"/>
                </a:solidFill>
                <a:sym typeface="Wingdings"/>
              </a:rPr>
              <a:t>posterior</a:t>
            </a:r>
            <a:r>
              <a:rPr lang="en-US" dirty="0">
                <a:solidFill>
                  <a:srgbClr val="FF0000"/>
                </a:solidFill>
                <a:sym typeface="Wingdings"/>
              </a:rPr>
              <a:t> </a:t>
            </a:r>
            <a:r>
              <a:rPr lang="en-US" dirty="0">
                <a:sym typeface="Wingdings"/>
              </a:rPr>
              <a:t>value</a:t>
            </a:r>
          </a:p>
          <a:p>
            <a:r>
              <a:rPr lang="en-US" dirty="0">
                <a:sym typeface="Wingdings"/>
              </a:rPr>
              <a:t>The label with the largest posterior is the suggested label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3053" y="4463963"/>
            <a:ext cx="8156575" cy="1594715"/>
            <a:chOff x="483053" y="4463963"/>
            <a:chExt cx="8156575" cy="1594715"/>
          </a:xfrm>
        </p:grpSpPr>
        <p:pic>
          <p:nvPicPr>
            <p:cNvPr id="9" name="Picture 8" descr="Screen shot 2013-02-26 at 2.53.2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053" y="4463963"/>
              <a:ext cx="8156575" cy="698500"/>
            </a:xfrm>
            <a:prstGeom prst="rect">
              <a:avLst/>
            </a:prstGeom>
          </p:spPr>
        </p:pic>
        <p:pic>
          <p:nvPicPr>
            <p:cNvPr id="10" name="Picture 9" descr="Screen shot 2013-02-26 at 2.53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11" y="5447541"/>
              <a:ext cx="7969637" cy="6111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0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2.53.33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11" y="3549671"/>
            <a:ext cx="7969637" cy="61113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737987" y="4389728"/>
            <a:ext cx="7923751" cy="1742984"/>
            <a:chOff x="900113" y="4452777"/>
            <a:chExt cx="7923751" cy="1742984"/>
          </a:xfrm>
        </p:grpSpPr>
        <p:sp>
          <p:nvSpPr>
            <p:cNvPr id="11" name="TextBox 10"/>
            <p:cNvSpPr txBox="1"/>
            <p:nvPr/>
          </p:nvSpPr>
          <p:spPr>
            <a:xfrm>
              <a:off x="900113" y="4452777"/>
              <a:ext cx="7923751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800000"/>
                  </a:solidFill>
                </a:rPr>
                <a:t>&gt;&gt; evidence: </a:t>
              </a:r>
              <a:r>
                <a:rPr lang="en-US" dirty="0"/>
                <a:t>Can be ignored since it is the same constant for all labels</a:t>
              </a:r>
            </a:p>
            <a:p>
              <a:endParaRPr lang="en-US" dirty="0"/>
            </a:p>
            <a:p>
              <a:r>
                <a:rPr lang="en-US" b="1" dirty="0">
                  <a:solidFill>
                    <a:srgbClr val="800000"/>
                  </a:solidFill>
                </a:rPr>
                <a:t>&gt;&gt; P(label): </a:t>
              </a:r>
              <a:r>
                <a:rPr lang="en-US" dirty="0"/>
                <a:t>% of training points with this label </a:t>
              </a:r>
            </a:p>
            <a:p>
              <a:endParaRPr lang="en-US" dirty="0"/>
            </a:p>
            <a:p>
              <a:r>
                <a:rPr lang="en-US" b="1" dirty="0">
                  <a:solidFill>
                    <a:srgbClr val="800000"/>
                  </a:solidFill>
                </a:rPr>
                <a:t>&gt;&gt; p(</a:t>
              </a:r>
              <a:r>
                <a:rPr lang="en-US" b="1" dirty="0" err="1">
                  <a:solidFill>
                    <a:srgbClr val="800000"/>
                  </a:solidFill>
                </a:rPr>
                <a:t>feature|label</a:t>
              </a:r>
              <a:r>
                <a:rPr lang="en-US" b="1" dirty="0">
                  <a:solidFill>
                    <a:srgbClr val="800000"/>
                  </a:solidFill>
                </a:rPr>
                <a:t>) </a:t>
              </a:r>
              <a:r>
                <a:rPr lang="en-US" dirty="0"/>
                <a:t>=                                                , f is feature value in sample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29416" y="5398113"/>
              <a:ext cx="2679700" cy="797648"/>
              <a:chOff x="3229416" y="5398113"/>
              <a:chExt cx="2679700" cy="797648"/>
            </a:xfrm>
          </p:grpSpPr>
          <p:pic>
            <p:nvPicPr>
              <p:cNvPr id="12" name="Picture 11" descr="Screen shot 2013-02-26 at 3.05.48 AM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9416" y="5408361"/>
                <a:ext cx="2679700" cy="7874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953000" y="5398113"/>
                <a:ext cx="2744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25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3" name="Picture 2" descr="Screen shot 2013-02-26 at 3.09.10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6" y="3671838"/>
            <a:ext cx="6070600" cy="977900"/>
          </a:xfrm>
          <a:prstGeom prst="rect">
            <a:avLst/>
          </a:prstGeom>
        </p:spPr>
      </p:pic>
      <p:pic>
        <p:nvPicPr>
          <p:cNvPr id="6" name="Picture 5" descr="Screen shot 2013-02-26 at 3.09.4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8" y="4829627"/>
            <a:ext cx="7061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68290" y="3503821"/>
            <a:ext cx="7852734" cy="2569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Naïve Bayes: Classify New Object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70949"/>
            <a:ext cx="762000" cy="271463"/>
          </a:xfrm>
        </p:spPr>
        <p:txBody>
          <a:bodyPr/>
          <a:lstStyle/>
          <a:p>
            <a:fld id="{EBFB1032-EA64-7144-B003-9BCC9D94B503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Screen shot 2013-02-26 at 2.50.4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459" y="1735892"/>
            <a:ext cx="3623213" cy="7620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642289" y="2116892"/>
            <a:ext cx="1632170" cy="145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2092" y="1917627"/>
            <a:ext cx="217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Male or female?</a:t>
            </a:r>
          </a:p>
        </p:txBody>
      </p:sp>
      <p:pic>
        <p:nvPicPr>
          <p:cNvPr id="9" name="Picture 8" descr="Screen shot 2013-02-26 at 2.53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53" y="2653687"/>
            <a:ext cx="8156575" cy="698500"/>
          </a:xfrm>
          <a:prstGeom prst="rect">
            <a:avLst/>
          </a:prstGeom>
        </p:spPr>
      </p:pic>
      <p:pic>
        <p:nvPicPr>
          <p:cNvPr id="10" name="Picture 9" descr="Screen shot 2013-02-26 at 3.11.2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07" y="3765671"/>
            <a:ext cx="7035800" cy="1549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08717" y="5633330"/>
            <a:ext cx="4685237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The sample is predicted to be female</a:t>
            </a:r>
          </a:p>
        </p:txBody>
      </p:sp>
    </p:spTree>
    <p:extLst>
      <p:ext uri="{BB962C8B-B14F-4D97-AF65-F5344CB8AC3E}">
        <p14:creationId xmlns:p14="http://schemas.microsoft.com/office/powerpoint/2010/main" val="284233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Frequent Pattern Mining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854105"/>
            <a:ext cx="5909348" cy="43505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charset="0"/>
              </a:rPr>
              <a:t>Very common problem in Market-Basket applications</a:t>
            </a:r>
          </a:p>
          <a:p>
            <a:endParaRPr lang="en-US" sz="2000" dirty="0">
              <a:latin typeface="Century Gothic" charset="0"/>
            </a:endParaRPr>
          </a:p>
          <a:p>
            <a:r>
              <a:rPr lang="en-US" sz="2000" dirty="0">
                <a:latin typeface="Century Gothic" charset="0"/>
              </a:rPr>
              <a:t>Given a set of items I ={milk, bread, jelly, …}</a:t>
            </a:r>
          </a:p>
          <a:p>
            <a:endParaRPr lang="en-US" sz="2000" dirty="0">
              <a:latin typeface="Century Gothic" charset="0"/>
            </a:endParaRPr>
          </a:p>
          <a:p>
            <a:r>
              <a:rPr lang="en-US" sz="2000" dirty="0">
                <a:latin typeface="Century Gothic" charset="0"/>
              </a:rPr>
              <a:t>Given a set of transactions where each transaction contains subset of items</a:t>
            </a:r>
          </a:p>
          <a:p>
            <a:pPr lvl="1"/>
            <a:r>
              <a:rPr lang="en-US" sz="1800" dirty="0">
                <a:latin typeface="Century Gothic" charset="0"/>
              </a:rPr>
              <a:t>t1 = {milk, bread, water}</a:t>
            </a:r>
          </a:p>
          <a:p>
            <a:pPr lvl="1"/>
            <a:r>
              <a:rPr lang="en-US" sz="1800" dirty="0">
                <a:latin typeface="Century Gothic" charset="0"/>
              </a:rPr>
              <a:t>t2 = {milk, nuts, butter, rice}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91A07-4E48-3341-8FB5-F4AC5AAB1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9" name="Picture 8" descr="Screen shot 2013-02-26 at 1.41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548" y="2755251"/>
            <a:ext cx="2290909" cy="23836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29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Frequent Pattern Mining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233519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charset="0"/>
              </a:rPr>
              <a:t>Given a set of items I ={milk, bread, jelly, …}</a:t>
            </a:r>
          </a:p>
          <a:p>
            <a:r>
              <a:rPr lang="en-US" sz="2000" dirty="0">
                <a:latin typeface="Century Gothic" charset="0"/>
              </a:rPr>
              <a:t>Given a set of transactions where each transaction contains subset of items</a:t>
            </a:r>
          </a:p>
          <a:p>
            <a:pPr lvl="1"/>
            <a:r>
              <a:rPr lang="en-US" sz="1800" dirty="0">
                <a:latin typeface="Century Gothic" charset="0"/>
              </a:rPr>
              <a:t>t1 = {milk, bread, water}</a:t>
            </a:r>
          </a:p>
          <a:p>
            <a:pPr lvl="1"/>
            <a:r>
              <a:rPr lang="en-US" sz="1800" dirty="0">
                <a:latin typeface="Century Gothic" charset="0"/>
              </a:rPr>
              <a:t>t2 = {milk, nuts, butter, rice}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D91A07-4E48-3341-8FB5-F4AC5AAB1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895521" y="3996319"/>
            <a:ext cx="6918325" cy="1758950"/>
            <a:chOff x="588551" y="4638153"/>
            <a:chExt cx="6918737" cy="1759472"/>
          </a:xfrm>
        </p:grpSpPr>
        <p:sp>
          <p:nvSpPr>
            <p:cNvPr id="5" name="Rectangle 4"/>
            <p:cNvSpPr/>
            <p:nvPr/>
          </p:nvSpPr>
          <p:spPr>
            <a:xfrm>
              <a:off x="588551" y="4638153"/>
              <a:ext cx="6918289" cy="74845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 dirty="0"/>
                <a:t>What are the </a:t>
              </a:r>
              <a:r>
                <a:rPr lang="en-US" sz="2000" b="1" dirty="0" err="1"/>
                <a:t>itemsets</a:t>
              </a:r>
              <a:r>
                <a:rPr lang="en-US" sz="2000" b="1" dirty="0"/>
                <a:t> frequently sold together ??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4297172" y="5216174"/>
              <a:ext cx="295293" cy="8511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041" name="TextBox 7"/>
            <p:cNvSpPr txBox="1">
              <a:spLocks noChangeArrowheads="1"/>
            </p:cNvSpPr>
            <p:nvPr/>
          </p:nvSpPr>
          <p:spPr bwMode="auto">
            <a:xfrm>
              <a:off x="1584325" y="6027738"/>
              <a:ext cx="59229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>
                  <a:solidFill>
                    <a:srgbClr val="800000"/>
                  </a:solidFill>
                </a:rPr>
                <a:t>% of transactions in which the itemset appears &gt;= </a:t>
              </a:r>
              <a:r>
                <a:rPr lang="en-US" sz="1800" b="1">
                  <a:solidFill>
                    <a:srgbClr val="800000"/>
                  </a:solidFill>
                  <a:latin typeface="Lucida Grande" charset="0"/>
                  <a:cs typeface="Lucida Grande" charset="0"/>
                </a:rPr>
                <a:t>α</a:t>
              </a:r>
              <a:r>
                <a:rPr lang="en-US" sz="1800" b="1">
                  <a:solidFill>
                    <a:srgbClr val="800000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80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191000" y="6356350"/>
            <a:ext cx="762000" cy="271463"/>
          </a:xfrm>
        </p:spPr>
        <p:txBody>
          <a:bodyPr/>
          <a:lstStyle/>
          <a:p>
            <a:pPr>
              <a:defRPr/>
            </a:pPr>
            <a:fld id="{DE6F1FC8-C484-E646-88DF-C3A1A5E625B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45059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29" y="1752600"/>
            <a:ext cx="4971992" cy="2087967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279400" y="4036007"/>
            <a:ext cx="574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Assume </a:t>
            </a:r>
            <a:r>
              <a:rPr lang="en-US" sz="1800" b="1">
                <a:solidFill>
                  <a:srgbClr val="800000"/>
                </a:solidFill>
                <a:latin typeface="Lucida Grande" charset="0"/>
                <a:cs typeface="Lucida Grande" charset="0"/>
              </a:rPr>
              <a:t>α</a:t>
            </a:r>
            <a:r>
              <a:rPr lang="en-US" sz="1800" b="1">
                <a:solidFill>
                  <a:srgbClr val="800000"/>
                </a:solidFill>
              </a:rPr>
              <a:t>  = 60%, what are the frequent itemsets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25383" y="4561110"/>
            <a:ext cx="8229600" cy="13017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entury Gothic" charset="0"/>
              </a:rPr>
              <a:t>{Bread}  </a:t>
            </a:r>
            <a:r>
              <a:rPr lang="en-US" sz="1800" dirty="0">
                <a:latin typeface="Century Gothic" charset="0"/>
                <a:sym typeface="Wingdings" charset="0"/>
              </a:rPr>
              <a:t> 80%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{Bread, 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  <a:endParaRPr lang="en-US" sz="1600" dirty="0">
              <a:latin typeface="Century Gothic" charset="0"/>
            </a:endParaRP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638883" y="4761605"/>
            <a:ext cx="4394200" cy="703263"/>
            <a:chOff x="2493963" y="5194300"/>
            <a:chExt cx="4394200" cy="703263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493963" y="5194300"/>
              <a:ext cx="2341562" cy="2492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208338" y="5443538"/>
              <a:ext cx="1627187" cy="136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3946525" y="5443538"/>
              <a:ext cx="889000" cy="4540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066" name="TextBox 16"/>
            <p:cNvSpPr txBox="1">
              <a:spLocks noChangeArrowheads="1"/>
            </p:cNvSpPr>
            <p:nvPr/>
          </p:nvSpPr>
          <p:spPr bwMode="auto">
            <a:xfrm>
              <a:off x="4835525" y="5259388"/>
              <a:ext cx="20526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entury Gothic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/>
                <a:t>called “</a:t>
              </a:r>
              <a:r>
                <a:rPr lang="en-US" altLang="ja-JP" sz="1800" b="1" i="1" dirty="0">
                  <a:solidFill>
                    <a:srgbClr val="0000FF"/>
                  </a:solidFill>
                </a:rPr>
                <a:t>Support</a:t>
              </a:r>
              <a:r>
                <a:rPr lang="en-US" sz="1800" b="1" dirty="0"/>
                <a:t>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725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How to find frequent </a:t>
            </a:r>
            <a:r>
              <a:rPr lang="en-US" dirty="0" err="1"/>
              <a:t>itemsets</a:t>
            </a:r>
            <a:endParaRPr lang="en-US" dirty="0"/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082675"/>
          </a:xfrm>
        </p:spPr>
        <p:txBody>
          <a:bodyPr>
            <a:normAutofit fontScale="92500"/>
          </a:bodyPr>
          <a:lstStyle/>
          <a:p>
            <a:r>
              <a:rPr lang="en-US" b="1">
                <a:solidFill>
                  <a:srgbClr val="800000"/>
                </a:solidFill>
                <a:latin typeface="Century Gothic" charset="0"/>
              </a:rPr>
              <a:t>Naïve Approach </a:t>
            </a:r>
          </a:p>
          <a:p>
            <a:pPr lvl="1"/>
            <a:r>
              <a:rPr lang="en-US">
                <a:latin typeface="Century Gothic" charset="0"/>
              </a:rPr>
              <a:t>Enumerate all possible itemsets and then count each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D2636-DE6E-774C-BF84-04BFCC8F1F1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6084" name="Picture 3" descr="latt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716213"/>
            <a:ext cx="3703638" cy="380365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3697288" y="3582988"/>
            <a:ext cx="862012" cy="12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86" name="TextBox 7"/>
          <p:cNvSpPr txBox="1">
            <a:spLocks noChangeArrowheads="1"/>
          </p:cNvSpPr>
          <p:nvPr/>
        </p:nvSpPr>
        <p:spPr bwMode="auto">
          <a:xfrm>
            <a:off x="4524375" y="3297238"/>
            <a:ext cx="3011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30625" y="4438650"/>
            <a:ext cx="862013" cy="1254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88" name="TextBox 9"/>
          <p:cNvSpPr txBox="1">
            <a:spLocks noChangeArrowheads="1"/>
          </p:cNvSpPr>
          <p:nvPr/>
        </p:nvSpPr>
        <p:spPr bwMode="auto">
          <a:xfrm>
            <a:off x="4559300" y="4152900"/>
            <a:ext cx="3011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65550" y="5373688"/>
            <a:ext cx="860425" cy="1254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90" name="TextBox 11"/>
          <p:cNvSpPr txBox="1">
            <a:spLocks noChangeArrowheads="1"/>
          </p:cNvSpPr>
          <p:nvPr/>
        </p:nvSpPr>
        <p:spPr bwMode="auto">
          <a:xfrm>
            <a:off x="4592638" y="5087938"/>
            <a:ext cx="3011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3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79650" y="6154738"/>
            <a:ext cx="2381250" cy="201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92" name="TextBox 13"/>
          <p:cNvSpPr txBox="1">
            <a:spLocks noChangeArrowheads="1"/>
          </p:cNvSpPr>
          <p:nvPr/>
        </p:nvSpPr>
        <p:spPr bwMode="auto">
          <a:xfrm>
            <a:off x="4625975" y="5868988"/>
            <a:ext cx="30114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/>
              <a:t>All possible itemsets of size 4</a:t>
            </a:r>
          </a:p>
        </p:txBody>
      </p:sp>
    </p:spTree>
    <p:extLst>
      <p:ext uri="{BB962C8B-B14F-4D97-AF65-F5344CB8AC3E}">
        <p14:creationId xmlns:p14="http://schemas.microsoft.com/office/powerpoint/2010/main" val="292421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we optimize??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F2E0F-7FF0-0D40-BE0F-4EE2278688C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7107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88" y="1651000"/>
            <a:ext cx="4260171" cy="1788205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108" name="TextBox 5"/>
          <p:cNvSpPr txBox="1">
            <a:spLocks noChangeArrowheads="1"/>
          </p:cNvSpPr>
          <p:nvPr/>
        </p:nvSpPr>
        <p:spPr bwMode="auto">
          <a:xfrm>
            <a:off x="279400" y="3574949"/>
            <a:ext cx="574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solidFill>
                  <a:srgbClr val="800000"/>
                </a:solidFill>
              </a:rPr>
              <a:t>Assume </a:t>
            </a:r>
            <a:r>
              <a:rPr lang="en-US" sz="1800" b="1">
                <a:solidFill>
                  <a:srgbClr val="800000"/>
                </a:solidFill>
                <a:latin typeface="Lucida Grande" charset="0"/>
                <a:cs typeface="Lucida Grande" charset="0"/>
              </a:rPr>
              <a:t>α</a:t>
            </a:r>
            <a:r>
              <a:rPr lang="en-US" sz="1800" b="1">
                <a:solidFill>
                  <a:srgbClr val="800000"/>
                </a:solidFill>
              </a:rPr>
              <a:t>  = 60%, what are the frequent itemsets</a:t>
            </a:r>
          </a:p>
        </p:txBody>
      </p: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279400" y="3971171"/>
            <a:ext cx="8229600" cy="130175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Century Gothic" charset="0"/>
              </a:rPr>
              <a:t>{Bread}  </a:t>
            </a:r>
            <a:r>
              <a:rPr lang="en-US" sz="1800" dirty="0">
                <a:latin typeface="Century Gothic" charset="0"/>
                <a:sym typeface="Wingdings" charset="0"/>
              </a:rPr>
              <a:t> 80%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</a:p>
          <a:p>
            <a:r>
              <a:rPr lang="en-US" sz="1800" dirty="0">
                <a:latin typeface="Century Gothic" charset="0"/>
                <a:sym typeface="Wingdings" charset="0"/>
              </a:rPr>
              <a:t>{Bread, </a:t>
            </a:r>
            <a:r>
              <a:rPr lang="en-US" sz="1800" dirty="0" err="1">
                <a:latin typeface="Century Gothic" charset="0"/>
                <a:sym typeface="Wingdings" charset="0"/>
              </a:rPr>
              <a:t>PeanutButter</a:t>
            </a:r>
            <a:r>
              <a:rPr lang="en-US" sz="1800" dirty="0">
                <a:latin typeface="Century Gothic" charset="0"/>
                <a:sym typeface="Wingdings" charset="0"/>
              </a:rPr>
              <a:t>}  60%</a:t>
            </a:r>
            <a:endParaRPr lang="en-US" sz="1600" dirty="0">
              <a:latin typeface="Century Gothic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493963" y="4089299"/>
            <a:ext cx="2341562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8338" y="4340124"/>
            <a:ext cx="1627187" cy="1349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946525" y="4340124"/>
            <a:ext cx="889000" cy="452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13" name="TextBox 16"/>
          <p:cNvSpPr txBox="1">
            <a:spLocks noChangeArrowheads="1"/>
          </p:cNvSpPr>
          <p:nvPr/>
        </p:nvSpPr>
        <p:spPr bwMode="auto">
          <a:xfrm>
            <a:off x="4835525" y="4154386"/>
            <a:ext cx="2052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/>
              <a:t>called “</a:t>
            </a:r>
            <a:r>
              <a:rPr lang="en-US" altLang="ja-JP" sz="1800" b="1" i="1">
                <a:solidFill>
                  <a:srgbClr val="0000FF"/>
                </a:solidFill>
              </a:rPr>
              <a:t>Support</a:t>
            </a:r>
            <a:r>
              <a:rPr lang="en-US" sz="1800" b="1"/>
              <a:t>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6643" y="5296755"/>
            <a:ext cx="6565650" cy="9866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i="1" dirty="0">
                <a:solidFill>
                  <a:schemeClr val="tx1"/>
                </a:solidFill>
              </a:rPr>
              <a:t>Property</a:t>
            </a:r>
          </a:p>
          <a:p>
            <a:pPr>
              <a:defRPr/>
            </a:pPr>
            <a:r>
              <a:rPr lang="en-US" i="1" dirty="0">
                <a:solidFill>
                  <a:srgbClr val="FF0000"/>
                </a:solidFill>
              </a:rPr>
              <a:t>For </a:t>
            </a:r>
            <a:r>
              <a:rPr lang="en-US" i="1" dirty="0" err="1">
                <a:solidFill>
                  <a:srgbClr val="FF0000"/>
                </a:solidFill>
              </a:rPr>
              <a:t>itemset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S={X, Y, Z, …} </a:t>
            </a:r>
            <a:r>
              <a:rPr lang="en-US" i="1" dirty="0">
                <a:solidFill>
                  <a:srgbClr val="FF0000"/>
                </a:solidFill>
              </a:rPr>
              <a:t>of size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 to be frequent, all its subsets of size</a:t>
            </a:r>
            <a:r>
              <a:rPr lang="en-US" i="1" dirty="0">
                <a:solidFill>
                  <a:srgbClr val="0000FF"/>
                </a:solidFill>
              </a:rPr>
              <a:t> n-1</a:t>
            </a:r>
            <a:r>
              <a:rPr lang="en-US" i="1" dirty="0">
                <a:solidFill>
                  <a:srgbClr val="FF0000"/>
                </a:solidFill>
              </a:rPr>
              <a:t> must be frequent as well</a:t>
            </a:r>
          </a:p>
        </p:txBody>
      </p:sp>
    </p:spTree>
    <p:extLst>
      <p:ext uri="{BB962C8B-B14F-4D97-AF65-F5344CB8AC3E}">
        <p14:creationId xmlns:p14="http://schemas.microsoft.com/office/powerpoint/2010/main" val="41014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5760814" cy="1339850"/>
          </a:xfrm>
        </p:spPr>
        <p:txBody>
          <a:bodyPr/>
          <a:lstStyle/>
          <a:p>
            <a:r>
              <a:rPr lang="en-US" dirty="0"/>
              <a:t>Features of Mahout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045" y="1244338"/>
            <a:ext cx="8029056" cy="628767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The algorithms of Mahout are written on top of Hadoop, so it works well in distributed environment. Mahout uses the Apache Hadoop library to scale effectively in the cloud.</a:t>
            </a:r>
          </a:p>
          <a:p>
            <a:r>
              <a:rPr lang="en-IN" sz="2200" dirty="0"/>
              <a:t>Mahout offers the coder a ready-to-use framework for doing data mining tasks on large volumes of data.</a:t>
            </a:r>
          </a:p>
          <a:p>
            <a:r>
              <a:rPr lang="en-IN" sz="2200" dirty="0"/>
              <a:t>Mahout lets applications to </a:t>
            </a:r>
            <a:r>
              <a:rPr lang="en-IN" sz="2200" dirty="0" err="1"/>
              <a:t>analyze</a:t>
            </a:r>
            <a:r>
              <a:rPr lang="en-IN" sz="2200" dirty="0"/>
              <a:t> large sets of data effectively and in quick time.</a:t>
            </a:r>
          </a:p>
          <a:p>
            <a:r>
              <a:rPr lang="en-IN" sz="2200" dirty="0"/>
              <a:t>Includes several MapReduce enabled clustering implementations such as k-means, fuzzy k-</a:t>
            </a:r>
            <a:r>
              <a:rPr lang="en-IN" sz="2200" dirty="0" err="1"/>
              <a:t>means,Canopy</a:t>
            </a:r>
            <a:r>
              <a:rPr lang="en-IN" sz="2200" dirty="0"/>
              <a:t>.</a:t>
            </a:r>
          </a:p>
          <a:p>
            <a:r>
              <a:rPr lang="en-IN" sz="2200" dirty="0"/>
              <a:t>Supports Distributed Naive Bayes and Complementary Naive Bayes classification implementations.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927" y="244158"/>
            <a:ext cx="1178351" cy="133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Apriori</a:t>
            </a:r>
            <a:r>
              <a:rPr lang="en-US" dirty="0">
                <a:latin typeface="Arial" charset="0"/>
              </a:rPr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752600"/>
            <a:ext cx="8459787" cy="294925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</a:rPr>
              <a:t>Executes in scans (iterations), each scan has two phases</a:t>
            </a:r>
          </a:p>
          <a:p>
            <a:pPr lvl="1">
              <a:defRPr/>
            </a:pPr>
            <a:r>
              <a:rPr lang="en-US" sz="1800" dirty="0"/>
              <a:t>Given a list of candidate </a:t>
            </a:r>
            <a:r>
              <a:rPr lang="en-US" sz="1800" dirty="0" err="1"/>
              <a:t>itemsets</a:t>
            </a:r>
            <a:r>
              <a:rPr lang="en-US" sz="1800" dirty="0"/>
              <a:t> of size n, count their appearance and find frequent ones</a:t>
            </a:r>
          </a:p>
          <a:p>
            <a:pPr lvl="1">
              <a:defRPr/>
            </a:pPr>
            <a:r>
              <a:rPr lang="en-US" sz="1800" dirty="0"/>
              <a:t>From the frequent ones generate candidates of size n+1 </a:t>
            </a:r>
            <a:r>
              <a:rPr lang="en-US" sz="1800" i="1" dirty="0">
                <a:solidFill>
                  <a:srgbClr val="800000"/>
                </a:solidFill>
              </a:rPr>
              <a:t>(previous property must hold) </a:t>
            </a:r>
          </a:p>
          <a:p>
            <a:pPr lvl="2">
              <a:defRPr/>
            </a:pPr>
            <a:r>
              <a:rPr lang="en-US" sz="1600" dirty="0">
                <a:solidFill>
                  <a:srgbClr val="800000"/>
                </a:solidFill>
              </a:rPr>
              <a:t>All subsets of size n must be frequent to be a candidate </a:t>
            </a:r>
          </a:p>
          <a:p>
            <a:pPr lvl="1">
              <a:defRPr/>
            </a:pPr>
            <a:r>
              <a:rPr lang="en-US" sz="1800" dirty="0"/>
              <a:t>Start the algorithm where n =1, then repeat</a:t>
            </a:r>
          </a:p>
          <a:p>
            <a:pPr marL="114300" indent="0">
              <a:buFont typeface="Arial" charset="0"/>
              <a:buNone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3C6A9-54DE-9242-97FC-55E632C70B7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29624" y="4494811"/>
            <a:ext cx="5012119" cy="1020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Use the property reduce the number of </a:t>
            </a:r>
            <a:r>
              <a:rPr lang="en-US" dirty="0" err="1"/>
              <a:t>itemsets</a:t>
            </a:r>
            <a:r>
              <a:rPr lang="en-US" dirty="0"/>
              <a:t> to check</a:t>
            </a:r>
          </a:p>
        </p:txBody>
      </p:sp>
    </p:spTree>
    <p:extLst>
      <p:ext uri="{BB962C8B-B14F-4D97-AF65-F5344CB8AC3E}">
        <p14:creationId xmlns:p14="http://schemas.microsoft.com/office/powerpoint/2010/main" val="16183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Apriori</a:t>
            </a:r>
            <a:r>
              <a:rPr lang="en-US" dirty="0">
                <a:latin typeface="Arial" charset="0"/>
              </a:rPr>
              <a:t>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75790E-DB2C-814F-BC95-E9114BE7565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9155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804988"/>
            <a:ext cx="5321595" cy="4373933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805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>
                <a:latin typeface="Arial" charset="0"/>
              </a:rPr>
              <a:t>Apriori</a:t>
            </a:r>
            <a:r>
              <a:rPr lang="en-US" dirty="0">
                <a:latin typeface="Arial" charset="0"/>
              </a:rPr>
              <a:t> Example (Cont’d)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BC7BC-7930-F345-B4B4-D57936E51A4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0179" name="Picture 3" descr="d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882775"/>
            <a:ext cx="7064375" cy="447357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910138" y="2824163"/>
            <a:ext cx="714375" cy="1111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091113" y="2976563"/>
            <a:ext cx="533400" cy="3683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62538" y="3962400"/>
            <a:ext cx="714375" cy="1111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62538" y="4092575"/>
            <a:ext cx="533400" cy="369888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91113" y="4795838"/>
            <a:ext cx="714375" cy="1111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62538" y="5175250"/>
            <a:ext cx="533400" cy="3683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827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Recommendation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48640" y="1694046"/>
            <a:ext cx="8114097" cy="4919796"/>
          </a:xfrm>
        </p:spPr>
        <p:txBody>
          <a:bodyPr>
            <a:normAutofit lnSpcReduction="10000"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N" sz="2200" dirty="0"/>
              <a:t>This is a popular machine learning technique.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N" sz="2200" dirty="0"/>
              <a:t>We often get recommendations while accessing Amazon, </a:t>
            </a:r>
            <a:r>
              <a:rPr lang="en-IN" sz="2200" dirty="0" err="1"/>
              <a:t>Youtube</a:t>
            </a:r>
            <a:r>
              <a:rPr lang="en-IN" sz="2200" dirty="0"/>
              <a:t>, Google, Netflix etc. based upon our interests.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 algn="l">
              <a:buNone/>
            </a:pPr>
            <a:endParaRPr lang="en-IN" sz="2200" dirty="0"/>
          </a:p>
          <a:p>
            <a:pPr marL="0" indent="0" algn="l">
              <a:buNone/>
            </a:pPr>
            <a:endParaRPr lang="en-IN" sz="22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N" sz="2200" dirty="0"/>
              <a:t>This happens due to recommendation technique.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US" sz="2200" dirty="0"/>
              <a:t>Suppose you want to purchase the book “Mahout in Action” from Amazon:</a:t>
            </a:r>
          </a:p>
          <a:p>
            <a:endParaRPr lang="en-IN" sz="2200" dirty="0"/>
          </a:p>
        </p:txBody>
      </p:sp>
      <p:pic>
        <p:nvPicPr>
          <p:cNvPr id="5" name="Picture 2" descr="Mahout in A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78" y="2992896"/>
            <a:ext cx="4332872" cy="232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806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96766" y="328017"/>
            <a:ext cx="7977322" cy="4824412"/>
          </a:xfrm>
        </p:spPr>
        <p:txBody>
          <a:bodyPr>
            <a:noAutofit/>
          </a:bodyPr>
          <a:lstStyle/>
          <a:p>
            <a:r>
              <a:rPr lang="en-US" dirty="0"/>
              <a:t>Along with the selected product, Amazon also displays a list of related recommended items, as shown below.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Such recommendation lists are produced with the help of recommender engines.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552" y="1431359"/>
            <a:ext cx="4286250" cy="32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33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Architecture of Recommendation Engine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75" y="2117542"/>
            <a:ext cx="5632450" cy="3830637"/>
          </a:xfrm>
        </p:spPr>
      </p:pic>
    </p:spTree>
    <p:extLst>
      <p:ext uri="{BB962C8B-B14F-4D97-AF65-F5344CB8AC3E}">
        <p14:creationId xmlns:p14="http://schemas.microsoft.com/office/powerpoint/2010/main" val="275846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1: Machine Learning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891467"/>
            <a:ext cx="78105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1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2: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540" y="3080442"/>
            <a:ext cx="7345363" cy="2736891"/>
          </a:xfrm>
        </p:spPr>
        <p:txBody>
          <a:bodyPr>
            <a:normAutofit/>
          </a:bodyPr>
          <a:lstStyle/>
          <a:p>
            <a:r>
              <a:rPr lang="en-US" dirty="0"/>
              <a:t>Be as fast and efficient as the possible given the intrinsic design of the algorithm</a:t>
            </a:r>
          </a:p>
          <a:p>
            <a:pPr lvl="0"/>
            <a:r>
              <a:rPr lang="en-US" dirty="0"/>
              <a:t>Most Mahout implementations are Map Reduce enabled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793" y="1738230"/>
            <a:ext cx="3284613" cy="134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2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Mahout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 descr="Screen shot 2013-02-26 at 1.20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9" y="2362840"/>
            <a:ext cx="6637773" cy="26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3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C1: Collaborative Filtering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75" y="2133601"/>
            <a:ext cx="3396187" cy="31548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7" name="Picture 6" descr="Screen shot 2013-02-26 at 1.24.35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61" y="2060606"/>
            <a:ext cx="4510870" cy="348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0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C2: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44" y="1751911"/>
            <a:ext cx="5007212" cy="4313610"/>
          </a:xfrm>
        </p:spPr>
        <p:txBody>
          <a:bodyPr/>
          <a:lstStyle/>
          <a:p>
            <a:r>
              <a:rPr lang="en-US" dirty="0"/>
              <a:t>Group similar objects together</a:t>
            </a:r>
          </a:p>
          <a:p>
            <a:endParaRPr lang="en-US" dirty="0"/>
          </a:p>
          <a:p>
            <a:r>
              <a:rPr lang="en-US" dirty="0"/>
              <a:t>K-Means, Fuzzy K-Means, Density-Based,…</a:t>
            </a:r>
          </a:p>
          <a:p>
            <a:endParaRPr lang="en-US" dirty="0"/>
          </a:p>
          <a:p>
            <a:r>
              <a:rPr lang="en-US" dirty="0"/>
              <a:t>Different distance measures</a:t>
            </a:r>
          </a:p>
          <a:p>
            <a:pPr lvl="1"/>
            <a:r>
              <a:rPr lang="en-US" dirty="0"/>
              <a:t>Manhattan, Euclidean,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485" y="4198621"/>
            <a:ext cx="2794000" cy="1866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37" y="1702908"/>
            <a:ext cx="3199307" cy="239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0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C3: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B1032-EA64-7144-B003-9BCC9D94B50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642" y="1731156"/>
            <a:ext cx="2408715" cy="20019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42" y="4279068"/>
            <a:ext cx="2357833" cy="2077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shot 2013-02-26 at 1.36.3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3" y="1731156"/>
            <a:ext cx="4496188" cy="440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90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4511</TotalTime>
  <Words>1246</Words>
  <Application>Microsoft Office PowerPoint</Application>
  <PresentationFormat>On-screen Show (4:3)</PresentationFormat>
  <Paragraphs>216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Brush Script MT</vt:lpstr>
      <vt:lpstr>Calibri</vt:lpstr>
      <vt:lpstr>Calisto MT</vt:lpstr>
      <vt:lpstr>Century Gothic</vt:lpstr>
      <vt:lpstr>Lucida Grande</vt:lpstr>
      <vt:lpstr>Capital</vt:lpstr>
      <vt:lpstr>PowerPoint Presentation</vt:lpstr>
      <vt:lpstr>Apache Mahout</vt:lpstr>
      <vt:lpstr>Features of Mahout</vt:lpstr>
      <vt:lpstr>Goal 1: Machine Learning</vt:lpstr>
      <vt:lpstr>Goal 2: Scalability</vt:lpstr>
      <vt:lpstr>Mahout Package</vt:lpstr>
      <vt:lpstr>C1: Collaborative Filtering</vt:lpstr>
      <vt:lpstr>C2: Clustering</vt:lpstr>
      <vt:lpstr>C3: Classification</vt:lpstr>
      <vt:lpstr>FPM: Frequent Pattern Mining</vt:lpstr>
      <vt:lpstr>O: Others</vt:lpstr>
      <vt:lpstr>We Focus On…</vt:lpstr>
      <vt:lpstr>K-Means Algorithm</vt:lpstr>
      <vt:lpstr>K-Means Algorithm</vt:lpstr>
      <vt:lpstr>K-Means in MapReduce</vt:lpstr>
      <vt:lpstr>K-Means in MapReduce (Cont’d)</vt:lpstr>
      <vt:lpstr>K-Means Optimizations</vt:lpstr>
      <vt:lpstr>Naïve Bayes Classifier</vt:lpstr>
      <vt:lpstr>Naïve Bayes Classifier: Example</vt:lpstr>
      <vt:lpstr>Naïve Bayes Classifier (Cont’d)</vt:lpstr>
      <vt:lpstr>Naïve Bayes: Classify New Object</vt:lpstr>
      <vt:lpstr>Naïve Bayes: Classify New Object (Cont’d)</vt:lpstr>
      <vt:lpstr>Naïve Bayes: Classify New Object (Cont’d)</vt:lpstr>
      <vt:lpstr>Naïve Bayes: Classify New Object (Cont’d)</vt:lpstr>
      <vt:lpstr>Frequent Pattern Mining</vt:lpstr>
      <vt:lpstr>Frequent Pattern Mining</vt:lpstr>
      <vt:lpstr>Example</vt:lpstr>
      <vt:lpstr>How to find frequent itemsets</vt:lpstr>
      <vt:lpstr>Can we optimize??</vt:lpstr>
      <vt:lpstr>Apriori Algorithm</vt:lpstr>
      <vt:lpstr>Apriori Example</vt:lpstr>
      <vt:lpstr>Apriori Example (Cont’d)</vt:lpstr>
      <vt:lpstr>Recommendation</vt:lpstr>
      <vt:lpstr>PowerPoint Presentation</vt:lpstr>
      <vt:lpstr> Architecture of Recommendation Engine </vt:lpstr>
    </vt:vector>
  </TitlesOfParts>
  <Company>WPI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ajay singh</cp:lastModifiedBy>
  <cp:revision>406</cp:revision>
  <dcterms:created xsi:type="dcterms:W3CDTF">2013-01-13T20:33:29Z</dcterms:created>
  <dcterms:modified xsi:type="dcterms:W3CDTF">2019-11-10T22:32:22Z</dcterms:modified>
</cp:coreProperties>
</file>