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420" r:id="rId2"/>
    <p:sldId id="410" r:id="rId3"/>
    <p:sldId id="421" r:id="rId4"/>
    <p:sldId id="425" r:id="rId5"/>
    <p:sldId id="426" r:id="rId6"/>
    <p:sldId id="427" r:id="rId7"/>
    <p:sldId id="441" r:id="rId8"/>
    <p:sldId id="442" r:id="rId9"/>
    <p:sldId id="44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76" autoAdjust="0"/>
  </p:normalViewPr>
  <p:slideViewPr>
    <p:cSldViewPr>
      <p:cViewPr varScale="1">
        <p:scale>
          <a:sx n="72" d="100"/>
          <a:sy n="72" d="100"/>
        </p:scale>
        <p:origin x="9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output</a:t>
            </a:r>
            <a:r>
              <a:rPr lang="en-US" sz="2000" dirty="0"/>
              <a:t>  as well as the </a:t>
            </a:r>
            <a:r>
              <a:rPr lang="en-US" sz="2000" b="1" dirty="0">
                <a:solidFill>
                  <a:srgbClr val="002060"/>
                </a:solidFill>
              </a:rPr>
              <a:t>running time </a:t>
            </a:r>
            <a:r>
              <a:rPr lang="en-US" sz="2000" dirty="0"/>
              <a:t>are </a:t>
            </a:r>
            <a:r>
              <a:rPr lang="en-US" sz="2000" b="1" u="sng" dirty="0"/>
              <a:t>functions</a:t>
            </a:r>
            <a:r>
              <a:rPr lang="en-US" sz="2000" u="sng" dirty="0"/>
              <a:t> only of the </a:t>
            </a:r>
            <a:r>
              <a:rPr lang="en-US" sz="2000" b="1" u="sng" dirty="0"/>
              <a:t>input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0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What is a randomized algorithm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Randomized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output</a:t>
            </a:r>
            <a:r>
              <a:rPr lang="en-US" sz="2000" dirty="0"/>
              <a:t>  or the </a:t>
            </a:r>
            <a:r>
              <a:rPr lang="en-US" sz="2000" b="1" dirty="0">
                <a:solidFill>
                  <a:srgbClr val="002060"/>
                </a:solidFill>
              </a:rPr>
              <a:t>running time </a:t>
            </a:r>
            <a:r>
              <a:rPr lang="en-US" sz="2000" dirty="0"/>
              <a:t>are </a:t>
            </a:r>
            <a:r>
              <a:rPr lang="en-US" sz="2000" b="1" u="sng" dirty="0"/>
              <a:t>functions</a:t>
            </a:r>
            <a:r>
              <a:rPr lang="en-US" sz="2000" u="sng" dirty="0"/>
              <a:t> of the </a:t>
            </a:r>
            <a:r>
              <a:rPr lang="en-US" sz="2000" b="1" u="sng" dirty="0"/>
              <a:t>input </a:t>
            </a:r>
            <a:r>
              <a:rPr lang="en-US" sz="2000" u="sng" dirty="0"/>
              <a:t>and</a:t>
            </a:r>
            <a:r>
              <a:rPr lang="en-US" sz="2000" b="1" u="sng" dirty="0"/>
              <a:t> random bits chosen 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10000" y="2133600"/>
            <a:ext cx="1536192" cy="545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 bits</a:t>
            </a:r>
          </a:p>
        </p:txBody>
      </p:sp>
    </p:spTree>
    <p:extLst>
      <p:ext uri="{BB962C8B-B14F-4D97-AF65-F5344CB8AC3E}">
        <p14:creationId xmlns:p14="http://schemas.microsoft.com/office/powerpoint/2010/main" val="31353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return(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>
                <a:blip r:embed="rId2"/>
                <a:stretch>
                  <a:fillRect t="-2674" b="-6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b="1" dirty="0"/>
                  <a:t>Average </a:t>
                </a:r>
                <a:r>
                  <a:rPr lang="en-US" sz="2000" dirty="0"/>
                  <a:t>case running time:        </a:t>
                </a:r>
                <a:r>
                  <a:rPr lang="en-US" sz="2000" b="1" dirty="0"/>
                  <a:t>O(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 log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)</a:t>
                </a:r>
              </a:p>
              <a:p>
                <a:r>
                  <a:rPr lang="en-US" sz="2000" b="1" dirty="0"/>
                  <a:t>Worst </a:t>
                </a:r>
                <a:r>
                  <a:rPr lang="en-US" sz="2000" dirty="0"/>
                  <a:t>case running time:           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  <a:p>
                <a:r>
                  <a:rPr lang="en-US" sz="2000" b="1" dirty="0"/>
                  <a:t>Distribution sensitive</a:t>
                </a:r>
                <a:r>
                  <a:rPr lang="en-US" sz="2000" dirty="0"/>
                  <a:t>:  </a:t>
                </a:r>
                <a:r>
                  <a:rPr lang="en-US" sz="1800" dirty="0"/>
                  <a:t>Time taken </a:t>
                </a:r>
                <a:r>
                  <a:rPr lang="en-US" sz="1800" u="sng" dirty="0"/>
                  <a:t>depends</a:t>
                </a:r>
                <a:r>
                  <a:rPr lang="en-US" sz="1800" dirty="0"/>
                  <a:t> upon the </a:t>
                </a:r>
                <a:r>
                  <a:rPr lang="en-US" sz="1800" u="sng" dirty="0"/>
                  <a:t>initial permutation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>
                <a:blip r:embed="rId3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C00000"/>
                    </a:solidFill>
                  </a:rPr>
                  <a:t>Randomized</a:t>
                </a:r>
                <a:r>
                  <a:rPr lang="en-US" sz="3600" b="1" dirty="0"/>
                  <a:t>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r>
                  <a:rPr lang="en-US" sz="2000" b="1" dirty="0"/>
                  <a:t>Distribution </a:t>
                </a:r>
                <a:r>
                  <a:rPr lang="en-US" sz="2000" dirty="0"/>
                  <a:t>insensitive: </a:t>
                </a:r>
                <a:r>
                  <a:rPr lang="en-US" sz="1800" dirty="0"/>
                  <a:t>Time taken does </a:t>
                </a:r>
                <a:r>
                  <a:rPr lang="en-US" sz="1800" b="1" u="sng" dirty="0"/>
                  <a:t>not</a:t>
                </a:r>
                <a:r>
                  <a:rPr lang="en-US" sz="1800" u="sng" dirty="0"/>
                  <a:t> depend</a:t>
                </a:r>
                <a:r>
                  <a:rPr lang="en-US" sz="1800" dirty="0"/>
                  <a:t> on initial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  <a:endParaRPr lang="en-US" sz="2000" dirty="0"/>
              </a:p>
              <a:p>
                <a:r>
                  <a:rPr lang="en-US" sz="2000" dirty="0"/>
                  <a:t>Time taken</a:t>
                </a:r>
                <a:r>
                  <a:rPr lang="en-US" sz="2000" b="1" dirty="0"/>
                  <a:t> depends </a:t>
                </a:r>
                <a:r>
                  <a:rPr lang="en-US" sz="2000" dirty="0"/>
                  <a:t>upon the </a:t>
                </a:r>
                <a:r>
                  <a:rPr lang="en-US" sz="2000" b="1" dirty="0"/>
                  <a:t>random</a:t>
                </a:r>
                <a:r>
                  <a:rPr lang="en-US" sz="2000" dirty="0"/>
                  <a:t> choices of pivot elements</a:t>
                </a:r>
                <a:r>
                  <a:rPr lang="en-US" sz="2000" b="1" dirty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For a given input, Expected(</a:t>
                </a:r>
                <a:r>
                  <a:rPr lang="en-US" sz="2000" b="1" dirty="0"/>
                  <a:t>average) </a:t>
                </a:r>
                <a:r>
                  <a:rPr lang="en-US" sz="2000" dirty="0"/>
                  <a:t>running time:        </a:t>
                </a:r>
                <a:r>
                  <a:rPr lang="en-US" sz="2000" b="1" dirty="0"/>
                  <a:t>O(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 log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)</a:t>
                </a:r>
                <a:endParaRPr lang="en-US" sz="1600" b="1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b="1" dirty="0"/>
                  <a:t>Worst </a:t>
                </a:r>
                <a:r>
                  <a:rPr lang="en-US" sz="2000" dirty="0"/>
                  <a:t>case running time:                                                     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  <a:p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>
                <a:blip r:embed="rId3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6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Motivation </a:t>
            </a: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Randomized Algorithms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“Randomized algorithm for a problem is usually  </a:t>
            </a:r>
            <a:r>
              <a:rPr lang="en-US" sz="2400" b="1" dirty="0">
                <a:solidFill>
                  <a:srgbClr val="C00000"/>
                </a:solidFill>
              </a:rPr>
              <a:t>simpler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more efficient</a:t>
            </a:r>
            <a:r>
              <a:rPr lang="en-US" sz="2400" dirty="0"/>
              <a:t> than its deterministic counterpart.”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Types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Randomized Algorithms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Las Vegas </a:t>
            </a:r>
            <a:r>
              <a:rPr lang="en-US" sz="2800" b="1" dirty="0"/>
              <a:t>Algorithms:</a:t>
            </a:r>
          </a:p>
          <a:p>
            <a:pPr algn="just"/>
            <a:r>
              <a:rPr lang="en-US" sz="2400" b="1" dirty="0"/>
              <a:t>Gambling of Available Resources.</a:t>
            </a:r>
          </a:p>
          <a:p>
            <a:pPr algn="just"/>
            <a:r>
              <a:rPr lang="en-US" sz="2400" b="1" dirty="0"/>
              <a:t>It always gives Correct Output.</a:t>
            </a:r>
          </a:p>
          <a:p>
            <a:pPr algn="just"/>
            <a:r>
              <a:rPr lang="en-US" sz="2400" b="1" dirty="0"/>
              <a:t>It has a Bounded Running time (Finite time)</a:t>
            </a:r>
          </a:p>
          <a:p>
            <a:pPr algn="just"/>
            <a:r>
              <a:rPr lang="en-US" sz="2400" b="1" dirty="0"/>
              <a:t>It also informs about failure.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Types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Randomized Algorithms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b="1" dirty="0">
                <a:solidFill>
                  <a:srgbClr val="C00000"/>
                </a:solidFill>
              </a:rPr>
              <a:t>2.   Monte Carlo </a:t>
            </a:r>
            <a:r>
              <a:rPr lang="en-US" sz="2800" b="1" dirty="0"/>
              <a:t>Algorithms:</a:t>
            </a:r>
          </a:p>
          <a:p>
            <a:pPr algn="just"/>
            <a:r>
              <a:rPr lang="en-US" sz="2400" b="1" dirty="0"/>
              <a:t>Gambling of Output.</a:t>
            </a:r>
          </a:p>
          <a:p>
            <a:pPr algn="just"/>
            <a:r>
              <a:rPr lang="en-US" sz="2400" b="1" dirty="0"/>
              <a:t>It may not produce Correct Output (</a:t>
            </a:r>
            <a:r>
              <a:rPr lang="en-US" sz="2400" b="1" dirty="0" err="1"/>
              <a:t>i.e</a:t>
            </a:r>
            <a:r>
              <a:rPr lang="en-US" sz="2400" b="1" dirty="0"/>
              <a:t> failure probability is associated).</a:t>
            </a:r>
          </a:p>
          <a:p>
            <a:pPr algn="just"/>
            <a:r>
              <a:rPr lang="en-US" sz="2400" b="1" dirty="0"/>
              <a:t>It has a Fix Running time</a:t>
            </a:r>
          </a:p>
          <a:p>
            <a:pPr algn="just"/>
            <a:r>
              <a:rPr lang="en-US" sz="2400" b="1" dirty="0"/>
              <a:t>Failure probability can be minimized by repeated operation.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431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Deterministic Algorithm</vt:lpstr>
      <vt:lpstr>What is a randomized algorithm ?</vt:lpstr>
      <vt:lpstr>Randomized Algorithm</vt:lpstr>
      <vt:lpstr>QuickSort(S)</vt:lpstr>
      <vt:lpstr>QuickSort(S) When the input S is stored in an array A</vt:lpstr>
      <vt:lpstr>Randomized QuickSort(S) When the input S is stored in an array A</vt:lpstr>
      <vt:lpstr> Motivation for Randomized Algorithms </vt:lpstr>
      <vt:lpstr> Types of  Randomized Algorithms </vt:lpstr>
      <vt:lpstr> Types of  Randomized Algorithms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ajay singh</cp:lastModifiedBy>
  <cp:revision>412</cp:revision>
  <dcterms:created xsi:type="dcterms:W3CDTF">2011-12-03T04:13:03Z</dcterms:created>
  <dcterms:modified xsi:type="dcterms:W3CDTF">2019-11-07T05:07:58Z</dcterms:modified>
</cp:coreProperties>
</file>