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83" r:id="rId6"/>
    <p:sldId id="301" r:id="rId7"/>
    <p:sldId id="302" r:id="rId8"/>
    <p:sldId id="303" r:id="rId9"/>
    <p:sldId id="304" r:id="rId10"/>
    <p:sldId id="305" r:id="rId11"/>
    <p:sldId id="306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089" y="2811053"/>
            <a:ext cx="10351911" cy="1904742"/>
          </a:xfrm>
        </p:spPr>
        <p:txBody>
          <a:bodyPr/>
          <a:lstStyle/>
          <a:p>
            <a:pPr algn="l"/>
            <a:r>
              <a:rPr lang="en-US" dirty="0"/>
              <a:t>A Journey into Chatbot Development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715795"/>
            <a:ext cx="6580188" cy="962516"/>
          </a:xfrm>
        </p:spPr>
        <p:txBody>
          <a:bodyPr/>
          <a:lstStyle/>
          <a:p>
            <a:pPr algn="l"/>
            <a:r>
              <a:rPr lang="en-US" dirty="0"/>
              <a:t>From NLP to Generative AI: Crafting Engaging Conversations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70E05CC-7975-00DD-A44C-14DA98E13ADD}"/>
              </a:ext>
            </a:extLst>
          </p:cNvPr>
          <p:cNvSpPr txBox="1">
            <a:spLocks/>
          </p:cNvSpPr>
          <p:nvPr/>
        </p:nvSpPr>
        <p:spPr>
          <a:xfrm>
            <a:off x="9797143" y="6371350"/>
            <a:ext cx="2394857" cy="4866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63125" y="6371351"/>
            <a:ext cx="242887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0"/>
            <a:ext cx="6096000" cy="63706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800" y="3803650"/>
            <a:ext cx="4648200" cy="98425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43800" y="4787900"/>
            <a:ext cx="4648200" cy="116205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E45EE-A28C-2F4F-99A5-80A1FF2993C5}"/>
              </a:ext>
            </a:extLst>
          </p:cNvPr>
          <p:cNvSpPr txBox="1"/>
          <p:nvPr/>
        </p:nvSpPr>
        <p:spPr>
          <a:xfrm>
            <a:off x="532163" y="2268159"/>
            <a:ext cx="513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Business Case: Building Chatbots with NLP and Generative AI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Purpose: Enhancing user engagement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99" y="431999"/>
            <a:ext cx="11352001" cy="699111"/>
          </a:xfrm>
        </p:spPr>
        <p:txBody>
          <a:bodyPr/>
          <a:lstStyle/>
          <a:p>
            <a:r>
              <a:rPr lang="en-US" dirty="0"/>
              <a:t>Enhancing User Interaction through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131111"/>
            <a:ext cx="11339513" cy="360000"/>
          </a:xfrm>
        </p:spPr>
        <p:txBody>
          <a:bodyPr/>
          <a:lstStyle/>
          <a:p>
            <a:r>
              <a:rPr lang="en-US" dirty="0"/>
              <a:t>NLP slide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97" y="2470484"/>
            <a:ext cx="8531497" cy="3900866"/>
          </a:xfrm>
        </p:spPr>
        <p:txBody>
          <a:bodyPr/>
          <a:lstStyle/>
          <a:p>
            <a:r>
              <a:rPr lang="en-US" dirty="0"/>
              <a:t>Define Objectives: Provide personalized assistance and streamline user interactions.</a:t>
            </a:r>
          </a:p>
          <a:p>
            <a:r>
              <a:rPr lang="en-US" dirty="0"/>
              <a:t>Determine Platform and Channels: Target popular messaging platforms for wider user reach.</a:t>
            </a:r>
          </a:p>
          <a:p>
            <a:r>
              <a:rPr lang="en-US" dirty="0"/>
              <a:t>Choose NLP Framework</a:t>
            </a:r>
          </a:p>
          <a:p>
            <a:pPr marL="0" indent="0">
              <a:buNone/>
            </a:pPr>
            <a:r>
              <a:rPr lang="en-US" dirty="0"/>
              <a:t>      	: Decision point: </a:t>
            </a:r>
          </a:p>
          <a:p>
            <a:pPr marL="0" indent="0">
              <a:buNone/>
            </a:pPr>
            <a:r>
              <a:rPr lang="en-US" dirty="0"/>
              <a:t>                 	       Yes – Move to Data Collection.</a:t>
            </a:r>
          </a:p>
          <a:p>
            <a:pPr marL="0" indent="0">
              <a:buNone/>
            </a:pPr>
            <a:r>
              <a:rPr lang="en-US" dirty="0"/>
              <a:t>                          No – Consider other options</a:t>
            </a:r>
          </a:p>
          <a:p>
            <a:r>
              <a:rPr lang="en-US" dirty="0"/>
              <a:t>Data Collection: Gather FAQs, user queries, and conversation data.</a:t>
            </a:r>
          </a:p>
          <a:p>
            <a:r>
              <a:rPr lang="en-US" dirty="0"/>
              <a:t>Preprocess Data: Clean and prepare data for accurate NLP model training</a:t>
            </a:r>
          </a:p>
          <a:p>
            <a:r>
              <a:rPr lang="en-US" dirty="0"/>
              <a:t>Train NLP Model: Equip the chatbot with language understanding capabilities</a:t>
            </a:r>
          </a:p>
          <a:p>
            <a:r>
              <a:rPr lang="en-US" dirty="0"/>
              <a:t>Integrate with Chatbot Platform: Integrate NLP model with chosen chatbot platform.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7812" y="6371350"/>
            <a:ext cx="240418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99" y="431999"/>
            <a:ext cx="11352001" cy="699111"/>
          </a:xfrm>
        </p:spPr>
        <p:txBody>
          <a:bodyPr/>
          <a:lstStyle/>
          <a:p>
            <a:r>
              <a:rPr lang="en-US" dirty="0"/>
              <a:t>Enhancing User Interaction through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131111"/>
            <a:ext cx="11339513" cy="360000"/>
          </a:xfrm>
        </p:spPr>
        <p:txBody>
          <a:bodyPr/>
          <a:lstStyle/>
          <a:p>
            <a:r>
              <a:rPr lang="en-US" dirty="0"/>
              <a:t>NLP slide - 2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99" y="2304662"/>
            <a:ext cx="8178569" cy="1804350"/>
          </a:xfrm>
        </p:spPr>
        <p:txBody>
          <a:bodyPr/>
          <a:lstStyle/>
          <a:p>
            <a:r>
              <a:rPr lang="en-US" dirty="0"/>
              <a:t>Design Conversation Flow: Plan dynamic conversation flows for user engagement.</a:t>
            </a:r>
          </a:p>
          <a:p>
            <a:r>
              <a:rPr lang="en-US" dirty="0"/>
              <a:t>Develop and Test: Implement logic and conduct thorough testing for reliability</a:t>
            </a:r>
          </a:p>
          <a:p>
            <a:r>
              <a:rPr lang="en-US" dirty="0"/>
              <a:t>Deploy: Launch the chatbot on messaging platforms or the website</a:t>
            </a:r>
          </a:p>
          <a:p>
            <a:r>
              <a:rPr lang="en-US" dirty="0"/>
              <a:t>Monitor and Improve: Continuously monitor interactions and gather user feedback for improvement.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7812" y="6371350"/>
            <a:ext cx="240418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99" y="431999"/>
            <a:ext cx="11352001" cy="699111"/>
          </a:xfrm>
        </p:spPr>
        <p:txBody>
          <a:bodyPr/>
          <a:lstStyle/>
          <a:p>
            <a:r>
              <a:rPr lang="en-US" dirty="0"/>
              <a:t>Building Chatbot with Generative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131111"/>
            <a:ext cx="11339513" cy="360000"/>
          </a:xfrm>
        </p:spPr>
        <p:txBody>
          <a:bodyPr/>
          <a:lstStyle/>
          <a:p>
            <a:r>
              <a:rPr lang="en-US" dirty="0"/>
              <a:t>Generative AI slide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99" y="2304662"/>
            <a:ext cx="8387117" cy="4066688"/>
          </a:xfrm>
        </p:spPr>
        <p:txBody>
          <a:bodyPr/>
          <a:lstStyle/>
          <a:p>
            <a:r>
              <a:rPr lang="en-US" dirty="0"/>
              <a:t>Define Objectives: Provide a unique and conversational experience for enhanced user engagement.</a:t>
            </a:r>
          </a:p>
          <a:p>
            <a:r>
              <a:rPr lang="en-US" dirty="0"/>
              <a:t>Determine Platform and Channels: Target messaging platforms for widespread user accessibility.</a:t>
            </a:r>
          </a:p>
          <a:p>
            <a:r>
              <a:rPr lang="en-US" dirty="0"/>
              <a:t>Select Generative AI model:</a:t>
            </a:r>
          </a:p>
          <a:p>
            <a:pPr marL="0" indent="0">
              <a:buNone/>
            </a:pPr>
            <a:r>
              <a:rPr lang="en-US" dirty="0"/>
              <a:t>	Decision Point: </a:t>
            </a:r>
          </a:p>
          <a:p>
            <a:pPr marL="0" indent="0">
              <a:buNone/>
            </a:pPr>
            <a:r>
              <a:rPr lang="en-US" dirty="0"/>
              <a:t>                         Yes – Move to Data Preparation</a:t>
            </a:r>
          </a:p>
          <a:p>
            <a:pPr marL="0" indent="0">
              <a:buNone/>
            </a:pPr>
            <a:r>
              <a:rPr lang="en-US" dirty="0"/>
              <a:t>                          No – Consider other options</a:t>
            </a:r>
          </a:p>
          <a:p>
            <a:r>
              <a:rPr lang="en-US" dirty="0"/>
              <a:t>Data Preparation: Prepare diverse input data for contextually relevant response.</a:t>
            </a:r>
          </a:p>
          <a:p>
            <a:r>
              <a:rPr lang="en-US" dirty="0"/>
              <a:t>Train/Load Generative Model: Train or load the Generative AI model for dynamic conversations.</a:t>
            </a:r>
          </a:p>
          <a:p>
            <a:r>
              <a:rPr lang="en-US" dirty="0"/>
              <a:t>Integrate with Chatbot Platform: Integrate Generative AI model with the chatbot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7812" y="6371350"/>
            <a:ext cx="240418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9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99" y="431999"/>
            <a:ext cx="11352001" cy="699111"/>
          </a:xfrm>
        </p:spPr>
        <p:txBody>
          <a:bodyPr/>
          <a:lstStyle/>
          <a:p>
            <a:r>
              <a:rPr lang="en-US" dirty="0"/>
              <a:t>Building Chatbot with Generative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131111"/>
            <a:ext cx="11339513" cy="360000"/>
          </a:xfrm>
        </p:spPr>
        <p:txBody>
          <a:bodyPr/>
          <a:lstStyle/>
          <a:p>
            <a:r>
              <a:rPr lang="en-US" dirty="0"/>
              <a:t>Generative AI slide - 2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999" y="2304662"/>
            <a:ext cx="8242738" cy="2026706"/>
          </a:xfrm>
        </p:spPr>
        <p:txBody>
          <a:bodyPr/>
          <a:lstStyle/>
          <a:p>
            <a:r>
              <a:rPr lang="en-US" dirty="0"/>
              <a:t>Design Conversational Flow: Craft engaging Conversation flows to captivate users.</a:t>
            </a:r>
          </a:p>
          <a:p>
            <a:r>
              <a:rPr lang="en-US" dirty="0"/>
              <a:t>Develop and Test : Implement logic for interactive responses; rigorously test for reliability.</a:t>
            </a:r>
          </a:p>
          <a:p>
            <a:r>
              <a:rPr lang="en-US" dirty="0"/>
              <a:t>Deploy: Launch the chatbot on messaging platforms or website.</a:t>
            </a:r>
          </a:p>
          <a:p>
            <a:r>
              <a:rPr lang="en-US" dirty="0"/>
              <a:t>Monitor and Improve: Continuously monitor conversations, collect user insights, and enhance capabilities.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87812" y="6371350"/>
            <a:ext cx="240418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9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1C5-DA33-EE32-B8E8-08FE675A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vs Generative AI: Unveiling the Differences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5E54E-EC37-495C-84EF-47F76F30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6258"/>
            <a:ext cx="5472000" cy="360000"/>
          </a:xfrm>
        </p:spPr>
        <p:txBody>
          <a:bodyPr/>
          <a:lstStyle/>
          <a:p>
            <a:r>
              <a:rPr lang="en-IN" dirty="0"/>
              <a:t>NLP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D4612-BF27-882B-8CB8-B6B428E4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69605"/>
            <a:ext cx="5472000" cy="3376963"/>
          </a:xfrm>
        </p:spPr>
        <p:txBody>
          <a:bodyPr/>
          <a:lstStyle/>
          <a:p>
            <a:r>
              <a:rPr lang="en-IN" dirty="0"/>
              <a:t>Focuses on understanding and interpreting user intent through NLP.</a:t>
            </a:r>
          </a:p>
          <a:p>
            <a:endParaRPr lang="en-IN" dirty="0"/>
          </a:p>
          <a:p>
            <a:r>
              <a:rPr lang="en-IN" dirty="0"/>
              <a:t>Ideal for structures interactions and providing precise responses based on predefined patterns.</a:t>
            </a:r>
          </a:p>
          <a:p>
            <a:r>
              <a:rPr lang="en-IN" dirty="0"/>
              <a:t>Well-suited where user queries align with predefined Knowledge.</a:t>
            </a:r>
          </a:p>
          <a:p>
            <a:r>
              <a:rPr lang="en-IN" dirty="0"/>
              <a:t>NLP excel in scenarios with clear user intents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693939-0D02-9646-17B0-B5A1DE524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657483"/>
            <a:ext cx="5472000" cy="358775"/>
          </a:xfrm>
        </p:spPr>
        <p:txBody>
          <a:bodyPr/>
          <a:lstStyle/>
          <a:p>
            <a:r>
              <a:rPr lang="en-IN" dirty="0"/>
              <a:t>Generative AI Approach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E2D248-CD5A-8357-296F-3D504700C1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0000" y="2267532"/>
            <a:ext cx="5472113" cy="3379036"/>
          </a:xfrm>
        </p:spPr>
        <p:txBody>
          <a:bodyPr/>
          <a:lstStyle/>
          <a:p>
            <a:r>
              <a:rPr lang="en-IN" dirty="0"/>
              <a:t>Employs advanced AI models to generate contextually relevant responses, allowing for more dynamic and creative conversations.</a:t>
            </a:r>
          </a:p>
          <a:p>
            <a:r>
              <a:rPr lang="en-IN" dirty="0"/>
              <a:t>Offers a more natural and interactive user experience, adapting to various input scenarios.</a:t>
            </a:r>
          </a:p>
          <a:p>
            <a:r>
              <a:rPr lang="en-IN" dirty="0"/>
              <a:t>Well-suited where creativity and adaptability in responses are key.</a:t>
            </a:r>
          </a:p>
          <a:p>
            <a:r>
              <a:rPr lang="en-IN" dirty="0"/>
              <a:t>Generative AI excel in dynamic and natural conversation flow.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D0735-A3A7-1874-9311-60143B8E73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B2C7-2E58-451B-A8B5-D69DE84BEB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763125" y="6371351"/>
            <a:ext cx="2428875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9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A6B05-E274-020A-65CF-E346E2093A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E3B8A-38C2-38FF-38E7-A61369F5EB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25025" y="6371351"/>
            <a:ext cx="2466975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EFAE35-4E91-D393-84F2-2EDED5180015}"/>
              </a:ext>
            </a:extLst>
          </p:cNvPr>
          <p:cNvCxnSpPr>
            <a:cxnSpLocks/>
          </p:cNvCxnSpPr>
          <p:nvPr/>
        </p:nvCxnSpPr>
        <p:spPr>
          <a:xfrm>
            <a:off x="5943600" y="690465"/>
            <a:ext cx="0" cy="279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34A7A1-47B6-BABC-A0C9-2CD4FE743851}"/>
              </a:ext>
            </a:extLst>
          </p:cNvPr>
          <p:cNvSpPr/>
          <p:nvPr/>
        </p:nvSpPr>
        <p:spPr>
          <a:xfrm>
            <a:off x="214604" y="54650"/>
            <a:ext cx="11849878" cy="6316702"/>
          </a:xfrm>
          <a:prstGeom prst="roundRect">
            <a:avLst/>
          </a:prstGeom>
          <a:gradFill>
            <a:gsLst>
              <a:gs pos="0">
                <a:schemeClr val="accent1">
                  <a:alpha val="59000"/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2A416E-1888-724F-C5C9-799171B9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615894"/>
            <a:ext cx="11784563" cy="3525272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5E581C4C-4045-BAC8-3AED-B81F4873790A}"/>
              </a:ext>
            </a:extLst>
          </p:cNvPr>
          <p:cNvSpPr txBox="1">
            <a:spLocks/>
          </p:cNvSpPr>
          <p:nvPr/>
        </p:nvSpPr>
        <p:spPr>
          <a:xfrm>
            <a:off x="4200525" y="561976"/>
            <a:ext cx="4895850" cy="6219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Building Chatbot-Flow Chart</a:t>
            </a:r>
          </a:p>
        </p:txBody>
      </p:sp>
    </p:spTree>
    <p:extLst>
      <p:ext uri="{BB962C8B-B14F-4D97-AF65-F5344CB8AC3E}">
        <p14:creationId xmlns:p14="http://schemas.microsoft.com/office/powerpoint/2010/main" val="42246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39" y="2798354"/>
            <a:ext cx="3981061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0939" y="3957705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Ajay Singh Mehta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0939" y="4306722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+91 7078364711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10939" y="4654601"/>
            <a:ext cx="3157603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ajay.mehta332005@gmail.com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780102" y="6371350"/>
            <a:ext cx="2411898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464</TotalTime>
  <Words>502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Custom</vt:lpstr>
      <vt:lpstr>A Journey into Chatbot Development</vt:lpstr>
      <vt:lpstr>Introduction </vt:lpstr>
      <vt:lpstr>Enhancing User Interaction through NLP</vt:lpstr>
      <vt:lpstr>Enhancing User Interaction through NLP</vt:lpstr>
      <vt:lpstr>Building Chatbot with Generative AI</vt:lpstr>
      <vt:lpstr>Building Chatbot with Generative AI</vt:lpstr>
      <vt:lpstr>NLP vs Generative AI: Unveiling the Differences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User Engagement: A/B Testing</dc:title>
  <dc:creator>Ajay Singh</dc:creator>
  <cp:lastModifiedBy>Ajay Singh</cp:lastModifiedBy>
  <cp:revision>2</cp:revision>
  <dcterms:created xsi:type="dcterms:W3CDTF">2024-01-09T22:20:07Z</dcterms:created>
  <dcterms:modified xsi:type="dcterms:W3CDTF">2024-01-10T08:24:44Z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2024-01-09T23:12:54Z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7b8d53a0-2978-41d6-b408-68b9341e3675</vt:lpwstr>
  </property>
  <property fmtid="{D5CDD505-2E9C-101B-9397-08002B2CF9AE}" pid="8" name="MSIP_Label_defa4170-0d19-0005-0004-bc88714345d2_ActionId">
    <vt:lpwstr>14bd70f7-bd61-45df-bdb3-e86eb1fb6f8f</vt:lpwstr>
  </property>
  <property fmtid="{D5CDD505-2E9C-101B-9397-08002B2CF9AE}" pid="9" name="MSIP_Label_defa4170-0d19-0005-0004-bc88714345d2_ContentBits">
    <vt:lpwstr>0</vt:lpwstr>
  </property>
</Properties>
</file>