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283" r:id="rId6"/>
    <p:sldId id="299" r:id="rId7"/>
    <p:sldId id="284" r:id="rId8"/>
    <p:sldId id="300" r:id="rId9"/>
    <p:sldId id="30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089" y="2811053"/>
            <a:ext cx="10351911" cy="1904742"/>
          </a:xfrm>
        </p:spPr>
        <p:txBody>
          <a:bodyPr/>
          <a:lstStyle/>
          <a:p>
            <a:pPr algn="l"/>
            <a:r>
              <a:rPr lang="en-US" dirty="0"/>
              <a:t>Optimizing User Engagement: A/B Testing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715795"/>
            <a:ext cx="6580188" cy="962516"/>
          </a:xfrm>
        </p:spPr>
        <p:txBody>
          <a:bodyPr/>
          <a:lstStyle/>
          <a:p>
            <a:pPr algn="l"/>
            <a:r>
              <a:rPr lang="en-US" dirty="0"/>
              <a:t>Unveiling Device-specific Click Trends and Testing Hypotheses for Enhanced User Experience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70E05CC-7975-00DD-A44C-14DA98E13ADD}"/>
              </a:ext>
            </a:extLst>
          </p:cNvPr>
          <p:cNvSpPr txBox="1">
            <a:spLocks/>
          </p:cNvSpPr>
          <p:nvPr/>
        </p:nvSpPr>
        <p:spPr>
          <a:xfrm>
            <a:off x="9797143" y="6371350"/>
            <a:ext cx="2394857" cy="4866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97143" y="6371350"/>
            <a:ext cx="2394857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E45EE-A28C-2F4F-99A5-80A1FF2993C5}"/>
              </a:ext>
            </a:extLst>
          </p:cNvPr>
          <p:cNvSpPr txBox="1"/>
          <p:nvPr/>
        </p:nvSpPr>
        <p:spPr>
          <a:xfrm>
            <a:off x="531844" y="1184987"/>
            <a:ext cx="5131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Our A/B test seeks to improve the overall performance of our platform by delving into user behaviour and concentrating on important metrics like clicks.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Our goal is to maximize user pleasure and engagement by making well-informed judgments by comprehending the minute details  of user interactions across various platforms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4124131" y="-1"/>
            <a:ext cx="8067869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124132" cy="1764632"/>
          </a:xfrm>
        </p:spPr>
        <p:txBody>
          <a:bodyPr/>
          <a:lstStyle/>
          <a:p>
            <a:pPr algn="l"/>
            <a:r>
              <a:rPr lang="en-US" dirty="0"/>
              <a:t>Device-wise Click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4378" y="1652337"/>
            <a:ext cx="3112169" cy="850232"/>
          </a:xfrm>
        </p:spPr>
        <p:txBody>
          <a:bodyPr/>
          <a:lstStyle/>
          <a:p>
            <a:pPr algn="l"/>
            <a:r>
              <a:rPr lang="en-US" dirty="0"/>
              <a:t>User Engagement trends for different devices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03837" y="6371350"/>
            <a:ext cx="2488163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Null Hypothesis (H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1104299"/>
          </a:xfrm>
        </p:spPr>
        <p:txBody>
          <a:bodyPr/>
          <a:lstStyle/>
          <a:p>
            <a:r>
              <a:rPr lang="en-US" dirty="0"/>
              <a:t>There is no significant difference in click rates between  the Control and Experiment groups for different devices.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Alternative Hypothesis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60"/>
            <a:ext cx="5472113" cy="1107608"/>
          </a:xfrm>
        </p:spPr>
        <p:txBody>
          <a:bodyPr/>
          <a:lstStyle/>
          <a:p>
            <a:r>
              <a:rPr lang="en-US" dirty="0"/>
              <a:t>We anticipate a significant difference in click rates between the Control and Experiment groups for different devices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0490" y="6371350"/>
            <a:ext cx="2441510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CD2F842-768E-9B78-7FD8-E7838A8D3062}"/>
              </a:ext>
            </a:extLst>
          </p:cNvPr>
          <p:cNvSpPr txBox="1">
            <a:spLocks/>
          </p:cNvSpPr>
          <p:nvPr/>
        </p:nvSpPr>
        <p:spPr>
          <a:xfrm>
            <a:off x="3055705" y="5165469"/>
            <a:ext cx="5472000" cy="110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Set at 0.05 for a 95% confidence level, ensuring reliability of our conclusions.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8EBF784-0D43-7CBC-FC8D-7C0DC0448C2E}"/>
              </a:ext>
            </a:extLst>
          </p:cNvPr>
          <p:cNvSpPr txBox="1">
            <a:spLocks/>
          </p:cNvSpPr>
          <p:nvPr/>
        </p:nvSpPr>
        <p:spPr>
          <a:xfrm>
            <a:off x="3055705" y="4629572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Significance Level (</a:t>
            </a:r>
            <a:r>
              <a:rPr lang="el-GR" dirty="0"/>
              <a:t>α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7BA34-31B3-BC32-BA56-F5A1089D9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5705" y="4396263"/>
            <a:ext cx="1984175" cy="1148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614863"/>
            <a:ext cx="4648200" cy="2173036"/>
          </a:xfrm>
        </p:spPr>
        <p:txBody>
          <a:bodyPr/>
          <a:lstStyle/>
          <a:p>
            <a:r>
              <a:rPr lang="en-US" dirty="0"/>
              <a:t>Sample Size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Calculations done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97143" y="6371350"/>
            <a:ext cx="2394857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E45EE-A28C-2F4F-99A5-80A1FF2993C5}"/>
              </a:ext>
            </a:extLst>
          </p:cNvPr>
          <p:cNvSpPr txBox="1"/>
          <p:nvPr/>
        </p:nvSpPr>
        <p:spPr>
          <a:xfrm>
            <a:off x="531844" y="1184987"/>
            <a:ext cx="513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Initial dataset size: 18099 observations provided a robust starting point for our A/B test.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Assumptions, including a Minimum Detectable Effect (MDE) of 3%, a significance level () of 0.05, and statistical power of 80%, guided the calculation of an optimal sample size.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Calculated sample size: 3100 </a:t>
            </a:r>
          </a:p>
        </p:txBody>
      </p:sp>
    </p:spTree>
    <p:extLst>
      <p:ext uri="{BB962C8B-B14F-4D97-AF65-F5344CB8AC3E}">
        <p14:creationId xmlns:p14="http://schemas.microsoft.com/office/powerpoint/2010/main" val="36067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99" y="431999"/>
            <a:ext cx="11352001" cy="699111"/>
          </a:xfrm>
        </p:spPr>
        <p:txBody>
          <a:bodyPr/>
          <a:lstStyle/>
          <a:p>
            <a:r>
              <a:rPr lang="en-US" dirty="0"/>
              <a:t>Test Result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131111"/>
            <a:ext cx="11339513" cy="360000"/>
          </a:xfrm>
        </p:spPr>
        <p:txBody>
          <a:bodyPr/>
          <a:lstStyle/>
          <a:p>
            <a:r>
              <a:rPr lang="en-US" dirty="0"/>
              <a:t>Summary of test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99" y="2304662"/>
            <a:ext cx="7912237" cy="1804350"/>
          </a:xfrm>
        </p:spPr>
        <p:txBody>
          <a:bodyPr/>
          <a:lstStyle/>
          <a:p>
            <a:r>
              <a:rPr lang="en-US" dirty="0"/>
              <a:t>The A/B test results were inconclusive, leading to an indeterminate outcome.</a:t>
            </a:r>
          </a:p>
          <a:p>
            <a:r>
              <a:rPr lang="en-US" dirty="0"/>
              <a:t>This suggests that, based on the observed data, we cannot confidently conclude whether there is a significant difference in click rates between the Control and Experiment groups for different devices.</a:t>
            </a:r>
          </a:p>
          <a:p>
            <a:r>
              <a:rPr lang="en-US" dirty="0"/>
              <a:t>Further analysis and exploration are warranted to uncover additional insights and inform subsequent iterations of our user engagement strategy.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7812" y="6371350"/>
            <a:ext cx="240418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39" y="2798354"/>
            <a:ext cx="3981061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0939" y="3957705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Ajay Singh Mehta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0939" y="4306722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+91 7078364711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10939" y="4654601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ajay.mehta332005@gmail.com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780102" y="6371350"/>
            <a:ext cx="241189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309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Corbel</vt:lpstr>
      <vt:lpstr>Times New Roman</vt:lpstr>
      <vt:lpstr>Custom</vt:lpstr>
      <vt:lpstr>Optimizing User Engagement: A/B Testing</vt:lpstr>
      <vt:lpstr>Business Case</vt:lpstr>
      <vt:lpstr>Device-wise Click Trends</vt:lpstr>
      <vt:lpstr>Hypotheses </vt:lpstr>
      <vt:lpstr>Sample Size Calculation</vt:lpstr>
      <vt:lpstr>Test Result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User Engagement: A/B Testing</dc:title>
  <dc:creator>Ajay Singh</dc:creator>
  <cp:lastModifiedBy>Ajay Singh</cp:lastModifiedBy>
  <cp:revision>1</cp:revision>
  <dcterms:created xsi:type="dcterms:W3CDTF">2024-01-09T22:20:07Z</dcterms:created>
  <dcterms:modified xsi:type="dcterms:W3CDTF">2024-01-09T23:13:19Z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2024-01-09T23:12:54Z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7b8d53a0-2978-41d6-b408-68b9341e3675</vt:lpwstr>
  </property>
  <property fmtid="{D5CDD505-2E9C-101B-9397-08002B2CF9AE}" pid="8" name="MSIP_Label_defa4170-0d19-0005-0004-bc88714345d2_ActionId">
    <vt:lpwstr>14bd70f7-bd61-45df-bdb3-e86eb1fb6f8f</vt:lpwstr>
  </property>
  <property fmtid="{D5CDD505-2E9C-101B-9397-08002B2CF9AE}" pid="9" name="MSIP_Label_defa4170-0d19-0005-0004-bc88714345d2_ContentBits">
    <vt:lpwstr>0</vt:lpwstr>
  </property>
</Properties>
</file>