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Lst>
  <p:notesMasterIdLst>
    <p:notesMasterId r:id="rId56"/>
  </p:notesMasterIdLst>
  <p:sldIdLst>
    <p:sldId id="297" r:id="rId2"/>
    <p:sldId id="299" r:id="rId3"/>
    <p:sldId id="301" r:id="rId4"/>
    <p:sldId id="302" r:id="rId5"/>
    <p:sldId id="306" r:id="rId6"/>
    <p:sldId id="303" r:id="rId7"/>
    <p:sldId id="315" r:id="rId8"/>
    <p:sldId id="304" r:id="rId9"/>
    <p:sldId id="317" r:id="rId10"/>
    <p:sldId id="316" r:id="rId11"/>
    <p:sldId id="308" r:id="rId12"/>
    <p:sldId id="359" r:id="rId13"/>
    <p:sldId id="309" r:id="rId14"/>
    <p:sldId id="307" r:id="rId15"/>
    <p:sldId id="318" r:id="rId16"/>
    <p:sldId id="311" r:id="rId17"/>
    <p:sldId id="361" r:id="rId18"/>
    <p:sldId id="437" r:id="rId19"/>
    <p:sldId id="365" r:id="rId20"/>
    <p:sldId id="363" r:id="rId21"/>
    <p:sldId id="403" r:id="rId22"/>
    <p:sldId id="421" r:id="rId23"/>
    <p:sldId id="387" r:id="rId24"/>
    <p:sldId id="451" r:id="rId25"/>
    <p:sldId id="448" r:id="rId26"/>
    <p:sldId id="338" r:id="rId27"/>
    <p:sldId id="404" r:id="rId28"/>
    <p:sldId id="422" r:id="rId29"/>
    <p:sldId id="405" r:id="rId30"/>
    <p:sldId id="452" r:id="rId31"/>
    <p:sldId id="447" r:id="rId32"/>
    <p:sldId id="435" r:id="rId33"/>
    <p:sldId id="406" r:id="rId34"/>
    <p:sldId id="322" r:id="rId35"/>
    <p:sldId id="400" r:id="rId36"/>
    <p:sldId id="407" r:id="rId37"/>
    <p:sldId id="410" r:id="rId38"/>
    <p:sldId id="438" r:id="rId39"/>
    <p:sldId id="408" r:id="rId40"/>
    <p:sldId id="409" r:id="rId41"/>
    <p:sldId id="439" r:id="rId42"/>
    <p:sldId id="446" r:id="rId43"/>
    <p:sldId id="453" r:id="rId44"/>
    <p:sldId id="436" r:id="rId45"/>
    <p:sldId id="440" r:id="rId46"/>
    <p:sldId id="321" r:id="rId47"/>
    <p:sldId id="442" r:id="rId48"/>
    <p:sldId id="441" r:id="rId49"/>
    <p:sldId id="443" r:id="rId50"/>
    <p:sldId id="449" r:id="rId51"/>
    <p:sldId id="450" r:id="rId52"/>
    <p:sldId id="323" r:id="rId53"/>
    <p:sldId id="319" r:id="rId54"/>
    <p:sldId id="305" r:id="rId55"/>
  </p:sldIdLst>
  <p:sldSz cx="9144000" cy="5143500" type="screen16x9"/>
  <p:notesSz cx="6858000" cy="9144000"/>
  <p:embeddedFontLst>
    <p:embeddedFont>
      <p:font typeface="Livvic" pitchFamily="2" charset="0"/>
      <p:regular r:id="rId57"/>
      <p:bold r:id="rId58"/>
      <p:italic r:id="rId59"/>
      <p:boldItalic r:id="rId60"/>
    </p:embeddedFont>
    <p:embeddedFont>
      <p:font typeface="Open Sans" panose="020B0606030504020204" pitchFamily="34" charset="0"/>
      <p:regular r:id="rId61"/>
      <p:bold r:id="rId62"/>
      <p:italic r:id="rId63"/>
      <p:boldItalic r:id="rId64"/>
    </p:embeddedFont>
    <p:embeddedFont>
      <p:font typeface="Poppins" panose="00000500000000000000" pitchFamily="2" charset="0"/>
      <p:regular r:id="rId65"/>
      <p:bold r:id="rId66"/>
      <p:italic r:id="rId67"/>
      <p:boldItalic r:id="rId68"/>
    </p:embeddedFont>
    <p:embeddedFont>
      <p:font typeface="Poppins Medium" panose="00000600000000000000" pitchFamily="2" charset="0"/>
      <p:regular r:id="rId69"/>
      <p:bold r:id="rId70"/>
      <p:italic r:id="rId71"/>
      <p:boldItalic r:id="rId72"/>
    </p:embeddedFont>
    <p:embeddedFont>
      <p:font typeface="Poppins SemiBold" panose="00000700000000000000" pitchFamily="2" charset="0"/>
      <p:regular r:id="rId73"/>
      <p:bold r:id="rId74"/>
      <p:italic r:id="rId75"/>
      <p:boldItalic r:id="rId76"/>
    </p:embeddedFont>
    <p:embeddedFont>
      <p:font typeface="Roboto Medium" panose="02000000000000000000" pitchFamily="2"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6EC"/>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FE069C-24E7-4A01-A092-7020747C2769}">
  <a:tblStyle styleId="{E3FE069C-24E7-4A01-A092-7020747C27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5388" autoAdjust="0"/>
  </p:normalViewPr>
  <p:slideViewPr>
    <p:cSldViewPr snapToGrid="0">
      <p:cViewPr varScale="1">
        <p:scale>
          <a:sx n="117" d="100"/>
          <a:sy n="117" d="100"/>
        </p:scale>
        <p:origin x="49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2.fntdata"/><Relationship Id="rId74" Type="http://schemas.openxmlformats.org/officeDocument/2006/relationships/font" Target="fonts/font18.fntdata"/><Relationship Id="rId79" Type="http://schemas.openxmlformats.org/officeDocument/2006/relationships/font" Target="fonts/font23.fntdata"/><Relationship Id="rId5" Type="http://schemas.openxmlformats.org/officeDocument/2006/relationships/slide" Target="slides/slide4.xml"/><Relationship Id="rId61" Type="http://schemas.openxmlformats.org/officeDocument/2006/relationships/font" Target="fonts/font5.fntdata"/><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80"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font" Target="fonts/font22.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486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51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18178789-32D6-437D-4208-A50C2BC220D9}"/>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F60F5478-7E0C-EA5B-DF90-FFBF49E41D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AF9435BF-858F-9695-6CBD-80D3C9BC58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61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560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466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360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654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C5D50956-2521-D8B9-8D23-CD41FD3213F1}"/>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DA1B1D04-3ECB-3E5A-5AD2-7D21FDCEB3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51CDDCD3-C9A6-4D02-309D-84DE51A997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47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C5D50956-2521-D8B9-8D23-CD41FD3213F1}"/>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DA1B1D04-3ECB-3E5A-5AD2-7D21FDCEB3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51CDDCD3-C9A6-4D02-309D-84DE51A997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47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A8F7AC59-9CBB-9DC4-12A1-6CE4FC479A14}"/>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A177A4D1-83EA-0A98-0781-56B9E817BD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84E95C8C-666C-79A8-6267-CC90C5DCA0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90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12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a:extLst>
            <a:ext uri="{FF2B5EF4-FFF2-40B4-BE49-F238E27FC236}">
              <a16:creationId xmlns:a16="http://schemas.microsoft.com/office/drawing/2014/main" id="{67FAFE38-D0E6-0674-3603-2EC465811387}"/>
            </a:ext>
          </a:extLst>
        </p:cNvPr>
        <p:cNvGrpSpPr/>
        <p:nvPr/>
      </p:nvGrpSpPr>
      <p:grpSpPr>
        <a:xfrm>
          <a:off x="0" y="0"/>
          <a:ext cx="0" cy="0"/>
          <a:chOff x="0" y="0"/>
          <a:chExt cx="0" cy="0"/>
        </a:xfrm>
      </p:grpSpPr>
      <p:sp>
        <p:nvSpPr>
          <p:cNvPr id="225" name="Google Shape;225;gdd0c7d16c6_0_62:notes">
            <a:extLst>
              <a:ext uri="{FF2B5EF4-FFF2-40B4-BE49-F238E27FC236}">
                <a16:creationId xmlns:a16="http://schemas.microsoft.com/office/drawing/2014/main" id="{C0CA7772-B086-19FE-87D4-14FDE2F795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a:extLst>
              <a:ext uri="{FF2B5EF4-FFF2-40B4-BE49-F238E27FC236}">
                <a16:creationId xmlns:a16="http://schemas.microsoft.com/office/drawing/2014/main" id="{63EB6981-8157-EDB5-C412-199DD0A18C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644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E9A8949C-9CFA-68B6-D667-F0AF69A7B810}"/>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A3A6DF41-B32B-04BC-E9AE-6B3502E174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33EEC71A-D37E-639B-C7C3-0FA1D735C7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911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07D5D608-769E-53EB-94C8-E41971DD7191}"/>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EF581900-158E-0913-5014-4D2F3BB7C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B526BC6B-FB2E-8FC2-8929-3A62D6A239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502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5594FFCB-0EA8-463F-A8DD-687F2C8CA182}"/>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ECAEFA8F-33CA-C70A-8BF1-FC58BEDB80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B387BBED-978A-483E-0F4C-54BBF42DAA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547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60205FF7-591F-5EDB-88CE-CE0DE1567CAF}"/>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017512D3-3136-B68B-656A-38C1625038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01D1D582-2619-0B98-2D43-CFCB757BC4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112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DE6C2C91-90B8-7712-08AA-CC4DE8177BFA}"/>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E201F1C5-03FC-7330-CB2C-AA29B59B70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877FCB4A-91B4-13E7-1B43-D95E28F2D7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00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555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A904F57D-87E0-0E6B-64F5-688BC254938D}"/>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DCE48772-B516-F345-B138-4F8CD55386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52211343-2C58-0CE9-02F2-0AD4380FB4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524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FCD83BF2-6F23-78C6-5B8A-10D0EEC60C81}"/>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097C963B-0060-FCA8-9FF1-2A0081BFBF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41A006A2-6AE9-5AB1-36E3-AAE0316D20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733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666EBB55-EF72-E5AF-1808-ACE7171D3076}"/>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09460B60-E821-5041-F6CE-4D6FC91880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C9CDF001-3146-03C6-5B76-59F9117BD2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68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db0f9523dd_0_25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db0f9523dd_0_25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492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51DFC8E0-9CBF-9186-B971-9DD132BAD1BA}"/>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AA3797CD-8012-9BD3-8389-00E04D1CE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DED1DE95-D67B-FFED-1C3E-7BCA01B816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405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DB2F03A9-BC97-1588-DC1D-84B0C02F0452}"/>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65435108-D384-3008-0D94-2A5C93DD58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779BE7DA-F602-28BC-BEFE-9DFDFC0C5E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88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E90264FB-5E46-62CF-001D-CBAA74EB0901}"/>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18BA94D1-3A13-24B2-91B3-1CEB34C816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5953FBA4-6526-A771-5BF4-C7F9892AAA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211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a:extLst>
            <a:ext uri="{FF2B5EF4-FFF2-40B4-BE49-F238E27FC236}">
              <a16:creationId xmlns:a16="http://schemas.microsoft.com/office/drawing/2014/main" id="{20756046-3373-1CC4-65CA-28AC68B824D0}"/>
            </a:ext>
          </a:extLst>
        </p:cNvPr>
        <p:cNvGrpSpPr/>
        <p:nvPr/>
      </p:nvGrpSpPr>
      <p:grpSpPr>
        <a:xfrm>
          <a:off x="0" y="0"/>
          <a:ext cx="0" cy="0"/>
          <a:chOff x="0" y="0"/>
          <a:chExt cx="0" cy="0"/>
        </a:xfrm>
      </p:grpSpPr>
      <p:sp>
        <p:nvSpPr>
          <p:cNvPr id="225" name="Google Shape;225;gdd0c7d16c6_0_62:notes">
            <a:extLst>
              <a:ext uri="{FF2B5EF4-FFF2-40B4-BE49-F238E27FC236}">
                <a16:creationId xmlns:a16="http://schemas.microsoft.com/office/drawing/2014/main" id="{92DF3339-192F-E31E-E197-DB1048416F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a:extLst>
              <a:ext uri="{FF2B5EF4-FFF2-40B4-BE49-F238E27FC236}">
                <a16:creationId xmlns:a16="http://schemas.microsoft.com/office/drawing/2014/main" id="{5B1EE569-2D5B-811C-E58B-44E1CE495C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822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880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FE2160EE-5BD0-F78C-4CB7-694FC5F9867E}"/>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3170F808-012C-B125-A252-2F4D07804B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CD705B1F-E4CE-6C04-0C10-E81EB2EFE8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143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D7EC045B-CD1B-CAFC-00E7-F9631421BB6C}"/>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D8EC8C4E-54B6-CAB1-D917-2D9BE394BE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EE1461FD-14AB-68DF-4A20-EE1F6D61B9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685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4134AB6E-F301-906D-E4FE-EBD86491C32B}"/>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097F5C3A-58D2-075A-DCFF-310DC05A87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65CC3E4E-1344-5A79-61E0-301C420732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99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1CF3EA9C-8B01-0F9F-5D70-28629518B4D0}"/>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321B8752-154B-4BC3-3CF2-88ECFF025F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149777FB-20F2-E17D-C124-35E41CE193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587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6D9C7A11-2DB8-3B02-2FB5-6526E2006440}"/>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791B1798-50C3-2869-E94E-37CE988191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A7AA3C44-560E-0D75-E1FE-C105D9E8C7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300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8203F242-CBE4-6B2E-AE00-FCCC900C1322}"/>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BC054C03-B692-3B1F-C5A6-0EDF6988E3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6DA43F68-EB31-E705-713C-2CC927B9A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807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5D959DC7-38EA-C51B-FEBB-D604BE853DAD}"/>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8A885A90-9824-7C7B-F0C6-CCF83D108A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9E779D44-C2B3-534D-716C-21EC8A244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363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92E4AB46-97E0-DEA0-83EE-38600E6700F6}"/>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65511ECF-D532-44FE-56DE-B126594A09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6DDAEC49-E1A0-30ED-646F-256E66A5A8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908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2BEC450C-79C5-175B-9DCD-CF13147111C2}"/>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988F85C7-9D30-04CF-3418-3ECA932720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B21BB055-40E8-5832-00A5-83F55E1D9A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028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17789ED3-C74C-5DC8-6F58-C8DE48D3E6D3}"/>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F79E6721-8D03-010D-8D30-C0D75238D2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A31423D0-A750-598A-4511-C7653F7671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89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a:extLst>
            <a:ext uri="{FF2B5EF4-FFF2-40B4-BE49-F238E27FC236}">
              <a16:creationId xmlns:a16="http://schemas.microsoft.com/office/drawing/2014/main" id="{B94C7DB8-9670-882E-70D6-0F70CB4DF1B2}"/>
            </a:ext>
          </a:extLst>
        </p:cNvPr>
        <p:cNvGrpSpPr/>
        <p:nvPr/>
      </p:nvGrpSpPr>
      <p:grpSpPr>
        <a:xfrm>
          <a:off x="0" y="0"/>
          <a:ext cx="0" cy="0"/>
          <a:chOff x="0" y="0"/>
          <a:chExt cx="0" cy="0"/>
        </a:xfrm>
      </p:grpSpPr>
      <p:sp>
        <p:nvSpPr>
          <p:cNvPr id="225" name="Google Shape;225;gdd0c7d16c6_0_62:notes">
            <a:extLst>
              <a:ext uri="{FF2B5EF4-FFF2-40B4-BE49-F238E27FC236}">
                <a16:creationId xmlns:a16="http://schemas.microsoft.com/office/drawing/2014/main" id="{14FC092D-CCB6-0B52-489E-685BAE5290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a:extLst>
              <a:ext uri="{FF2B5EF4-FFF2-40B4-BE49-F238E27FC236}">
                <a16:creationId xmlns:a16="http://schemas.microsoft.com/office/drawing/2014/main" id="{5204EB0D-8FBE-AF59-BC68-C5C66E12C8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443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595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AF6D274F-BB8F-8628-3FEA-198AD6A88416}"/>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F8993780-E793-C176-AD32-301867E25E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6696140C-99A8-2922-C4AF-E3ACAAF8A8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284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C619D15D-09EC-F677-39D6-015D97EC5BDF}"/>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52B6604A-D2C3-0CCB-A30D-9C20469189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5B94FDC5-B9A0-E83A-EDFB-93D90EEF4E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183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526170BC-7311-BDD3-C37D-8BE15FA0A461}"/>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540E07FB-9700-71F8-7600-FCB0552BD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D20D7AB4-11C0-C718-1A14-BC8A91A511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206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2648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a:extLst>
            <a:ext uri="{FF2B5EF4-FFF2-40B4-BE49-F238E27FC236}">
              <a16:creationId xmlns:a16="http://schemas.microsoft.com/office/drawing/2014/main" id="{5924CB75-B254-09DC-65C2-6C1B813BFD7F}"/>
            </a:ext>
          </a:extLst>
        </p:cNvPr>
        <p:cNvGrpSpPr/>
        <p:nvPr/>
      </p:nvGrpSpPr>
      <p:grpSpPr>
        <a:xfrm>
          <a:off x="0" y="0"/>
          <a:ext cx="0" cy="0"/>
          <a:chOff x="0" y="0"/>
          <a:chExt cx="0" cy="0"/>
        </a:xfrm>
      </p:grpSpPr>
      <p:sp>
        <p:nvSpPr>
          <p:cNvPr id="225" name="Google Shape;225;gdd0c7d16c6_0_62:notes">
            <a:extLst>
              <a:ext uri="{FF2B5EF4-FFF2-40B4-BE49-F238E27FC236}">
                <a16:creationId xmlns:a16="http://schemas.microsoft.com/office/drawing/2014/main" id="{4E09C700-31EF-23A5-3A12-5F40664C68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a:extLst>
              <a:ext uri="{FF2B5EF4-FFF2-40B4-BE49-F238E27FC236}">
                <a16:creationId xmlns:a16="http://schemas.microsoft.com/office/drawing/2014/main" id="{30230279-40E9-394F-3A3A-0AFA02DD9D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004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F521AABF-22A0-2B9D-96B4-EBDAD5E9699C}"/>
            </a:ext>
          </a:extLst>
        </p:cNvPr>
        <p:cNvGrpSpPr/>
        <p:nvPr/>
      </p:nvGrpSpPr>
      <p:grpSpPr>
        <a:xfrm>
          <a:off x="0" y="0"/>
          <a:ext cx="0" cy="0"/>
          <a:chOff x="0" y="0"/>
          <a:chExt cx="0" cy="0"/>
        </a:xfrm>
      </p:grpSpPr>
      <p:sp>
        <p:nvSpPr>
          <p:cNvPr id="237" name="Google Shape;237;gdb0f9523dd_0_68:notes">
            <a:extLst>
              <a:ext uri="{FF2B5EF4-FFF2-40B4-BE49-F238E27FC236}">
                <a16:creationId xmlns:a16="http://schemas.microsoft.com/office/drawing/2014/main" id="{B6076461-41F2-12C9-3C28-EAE3DF2040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a:extLst>
              <a:ext uri="{FF2B5EF4-FFF2-40B4-BE49-F238E27FC236}">
                <a16:creationId xmlns:a16="http://schemas.microsoft.com/office/drawing/2014/main" id="{6150C8AC-F484-5828-E6D8-F020BC52E2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2312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0064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311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db0f9523dd_0_25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db0f9523dd_0_25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598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48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96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67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74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54469" y="4438606"/>
            <a:ext cx="331056" cy="330997"/>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19100" y="539400"/>
            <a:ext cx="7705800" cy="4064700"/>
            <a:chOff x="719100" y="539400"/>
            <a:chExt cx="7705800" cy="4064700"/>
          </a:xfrm>
        </p:grpSpPr>
        <p:cxnSp>
          <p:nvCxnSpPr>
            <p:cNvPr id="11" name="Google Shape;11;p2"/>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13" name="Google Shape;13;p2"/>
          <p:cNvSpPr txBox="1">
            <a:spLocks noGrp="1"/>
          </p:cNvSpPr>
          <p:nvPr>
            <p:ph type="ctrTitle"/>
          </p:nvPr>
        </p:nvSpPr>
        <p:spPr>
          <a:xfrm>
            <a:off x="1120175" y="951399"/>
            <a:ext cx="5874300" cy="2556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4" name="Google Shape;14;p2"/>
          <p:cNvSpPr txBox="1">
            <a:spLocks noGrp="1"/>
          </p:cNvSpPr>
          <p:nvPr>
            <p:ph type="subTitle" idx="1"/>
          </p:nvPr>
        </p:nvSpPr>
        <p:spPr>
          <a:xfrm>
            <a:off x="1237375" y="3620702"/>
            <a:ext cx="3969300" cy="325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2">
    <p:spTree>
      <p:nvGrpSpPr>
        <p:cNvPr id="1" name="Shape 173"/>
        <p:cNvGrpSpPr/>
        <p:nvPr/>
      </p:nvGrpSpPr>
      <p:grpSpPr>
        <a:xfrm>
          <a:off x="0" y="0"/>
          <a:ext cx="0" cy="0"/>
          <a:chOff x="0" y="0"/>
          <a:chExt cx="0" cy="0"/>
        </a:xfrm>
      </p:grpSpPr>
      <p:sp>
        <p:nvSpPr>
          <p:cNvPr id="174" name="Google Shape;174;p22"/>
          <p:cNvSpPr/>
          <p:nvPr/>
        </p:nvSpPr>
        <p:spPr>
          <a:xfrm rot="-5400000">
            <a:off x="529251" y="44133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22"/>
          <p:cNvGrpSpPr/>
          <p:nvPr/>
        </p:nvGrpSpPr>
        <p:grpSpPr>
          <a:xfrm>
            <a:off x="719100" y="539400"/>
            <a:ext cx="7705800" cy="4064700"/>
            <a:chOff x="719100" y="539400"/>
            <a:chExt cx="7705800" cy="4064700"/>
          </a:xfrm>
        </p:grpSpPr>
        <p:cxnSp>
          <p:nvCxnSpPr>
            <p:cNvPr id="176" name="Google Shape;176;p22"/>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77" name="Google Shape;177;p22"/>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grpSp>
        <p:nvGrpSpPr>
          <p:cNvPr id="178" name="Google Shape;178;p22"/>
          <p:cNvGrpSpPr/>
          <p:nvPr/>
        </p:nvGrpSpPr>
        <p:grpSpPr>
          <a:xfrm rot="10800000" flipH="1">
            <a:off x="6949440" y="209181"/>
            <a:ext cx="2284753" cy="1607435"/>
            <a:chOff x="5539150" y="3176875"/>
            <a:chExt cx="2029449" cy="1427308"/>
          </a:xfrm>
        </p:grpSpPr>
        <p:sp>
          <p:nvSpPr>
            <p:cNvPr id="179" name="Google Shape;179;p22"/>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rot="5400000">
            <a:off x="8243792" y="4413356"/>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085025" y="2155800"/>
            <a:ext cx="4050000" cy="14802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500" b="1">
                <a:latin typeface="Poppins"/>
                <a:ea typeface="Poppins"/>
                <a:cs typeface="Poppins"/>
                <a:sym typeface="Poppi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01400" y="1072275"/>
            <a:ext cx="977400" cy="977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9" name="Google Shape;19;p3"/>
          <p:cNvSpPr txBox="1">
            <a:spLocks noGrp="1"/>
          </p:cNvSpPr>
          <p:nvPr>
            <p:ph type="subTitle" idx="1"/>
          </p:nvPr>
        </p:nvSpPr>
        <p:spPr>
          <a:xfrm>
            <a:off x="4085025" y="3742125"/>
            <a:ext cx="4050000" cy="329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0" name="Google Shape;20;p3"/>
          <p:cNvSpPr>
            <a:spLocks noGrp="1"/>
          </p:cNvSpPr>
          <p:nvPr>
            <p:ph type="pic" idx="3"/>
          </p:nvPr>
        </p:nvSpPr>
        <p:spPr>
          <a:xfrm>
            <a:off x="1116290" y="947839"/>
            <a:ext cx="2381700" cy="3247800"/>
          </a:xfrm>
          <a:prstGeom prst="round2SameRect">
            <a:avLst>
              <a:gd name="adj1" fmla="val 50000"/>
              <a:gd name="adj2" fmla="val 0"/>
            </a:avLst>
          </a:prstGeom>
          <a:noFill/>
          <a:ln>
            <a:noFill/>
          </a:ln>
        </p:spPr>
      </p:sp>
      <p:cxnSp>
        <p:nvCxnSpPr>
          <p:cNvPr id="21" name="Google Shape;21;p3"/>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22;p3"/>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rot="10800000">
            <a:off x="8243792" y="4413356"/>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34" name="Google Shape;3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 name="Google Shape;3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Arial"/>
              <a:buChar char="•"/>
              <a:defRPr/>
            </a:lvl1pPr>
            <a:lvl2pPr lvl="1" algn="ctr">
              <a:spcBef>
                <a:spcPts val="0"/>
              </a:spcBef>
              <a:spcAft>
                <a:spcPts val="0"/>
              </a:spcAft>
              <a:buClr>
                <a:schemeClr val="dk1"/>
              </a:buClr>
              <a:buSzPts val="1200"/>
              <a:buFont typeface="Arial"/>
              <a:buChar char="○"/>
              <a:defRPr/>
            </a:lvl2pPr>
            <a:lvl3pPr lvl="2" algn="ctr">
              <a:spcBef>
                <a:spcPts val="0"/>
              </a:spcBef>
              <a:spcAft>
                <a:spcPts val="0"/>
              </a:spcAft>
              <a:buClr>
                <a:schemeClr val="dk1"/>
              </a:buClr>
              <a:buSzPts val="1200"/>
              <a:buFont typeface="Arial"/>
              <a:buChar char="■"/>
              <a:defRPr/>
            </a:lvl3pPr>
            <a:lvl4pPr lvl="3" algn="ctr">
              <a:spcBef>
                <a:spcPts val="0"/>
              </a:spcBef>
              <a:spcAft>
                <a:spcPts val="0"/>
              </a:spcAft>
              <a:buClr>
                <a:schemeClr val="dk1"/>
              </a:buClr>
              <a:buSzPts val="1200"/>
              <a:buFont typeface="Arial"/>
              <a:buChar char="●"/>
              <a:defRPr/>
            </a:lvl4pPr>
            <a:lvl5pPr lvl="4" algn="ctr">
              <a:spcBef>
                <a:spcPts val="0"/>
              </a:spcBef>
              <a:spcAft>
                <a:spcPts val="0"/>
              </a:spcAft>
              <a:buClr>
                <a:schemeClr val="dk1"/>
              </a:buClr>
              <a:buSzPts val="1200"/>
              <a:buFont typeface="Arial"/>
              <a:buChar char="○"/>
              <a:defRPr/>
            </a:lvl5pPr>
            <a:lvl6pPr lvl="5" algn="ctr">
              <a:spcBef>
                <a:spcPts val="0"/>
              </a:spcBef>
              <a:spcAft>
                <a:spcPts val="0"/>
              </a:spcAft>
              <a:buClr>
                <a:schemeClr val="dk1"/>
              </a:buClr>
              <a:buSzPts val="1200"/>
              <a:buFont typeface="Arial"/>
              <a:buChar char="■"/>
              <a:defRPr/>
            </a:lvl6pPr>
            <a:lvl7pPr lvl="6" algn="ctr">
              <a:spcBef>
                <a:spcPts val="0"/>
              </a:spcBef>
              <a:spcAft>
                <a:spcPts val="0"/>
              </a:spcAft>
              <a:buClr>
                <a:schemeClr val="dk1"/>
              </a:buClr>
              <a:buSzPts val="1200"/>
              <a:buFont typeface="Arial"/>
              <a:buChar char="●"/>
              <a:defRPr/>
            </a:lvl7pPr>
            <a:lvl8pPr lvl="7" algn="ctr">
              <a:spcBef>
                <a:spcPts val="0"/>
              </a:spcBef>
              <a:spcAft>
                <a:spcPts val="0"/>
              </a:spcAft>
              <a:buClr>
                <a:schemeClr val="dk1"/>
              </a:buClr>
              <a:buSzPts val="1200"/>
              <a:buFont typeface="Arial"/>
              <a:buChar char="○"/>
              <a:defRPr/>
            </a:lvl8pPr>
            <a:lvl9pPr lvl="8" algn="ctr">
              <a:spcBef>
                <a:spcPts val="0"/>
              </a:spcBef>
              <a:spcAft>
                <a:spcPts val="0"/>
              </a:spcAft>
              <a:buClr>
                <a:schemeClr val="dk1"/>
              </a:buClr>
              <a:buSzPts val="1200"/>
              <a:buFont typeface="Arial"/>
              <a:buChar char="■"/>
              <a:defRPr/>
            </a:lvl9pPr>
          </a:lstStyle>
          <a:p>
            <a:endParaRPr/>
          </a:p>
        </p:txBody>
      </p:sp>
      <p:sp>
        <p:nvSpPr>
          <p:cNvPr id="36" name="Google Shape;3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Arial"/>
              <a:buChar char="•"/>
              <a:defRPr/>
            </a:lvl1pPr>
            <a:lvl2pPr lvl="1" algn="ctr" rtl="0">
              <a:spcBef>
                <a:spcPts val="0"/>
              </a:spcBef>
              <a:spcAft>
                <a:spcPts val="0"/>
              </a:spcAft>
              <a:buClr>
                <a:schemeClr val="dk1"/>
              </a:buClr>
              <a:buSzPts val="1200"/>
              <a:buFont typeface="Arial"/>
              <a:buChar char="○"/>
              <a:defRPr/>
            </a:lvl2pPr>
            <a:lvl3pPr lvl="2" algn="ctr" rtl="0">
              <a:spcBef>
                <a:spcPts val="0"/>
              </a:spcBef>
              <a:spcAft>
                <a:spcPts val="0"/>
              </a:spcAft>
              <a:buClr>
                <a:schemeClr val="dk1"/>
              </a:buClr>
              <a:buSzPts val="1200"/>
              <a:buFont typeface="Arial"/>
              <a:buChar char="■"/>
              <a:defRPr/>
            </a:lvl3pPr>
            <a:lvl4pPr lvl="3" algn="ctr" rtl="0">
              <a:spcBef>
                <a:spcPts val="0"/>
              </a:spcBef>
              <a:spcAft>
                <a:spcPts val="0"/>
              </a:spcAft>
              <a:buClr>
                <a:schemeClr val="dk1"/>
              </a:buClr>
              <a:buSzPts val="1200"/>
              <a:buFont typeface="Arial"/>
              <a:buChar char="●"/>
              <a:defRPr/>
            </a:lvl4pPr>
            <a:lvl5pPr lvl="4" algn="ctr" rtl="0">
              <a:spcBef>
                <a:spcPts val="0"/>
              </a:spcBef>
              <a:spcAft>
                <a:spcPts val="0"/>
              </a:spcAft>
              <a:buClr>
                <a:schemeClr val="dk1"/>
              </a:buClr>
              <a:buSzPts val="1200"/>
              <a:buFont typeface="Arial"/>
              <a:buChar char="○"/>
              <a:defRPr/>
            </a:lvl5pPr>
            <a:lvl6pPr lvl="5" algn="ctr" rtl="0">
              <a:spcBef>
                <a:spcPts val="0"/>
              </a:spcBef>
              <a:spcAft>
                <a:spcPts val="0"/>
              </a:spcAft>
              <a:buClr>
                <a:schemeClr val="dk1"/>
              </a:buClr>
              <a:buSzPts val="1200"/>
              <a:buFont typeface="Arial"/>
              <a:buChar char="■"/>
              <a:defRPr/>
            </a:lvl6pPr>
            <a:lvl7pPr lvl="6" algn="ctr" rtl="0">
              <a:spcBef>
                <a:spcPts val="0"/>
              </a:spcBef>
              <a:spcAft>
                <a:spcPts val="0"/>
              </a:spcAft>
              <a:buClr>
                <a:schemeClr val="dk1"/>
              </a:buClr>
              <a:buSzPts val="1200"/>
              <a:buFont typeface="Arial"/>
              <a:buChar char="●"/>
              <a:defRPr/>
            </a:lvl7pPr>
            <a:lvl8pPr lvl="7" algn="ctr" rtl="0">
              <a:spcBef>
                <a:spcPts val="0"/>
              </a:spcBef>
              <a:spcAft>
                <a:spcPts val="0"/>
              </a:spcAft>
              <a:buClr>
                <a:schemeClr val="dk1"/>
              </a:buClr>
              <a:buSzPts val="1200"/>
              <a:buFont typeface="Arial"/>
              <a:buChar char="○"/>
              <a:defRPr/>
            </a:lvl8pPr>
            <a:lvl9pPr lvl="8" algn="ctr" rtl="0">
              <a:spcBef>
                <a:spcPts val="0"/>
              </a:spcBef>
              <a:spcAft>
                <a:spcPts val="0"/>
              </a:spcAft>
              <a:buClr>
                <a:schemeClr val="dk1"/>
              </a:buClr>
              <a:buSzPts val="1200"/>
              <a:buFont typeface="Arial"/>
              <a:buChar char="■"/>
              <a:defRPr/>
            </a:lvl9pPr>
          </a:lstStyle>
          <a:p>
            <a:endParaRPr/>
          </a:p>
        </p:txBody>
      </p:sp>
      <p:grpSp>
        <p:nvGrpSpPr>
          <p:cNvPr id="37" name="Google Shape;37;p5"/>
          <p:cNvGrpSpPr/>
          <p:nvPr/>
        </p:nvGrpSpPr>
        <p:grpSpPr>
          <a:xfrm>
            <a:off x="719100" y="539400"/>
            <a:ext cx="7705800" cy="4064700"/>
            <a:chOff x="719100" y="539400"/>
            <a:chExt cx="7705800" cy="4064700"/>
          </a:xfrm>
        </p:grpSpPr>
        <p:cxnSp>
          <p:nvCxnSpPr>
            <p:cNvPr id="38" name="Google Shape;38;p5"/>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rot="-5400000" flipH="1">
            <a:off x="529251" y="44133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title"/>
          </p:nvPr>
        </p:nvSpPr>
        <p:spPr>
          <a:xfrm>
            <a:off x="1302700" y="1389775"/>
            <a:ext cx="5490000" cy="13227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2400"/>
              <a:buNone/>
              <a:defRPr sz="4000" b="1">
                <a:latin typeface="Poppins"/>
                <a:ea typeface="Poppins"/>
                <a:cs typeface="Poppins"/>
                <a:sym typeface="Poppins"/>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49" name="Google Shape;49;p7"/>
          <p:cNvSpPr txBox="1">
            <a:spLocks noGrp="1"/>
          </p:cNvSpPr>
          <p:nvPr>
            <p:ph type="subTitle" idx="1"/>
          </p:nvPr>
        </p:nvSpPr>
        <p:spPr>
          <a:xfrm>
            <a:off x="1302700" y="2793725"/>
            <a:ext cx="5490000" cy="868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200"/>
              <a:buNone/>
              <a:defRPr sz="1400"/>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grpSp>
        <p:nvGrpSpPr>
          <p:cNvPr id="50" name="Google Shape;50;p7"/>
          <p:cNvGrpSpPr/>
          <p:nvPr/>
        </p:nvGrpSpPr>
        <p:grpSpPr>
          <a:xfrm>
            <a:off x="719100" y="539400"/>
            <a:ext cx="7705800" cy="4064700"/>
            <a:chOff x="719100" y="539400"/>
            <a:chExt cx="7705800" cy="4064700"/>
          </a:xfrm>
        </p:grpSpPr>
        <p:cxnSp>
          <p:nvCxnSpPr>
            <p:cNvPr id="51" name="Google Shape;51;p7"/>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7"/>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53" name="Google Shape;53;p7"/>
          <p:cNvSpPr/>
          <p:nvPr/>
        </p:nvSpPr>
        <p:spPr>
          <a:xfrm rot="5400000">
            <a:off x="8020160" y="204135"/>
            <a:ext cx="670627" cy="670508"/>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p:nvPr/>
        </p:nvSpPr>
        <p:spPr>
          <a:xfrm rot="-5400000">
            <a:off x="529251" y="44133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63" name="Google Shape;63;p9"/>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4" name="Google Shape;64;p9"/>
          <p:cNvGrpSpPr/>
          <p:nvPr/>
        </p:nvGrpSpPr>
        <p:grpSpPr>
          <a:xfrm>
            <a:off x="719100" y="539400"/>
            <a:ext cx="7705800" cy="4064700"/>
            <a:chOff x="719100" y="539400"/>
            <a:chExt cx="7705800" cy="4064700"/>
          </a:xfrm>
        </p:grpSpPr>
        <p:cxnSp>
          <p:nvCxnSpPr>
            <p:cNvPr id="65" name="Google Shape;65;p9"/>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9"/>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25" y="0"/>
            <a:ext cx="9144000" cy="5143500"/>
          </a:xfrm>
          <a:prstGeom prst="rect">
            <a:avLst/>
          </a:prstGeom>
          <a:noFill/>
          <a:ln>
            <a:noFill/>
          </a:ln>
        </p:spPr>
      </p:sp>
      <p:sp>
        <p:nvSpPr>
          <p:cNvPr id="69" name="Google Shape;69;p10"/>
          <p:cNvSpPr txBox="1">
            <a:spLocks noGrp="1"/>
          </p:cNvSpPr>
          <p:nvPr>
            <p:ph type="body" idx="1"/>
          </p:nvPr>
        </p:nvSpPr>
        <p:spPr>
          <a:xfrm>
            <a:off x="1150150" y="3999000"/>
            <a:ext cx="6843600" cy="605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00"/>
              <a:buFont typeface="Poppins SemiBold"/>
              <a:buNone/>
              <a:defRPr sz="25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3">
    <p:spTree>
      <p:nvGrpSpPr>
        <p:cNvPr id="1" name="Shape 134"/>
        <p:cNvGrpSpPr/>
        <p:nvPr/>
      </p:nvGrpSpPr>
      <p:grpSpPr>
        <a:xfrm>
          <a:off x="0" y="0"/>
          <a:ext cx="0" cy="0"/>
          <a:chOff x="0" y="0"/>
          <a:chExt cx="0" cy="0"/>
        </a:xfrm>
      </p:grpSpPr>
      <p:sp>
        <p:nvSpPr>
          <p:cNvPr id="135" name="Google Shape;135;p17"/>
          <p:cNvSpPr/>
          <p:nvPr/>
        </p:nvSpPr>
        <p:spPr>
          <a:xfrm rot="5400000">
            <a:off x="8243792" y="4413356"/>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17"/>
          <p:cNvGrpSpPr/>
          <p:nvPr/>
        </p:nvGrpSpPr>
        <p:grpSpPr>
          <a:xfrm>
            <a:off x="719100" y="539400"/>
            <a:ext cx="7705800" cy="4064700"/>
            <a:chOff x="719100" y="539400"/>
            <a:chExt cx="7705800" cy="4064700"/>
          </a:xfrm>
        </p:grpSpPr>
        <p:cxnSp>
          <p:nvCxnSpPr>
            <p:cNvPr id="137" name="Google Shape;137;p17"/>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7"/>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139" name="Google Shape;139;p17"/>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4"/>
        <p:cNvGrpSpPr/>
        <p:nvPr/>
      </p:nvGrpSpPr>
      <p:grpSpPr>
        <a:xfrm>
          <a:off x="0" y="0"/>
          <a:ext cx="0" cy="0"/>
          <a:chOff x="0" y="0"/>
          <a:chExt cx="0" cy="0"/>
        </a:xfrm>
      </p:grpSpPr>
      <p:sp>
        <p:nvSpPr>
          <p:cNvPr id="165" name="Google Shape;165;p21"/>
          <p:cNvSpPr/>
          <p:nvPr/>
        </p:nvSpPr>
        <p:spPr>
          <a:xfrm rot="5400000">
            <a:off x="8309239" y="3486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1"/>
          <p:cNvGrpSpPr/>
          <p:nvPr/>
        </p:nvGrpSpPr>
        <p:grpSpPr>
          <a:xfrm>
            <a:off x="719100" y="539400"/>
            <a:ext cx="7705800" cy="4064700"/>
            <a:chOff x="719100" y="539400"/>
            <a:chExt cx="7705800" cy="4064700"/>
          </a:xfrm>
        </p:grpSpPr>
        <p:cxnSp>
          <p:nvCxnSpPr>
            <p:cNvPr id="167" name="Google Shape;167;p21"/>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21"/>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grpSp>
        <p:nvGrpSpPr>
          <p:cNvPr id="169" name="Google Shape;169;p21"/>
          <p:cNvGrpSpPr/>
          <p:nvPr/>
        </p:nvGrpSpPr>
        <p:grpSpPr>
          <a:xfrm rot="5400000">
            <a:off x="-430099" y="3200731"/>
            <a:ext cx="2284753" cy="1607435"/>
            <a:chOff x="5539150" y="3176875"/>
            <a:chExt cx="2029449" cy="1427308"/>
          </a:xfrm>
        </p:grpSpPr>
        <p:sp>
          <p:nvSpPr>
            <p:cNvPr id="170" name="Google Shape;170;p21"/>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400"/>
            <a:ext cx="7704000" cy="51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1pPr>
            <a:lvl2pPr marL="914400" lvl="1"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2pPr>
            <a:lvl3pPr marL="1371600" lvl="2"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3pPr>
            <a:lvl4pPr marL="1828800" lvl="3"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4pPr>
            <a:lvl5pPr marL="2286000" lvl="4"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5pPr>
            <a:lvl6pPr marL="2743200" lvl="5"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6pPr>
            <a:lvl7pPr marL="3200400" lvl="6"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7pPr>
            <a:lvl8pPr marL="3657600" lvl="7"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8pPr>
            <a:lvl9pPr marL="4114800" lvl="8"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63"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upport.google.com/youtube/answer/2801939?hl=en&amp;ref_topic=9282436"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aclanthology.org/2023.dravidianlangtech-1.31"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71552010_The_robust_feature_extraction_of_audio_signal_by_using_VGGish_mode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www.ncbi.nlm.nih.gov/pmc/articles/PMC11288409/" TargetMode="External"/><Relationship Id="rId4" Type="http://schemas.openxmlformats.org/officeDocument/2006/relationships/hyperlink" Target="https://www.researchgate.net/publication/366127526_Multimodal_Amharic_Hate_Speech_Detection_Using_Deep_Learn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ctrTitle"/>
          </p:nvPr>
        </p:nvSpPr>
        <p:spPr>
          <a:xfrm>
            <a:off x="837604" y="989511"/>
            <a:ext cx="6167523" cy="19164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b="1" dirty="0">
                <a:latin typeface="Poppins"/>
                <a:ea typeface="Poppins"/>
                <a:cs typeface="Poppins"/>
                <a:sym typeface="Poppins"/>
              </a:rPr>
              <a:t>Project </a:t>
            </a:r>
            <a:br>
              <a:rPr lang="en" sz="5500" b="1" dirty="0">
                <a:latin typeface="Poppins"/>
                <a:ea typeface="Poppins"/>
                <a:cs typeface="Poppins"/>
                <a:sym typeface="Poppins"/>
              </a:rPr>
            </a:br>
            <a:r>
              <a:rPr lang="en" sz="5500" b="1" dirty="0">
                <a:latin typeface="Poppins"/>
                <a:ea typeface="Poppins"/>
                <a:cs typeface="Poppins"/>
                <a:sym typeface="Poppins"/>
              </a:rPr>
              <a:t>Phase - 2</a:t>
            </a:r>
            <a:endParaRPr sz="3600" b="0" u="sng" dirty="0">
              <a:effectLst>
                <a:outerShdw blurRad="38100" dist="38100" dir="2700000" algn="tl">
                  <a:srgbClr val="000000">
                    <a:alpha val="43137"/>
                  </a:srgbClr>
                </a:outerShdw>
              </a:effectLst>
              <a:latin typeface="Poppins Medium"/>
              <a:ea typeface="Poppins Medium"/>
              <a:cs typeface="Poppins Medium"/>
              <a:sym typeface="Poppins Medium"/>
            </a:endParaRPr>
          </a:p>
        </p:txBody>
      </p:sp>
      <p:grpSp>
        <p:nvGrpSpPr>
          <p:cNvPr id="194" name="Google Shape;194;p26"/>
          <p:cNvGrpSpPr/>
          <p:nvPr/>
        </p:nvGrpSpPr>
        <p:grpSpPr>
          <a:xfrm>
            <a:off x="7406640" y="0"/>
            <a:ext cx="1763123" cy="2853109"/>
            <a:chOff x="7400700" y="0"/>
            <a:chExt cx="1747050" cy="2853109"/>
          </a:xfrm>
        </p:grpSpPr>
        <p:sp>
          <p:nvSpPr>
            <p:cNvPr id="195" name="Google Shape;195;p26"/>
            <p:cNvSpPr/>
            <p:nvPr/>
          </p:nvSpPr>
          <p:spPr>
            <a:xfrm rot="5400000">
              <a:off x="7402546" y="1107904"/>
              <a:ext cx="1743359" cy="1747050"/>
            </a:xfrm>
            <a:custGeom>
              <a:avLst/>
              <a:gdLst/>
              <a:ahLst/>
              <a:cxnLst/>
              <a:rect l="l" t="t" r="r" b="b"/>
              <a:pathLst>
                <a:path w="23818" h="23818" extrusionOk="0">
                  <a:moveTo>
                    <a:pt x="0" y="1"/>
                  </a:moveTo>
                  <a:lnTo>
                    <a:pt x="0" y="23817"/>
                  </a:lnTo>
                  <a:cubicBezTo>
                    <a:pt x="13155" y="23817"/>
                    <a:pt x="23817" y="13155"/>
                    <a:pt x="23817" y="1"/>
                  </a:cubicBezTo>
                  <a:close/>
                </a:path>
              </a:pathLst>
            </a:custGeom>
            <a:gradFill>
              <a:gsLst>
                <a:gs pos="0">
                  <a:srgbClr val="174B67">
                    <a:alpha val="34901"/>
                  </a:srgbClr>
                </a:gs>
                <a:gs pos="100000">
                  <a:srgbClr val="174B67">
                    <a:alpha val="588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rot="5400000">
              <a:off x="8036028" y="1107829"/>
              <a:ext cx="1109800" cy="1113645"/>
            </a:xfrm>
            <a:custGeom>
              <a:avLst/>
              <a:gdLst/>
              <a:ahLst/>
              <a:cxnLst/>
              <a:rect l="l" t="t" r="r" b="b"/>
              <a:pathLst>
                <a:path w="11909" h="11910" extrusionOk="0">
                  <a:moveTo>
                    <a:pt x="0" y="1"/>
                  </a:moveTo>
                  <a:lnTo>
                    <a:pt x="0" y="11909"/>
                  </a:lnTo>
                  <a:cubicBezTo>
                    <a:pt x="6581" y="11909"/>
                    <a:pt x="11909" y="6581"/>
                    <a:pt x="11909" y="1"/>
                  </a:cubicBezTo>
                  <a:close/>
                </a:path>
              </a:pathLst>
            </a:custGeom>
            <a:gradFill>
              <a:gsLst>
                <a:gs pos="0">
                  <a:srgbClr val="174B67">
                    <a:alpha val="14901"/>
                    <a:alpha val="15000"/>
                  </a:srgbClr>
                </a:gs>
                <a:gs pos="100000">
                  <a:srgbClr val="174B67">
                    <a:alpha val="30196"/>
                    <a:alpha val="1500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rot="5400000">
              <a:off x="8036028" y="-1922"/>
              <a:ext cx="1109800" cy="1113645"/>
            </a:xfrm>
            <a:custGeom>
              <a:avLst/>
              <a:gdLst/>
              <a:ahLst/>
              <a:cxnLst/>
              <a:rect l="l" t="t" r="r" b="b"/>
              <a:pathLst>
                <a:path w="11909" h="11910" extrusionOk="0">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AC5E2CA7-F5A8-2547-FA57-2D7DB5562146}"/>
              </a:ext>
            </a:extLst>
          </p:cNvPr>
          <p:cNvSpPr>
            <a:spLocks noGrp="1"/>
          </p:cNvSpPr>
          <p:nvPr>
            <p:ph type="subTitle" idx="1"/>
          </p:nvPr>
        </p:nvSpPr>
        <p:spPr>
          <a:xfrm>
            <a:off x="942107" y="3284517"/>
            <a:ext cx="1805976" cy="325800"/>
          </a:xfrm>
          <a:prstGeom prst="roundRect">
            <a:avLst>
              <a:gd name="adj" fmla="val 50000"/>
            </a:avLst>
          </a:prstGeom>
        </p:spPr>
        <p:txBody>
          <a:bodyPr/>
          <a:lstStyle/>
          <a:p>
            <a:r>
              <a:rPr lang="en-IN" dirty="0"/>
              <a:t>GROUP – 11 (A)</a:t>
            </a:r>
            <a:endParaRPr lang="en-US" dirty="0"/>
          </a:p>
        </p:txBody>
      </p:sp>
      <p:grpSp>
        <p:nvGrpSpPr>
          <p:cNvPr id="2" name="Google Shape;9208;p60">
            <a:extLst>
              <a:ext uri="{FF2B5EF4-FFF2-40B4-BE49-F238E27FC236}">
                <a16:creationId xmlns:a16="http://schemas.microsoft.com/office/drawing/2014/main" id="{D9400866-9DC0-6735-9DE2-4FCFE7578930}"/>
              </a:ext>
            </a:extLst>
          </p:cNvPr>
          <p:cNvGrpSpPr/>
          <p:nvPr/>
        </p:nvGrpSpPr>
        <p:grpSpPr>
          <a:xfrm>
            <a:off x="4543811" y="1477977"/>
            <a:ext cx="1450624" cy="1643874"/>
            <a:chOff x="852385" y="1510916"/>
            <a:chExt cx="353145" cy="351998"/>
          </a:xfrm>
          <a:solidFill>
            <a:schemeClr val="tx1"/>
          </a:solidFill>
        </p:grpSpPr>
        <p:sp>
          <p:nvSpPr>
            <p:cNvPr id="12" name="Google Shape;9209;p60">
              <a:extLst>
                <a:ext uri="{FF2B5EF4-FFF2-40B4-BE49-F238E27FC236}">
                  <a16:creationId xmlns:a16="http://schemas.microsoft.com/office/drawing/2014/main" id="{40541967-6BC8-14B1-BBB7-BCAC57E00260}"/>
                </a:ext>
              </a:extLst>
            </p:cNvPr>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10;p60">
              <a:extLst>
                <a:ext uri="{FF2B5EF4-FFF2-40B4-BE49-F238E27FC236}">
                  <a16:creationId xmlns:a16="http://schemas.microsoft.com/office/drawing/2014/main" id="{74CDA0DD-D49E-E526-29C2-E012FF792E40}"/>
                </a:ext>
              </a:extLst>
            </p:cNvPr>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11;p60">
              <a:extLst>
                <a:ext uri="{FF2B5EF4-FFF2-40B4-BE49-F238E27FC236}">
                  <a16:creationId xmlns:a16="http://schemas.microsoft.com/office/drawing/2014/main" id="{4823B980-D688-157F-EE94-8E94A4ED47F0}"/>
                </a:ext>
              </a:extLst>
            </p:cNvPr>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41;p30">
            <a:extLst>
              <a:ext uri="{FF2B5EF4-FFF2-40B4-BE49-F238E27FC236}">
                <a16:creationId xmlns:a16="http://schemas.microsoft.com/office/drawing/2014/main" id="{F7A27FDD-196A-7305-4839-68DE6E2201F0}"/>
              </a:ext>
            </a:extLst>
          </p:cNvPr>
          <p:cNvSpPr txBox="1">
            <a:spLocks/>
          </p:cNvSpPr>
          <p:nvPr/>
        </p:nvSpPr>
        <p:spPr>
          <a:xfrm>
            <a:off x="4835906" y="3806260"/>
            <a:ext cx="3576573" cy="681899"/>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800"/>
              <a:buFont typeface="Livvic"/>
              <a:buNone/>
              <a:defRPr sz="1400" b="0" i="0" u="none" strike="noStrike" cap="none">
                <a:solidFill>
                  <a:schemeClr val="dk1"/>
                </a:solidFill>
                <a:latin typeface="Livvic"/>
                <a:ea typeface="Livvic"/>
                <a:cs typeface="Livvic"/>
                <a:sym typeface="Livvic"/>
              </a:defRPr>
            </a:lvl1pPr>
            <a:lvl2pPr marL="914400" marR="0" lvl="1" indent="-304800" algn="ctr" rtl="0">
              <a:lnSpc>
                <a:spcPct val="100000"/>
              </a:lnSpc>
              <a:spcBef>
                <a:spcPts val="0"/>
              </a:spcBef>
              <a:spcAft>
                <a:spcPts val="0"/>
              </a:spcAft>
              <a:buClr>
                <a:schemeClr val="dk1"/>
              </a:buClr>
              <a:buSzPts val="1800"/>
              <a:buFont typeface="Livvic"/>
              <a:buNone/>
              <a:defRPr sz="1800" b="0" i="0" u="none" strike="noStrike" cap="none">
                <a:solidFill>
                  <a:schemeClr val="dk1"/>
                </a:solidFill>
                <a:latin typeface="Livvic"/>
                <a:ea typeface="Livvic"/>
                <a:cs typeface="Livvic"/>
                <a:sym typeface="Livvic"/>
              </a:defRPr>
            </a:lvl2pPr>
            <a:lvl3pPr marL="1371600" marR="0" lvl="2" indent="-304800" algn="ctr" rtl="0">
              <a:lnSpc>
                <a:spcPct val="100000"/>
              </a:lnSpc>
              <a:spcBef>
                <a:spcPts val="0"/>
              </a:spcBef>
              <a:spcAft>
                <a:spcPts val="0"/>
              </a:spcAft>
              <a:buClr>
                <a:schemeClr val="dk1"/>
              </a:buClr>
              <a:buSzPts val="1800"/>
              <a:buFont typeface="Livvic"/>
              <a:buNone/>
              <a:defRPr sz="1800" b="0" i="0" u="none" strike="noStrike" cap="none">
                <a:solidFill>
                  <a:schemeClr val="dk1"/>
                </a:solidFill>
                <a:latin typeface="Livvic"/>
                <a:ea typeface="Livvic"/>
                <a:cs typeface="Livvic"/>
                <a:sym typeface="Livvic"/>
              </a:defRPr>
            </a:lvl3pPr>
            <a:lvl4pPr marL="1828800" marR="0" lvl="3" indent="-304800" algn="ctr" rtl="0">
              <a:lnSpc>
                <a:spcPct val="100000"/>
              </a:lnSpc>
              <a:spcBef>
                <a:spcPts val="0"/>
              </a:spcBef>
              <a:spcAft>
                <a:spcPts val="0"/>
              </a:spcAft>
              <a:buClr>
                <a:schemeClr val="dk1"/>
              </a:buClr>
              <a:buSzPts val="1800"/>
              <a:buFont typeface="Livvic"/>
              <a:buNone/>
              <a:defRPr sz="1800" b="0" i="0" u="none" strike="noStrike" cap="none">
                <a:solidFill>
                  <a:schemeClr val="dk1"/>
                </a:solidFill>
                <a:latin typeface="Livvic"/>
                <a:ea typeface="Livvic"/>
                <a:cs typeface="Livvic"/>
                <a:sym typeface="Livvic"/>
              </a:defRPr>
            </a:lvl4pPr>
            <a:lvl5pPr marL="2286000" marR="0" lvl="4" indent="-304800" algn="ctr" rtl="0">
              <a:lnSpc>
                <a:spcPct val="100000"/>
              </a:lnSpc>
              <a:spcBef>
                <a:spcPts val="0"/>
              </a:spcBef>
              <a:spcAft>
                <a:spcPts val="0"/>
              </a:spcAft>
              <a:buClr>
                <a:schemeClr val="dk1"/>
              </a:buClr>
              <a:buSzPts val="1800"/>
              <a:buFont typeface="Livvic"/>
              <a:buNone/>
              <a:defRPr sz="1800" b="0" i="0" u="none" strike="noStrike" cap="none">
                <a:solidFill>
                  <a:schemeClr val="dk1"/>
                </a:solidFill>
                <a:latin typeface="Livvic"/>
                <a:ea typeface="Livvic"/>
                <a:cs typeface="Livvic"/>
                <a:sym typeface="Livvic"/>
              </a:defRPr>
            </a:lvl5pPr>
            <a:lvl6pPr marL="2743200" marR="0" lvl="5" indent="-304800" algn="ctr" rtl="0">
              <a:lnSpc>
                <a:spcPct val="100000"/>
              </a:lnSpc>
              <a:spcBef>
                <a:spcPts val="0"/>
              </a:spcBef>
              <a:spcAft>
                <a:spcPts val="0"/>
              </a:spcAft>
              <a:buClr>
                <a:schemeClr val="dk1"/>
              </a:buClr>
              <a:buSzPts val="1800"/>
              <a:buFont typeface="Livvic"/>
              <a:buNone/>
              <a:defRPr sz="1800" b="0" i="0" u="none" strike="noStrike" cap="none">
                <a:solidFill>
                  <a:schemeClr val="dk1"/>
                </a:solidFill>
                <a:latin typeface="Livvic"/>
                <a:ea typeface="Livvic"/>
                <a:cs typeface="Livvic"/>
                <a:sym typeface="Livvic"/>
              </a:defRPr>
            </a:lvl6pPr>
            <a:lvl7pPr marL="3200400" marR="0" lvl="6" indent="-304800" algn="ctr" rtl="0">
              <a:lnSpc>
                <a:spcPct val="100000"/>
              </a:lnSpc>
              <a:spcBef>
                <a:spcPts val="0"/>
              </a:spcBef>
              <a:spcAft>
                <a:spcPts val="0"/>
              </a:spcAft>
              <a:buClr>
                <a:schemeClr val="dk1"/>
              </a:buClr>
              <a:buSzPts val="1800"/>
              <a:buFont typeface="Livvic"/>
              <a:buNone/>
              <a:defRPr sz="1800" b="0" i="0" u="none" strike="noStrike" cap="none">
                <a:solidFill>
                  <a:schemeClr val="dk1"/>
                </a:solidFill>
                <a:latin typeface="Livvic"/>
                <a:ea typeface="Livvic"/>
                <a:cs typeface="Livvic"/>
                <a:sym typeface="Livvic"/>
              </a:defRPr>
            </a:lvl7pPr>
            <a:lvl8pPr marL="3657600" marR="0" lvl="7" indent="-304800" algn="ctr" rtl="0">
              <a:lnSpc>
                <a:spcPct val="100000"/>
              </a:lnSpc>
              <a:spcBef>
                <a:spcPts val="0"/>
              </a:spcBef>
              <a:spcAft>
                <a:spcPts val="0"/>
              </a:spcAft>
              <a:buClr>
                <a:schemeClr val="dk1"/>
              </a:buClr>
              <a:buSzPts val="1800"/>
              <a:buFont typeface="Livvic"/>
              <a:buNone/>
              <a:defRPr sz="1800" b="0" i="0" u="none" strike="noStrike" cap="none">
                <a:solidFill>
                  <a:schemeClr val="dk1"/>
                </a:solidFill>
                <a:latin typeface="Livvic"/>
                <a:ea typeface="Livvic"/>
                <a:cs typeface="Livvic"/>
                <a:sym typeface="Livvic"/>
              </a:defRPr>
            </a:lvl8pPr>
            <a:lvl9pPr marL="4114800" marR="0" lvl="8" indent="-304800" algn="ctr" rtl="0">
              <a:lnSpc>
                <a:spcPct val="100000"/>
              </a:lnSpc>
              <a:spcBef>
                <a:spcPts val="0"/>
              </a:spcBef>
              <a:spcAft>
                <a:spcPts val="0"/>
              </a:spcAft>
              <a:buClr>
                <a:schemeClr val="dk1"/>
              </a:buClr>
              <a:buSzPts val="1800"/>
              <a:buFont typeface="Livvic"/>
              <a:buNone/>
              <a:defRPr sz="1800" b="0" i="0" u="none" strike="noStrike" cap="none">
                <a:solidFill>
                  <a:schemeClr val="dk1"/>
                </a:solidFill>
                <a:latin typeface="Livvic"/>
                <a:ea typeface="Livvic"/>
                <a:cs typeface="Livvic"/>
                <a:sym typeface="Livvic"/>
              </a:defRPr>
            </a:lvl9pPr>
          </a:lstStyle>
          <a:p>
            <a:pPr marL="0" indent="0">
              <a:buSzPts val="1100"/>
              <a:buFont typeface="Arial"/>
              <a:buNone/>
            </a:pPr>
            <a:r>
              <a:rPr lang="en-IN" sz="1800" dirty="0"/>
              <a:t>       </a:t>
            </a:r>
            <a:r>
              <a:rPr lang="en-IN" sz="1800" b="1" dirty="0"/>
              <a:t>Guide :</a:t>
            </a:r>
            <a:r>
              <a:rPr lang="en-IN" sz="1800" dirty="0"/>
              <a:t>    Dr. Jyothish Lal G</a:t>
            </a:r>
          </a:p>
          <a:p>
            <a:pPr marL="0" indent="0">
              <a:buSzPts val="1100"/>
              <a:buFont typeface="Arial"/>
              <a:buNone/>
            </a:pPr>
            <a:r>
              <a:rPr lang="en-IN" sz="1800" b="1" dirty="0"/>
              <a:t>Co-Guide :</a:t>
            </a:r>
            <a:r>
              <a:rPr lang="en-IN" sz="1800" dirty="0"/>
              <a:t>    Dr. Premjith B</a:t>
            </a:r>
            <a:endParaRPr lang="en-US" sz="1800" dirty="0"/>
          </a:p>
        </p:txBody>
      </p:sp>
      <p:sp>
        <p:nvSpPr>
          <p:cNvPr id="5" name="TextBox 4">
            <a:extLst>
              <a:ext uri="{FF2B5EF4-FFF2-40B4-BE49-F238E27FC236}">
                <a16:creationId xmlns:a16="http://schemas.microsoft.com/office/drawing/2014/main" id="{B8468966-A9B9-6CC3-D622-6569F7D64406}"/>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a:t>
            </a:fld>
            <a:endParaRPr lang="en-US" b="1" dirty="0">
              <a:solidFill>
                <a:schemeClr val="tx1"/>
              </a:solidFill>
              <a:latin typeface="Livvic"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txBox="1">
            <a:spLocks noGrp="1"/>
          </p:cNvSpPr>
          <p:nvPr>
            <p:ph type="title"/>
          </p:nvPr>
        </p:nvSpPr>
        <p:spPr>
          <a:xfrm>
            <a:off x="3887609" y="2155800"/>
            <a:ext cx="4667089"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D</a:t>
            </a:r>
            <a:r>
              <a:rPr lang="en" sz="4000" dirty="0"/>
              <a:t>ATASET</a:t>
            </a:r>
            <a:r>
              <a:rPr lang="en" dirty="0"/>
              <a:t> DESCRIPTION</a:t>
            </a:r>
            <a:endParaRPr dirty="0"/>
          </a:p>
        </p:txBody>
      </p:sp>
      <p:sp>
        <p:nvSpPr>
          <p:cNvPr id="231" name="Google Shape;231;p29"/>
          <p:cNvSpPr txBox="1">
            <a:spLocks noGrp="1"/>
          </p:cNvSpPr>
          <p:nvPr>
            <p:ph type="title" idx="2"/>
          </p:nvPr>
        </p:nvSpPr>
        <p:spPr>
          <a:xfrm>
            <a:off x="1803414" y="2155800"/>
            <a:ext cx="1031226"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33" name="Google Shape;233;p29"/>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7A2E996-DE6C-03AD-D130-3C2F1FD1FF64}"/>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10</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3644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Rectangle 3">
            <a:extLst>
              <a:ext uri="{FF2B5EF4-FFF2-40B4-BE49-F238E27FC236}">
                <a16:creationId xmlns:a16="http://schemas.microsoft.com/office/drawing/2014/main" id="{6D3DCFE5-8C9B-D725-D14C-DE131C4FF1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30"/>
          <p:cNvSpPr txBox="1">
            <a:spLocks noGrp="1"/>
          </p:cNvSpPr>
          <p:nvPr>
            <p:ph type="subTitle" idx="1"/>
          </p:nvPr>
        </p:nvSpPr>
        <p:spPr>
          <a:xfrm>
            <a:off x="876138" y="2192385"/>
            <a:ext cx="7391723" cy="1217442"/>
          </a:xfrm>
          <a:prstGeom prst="rect">
            <a:avLst/>
          </a:prstGeom>
          <a:noFill/>
          <a:ln>
            <a:noFill/>
          </a:ln>
        </p:spPr>
        <p:txBody>
          <a:bodyPr spcFirstLastPara="1" wrap="square" lIns="91425" tIns="91425" rIns="91425" bIns="91425" anchor="ctr" anchorCtr="0">
            <a:noAutofit/>
          </a:bodyPr>
          <a:lstStyle/>
          <a:p>
            <a:pPr marL="285750" lvl="0" indent="-285750" algn="just" rtl="0">
              <a:spcBef>
                <a:spcPts val="0"/>
              </a:spcBef>
              <a:spcAft>
                <a:spcPts val="0"/>
              </a:spcAft>
              <a:buClr>
                <a:schemeClr val="dk1"/>
              </a:buClr>
              <a:buSzPts val="1100"/>
              <a:buFont typeface="Wingdings" panose="05000000000000000000" pitchFamily="2" charset="2"/>
              <a:buChar char="§"/>
            </a:pPr>
            <a:r>
              <a:rPr lang="en-IN" sz="1600" dirty="0"/>
              <a:t>A well-balanced dataset has been collected by us from YouTube, which is a widely used social media platform.</a:t>
            </a:r>
          </a:p>
          <a:p>
            <a:pPr marL="285750" lvl="0" indent="-285750" algn="just" rtl="0">
              <a:spcBef>
                <a:spcPts val="0"/>
              </a:spcBef>
              <a:spcAft>
                <a:spcPts val="0"/>
              </a:spcAft>
              <a:buClr>
                <a:schemeClr val="dk1"/>
              </a:buClr>
              <a:buSzPts val="1100"/>
              <a:buFont typeface="Wingdings" panose="05000000000000000000" pitchFamily="2" charset="2"/>
              <a:buChar char="§"/>
            </a:pPr>
            <a:endParaRPr lang="en-IN" sz="1600" dirty="0"/>
          </a:p>
          <a:p>
            <a:pPr marL="285750" lvl="0" indent="-285750" algn="just" rtl="0">
              <a:spcBef>
                <a:spcPts val="0"/>
              </a:spcBef>
              <a:spcAft>
                <a:spcPts val="0"/>
              </a:spcAft>
              <a:buClr>
                <a:schemeClr val="dk1"/>
              </a:buClr>
              <a:buSzPts val="1100"/>
              <a:buFont typeface="Wingdings" panose="05000000000000000000" pitchFamily="2" charset="2"/>
              <a:buChar char="§"/>
            </a:pPr>
            <a:r>
              <a:rPr lang="en-IN" sz="1600" dirty="0"/>
              <a:t>Dataset includes of </a:t>
            </a:r>
            <a:r>
              <a:rPr lang="en-IN" sz="1600" u="sng" dirty="0"/>
              <a:t>1hr of Hate</a:t>
            </a:r>
            <a:r>
              <a:rPr lang="en-IN" sz="1600" dirty="0"/>
              <a:t> Speech and </a:t>
            </a:r>
            <a:r>
              <a:rPr lang="en-IN" sz="1600" u="sng" dirty="0"/>
              <a:t>1hr of Non-Hate </a:t>
            </a:r>
            <a:r>
              <a:rPr lang="en-IN" sz="1600" dirty="0"/>
              <a:t>Speech samples. Transcripts of the same are also collected through manual transcription.</a:t>
            </a:r>
          </a:p>
          <a:p>
            <a:pPr marL="285750" lvl="0" indent="-285750" algn="just" rtl="0">
              <a:spcBef>
                <a:spcPts val="0"/>
              </a:spcBef>
              <a:spcAft>
                <a:spcPts val="0"/>
              </a:spcAft>
              <a:buClr>
                <a:schemeClr val="dk1"/>
              </a:buClr>
              <a:buSzPts val="1100"/>
              <a:buFont typeface="Wingdings" panose="05000000000000000000" pitchFamily="2" charset="2"/>
              <a:buChar char="§"/>
            </a:pPr>
            <a:endParaRPr lang="en-IN" sz="1600" dirty="0"/>
          </a:p>
          <a:p>
            <a:pPr marL="285750" lvl="0" indent="-285750" algn="just" rtl="0">
              <a:spcBef>
                <a:spcPts val="0"/>
              </a:spcBef>
              <a:spcAft>
                <a:spcPts val="0"/>
              </a:spcAft>
              <a:buClr>
                <a:schemeClr val="dk1"/>
              </a:buClr>
              <a:buSzPts val="1100"/>
              <a:buFont typeface="Wingdings" panose="05000000000000000000" pitchFamily="2" charset="2"/>
              <a:buChar char="§"/>
            </a:pPr>
            <a:r>
              <a:rPr lang="en-IN" sz="1600" dirty="0"/>
              <a:t>The samples from Hate Speech are organized into 4 classes corresponding to different categories of Hate Speech. </a:t>
            </a:r>
          </a:p>
          <a:p>
            <a:pPr marL="285750" lvl="0" indent="-285750" algn="just" rtl="0">
              <a:spcBef>
                <a:spcPts val="0"/>
              </a:spcBef>
              <a:spcAft>
                <a:spcPts val="0"/>
              </a:spcAft>
              <a:buClr>
                <a:schemeClr val="dk1"/>
              </a:buClr>
              <a:buSzPts val="1100"/>
              <a:buFont typeface="Wingdings" panose="05000000000000000000" pitchFamily="2" charset="2"/>
              <a:buChar char="§"/>
            </a:pPr>
            <a:endParaRPr lang="en-IN" sz="1600" dirty="0"/>
          </a:p>
          <a:p>
            <a:pPr marL="285750" lvl="0" indent="-285750" algn="just" rtl="0">
              <a:spcBef>
                <a:spcPts val="0"/>
              </a:spcBef>
              <a:spcAft>
                <a:spcPts val="0"/>
              </a:spcAft>
              <a:buClr>
                <a:schemeClr val="dk1"/>
              </a:buClr>
              <a:buSzPts val="1100"/>
              <a:buFont typeface="Wingdings" panose="05000000000000000000" pitchFamily="2" charset="2"/>
              <a:buChar char="§"/>
            </a:pPr>
            <a:endParaRPr lang="en-IN" sz="1600" dirty="0"/>
          </a:p>
          <a:p>
            <a:pPr marL="0" lvl="0" indent="0" algn="just" rtl="0">
              <a:spcBef>
                <a:spcPts val="0"/>
              </a:spcBef>
              <a:spcAft>
                <a:spcPts val="0"/>
              </a:spcAft>
              <a:buClr>
                <a:schemeClr val="dk1"/>
              </a:buClr>
              <a:buSzPts val="1100"/>
            </a:pPr>
            <a:endParaRPr lang="en-IN" sz="1600" dirty="0"/>
          </a:p>
          <a:p>
            <a:pPr marL="0" lvl="0" indent="0" algn="just" rtl="0">
              <a:spcBef>
                <a:spcPts val="0"/>
              </a:spcBef>
              <a:spcAft>
                <a:spcPts val="0"/>
              </a:spcAft>
              <a:buClr>
                <a:schemeClr val="dk1"/>
              </a:buClr>
              <a:buSzPts val="1100"/>
            </a:pPr>
            <a:endParaRPr lang="en-IN" sz="1600" dirty="0"/>
          </a:p>
          <a:p>
            <a:pPr marL="0" lvl="0" indent="0" algn="just" rtl="0">
              <a:spcBef>
                <a:spcPts val="0"/>
              </a:spcBef>
              <a:spcAft>
                <a:spcPts val="0"/>
              </a:spcAft>
              <a:buClr>
                <a:schemeClr val="dk1"/>
              </a:buClr>
              <a:buSzPts val="1100"/>
            </a:pPr>
            <a:endParaRPr lang="en-IN" sz="1600" dirty="0"/>
          </a:p>
          <a:p>
            <a:pPr marL="0" lvl="0" indent="0" algn="just" rtl="0">
              <a:spcBef>
                <a:spcPts val="0"/>
              </a:spcBef>
              <a:spcAft>
                <a:spcPts val="0"/>
              </a:spcAft>
              <a:buClr>
                <a:schemeClr val="dk1"/>
              </a:buClr>
              <a:buSzPts val="1100"/>
            </a:pPr>
            <a:endParaRPr lang="en-IN" sz="1600" dirty="0"/>
          </a:p>
          <a:p>
            <a:pPr marL="0" lvl="0" indent="0" algn="just" rtl="0">
              <a:spcBef>
                <a:spcPts val="0"/>
              </a:spcBef>
              <a:spcAft>
                <a:spcPts val="0"/>
              </a:spcAft>
              <a:buClr>
                <a:schemeClr val="dk1"/>
              </a:buClr>
              <a:buSzPts val="1100"/>
            </a:pPr>
            <a:r>
              <a:rPr lang="en-IN" sz="1600" dirty="0"/>
              <a:t>      The above classes are considered based on the </a:t>
            </a:r>
            <a:r>
              <a:rPr lang="en-IN" sz="1600" dirty="0">
                <a:hlinkClick r:id="rId3"/>
              </a:rPr>
              <a:t>YouTube Hate speech Policy</a:t>
            </a:r>
            <a:r>
              <a:rPr lang="en-IN" sz="1600" u="sng" dirty="0">
                <a:hlinkClick r:id="rId3"/>
              </a:rPr>
              <a:t>.</a:t>
            </a:r>
            <a:r>
              <a:rPr lang="en-IN" sz="1600" dirty="0">
                <a:hlinkClick r:id="rId3"/>
              </a:rPr>
              <a:t>  </a:t>
            </a:r>
            <a:endParaRPr lang="en-IN" sz="1600" dirty="0"/>
          </a:p>
          <a:p>
            <a:pPr marL="0" lvl="0" indent="0" algn="just" rtl="0">
              <a:spcBef>
                <a:spcPts val="0"/>
              </a:spcBef>
              <a:spcAft>
                <a:spcPts val="0"/>
              </a:spcAft>
              <a:buClr>
                <a:schemeClr val="dk1"/>
              </a:buClr>
              <a:buSzPts val="1100"/>
            </a:pPr>
            <a:endParaRPr lang="en-IN" sz="1600" dirty="0"/>
          </a:p>
        </p:txBody>
      </p:sp>
      <p:sp>
        <p:nvSpPr>
          <p:cNvPr id="3" name="Google Shape;241;p30">
            <a:extLst>
              <a:ext uri="{FF2B5EF4-FFF2-40B4-BE49-F238E27FC236}">
                <a16:creationId xmlns:a16="http://schemas.microsoft.com/office/drawing/2014/main" id="{880D5A62-A484-7571-9050-9719D503A82A}"/>
              </a:ext>
            </a:extLst>
          </p:cNvPr>
          <p:cNvSpPr txBox="1">
            <a:spLocks/>
          </p:cNvSpPr>
          <p:nvPr/>
        </p:nvSpPr>
        <p:spPr>
          <a:xfrm>
            <a:off x="2692335" y="3311937"/>
            <a:ext cx="3344081" cy="732044"/>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342900" indent="-342900" algn="just">
              <a:buClr>
                <a:schemeClr val="dk1"/>
              </a:buClr>
              <a:buSzPts val="1100"/>
              <a:buFont typeface="+mj-lt"/>
              <a:buAutoNum type="arabicPeriod"/>
            </a:pPr>
            <a:r>
              <a:rPr lang="en-IN" sz="1600" dirty="0"/>
              <a:t>Gender</a:t>
            </a:r>
          </a:p>
          <a:p>
            <a:pPr marL="342900" indent="-342900" algn="just">
              <a:buClr>
                <a:schemeClr val="dk1"/>
              </a:buClr>
              <a:buSzPts val="1100"/>
              <a:buFont typeface="+mj-lt"/>
              <a:buAutoNum type="arabicPeriod"/>
            </a:pPr>
            <a:r>
              <a:rPr lang="en-IN" sz="1600" dirty="0"/>
              <a:t>Religion</a:t>
            </a:r>
          </a:p>
          <a:p>
            <a:pPr marL="342900" indent="-342900" algn="just">
              <a:buClr>
                <a:schemeClr val="dk1"/>
              </a:buClr>
              <a:buSzPts val="1100"/>
              <a:buFont typeface="+mj-lt"/>
              <a:buAutoNum type="arabicPeriod"/>
            </a:pPr>
            <a:r>
              <a:rPr lang="en-IN" sz="1600" dirty="0"/>
              <a:t>Political / National Affiliation</a:t>
            </a:r>
          </a:p>
          <a:p>
            <a:pPr marL="342900" indent="-342900" algn="just">
              <a:buClr>
                <a:schemeClr val="dk1"/>
              </a:buClr>
              <a:buSzPts val="1100"/>
              <a:buFont typeface="+mj-lt"/>
              <a:buAutoNum type="arabicPeriod"/>
            </a:pPr>
            <a:r>
              <a:rPr lang="en-IN" sz="1600" dirty="0"/>
              <a:t>Personal Defamation</a:t>
            </a:r>
          </a:p>
          <a:p>
            <a:pPr marL="342900" indent="-342900" algn="just">
              <a:buClr>
                <a:schemeClr val="dk1"/>
              </a:buClr>
              <a:buSzPts val="1100"/>
              <a:buFont typeface="+mj-lt"/>
              <a:buAutoNum type="arabicPeriod"/>
            </a:pPr>
            <a:endParaRPr lang="en-US" sz="1600" dirty="0"/>
          </a:p>
        </p:txBody>
      </p:sp>
      <p:sp>
        <p:nvSpPr>
          <p:cNvPr id="2" name="TextBox 1">
            <a:extLst>
              <a:ext uri="{FF2B5EF4-FFF2-40B4-BE49-F238E27FC236}">
                <a16:creationId xmlns:a16="http://schemas.microsoft.com/office/drawing/2014/main" id="{79A1B410-B744-14D9-1472-EE0C3617A189}"/>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11</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32895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44499EBE-C73E-BCFB-70EB-75FA7F0C87A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443468F-B25E-93E6-EC11-C5D2EF021041}"/>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0E5BBAC-FBD4-17D9-800F-48A5A6E39FAC}"/>
              </a:ext>
            </a:extLst>
          </p:cNvPr>
          <p:cNvSpPr txBox="1"/>
          <p:nvPr/>
        </p:nvSpPr>
        <p:spPr>
          <a:xfrm>
            <a:off x="698816" y="896698"/>
            <a:ext cx="7289260" cy="307777"/>
          </a:xfrm>
          <a:prstGeom prst="rect">
            <a:avLst/>
          </a:prstGeom>
          <a:noFill/>
        </p:spPr>
        <p:txBody>
          <a:bodyPr wrap="square" rtlCol="0">
            <a:spAutoFit/>
          </a:bodyPr>
          <a:lstStyle/>
          <a:p>
            <a:pPr marL="0" lvl="0" indent="0" algn="just" rtl="0">
              <a:spcBef>
                <a:spcPts val="0"/>
              </a:spcBef>
              <a:spcAft>
                <a:spcPts val="0"/>
              </a:spcAft>
              <a:buClr>
                <a:schemeClr val="dk1"/>
              </a:buClr>
              <a:buSzPts val="1100"/>
            </a:pPr>
            <a:r>
              <a:rPr lang="en-IN" sz="1400" b="1" dirty="0">
                <a:solidFill>
                  <a:schemeClr val="tx1"/>
                </a:solidFill>
                <a:latin typeface="Livvic" pitchFamily="2" charset="0"/>
              </a:rPr>
              <a:t>Procedure involved for Collecting the dataset – </a:t>
            </a:r>
          </a:p>
        </p:txBody>
      </p:sp>
      <p:sp>
        <p:nvSpPr>
          <p:cNvPr id="3" name="TextBox 2">
            <a:extLst>
              <a:ext uri="{FF2B5EF4-FFF2-40B4-BE49-F238E27FC236}">
                <a16:creationId xmlns:a16="http://schemas.microsoft.com/office/drawing/2014/main" id="{D85B9A37-6959-3A16-2B33-F74025F3BFC5}"/>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12</a:t>
            </a:fld>
            <a:endParaRPr lang="en-US" b="1" dirty="0">
              <a:solidFill>
                <a:schemeClr val="tx1"/>
              </a:solidFill>
              <a:latin typeface="Livvic" pitchFamily="2" charset="0"/>
            </a:endParaRPr>
          </a:p>
        </p:txBody>
      </p:sp>
      <p:pic>
        <p:nvPicPr>
          <p:cNvPr id="7" name="Picture 6">
            <a:extLst>
              <a:ext uri="{FF2B5EF4-FFF2-40B4-BE49-F238E27FC236}">
                <a16:creationId xmlns:a16="http://schemas.microsoft.com/office/drawing/2014/main" id="{E9B367D7-0E20-FD96-210B-E6206D6061D8}"/>
              </a:ext>
            </a:extLst>
          </p:cNvPr>
          <p:cNvPicPr>
            <a:picLocks noChangeAspect="1"/>
          </p:cNvPicPr>
          <p:nvPr/>
        </p:nvPicPr>
        <p:blipFill>
          <a:blip r:embed="rId3"/>
          <a:srcRect/>
          <a:stretch/>
        </p:blipFill>
        <p:spPr>
          <a:xfrm>
            <a:off x="1040043" y="1522878"/>
            <a:ext cx="6864531" cy="2723119"/>
          </a:xfrm>
          <a:prstGeom prst="rect">
            <a:avLst/>
          </a:prstGeom>
        </p:spPr>
      </p:pic>
    </p:spTree>
    <p:extLst>
      <p:ext uri="{BB962C8B-B14F-4D97-AF65-F5344CB8AC3E}">
        <p14:creationId xmlns:p14="http://schemas.microsoft.com/office/powerpoint/2010/main" val="247050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Rectangle 3">
            <a:extLst>
              <a:ext uri="{FF2B5EF4-FFF2-40B4-BE49-F238E27FC236}">
                <a16:creationId xmlns:a16="http://schemas.microsoft.com/office/drawing/2014/main" id="{6D3DCFE5-8C9B-D725-D14C-DE131C4FF1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B5EF2BB8-DAE6-FF68-EE23-7D47BE1F2F34}"/>
              </a:ext>
            </a:extLst>
          </p:cNvPr>
          <p:cNvGraphicFramePr>
            <a:graphicFrameLocks noGrp="1"/>
          </p:cNvGraphicFramePr>
          <p:nvPr>
            <p:extLst>
              <p:ext uri="{D42A27DB-BD31-4B8C-83A1-F6EECF244321}">
                <p14:modId xmlns:p14="http://schemas.microsoft.com/office/powerpoint/2010/main" val="930222215"/>
              </p:ext>
            </p:extLst>
          </p:nvPr>
        </p:nvGraphicFramePr>
        <p:xfrm>
          <a:off x="876329" y="1521609"/>
          <a:ext cx="7391340" cy="1455740"/>
        </p:xfrm>
        <a:graphic>
          <a:graphicData uri="http://schemas.openxmlformats.org/drawingml/2006/table">
            <a:tbl>
              <a:tblPr>
                <a:tableStyleId>{D7AC3CCA-C797-4891-BE02-D94E43425B78}</a:tableStyleId>
              </a:tblPr>
              <a:tblGrid>
                <a:gridCol w="2318272">
                  <a:extLst>
                    <a:ext uri="{9D8B030D-6E8A-4147-A177-3AD203B41FA5}">
                      <a16:colId xmlns:a16="http://schemas.microsoft.com/office/drawing/2014/main" val="96470588"/>
                    </a:ext>
                  </a:extLst>
                </a:gridCol>
                <a:gridCol w="923300">
                  <a:extLst>
                    <a:ext uri="{9D8B030D-6E8A-4147-A177-3AD203B41FA5}">
                      <a16:colId xmlns:a16="http://schemas.microsoft.com/office/drawing/2014/main" val="3155099549"/>
                    </a:ext>
                  </a:extLst>
                </a:gridCol>
                <a:gridCol w="1048988">
                  <a:extLst>
                    <a:ext uri="{9D8B030D-6E8A-4147-A177-3AD203B41FA5}">
                      <a16:colId xmlns:a16="http://schemas.microsoft.com/office/drawing/2014/main" val="3097804096"/>
                    </a:ext>
                  </a:extLst>
                </a:gridCol>
                <a:gridCol w="932021">
                  <a:extLst>
                    <a:ext uri="{9D8B030D-6E8A-4147-A177-3AD203B41FA5}">
                      <a16:colId xmlns:a16="http://schemas.microsoft.com/office/drawing/2014/main" val="1499619287"/>
                    </a:ext>
                  </a:extLst>
                </a:gridCol>
                <a:gridCol w="1185158">
                  <a:extLst>
                    <a:ext uri="{9D8B030D-6E8A-4147-A177-3AD203B41FA5}">
                      <a16:colId xmlns:a16="http://schemas.microsoft.com/office/drawing/2014/main" val="2360427913"/>
                    </a:ext>
                  </a:extLst>
                </a:gridCol>
                <a:gridCol w="983601">
                  <a:extLst>
                    <a:ext uri="{9D8B030D-6E8A-4147-A177-3AD203B41FA5}">
                      <a16:colId xmlns:a16="http://schemas.microsoft.com/office/drawing/2014/main" val="500029660"/>
                    </a:ext>
                  </a:extLst>
                </a:gridCol>
              </a:tblGrid>
              <a:tr h="309543">
                <a:tc rowSpan="2">
                  <a:txBody>
                    <a:bodyPr/>
                    <a:lstStyle/>
                    <a:p>
                      <a:pPr algn="ctr" fontAlgn="b"/>
                      <a:r>
                        <a:rPr lang="en-US" sz="1300" u="none" strike="noStrike" dirty="0">
                          <a:solidFill>
                            <a:schemeClr val="tx1"/>
                          </a:solidFill>
                          <a:effectLst/>
                          <a:latin typeface="Livvic" pitchFamily="2" charset="0"/>
                        </a:rPr>
                        <a:t> </a:t>
                      </a:r>
                    </a:p>
                    <a:p>
                      <a:pPr algn="ctr" fontAlgn="ctr"/>
                      <a:r>
                        <a:rPr lang="en-US" sz="1300" u="none" strike="noStrike" dirty="0">
                          <a:solidFill>
                            <a:schemeClr val="tx1"/>
                          </a:solidFill>
                          <a:effectLst/>
                          <a:latin typeface="Livvic" pitchFamily="2" charset="0"/>
                        </a:rPr>
                        <a:t> </a:t>
                      </a:r>
                      <a:endParaRPr lang="en-US" sz="1300" b="0" i="0" u="none" strike="noStrike" dirty="0">
                        <a:solidFill>
                          <a:schemeClr val="tx1"/>
                        </a:solidFill>
                        <a:effectLst/>
                        <a:latin typeface="Livvic" pitchFamily="2" charset="0"/>
                      </a:endParaRPr>
                    </a:p>
                  </a:txBody>
                  <a:tcPr marL="6847" marR="6847" marT="6847" marB="0" anchor="b">
                    <a:noFill/>
                  </a:tcPr>
                </a:tc>
                <a:tc gridSpan="4">
                  <a:txBody>
                    <a:bodyPr/>
                    <a:lstStyle/>
                    <a:p>
                      <a:pPr algn="ctr" fontAlgn="ctr"/>
                      <a:r>
                        <a:rPr lang="en-US" sz="1300" b="1" u="none" strike="noStrike" dirty="0">
                          <a:solidFill>
                            <a:schemeClr val="tx1"/>
                          </a:solidFill>
                          <a:effectLst/>
                          <a:latin typeface="Poppins" panose="00000500000000000000" pitchFamily="2" charset="0"/>
                          <a:cs typeface="Poppins" panose="00000500000000000000" pitchFamily="2" charset="0"/>
                        </a:rPr>
                        <a:t>HATE</a:t>
                      </a:r>
                      <a:endParaRPr lang="en-US" sz="1300" b="1" i="0" u="none" strike="noStrike" dirty="0">
                        <a:solidFill>
                          <a:schemeClr val="tx1"/>
                        </a:solidFill>
                        <a:effectLst/>
                        <a:latin typeface="Poppins" panose="00000500000000000000" pitchFamily="2" charset="0"/>
                        <a:cs typeface="Poppins" panose="00000500000000000000" pitchFamily="2" charset="0"/>
                      </a:endParaRPr>
                    </a:p>
                  </a:txBody>
                  <a:tcPr marL="6847" marR="6847" marT="6847" marB="0" anchor="c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1300" b="1" u="none" strike="noStrike" dirty="0">
                          <a:solidFill>
                            <a:schemeClr val="tx1"/>
                          </a:solidFill>
                          <a:effectLst/>
                          <a:latin typeface="Poppins" panose="00000500000000000000" pitchFamily="2" charset="0"/>
                          <a:cs typeface="Poppins" panose="00000500000000000000" pitchFamily="2" charset="0"/>
                        </a:rPr>
                        <a:t>NON-HATE</a:t>
                      </a:r>
                    </a:p>
                    <a:p>
                      <a:pPr algn="ctr" fontAlgn="ctr"/>
                      <a:r>
                        <a:rPr lang="en-US" sz="1300" b="1" u="none" strike="noStrike" dirty="0">
                          <a:solidFill>
                            <a:schemeClr val="tx1"/>
                          </a:solidFill>
                          <a:effectLst/>
                          <a:latin typeface="Livvic" pitchFamily="2" charset="0"/>
                        </a:rPr>
                        <a:t> </a:t>
                      </a:r>
                      <a:endParaRPr lang="en-US" sz="1300" b="1" i="0" u="none" strike="noStrike" dirty="0">
                        <a:solidFill>
                          <a:schemeClr val="tx1"/>
                        </a:solidFill>
                        <a:effectLst/>
                        <a:latin typeface="Livvic" pitchFamily="2" charset="0"/>
                      </a:endParaRPr>
                    </a:p>
                  </a:txBody>
                  <a:tcPr marL="6847" marR="6847" marT="6847" marB="0" anchor="ctr">
                    <a:solidFill>
                      <a:schemeClr val="tx2"/>
                    </a:solidFill>
                  </a:tcPr>
                </a:tc>
                <a:extLst>
                  <a:ext uri="{0D108BD9-81ED-4DB2-BD59-A6C34878D82A}">
                    <a16:rowId xmlns:a16="http://schemas.microsoft.com/office/drawing/2014/main" val="4065256198"/>
                  </a:ext>
                </a:extLst>
              </a:tr>
              <a:tr h="309543">
                <a:tc vMerge="1">
                  <a:txBody>
                    <a:bodyPr/>
                    <a:lstStyle/>
                    <a:p>
                      <a:endParaRPr dirty="0"/>
                    </a:p>
                  </a:txBody>
                  <a:tcPr marL="6847" marR="6847" marT="6847" marB="0" anchor="ctr"/>
                </a:tc>
                <a:tc>
                  <a:txBody>
                    <a:bodyPr/>
                    <a:lstStyle/>
                    <a:p>
                      <a:pPr algn="ctr" fontAlgn="ctr"/>
                      <a:r>
                        <a:rPr lang="en-US" sz="1300" u="none" strike="noStrike" dirty="0">
                          <a:solidFill>
                            <a:schemeClr val="tx1"/>
                          </a:solidFill>
                          <a:effectLst>
                            <a:outerShdw blurRad="38100" dist="38100" dir="2700000" algn="tl">
                              <a:srgbClr val="000000">
                                <a:alpha val="43137"/>
                              </a:srgbClr>
                            </a:outerShdw>
                          </a:effectLst>
                          <a:latin typeface="Livvic" pitchFamily="2" charset="0"/>
                        </a:rPr>
                        <a:t>RELIGION</a:t>
                      </a:r>
                      <a:endParaRPr lang="en-US" sz="1300" b="1" i="0" u="none" strike="noStrike" dirty="0">
                        <a:solidFill>
                          <a:schemeClr val="tx1"/>
                        </a:solidFill>
                        <a:effectLst>
                          <a:outerShdw blurRad="38100" dist="38100" dir="2700000" algn="tl">
                            <a:srgbClr val="000000">
                              <a:alpha val="43137"/>
                            </a:srgbClr>
                          </a:outerShdw>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dirty="0">
                          <a:solidFill>
                            <a:schemeClr val="tx1"/>
                          </a:solidFill>
                          <a:effectLst>
                            <a:outerShdw blurRad="38100" dist="38100" dir="2700000" algn="tl">
                              <a:srgbClr val="000000">
                                <a:alpha val="43137"/>
                              </a:srgbClr>
                            </a:outerShdw>
                          </a:effectLst>
                          <a:latin typeface="Livvic" pitchFamily="2" charset="0"/>
                        </a:rPr>
                        <a:t>POLITICAL</a:t>
                      </a:r>
                      <a:endParaRPr lang="en-US" sz="1300" b="1" i="0" u="none" strike="noStrike" dirty="0">
                        <a:solidFill>
                          <a:schemeClr val="tx1"/>
                        </a:solidFill>
                        <a:effectLst>
                          <a:outerShdw blurRad="38100" dist="38100" dir="2700000" algn="tl">
                            <a:srgbClr val="000000">
                              <a:alpha val="43137"/>
                            </a:srgbClr>
                          </a:outerShdw>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dirty="0">
                          <a:solidFill>
                            <a:schemeClr val="tx1"/>
                          </a:solidFill>
                          <a:effectLst>
                            <a:outerShdw blurRad="38100" dist="38100" dir="2700000" algn="tl">
                              <a:srgbClr val="000000">
                                <a:alpha val="43137"/>
                              </a:srgbClr>
                            </a:outerShdw>
                          </a:effectLst>
                          <a:latin typeface="Livvic" pitchFamily="2" charset="0"/>
                        </a:rPr>
                        <a:t>GENDER</a:t>
                      </a:r>
                      <a:endParaRPr lang="en-US" sz="1300" b="1" i="0" u="none" strike="noStrike" dirty="0">
                        <a:solidFill>
                          <a:schemeClr val="tx1"/>
                        </a:solidFill>
                        <a:effectLst>
                          <a:outerShdw blurRad="38100" dist="38100" dir="2700000" algn="tl">
                            <a:srgbClr val="000000">
                              <a:alpha val="43137"/>
                            </a:srgbClr>
                          </a:outerShdw>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dirty="0">
                          <a:solidFill>
                            <a:schemeClr val="tx1"/>
                          </a:solidFill>
                          <a:effectLst>
                            <a:outerShdw blurRad="38100" dist="38100" dir="2700000" algn="tl">
                              <a:srgbClr val="000000">
                                <a:alpha val="43137"/>
                              </a:srgbClr>
                            </a:outerShdw>
                          </a:effectLst>
                          <a:latin typeface="Livvic" pitchFamily="2" charset="0"/>
                        </a:rPr>
                        <a:t>CHARACTER ASSASINATION</a:t>
                      </a:r>
                      <a:endParaRPr lang="en-US" sz="1300" b="1" i="0" u="none" strike="noStrike" dirty="0">
                        <a:solidFill>
                          <a:schemeClr val="tx1"/>
                        </a:solidFill>
                        <a:effectLst>
                          <a:outerShdw blurRad="38100" dist="38100" dir="2700000" algn="tl">
                            <a:srgbClr val="000000">
                              <a:alpha val="43137"/>
                            </a:srgbClr>
                          </a:outerShdw>
                        </a:effectLst>
                        <a:latin typeface="Livvic" pitchFamily="2" charset="0"/>
                      </a:endParaRPr>
                    </a:p>
                  </a:txBody>
                  <a:tcPr marL="6847" marR="6847" marT="6847" marB="0" anchor="ctr">
                    <a:solidFill>
                      <a:schemeClr val="tx2"/>
                    </a:solidFill>
                  </a:tcPr>
                </a:tc>
                <a:tc vMerge="1">
                  <a:txBody>
                    <a:bodyPr/>
                    <a:lstStyle/>
                    <a:p>
                      <a:endParaRPr dirty="0"/>
                    </a:p>
                  </a:txBody>
                  <a:tcPr marL="6847" marR="6847" marT="6847" marB="0" anchor="ctr"/>
                </a:tc>
                <a:extLst>
                  <a:ext uri="{0D108BD9-81ED-4DB2-BD59-A6C34878D82A}">
                    <a16:rowId xmlns:a16="http://schemas.microsoft.com/office/drawing/2014/main" val="972193130"/>
                  </a:ext>
                </a:extLst>
              </a:tr>
              <a:tr h="309543">
                <a:tc>
                  <a:txBody>
                    <a:bodyPr/>
                    <a:lstStyle/>
                    <a:p>
                      <a:pPr algn="ctr" fontAlgn="ctr"/>
                      <a:r>
                        <a:rPr lang="en-US" sz="1400" b="1" u="none" strike="noStrike" dirty="0">
                          <a:solidFill>
                            <a:schemeClr val="tx1"/>
                          </a:solidFill>
                          <a:effectLst/>
                          <a:latin typeface="Poppins" panose="00000500000000000000" pitchFamily="2" charset="0"/>
                          <a:cs typeface="Poppins" panose="00000500000000000000" pitchFamily="2" charset="0"/>
                        </a:rPr>
                        <a:t>Number of unique Speakers</a:t>
                      </a:r>
                      <a:endParaRPr lang="en-US" sz="1400" b="1" i="0" u="none" strike="noStrike" dirty="0">
                        <a:solidFill>
                          <a:schemeClr val="tx1"/>
                        </a:solidFill>
                        <a:effectLst/>
                        <a:latin typeface="Poppins" panose="00000500000000000000" pitchFamily="2" charset="0"/>
                        <a:cs typeface="Poppins" panose="00000500000000000000" pitchFamily="2" charset="0"/>
                      </a:endParaRPr>
                    </a:p>
                  </a:txBody>
                  <a:tcPr marL="6847" marR="6847" marT="6847" marB="0" anchor="ctr">
                    <a:solidFill>
                      <a:schemeClr val="tx2"/>
                    </a:solidFill>
                  </a:tcPr>
                </a:tc>
                <a:tc>
                  <a:txBody>
                    <a:bodyPr/>
                    <a:lstStyle/>
                    <a:p>
                      <a:pPr algn="ctr" fontAlgn="ctr"/>
                      <a:r>
                        <a:rPr lang="en-US" sz="1300" u="none" strike="noStrike" dirty="0">
                          <a:solidFill>
                            <a:schemeClr val="tx1"/>
                          </a:solidFill>
                          <a:effectLst/>
                          <a:latin typeface="Livvic" pitchFamily="2" charset="0"/>
                        </a:rPr>
                        <a:t>36</a:t>
                      </a:r>
                      <a:endParaRPr lang="en-US" sz="1300" b="0" i="0" u="none" strike="noStrike" dirty="0">
                        <a:solidFill>
                          <a:schemeClr val="tx1"/>
                        </a:solidFill>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a:solidFill>
                            <a:schemeClr val="tx1"/>
                          </a:solidFill>
                          <a:effectLst/>
                          <a:latin typeface="Livvic" pitchFamily="2" charset="0"/>
                        </a:rPr>
                        <a:t>22</a:t>
                      </a:r>
                      <a:endParaRPr lang="en-US" sz="1300" b="0" i="0" u="none" strike="noStrike">
                        <a:solidFill>
                          <a:schemeClr val="tx1"/>
                        </a:solidFill>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a:solidFill>
                            <a:schemeClr val="tx1"/>
                          </a:solidFill>
                          <a:effectLst/>
                          <a:latin typeface="Livvic" pitchFamily="2" charset="0"/>
                        </a:rPr>
                        <a:t>56</a:t>
                      </a:r>
                      <a:endParaRPr lang="en-US" sz="1300" b="0" i="0" u="none" strike="noStrike">
                        <a:solidFill>
                          <a:schemeClr val="tx1"/>
                        </a:solidFill>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a:solidFill>
                            <a:schemeClr val="tx1"/>
                          </a:solidFill>
                          <a:effectLst/>
                          <a:latin typeface="Livvic" pitchFamily="2" charset="0"/>
                        </a:rPr>
                        <a:t>46</a:t>
                      </a:r>
                      <a:endParaRPr lang="en-US" sz="1300" b="0" i="0" u="none" strike="noStrike">
                        <a:solidFill>
                          <a:schemeClr val="tx1"/>
                        </a:solidFill>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dirty="0">
                          <a:solidFill>
                            <a:schemeClr val="tx1"/>
                          </a:solidFill>
                          <a:effectLst/>
                          <a:latin typeface="Livvic" pitchFamily="2" charset="0"/>
                        </a:rPr>
                        <a:t>72</a:t>
                      </a:r>
                      <a:endParaRPr lang="en-US" sz="1300" b="0" i="0" u="none" strike="noStrike" dirty="0">
                        <a:solidFill>
                          <a:schemeClr val="tx1"/>
                        </a:solidFill>
                        <a:effectLst/>
                        <a:latin typeface="Livvic" pitchFamily="2" charset="0"/>
                      </a:endParaRPr>
                    </a:p>
                  </a:txBody>
                  <a:tcPr marL="6847" marR="6847" marT="6847" marB="0" anchor="ctr">
                    <a:solidFill>
                      <a:schemeClr val="tx2"/>
                    </a:solidFill>
                  </a:tcPr>
                </a:tc>
                <a:extLst>
                  <a:ext uri="{0D108BD9-81ED-4DB2-BD59-A6C34878D82A}">
                    <a16:rowId xmlns:a16="http://schemas.microsoft.com/office/drawing/2014/main" val="1195752668"/>
                  </a:ext>
                </a:extLst>
              </a:tr>
              <a:tr h="309543">
                <a:tc>
                  <a:txBody>
                    <a:bodyPr/>
                    <a:lstStyle/>
                    <a:p>
                      <a:pPr algn="ctr" fontAlgn="ctr"/>
                      <a:r>
                        <a:rPr lang="en-US" sz="1400" b="1" u="none" strike="noStrike" dirty="0">
                          <a:solidFill>
                            <a:schemeClr val="tx1"/>
                          </a:solidFill>
                          <a:effectLst/>
                          <a:latin typeface="Poppins" panose="00000500000000000000" pitchFamily="2" charset="0"/>
                          <a:cs typeface="Poppins" panose="00000500000000000000" pitchFamily="2" charset="0"/>
                        </a:rPr>
                        <a:t>Number of Utterances</a:t>
                      </a:r>
                      <a:endParaRPr lang="en-US" sz="1400" b="1" i="0" u="none" strike="noStrike" dirty="0">
                        <a:solidFill>
                          <a:schemeClr val="tx1"/>
                        </a:solidFill>
                        <a:effectLst/>
                        <a:latin typeface="Poppins" panose="00000500000000000000" pitchFamily="2" charset="0"/>
                        <a:cs typeface="Poppins" panose="00000500000000000000" pitchFamily="2" charset="0"/>
                      </a:endParaRPr>
                    </a:p>
                  </a:txBody>
                  <a:tcPr marL="6847" marR="6847" marT="6847" marB="0" anchor="ctr">
                    <a:solidFill>
                      <a:schemeClr val="tx2"/>
                    </a:solidFill>
                  </a:tcPr>
                </a:tc>
                <a:tc>
                  <a:txBody>
                    <a:bodyPr/>
                    <a:lstStyle/>
                    <a:p>
                      <a:pPr algn="ctr" fontAlgn="ctr"/>
                      <a:r>
                        <a:rPr lang="en-US" sz="1300" u="none" strike="noStrike">
                          <a:solidFill>
                            <a:schemeClr val="tx1"/>
                          </a:solidFill>
                          <a:effectLst/>
                          <a:latin typeface="Livvic" pitchFamily="2" charset="0"/>
                        </a:rPr>
                        <a:t>82</a:t>
                      </a:r>
                      <a:endParaRPr lang="en-US" sz="1300" b="0" i="0" u="none" strike="noStrike">
                        <a:solidFill>
                          <a:schemeClr val="tx1"/>
                        </a:solidFill>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a:solidFill>
                            <a:schemeClr val="tx1"/>
                          </a:solidFill>
                          <a:effectLst/>
                          <a:latin typeface="Livvic" pitchFamily="2" charset="0"/>
                        </a:rPr>
                        <a:t>68</a:t>
                      </a:r>
                      <a:endParaRPr lang="en-US" sz="1300" b="0" i="0" u="none" strike="noStrike">
                        <a:solidFill>
                          <a:schemeClr val="tx1"/>
                        </a:solidFill>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a:solidFill>
                            <a:schemeClr val="tx1"/>
                          </a:solidFill>
                          <a:effectLst/>
                          <a:latin typeface="Livvic" pitchFamily="2" charset="0"/>
                        </a:rPr>
                        <a:t>111</a:t>
                      </a:r>
                      <a:endParaRPr lang="en-US" sz="1300" b="0" i="0" u="none" strike="noStrike">
                        <a:solidFill>
                          <a:schemeClr val="tx1"/>
                        </a:solidFill>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dirty="0">
                          <a:solidFill>
                            <a:schemeClr val="tx1"/>
                          </a:solidFill>
                          <a:effectLst/>
                          <a:latin typeface="Livvic" pitchFamily="2" charset="0"/>
                        </a:rPr>
                        <a:t>132</a:t>
                      </a:r>
                      <a:endParaRPr lang="en-US" sz="1300" b="0" i="0" u="none" strike="noStrike" dirty="0">
                        <a:solidFill>
                          <a:schemeClr val="tx1"/>
                        </a:solidFill>
                        <a:effectLst/>
                        <a:latin typeface="Livvic" pitchFamily="2" charset="0"/>
                      </a:endParaRPr>
                    </a:p>
                  </a:txBody>
                  <a:tcPr marL="6847" marR="6847" marT="6847" marB="0" anchor="ctr">
                    <a:solidFill>
                      <a:schemeClr val="tx2"/>
                    </a:solidFill>
                  </a:tcPr>
                </a:tc>
                <a:tc>
                  <a:txBody>
                    <a:bodyPr/>
                    <a:lstStyle/>
                    <a:p>
                      <a:pPr algn="ctr" fontAlgn="ctr"/>
                      <a:r>
                        <a:rPr lang="en-US" sz="1300" u="none" strike="noStrike" dirty="0">
                          <a:solidFill>
                            <a:schemeClr val="tx1"/>
                          </a:solidFill>
                          <a:effectLst/>
                          <a:latin typeface="Livvic" pitchFamily="2" charset="0"/>
                        </a:rPr>
                        <a:t>208</a:t>
                      </a:r>
                      <a:endParaRPr lang="en-US" sz="1300" b="0" i="0" u="none" strike="noStrike" dirty="0">
                        <a:solidFill>
                          <a:schemeClr val="tx1"/>
                        </a:solidFill>
                        <a:effectLst/>
                        <a:latin typeface="Livvic" pitchFamily="2" charset="0"/>
                      </a:endParaRPr>
                    </a:p>
                  </a:txBody>
                  <a:tcPr marL="6847" marR="6847" marT="6847" marB="0" anchor="ctr">
                    <a:solidFill>
                      <a:schemeClr val="tx2"/>
                    </a:solidFill>
                  </a:tcPr>
                </a:tc>
                <a:extLst>
                  <a:ext uri="{0D108BD9-81ED-4DB2-BD59-A6C34878D82A}">
                    <a16:rowId xmlns:a16="http://schemas.microsoft.com/office/drawing/2014/main" val="3258845721"/>
                  </a:ext>
                </a:extLst>
              </a:tr>
            </a:tbl>
          </a:graphicData>
        </a:graphic>
      </p:graphicFrame>
      <p:sp>
        <p:nvSpPr>
          <p:cNvPr id="5" name="Google Shape;241;p30">
            <a:extLst>
              <a:ext uri="{FF2B5EF4-FFF2-40B4-BE49-F238E27FC236}">
                <a16:creationId xmlns:a16="http://schemas.microsoft.com/office/drawing/2014/main" id="{78397ABF-93C0-5C0C-3B1B-51918EA5B9D1}"/>
              </a:ext>
            </a:extLst>
          </p:cNvPr>
          <p:cNvSpPr txBox="1">
            <a:spLocks/>
          </p:cNvSpPr>
          <p:nvPr/>
        </p:nvSpPr>
        <p:spPr>
          <a:xfrm>
            <a:off x="3021777" y="346159"/>
            <a:ext cx="2901061" cy="396776"/>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US" sz="1800" b="1" dirty="0"/>
              <a:t>Meta-data description</a:t>
            </a:r>
          </a:p>
        </p:txBody>
      </p:sp>
      <p:sp>
        <p:nvSpPr>
          <p:cNvPr id="3" name="TextBox 2">
            <a:extLst>
              <a:ext uri="{FF2B5EF4-FFF2-40B4-BE49-F238E27FC236}">
                <a16:creationId xmlns:a16="http://schemas.microsoft.com/office/drawing/2014/main" id="{920571B6-B40A-AF35-AF70-19C66394A782}"/>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13</a:t>
            </a:fld>
            <a:endParaRPr lang="en-US" b="1" dirty="0">
              <a:solidFill>
                <a:schemeClr val="tx1"/>
              </a:solidFill>
              <a:latin typeface="Livvic" pitchFamily="2" charset="0"/>
            </a:endParaRPr>
          </a:p>
        </p:txBody>
      </p:sp>
      <p:graphicFrame>
        <p:nvGraphicFramePr>
          <p:cNvPr id="9" name="Table 8">
            <a:extLst>
              <a:ext uri="{FF2B5EF4-FFF2-40B4-BE49-F238E27FC236}">
                <a16:creationId xmlns:a16="http://schemas.microsoft.com/office/drawing/2014/main" id="{6CBCB03D-2C65-BAF8-EFCE-D2BC306805AB}"/>
              </a:ext>
            </a:extLst>
          </p:cNvPr>
          <p:cNvGraphicFramePr>
            <a:graphicFrameLocks noGrp="1"/>
          </p:cNvGraphicFramePr>
          <p:nvPr>
            <p:extLst>
              <p:ext uri="{D42A27DB-BD31-4B8C-83A1-F6EECF244321}">
                <p14:modId xmlns:p14="http://schemas.microsoft.com/office/powerpoint/2010/main" val="4200875035"/>
              </p:ext>
            </p:extLst>
          </p:nvPr>
        </p:nvGraphicFramePr>
        <p:xfrm>
          <a:off x="2614977" y="3696569"/>
          <a:ext cx="3914045" cy="1238172"/>
        </p:xfrm>
        <a:graphic>
          <a:graphicData uri="http://schemas.openxmlformats.org/drawingml/2006/table">
            <a:tbl>
              <a:tblPr>
                <a:tableStyleId>{D7AC3CCA-C797-4891-BE02-D94E43425B78}</a:tableStyleId>
              </a:tblPr>
              <a:tblGrid>
                <a:gridCol w="3279283">
                  <a:extLst>
                    <a:ext uri="{9D8B030D-6E8A-4147-A177-3AD203B41FA5}">
                      <a16:colId xmlns:a16="http://schemas.microsoft.com/office/drawing/2014/main" val="3956909015"/>
                    </a:ext>
                  </a:extLst>
                </a:gridCol>
                <a:gridCol w="634762">
                  <a:extLst>
                    <a:ext uri="{9D8B030D-6E8A-4147-A177-3AD203B41FA5}">
                      <a16:colId xmlns:a16="http://schemas.microsoft.com/office/drawing/2014/main" val="2414071074"/>
                    </a:ext>
                  </a:extLst>
                </a:gridCol>
              </a:tblGrid>
              <a:tr h="399410">
                <a:tc>
                  <a:txBody>
                    <a:bodyPr/>
                    <a:lstStyle/>
                    <a:p>
                      <a:pPr algn="ctr" fontAlgn="ctr"/>
                      <a:r>
                        <a:rPr lang="en-US" sz="1300" b="1" u="none" strike="noStrike" dirty="0">
                          <a:effectLst/>
                          <a:latin typeface="Poppins" panose="00000500000000000000" pitchFamily="2" charset="0"/>
                          <a:cs typeface="Poppins" panose="00000500000000000000" pitchFamily="2" charset="0"/>
                        </a:rPr>
                        <a:t>Unique words in Hate samples</a:t>
                      </a:r>
                      <a:endParaRPr lang="en-US" sz="1300" b="1" i="0" u="none" strike="noStrike" dirty="0">
                        <a:solidFill>
                          <a:srgbClr val="000000"/>
                        </a:solidFill>
                        <a:effectLst/>
                        <a:latin typeface="Poppins" panose="00000500000000000000" pitchFamily="2" charset="0"/>
                        <a:cs typeface="Poppins" panose="00000500000000000000" pitchFamily="2" charset="0"/>
                      </a:endParaRPr>
                    </a:p>
                  </a:txBody>
                  <a:tcPr marL="7620" marR="7620" marT="7620" marB="0" anchor="ctr">
                    <a:solidFill>
                      <a:schemeClr val="tx2"/>
                    </a:solidFill>
                  </a:tcPr>
                </a:tc>
                <a:tc>
                  <a:txBody>
                    <a:bodyPr/>
                    <a:lstStyle/>
                    <a:p>
                      <a:pPr algn="ctr" fontAlgn="b"/>
                      <a:r>
                        <a:rPr lang="en-US" sz="1300" b="0" i="0" u="none" strike="noStrike" dirty="0">
                          <a:solidFill>
                            <a:srgbClr val="000000"/>
                          </a:solidFill>
                          <a:effectLst/>
                          <a:latin typeface="Livvic" pitchFamily="2" charset="0"/>
                        </a:rPr>
                        <a:t>3903</a:t>
                      </a:r>
                    </a:p>
                  </a:txBody>
                  <a:tcPr marL="7620" marR="7620" marT="7620" marB="0" anchor="ctr">
                    <a:solidFill>
                      <a:schemeClr val="tx2"/>
                    </a:solidFill>
                  </a:tcPr>
                </a:tc>
                <a:extLst>
                  <a:ext uri="{0D108BD9-81ED-4DB2-BD59-A6C34878D82A}">
                    <a16:rowId xmlns:a16="http://schemas.microsoft.com/office/drawing/2014/main" val="3941524615"/>
                  </a:ext>
                </a:extLst>
              </a:tr>
              <a:tr h="419381">
                <a:tc>
                  <a:txBody>
                    <a:bodyPr/>
                    <a:lstStyle/>
                    <a:p>
                      <a:pPr algn="ctr" fontAlgn="ctr"/>
                      <a:r>
                        <a:rPr lang="en-US" sz="1300" b="1" u="none" strike="noStrike" dirty="0">
                          <a:effectLst/>
                          <a:latin typeface="Poppins" panose="00000500000000000000" pitchFamily="2" charset="0"/>
                          <a:cs typeface="Poppins" panose="00000500000000000000" pitchFamily="2" charset="0"/>
                        </a:rPr>
                        <a:t>Unique words in Non hate samples</a:t>
                      </a:r>
                      <a:endParaRPr lang="en-US" sz="1300" b="1" i="0" u="none" strike="noStrike" dirty="0">
                        <a:solidFill>
                          <a:srgbClr val="000000"/>
                        </a:solidFill>
                        <a:effectLst/>
                        <a:latin typeface="Poppins" panose="00000500000000000000" pitchFamily="2" charset="0"/>
                        <a:cs typeface="Poppins" panose="00000500000000000000" pitchFamily="2" charset="0"/>
                      </a:endParaRPr>
                    </a:p>
                  </a:txBody>
                  <a:tcPr marL="7620" marR="7620" marT="7620" marB="0" anchor="ctr">
                    <a:solidFill>
                      <a:schemeClr val="tx2"/>
                    </a:solidFill>
                  </a:tcPr>
                </a:tc>
                <a:tc>
                  <a:txBody>
                    <a:bodyPr/>
                    <a:lstStyle/>
                    <a:p>
                      <a:pPr algn="ctr" fontAlgn="b"/>
                      <a:r>
                        <a:rPr lang="en-US" sz="1300" b="0" i="0" u="none" strike="noStrike" dirty="0">
                          <a:solidFill>
                            <a:srgbClr val="000000"/>
                          </a:solidFill>
                          <a:effectLst/>
                          <a:latin typeface="Livvic" pitchFamily="2" charset="0"/>
                        </a:rPr>
                        <a:t>3772</a:t>
                      </a:r>
                    </a:p>
                  </a:txBody>
                  <a:tcPr marL="7620" marR="7620" marT="7620" marB="0" anchor="ctr">
                    <a:solidFill>
                      <a:schemeClr val="tx2"/>
                    </a:solidFill>
                  </a:tcPr>
                </a:tc>
                <a:extLst>
                  <a:ext uri="{0D108BD9-81ED-4DB2-BD59-A6C34878D82A}">
                    <a16:rowId xmlns:a16="http://schemas.microsoft.com/office/drawing/2014/main" val="1711238122"/>
                  </a:ext>
                </a:extLst>
              </a:tr>
              <a:tr h="419381">
                <a:tc>
                  <a:txBody>
                    <a:bodyPr/>
                    <a:lstStyle/>
                    <a:p>
                      <a:pPr algn="ctr" fontAlgn="ctr"/>
                      <a:r>
                        <a:rPr lang="en-US" sz="1300" b="1" u="none" strike="noStrike" dirty="0">
                          <a:effectLst/>
                          <a:latin typeface="Poppins" panose="00000500000000000000" pitchFamily="2" charset="0"/>
                          <a:cs typeface="Poppins" panose="00000500000000000000" pitchFamily="2" charset="0"/>
                        </a:rPr>
                        <a:t>Unique words for whole dataset</a:t>
                      </a:r>
                      <a:endParaRPr lang="en-US" sz="1300" b="1" i="0" u="none" strike="noStrike" dirty="0">
                        <a:solidFill>
                          <a:srgbClr val="000000"/>
                        </a:solidFill>
                        <a:effectLst/>
                        <a:latin typeface="Poppins" panose="00000500000000000000" pitchFamily="2" charset="0"/>
                        <a:cs typeface="Poppins" panose="00000500000000000000" pitchFamily="2" charset="0"/>
                      </a:endParaRPr>
                    </a:p>
                  </a:txBody>
                  <a:tcPr marL="7620" marR="7620" marT="7620" marB="0" anchor="ctr">
                    <a:solidFill>
                      <a:schemeClr val="tx2"/>
                    </a:solidFill>
                  </a:tcPr>
                </a:tc>
                <a:tc>
                  <a:txBody>
                    <a:bodyPr/>
                    <a:lstStyle/>
                    <a:p>
                      <a:pPr algn="ctr" fontAlgn="b"/>
                      <a:r>
                        <a:rPr lang="en-US" sz="1300" b="0" i="0" u="none" strike="noStrike" dirty="0">
                          <a:solidFill>
                            <a:srgbClr val="000000"/>
                          </a:solidFill>
                          <a:effectLst/>
                          <a:latin typeface="Livvic" pitchFamily="2" charset="0"/>
                        </a:rPr>
                        <a:t>6975</a:t>
                      </a:r>
                    </a:p>
                  </a:txBody>
                  <a:tcPr marL="7620" marR="7620" marT="7620" marB="0" anchor="ctr">
                    <a:solidFill>
                      <a:schemeClr val="tx2"/>
                    </a:solidFill>
                  </a:tcPr>
                </a:tc>
                <a:extLst>
                  <a:ext uri="{0D108BD9-81ED-4DB2-BD59-A6C34878D82A}">
                    <a16:rowId xmlns:a16="http://schemas.microsoft.com/office/drawing/2014/main" val="103822473"/>
                  </a:ext>
                </a:extLst>
              </a:tr>
            </a:tbl>
          </a:graphicData>
        </a:graphic>
      </p:graphicFrame>
      <p:sp>
        <p:nvSpPr>
          <p:cNvPr id="11" name="TextBox 10">
            <a:extLst>
              <a:ext uri="{FF2B5EF4-FFF2-40B4-BE49-F238E27FC236}">
                <a16:creationId xmlns:a16="http://schemas.microsoft.com/office/drawing/2014/main" id="{4AEE13D0-3F57-20AA-9901-E71BF7140C21}"/>
              </a:ext>
            </a:extLst>
          </p:cNvPr>
          <p:cNvSpPr txBox="1"/>
          <p:nvPr/>
        </p:nvSpPr>
        <p:spPr>
          <a:xfrm>
            <a:off x="3742508" y="1073836"/>
            <a:ext cx="1658982" cy="307777"/>
          </a:xfrm>
          <a:prstGeom prst="rect">
            <a:avLst/>
          </a:prstGeom>
          <a:noFill/>
        </p:spPr>
        <p:txBody>
          <a:bodyPr wrap="square">
            <a:spAutoFit/>
          </a:bodyPr>
          <a:lstStyle/>
          <a:p>
            <a:pPr marL="0" indent="0" algn="ctr">
              <a:buClr>
                <a:schemeClr val="dk1"/>
              </a:buClr>
              <a:buSzPts val="1100"/>
              <a:buFont typeface="Arial"/>
              <a:buNone/>
            </a:pPr>
            <a:r>
              <a:rPr lang="en-US" sz="1400" b="1" dirty="0">
                <a:solidFill>
                  <a:schemeClr val="tx1"/>
                </a:solidFill>
                <a:latin typeface="Livvic" pitchFamily="2" charset="0"/>
              </a:rPr>
              <a:t>For AUDIO data:</a:t>
            </a:r>
          </a:p>
        </p:txBody>
      </p:sp>
      <p:sp>
        <p:nvSpPr>
          <p:cNvPr id="12" name="TextBox 11">
            <a:extLst>
              <a:ext uri="{FF2B5EF4-FFF2-40B4-BE49-F238E27FC236}">
                <a16:creationId xmlns:a16="http://schemas.microsoft.com/office/drawing/2014/main" id="{CCBF3A0E-6C3B-CC22-FC25-772C54A75FEC}"/>
              </a:ext>
            </a:extLst>
          </p:cNvPr>
          <p:cNvSpPr txBox="1"/>
          <p:nvPr/>
        </p:nvSpPr>
        <p:spPr>
          <a:xfrm>
            <a:off x="3742508" y="3257341"/>
            <a:ext cx="1658982" cy="307777"/>
          </a:xfrm>
          <a:prstGeom prst="rect">
            <a:avLst/>
          </a:prstGeom>
          <a:noFill/>
        </p:spPr>
        <p:txBody>
          <a:bodyPr wrap="square">
            <a:spAutoFit/>
          </a:bodyPr>
          <a:lstStyle/>
          <a:p>
            <a:pPr marL="0" indent="0" algn="ctr">
              <a:buClr>
                <a:schemeClr val="dk1"/>
              </a:buClr>
              <a:buSzPts val="1100"/>
              <a:buFont typeface="Arial"/>
              <a:buNone/>
            </a:pPr>
            <a:r>
              <a:rPr lang="en-US" sz="1400" b="1" dirty="0">
                <a:solidFill>
                  <a:schemeClr val="tx1"/>
                </a:solidFill>
                <a:latin typeface="Livvic" pitchFamily="2" charset="0"/>
              </a:rPr>
              <a:t>For TEXT data:</a:t>
            </a:r>
          </a:p>
        </p:txBody>
      </p:sp>
    </p:spTree>
    <p:extLst>
      <p:ext uri="{BB962C8B-B14F-4D97-AF65-F5344CB8AC3E}">
        <p14:creationId xmlns:p14="http://schemas.microsoft.com/office/powerpoint/2010/main" val="183989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txBox="1">
            <a:spLocks noGrp="1"/>
          </p:cNvSpPr>
          <p:nvPr>
            <p:ph type="title"/>
          </p:nvPr>
        </p:nvSpPr>
        <p:spPr>
          <a:xfrm>
            <a:off x="3887609" y="2155800"/>
            <a:ext cx="4667089"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PROPOSED METHODOLOGY</a:t>
            </a:r>
            <a:endParaRPr dirty="0"/>
          </a:p>
        </p:txBody>
      </p:sp>
      <p:sp>
        <p:nvSpPr>
          <p:cNvPr id="231" name="Google Shape;231;p29"/>
          <p:cNvSpPr txBox="1">
            <a:spLocks noGrp="1"/>
          </p:cNvSpPr>
          <p:nvPr>
            <p:ph type="title" idx="2"/>
          </p:nvPr>
        </p:nvSpPr>
        <p:spPr>
          <a:xfrm>
            <a:off x="1725672" y="2155800"/>
            <a:ext cx="1085067"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33" name="Google Shape;233;p29"/>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4FC2A7A-6497-FB93-74CC-7780AC78FD19}"/>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14</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294944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Rectangle 3">
            <a:extLst>
              <a:ext uri="{FF2B5EF4-FFF2-40B4-BE49-F238E27FC236}">
                <a16:creationId xmlns:a16="http://schemas.microsoft.com/office/drawing/2014/main" id="{6D3DCFE5-8C9B-D725-D14C-DE131C4FF1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78397ABF-93C0-5C0C-3B1B-51918EA5B9D1}"/>
              </a:ext>
            </a:extLst>
          </p:cNvPr>
          <p:cNvSpPr txBox="1">
            <a:spLocks/>
          </p:cNvSpPr>
          <p:nvPr/>
        </p:nvSpPr>
        <p:spPr>
          <a:xfrm>
            <a:off x="3546460" y="346159"/>
            <a:ext cx="1851698"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Flow Diagram</a:t>
            </a:r>
            <a:endParaRPr lang="en-US" sz="1800" b="1" dirty="0"/>
          </a:p>
        </p:txBody>
      </p:sp>
      <p:pic>
        <p:nvPicPr>
          <p:cNvPr id="3" name="Picture 2">
            <a:extLst>
              <a:ext uri="{FF2B5EF4-FFF2-40B4-BE49-F238E27FC236}">
                <a16:creationId xmlns:a16="http://schemas.microsoft.com/office/drawing/2014/main" id="{84E75A64-F545-C8C4-3A87-7C9DA3413BCD}"/>
              </a:ext>
            </a:extLst>
          </p:cNvPr>
          <p:cNvPicPr>
            <a:picLocks noChangeAspect="1"/>
          </p:cNvPicPr>
          <p:nvPr/>
        </p:nvPicPr>
        <p:blipFill>
          <a:blip r:embed="rId3"/>
          <a:srcRect r="32322"/>
          <a:stretch/>
        </p:blipFill>
        <p:spPr>
          <a:xfrm>
            <a:off x="1378044" y="844440"/>
            <a:ext cx="6188529" cy="3765376"/>
          </a:xfrm>
          <a:prstGeom prst="rect">
            <a:avLst/>
          </a:prstGeom>
        </p:spPr>
      </p:pic>
      <p:sp>
        <p:nvSpPr>
          <p:cNvPr id="2" name="TextBox 1">
            <a:extLst>
              <a:ext uri="{FF2B5EF4-FFF2-40B4-BE49-F238E27FC236}">
                <a16:creationId xmlns:a16="http://schemas.microsoft.com/office/drawing/2014/main" id="{FBDF8FC5-020D-45D2-30AF-6408F053306C}"/>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15</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34449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Rectangle 3">
            <a:extLst>
              <a:ext uri="{FF2B5EF4-FFF2-40B4-BE49-F238E27FC236}">
                <a16:creationId xmlns:a16="http://schemas.microsoft.com/office/drawing/2014/main" id="{6D3DCFE5-8C9B-D725-D14C-DE131C4FF1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78397ABF-93C0-5C0C-3B1B-51918EA5B9D1}"/>
              </a:ext>
            </a:extLst>
          </p:cNvPr>
          <p:cNvSpPr txBox="1">
            <a:spLocks/>
          </p:cNvSpPr>
          <p:nvPr/>
        </p:nvSpPr>
        <p:spPr>
          <a:xfrm>
            <a:off x="3242801" y="338520"/>
            <a:ext cx="2459015"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Proposed Pipeline</a:t>
            </a:r>
            <a:endParaRPr lang="en-US" sz="1800" b="1" dirty="0"/>
          </a:p>
        </p:txBody>
      </p:sp>
      <p:sp>
        <p:nvSpPr>
          <p:cNvPr id="2" name="TextBox 1">
            <a:extLst>
              <a:ext uri="{FF2B5EF4-FFF2-40B4-BE49-F238E27FC236}">
                <a16:creationId xmlns:a16="http://schemas.microsoft.com/office/drawing/2014/main" id="{C1434DAF-D6F5-21E9-E203-C4912C7B8143}"/>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16</a:t>
            </a:fld>
            <a:endParaRPr lang="en-US" b="1" dirty="0">
              <a:solidFill>
                <a:schemeClr val="tx1"/>
              </a:solidFill>
              <a:latin typeface="Livvic" pitchFamily="2" charset="0"/>
            </a:endParaRPr>
          </a:p>
        </p:txBody>
      </p:sp>
      <p:pic>
        <p:nvPicPr>
          <p:cNvPr id="7" name="Picture 6">
            <a:extLst>
              <a:ext uri="{FF2B5EF4-FFF2-40B4-BE49-F238E27FC236}">
                <a16:creationId xmlns:a16="http://schemas.microsoft.com/office/drawing/2014/main" id="{04E7B800-639E-04FC-C8C1-9F3159BEA309}"/>
              </a:ext>
            </a:extLst>
          </p:cNvPr>
          <p:cNvPicPr>
            <a:picLocks noChangeAspect="1"/>
          </p:cNvPicPr>
          <p:nvPr/>
        </p:nvPicPr>
        <p:blipFill>
          <a:blip r:embed="rId3"/>
          <a:stretch>
            <a:fillRect/>
          </a:stretch>
        </p:blipFill>
        <p:spPr>
          <a:xfrm>
            <a:off x="1355944" y="930840"/>
            <a:ext cx="6432112" cy="4073908"/>
          </a:xfrm>
          <a:prstGeom prst="rect">
            <a:avLst/>
          </a:prstGeom>
        </p:spPr>
      </p:pic>
    </p:spTree>
    <p:extLst>
      <p:ext uri="{BB962C8B-B14F-4D97-AF65-F5344CB8AC3E}">
        <p14:creationId xmlns:p14="http://schemas.microsoft.com/office/powerpoint/2010/main" val="234587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478AC112-CB6B-F93A-986D-02AF9BAF9C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A71002D-DF27-586B-4022-DEC936F275C9}"/>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8D99BB30-5321-B074-DE9F-1CD36C6342B8}"/>
              </a:ext>
            </a:extLst>
          </p:cNvPr>
          <p:cNvSpPr txBox="1">
            <a:spLocks/>
          </p:cNvSpPr>
          <p:nvPr/>
        </p:nvSpPr>
        <p:spPr>
          <a:xfrm>
            <a:off x="3010988" y="228593"/>
            <a:ext cx="2911264" cy="555178"/>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600" b="1" dirty="0"/>
              <a:t>Why to study Modality dependency ?</a:t>
            </a:r>
            <a:endParaRPr lang="en-US" sz="1600" b="1" dirty="0"/>
          </a:p>
        </p:txBody>
      </p:sp>
      <p:sp>
        <p:nvSpPr>
          <p:cNvPr id="3" name="TextBox 2">
            <a:extLst>
              <a:ext uri="{FF2B5EF4-FFF2-40B4-BE49-F238E27FC236}">
                <a16:creationId xmlns:a16="http://schemas.microsoft.com/office/drawing/2014/main" id="{AD19189E-695B-AC5E-FC6C-C3CF447EFBD5}"/>
              </a:ext>
            </a:extLst>
          </p:cNvPr>
          <p:cNvSpPr txBox="1"/>
          <p:nvPr/>
        </p:nvSpPr>
        <p:spPr>
          <a:xfrm>
            <a:off x="725451" y="1097073"/>
            <a:ext cx="7693097" cy="307777"/>
          </a:xfrm>
          <a:prstGeom prst="rect">
            <a:avLst/>
          </a:prstGeom>
          <a:noFill/>
        </p:spPr>
        <p:txBody>
          <a:bodyPr wrap="square" rtlCol="0">
            <a:spAutoFit/>
          </a:bodyPr>
          <a:lstStyle/>
          <a:p>
            <a:pPr algn="just">
              <a:buClr>
                <a:schemeClr val="dk1"/>
              </a:buClr>
              <a:buSzPts val="1100"/>
            </a:pPr>
            <a:r>
              <a:rPr lang="en-US" dirty="0">
                <a:solidFill>
                  <a:schemeClr val="tx1"/>
                </a:solidFill>
                <a:latin typeface="Livvic" pitchFamily="2" charset="0"/>
              </a:rPr>
              <a:t>Advantages of performing modality study –  </a:t>
            </a:r>
          </a:p>
        </p:txBody>
      </p:sp>
      <p:sp>
        <p:nvSpPr>
          <p:cNvPr id="2" name="TextBox 1">
            <a:extLst>
              <a:ext uri="{FF2B5EF4-FFF2-40B4-BE49-F238E27FC236}">
                <a16:creationId xmlns:a16="http://schemas.microsoft.com/office/drawing/2014/main" id="{E1421406-159A-FB83-815E-1E012174776D}"/>
              </a:ext>
            </a:extLst>
          </p:cNvPr>
          <p:cNvSpPr txBox="1"/>
          <p:nvPr/>
        </p:nvSpPr>
        <p:spPr>
          <a:xfrm>
            <a:off x="1054608" y="1483312"/>
            <a:ext cx="6824024" cy="3108543"/>
          </a:xfrm>
          <a:prstGeom prst="rect">
            <a:avLst/>
          </a:prstGeom>
          <a:noFill/>
        </p:spPr>
        <p:txBody>
          <a:bodyPr wrap="square" rtlCol="0">
            <a:spAutoFit/>
          </a:bodyPr>
          <a:lstStyle/>
          <a:p>
            <a:pPr marL="400050" indent="-400050" algn="just">
              <a:buClr>
                <a:schemeClr val="dk1"/>
              </a:buClr>
              <a:buSzPts val="1100"/>
              <a:buFont typeface="+mj-lt"/>
              <a:buAutoNum type="romanUcPeriod"/>
            </a:pPr>
            <a:r>
              <a:rPr lang="en-US" dirty="0">
                <a:solidFill>
                  <a:schemeClr val="tx1"/>
                </a:solidFill>
                <a:latin typeface="Livvic" pitchFamily="2" charset="0"/>
              </a:rPr>
              <a:t>Helps in finding out the contribution of each modality for the task of hate speech detection.</a:t>
            </a:r>
          </a:p>
          <a:p>
            <a:pPr marL="400050" indent="-400050" algn="just">
              <a:buClr>
                <a:schemeClr val="dk1"/>
              </a:buClr>
              <a:buSzPts val="1100"/>
              <a:buFont typeface="+mj-lt"/>
              <a:buAutoNum type="romanUcPeriod"/>
            </a:pPr>
            <a:endParaRPr lang="en-US" dirty="0">
              <a:solidFill>
                <a:schemeClr val="tx1"/>
              </a:solidFill>
              <a:latin typeface="Livvic" pitchFamily="2" charset="0"/>
            </a:endParaRPr>
          </a:p>
          <a:p>
            <a:pPr marL="400050" indent="-400050" algn="just">
              <a:buClr>
                <a:schemeClr val="dk1"/>
              </a:buClr>
              <a:buSzPts val="1100"/>
              <a:buFont typeface="+mj-lt"/>
              <a:buAutoNum type="romanUcPeriod"/>
            </a:pPr>
            <a:r>
              <a:rPr lang="en-US" dirty="0">
                <a:solidFill>
                  <a:schemeClr val="tx1"/>
                </a:solidFill>
                <a:latin typeface="Livvic" pitchFamily="2" charset="0"/>
              </a:rPr>
              <a:t>Helps in mitigating the </a:t>
            </a:r>
            <a:r>
              <a:rPr lang="en-US" dirty="0">
                <a:solidFill>
                  <a:schemeClr val="tx1"/>
                </a:solidFill>
                <a:effectLst>
                  <a:outerShdw blurRad="38100" dist="38100" dir="2700000" algn="tl">
                    <a:srgbClr val="000000">
                      <a:alpha val="43137"/>
                    </a:srgbClr>
                  </a:outerShdw>
                </a:effectLst>
                <a:latin typeface="Livvic" pitchFamily="2" charset="0"/>
              </a:rPr>
              <a:t>limitations</a:t>
            </a:r>
            <a:r>
              <a:rPr lang="en-US" dirty="0">
                <a:solidFill>
                  <a:schemeClr val="tx1"/>
                </a:solidFill>
                <a:latin typeface="Livvic" pitchFamily="2" charset="0"/>
              </a:rPr>
              <a:t> of single-modality models by considering both unique features from each modality.</a:t>
            </a:r>
          </a:p>
          <a:p>
            <a:pPr marL="400050" indent="-400050" algn="just">
              <a:buClr>
                <a:schemeClr val="dk1"/>
              </a:buClr>
              <a:buSzPts val="1100"/>
              <a:buFont typeface="+mj-lt"/>
              <a:buAutoNum type="romanUcPeriod"/>
            </a:pPr>
            <a:endParaRPr lang="en-US" dirty="0">
              <a:solidFill>
                <a:schemeClr val="tx1"/>
              </a:solidFill>
              <a:latin typeface="Livvic" pitchFamily="2" charset="0"/>
            </a:endParaRPr>
          </a:p>
          <a:p>
            <a:pPr marL="400050" indent="-400050" algn="just">
              <a:buClr>
                <a:schemeClr val="dk1"/>
              </a:buClr>
              <a:buSzPts val="1100"/>
              <a:buFont typeface="+mj-lt"/>
              <a:buAutoNum type="romanUcPeriod"/>
            </a:pPr>
            <a:r>
              <a:rPr lang="en-US" dirty="0">
                <a:solidFill>
                  <a:schemeClr val="tx1"/>
                </a:solidFill>
                <a:latin typeface="Livvic" pitchFamily="2" charset="0"/>
              </a:rPr>
              <a:t>Provides a base study for developing robust multi-modal approaches using fusion techniques.</a:t>
            </a:r>
          </a:p>
          <a:p>
            <a:pPr marL="400050" indent="-400050" algn="just">
              <a:buClr>
                <a:schemeClr val="dk1"/>
              </a:buClr>
              <a:buSzPts val="1100"/>
              <a:buFont typeface="+mj-lt"/>
              <a:buAutoNum type="romanUcPeriod"/>
            </a:pPr>
            <a:endParaRPr lang="en-US" dirty="0">
              <a:solidFill>
                <a:schemeClr val="tx1"/>
              </a:solidFill>
              <a:latin typeface="Livvic" pitchFamily="2" charset="0"/>
            </a:endParaRPr>
          </a:p>
          <a:p>
            <a:pPr marL="400050" indent="-400050" algn="just">
              <a:buClr>
                <a:schemeClr val="dk1"/>
              </a:buClr>
              <a:buSzPts val="1100"/>
              <a:buFont typeface="+mj-lt"/>
              <a:buAutoNum type="romanUcPeriod"/>
            </a:pPr>
            <a:r>
              <a:rPr lang="en-US" dirty="0">
                <a:solidFill>
                  <a:schemeClr val="tx1"/>
                </a:solidFill>
                <a:latin typeface="Livvic" pitchFamily="2" charset="0"/>
              </a:rPr>
              <a:t>Helps in guiding the future dataset expansion which involves identifying which data is needed the most, such as improved audio data for tonal analysis, etc.</a:t>
            </a:r>
          </a:p>
          <a:p>
            <a:pPr marL="400050" indent="-400050" algn="just">
              <a:buClr>
                <a:schemeClr val="dk1"/>
              </a:buClr>
              <a:buSzPts val="1100"/>
              <a:buFont typeface="+mj-lt"/>
              <a:buAutoNum type="romanUcPeriod"/>
            </a:pPr>
            <a:endParaRPr lang="en-US" dirty="0">
              <a:solidFill>
                <a:schemeClr val="tx1"/>
              </a:solidFill>
              <a:latin typeface="Livvic" pitchFamily="2" charset="0"/>
            </a:endParaRPr>
          </a:p>
          <a:p>
            <a:pPr marL="400050" indent="-400050" algn="just">
              <a:buClr>
                <a:schemeClr val="dk1"/>
              </a:buClr>
              <a:buSzPts val="1100"/>
              <a:buFont typeface="+mj-lt"/>
              <a:buAutoNum type="romanUcPeriod"/>
            </a:pPr>
            <a:r>
              <a:rPr lang="en-US" dirty="0">
                <a:solidFill>
                  <a:schemeClr val="tx1"/>
                </a:solidFill>
                <a:latin typeface="Livvic" pitchFamily="2" charset="0"/>
              </a:rPr>
              <a:t>Helps in deploying the pipelines across different domains that handle different data.</a:t>
            </a:r>
          </a:p>
        </p:txBody>
      </p:sp>
      <p:sp>
        <p:nvSpPr>
          <p:cNvPr id="6" name="TextBox 5">
            <a:extLst>
              <a:ext uri="{FF2B5EF4-FFF2-40B4-BE49-F238E27FC236}">
                <a16:creationId xmlns:a16="http://schemas.microsoft.com/office/drawing/2014/main" id="{338FF86D-C0FA-990B-6822-F3A6A638A431}"/>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17</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68271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478AC112-CB6B-F93A-986D-02AF9BAF9C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A71002D-DF27-586B-4022-DEC936F275C9}"/>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8D99BB30-5321-B074-DE9F-1CD36C6342B8}"/>
              </a:ext>
            </a:extLst>
          </p:cNvPr>
          <p:cNvSpPr txBox="1">
            <a:spLocks/>
          </p:cNvSpPr>
          <p:nvPr/>
        </p:nvSpPr>
        <p:spPr>
          <a:xfrm>
            <a:off x="3010988" y="228593"/>
            <a:ext cx="2911264" cy="555178"/>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600" b="1" dirty="0"/>
              <a:t>Summarizing….</a:t>
            </a:r>
            <a:endParaRPr lang="en-US" sz="1600" b="1" dirty="0"/>
          </a:p>
        </p:txBody>
      </p:sp>
      <p:sp>
        <p:nvSpPr>
          <p:cNvPr id="3" name="TextBox 2">
            <a:extLst>
              <a:ext uri="{FF2B5EF4-FFF2-40B4-BE49-F238E27FC236}">
                <a16:creationId xmlns:a16="http://schemas.microsoft.com/office/drawing/2014/main" id="{AD19189E-695B-AC5E-FC6C-C3CF447EFBD5}"/>
              </a:ext>
            </a:extLst>
          </p:cNvPr>
          <p:cNvSpPr txBox="1"/>
          <p:nvPr/>
        </p:nvSpPr>
        <p:spPr>
          <a:xfrm>
            <a:off x="725451" y="1097073"/>
            <a:ext cx="7693097" cy="307777"/>
          </a:xfrm>
          <a:prstGeom prst="rect">
            <a:avLst/>
          </a:prstGeom>
          <a:noFill/>
        </p:spPr>
        <p:txBody>
          <a:bodyPr wrap="square" rtlCol="0">
            <a:spAutoFit/>
          </a:bodyPr>
          <a:lstStyle/>
          <a:p>
            <a:pPr algn="just">
              <a:buClr>
                <a:schemeClr val="dk1"/>
              </a:buClr>
              <a:buSzPts val="1100"/>
            </a:pPr>
            <a:r>
              <a:rPr lang="en-US" dirty="0">
                <a:solidFill>
                  <a:schemeClr val="tx1"/>
                </a:solidFill>
                <a:latin typeface="Livvic" pitchFamily="2" charset="0"/>
              </a:rPr>
              <a:t>Advantages of performing modality study –  </a:t>
            </a:r>
          </a:p>
        </p:txBody>
      </p:sp>
      <p:sp>
        <p:nvSpPr>
          <p:cNvPr id="2" name="TextBox 1">
            <a:extLst>
              <a:ext uri="{FF2B5EF4-FFF2-40B4-BE49-F238E27FC236}">
                <a16:creationId xmlns:a16="http://schemas.microsoft.com/office/drawing/2014/main" id="{E1421406-159A-FB83-815E-1E012174776D}"/>
              </a:ext>
            </a:extLst>
          </p:cNvPr>
          <p:cNvSpPr txBox="1"/>
          <p:nvPr/>
        </p:nvSpPr>
        <p:spPr>
          <a:xfrm>
            <a:off x="1405576" y="1483312"/>
            <a:ext cx="6332845" cy="3108543"/>
          </a:xfrm>
          <a:prstGeom prst="rect">
            <a:avLst/>
          </a:prstGeom>
          <a:noFill/>
        </p:spPr>
        <p:txBody>
          <a:bodyPr wrap="square" rtlCol="0">
            <a:spAutoFit/>
          </a:bodyPr>
          <a:lstStyle/>
          <a:p>
            <a:pPr marL="400050" indent="-400050" algn="just">
              <a:buClr>
                <a:schemeClr val="dk1"/>
              </a:buClr>
              <a:buSzPts val="1100"/>
              <a:buFont typeface="+mj-lt"/>
              <a:buAutoNum type="romanUcPeriod"/>
            </a:pPr>
            <a:r>
              <a:rPr lang="en-US" dirty="0">
                <a:solidFill>
                  <a:schemeClr val="tx1"/>
                </a:solidFill>
                <a:latin typeface="Livvic" pitchFamily="2" charset="0"/>
              </a:rPr>
              <a:t>Helps in finding out the contribution of each modality for the task of hate speech detection.</a:t>
            </a:r>
          </a:p>
          <a:p>
            <a:pPr marL="400050" indent="-400050" algn="just">
              <a:buClr>
                <a:schemeClr val="dk1"/>
              </a:buClr>
              <a:buSzPts val="1100"/>
              <a:buFont typeface="+mj-lt"/>
              <a:buAutoNum type="romanUcPeriod"/>
            </a:pPr>
            <a:endParaRPr lang="en-US" dirty="0">
              <a:solidFill>
                <a:schemeClr val="tx1"/>
              </a:solidFill>
              <a:latin typeface="Livvic" pitchFamily="2" charset="0"/>
            </a:endParaRPr>
          </a:p>
          <a:p>
            <a:pPr marL="400050" indent="-400050" algn="just">
              <a:buClr>
                <a:schemeClr val="dk1"/>
              </a:buClr>
              <a:buSzPts val="1100"/>
              <a:buFont typeface="+mj-lt"/>
              <a:buAutoNum type="romanUcPeriod"/>
            </a:pPr>
            <a:r>
              <a:rPr lang="en-US" dirty="0">
                <a:solidFill>
                  <a:schemeClr val="tx1"/>
                </a:solidFill>
                <a:latin typeface="Livvic" pitchFamily="2" charset="0"/>
              </a:rPr>
              <a:t>Helps in mitigating the </a:t>
            </a:r>
            <a:r>
              <a:rPr lang="en-US" dirty="0">
                <a:solidFill>
                  <a:schemeClr val="tx1"/>
                </a:solidFill>
                <a:effectLst>
                  <a:outerShdw blurRad="38100" dist="38100" dir="2700000" algn="tl">
                    <a:srgbClr val="000000">
                      <a:alpha val="43137"/>
                    </a:srgbClr>
                  </a:outerShdw>
                </a:effectLst>
                <a:latin typeface="Livvic" pitchFamily="2" charset="0"/>
              </a:rPr>
              <a:t>limitations</a:t>
            </a:r>
            <a:r>
              <a:rPr lang="en-US" dirty="0">
                <a:solidFill>
                  <a:schemeClr val="tx1"/>
                </a:solidFill>
                <a:latin typeface="Livvic" pitchFamily="2" charset="0"/>
              </a:rPr>
              <a:t> of single-modality models.</a:t>
            </a:r>
          </a:p>
          <a:p>
            <a:pPr marL="400050" indent="-400050" algn="just">
              <a:buClr>
                <a:schemeClr val="dk1"/>
              </a:buClr>
              <a:buSzPts val="1100"/>
              <a:buFont typeface="+mj-lt"/>
              <a:buAutoNum type="romanUcPeriod"/>
            </a:pPr>
            <a:endParaRPr lang="en-US" dirty="0">
              <a:solidFill>
                <a:schemeClr val="tx1"/>
              </a:solidFill>
              <a:latin typeface="Livvic" pitchFamily="2" charset="0"/>
            </a:endParaRPr>
          </a:p>
          <a:p>
            <a:pPr marL="400050" indent="-400050" algn="just">
              <a:buClr>
                <a:schemeClr val="dk1"/>
              </a:buClr>
              <a:buSzPts val="1100"/>
              <a:buFont typeface="+mj-lt"/>
              <a:buAutoNum type="romanUcPeriod"/>
            </a:pPr>
            <a:r>
              <a:rPr lang="en-US" dirty="0">
                <a:solidFill>
                  <a:schemeClr val="tx1"/>
                </a:solidFill>
                <a:latin typeface="Livvic" pitchFamily="2" charset="0"/>
              </a:rPr>
              <a:t>Provides a base study for developing robust multi-modal approaches using fusion techniques.</a:t>
            </a:r>
          </a:p>
          <a:p>
            <a:pPr marL="400050" indent="-400050" algn="just">
              <a:buClr>
                <a:schemeClr val="dk1"/>
              </a:buClr>
              <a:buSzPts val="1100"/>
              <a:buFont typeface="+mj-lt"/>
              <a:buAutoNum type="romanUcPeriod"/>
            </a:pPr>
            <a:endParaRPr lang="en-US" dirty="0">
              <a:solidFill>
                <a:schemeClr val="tx1"/>
              </a:solidFill>
              <a:latin typeface="Livvic" pitchFamily="2" charset="0"/>
            </a:endParaRPr>
          </a:p>
          <a:p>
            <a:pPr marL="400050" indent="-400050" algn="just">
              <a:buClr>
                <a:schemeClr val="dk1"/>
              </a:buClr>
              <a:buSzPts val="1100"/>
              <a:buFont typeface="+mj-lt"/>
              <a:buAutoNum type="romanUcPeriod"/>
            </a:pPr>
            <a:r>
              <a:rPr lang="en-US" dirty="0">
                <a:solidFill>
                  <a:schemeClr val="tx1"/>
                </a:solidFill>
                <a:latin typeface="Livvic" pitchFamily="2" charset="0"/>
              </a:rPr>
              <a:t>Helps in guiding the future dataset expansion which involves identifying which data is needed the most, such as improved audio data for tonal analysis, etc.</a:t>
            </a:r>
          </a:p>
          <a:p>
            <a:pPr marL="400050" indent="-400050" algn="just">
              <a:buClr>
                <a:schemeClr val="dk1"/>
              </a:buClr>
              <a:buSzPts val="1100"/>
              <a:buFont typeface="+mj-lt"/>
              <a:buAutoNum type="romanUcPeriod"/>
            </a:pPr>
            <a:endParaRPr lang="en-US" dirty="0">
              <a:solidFill>
                <a:schemeClr val="tx1"/>
              </a:solidFill>
              <a:latin typeface="Livvic" pitchFamily="2" charset="0"/>
            </a:endParaRPr>
          </a:p>
          <a:p>
            <a:pPr marL="400050" indent="-400050" algn="just">
              <a:buClr>
                <a:schemeClr val="dk1"/>
              </a:buClr>
              <a:buSzPts val="1100"/>
              <a:buFont typeface="+mj-lt"/>
              <a:buAutoNum type="romanUcPeriod"/>
            </a:pPr>
            <a:r>
              <a:rPr lang="en-US" dirty="0">
                <a:solidFill>
                  <a:schemeClr val="tx1"/>
                </a:solidFill>
                <a:latin typeface="Livvic" pitchFamily="2" charset="0"/>
              </a:rPr>
              <a:t>Helps in deploying the pipelines across different domains that handle different data.</a:t>
            </a:r>
          </a:p>
        </p:txBody>
      </p:sp>
      <p:sp>
        <p:nvSpPr>
          <p:cNvPr id="6" name="TextBox 5">
            <a:extLst>
              <a:ext uri="{FF2B5EF4-FFF2-40B4-BE49-F238E27FC236}">
                <a16:creationId xmlns:a16="http://schemas.microsoft.com/office/drawing/2014/main" id="{338FF86D-C0FA-990B-6822-F3A6A638A431}"/>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18</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307143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9509F237-90A1-0FF9-B051-8BE0058B52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EA0AFB-888E-E249-04AE-1FC4BF6E4E83}"/>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E9DCCCA9-8589-4CA2-B577-CAF1FB84408C}"/>
              </a:ext>
            </a:extLst>
          </p:cNvPr>
          <p:cNvSpPr txBox="1">
            <a:spLocks/>
          </p:cNvSpPr>
          <p:nvPr/>
        </p:nvSpPr>
        <p:spPr>
          <a:xfrm>
            <a:off x="3102496" y="346159"/>
            <a:ext cx="2939007"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Data Preparation</a:t>
            </a:r>
            <a:endParaRPr lang="en-US" sz="1800" b="1" dirty="0"/>
          </a:p>
        </p:txBody>
      </p:sp>
      <p:sp>
        <p:nvSpPr>
          <p:cNvPr id="11" name="TextBox 10">
            <a:extLst>
              <a:ext uri="{FF2B5EF4-FFF2-40B4-BE49-F238E27FC236}">
                <a16:creationId xmlns:a16="http://schemas.microsoft.com/office/drawing/2014/main" id="{2DA9F842-B0B4-BF7A-FC45-D84A4866D60F}"/>
              </a:ext>
            </a:extLst>
          </p:cNvPr>
          <p:cNvSpPr txBox="1"/>
          <p:nvPr/>
        </p:nvSpPr>
        <p:spPr>
          <a:xfrm>
            <a:off x="549414" y="1055838"/>
            <a:ext cx="8254175" cy="523220"/>
          </a:xfrm>
          <a:prstGeom prst="rect">
            <a:avLst/>
          </a:prstGeom>
          <a:noFill/>
        </p:spPr>
        <p:txBody>
          <a:bodyPr wrap="square" rtlCol="0">
            <a:spAutoFit/>
          </a:bodyPr>
          <a:lstStyle/>
          <a:p>
            <a:pPr lvl="0" algn="just" rtl="0">
              <a:spcBef>
                <a:spcPts val="0"/>
              </a:spcBef>
              <a:spcAft>
                <a:spcPts val="0"/>
              </a:spcAft>
              <a:buClr>
                <a:schemeClr val="dk1"/>
              </a:buClr>
              <a:buSzPts val="1100"/>
            </a:pPr>
            <a:r>
              <a:rPr lang="en-IN" sz="1400" dirty="0">
                <a:solidFill>
                  <a:schemeClr val="tx1"/>
                </a:solidFill>
                <a:latin typeface="Livvic" pitchFamily="2" charset="0"/>
              </a:rPr>
              <a:t>The picture below depicts the structure of the training and testing set after splitting which is used to train the models. </a:t>
            </a:r>
          </a:p>
        </p:txBody>
      </p:sp>
      <p:pic>
        <p:nvPicPr>
          <p:cNvPr id="6" name="Picture 5">
            <a:extLst>
              <a:ext uri="{FF2B5EF4-FFF2-40B4-BE49-F238E27FC236}">
                <a16:creationId xmlns:a16="http://schemas.microsoft.com/office/drawing/2014/main" id="{6EABD71C-772E-9B69-2EB2-1CB3E26D1620}"/>
              </a:ext>
            </a:extLst>
          </p:cNvPr>
          <p:cNvPicPr>
            <a:picLocks noChangeAspect="1"/>
          </p:cNvPicPr>
          <p:nvPr/>
        </p:nvPicPr>
        <p:blipFill>
          <a:blip r:embed="rId3"/>
          <a:stretch>
            <a:fillRect/>
          </a:stretch>
        </p:blipFill>
        <p:spPr>
          <a:xfrm>
            <a:off x="970656" y="1755375"/>
            <a:ext cx="7202685" cy="1503763"/>
          </a:xfrm>
          <a:prstGeom prst="rect">
            <a:avLst/>
          </a:prstGeom>
          <a:ln>
            <a:solidFill>
              <a:schemeClr val="bg1">
                <a:lumMod val="10000"/>
              </a:schemeClr>
            </a:solidFill>
          </a:ln>
        </p:spPr>
      </p:pic>
      <p:sp>
        <p:nvSpPr>
          <p:cNvPr id="7" name="TextBox 6">
            <a:extLst>
              <a:ext uri="{FF2B5EF4-FFF2-40B4-BE49-F238E27FC236}">
                <a16:creationId xmlns:a16="http://schemas.microsoft.com/office/drawing/2014/main" id="{BA1136DE-2CC4-BAC3-B1C2-56B407989671}"/>
              </a:ext>
            </a:extLst>
          </p:cNvPr>
          <p:cNvSpPr txBox="1"/>
          <p:nvPr/>
        </p:nvSpPr>
        <p:spPr>
          <a:xfrm>
            <a:off x="1150305" y="3453422"/>
            <a:ext cx="2814272" cy="830997"/>
          </a:xfrm>
          <a:prstGeom prst="rect">
            <a:avLst/>
          </a:prstGeom>
          <a:noFill/>
        </p:spPr>
        <p:txBody>
          <a:bodyPr wrap="square" rtlCol="0">
            <a:spAutoFit/>
          </a:bodyPr>
          <a:lstStyle/>
          <a:p>
            <a:pPr lvl="0" algn="just" rtl="0">
              <a:spcBef>
                <a:spcPts val="0"/>
              </a:spcBef>
              <a:spcAft>
                <a:spcPts val="0"/>
              </a:spcAft>
              <a:buClr>
                <a:schemeClr val="dk1"/>
              </a:buClr>
              <a:buSzPts val="1100"/>
            </a:pPr>
            <a:r>
              <a:rPr lang="en-IN" dirty="0">
                <a:solidFill>
                  <a:schemeClr val="tx1"/>
                </a:solidFill>
                <a:latin typeface="Livvic" pitchFamily="2" charset="0"/>
              </a:rPr>
              <a:t>Binary Label</a:t>
            </a:r>
            <a:r>
              <a:rPr lang="en-IN" sz="1200" dirty="0">
                <a:solidFill>
                  <a:schemeClr val="tx1"/>
                </a:solidFill>
                <a:latin typeface="Livvic" pitchFamily="2" charset="0"/>
              </a:rPr>
              <a:t>: </a:t>
            </a:r>
          </a:p>
          <a:p>
            <a:pPr lvl="0" algn="just" rtl="0">
              <a:spcBef>
                <a:spcPts val="0"/>
              </a:spcBef>
              <a:spcAft>
                <a:spcPts val="0"/>
              </a:spcAft>
              <a:buClr>
                <a:schemeClr val="dk1"/>
              </a:buClr>
              <a:buSzPts val="1100"/>
            </a:pPr>
            <a:endParaRPr lang="en-IN" sz="600" dirty="0">
              <a:solidFill>
                <a:schemeClr val="tx1"/>
              </a:solidFill>
              <a:latin typeface="Livvic" pitchFamily="2" charset="0"/>
            </a:endParaRPr>
          </a:p>
          <a:p>
            <a:pPr lvl="0" algn="just" rtl="0">
              <a:spcBef>
                <a:spcPts val="0"/>
              </a:spcBef>
              <a:spcAft>
                <a:spcPts val="0"/>
              </a:spcAft>
              <a:buClr>
                <a:schemeClr val="dk1"/>
              </a:buClr>
              <a:buSzPts val="1100"/>
            </a:pPr>
            <a:r>
              <a:rPr lang="en-IN" sz="1200" dirty="0">
                <a:solidFill>
                  <a:schemeClr val="tx1"/>
                </a:solidFill>
                <a:latin typeface="Livvic" pitchFamily="2" charset="0"/>
              </a:rPr>
              <a:t>	</a:t>
            </a:r>
            <a:r>
              <a:rPr lang="en-IN" dirty="0">
                <a:solidFill>
                  <a:schemeClr val="tx1"/>
                </a:solidFill>
                <a:latin typeface="Livvic" pitchFamily="2" charset="0"/>
              </a:rPr>
              <a:t>Hate : 1</a:t>
            </a:r>
          </a:p>
          <a:p>
            <a:pPr lvl="0" algn="just" rtl="0">
              <a:spcBef>
                <a:spcPts val="0"/>
              </a:spcBef>
              <a:spcAft>
                <a:spcPts val="0"/>
              </a:spcAft>
              <a:buClr>
                <a:schemeClr val="dk1"/>
              </a:buClr>
              <a:buSzPts val="1100"/>
            </a:pPr>
            <a:r>
              <a:rPr lang="en-IN" dirty="0">
                <a:solidFill>
                  <a:schemeClr val="tx1"/>
                </a:solidFill>
                <a:latin typeface="Livvic" pitchFamily="2" charset="0"/>
              </a:rPr>
              <a:t>	Non-Hate : 0</a:t>
            </a:r>
          </a:p>
        </p:txBody>
      </p:sp>
      <p:sp>
        <p:nvSpPr>
          <p:cNvPr id="8" name="TextBox 7">
            <a:extLst>
              <a:ext uri="{FF2B5EF4-FFF2-40B4-BE49-F238E27FC236}">
                <a16:creationId xmlns:a16="http://schemas.microsoft.com/office/drawing/2014/main" id="{46BCB7DD-E64F-3F3D-590A-7DC05327DE44}"/>
              </a:ext>
            </a:extLst>
          </p:cNvPr>
          <p:cNvSpPr txBox="1"/>
          <p:nvPr/>
        </p:nvSpPr>
        <p:spPr>
          <a:xfrm>
            <a:off x="4571998" y="3453422"/>
            <a:ext cx="3683728" cy="1477328"/>
          </a:xfrm>
          <a:prstGeom prst="rect">
            <a:avLst/>
          </a:prstGeom>
          <a:noFill/>
        </p:spPr>
        <p:txBody>
          <a:bodyPr wrap="square" rtlCol="0">
            <a:spAutoFit/>
          </a:bodyPr>
          <a:lstStyle/>
          <a:p>
            <a:pPr lvl="0" algn="just" rtl="0">
              <a:spcBef>
                <a:spcPts val="0"/>
              </a:spcBef>
              <a:spcAft>
                <a:spcPts val="0"/>
              </a:spcAft>
              <a:buClr>
                <a:schemeClr val="dk1"/>
              </a:buClr>
              <a:buSzPts val="1100"/>
            </a:pPr>
            <a:r>
              <a:rPr lang="en-IN" dirty="0">
                <a:solidFill>
                  <a:schemeClr val="tx1"/>
                </a:solidFill>
                <a:latin typeface="Livvic" pitchFamily="2" charset="0"/>
              </a:rPr>
              <a:t>Multi-class Label: </a:t>
            </a:r>
          </a:p>
          <a:p>
            <a:pPr lvl="0" algn="just" rtl="0">
              <a:spcBef>
                <a:spcPts val="0"/>
              </a:spcBef>
              <a:spcAft>
                <a:spcPts val="0"/>
              </a:spcAft>
              <a:buClr>
                <a:schemeClr val="dk1"/>
              </a:buClr>
              <a:buSzPts val="1100"/>
            </a:pPr>
            <a:endParaRPr lang="en-IN" sz="600" dirty="0">
              <a:solidFill>
                <a:schemeClr val="tx1"/>
              </a:solidFill>
              <a:latin typeface="Livvic" pitchFamily="2" charset="0"/>
            </a:endParaRPr>
          </a:p>
          <a:p>
            <a:pPr algn="just">
              <a:buClr>
                <a:schemeClr val="dk1"/>
              </a:buClr>
              <a:buSzPts val="1100"/>
            </a:pPr>
            <a:r>
              <a:rPr lang="en-IN" sz="1200" dirty="0">
                <a:solidFill>
                  <a:schemeClr val="tx1"/>
                </a:solidFill>
                <a:latin typeface="Livvic" pitchFamily="2" charset="0"/>
              </a:rPr>
              <a:t>	           </a:t>
            </a:r>
            <a:r>
              <a:rPr lang="en-US" dirty="0">
                <a:solidFill>
                  <a:schemeClr val="tx1"/>
                </a:solidFill>
                <a:latin typeface="Livvic" pitchFamily="2" charset="0"/>
              </a:rPr>
              <a:t>Character Assassination : 0</a:t>
            </a:r>
          </a:p>
          <a:p>
            <a:pPr algn="just">
              <a:buClr>
                <a:schemeClr val="dk1"/>
              </a:buClr>
              <a:buSzPts val="1100"/>
            </a:pPr>
            <a:r>
              <a:rPr lang="en-US" dirty="0">
                <a:solidFill>
                  <a:schemeClr val="tx1"/>
                </a:solidFill>
                <a:latin typeface="Livvic" pitchFamily="2" charset="0"/>
              </a:rPr>
              <a:t>	         Gender : 1 </a:t>
            </a:r>
          </a:p>
          <a:p>
            <a:pPr algn="just">
              <a:buClr>
                <a:schemeClr val="dk1"/>
              </a:buClr>
              <a:buSzPts val="1100"/>
            </a:pPr>
            <a:r>
              <a:rPr lang="en-US" dirty="0">
                <a:solidFill>
                  <a:schemeClr val="tx1"/>
                </a:solidFill>
                <a:latin typeface="Livvic" pitchFamily="2" charset="0"/>
              </a:rPr>
              <a:t>	         Political : 2 </a:t>
            </a:r>
          </a:p>
          <a:p>
            <a:pPr algn="just">
              <a:buClr>
                <a:schemeClr val="dk1"/>
              </a:buClr>
              <a:buSzPts val="1100"/>
            </a:pPr>
            <a:r>
              <a:rPr lang="en-US" dirty="0">
                <a:solidFill>
                  <a:schemeClr val="tx1"/>
                </a:solidFill>
                <a:latin typeface="Livvic" pitchFamily="2" charset="0"/>
              </a:rPr>
              <a:t> 	         Religion : 3 </a:t>
            </a:r>
          </a:p>
          <a:p>
            <a:pPr algn="just">
              <a:buClr>
                <a:schemeClr val="dk1"/>
              </a:buClr>
              <a:buSzPts val="1100"/>
            </a:pPr>
            <a:r>
              <a:rPr lang="en-US" dirty="0">
                <a:solidFill>
                  <a:schemeClr val="tx1"/>
                </a:solidFill>
                <a:latin typeface="Livvic" pitchFamily="2" charset="0"/>
              </a:rPr>
              <a:t>	         Non-Hate : 4</a:t>
            </a:r>
          </a:p>
        </p:txBody>
      </p:sp>
      <p:sp>
        <p:nvSpPr>
          <p:cNvPr id="2" name="TextBox 1">
            <a:extLst>
              <a:ext uri="{FF2B5EF4-FFF2-40B4-BE49-F238E27FC236}">
                <a16:creationId xmlns:a16="http://schemas.microsoft.com/office/drawing/2014/main" id="{C1470C91-30FA-F008-841B-54D53E80666A}"/>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19</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36794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0"/>
          <p:cNvSpPr txBox="1">
            <a:spLocks noGrp="1"/>
          </p:cNvSpPr>
          <p:nvPr>
            <p:ph type="subTitle" idx="1"/>
          </p:nvPr>
        </p:nvSpPr>
        <p:spPr>
          <a:xfrm>
            <a:off x="3081728" y="346159"/>
            <a:ext cx="2980543" cy="396362"/>
          </a:xfrm>
          <a:prstGeom prst="round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800" b="1" dirty="0"/>
              <a:t>TEAM  MEMBERS</a:t>
            </a:r>
          </a:p>
        </p:txBody>
      </p:sp>
      <p:sp>
        <p:nvSpPr>
          <p:cNvPr id="3" name="Rectangle 2">
            <a:extLst>
              <a:ext uri="{FF2B5EF4-FFF2-40B4-BE49-F238E27FC236}">
                <a16:creationId xmlns:a16="http://schemas.microsoft.com/office/drawing/2014/main" id="{5DFD1C14-8EE9-858B-1E45-7F1286307CF0}"/>
              </a:ext>
            </a:extLst>
          </p:cNvPr>
          <p:cNvSpPr/>
          <p:nvPr/>
        </p:nvSpPr>
        <p:spPr>
          <a:xfrm>
            <a:off x="481263" y="4386370"/>
            <a:ext cx="7982093" cy="4606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7B905281-A90F-DAA8-90BB-087847021C16}"/>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7763;p57">
            <a:extLst>
              <a:ext uri="{FF2B5EF4-FFF2-40B4-BE49-F238E27FC236}">
                <a16:creationId xmlns:a16="http://schemas.microsoft.com/office/drawing/2014/main" id="{59814BC1-0810-55EE-B36D-5F15126CC07A}"/>
              </a:ext>
            </a:extLst>
          </p:cNvPr>
          <p:cNvGrpSpPr/>
          <p:nvPr/>
        </p:nvGrpSpPr>
        <p:grpSpPr>
          <a:xfrm>
            <a:off x="2595348" y="1327977"/>
            <a:ext cx="3803073" cy="3478195"/>
            <a:chOff x="4249973" y="1201875"/>
            <a:chExt cx="1958567" cy="1845444"/>
          </a:xfrm>
        </p:grpSpPr>
        <p:sp>
          <p:nvSpPr>
            <p:cNvPr id="7" name="Google Shape;7764;p57">
              <a:extLst>
                <a:ext uri="{FF2B5EF4-FFF2-40B4-BE49-F238E27FC236}">
                  <a16:creationId xmlns:a16="http://schemas.microsoft.com/office/drawing/2014/main" id="{1C878CE4-3DB7-8558-2E0C-13BFFFA13EA9}"/>
                </a:ext>
              </a:extLst>
            </p:cNvPr>
            <p:cNvSpPr/>
            <p:nvPr/>
          </p:nvSpPr>
          <p:spPr>
            <a:xfrm>
              <a:off x="4468527" y="1411932"/>
              <a:ext cx="1528500" cy="1452600"/>
            </a:xfrm>
            <a:prstGeom prst="pentagon">
              <a:avLst>
                <a:gd name="hf" fmla="val 105146"/>
                <a:gd name="vf" fmla="val 11055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66;p57">
              <a:extLst>
                <a:ext uri="{FF2B5EF4-FFF2-40B4-BE49-F238E27FC236}">
                  <a16:creationId xmlns:a16="http://schemas.microsoft.com/office/drawing/2014/main" id="{7912FEB0-DBB8-8449-E1C5-59CE3BF1E12C}"/>
                </a:ext>
              </a:extLst>
            </p:cNvPr>
            <p:cNvSpPr/>
            <p:nvPr/>
          </p:nvSpPr>
          <p:spPr>
            <a:xfrm>
              <a:off x="5853086" y="1789142"/>
              <a:ext cx="355454" cy="355642"/>
            </a:xfrm>
            <a:prstGeom prst="ellipse">
              <a:avLst/>
            </a:prstGeom>
            <a:solidFill>
              <a:schemeClr val="bg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9" name="Google Shape;7769;p57">
              <a:extLst>
                <a:ext uri="{FF2B5EF4-FFF2-40B4-BE49-F238E27FC236}">
                  <a16:creationId xmlns:a16="http://schemas.microsoft.com/office/drawing/2014/main" id="{63432BBA-831D-606F-F194-39F63077BAFB}"/>
                </a:ext>
              </a:extLst>
            </p:cNvPr>
            <p:cNvSpPr/>
            <p:nvPr/>
          </p:nvSpPr>
          <p:spPr>
            <a:xfrm>
              <a:off x="5527898" y="2691676"/>
              <a:ext cx="355454" cy="355643"/>
            </a:xfrm>
            <a:prstGeom prst="ellipse">
              <a:avLst/>
            </a:prstGeom>
            <a:solidFill>
              <a:schemeClr val="bg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0" name="Google Shape;7772;p57">
              <a:extLst>
                <a:ext uri="{FF2B5EF4-FFF2-40B4-BE49-F238E27FC236}">
                  <a16:creationId xmlns:a16="http://schemas.microsoft.com/office/drawing/2014/main" id="{1BA11779-3642-2170-11AE-0D6F07C8BE53}"/>
                </a:ext>
              </a:extLst>
            </p:cNvPr>
            <p:cNvSpPr/>
            <p:nvPr/>
          </p:nvSpPr>
          <p:spPr>
            <a:xfrm>
              <a:off x="4573448" y="2691676"/>
              <a:ext cx="355454" cy="355643"/>
            </a:xfrm>
            <a:prstGeom prst="ellipse">
              <a:avLst/>
            </a:prstGeom>
            <a:solidFill>
              <a:schemeClr val="bg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1" name="Google Shape;7775;p57">
              <a:extLst>
                <a:ext uri="{FF2B5EF4-FFF2-40B4-BE49-F238E27FC236}">
                  <a16:creationId xmlns:a16="http://schemas.microsoft.com/office/drawing/2014/main" id="{F226DB37-DCA2-F2C0-5754-5D8EC658A312}"/>
                </a:ext>
              </a:extLst>
            </p:cNvPr>
            <p:cNvSpPr/>
            <p:nvPr/>
          </p:nvSpPr>
          <p:spPr>
            <a:xfrm>
              <a:off x="5054918" y="1201875"/>
              <a:ext cx="355454" cy="355643"/>
            </a:xfrm>
            <a:prstGeom prst="ellipse">
              <a:avLst/>
            </a:prstGeom>
            <a:solidFill>
              <a:schemeClr val="bg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FFFFFF"/>
                </a:solidFill>
                <a:latin typeface="Roboto Medium"/>
                <a:ea typeface="Roboto Medium"/>
                <a:cs typeface="Roboto Medium"/>
                <a:sym typeface="Roboto Medium"/>
              </a:endParaRPr>
            </a:p>
          </p:txBody>
        </p:sp>
        <p:sp>
          <p:nvSpPr>
            <p:cNvPr id="12" name="Google Shape;7778;p57">
              <a:extLst>
                <a:ext uri="{FF2B5EF4-FFF2-40B4-BE49-F238E27FC236}">
                  <a16:creationId xmlns:a16="http://schemas.microsoft.com/office/drawing/2014/main" id="{B1F1ED54-8457-FBBE-8AD1-0E2E0B3C6793}"/>
                </a:ext>
              </a:extLst>
            </p:cNvPr>
            <p:cNvSpPr/>
            <p:nvPr/>
          </p:nvSpPr>
          <p:spPr>
            <a:xfrm>
              <a:off x="4249973" y="1789142"/>
              <a:ext cx="355454" cy="355643"/>
            </a:xfrm>
            <a:prstGeom prst="ellipse">
              <a:avLst/>
            </a:prstGeom>
            <a:solidFill>
              <a:schemeClr val="bg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rgbClr val="FFFFFF"/>
                </a:solidFill>
                <a:latin typeface="Roboto Medium"/>
                <a:ea typeface="Roboto Medium"/>
                <a:cs typeface="Roboto Medium"/>
                <a:sym typeface="Roboto Medium"/>
              </a:endParaRPr>
            </a:p>
          </p:txBody>
        </p:sp>
      </p:grpSp>
      <p:sp>
        <p:nvSpPr>
          <p:cNvPr id="13" name="Google Shape;222;p28">
            <a:extLst>
              <a:ext uri="{FF2B5EF4-FFF2-40B4-BE49-F238E27FC236}">
                <a16:creationId xmlns:a16="http://schemas.microsoft.com/office/drawing/2014/main" id="{A84B9D9B-B3AA-AEA1-087F-D3BF27CDB03F}"/>
              </a:ext>
            </a:extLst>
          </p:cNvPr>
          <p:cNvSpPr txBox="1">
            <a:spLocks/>
          </p:cNvSpPr>
          <p:nvPr/>
        </p:nvSpPr>
        <p:spPr>
          <a:xfrm>
            <a:off x="2552551" y="2446553"/>
            <a:ext cx="775800" cy="6651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a:buNone/>
              <a:defRPr sz="34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9pPr>
          </a:lstStyle>
          <a:p>
            <a:r>
              <a:rPr lang="en" dirty="0"/>
              <a:t>01</a:t>
            </a:r>
          </a:p>
        </p:txBody>
      </p:sp>
      <p:sp>
        <p:nvSpPr>
          <p:cNvPr id="14" name="Google Shape;222;p28">
            <a:extLst>
              <a:ext uri="{FF2B5EF4-FFF2-40B4-BE49-F238E27FC236}">
                <a16:creationId xmlns:a16="http://schemas.microsoft.com/office/drawing/2014/main" id="{861864D2-F31C-F3CB-5803-FA3145346C07}"/>
              </a:ext>
            </a:extLst>
          </p:cNvPr>
          <p:cNvSpPr txBox="1">
            <a:spLocks/>
          </p:cNvSpPr>
          <p:nvPr/>
        </p:nvSpPr>
        <p:spPr>
          <a:xfrm>
            <a:off x="4115563" y="1327977"/>
            <a:ext cx="775800" cy="6651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a:buNone/>
              <a:defRPr sz="34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9pPr>
          </a:lstStyle>
          <a:p>
            <a:r>
              <a:rPr lang="en" dirty="0"/>
              <a:t>02</a:t>
            </a:r>
          </a:p>
        </p:txBody>
      </p:sp>
      <p:sp>
        <p:nvSpPr>
          <p:cNvPr id="15" name="Google Shape;222;p28">
            <a:extLst>
              <a:ext uri="{FF2B5EF4-FFF2-40B4-BE49-F238E27FC236}">
                <a16:creationId xmlns:a16="http://schemas.microsoft.com/office/drawing/2014/main" id="{FC25A2E6-5E43-A216-1231-406E1E210970}"/>
              </a:ext>
            </a:extLst>
          </p:cNvPr>
          <p:cNvSpPr txBox="1">
            <a:spLocks/>
          </p:cNvSpPr>
          <p:nvPr/>
        </p:nvSpPr>
        <p:spPr>
          <a:xfrm>
            <a:off x="5660457" y="2440022"/>
            <a:ext cx="775800" cy="6651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a:buNone/>
              <a:defRPr sz="34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9pPr>
          </a:lstStyle>
          <a:p>
            <a:r>
              <a:rPr lang="en" dirty="0"/>
              <a:t>03</a:t>
            </a:r>
          </a:p>
        </p:txBody>
      </p:sp>
      <p:sp>
        <p:nvSpPr>
          <p:cNvPr id="16" name="Google Shape;222;p28">
            <a:extLst>
              <a:ext uri="{FF2B5EF4-FFF2-40B4-BE49-F238E27FC236}">
                <a16:creationId xmlns:a16="http://schemas.microsoft.com/office/drawing/2014/main" id="{4DFDCBBD-BF11-B0E8-1DD5-4EF675C02C36}"/>
              </a:ext>
            </a:extLst>
          </p:cNvPr>
          <p:cNvSpPr txBox="1">
            <a:spLocks/>
          </p:cNvSpPr>
          <p:nvPr/>
        </p:nvSpPr>
        <p:spPr>
          <a:xfrm>
            <a:off x="3180663" y="4129114"/>
            <a:ext cx="775800" cy="6651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a:buNone/>
              <a:defRPr sz="34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9pPr>
          </a:lstStyle>
          <a:p>
            <a:r>
              <a:rPr lang="en" dirty="0"/>
              <a:t>05</a:t>
            </a:r>
          </a:p>
        </p:txBody>
      </p:sp>
      <p:sp>
        <p:nvSpPr>
          <p:cNvPr id="17" name="Google Shape;222;p28">
            <a:extLst>
              <a:ext uri="{FF2B5EF4-FFF2-40B4-BE49-F238E27FC236}">
                <a16:creationId xmlns:a16="http://schemas.microsoft.com/office/drawing/2014/main" id="{844AE4D2-E2DA-931D-AE99-811BEF128E5F}"/>
              </a:ext>
            </a:extLst>
          </p:cNvPr>
          <p:cNvSpPr txBox="1">
            <a:spLocks/>
          </p:cNvSpPr>
          <p:nvPr/>
        </p:nvSpPr>
        <p:spPr>
          <a:xfrm>
            <a:off x="5029367" y="4138473"/>
            <a:ext cx="775800" cy="6651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a:buNone/>
              <a:defRPr sz="34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000"/>
              <a:buFont typeface="Poppins"/>
              <a:buNone/>
              <a:defRPr sz="4000" b="1" i="0" u="none" strike="noStrike" cap="none">
                <a:solidFill>
                  <a:schemeClr val="dk1"/>
                </a:solidFill>
                <a:latin typeface="Poppins"/>
                <a:ea typeface="Poppins"/>
                <a:cs typeface="Poppins"/>
                <a:sym typeface="Poppins"/>
              </a:defRPr>
            </a:lvl9pPr>
          </a:lstStyle>
          <a:p>
            <a:r>
              <a:rPr lang="en" dirty="0"/>
              <a:t>04</a:t>
            </a:r>
          </a:p>
        </p:txBody>
      </p:sp>
      <p:sp>
        <p:nvSpPr>
          <p:cNvPr id="18" name="Google Shape;216;p28">
            <a:extLst>
              <a:ext uri="{FF2B5EF4-FFF2-40B4-BE49-F238E27FC236}">
                <a16:creationId xmlns:a16="http://schemas.microsoft.com/office/drawing/2014/main" id="{E0365ABF-BBD6-88FE-5223-5AD783DD4578}"/>
              </a:ext>
            </a:extLst>
          </p:cNvPr>
          <p:cNvSpPr txBox="1">
            <a:spLocks/>
          </p:cNvSpPr>
          <p:nvPr/>
        </p:nvSpPr>
        <p:spPr>
          <a:xfrm>
            <a:off x="481263" y="2434827"/>
            <a:ext cx="2089921" cy="39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18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dirty="0"/>
              <a:t>J.R.S. Ajay Surya</a:t>
            </a:r>
          </a:p>
        </p:txBody>
      </p:sp>
      <p:sp>
        <p:nvSpPr>
          <p:cNvPr id="19" name="Google Shape;216;p28">
            <a:extLst>
              <a:ext uri="{FF2B5EF4-FFF2-40B4-BE49-F238E27FC236}">
                <a16:creationId xmlns:a16="http://schemas.microsoft.com/office/drawing/2014/main" id="{DACC6815-25B8-DE38-3388-CF1DC3CABC5A}"/>
              </a:ext>
            </a:extLst>
          </p:cNvPr>
          <p:cNvSpPr txBox="1">
            <a:spLocks/>
          </p:cNvSpPr>
          <p:nvPr/>
        </p:nvSpPr>
        <p:spPr>
          <a:xfrm>
            <a:off x="4700464" y="1065177"/>
            <a:ext cx="2573469" cy="39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18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IN" dirty="0"/>
              <a:t>M</a:t>
            </a:r>
            <a:r>
              <a:rPr lang="en-US" dirty="0"/>
              <a:t>ohitha Velagapudi</a:t>
            </a:r>
          </a:p>
        </p:txBody>
      </p:sp>
      <p:sp>
        <p:nvSpPr>
          <p:cNvPr id="20" name="Google Shape;216;p28">
            <a:extLst>
              <a:ext uri="{FF2B5EF4-FFF2-40B4-BE49-F238E27FC236}">
                <a16:creationId xmlns:a16="http://schemas.microsoft.com/office/drawing/2014/main" id="{215B5B3F-642C-F3FF-DE9E-03ADF07A88E1}"/>
              </a:ext>
            </a:extLst>
          </p:cNvPr>
          <p:cNvSpPr txBox="1">
            <a:spLocks/>
          </p:cNvSpPr>
          <p:nvPr/>
        </p:nvSpPr>
        <p:spPr>
          <a:xfrm>
            <a:off x="6436257" y="2434827"/>
            <a:ext cx="2281900" cy="39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18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dirty="0"/>
              <a:t>M. Prasanna Teja</a:t>
            </a:r>
          </a:p>
        </p:txBody>
      </p:sp>
      <p:sp>
        <p:nvSpPr>
          <p:cNvPr id="21" name="Google Shape;216;p28">
            <a:extLst>
              <a:ext uri="{FF2B5EF4-FFF2-40B4-BE49-F238E27FC236}">
                <a16:creationId xmlns:a16="http://schemas.microsoft.com/office/drawing/2014/main" id="{1F645D4B-0011-A092-0857-0E8E0B587DE2}"/>
              </a:ext>
            </a:extLst>
          </p:cNvPr>
          <p:cNvSpPr txBox="1">
            <a:spLocks/>
          </p:cNvSpPr>
          <p:nvPr/>
        </p:nvSpPr>
        <p:spPr>
          <a:xfrm>
            <a:off x="5852576" y="4231939"/>
            <a:ext cx="2281900" cy="39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18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dirty="0"/>
              <a:t>P. Sai Ravula</a:t>
            </a:r>
          </a:p>
        </p:txBody>
      </p:sp>
      <p:sp>
        <p:nvSpPr>
          <p:cNvPr id="22" name="Google Shape;216;p28">
            <a:extLst>
              <a:ext uri="{FF2B5EF4-FFF2-40B4-BE49-F238E27FC236}">
                <a16:creationId xmlns:a16="http://schemas.microsoft.com/office/drawing/2014/main" id="{DE25490F-8D73-2B6E-5179-664B3F007E14}"/>
              </a:ext>
            </a:extLst>
          </p:cNvPr>
          <p:cNvSpPr txBox="1">
            <a:spLocks/>
          </p:cNvSpPr>
          <p:nvPr/>
        </p:nvSpPr>
        <p:spPr>
          <a:xfrm>
            <a:off x="768555" y="4231939"/>
            <a:ext cx="2517000" cy="39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18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dirty="0"/>
              <a:t>M. Santhosh Kumar</a:t>
            </a:r>
          </a:p>
        </p:txBody>
      </p:sp>
      <p:sp>
        <p:nvSpPr>
          <p:cNvPr id="23" name="Google Shape;218;p28">
            <a:extLst>
              <a:ext uri="{FF2B5EF4-FFF2-40B4-BE49-F238E27FC236}">
                <a16:creationId xmlns:a16="http://schemas.microsoft.com/office/drawing/2014/main" id="{1A7C1878-9AF7-9031-1F91-790C5C7B357F}"/>
              </a:ext>
            </a:extLst>
          </p:cNvPr>
          <p:cNvSpPr txBox="1">
            <a:spLocks/>
          </p:cNvSpPr>
          <p:nvPr/>
        </p:nvSpPr>
        <p:spPr>
          <a:xfrm>
            <a:off x="615721" y="2722756"/>
            <a:ext cx="1767437" cy="3453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buClr>
                <a:schemeClr val="dk1"/>
              </a:buClr>
              <a:buSzPts val="1100"/>
              <a:buFont typeface="Arial"/>
              <a:buNone/>
            </a:pPr>
            <a:r>
              <a:rPr lang="en-US"/>
              <a:t>CB.EN.U4AIE21018</a:t>
            </a:r>
            <a:endParaRPr lang="en-US" dirty="0"/>
          </a:p>
        </p:txBody>
      </p:sp>
      <p:sp>
        <p:nvSpPr>
          <p:cNvPr id="24" name="Google Shape;218;p28">
            <a:extLst>
              <a:ext uri="{FF2B5EF4-FFF2-40B4-BE49-F238E27FC236}">
                <a16:creationId xmlns:a16="http://schemas.microsoft.com/office/drawing/2014/main" id="{33EB7B6D-2A86-7358-ED9B-517338F6C96E}"/>
              </a:ext>
            </a:extLst>
          </p:cNvPr>
          <p:cNvSpPr txBox="1">
            <a:spLocks/>
          </p:cNvSpPr>
          <p:nvPr/>
        </p:nvSpPr>
        <p:spPr>
          <a:xfrm>
            <a:off x="1133835" y="4501708"/>
            <a:ext cx="1767437" cy="34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1pPr>
            <a:lvl2pPr marL="914400" marR="0" lvl="1"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2pPr>
            <a:lvl3pPr marL="1371600" marR="0" lvl="2"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3pPr>
            <a:lvl4pPr marL="1828800" marR="0" lvl="3"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4pPr>
            <a:lvl5pPr marL="2286000" marR="0" lvl="4"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5pPr>
            <a:lvl6pPr marL="2743200" marR="0" lvl="5"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6pPr>
            <a:lvl7pPr marL="3200400" marR="0" lvl="6"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7pPr>
            <a:lvl8pPr marL="3657600" marR="0" lvl="7"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8pPr>
            <a:lvl9pPr marL="4114800" marR="0" lvl="8"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9pPr>
          </a:lstStyle>
          <a:p>
            <a:pPr marL="0" indent="0">
              <a:buSzPts val="1100"/>
              <a:buFont typeface="Arial"/>
              <a:buNone/>
            </a:pPr>
            <a:r>
              <a:rPr lang="en-US" sz="1400" dirty="0"/>
              <a:t>CB.EN.U4AIE21131</a:t>
            </a:r>
          </a:p>
        </p:txBody>
      </p:sp>
      <p:sp>
        <p:nvSpPr>
          <p:cNvPr id="25" name="Google Shape;218;p28">
            <a:extLst>
              <a:ext uri="{FF2B5EF4-FFF2-40B4-BE49-F238E27FC236}">
                <a16:creationId xmlns:a16="http://schemas.microsoft.com/office/drawing/2014/main" id="{952AF6BA-0DB3-6324-7282-721886D6B9C6}"/>
              </a:ext>
            </a:extLst>
          </p:cNvPr>
          <p:cNvSpPr txBox="1">
            <a:spLocks/>
          </p:cNvSpPr>
          <p:nvPr/>
        </p:nvSpPr>
        <p:spPr>
          <a:xfrm>
            <a:off x="5103479" y="1288527"/>
            <a:ext cx="1767437" cy="34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1pPr>
            <a:lvl2pPr marL="914400" marR="0" lvl="1"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2pPr>
            <a:lvl3pPr marL="1371600" marR="0" lvl="2"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3pPr>
            <a:lvl4pPr marL="1828800" marR="0" lvl="3"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4pPr>
            <a:lvl5pPr marL="2286000" marR="0" lvl="4"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5pPr>
            <a:lvl6pPr marL="2743200" marR="0" lvl="5"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6pPr>
            <a:lvl7pPr marL="3200400" marR="0" lvl="6"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7pPr>
            <a:lvl8pPr marL="3657600" marR="0" lvl="7"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8pPr>
            <a:lvl9pPr marL="4114800" marR="0" lvl="8"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9pPr>
          </a:lstStyle>
          <a:p>
            <a:pPr marL="0" indent="0">
              <a:buSzPts val="1100"/>
              <a:buFont typeface="Arial"/>
              <a:buNone/>
            </a:pPr>
            <a:r>
              <a:rPr lang="en-US" sz="1400" dirty="0"/>
              <a:t>CB.EN.U4AIE21032</a:t>
            </a:r>
          </a:p>
        </p:txBody>
      </p:sp>
      <p:sp>
        <p:nvSpPr>
          <p:cNvPr id="26" name="Google Shape;218;p28">
            <a:extLst>
              <a:ext uri="{FF2B5EF4-FFF2-40B4-BE49-F238E27FC236}">
                <a16:creationId xmlns:a16="http://schemas.microsoft.com/office/drawing/2014/main" id="{CFF3B642-1330-5B8A-6973-AFF3E84DA708}"/>
              </a:ext>
            </a:extLst>
          </p:cNvPr>
          <p:cNvSpPr txBox="1">
            <a:spLocks/>
          </p:cNvSpPr>
          <p:nvPr/>
        </p:nvSpPr>
        <p:spPr>
          <a:xfrm>
            <a:off x="6693488" y="2721350"/>
            <a:ext cx="1767437" cy="34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1pPr>
            <a:lvl2pPr marL="914400" marR="0" lvl="1"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2pPr>
            <a:lvl3pPr marL="1371600" marR="0" lvl="2"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3pPr>
            <a:lvl4pPr marL="1828800" marR="0" lvl="3"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4pPr>
            <a:lvl5pPr marL="2286000" marR="0" lvl="4"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5pPr>
            <a:lvl6pPr marL="2743200" marR="0" lvl="5"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6pPr>
            <a:lvl7pPr marL="3200400" marR="0" lvl="6"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7pPr>
            <a:lvl8pPr marL="3657600" marR="0" lvl="7"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8pPr>
            <a:lvl9pPr marL="4114800" marR="0" lvl="8"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9pPr>
          </a:lstStyle>
          <a:p>
            <a:pPr marL="0" indent="0">
              <a:buSzPts val="1100"/>
              <a:buFont typeface="Arial"/>
              <a:buNone/>
            </a:pPr>
            <a:r>
              <a:rPr lang="en-US" sz="1400" dirty="0"/>
              <a:t>CB.EN.U4AIE21035</a:t>
            </a:r>
          </a:p>
        </p:txBody>
      </p:sp>
      <p:sp>
        <p:nvSpPr>
          <p:cNvPr id="27" name="Google Shape;218;p28">
            <a:extLst>
              <a:ext uri="{FF2B5EF4-FFF2-40B4-BE49-F238E27FC236}">
                <a16:creationId xmlns:a16="http://schemas.microsoft.com/office/drawing/2014/main" id="{026BF522-2F20-4C85-2702-F3B36AAF7520}"/>
              </a:ext>
            </a:extLst>
          </p:cNvPr>
          <p:cNvSpPr txBox="1">
            <a:spLocks/>
          </p:cNvSpPr>
          <p:nvPr/>
        </p:nvSpPr>
        <p:spPr>
          <a:xfrm>
            <a:off x="5852576" y="4501708"/>
            <a:ext cx="1767437" cy="34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1pPr>
            <a:lvl2pPr marL="914400" marR="0" lvl="1"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2pPr>
            <a:lvl3pPr marL="1371600" marR="0" lvl="2"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3pPr>
            <a:lvl4pPr marL="1828800" marR="0" lvl="3"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4pPr>
            <a:lvl5pPr marL="2286000" marR="0" lvl="4"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5pPr>
            <a:lvl6pPr marL="2743200" marR="0" lvl="5"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6pPr>
            <a:lvl7pPr marL="3200400" marR="0" lvl="6"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7pPr>
            <a:lvl8pPr marL="3657600" marR="0" lvl="7"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8pPr>
            <a:lvl9pPr marL="4114800" marR="0" lvl="8" indent="-304800" algn="ctr" rtl="0">
              <a:lnSpc>
                <a:spcPct val="115000"/>
              </a:lnSpc>
              <a:spcBef>
                <a:spcPts val="0"/>
              </a:spcBef>
              <a:spcAft>
                <a:spcPts val="0"/>
              </a:spcAft>
              <a:buClr>
                <a:schemeClr val="dk1"/>
              </a:buClr>
              <a:buSzPts val="1200"/>
              <a:buFont typeface="Livvic"/>
              <a:buNone/>
              <a:defRPr sz="1200" b="0" i="0" u="none" strike="noStrike" cap="none">
                <a:solidFill>
                  <a:schemeClr val="dk1"/>
                </a:solidFill>
                <a:latin typeface="Livvic"/>
                <a:ea typeface="Livvic"/>
                <a:cs typeface="Livvic"/>
                <a:sym typeface="Livvic"/>
              </a:defRPr>
            </a:lvl9pPr>
          </a:lstStyle>
          <a:p>
            <a:pPr marL="0" indent="0">
              <a:buSzPts val="1100"/>
              <a:buFont typeface="Arial"/>
              <a:buNone/>
            </a:pPr>
            <a:r>
              <a:rPr lang="en-US" sz="1400" dirty="0"/>
              <a:t>CB.EN.U4AIE21041</a:t>
            </a:r>
          </a:p>
        </p:txBody>
      </p:sp>
      <p:sp>
        <p:nvSpPr>
          <p:cNvPr id="2" name="TextBox 1">
            <a:extLst>
              <a:ext uri="{FF2B5EF4-FFF2-40B4-BE49-F238E27FC236}">
                <a16:creationId xmlns:a16="http://schemas.microsoft.com/office/drawing/2014/main" id="{240C820B-6DAA-A4B9-5034-73C543721129}"/>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737660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a:extLst>
            <a:ext uri="{FF2B5EF4-FFF2-40B4-BE49-F238E27FC236}">
              <a16:creationId xmlns:a16="http://schemas.microsoft.com/office/drawing/2014/main" id="{5545422C-7289-338C-E2B4-2C717F8B96EF}"/>
            </a:ext>
          </a:extLst>
        </p:cNvPr>
        <p:cNvGrpSpPr/>
        <p:nvPr/>
      </p:nvGrpSpPr>
      <p:grpSpPr>
        <a:xfrm>
          <a:off x="0" y="0"/>
          <a:ext cx="0" cy="0"/>
          <a:chOff x="0" y="0"/>
          <a:chExt cx="0" cy="0"/>
        </a:xfrm>
      </p:grpSpPr>
      <p:sp>
        <p:nvSpPr>
          <p:cNvPr id="228" name="Google Shape;228;p29">
            <a:extLst>
              <a:ext uri="{FF2B5EF4-FFF2-40B4-BE49-F238E27FC236}">
                <a16:creationId xmlns:a16="http://schemas.microsoft.com/office/drawing/2014/main" id="{0275E358-9189-F575-E379-B3A76AC233D2}"/>
              </a:ext>
            </a:extLst>
          </p:cNvPr>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a:extLst>
              <a:ext uri="{FF2B5EF4-FFF2-40B4-BE49-F238E27FC236}">
                <a16:creationId xmlns:a16="http://schemas.microsoft.com/office/drawing/2014/main" id="{BDB8BA1F-6F9B-F5FE-BC93-1AB1C67F6142}"/>
              </a:ext>
            </a:extLst>
          </p:cNvPr>
          <p:cNvSpPr txBox="1">
            <a:spLocks noGrp="1"/>
          </p:cNvSpPr>
          <p:nvPr>
            <p:ph type="title"/>
          </p:nvPr>
        </p:nvSpPr>
        <p:spPr>
          <a:xfrm>
            <a:off x="3750450" y="2155800"/>
            <a:ext cx="4563934"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SPEECH </a:t>
            </a:r>
            <a:br>
              <a:rPr lang="en" dirty="0"/>
            </a:br>
            <a:r>
              <a:rPr lang="en" dirty="0"/>
              <a:t>UNI-MODELS</a:t>
            </a:r>
            <a:endParaRPr dirty="0"/>
          </a:p>
        </p:txBody>
      </p:sp>
      <p:sp>
        <p:nvSpPr>
          <p:cNvPr id="231" name="Google Shape;231;p29">
            <a:extLst>
              <a:ext uri="{FF2B5EF4-FFF2-40B4-BE49-F238E27FC236}">
                <a16:creationId xmlns:a16="http://schemas.microsoft.com/office/drawing/2014/main" id="{EAF9561B-2750-5B67-CDB6-1469A2E1659A}"/>
              </a:ext>
            </a:extLst>
          </p:cNvPr>
          <p:cNvSpPr txBox="1">
            <a:spLocks noGrp="1"/>
          </p:cNvSpPr>
          <p:nvPr>
            <p:ph type="title" idx="2"/>
          </p:nvPr>
        </p:nvSpPr>
        <p:spPr>
          <a:xfrm>
            <a:off x="1725672" y="2155800"/>
            <a:ext cx="1085067"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33" name="Google Shape;233;p29">
            <a:extLst>
              <a:ext uri="{FF2B5EF4-FFF2-40B4-BE49-F238E27FC236}">
                <a16:creationId xmlns:a16="http://schemas.microsoft.com/office/drawing/2014/main" id="{630AA02B-6E82-047B-20B0-02D42BC1277F}"/>
              </a:ext>
            </a:extLst>
          </p:cNvPr>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a:extLst>
              <a:ext uri="{FF2B5EF4-FFF2-40B4-BE49-F238E27FC236}">
                <a16:creationId xmlns:a16="http://schemas.microsoft.com/office/drawing/2014/main" id="{7C577B66-E555-8A85-96B2-E6DC3AD97F63}"/>
              </a:ext>
            </a:extLst>
          </p:cNvPr>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a:extLst>
              <a:ext uri="{FF2B5EF4-FFF2-40B4-BE49-F238E27FC236}">
                <a16:creationId xmlns:a16="http://schemas.microsoft.com/office/drawing/2014/main" id="{FDD6E8D5-0890-05A1-E2EC-1DF0ED8625EA}"/>
              </a:ext>
            </a:extLst>
          </p:cNvPr>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AF0687C-3FEB-AFEE-8E5D-286657895F8A}"/>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20</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905023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8BF0DF30-3525-9CAE-6096-513640C35B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48AA02D-A2AB-1BF2-5B7A-01A74A85E2BB}"/>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EF9C34C7-A619-6ECA-F99F-4CFF7BF1DEAE}"/>
              </a:ext>
            </a:extLst>
          </p:cNvPr>
          <p:cNvSpPr txBox="1">
            <a:spLocks/>
          </p:cNvSpPr>
          <p:nvPr/>
        </p:nvSpPr>
        <p:spPr>
          <a:xfrm>
            <a:off x="3492629" y="346159"/>
            <a:ext cx="1959360"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Speech Models </a:t>
            </a:r>
            <a:endParaRPr lang="en-US" sz="1800" b="1" dirty="0"/>
          </a:p>
        </p:txBody>
      </p:sp>
      <p:sp>
        <p:nvSpPr>
          <p:cNvPr id="6" name="TextBox 5">
            <a:extLst>
              <a:ext uri="{FF2B5EF4-FFF2-40B4-BE49-F238E27FC236}">
                <a16:creationId xmlns:a16="http://schemas.microsoft.com/office/drawing/2014/main" id="{9B2FAAC8-8345-FC66-2DAA-EB5B4CF2F556}"/>
              </a:ext>
            </a:extLst>
          </p:cNvPr>
          <p:cNvSpPr txBox="1"/>
          <p:nvPr/>
        </p:nvSpPr>
        <p:spPr>
          <a:xfrm>
            <a:off x="951653" y="1062383"/>
            <a:ext cx="7240693" cy="3323987"/>
          </a:xfrm>
          <a:prstGeom prst="rect">
            <a:avLst/>
          </a:prstGeom>
          <a:noFill/>
        </p:spPr>
        <p:txBody>
          <a:bodyPr wrap="square" rtlCol="0">
            <a:spAutoFit/>
          </a:bodyPr>
          <a:lstStyle/>
          <a:p>
            <a:pPr algn="just"/>
            <a:r>
              <a:rPr lang="en-IN" dirty="0">
                <a:solidFill>
                  <a:schemeClr val="tx1"/>
                </a:solidFill>
                <a:latin typeface="Livvic" pitchFamily="2" charset="0"/>
              </a:rPr>
              <a:t>Following are the different models used for training the AUDIO dataset – </a:t>
            </a:r>
          </a:p>
          <a:p>
            <a:pPr algn="just"/>
            <a:endParaRPr lang="en-IN" dirty="0">
              <a:solidFill>
                <a:schemeClr val="tx1"/>
              </a:solidFill>
              <a:latin typeface="Livvic" pitchFamily="2" charset="0"/>
            </a:endParaRPr>
          </a:p>
          <a:p>
            <a:pPr algn="just"/>
            <a:r>
              <a:rPr lang="en-IN" dirty="0">
                <a:solidFill>
                  <a:schemeClr val="tx1"/>
                </a:solidFill>
                <a:latin typeface="Livvic" pitchFamily="2" charset="0"/>
              </a:rPr>
              <a:t>		1) Open Smile features  + SVM</a:t>
            </a:r>
          </a:p>
          <a:p>
            <a:pPr algn="just"/>
            <a:endParaRPr lang="en-IN" dirty="0">
              <a:solidFill>
                <a:schemeClr val="tx1"/>
              </a:solidFill>
              <a:latin typeface="Livvic" pitchFamily="2" charset="0"/>
            </a:endParaRPr>
          </a:p>
          <a:p>
            <a:pPr algn="just"/>
            <a:r>
              <a:rPr lang="en-IN" dirty="0">
                <a:solidFill>
                  <a:schemeClr val="tx1"/>
                </a:solidFill>
                <a:latin typeface="Livvic" pitchFamily="2" charset="0"/>
              </a:rPr>
              <a:t>		2) Open Smile features + Gradient boost</a:t>
            </a:r>
          </a:p>
          <a:p>
            <a:pPr algn="just"/>
            <a:endParaRPr lang="en-IN" dirty="0">
              <a:solidFill>
                <a:schemeClr val="tx1"/>
              </a:solidFill>
              <a:latin typeface="Livvic" pitchFamily="2" charset="0"/>
            </a:endParaRPr>
          </a:p>
          <a:p>
            <a:pPr algn="just"/>
            <a:r>
              <a:rPr lang="en-IN" dirty="0">
                <a:solidFill>
                  <a:schemeClr val="tx1"/>
                </a:solidFill>
                <a:latin typeface="Livvic" pitchFamily="2" charset="0"/>
              </a:rPr>
              <a:t>		3) Librosa Based Features</a:t>
            </a:r>
          </a:p>
          <a:p>
            <a:pPr algn="just"/>
            <a:endParaRPr lang="en-IN" dirty="0">
              <a:solidFill>
                <a:schemeClr val="tx1"/>
              </a:solidFill>
              <a:latin typeface="Livvic" pitchFamily="2" charset="0"/>
            </a:endParaRPr>
          </a:p>
          <a:p>
            <a:pPr algn="just"/>
            <a:r>
              <a:rPr lang="en-IN" dirty="0">
                <a:solidFill>
                  <a:schemeClr val="tx1"/>
                </a:solidFill>
                <a:latin typeface="Livvic" pitchFamily="2" charset="0"/>
              </a:rPr>
              <a:t>		4) Wav2Vec2 – XLSR + LSTM</a:t>
            </a:r>
          </a:p>
          <a:p>
            <a:pPr algn="just"/>
            <a:endParaRPr lang="en-IN" dirty="0">
              <a:solidFill>
                <a:schemeClr val="tx1"/>
              </a:solidFill>
              <a:latin typeface="Livvic" pitchFamily="2" charset="0"/>
            </a:endParaRPr>
          </a:p>
          <a:p>
            <a:pPr algn="just"/>
            <a:r>
              <a:rPr lang="en-IN" dirty="0">
                <a:solidFill>
                  <a:schemeClr val="tx1"/>
                </a:solidFill>
                <a:latin typeface="Livvic" pitchFamily="2" charset="0"/>
              </a:rPr>
              <a:t>		5) Wav2Vec2 – XLSR + CNN</a:t>
            </a:r>
          </a:p>
          <a:p>
            <a:pPr algn="just"/>
            <a:endParaRPr lang="en-IN" dirty="0">
              <a:solidFill>
                <a:schemeClr val="tx1"/>
              </a:solidFill>
              <a:latin typeface="Livvic" pitchFamily="2" charset="0"/>
            </a:endParaRPr>
          </a:p>
          <a:p>
            <a:pPr algn="just"/>
            <a:r>
              <a:rPr lang="en-IN" dirty="0">
                <a:solidFill>
                  <a:schemeClr val="tx1"/>
                </a:solidFill>
                <a:latin typeface="Livvic" pitchFamily="2" charset="0"/>
              </a:rPr>
              <a:t>		6) Indic – Wav2Vec2</a:t>
            </a:r>
          </a:p>
          <a:p>
            <a:pPr algn="just"/>
            <a:endParaRPr lang="en-IN" dirty="0">
              <a:solidFill>
                <a:schemeClr val="tx1"/>
              </a:solidFill>
              <a:latin typeface="Livvic" pitchFamily="2" charset="0"/>
            </a:endParaRPr>
          </a:p>
          <a:p>
            <a:pPr algn="just"/>
            <a:r>
              <a:rPr lang="en-IN" dirty="0">
                <a:solidFill>
                  <a:schemeClr val="tx1"/>
                </a:solidFill>
                <a:latin typeface="Livvic" pitchFamily="2" charset="0"/>
              </a:rPr>
              <a:t>		7) Audio Spectrogram Transformer (AST)</a:t>
            </a:r>
          </a:p>
        </p:txBody>
      </p:sp>
      <p:sp>
        <p:nvSpPr>
          <p:cNvPr id="3" name="TextBox 2">
            <a:extLst>
              <a:ext uri="{FF2B5EF4-FFF2-40B4-BE49-F238E27FC236}">
                <a16:creationId xmlns:a16="http://schemas.microsoft.com/office/drawing/2014/main" id="{CA5D8027-609B-DB59-FEDF-4C7AE4E8E975}"/>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21</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77063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2A5B38B1-2B53-4CF6-6D10-F0FC9F5EFF3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A1D9D5C-1267-38A2-5179-B25CBED4FA70}"/>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8D0D8FFD-0EE8-8E37-E14A-3BDC0CFD0944}"/>
              </a:ext>
            </a:extLst>
          </p:cNvPr>
          <p:cNvSpPr txBox="1">
            <a:spLocks/>
          </p:cNvSpPr>
          <p:nvPr/>
        </p:nvSpPr>
        <p:spPr>
          <a:xfrm>
            <a:off x="3492629" y="346159"/>
            <a:ext cx="1959360"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Speech Models </a:t>
            </a:r>
            <a:endParaRPr lang="en-US" sz="1800" b="1" dirty="0"/>
          </a:p>
        </p:txBody>
      </p:sp>
      <p:sp>
        <p:nvSpPr>
          <p:cNvPr id="6" name="TextBox 5">
            <a:extLst>
              <a:ext uri="{FF2B5EF4-FFF2-40B4-BE49-F238E27FC236}">
                <a16:creationId xmlns:a16="http://schemas.microsoft.com/office/drawing/2014/main" id="{A02A196C-1E11-3702-9645-DD14316F4093}"/>
              </a:ext>
            </a:extLst>
          </p:cNvPr>
          <p:cNvSpPr txBox="1"/>
          <p:nvPr/>
        </p:nvSpPr>
        <p:spPr>
          <a:xfrm>
            <a:off x="627423" y="1034430"/>
            <a:ext cx="7689771" cy="3816429"/>
          </a:xfrm>
          <a:prstGeom prst="rect">
            <a:avLst/>
          </a:prstGeom>
          <a:noFill/>
        </p:spPr>
        <p:txBody>
          <a:bodyPr wrap="square" rtlCol="0">
            <a:spAutoFit/>
          </a:bodyPr>
          <a:lstStyle/>
          <a:p>
            <a:pPr algn="just"/>
            <a:r>
              <a:rPr lang="en-US" sz="1100" b="1" dirty="0" err="1">
                <a:solidFill>
                  <a:schemeClr val="tx1"/>
                </a:solidFill>
                <a:latin typeface="Livvic" pitchFamily="2" charset="0"/>
              </a:rPr>
              <a:t>OpenSMILE</a:t>
            </a:r>
            <a:r>
              <a:rPr lang="en-US" sz="1100" dirty="0">
                <a:solidFill>
                  <a:schemeClr val="tx1"/>
                </a:solidFill>
                <a:latin typeface="Livvic" pitchFamily="2" charset="0"/>
              </a:rPr>
              <a:t> is a feature extraction toolkit designed for speech and audio processing. It extracts handcrafted features such as MFCCs (Mel-Frequency Cepstral Coefficients), pitch, energy, spectral features, and prosodic attributes. These features are commonly used in emotion recognition, speech classification, and audio analysis tasks.</a:t>
            </a:r>
          </a:p>
          <a:p>
            <a:pPr algn="just"/>
            <a:endParaRPr lang="en-US" sz="1100" dirty="0">
              <a:solidFill>
                <a:schemeClr val="tx1"/>
              </a:solidFill>
              <a:latin typeface="Livvic" pitchFamily="2" charset="0"/>
            </a:endParaRPr>
          </a:p>
          <a:p>
            <a:pPr algn="just"/>
            <a:r>
              <a:rPr lang="en-US" sz="1100" b="1" dirty="0">
                <a:solidFill>
                  <a:schemeClr val="tx1"/>
                </a:solidFill>
                <a:latin typeface="Livvic" pitchFamily="2" charset="0"/>
              </a:rPr>
              <a:t>LIBROSA-based Features, </a:t>
            </a:r>
            <a:r>
              <a:rPr lang="en-US" sz="1100" dirty="0">
                <a:solidFill>
                  <a:schemeClr val="tx1"/>
                </a:solidFill>
                <a:latin typeface="Livvic" pitchFamily="2" charset="0"/>
              </a:rPr>
              <a:t>we used the LIBROSA library to extract three types of features—</a:t>
            </a:r>
            <a:r>
              <a:rPr lang="en-US" sz="1100" dirty="0" err="1">
                <a:solidFill>
                  <a:schemeClr val="tx1"/>
                </a:solidFill>
                <a:latin typeface="Livvic" pitchFamily="2" charset="0"/>
              </a:rPr>
              <a:t>mel</a:t>
            </a:r>
            <a:r>
              <a:rPr lang="en-US" sz="1100" dirty="0">
                <a:solidFill>
                  <a:schemeClr val="tx1"/>
                </a:solidFill>
                <a:latin typeface="Livvic" pitchFamily="2" charset="0"/>
              </a:rPr>
              <a:t>-spectrograms (using 128 </a:t>
            </a:r>
            <a:r>
              <a:rPr lang="en-US" sz="1100" dirty="0" err="1">
                <a:solidFill>
                  <a:schemeClr val="tx1"/>
                </a:solidFill>
                <a:latin typeface="Livvic" pitchFamily="2" charset="0"/>
              </a:rPr>
              <a:t>mel</a:t>
            </a:r>
            <a:r>
              <a:rPr lang="en-US" sz="1100" dirty="0">
                <a:solidFill>
                  <a:schemeClr val="tx1"/>
                </a:solidFill>
                <a:latin typeface="Livvic" pitchFamily="2" charset="0"/>
              </a:rPr>
              <a:t> filter banks), MFCCs (40 coefficients), and </a:t>
            </a:r>
            <a:r>
              <a:rPr lang="en-US" sz="1100" dirty="0" err="1">
                <a:solidFill>
                  <a:schemeClr val="tx1"/>
                </a:solidFill>
                <a:latin typeface="Livvic" pitchFamily="2" charset="0"/>
              </a:rPr>
              <a:t>chromagrams</a:t>
            </a:r>
            <a:r>
              <a:rPr lang="en-US" sz="1100" dirty="0">
                <a:solidFill>
                  <a:schemeClr val="tx1"/>
                </a:solidFill>
                <a:latin typeface="Livvic" pitchFamily="2" charset="0"/>
              </a:rPr>
              <a:t> (12 chroma features)—to capture various aspects of the audio signal. To obtain a fixed-dimensional representation, we calculate the mean across the time axis for each feature type and then horizontally stack these mean vectors, effectively consolidating the spectral, cepstral, and harmonic information for subsequent analysis.</a:t>
            </a:r>
          </a:p>
          <a:p>
            <a:pPr algn="just"/>
            <a:endParaRPr lang="en-US" sz="1100" dirty="0">
              <a:solidFill>
                <a:schemeClr val="tx1"/>
              </a:solidFill>
              <a:latin typeface="Livvic" pitchFamily="2" charset="0"/>
            </a:endParaRPr>
          </a:p>
          <a:p>
            <a:pPr algn="just"/>
            <a:r>
              <a:rPr lang="en-US" sz="1100" b="1" dirty="0">
                <a:solidFill>
                  <a:schemeClr val="tx1"/>
                </a:solidFill>
                <a:latin typeface="Livvic" pitchFamily="2" charset="0"/>
              </a:rPr>
              <a:t>Wav2Vec2-XLSR</a:t>
            </a:r>
            <a:r>
              <a:rPr lang="en-US" sz="1100" dirty="0">
                <a:solidFill>
                  <a:schemeClr val="tx1"/>
                </a:solidFill>
                <a:latin typeface="Livvic" pitchFamily="2" charset="0"/>
              </a:rPr>
              <a:t> is a self-supervised learning model designed for speech recognition. It learns representations directly from raw waveforms using a CNN-based feature extractor and a Transformer encoder. XLSR is multilingual, allowing it to generalize across different languages, making it useful for low-resource languages like Telugu.</a:t>
            </a:r>
          </a:p>
          <a:p>
            <a:pPr algn="just"/>
            <a:endParaRPr lang="en-US" sz="1100" dirty="0">
              <a:solidFill>
                <a:schemeClr val="tx1"/>
              </a:solidFill>
              <a:latin typeface="Livvic" pitchFamily="2" charset="0"/>
            </a:endParaRPr>
          </a:p>
          <a:p>
            <a:pPr algn="just"/>
            <a:r>
              <a:rPr lang="en-US" sz="1100" b="1" dirty="0">
                <a:solidFill>
                  <a:schemeClr val="tx1"/>
                </a:solidFill>
                <a:latin typeface="Livvic" pitchFamily="2" charset="0"/>
              </a:rPr>
              <a:t>Indic-Wav2Vec2</a:t>
            </a:r>
            <a:r>
              <a:rPr lang="en-US" sz="1100" dirty="0">
                <a:solidFill>
                  <a:schemeClr val="tx1"/>
                </a:solidFill>
                <a:latin typeface="Livvic" pitchFamily="2" charset="0"/>
              </a:rPr>
              <a:t> is a fine-tuned version of Wav2Vec2 optimized for Indian languages. Unlike the general XLSR model, this version is trained on speech datasets from Indic languages, capturing language-specific phonetic and acoustic features more effectively. This makes it a better choice for Telugu speech processing compared to standard Wav2Vec2.</a:t>
            </a:r>
          </a:p>
          <a:p>
            <a:pPr algn="just"/>
            <a:endParaRPr lang="en-US" sz="1100" dirty="0">
              <a:solidFill>
                <a:schemeClr val="tx1"/>
              </a:solidFill>
              <a:latin typeface="Livvic" pitchFamily="2" charset="0"/>
            </a:endParaRPr>
          </a:p>
          <a:p>
            <a:pPr algn="just"/>
            <a:r>
              <a:rPr lang="en-US" sz="1100" b="1" dirty="0">
                <a:solidFill>
                  <a:schemeClr val="tx1"/>
                </a:solidFill>
                <a:latin typeface="Livvic" pitchFamily="2" charset="0"/>
              </a:rPr>
              <a:t>Audio Spectrogram Transformer </a:t>
            </a:r>
            <a:r>
              <a:rPr lang="en-US" sz="1100" dirty="0">
                <a:solidFill>
                  <a:schemeClr val="tx1"/>
                </a:solidFill>
                <a:latin typeface="Livvic" pitchFamily="2" charset="0"/>
              </a:rPr>
              <a:t>(AST) is a Transformer-based model designed for audio classification tasks. Instead of working directly on waveforms, it converts audio into spectrograms and processes them using a Vision Transformer (</a:t>
            </a:r>
            <a:r>
              <a:rPr lang="en-US" sz="1100" dirty="0" err="1">
                <a:solidFill>
                  <a:schemeClr val="tx1"/>
                </a:solidFill>
                <a:latin typeface="Livvic" pitchFamily="2" charset="0"/>
              </a:rPr>
              <a:t>ViT</a:t>
            </a:r>
            <a:r>
              <a:rPr lang="en-US" sz="1100" dirty="0">
                <a:solidFill>
                  <a:schemeClr val="tx1"/>
                </a:solidFill>
                <a:latin typeface="Livvic" pitchFamily="2" charset="0"/>
              </a:rPr>
              <a:t>). The self-attention mechanism helps AST capture both short-term and long-range dependencies in audio, making it highly effective for tasks like hate speech detection.</a:t>
            </a:r>
          </a:p>
        </p:txBody>
      </p:sp>
      <p:sp>
        <p:nvSpPr>
          <p:cNvPr id="3" name="TextBox 2">
            <a:extLst>
              <a:ext uri="{FF2B5EF4-FFF2-40B4-BE49-F238E27FC236}">
                <a16:creationId xmlns:a16="http://schemas.microsoft.com/office/drawing/2014/main" id="{84634EFC-DC6F-794F-B8C4-4B330FC09394}"/>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22</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61946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155D174E-5541-7367-DA4F-D6A83940B36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93D7E2-2BD2-515D-1FFB-36BBF3FDAB7B}"/>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5812A3DA-3785-61A5-C77C-1022C27AB773}"/>
              </a:ext>
            </a:extLst>
          </p:cNvPr>
          <p:cNvSpPr txBox="1">
            <a:spLocks/>
          </p:cNvSpPr>
          <p:nvPr/>
        </p:nvSpPr>
        <p:spPr>
          <a:xfrm>
            <a:off x="3175322" y="207420"/>
            <a:ext cx="2586430"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Summary of Speech Modality</a:t>
            </a:r>
            <a:endParaRPr lang="en-US" sz="1800" b="1" dirty="0"/>
          </a:p>
        </p:txBody>
      </p:sp>
      <p:sp>
        <p:nvSpPr>
          <p:cNvPr id="5" name="TextBox 4">
            <a:extLst>
              <a:ext uri="{FF2B5EF4-FFF2-40B4-BE49-F238E27FC236}">
                <a16:creationId xmlns:a16="http://schemas.microsoft.com/office/drawing/2014/main" id="{DA7B2223-CBD4-17A5-D3A7-64D4C98E4EC0}"/>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23</a:t>
            </a:fld>
            <a:endParaRPr lang="en-US" b="1" dirty="0">
              <a:solidFill>
                <a:schemeClr val="tx1"/>
              </a:solidFill>
              <a:latin typeface="Livvic" pitchFamily="2" charset="0"/>
            </a:endParaRPr>
          </a:p>
        </p:txBody>
      </p:sp>
      <p:pic>
        <p:nvPicPr>
          <p:cNvPr id="11" name="Picture 10">
            <a:extLst>
              <a:ext uri="{FF2B5EF4-FFF2-40B4-BE49-F238E27FC236}">
                <a16:creationId xmlns:a16="http://schemas.microsoft.com/office/drawing/2014/main" id="{7D390B01-1A36-1926-F3C8-7862D5BDE312}"/>
              </a:ext>
            </a:extLst>
          </p:cNvPr>
          <p:cNvPicPr>
            <a:picLocks noChangeAspect="1"/>
          </p:cNvPicPr>
          <p:nvPr/>
        </p:nvPicPr>
        <p:blipFill>
          <a:blip r:embed="rId3"/>
          <a:stretch>
            <a:fillRect/>
          </a:stretch>
        </p:blipFill>
        <p:spPr>
          <a:xfrm>
            <a:off x="895845" y="1241737"/>
            <a:ext cx="7145383" cy="3116874"/>
          </a:xfrm>
          <a:prstGeom prst="rect">
            <a:avLst/>
          </a:prstGeom>
        </p:spPr>
      </p:pic>
    </p:spTree>
    <p:extLst>
      <p:ext uri="{BB962C8B-B14F-4D97-AF65-F5344CB8AC3E}">
        <p14:creationId xmlns:p14="http://schemas.microsoft.com/office/powerpoint/2010/main" val="2749234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8401141F-D072-8DB3-2D95-8066353A45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B15EA7-CADD-F5AF-510E-7207B502A61A}"/>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D63FE8B9-CFBE-D575-58A3-8985703FD280}"/>
              </a:ext>
            </a:extLst>
          </p:cNvPr>
          <p:cNvSpPr txBox="1">
            <a:spLocks/>
          </p:cNvSpPr>
          <p:nvPr/>
        </p:nvSpPr>
        <p:spPr>
          <a:xfrm>
            <a:off x="3175322" y="207420"/>
            <a:ext cx="2586430"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OPEN SMILE CF</a:t>
            </a:r>
            <a:endParaRPr lang="en-US" sz="1800" b="1" dirty="0"/>
          </a:p>
        </p:txBody>
      </p:sp>
      <p:sp>
        <p:nvSpPr>
          <p:cNvPr id="5" name="TextBox 4">
            <a:extLst>
              <a:ext uri="{FF2B5EF4-FFF2-40B4-BE49-F238E27FC236}">
                <a16:creationId xmlns:a16="http://schemas.microsoft.com/office/drawing/2014/main" id="{CF595057-E43A-3804-696F-F95628398D78}"/>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24</a:t>
            </a:fld>
            <a:endParaRPr lang="en-US" b="1" dirty="0">
              <a:solidFill>
                <a:schemeClr val="tx1"/>
              </a:solidFill>
              <a:latin typeface="Livvic" pitchFamily="2" charset="0"/>
            </a:endParaRPr>
          </a:p>
        </p:txBody>
      </p:sp>
      <p:pic>
        <p:nvPicPr>
          <p:cNvPr id="3" name="Picture 2">
            <a:extLst>
              <a:ext uri="{FF2B5EF4-FFF2-40B4-BE49-F238E27FC236}">
                <a16:creationId xmlns:a16="http://schemas.microsoft.com/office/drawing/2014/main" id="{8436CA29-6BDD-2DC0-99D9-FCF1D4619D87}"/>
              </a:ext>
            </a:extLst>
          </p:cNvPr>
          <p:cNvPicPr>
            <a:picLocks noChangeAspect="1"/>
          </p:cNvPicPr>
          <p:nvPr/>
        </p:nvPicPr>
        <p:blipFill>
          <a:blip r:embed="rId3"/>
          <a:stretch>
            <a:fillRect/>
          </a:stretch>
        </p:blipFill>
        <p:spPr>
          <a:xfrm>
            <a:off x="680644" y="1854925"/>
            <a:ext cx="3450427" cy="2743232"/>
          </a:xfrm>
          <a:prstGeom prst="rect">
            <a:avLst/>
          </a:prstGeom>
        </p:spPr>
      </p:pic>
      <p:pic>
        <p:nvPicPr>
          <p:cNvPr id="6" name="Picture 5">
            <a:extLst>
              <a:ext uri="{FF2B5EF4-FFF2-40B4-BE49-F238E27FC236}">
                <a16:creationId xmlns:a16="http://schemas.microsoft.com/office/drawing/2014/main" id="{987BA83A-42D2-EFAA-DBAF-38F0219278C0}"/>
              </a:ext>
            </a:extLst>
          </p:cNvPr>
          <p:cNvPicPr>
            <a:picLocks noChangeAspect="1"/>
          </p:cNvPicPr>
          <p:nvPr/>
        </p:nvPicPr>
        <p:blipFill>
          <a:blip r:embed="rId4"/>
          <a:srcRect b="1149"/>
          <a:stretch/>
        </p:blipFill>
        <p:spPr>
          <a:xfrm>
            <a:off x="4687235" y="1419573"/>
            <a:ext cx="3776121" cy="3100176"/>
          </a:xfrm>
          <a:prstGeom prst="rect">
            <a:avLst/>
          </a:prstGeom>
        </p:spPr>
      </p:pic>
    </p:spTree>
    <p:extLst>
      <p:ext uri="{BB962C8B-B14F-4D97-AF65-F5344CB8AC3E}">
        <p14:creationId xmlns:p14="http://schemas.microsoft.com/office/powerpoint/2010/main" val="313760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5B2060B6-B694-F4B4-7EC7-0C249D5F773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C1405E3-09D2-9D8F-99F7-4B2AE7D685CC}"/>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5E890949-55C2-26B1-5E1C-F085674300E7}"/>
              </a:ext>
            </a:extLst>
          </p:cNvPr>
          <p:cNvSpPr txBox="1">
            <a:spLocks/>
          </p:cNvSpPr>
          <p:nvPr/>
        </p:nvSpPr>
        <p:spPr>
          <a:xfrm>
            <a:off x="2872143" y="346159"/>
            <a:ext cx="3200332"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Inferences</a:t>
            </a:r>
            <a:endParaRPr lang="en-US" sz="1800" b="1" dirty="0"/>
          </a:p>
        </p:txBody>
      </p:sp>
      <p:sp>
        <p:nvSpPr>
          <p:cNvPr id="3" name="TextBox 2">
            <a:extLst>
              <a:ext uri="{FF2B5EF4-FFF2-40B4-BE49-F238E27FC236}">
                <a16:creationId xmlns:a16="http://schemas.microsoft.com/office/drawing/2014/main" id="{5020A573-B311-C790-55A1-D4E48850F3BC}"/>
              </a:ext>
            </a:extLst>
          </p:cNvPr>
          <p:cNvSpPr txBox="1"/>
          <p:nvPr/>
        </p:nvSpPr>
        <p:spPr>
          <a:xfrm>
            <a:off x="876138" y="1218597"/>
            <a:ext cx="7391723" cy="3293209"/>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Upon observing the results, it is found that traditional handcrafted features are performing better in detecting Hate content.</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Open Smile with SVM achieved the best accuracy of 91% (F1 score = 0.87) in binary classification and at the same time, Librosa feature set achieved 90% (F1 score = 0.86) accuracy in binary classification.</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In the context of multi-class classification, Open Smile with GB gave 84% accuracy (F1 score = 0.81) which is highest among all.</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AST gave a balanced result in both binary classification of accuracy 86% (F1 score = 0.84) and multi-class classification of accuracy  81% (F1 score = 0.73).</a:t>
            </a:r>
          </a:p>
        </p:txBody>
      </p:sp>
      <p:sp>
        <p:nvSpPr>
          <p:cNvPr id="2" name="TextBox 1">
            <a:extLst>
              <a:ext uri="{FF2B5EF4-FFF2-40B4-BE49-F238E27FC236}">
                <a16:creationId xmlns:a16="http://schemas.microsoft.com/office/drawing/2014/main" id="{590BE8B1-0C9E-544E-7C54-B06A81B546B3}"/>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25</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098612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txBox="1">
            <a:spLocks noGrp="1"/>
          </p:cNvSpPr>
          <p:nvPr>
            <p:ph type="title"/>
          </p:nvPr>
        </p:nvSpPr>
        <p:spPr>
          <a:xfrm>
            <a:off x="3887609" y="2155800"/>
            <a:ext cx="4667089"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TEXT MODALITES</a:t>
            </a:r>
            <a:endParaRPr dirty="0"/>
          </a:p>
        </p:txBody>
      </p:sp>
      <p:sp>
        <p:nvSpPr>
          <p:cNvPr id="231" name="Google Shape;231;p29"/>
          <p:cNvSpPr txBox="1">
            <a:spLocks noGrp="1"/>
          </p:cNvSpPr>
          <p:nvPr>
            <p:ph type="title" idx="2"/>
          </p:nvPr>
        </p:nvSpPr>
        <p:spPr>
          <a:xfrm>
            <a:off x="1725672" y="2155800"/>
            <a:ext cx="1085067"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33" name="Google Shape;233;p29"/>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6573983-8416-9117-A696-740F5D6B366B}"/>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26</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866991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25C37522-42F2-26F7-3B3C-D0371C2FA47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A6342CF-CC11-C7B8-A46C-E1364E941F30}"/>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B2FCA063-D14D-49D2-F0F8-52AEAB588CA9}"/>
              </a:ext>
            </a:extLst>
          </p:cNvPr>
          <p:cNvSpPr txBox="1">
            <a:spLocks/>
          </p:cNvSpPr>
          <p:nvPr/>
        </p:nvSpPr>
        <p:spPr>
          <a:xfrm>
            <a:off x="3492629" y="346159"/>
            <a:ext cx="1959360"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Text Models </a:t>
            </a:r>
            <a:endParaRPr lang="en-US" sz="1800" b="1" dirty="0"/>
          </a:p>
        </p:txBody>
      </p:sp>
      <p:sp>
        <p:nvSpPr>
          <p:cNvPr id="6" name="TextBox 5">
            <a:extLst>
              <a:ext uri="{FF2B5EF4-FFF2-40B4-BE49-F238E27FC236}">
                <a16:creationId xmlns:a16="http://schemas.microsoft.com/office/drawing/2014/main" id="{72BAD164-0884-4868-70F1-8580E5C8F6D6}"/>
              </a:ext>
            </a:extLst>
          </p:cNvPr>
          <p:cNvSpPr txBox="1"/>
          <p:nvPr/>
        </p:nvSpPr>
        <p:spPr>
          <a:xfrm>
            <a:off x="851962" y="1236011"/>
            <a:ext cx="7240693" cy="3090654"/>
          </a:xfrm>
          <a:prstGeom prst="rect">
            <a:avLst/>
          </a:prstGeom>
          <a:noFill/>
        </p:spPr>
        <p:txBody>
          <a:bodyPr wrap="square" rtlCol="0">
            <a:spAutoFit/>
          </a:bodyPr>
          <a:lstStyle/>
          <a:p>
            <a:pPr algn="just"/>
            <a:r>
              <a:rPr lang="en-IN" sz="1800" dirty="0">
                <a:solidFill>
                  <a:schemeClr val="tx1"/>
                </a:solidFill>
                <a:latin typeface="Livvic" pitchFamily="2" charset="0"/>
              </a:rPr>
              <a:t>Following are the different models used for training the Text dataset </a:t>
            </a:r>
          </a:p>
          <a:p>
            <a:pPr algn="just"/>
            <a:endParaRPr lang="en-IN" sz="1800" dirty="0">
              <a:solidFill>
                <a:schemeClr val="tx1"/>
              </a:solidFill>
              <a:latin typeface="Livvic" pitchFamily="2" charset="0"/>
            </a:endParaRPr>
          </a:p>
          <a:p>
            <a:pPr lvl="0" algn="just" rtl="0">
              <a:lnSpc>
                <a:spcPct val="150000"/>
              </a:lnSpc>
              <a:spcBef>
                <a:spcPts val="0"/>
              </a:spcBef>
              <a:spcAft>
                <a:spcPts val="0"/>
              </a:spcAft>
              <a:buClr>
                <a:schemeClr val="dk1"/>
              </a:buClr>
              <a:buSzPts val="1100"/>
            </a:pPr>
            <a:r>
              <a:rPr lang="en-IN" sz="1800" dirty="0">
                <a:solidFill>
                  <a:schemeClr val="tx1"/>
                </a:solidFill>
                <a:latin typeface="Livvic" pitchFamily="2" charset="0"/>
              </a:rPr>
              <a:t>		1) Multi-Lingual BERT</a:t>
            </a:r>
          </a:p>
          <a:p>
            <a:pPr algn="just">
              <a:lnSpc>
                <a:spcPct val="150000"/>
              </a:lnSpc>
              <a:buClr>
                <a:schemeClr val="dk1"/>
              </a:buClr>
              <a:buSzPts val="1100"/>
            </a:pPr>
            <a:r>
              <a:rPr lang="en-IN" sz="1800" dirty="0">
                <a:solidFill>
                  <a:schemeClr val="tx1"/>
                </a:solidFill>
                <a:latin typeface="Livvic" pitchFamily="2" charset="0"/>
              </a:rPr>
              <a:t>		2) </a:t>
            </a:r>
            <a:r>
              <a:rPr lang="en-IN" sz="1800" dirty="0" err="1">
                <a:solidFill>
                  <a:schemeClr val="tx1"/>
                </a:solidFill>
                <a:latin typeface="Livvic" pitchFamily="2" charset="0"/>
              </a:rPr>
              <a:t>Mbert</a:t>
            </a:r>
            <a:r>
              <a:rPr lang="en-IN" sz="1800" dirty="0">
                <a:solidFill>
                  <a:schemeClr val="tx1"/>
                </a:solidFill>
                <a:latin typeface="Livvic" pitchFamily="2" charset="0"/>
              </a:rPr>
              <a:t> + </a:t>
            </a:r>
            <a:r>
              <a:rPr lang="en-IN" sz="1800" dirty="0" err="1">
                <a:solidFill>
                  <a:schemeClr val="tx1"/>
                </a:solidFill>
                <a:latin typeface="Livvic" pitchFamily="2" charset="0"/>
              </a:rPr>
              <a:t>XGBoost</a:t>
            </a:r>
            <a:r>
              <a:rPr lang="en-IN" sz="1800" dirty="0">
                <a:solidFill>
                  <a:schemeClr val="tx1"/>
                </a:solidFill>
                <a:latin typeface="Livvic" pitchFamily="2" charset="0"/>
              </a:rPr>
              <a:t>		</a:t>
            </a:r>
          </a:p>
          <a:p>
            <a:pPr algn="just">
              <a:lnSpc>
                <a:spcPct val="150000"/>
              </a:lnSpc>
              <a:buClr>
                <a:schemeClr val="dk1"/>
              </a:buClr>
              <a:buSzPts val="1100"/>
            </a:pPr>
            <a:r>
              <a:rPr lang="en-IN" sz="1800" dirty="0">
                <a:solidFill>
                  <a:schemeClr val="tx1"/>
                </a:solidFill>
                <a:latin typeface="Livvic" pitchFamily="2" charset="0"/>
              </a:rPr>
              <a:t>		3) XLM - Roberta</a:t>
            </a:r>
          </a:p>
          <a:p>
            <a:pPr lvl="0" algn="just" rtl="0">
              <a:lnSpc>
                <a:spcPct val="150000"/>
              </a:lnSpc>
              <a:spcBef>
                <a:spcPts val="0"/>
              </a:spcBef>
              <a:spcAft>
                <a:spcPts val="0"/>
              </a:spcAft>
              <a:buClr>
                <a:schemeClr val="dk1"/>
              </a:buClr>
              <a:buSzPts val="1100"/>
            </a:pPr>
            <a:r>
              <a:rPr lang="en-IN" sz="1800" dirty="0">
                <a:solidFill>
                  <a:schemeClr val="tx1"/>
                </a:solidFill>
                <a:latin typeface="Livvic" pitchFamily="2" charset="0"/>
              </a:rPr>
              <a:t>		4) TF-IDF  + SVM</a:t>
            </a:r>
          </a:p>
          <a:p>
            <a:pPr lvl="0" algn="just" rtl="0">
              <a:lnSpc>
                <a:spcPct val="150000"/>
              </a:lnSpc>
              <a:spcBef>
                <a:spcPts val="0"/>
              </a:spcBef>
              <a:spcAft>
                <a:spcPts val="0"/>
              </a:spcAft>
              <a:buClr>
                <a:schemeClr val="dk1"/>
              </a:buClr>
              <a:buSzPts val="1100"/>
            </a:pPr>
            <a:r>
              <a:rPr lang="en-IN" sz="1800" dirty="0">
                <a:solidFill>
                  <a:schemeClr val="tx1"/>
                </a:solidFill>
                <a:latin typeface="Livvic" pitchFamily="2" charset="0"/>
              </a:rPr>
              <a:t>		5) TF-IDF + Random Forest</a:t>
            </a:r>
          </a:p>
          <a:p>
            <a:pPr lvl="0" algn="just" rtl="0">
              <a:lnSpc>
                <a:spcPct val="150000"/>
              </a:lnSpc>
              <a:spcBef>
                <a:spcPts val="0"/>
              </a:spcBef>
              <a:spcAft>
                <a:spcPts val="0"/>
              </a:spcAft>
              <a:buClr>
                <a:schemeClr val="dk1"/>
              </a:buClr>
              <a:buSzPts val="1100"/>
            </a:pPr>
            <a:r>
              <a:rPr lang="en-IN" sz="1800" dirty="0">
                <a:solidFill>
                  <a:schemeClr val="tx1"/>
                </a:solidFill>
                <a:latin typeface="Livvic" pitchFamily="2" charset="0"/>
              </a:rPr>
              <a:t>		6) </a:t>
            </a:r>
            <a:r>
              <a:rPr lang="en-IN" sz="1800" dirty="0" err="1">
                <a:solidFill>
                  <a:schemeClr val="tx1"/>
                </a:solidFill>
                <a:latin typeface="Livvic" pitchFamily="2" charset="0"/>
              </a:rPr>
              <a:t>LaBSE</a:t>
            </a:r>
            <a:r>
              <a:rPr lang="en-IN" sz="1800" dirty="0">
                <a:solidFill>
                  <a:schemeClr val="tx1"/>
                </a:solidFill>
                <a:latin typeface="Livvic" pitchFamily="2" charset="0"/>
              </a:rPr>
              <a:t> </a:t>
            </a:r>
          </a:p>
        </p:txBody>
      </p:sp>
      <p:sp>
        <p:nvSpPr>
          <p:cNvPr id="3" name="TextBox 2">
            <a:extLst>
              <a:ext uri="{FF2B5EF4-FFF2-40B4-BE49-F238E27FC236}">
                <a16:creationId xmlns:a16="http://schemas.microsoft.com/office/drawing/2014/main" id="{C6AF204C-3F81-007F-F84F-B23190AF18BD}"/>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27</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3536418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ECFEE8E8-7D01-0D60-1A83-CDDC48A80ED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19363C-CEC5-F841-E26B-D4C986FD2952}"/>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5F01D41D-04EE-6811-7855-3DBA5F3012B8}"/>
              </a:ext>
            </a:extLst>
          </p:cNvPr>
          <p:cNvSpPr txBox="1">
            <a:spLocks/>
          </p:cNvSpPr>
          <p:nvPr/>
        </p:nvSpPr>
        <p:spPr>
          <a:xfrm>
            <a:off x="3492629" y="346159"/>
            <a:ext cx="1959360"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Text Models </a:t>
            </a:r>
            <a:endParaRPr lang="en-US" sz="1800" b="1" dirty="0"/>
          </a:p>
        </p:txBody>
      </p:sp>
      <p:sp>
        <p:nvSpPr>
          <p:cNvPr id="6" name="TextBox 5">
            <a:extLst>
              <a:ext uri="{FF2B5EF4-FFF2-40B4-BE49-F238E27FC236}">
                <a16:creationId xmlns:a16="http://schemas.microsoft.com/office/drawing/2014/main" id="{E8CA4DAA-4875-CE72-503D-995C5345F2EC}"/>
              </a:ext>
            </a:extLst>
          </p:cNvPr>
          <p:cNvSpPr txBox="1"/>
          <p:nvPr/>
        </p:nvSpPr>
        <p:spPr>
          <a:xfrm>
            <a:off x="905678" y="1048572"/>
            <a:ext cx="7495204" cy="3600986"/>
          </a:xfrm>
          <a:prstGeom prst="rect">
            <a:avLst/>
          </a:prstGeom>
          <a:noFill/>
        </p:spPr>
        <p:txBody>
          <a:bodyPr wrap="square" rtlCol="0">
            <a:spAutoFit/>
          </a:bodyPr>
          <a:lstStyle/>
          <a:p>
            <a:pPr algn="just"/>
            <a:r>
              <a:rPr lang="en-US" sz="1200" b="1" dirty="0">
                <a:solidFill>
                  <a:schemeClr val="tx1"/>
                </a:solidFill>
                <a:latin typeface="Livvic" pitchFamily="2" charset="0"/>
              </a:rPr>
              <a:t>TF-IDF</a:t>
            </a:r>
            <a:r>
              <a:rPr lang="en-US" sz="1200" dirty="0">
                <a:solidFill>
                  <a:schemeClr val="tx1"/>
                </a:solidFill>
                <a:latin typeface="Livvic" pitchFamily="2" charset="0"/>
              </a:rPr>
              <a:t> is a statistical measure used for text feature extraction. It evaluates how important a word is within a document relative to a collection (corpus). It helps capture word relevance rather than just frequency, making it useful for text-based hate speech detection. However, it doesn't capture semantic meanings or contextual relationships between words.</a:t>
            </a:r>
          </a:p>
          <a:p>
            <a:pPr algn="just"/>
            <a:endParaRPr lang="en-US" sz="1200" dirty="0">
              <a:solidFill>
                <a:schemeClr val="tx1"/>
              </a:solidFill>
              <a:latin typeface="Livvic" pitchFamily="2" charset="0"/>
            </a:endParaRPr>
          </a:p>
          <a:p>
            <a:pPr algn="just"/>
            <a:r>
              <a:rPr lang="en-US" sz="1200" b="1" dirty="0" err="1">
                <a:solidFill>
                  <a:schemeClr val="tx1"/>
                </a:solidFill>
                <a:latin typeface="Livvic" pitchFamily="2" charset="0"/>
              </a:rPr>
              <a:t>mBERT</a:t>
            </a:r>
            <a:r>
              <a:rPr lang="en-US" sz="1200" dirty="0">
                <a:solidFill>
                  <a:schemeClr val="tx1"/>
                </a:solidFill>
                <a:latin typeface="Livvic" pitchFamily="2" charset="0"/>
              </a:rPr>
              <a:t> is a </a:t>
            </a:r>
            <a:r>
              <a:rPr lang="en-US" sz="1200" b="1" dirty="0">
                <a:solidFill>
                  <a:schemeClr val="tx1"/>
                </a:solidFill>
                <a:latin typeface="Livvic" pitchFamily="2" charset="0"/>
              </a:rPr>
              <a:t>multilingual version of BERT</a:t>
            </a:r>
            <a:r>
              <a:rPr lang="en-US" sz="1200" dirty="0">
                <a:solidFill>
                  <a:schemeClr val="tx1"/>
                </a:solidFill>
                <a:latin typeface="Livvic" pitchFamily="2" charset="0"/>
              </a:rPr>
              <a:t> (Bidirectional Encoder Representations from Transformers) trained on over 100 languages, including Telugu. It uses self-attention and contextual embeddings to capture deep semantic meanings across different languages, making it effective for cross-lingual NLP tasks, such as text classification and hate speech detection.</a:t>
            </a:r>
          </a:p>
          <a:p>
            <a:pPr algn="just"/>
            <a:endParaRPr lang="en-US" sz="1200" b="1" dirty="0">
              <a:solidFill>
                <a:schemeClr val="tx1"/>
              </a:solidFill>
              <a:latin typeface="Livvic" pitchFamily="2" charset="0"/>
            </a:endParaRPr>
          </a:p>
          <a:p>
            <a:pPr algn="just"/>
            <a:r>
              <a:rPr lang="en-US" sz="1200" b="1" dirty="0">
                <a:solidFill>
                  <a:schemeClr val="tx1"/>
                </a:solidFill>
                <a:latin typeface="Livvic" pitchFamily="2" charset="0"/>
              </a:rPr>
              <a:t>XLM-</a:t>
            </a:r>
            <a:r>
              <a:rPr lang="en-US" sz="1200" b="1" dirty="0" err="1">
                <a:solidFill>
                  <a:schemeClr val="tx1"/>
                </a:solidFill>
                <a:latin typeface="Livvic" pitchFamily="2" charset="0"/>
              </a:rPr>
              <a:t>RoBERTa</a:t>
            </a:r>
            <a:r>
              <a:rPr lang="en-US" sz="1200" b="1" dirty="0">
                <a:solidFill>
                  <a:schemeClr val="tx1"/>
                </a:solidFill>
                <a:latin typeface="Livvic" pitchFamily="2" charset="0"/>
              </a:rPr>
              <a:t> </a:t>
            </a:r>
            <a:r>
              <a:rPr lang="en-US" sz="1200" dirty="0">
                <a:solidFill>
                  <a:schemeClr val="tx1"/>
                </a:solidFill>
                <a:latin typeface="Livvic" pitchFamily="2" charset="0"/>
              </a:rPr>
              <a:t>is an improved multilingual version of </a:t>
            </a:r>
            <a:r>
              <a:rPr lang="en-US" sz="1200" dirty="0" err="1">
                <a:solidFill>
                  <a:schemeClr val="tx1"/>
                </a:solidFill>
                <a:latin typeface="Livvic" pitchFamily="2" charset="0"/>
              </a:rPr>
              <a:t>RoBERTa</a:t>
            </a:r>
            <a:r>
              <a:rPr lang="en-US" sz="1200" dirty="0">
                <a:solidFill>
                  <a:schemeClr val="tx1"/>
                </a:solidFill>
                <a:latin typeface="Livvic" pitchFamily="2" charset="0"/>
              </a:rPr>
              <a:t>, optimized for cross-lingual understanding. Unlike </a:t>
            </a:r>
            <a:r>
              <a:rPr lang="en-US" sz="1200" dirty="0" err="1">
                <a:solidFill>
                  <a:schemeClr val="tx1"/>
                </a:solidFill>
                <a:latin typeface="Livvic" pitchFamily="2" charset="0"/>
              </a:rPr>
              <a:t>mBERT</a:t>
            </a:r>
            <a:r>
              <a:rPr lang="en-US" sz="1200" dirty="0">
                <a:solidFill>
                  <a:schemeClr val="tx1"/>
                </a:solidFill>
                <a:latin typeface="Livvic" pitchFamily="2" charset="0"/>
              </a:rPr>
              <a:t>, it is trained on larger datasets with a more refined masked language modeling objective, making it more effective for low-resource languages. It captures complex linguistic structures across different languages, making it a strong candidate for multilingual hate speech detection.</a:t>
            </a:r>
          </a:p>
          <a:p>
            <a:pPr algn="just"/>
            <a:endParaRPr lang="en-IN" sz="1200" b="1" dirty="0">
              <a:solidFill>
                <a:schemeClr val="tx1"/>
              </a:solidFill>
              <a:latin typeface="Livvic" pitchFamily="2" charset="0"/>
            </a:endParaRPr>
          </a:p>
          <a:p>
            <a:pPr algn="just"/>
            <a:r>
              <a:rPr lang="en-IN" sz="1200" b="1" dirty="0" err="1">
                <a:solidFill>
                  <a:schemeClr val="tx1"/>
                </a:solidFill>
                <a:latin typeface="Livvic" pitchFamily="2" charset="0"/>
              </a:rPr>
              <a:t>LaBSE</a:t>
            </a:r>
            <a:r>
              <a:rPr lang="en-IN" sz="1200" b="1" dirty="0">
                <a:solidFill>
                  <a:schemeClr val="tx1"/>
                </a:solidFill>
                <a:latin typeface="Livvic" pitchFamily="2" charset="0"/>
              </a:rPr>
              <a:t> </a:t>
            </a:r>
            <a:r>
              <a:rPr lang="en-IN" sz="1200" dirty="0">
                <a:solidFill>
                  <a:schemeClr val="tx1"/>
                </a:solidFill>
                <a:latin typeface="Livvic" pitchFamily="2" charset="0"/>
              </a:rPr>
              <a:t>which stands for </a:t>
            </a:r>
            <a:r>
              <a:rPr lang="en-IN" sz="1200" b="1" dirty="0">
                <a:solidFill>
                  <a:schemeClr val="tx1"/>
                </a:solidFill>
                <a:latin typeface="Livvic" pitchFamily="2" charset="0"/>
              </a:rPr>
              <a:t>Language-Agnostic BERT Sentence Embedding </a:t>
            </a:r>
            <a:r>
              <a:rPr lang="en-US" sz="1200" dirty="0">
                <a:solidFill>
                  <a:schemeClr val="tx1"/>
                </a:solidFill>
                <a:latin typeface="Livvic" pitchFamily="2" charset="0"/>
              </a:rPr>
              <a:t>is a multilingual transformer model developed by Google, designed for cross-lingual sentence embeddings. It can represent sentences from different languages in a shared vector space, making it useful for tasks like text classification, machine translation, and cross-lingual retrieval.</a:t>
            </a:r>
          </a:p>
        </p:txBody>
      </p:sp>
      <p:sp>
        <p:nvSpPr>
          <p:cNvPr id="3" name="TextBox 2">
            <a:extLst>
              <a:ext uri="{FF2B5EF4-FFF2-40B4-BE49-F238E27FC236}">
                <a16:creationId xmlns:a16="http://schemas.microsoft.com/office/drawing/2014/main" id="{6DAB233F-FB12-B9C0-FC05-144DFB91012F}"/>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28</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3717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73408559-F91D-D52E-36AF-63EA5563033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B04A07A-8558-EE89-313E-C68F59E56309}"/>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628252FB-9D77-CC3D-2DD9-D6841708609A}"/>
              </a:ext>
            </a:extLst>
          </p:cNvPr>
          <p:cNvSpPr txBox="1">
            <a:spLocks/>
          </p:cNvSpPr>
          <p:nvPr/>
        </p:nvSpPr>
        <p:spPr>
          <a:xfrm>
            <a:off x="3175322" y="207420"/>
            <a:ext cx="2586430"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Summary of Text Modality</a:t>
            </a:r>
            <a:endParaRPr lang="en-US" sz="1800" b="1" dirty="0"/>
          </a:p>
        </p:txBody>
      </p:sp>
      <p:sp>
        <p:nvSpPr>
          <p:cNvPr id="5" name="TextBox 4">
            <a:extLst>
              <a:ext uri="{FF2B5EF4-FFF2-40B4-BE49-F238E27FC236}">
                <a16:creationId xmlns:a16="http://schemas.microsoft.com/office/drawing/2014/main" id="{B35530D0-8FCE-F87C-87C9-FA6BAE0AE156}"/>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29</a:t>
            </a:fld>
            <a:endParaRPr lang="en-US" b="1" dirty="0">
              <a:solidFill>
                <a:schemeClr val="tx1"/>
              </a:solidFill>
              <a:latin typeface="Livvic" pitchFamily="2" charset="0"/>
            </a:endParaRPr>
          </a:p>
        </p:txBody>
      </p:sp>
      <p:pic>
        <p:nvPicPr>
          <p:cNvPr id="7" name="Picture 6">
            <a:extLst>
              <a:ext uri="{FF2B5EF4-FFF2-40B4-BE49-F238E27FC236}">
                <a16:creationId xmlns:a16="http://schemas.microsoft.com/office/drawing/2014/main" id="{8815D2E5-6EB5-D216-2834-404A20BFE6F8}"/>
              </a:ext>
            </a:extLst>
          </p:cNvPr>
          <p:cNvPicPr>
            <a:picLocks noChangeAspect="1"/>
          </p:cNvPicPr>
          <p:nvPr/>
        </p:nvPicPr>
        <p:blipFill>
          <a:blip r:embed="rId3"/>
          <a:stretch>
            <a:fillRect/>
          </a:stretch>
        </p:blipFill>
        <p:spPr>
          <a:xfrm>
            <a:off x="1130625" y="1276719"/>
            <a:ext cx="6882750" cy="2946366"/>
          </a:xfrm>
          <a:prstGeom prst="rect">
            <a:avLst/>
          </a:prstGeom>
        </p:spPr>
      </p:pic>
    </p:spTree>
    <p:extLst>
      <p:ext uri="{BB962C8B-B14F-4D97-AF65-F5344CB8AC3E}">
        <p14:creationId xmlns:p14="http://schemas.microsoft.com/office/powerpoint/2010/main" val="65343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4" name="Google Shape;317;p34">
            <a:extLst>
              <a:ext uri="{FF2B5EF4-FFF2-40B4-BE49-F238E27FC236}">
                <a16:creationId xmlns:a16="http://schemas.microsoft.com/office/drawing/2014/main" id="{C0865345-F76C-B640-AE5F-E3A19B34AB4C}"/>
              </a:ext>
            </a:extLst>
          </p:cNvPr>
          <p:cNvSpPr txBox="1">
            <a:spLocks noGrp="1"/>
          </p:cNvSpPr>
          <p:nvPr>
            <p:ph type="title"/>
          </p:nvPr>
        </p:nvSpPr>
        <p:spPr>
          <a:xfrm>
            <a:off x="1348266" y="1463144"/>
            <a:ext cx="6447468" cy="210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Hate Speech Detection in Telugu: </a:t>
            </a:r>
            <a:r>
              <a:rPr lang="en" sz="3600" u="sng" dirty="0"/>
              <a:t>An Exploratory study</a:t>
            </a:r>
            <a:r>
              <a:rPr lang="en" sz="3600" dirty="0"/>
              <a:t> on Modality</a:t>
            </a:r>
            <a:endParaRPr sz="3600" b="0" dirty="0">
              <a:latin typeface="Poppins Medium"/>
              <a:ea typeface="Poppins Medium"/>
              <a:cs typeface="Poppins Medium"/>
              <a:sym typeface="Poppins Medium"/>
            </a:endParaRPr>
          </a:p>
        </p:txBody>
      </p:sp>
      <p:grpSp>
        <p:nvGrpSpPr>
          <p:cNvPr id="5" name="Google Shape;846;p47">
            <a:extLst>
              <a:ext uri="{FF2B5EF4-FFF2-40B4-BE49-F238E27FC236}">
                <a16:creationId xmlns:a16="http://schemas.microsoft.com/office/drawing/2014/main" id="{85EA911F-11E7-89CA-6479-79991C089820}"/>
              </a:ext>
            </a:extLst>
          </p:cNvPr>
          <p:cNvGrpSpPr/>
          <p:nvPr/>
        </p:nvGrpSpPr>
        <p:grpSpPr>
          <a:xfrm>
            <a:off x="7719215" y="3828884"/>
            <a:ext cx="1424783" cy="1314616"/>
            <a:chOff x="5994355" y="2288976"/>
            <a:chExt cx="923668" cy="914373"/>
          </a:xfrm>
        </p:grpSpPr>
        <p:sp>
          <p:nvSpPr>
            <p:cNvPr id="6" name="Google Shape;847;p47">
              <a:extLst>
                <a:ext uri="{FF2B5EF4-FFF2-40B4-BE49-F238E27FC236}">
                  <a16:creationId xmlns:a16="http://schemas.microsoft.com/office/drawing/2014/main" id="{66678DA2-262A-4393-75C7-4A799C3F45E4}"/>
                </a:ext>
              </a:extLst>
            </p:cNvPr>
            <p:cNvSpPr/>
            <p:nvPr/>
          </p:nvSpPr>
          <p:spPr>
            <a:xfrm>
              <a:off x="5994355" y="2288976"/>
              <a:ext cx="923668" cy="914373"/>
            </a:xfrm>
            <a:custGeom>
              <a:avLst/>
              <a:gdLst/>
              <a:ahLst/>
              <a:cxnLst/>
              <a:rect l="l" t="t" r="r" b="b"/>
              <a:pathLst>
                <a:path w="47634" h="47567" extrusionOk="0">
                  <a:moveTo>
                    <a:pt x="47634" y="0"/>
                  </a:moveTo>
                  <a:cubicBezTo>
                    <a:pt x="21325" y="0"/>
                    <a:pt x="0" y="21258"/>
                    <a:pt x="0" y="47567"/>
                  </a:cubicBezTo>
                  <a:lnTo>
                    <a:pt x="47634" y="47567"/>
                  </a:lnTo>
                  <a:lnTo>
                    <a:pt x="47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8;p47">
              <a:extLst>
                <a:ext uri="{FF2B5EF4-FFF2-40B4-BE49-F238E27FC236}">
                  <a16:creationId xmlns:a16="http://schemas.microsoft.com/office/drawing/2014/main" id="{9D39A253-CA6F-E362-31EC-8337140CBF20}"/>
                </a:ext>
              </a:extLst>
            </p:cNvPr>
            <p:cNvSpPr/>
            <p:nvPr/>
          </p:nvSpPr>
          <p:spPr>
            <a:xfrm>
              <a:off x="6339435" y="2629661"/>
              <a:ext cx="578587" cy="573687"/>
            </a:xfrm>
            <a:custGeom>
              <a:avLst/>
              <a:gdLst/>
              <a:ahLst/>
              <a:cxnLst/>
              <a:rect l="l" t="t" r="r" b="b"/>
              <a:pathLst>
                <a:path w="29838" h="29844" extrusionOk="0">
                  <a:moveTo>
                    <a:pt x="29838" y="1"/>
                  </a:moveTo>
                  <a:cubicBezTo>
                    <a:pt x="13360" y="1"/>
                    <a:pt x="0" y="13366"/>
                    <a:pt x="0" y="29844"/>
                  </a:cubicBezTo>
                  <a:lnTo>
                    <a:pt x="29838" y="29844"/>
                  </a:lnTo>
                  <a:lnTo>
                    <a:pt x="29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46;p47">
            <a:extLst>
              <a:ext uri="{FF2B5EF4-FFF2-40B4-BE49-F238E27FC236}">
                <a16:creationId xmlns:a16="http://schemas.microsoft.com/office/drawing/2014/main" id="{140CF111-078E-6595-A267-9F64ACA7AF7E}"/>
              </a:ext>
            </a:extLst>
          </p:cNvPr>
          <p:cNvGrpSpPr/>
          <p:nvPr/>
        </p:nvGrpSpPr>
        <p:grpSpPr>
          <a:xfrm rot="5400000" flipH="1">
            <a:off x="-430" y="430"/>
            <a:ext cx="1369023" cy="1368164"/>
            <a:chOff x="5994355" y="2288976"/>
            <a:chExt cx="923668" cy="914373"/>
          </a:xfrm>
        </p:grpSpPr>
        <p:sp>
          <p:nvSpPr>
            <p:cNvPr id="12" name="Google Shape;847;p47">
              <a:extLst>
                <a:ext uri="{FF2B5EF4-FFF2-40B4-BE49-F238E27FC236}">
                  <a16:creationId xmlns:a16="http://schemas.microsoft.com/office/drawing/2014/main" id="{00D6D8F4-5FB2-218A-66C2-21E45563024B}"/>
                </a:ext>
              </a:extLst>
            </p:cNvPr>
            <p:cNvSpPr/>
            <p:nvPr/>
          </p:nvSpPr>
          <p:spPr>
            <a:xfrm>
              <a:off x="5994355" y="2288976"/>
              <a:ext cx="923668" cy="914373"/>
            </a:xfrm>
            <a:custGeom>
              <a:avLst/>
              <a:gdLst/>
              <a:ahLst/>
              <a:cxnLst/>
              <a:rect l="l" t="t" r="r" b="b"/>
              <a:pathLst>
                <a:path w="47634" h="47567" extrusionOk="0">
                  <a:moveTo>
                    <a:pt x="47634" y="0"/>
                  </a:moveTo>
                  <a:cubicBezTo>
                    <a:pt x="21325" y="0"/>
                    <a:pt x="0" y="21258"/>
                    <a:pt x="0" y="47567"/>
                  </a:cubicBezTo>
                  <a:lnTo>
                    <a:pt x="47634" y="47567"/>
                  </a:lnTo>
                  <a:lnTo>
                    <a:pt x="47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8;p47">
              <a:extLst>
                <a:ext uri="{FF2B5EF4-FFF2-40B4-BE49-F238E27FC236}">
                  <a16:creationId xmlns:a16="http://schemas.microsoft.com/office/drawing/2014/main" id="{B694E03A-BFC0-DD90-DC93-5C75669AEE53}"/>
                </a:ext>
              </a:extLst>
            </p:cNvPr>
            <p:cNvSpPr/>
            <p:nvPr/>
          </p:nvSpPr>
          <p:spPr>
            <a:xfrm>
              <a:off x="6339435" y="2629661"/>
              <a:ext cx="578587" cy="573687"/>
            </a:xfrm>
            <a:custGeom>
              <a:avLst/>
              <a:gdLst/>
              <a:ahLst/>
              <a:cxnLst/>
              <a:rect l="l" t="t" r="r" b="b"/>
              <a:pathLst>
                <a:path w="29838" h="29844" extrusionOk="0">
                  <a:moveTo>
                    <a:pt x="29838" y="1"/>
                  </a:moveTo>
                  <a:cubicBezTo>
                    <a:pt x="13360" y="1"/>
                    <a:pt x="0" y="13366"/>
                    <a:pt x="0" y="29844"/>
                  </a:cubicBezTo>
                  <a:lnTo>
                    <a:pt x="29838" y="29844"/>
                  </a:lnTo>
                  <a:lnTo>
                    <a:pt x="29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46;p47">
            <a:extLst>
              <a:ext uri="{FF2B5EF4-FFF2-40B4-BE49-F238E27FC236}">
                <a16:creationId xmlns:a16="http://schemas.microsoft.com/office/drawing/2014/main" id="{23EA8641-FA26-54CF-BD72-D09A4D48079B}"/>
              </a:ext>
            </a:extLst>
          </p:cNvPr>
          <p:cNvGrpSpPr/>
          <p:nvPr/>
        </p:nvGrpSpPr>
        <p:grpSpPr>
          <a:xfrm flipV="1">
            <a:off x="7719217" y="0"/>
            <a:ext cx="1424783" cy="1314616"/>
            <a:chOff x="5994355" y="2288976"/>
            <a:chExt cx="923668" cy="914373"/>
          </a:xfrm>
        </p:grpSpPr>
        <p:sp>
          <p:nvSpPr>
            <p:cNvPr id="15" name="Google Shape;847;p47">
              <a:extLst>
                <a:ext uri="{FF2B5EF4-FFF2-40B4-BE49-F238E27FC236}">
                  <a16:creationId xmlns:a16="http://schemas.microsoft.com/office/drawing/2014/main" id="{79A6DA13-2273-4F1C-3DBD-250313A9A5E8}"/>
                </a:ext>
              </a:extLst>
            </p:cNvPr>
            <p:cNvSpPr/>
            <p:nvPr/>
          </p:nvSpPr>
          <p:spPr>
            <a:xfrm>
              <a:off x="5994355" y="2288976"/>
              <a:ext cx="923668" cy="914373"/>
            </a:xfrm>
            <a:custGeom>
              <a:avLst/>
              <a:gdLst/>
              <a:ahLst/>
              <a:cxnLst/>
              <a:rect l="l" t="t" r="r" b="b"/>
              <a:pathLst>
                <a:path w="47634" h="47567" extrusionOk="0">
                  <a:moveTo>
                    <a:pt x="47634" y="0"/>
                  </a:moveTo>
                  <a:cubicBezTo>
                    <a:pt x="21325" y="0"/>
                    <a:pt x="0" y="21258"/>
                    <a:pt x="0" y="47567"/>
                  </a:cubicBezTo>
                  <a:lnTo>
                    <a:pt x="47634" y="47567"/>
                  </a:lnTo>
                  <a:lnTo>
                    <a:pt x="47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8;p47">
              <a:extLst>
                <a:ext uri="{FF2B5EF4-FFF2-40B4-BE49-F238E27FC236}">
                  <a16:creationId xmlns:a16="http://schemas.microsoft.com/office/drawing/2014/main" id="{CCD70F52-CB63-2426-48DD-850AE599595E}"/>
                </a:ext>
              </a:extLst>
            </p:cNvPr>
            <p:cNvSpPr/>
            <p:nvPr/>
          </p:nvSpPr>
          <p:spPr>
            <a:xfrm>
              <a:off x="6339435" y="2629661"/>
              <a:ext cx="578587" cy="573687"/>
            </a:xfrm>
            <a:custGeom>
              <a:avLst/>
              <a:gdLst/>
              <a:ahLst/>
              <a:cxnLst/>
              <a:rect l="l" t="t" r="r" b="b"/>
              <a:pathLst>
                <a:path w="29838" h="29844" extrusionOk="0">
                  <a:moveTo>
                    <a:pt x="29838" y="1"/>
                  </a:moveTo>
                  <a:cubicBezTo>
                    <a:pt x="13360" y="1"/>
                    <a:pt x="0" y="13366"/>
                    <a:pt x="0" y="29844"/>
                  </a:cubicBezTo>
                  <a:lnTo>
                    <a:pt x="29838" y="29844"/>
                  </a:lnTo>
                  <a:lnTo>
                    <a:pt x="29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46;p47">
            <a:extLst>
              <a:ext uri="{FF2B5EF4-FFF2-40B4-BE49-F238E27FC236}">
                <a16:creationId xmlns:a16="http://schemas.microsoft.com/office/drawing/2014/main" id="{C1D4FAEA-09C9-FFD6-9AD6-BD72073C417B}"/>
              </a:ext>
            </a:extLst>
          </p:cNvPr>
          <p:cNvGrpSpPr/>
          <p:nvPr/>
        </p:nvGrpSpPr>
        <p:grpSpPr>
          <a:xfrm rot="5400000">
            <a:off x="-429" y="3774908"/>
            <a:ext cx="1369021" cy="1368162"/>
            <a:chOff x="5994355" y="2288976"/>
            <a:chExt cx="923668" cy="914373"/>
          </a:xfrm>
        </p:grpSpPr>
        <p:sp>
          <p:nvSpPr>
            <p:cNvPr id="18" name="Google Shape;847;p47">
              <a:extLst>
                <a:ext uri="{FF2B5EF4-FFF2-40B4-BE49-F238E27FC236}">
                  <a16:creationId xmlns:a16="http://schemas.microsoft.com/office/drawing/2014/main" id="{EDDB7B6D-124B-BE30-9642-46AE8414C947}"/>
                </a:ext>
              </a:extLst>
            </p:cNvPr>
            <p:cNvSpPr/>
            <p:nvPr/>
          </p:nvSpPr>
          <p:spPr>
            <a:xfrm>
              <a:off x="5994355" y="2288976"/>
              <a:ext cx="923668" cy="914373"/>
            </a:xfrm>
            <a:custGeom>
              <a:avLst/>
              <a:gdLst/>
              <a:ahLst/>
              <a:cxnLst/>
              <a:rect l="l" t="t" r="r" b="b"/>
              <a:pathLst>
                <a:path w="47634" h="47567" extrusionOk="0">
                  <a:moveTo>
                    <a:pt x="47634" y="0"/>
                  </a:moveTo>
                  <a:cubicBezTo>
                    <a:pt x="21325" y="0"/>
                    <a:pt x="0" y="21258"/>
                    <a:pt x="0" y="47567"/>
                  </a:cubicBezTo>
                  <a:lnTo>
                    <a:pt x="47634" y="47567"/>
                  </a:lnTo>
                  <a:lnTo>
                    <a:pt x="47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8;p47">
              <a:extLst>
                <a:ext uri="{FF2B5EF4-FFF2-40B4-BE49-F238E27FC236}">
                  <a16:creationId xmlns:a16="http://schemas.microsoft.com/office/drawing/2014/main" id="{9C27B3CA-0440-C1AF-6B22-3612E1DA3AF6}"/>
                </a:ext>
              </a:extLst>
            </p:cNvPr>
            <p:cNvSpPr/>
            <p:nvPr/>
          </p:nvSpPr>
          <p:spPr>
            <a:xfrm>
              <a:off x="6339435" y="2629661"/>
              <a:ext cx="578587" cy="573687"/>
            </a:xfrm>
            <a:custGeom>
              <a:avLst/>
              <a:gdLst/>
              <a:ahLst/>
              <a:cxnLst/>
              <a:rect l="l" t="t" r="r" b="b"/>
              <a:pathLst>
                <a:path w="29838" h="29844" extrusionOk="0">
                  <a:moveTo>
                    <a:pt x="29838" y="1"/>
                  </a:moveTo>
                  <a:cubicBezTo>
                    <a:pt x="13360" y="1"/>
                    <a:pt x="0" y="13366"/>
                    <a:pt x="0" y="29844"/>
                  </a:cubicBezTo>
                  <a:lnTo>
                    <a:pt x="29838" y="29844"/>
                  </a:lnTo>
                  <a:lnTo>
                    <a:pt x="29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58B1809-A60B-6842-EFFA-404878CCA905}"/>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565812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C212FF00-97E1-7E08-65B8-0BF198BF45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67ABD01-99FE-CE5B-0513-89EBAEC39D37}"/>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AA52B5FB-CD6F-2FA2-3F6A-6703B9460B8E}"/>
              </a:ext>
            </a:extLst>
          </p:cNvPr>
          <p:cNvSpPr txBox="1">
            <a:spLocks/>
          </p:cNvSpPr>
          <p:nvPr/>
        </p:nvSpPr>
        <p:spPr>
          <a:xfrm>
            <a:off x="3175322" y="207420"/>
            <a:ext cx="2586430"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err="1"/>
              <a:t>LaBSE</a:t>
            </a:r>
            <a:r>
              <a:rPr lang="en-IN" sz="1800" b="1" dirty="0"/>
              <a:t> CF</a:t>
            </a:r>
            <a:endParaRPr lang="en-US" sz="1800" b="1" dirty="0"/>
          </a:p>
        </p:txBody>
      </p:sp>
      <p:sp>
        <p:nvSpPr>
          <p:cNvPr id="5" name="TextBox 4">
            <a:extLst>
              <a:ext uri="{FF2B5EF4-FFF2-40B4-BE49-F238E27FC236}">
                <a16:creationId xmlns:a16="http://schemas.microsoft.com/office/drawing/2014/main" id="{3AAF467F-22D8-17E9-9B8D-D676C4F91EA8}"/>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30</a:t>
            </a:fld>
            <a:endParaRPr lang="en-US" b="1" dirty="0">
              <a:solidFill>
                <a:schemeClr val="tx1"/>
              </a:solidFill>
              <a:latin typeface="Livvic" pitchFamily="2" charset="0"/>
            </a:endParaRPr>
          </a:p>
        </p:txBody>
      </p:sp>
      <p:pic>
        <p:nvPicPr>
          <p:cNvPr id="7" name="Picture 6">
            <a:extLst>
              <a:ext uri="{FF2B5EF4-FFF2-40B4-BE49-F238E27FC236}">
                <a16:creationId xmlns:a16="http://schemas.microsoft.com/office/drawing/2014/main" id="{2050549D-FA1E-803B-068E-EDFC81225B07}"/>
              </a:ext>
            </a:extLst>
          </p:cNvPr>
          <p:cNvPicPr>
            <a:picLocks noChangeAspect="1"/>
          </p:cNvPicPr>
          <p:nvPr/>
        </p:nvPicPr>
        <p:blipFill>
          <a:blip r:embed="rId3"/>
          <a:srcRect t="6923"/>
          <a:stretch/>
        </p:blipFill>
        <p:spPr>
          <a:xfrm>
            <a:off x="804437" y="1667435"/>
            <a:ext cx="3551616" cy="2843454"/>
          </a:xfrm>
          <a:prstGeom prst="rect">
            <a:avLst/>
          </a:prstGeom>
        </p:spPr>
      </p:pic>
      <p:pic>
        <p:nvPicPr>
          <p:cNvPr id="8" name="Picture 7">
            <a:extLst>
              <a:ext uri="{FF2B5EF4-FFF2-40B4-BE49-F238E27FC236}">
                <a16:creationId xmlns:a16="http://schemas.microsoft.com/office/drawing/2014/main" id="{4F5E695B-FD14-03F0-6639-3F76BACBA029}"/>
              </a:ext>
            </a:extLst>
          </p:cNvPr>
          <p:cNvPicPr>
            <a:picLocks noChangeAspect="1"/>
          </p:cNvPicPr>
          <p:nvPr/>
        </p:nvPicPr>
        <p:blipFill>
          <a:blip r:embed="rId4"/>
          <a:srcRect t="5469"/>
          <a:stretch/>
        </p:blipFill>
        <p:spPr>
          <a:xfrm>
            <a:off x="4852794" y="1667435"/>
            <a:ext cx="3701904" cy="2793605"/>
          </a:xfrm>
          <a:prstGeom prst="rect">
            <a:avLst/>
          </a:prstGeom>
        </p:spPr>
      </p:pic>
    </p:spTree>
    <p:extLst>
      <p:ext uri="{BB962C8B-B14F-4D97-AF65-F5344CB8AC3E}">
        <p14:creationId xmlns:p14="http://schemas.microsoft.com/office/powerpoint/2010/main" val="376892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385F534E-3E1F-2945-A11E-696AB644795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37957E0-5258-C250-CC6C-9F9B5A5012EF}"/>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C28E948D-0C42-AA3F-C621-7A68137E37F8}"/>
              </a:ext>
            </a:extLst>
          </p:cNvPr>
          <p:cNvSpPr txBox="1">
            <a:spLocks/>
          </p:cNvSpPr>
          <p:nvPr/>
        </p:nvSpPr>
        <p:spPr>
          <a:xfrm>
            <a:off x="2872143" y="346159"/>
            <a:ext cx="3200332"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Inferences</a:t>
            </a:r>
            <a:endParaRPr lang="en-US" sz="1800" b="1" dirty="0"/>
          </a:p>
        </p:txBody>
      </p:sp>
      <p:sp>
        <p:nvSpPr>
          <p:cNvPr id="3" name="TextBox 2">
            <a:extLst>
              <a:ext uri="{FF2B5EF4-FFF2-40B4-BE49-F238E27FC236}">
                <a16:creationId xmlns:a16="http://schemas.microsoft.com/office/drawing/2014/main" id="{4DC63F79-3FDB-A1FD-1F32-8A42C91D42AD}"/>
              </a:ext>
            </a:extLst>
          </p:cNvPr>
          <p:cNvSpPr txBox="1"/>
          <p:nvPr/>
        </p:nvSpPr>
        <p:spPr>
          <a:xfrm>
            <a:off x="876138" y="1065207"/>
            <a:ext cx="7587218" cy="3785652"/>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In the context of text modality, BERT models performed better than the traditional models.</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In particular, we find that apart from the TF-IDF methods, m-BERT combined with XG Boost yields better performance compared to the baseline. </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A fine-tuned end-to-end model of m-BERT achieves an accuracy of 83% and an F1-score of 0.81 in binary classification. </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The multi class performance was further improved with XLM-</a:t>
            </a:r>
            <a:r>
              <a:rPr lang="en-US" sz="1600" dirty="0" err="1">
                <a:solidFill>
                  <a:schemeClr val="tx1"/>
                </a:solidFill>
                <a:latin typeface="Livvic" pitchFamily="2" charset="0"/>
              </a:rPr>
              <a:t>RoBERTa</a:t>
            </a:r>
            <a:r>
              <a:rPr lang="en-US" sz="1600" dirty="0">
                <a:solidFill>
                  <a:schemeClr val="tx1"/>
                </a:solidFill>
                <a:latin typeface="Livvic" pitchFamily="2" charset="0"/>
              </a:rPr>
              <a:t>, achieving 80% accuracy and F1-score of 0.81. </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This is noteworthy as LaBSE achieved the highest accuracy of 89% and the highest F1 score of 0.88 on binary classification problems and good multi class accuracy of 76%.</a:t>
            </a:r>
          </a:p>
        </p:txBody>
      </p:sp>
      <p:sp>
        <p:nvSpPr>
          <p:cNvPr id="2" name="TextBox 1">
            <a:extLst>
              <a:ext uri="{FF2B5EF4-FFF2-40B4-BE49-F238E27FC236}">
                <a16:creationId xmlns:a16="http://schemas.microsoft.com/office/drawing/2014/main" id="{0DA2E21D-2435-5007-84CD-85BC9649E486}"/>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31</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943930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6E7283E6-EB37-0D22-8A50-1D8C7D1894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C40943-78CA-A561-CFB0-C245A00ECDBC}"/>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B5A40E64-C2E6-E638-F909-B5FD77CAE8CF}"/>
              </a:ext>
            </a:extLst>
          </p:cNvPr>
          <p:cNvSpPr txBox="1">
            <a:spLocks/>
          </p:cNvSpPr>
          <p:nvPr/>
        </p:nvSpPr>
        <p:spPr>
          <a:xfrm>
            <a:off x="3175322" y="207420"/>
            <a:ext cx="2586430"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Summary of Uni Models</a:t>
            </a:r>
            <a:endParaRPr lang="en-US" sz="1800" b="1" dirty="0"/>
          </a:p>
        </p:txBody>
      </p:sp>
      <p:sp>
        <p:nvSpPr>
          <p:cNvPr id="5" name="TextBox 4">
            <a:extLst>
              <a:ext uri="{FF2B5EF4-FFF2-40B4-BE49-F238E27FC236}">
                <a16:creationId xmlns:a16="http://schemas.microsoft.com/office/drawing/2014/main" id="{2893AE72-3824-44C8-C588-0C2EC6B85707}"/>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32</a:t>
            </a:fld>
            <a:endParaRPr lang="en-US" b="1" dirty="0">
              <a:solidFill>
                <a:schemeClr val="tx1"/>
              </a:solidFill>
              <a:latin typeface="Livvic" pitchFamily="2" charset="0"/>
            </a:endParaRPr>
          </a:p>
        </p:txBody>
      </p:sp>
      <p:pic>
        <p:nvPicPr>
          <p:cNvPr id="7" name="Picture 6">
            <a:extLst>
              <a:ext uri="{FF2B5EF4-FFF2-40B4-BE49-F238E27FC236}">
                <a16:creationId xmlns:a16="http://schemas.microsoft.com/office/drawing/2014/main" id="{8BFD6179-E028-4AB0-7164-FB4F56B335B0}"/>
              </a:ext>
            </a:extLst>
          </p:cNvPr>
          <p:cNvPicPr>
            <a:picLocks noChangeAspect="1"/>
          </p:cNvPicPr>
          <p:nvPr/>
        </p:nvPicPr>
        <p:blipFill>
          <a:blip r:embed="rId3"/>
          <a:stretch>
            <a:fillRect/>
          </a:stretch>
        </p:blipFill>
        <p:spPr>
          <a:xfrm>
            <a:off x="2596039" y="2953275"/>
            <a:ext cx="4920652" cy="2026786"/>
          </a:xfrm>
          <a:prstGeom prst="rect">
            <a:avLst/>
          </a:prstGeom>
        </p:spPr>
      </p:pic>
      <p:pic>
        <p:nvPicPr>
          <p:cNvPr id="8" name="Picture 7">
            <a:extLst>
              <a:ext uri="{FF2B5EF4-FFF2-40B4-BE49-F238E27FC236}">
                <a16:creationId xmlns:a16="http://schemas.microsoft.com/office/drawing/2014/main" id="{CE48FB2A-BB59-66EA-ADBE-657CB18F21B1}"/>
              </a:ext>
            </a:extLst>
          </p:cNvPr>
          <p:cNvPicPr>
            <a:picLocks noChangeAspect="1"/>
          </p:cNvPicPr>
          <p:nvPr/>
        </p:nvPicPr>
        <p:blipFill>
          <a:blip r:embed="rId4"/>
          <a:stretch>
            <a:fillRect/>
          </a:stretch>
        </p:blipFill>
        <p:spPr>
          <a:xfrm>
            <a:off x="2596038" y="926542"/>
            <a:ext cx="4920653" cy="1936720"/>
          </a:xfrm>
          <a:prstGeom prst="rect">
            <a:avLst/>
          </a:prstGeom>
        </p:spPr>
      </p:pic>
      <p:sp>
        <p:nvSpPr>
          <p:cNvPr id="10" name="TextBox 9">
            <a:extLst>
              <a:ext uri="{FF2B5EF4-FFF2-40B4-BE49-F238E27FC236}">
                <a16:creationId xmlns:a16="http://schemas.microsoft.com/office/drawing/2014/main" id="{2B8641E4-0179-CB08-FE5A-E2A01036E5C7}"/>
              </a:ext>
            </a:extLst>
          </p:cNvPr>
          <p:cNvSpPr txBox="1"/>
          <p:nvPr/>
        </p:nvSpPr>
        <p:spPr>
          <a:xfrm rot="20763972">
            <a:off x="-753880" y="1926260"/>
            <a:ext cx="4572000" cy="307777"/>
          </a:xfrm>
          <a:prstGeom prst="rect">
            <a:avLst/>
          </a:prstGeom>
          <a:noFill/>
        </p:spPr>
        <p:txBody>
          <a:bodyPr wrap="square">
            <a:spAutoFit/>
          </a:bodyPr>
          <a:lstStyle/>
          <a:p>
            <a:pPr marL="0" indent="0" algn="ctr">
              <a:buClr>
                <a:schemeClr val="dk1"/>
              </a:buClr>
              <a:buSzPts val="1100"/>
            </a:pPr>
            <a:r>
              <a:rPr lang="en-IN" sz="1400" b="1" dirty="0">
                <a:solidFill>
                  <a:schemeClr val="tx1"/>
                </a:solidFill>
                <a:latin typeface="Livvic" pitchFamily="2" charset="0"/>
              </a:rPr>
              <a:t>Speech Modality</a:t>
            </a:r>
            <a:endParaRPr lang="en-US" sz="1400" b="1" dirty="0">
              <a:solidFill>
                <a:schemeClr val="tx1"/>
              </a:solidFill>
              <a:latin typeface="Livvic" pitchFamily="2" charset="0"/>
            </a:endParaRPr>
          </a:p>
        </p:txBody>
      </p:sp>
      <p:sp>
        <p:nvSpPr>
          <p:cNvPr id="11" name="TextBox 10">
            <a:extLst>
              <a:ext uri="{FF2B5EF4-FFF2-40B4-BE49-F238E27FC236}">
                <a16:creationId xmlns:a16="http://schemas.microsoft.com/office/drawing/2014/main" id="{F55B4392-53C3-CFF3-CF38-ADF17B1BFCB5}"/>
              </a:ext>
            </a:extLst>
          </p:cNvPr>
          <p:cNvSpPr txBox="1"/>
          <p:nvPr/>
        </p:nvSpPr>
        <p:spPr>
          <a:xfrm rot="20763972">
            <a:off x="-658691" y="3808047"/>
            <a:ext cx="4572000" cy="307777"/>
          </a:xfrm>
          <a:prstGeom prst="rect">
            <a:avLst/>
          </a:prstGeom>
          <a:noFill/>
        </p:spPr>
        <p:txBody>
          <a:bodyPr wrap="square">
            <a:spAutoFit/>
          </a:bodyPr>
          <a:lstStyle/>
          <a:p>
            <a:pPr marL="0" indent="0" algn="ctr">
              <a:buClr>
                <a:schemeClr val="dk1"/>
              </a:buClr>
              <a:buSzPts val="1100"/>
            </a:pPr>
            <a:r>
              <a:rPr lang="en-IN" sz="1400" b="1" dirty="0">
                <a:solidFill>
                  <a:schemeClr val="tx1"/>
                </a:solidFill>
                <a:latin typeface="Livvic" pitchFamily="2" charset="0"/>
              </a:rPr>
              <a:t>Text Modality</a:t>
            </a:r>
            <a:endParaRPr lang="en-US" sz="1400" b="1" dirty="0">
              <a:solidFill>
                <a:schemeClr val="tx1"/>
              </a:solidFill>
              <a:latin typeface="Livvic" pitchFamily="2" charset="0"/>
            </a:endParaRPr>
          </a:p>
        </p:txBody>
      </p:sp>
    </p:spTree>
    <p:extLst>
      <p:ext uri="{BB962C8B-B14F-4D97-AF65-F5344CB8AC3E}">
        <p14:creationId xmlns:p14="http://schemas.microsoft.com/office/powerpoint/2010/main" val="2231146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7">
          <a:extLst>
            <a:ext uri="{FF2B5EF4-FFF2-40B4-BE49-F238E27FC236}">
              <a16:creationId xmlns:a16="http://schemas.microsoft.com/office/drawing/2014/main" id="{70634E32-FEB6-13B0-DF22-3C47603B5023}"/>
            </a:ext>
          </a:extLst>
        </p:cNvPr>
        <p:cNvGrpSpPr/>
        <p:nvPr/>
      </p:nvGrpSpPr>
      <p:grpSpPr>
        <a:xfrm>
          <a:off x="0" y="0"/>
          <a:ext cx="0" cy="0"/>
          <a:chOff x="0" y="0"/>
          <a:chExt cx="0" cy="0"/>
        </a:xfrm>
      </p:grpSpPr>
      <p:sp>
        <p:nvSpPr>
          <p:cNvPr id="228" name="Google Shape;228;p29">
            <a:extLst>
              <a:ext uri="{FF2B5EF4-FFF2-40B4-BE49-F238E27FC236}">
                <a16:creationId xmlns:a16="http://schemas.microsoft.com/office/drawing/2014/main" id="{E648629B-886B-7A70-7B21-7B2AB7130833}"/>
              </a:ext>
            </a:extLst>
          </p:cNvPr>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a:extLst>
              <a:ext uri="{FF2B5EF4-FFF2-40B4-BE49-F238E27FC236}">
                <a16:creationId xmlns:a16="http://schemas.microsoft.com/office/drawing/2014/main" id="{84362EB0-9D36-B866-ADF6-4660099C75B8}"/>
              </a:ext>
            </a:extLst>
          </p:cNvPr>
          <p:cNvSpPr txBox="1">
            <a:spLocks noGrp="1"/>
          </p:cNvSpPr>
          <p:nvPr>
            <p:ph type="title"/>
          </p:nvPr>
        </p:nvSpPr>
        <p:spPr>
          <a:xfrm>
            <a:off x="3887609" y="2155800"/>
            <a:ext cx="5063919"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4300" dirty="0"/>
              <a:t>MULTI - MODAL ARCHITECTURES</a:t>
            </a:r>
            <a:endParaRPr sz="4300" dirty="0"/>
          </a:p>
        </p:txBody>
      </p:sp>
      <p:sp>
        <p:nvSpPr>
          <p:cNvPr id="231" name="Google Shape;231;p29">
            <a:extLst>
              <a:ext uri="{FF2B5EF4-FFF2-40B4-BE49-F238E27FC236}">
                <a16:creationId xmlns:a16="http://schemas.microsoft.com/office/drawing/2014/main" id="{639C46AD-95ED-A68C-5C6E-B360B69F20F5}"/>
              </a:ext>
            </a:extLst>
          </p:cNvPr>
          <p:cNvSpPr txBox="1">
            <a:spLocks noGrp="1"/>
          </p:cNvSpPr>
          <p:nvPr>
            <p:ph type="title" idx="2"/>
          </p:nvPr>
        </p:nvSpPr>
        <p:spPr>
          <a:xfrm>
            <a:off x="1725672" y="2155800"/>
            <a:ext cx="1085067"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233" name="Google Shape;233;p29">
            <a:extLst>
              <a:ext uri="{FF2B5EF4-FFF2-40B4-BE49-F238E27FC236}">
                <a16:creationId xmlns:a16="http://schemas.microsoft.com/office/drawing/2014/main" id="{622A69C4-4158-2FC7-CC7C-C5E8B7743A9F}"/>
              </a:ext>
            </a:extLst>
          </p:cNvPr>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a:extLst>
              <a:ext uri="{FF2B5EF4-FFF2-40B4-BE49-F238E27FC236}">
                <a16:creationId xmlns:a16="http://schemas.microsoft.com/office/drawing/2014/main" id="{505D32BD-6F8F-00B9-0D54-E25603AE73A0}"/>
              </a:ext>
            </a:extLst>
          </p:cNvPr>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a:extLst>
              <a:ext uri="{FF2B5EF4-FFF2-40B4-BE49-F238E27FC236}">
                <a16:creationId xmlns:a16="http://schemas.microsoft.com/office/drawing/2014/main" id="{7BF8AFBE-745D-E3B5-2A6C-B3B7DB43F7FA}"/>
              </a:ext>
            </a:extLst>
          </p:cNvPr>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3452BD6-59A9-E3DD-1CE8-F40CEF4918E6}"/>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33</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661908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Rectangle 3">
            <a:extLst>
              <a:ext uri="{FF2B5EF4-FFF2-40B4-BE49-F238E27FC236}">
                <a16:creationId xmlns:a16="http://schemas.microsoft.com/office/drawing/2014/main" id="{6D3DCFE5-8C9B-D725-D14C-DE131C4FF1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78397ABF-93C0-5C0C-3B1B-51918EA5B9D1}"/>
              </a:ext>
            </a:extLst>
          </p:cNvPr>
          <p:cNvSpPr txBox="1">
            <a:spLocks/>
          </p:cNvSpPr>
          <p:nvPr/>
        </p:nvSpPr>
        <p:spPr>
          <a:xfrm>
            <a:off x="2971834" y="222069"/>
            <a:ext cx="3200332" cy="574765"/>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Explore Multi-modal Architectures</a:t>
            </a:r>
            <a:endParaRPr lang="en-US" sz="1800" b="1" dirty="0"/>
          </a:p>
        </p:txBody>
      </p:sp>
      <p:sp>
        <p:nvSpPr>
          <p:cNvPr id="3" name="TextBox 2">
            <a:extLst>
              <a:ext uri="{FF2B5EF4-FFF2-40B4-BE49-F238E27FC236}">
                <a16:creationId xmlns:a16="http://schemas.microsoft.com/office/drawing/2014/main" id="{ECF7F15B-DE26-B659-4683-0E1B5182D725}"/>
              </a:ext>
            </a:extLst>
          </p:cNvPr>
          <p:cNvSpPr txBox="1"/>
          <p:nvPr/>
        </p:nvSpPr>
        <p:spPr>
          <a:xfrm>
            <a:off x="725451" y="1192690"/>
            <a:ext cx="7693097" cy="3108543"/>
          </a:xfrm>
          <a:prstGeom prst="rect">
            <a:avLst/>
          </a:prstGeom>
          <a:noFill/>
        </p:spPr>
        <p:txBody>
          <a:bodyPr wrap="square" rtlCol="0">
            <a:spAutoFit/>
          </a:bodyPr>
          <a:lstStyle/>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Since the Uni-modals are not giving satisfactory results, it is recommended to develop multi-modal architecture for comparing their performance.</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In Multi-modal architectures, we </a:t>
            </a:r>
            <a:r>
              <a:rPr lang="en-US" u="sng" dirty="0">
                <a:solidFill>
                  <a:schemeClr val="tx1"/>
                </a:solidFill>
                <a:latin typeface="Livvic" pitchFamily="2" charset="0"/>
              </a:rPr>
              <a:t>combine information from multiple modalities</a:t>
            </a:r>
            <a:r>
              <a:rPr lang="en-US" dirty="0">
                <a:solidFill>
                  <a:schemeClr val="tx1"/>
                </a:solidFill>
                <a:latin typeface="Livvic" pitchFamily="2" charset="0"/>
              </a:rPr>
              <a:t> (speech &amp; text) to create a unified representation that can be used for classification.</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There are three strategies followed in developing multi-modal architectures – </a:t>
            </a:r>
            <a:r>
              <a:rPr lang="en-US" b="1" dirty="0">
                <a:solidFill>
                  <a:schemeClr val="tx1"/>
                </a:solidFill>
                <a:latin typeface="Livvic" pitchFamily="2" charset="0"/>
              </a:rPr>
              <a:t>Early Fusion</a:t>
            </a:r>
            <a:r>
              <a:rPr lang="en-US" dirty="0">
                <a:solidFill>
                  <a:schemeClr val="tx1"/>
                </a:solidFill>
                <a:latin typeface="Livvic" pitchFamily="2" charset="0"/>
              </a:rPr>
              <a:t>,</a:t>
            </a:r>
            <a:r>
              <a:rPr lang="en-US" b="1" dirty="0">
                <a:solidFill>
                  <a:schemeClr val="tx1"/>
                </a:solidFill>
                <a:latin typeface="Livvic" pitchFamily="2" charset="0"/>
              </a:rPr>
              <a:t> Late fusion</a:t>
            </a:r>
            <a:r>
              <a:rPr lang="en-US" dirty="0">
                <a:solidFill>
                  <a:schemeClr val="tx1"/>
                </a:solidFill>
                <a:latin typeface="Livvic" pitchFamily="2" charset="0"/>
              </a:rPr>
              <a:t> and </a:t>
            </a:r>
            <a:r>
              <a:rPr lang="en-US" b="1" dirty="0">
                <a:solidFill>
                  <a:schemeClr val="tx1"/>
                </a:solidFill>
                <a:latin typeface="Livvic" pitchFamily="2" charset="0"/>
              </a:rPr>
              <a:t>Intermediate Fusion</a:t>
            </a:r>
            <a:r>
              <a:rPr lang="en-US" dirty="0">
                <a:solidFill>
                  <a:schemeClr val="tx1"/>
                </a:solidFill>
                <a:latin typeface="Livvic" pitchFamily="2" charset="0"/>
              </a:rPr>
              <a:t>.</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The goal of fusing is to exploit the complementary strengths of each modality and enable the model to make more informed decisions.</a:t>
            </a:r>
          </a:p>
          <a:p>
            <a:pPr algn="just">
              <a:buClr>
                <a:schemeClr val="dk1"/>
              </a:buClr>
              <a:buSzPts val="1100"/>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In this exploratory study, we will explore different models following the above-mentioned strategies to assess their performance for the task of Hate Speech Detection.</a:t>
            </a:r>
          </a:p>
        </p:txBody>
      </p:sp>
      <p:sp>
        <p:nvSpPr>
          <p:cNvPr id="2" name="TextBox 1">
            <a:extLst>
              <a:ext uri="{FF2B5EF4-FFF2-40B4-BE49-F238E27FC236}">
                <a16:creationId xmlns:a16="http://schemas.microsoft.com/office/drawing/2014/main" id="{DABA084E-870E-4A52-ECB9-AC15D84862A5}"/>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34</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840229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B5687BDF-E869-449F-CD9C-EBEF20CF44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9D2D26-18EC-10BA-86FF-7AB4D48D185D}"/>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BC78CE23-2976-8B8C-6C5B-C05C28BAC3CB}"/>
              </a:ext>
            </a:extLst>
          </p:cNvPr>
          <p:cNvSpPr txBox="1">
            <a:spLocks/>
          </p:cNvSpPr>
          <p:nvPr/>
        </p:nvSpPr>
        <p:spPr>
          <a:xfrm>
            <a:off x="2971834" y="346159"/>
            <a:ext cx="3200332" cy="411487"/>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Multi-modal Architectures</a:t>
            </a:r>
            <a:endParaRPr lang="en-US" sz="1800" b="1" dirty="0"/>
          </a:p>
        </p:txBody>
      </p:sp>
      <p:sp>
        <p:nvSpPr>
          <p:cNvPr id="3" name="TextBox 2">
            <a:extLst>
              <a:ext uri="{FF2B5EF4-FFF2-40B4-BE49-F238E27FC236}">
                <a16:creationId xmlns:a16="http://schemas.microsoft.com/office/drawing/2014/main" id="{E8753D02-F2F8-6657-7179-FEA0F4796D65}"/>
              </a:ext>
            </a:extLst>
          </p:cNvPr>
          <p:cNvSpPr txBox="1"/>
          <p:nvPr/>
        </p:nvSpPr>
        <p:spPr>
          <a:xfrm>
            <a:off x="553511" y="1013203"/>
            <a:ext cx="7837596" cy="3662541"/>
          </a:xfrm>
          <a:prstGeom prst="rect">
            <a:avLst/>
          </a:prstGeom>
          <a:noFill/>
        </p:spPr>
        <p:txBody>
          <a:bodyPr wrap="square" rtlCol="0">
            <a:spAutoFit/>
          </a:bodyPr>
          <a:lstStyle/>
          <a:p>
            <a:pPr algn="just">
              <a:buClr>
                <a:schemeClr val="dk1"/>
              </a:buClr>
              <a:buSzPts val="1100"/>
            </a:pPr>
            <a:r>
              <a:rPr lang="en-IN" b="1" dirty="0">
                <a:solidFill>
                  <a:schemeClr val="tx1"/>
                </a:solidFill>
                <a:latin typeface="Livvic" pitchFamily="2" charset="0"/>
              </a:rPr>
              <a:t>Early Fusion (Feature level): </a:t>
            </a:r>
          </a:p>
          <a:p>
            <a:pPr algn="just">
              <a:buClr>
                <a:schemeClr val="dk1"/>
              </a:buClr>
              <a:buSzPts val="1100"/>
            </a:pPr>
            <a:endParaRPr lang="en-IN" sz="200" b="1" dirty="0">
              <a:solidFill>
                <a:schemeClr val="tx1"/>
              </a:solidFill>
              <a:latin typeface="Livvic" pitchFamily="2" charset="0"/>
            </a:endParaRPr>
          </a:p>
          <a:p>
            <a:pPr algn="just">
              <a:buClr>
                <a:schemeClr val="dk1"/>
              </a:buClr>
              <a:buSzPts val="1100"/>
            </a:pPr>
            <a:endParaRPr lang="en-IN" sz="400"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IN" dirty="0">
                <a:solidFill>
                  <a:schemeClr val="tx1"/>
                </a:solidFill>
                <a:latin typeface="Livvic" pitchFamily="2" charset="0"/>
              </a:rPr>
              <a:t>It is a fusion strategy where </a:t>
            </a:r>
            <a:r>
              <a:rPr lang="en-US" dirty="0">
                <a:solidFill>
                  <a:schemeClr val="tx1"/>
                </a:solidFill>
                <a:latin typeface="Livvic" pitchFamily="2" charset="0"/>
              </a:rPr>
              <a:t>features from multiple modalities (speech &amp; text) are combined early in the processing pipeline, typically at the  feature extraction stage. </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Individual features will be extracted independently for each modality, then concatenated into a single unified representation either through pooling or transformations.</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This unified representation will be then fed into a single model which will do the classification task.</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All potential interactions between features from different modalities can be captured, allowing for deeper integration of complementary information.</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One of the disadvantage of this technique arises when combining large feature vectors from multiple modalities that will result in high-dimensional inputs, increasing computational cost.</a:t>
            </a:r>
          </a:p>
        </p:txBody>
      </p:sp>
      <p:sp>
        <p:nvSpPr>
          <p:cNvPr id="2" name="TextBox 1">
            <a:extLst>
              <a:ext uri="{FF2B5EF4-FFF2-40B4-BE49-F238E27FC236}">
                <a16:creationId xmlns:a16="http://schemas.microsoft.com/office/drawing/2014/main" id="{6F96CFC5-41F6-A5DC-325E-02AEF8F98ED7}"/>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35</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034202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04629FB1-FA2E-FD13-FD35-1E7FA876BDA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441084-1E31-2D93-50A2-B9034F555E39}"/>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B625DE9D-55F9-384F-D7B7-C30B7402EE92}"/>
              </a:ext>
            </a:extLst>
          </p:cNvPr>
          <p:cNvSpPr txBox="1">
            <a:spLocks/>
          </p:cNvSpPr>
          <p:nvPr/>
        </p:nvSpPr>
        <p:spPr>
          <a:xfrm>
            <a:off x="2967674" y="280852"/>
            <a:ext cx="3208652" cy="45719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Early Fusion Architectures</a:t>
            </a:r>
            <a:endParaRPr lang="en-US" sz="1800" b="1" dirty="0"/>
          </a:p>
        </p:txBody>
      </p:sp>
      <p:sp>
        <p:nvSpPr>
          <p:cNvPr id="6" name="TextBox 5">
            <a:extLst>
              <a:ext uri="{FF2B5EF4-FFF2-40B4-BE49-F238E27FC236}">
                <a16:creationId xmlns:a16="http://schemas.microsoft.com/office/drawing/2014/main" id="{38191834-11AD-4C7C-9E2F-E248C3D02B1B}"/>
              </a:ext>
            </a:extLst>
          </p:cNvPr>
          <p:cNvSpPr txBox="1"/>
          <p:nvPr/>
        </p:nvSpPr>
        <p:spPr>
          <a:xfrm>
            <a:off x="618766" y="1016156"/>
            <a:ext cx="7707085" cy="3619261"/>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
            </a:pPr>
            <a:r>
              <a:rPr lang="en-IN" sz="1600" dirty="0">
                <a:solidFill>
                  <a:schemeClr val="tx1"/>
                </a:solidFill>
                <a:latin typeface="Livvic" pitchFamily="2" charset="0"/>
              </a:rPr>
              <a:t>To explore the performance of these strategies, we are going to consider the features from uni-modals we trained before and use them to build the multi-modal architectures.</a:t>
            </a:r>
          </a:p>
          <a:p>
            <a:pPr marL="285750" indent="-285750" algn="just">
              <a:buClr>
                <a:schemeClr val="tx1"/>
              </a:buClr>
              <a:buFont typeface="Wingdings" panose="05000000000000000000" pitchFamily="2" charset="2"/>
              <a:buChar char="§"/>
            </a:pPr>
            <a:endParaRPr lang="en-IN"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IN" sz="1600" dirty="0">
                <a:solidFill>
                  <a:schemeClr val="tx1"/>
                </a:solidFill>
                <a:latin typeface="Livvic" pitchFamily="2" charset="0"/>
              </a:rPr>
              <a:t>We will be checking the performance of each and every combination between text modality and speech modality by developing their respective fusion models. </a:t>
            </a:r>
          </a:p>
          <a:p>
            <a:pPr marL="285750" indent="-285750" algn="just">
              <a:buClr>
                <a:schemeClr val="tx1"/>
              </a:buClr>
              <a:buFont typeface="Wingdings" panose="05000000000000000000" pitchFamily="2" charset="2"/>
              <a:buChar char="§"/>
            </a:pPr>
            <a:endParaRPr lang="en-IN"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IN" sz="1600" dirty="0">
                <a:solidFill>
                  <a:schemeClr val="tx1"/>
                </a:solidFill>
                <a:latin typeface="Livvic" pitchFamily="2" charset="0"/>
              </a:rPr>
              <a:t>So, following are the different models developed using Early – </a:t>
            </a:r>
          </a:p>
          <a:p>
            <a:pPr marL="285750" indent="-285750" algn="just">
              <a:buClr>
                <a:schemeClr val="tx1"/>
              </a:buClr>
              <a:buFont typeface="Wingdings" panose="05000000000000000000" pitchFamily="2" charset="2"/>
              <a:buChar char="§"/>
            </a:pPr>
            <a:endParaRPr lang="en-IN" sz="1600" dirty="0">
              <a:solidFill>
                <a:schemeClr val="tx1"/>
              </a:solidFill>
              <a:latin typeface="Livvic" pitchFamily="2" charset="0"/>
            </a:endParaRPr>
          </a:p>
          <a:p>
            <a:pPr lvl="0" algn="just" rtl="0">
              <a:lnSpc>
                <a:spcPct val="150000"/>
              </a:lnSpc>
              <a:spcBef>
                <a:spcPts val="0"/>
              </a:spcBef>
              <a:spcAft>
                <a:spcPts val="0"/>
              </a:spcAft>
              <a:buClr>
                <a:schemeClr val="dk1"/>
              </a:buClr>
              <a:buSzPts val="1100"/>
            </a:pPr>
            <a:r>
              <a:rPr lang="en-IN" sz="1600" dirty="0">
                <a:solidFill>
                  <a:schemeClr val="tx1"/>
                </a:solidFill>
                <a:latin typeface="Livvic" pitchFamily="2" charset="0"/>
              </a:rPr>
              <a:t>		1) Wav2Vec2 with XLM-</a:t>
            </a:r>
            <a:r>
              <a:rPr lang="en-IN" sz="1600" dirty="0" err="1">
                <a:solidFill>
                  <a:schemeClr val="tx1"/>
                </a:solidFill>
                <a:latin typeface="Livvic" pitchFamily="2" charset="0"/>
              </a:rPr>
              <a:t>RoBERTa</a:t>
            </a:r>
            <a:endParaRPr lang="en-IN" sz="1600" dirty="0">
              <a:solidFill>
                <a:schemeClr val="tx1"/>
              </a:solidFill>
              <a:latin typeface="Livvic" pitchFamily="2" charset="0"/>
            </a:endParaRPr>
          </a:p>
          <a:p>
            <a:pPr lvl="0" algn="just" rtl="0">
              <a:lnSpc>
                <a:spcPct val="150000"/>
              </a:lnSpc>
              <a:spcBef>
                <a:spcPts val="0"/>
              </a:spcBef>
              <a:spcAft>
                <a:spcPts val="0"/>
              </a:spcAft>
              <a:buClr>
                <a:schemeClr val="dk1"/>
              </a:buClr>
              <a:buSzPts val="1100"/>
            </a:pPr>
            <a:r>
              <a:rPr lang="en-IN" sz="1600" dirty="0">
                <a:solidFill>
                  <a:schemeClr val="tx1"/>
                </a:solidFill>
                <a:latin typeface="Livvic" pitchFamily="2" charset="0"/>
              </a:rPr>
              <a:t>		2) </a:t>
            </a:r>
            <a:r>
              <a:rPr lang="en-IN" sz="1600" dirty="0" err="1">
                <a:solidFill>
                  <a:schemeClr val="tx1"/>
                </a:solidFill>
                <a:latin typeface="Livvic" pitchFamily="2" charset="0"/>
              </a:rPr>
              <a:t>OpenSmile</a:t>
            </a:r>
            <a:r>
              <a:rPr lang="en-IN" sz="1600" dirty="0">
                <a:solidFill>
                  <a:schemeClr val="tx1"/>
                </a:solidFill>
                <a:latin typeface="Livvic" pitchFamily="2" charset="0"/>
              </a:rPr>
              <a:t> with </a:t>
            </a:r>
            <a:r>
              <a:rPr lang="en-IN" sz="1600" dirty="0" err="1">
                <a:solidFill>
                  <a:schemeClr val="tx1"/>
                </a:solidFill>
                <a:latin typeface="Livvic" pitchFamily="2" charset="0"/>
              </a:rPr>
              <a:t>LaBSE</a:t>
            </a:r>
            <a:endParaRPr lang="en-IN" sz="1600" dirty="0">
              <a:solidFill>
                <a:schemeClr val="tx1"/>
              </a:solidFill>
              <a:latin typeface="Livvic" pitchFamily="2" charset="0"/>
            </a:endParaRPr>
          </a:p>
          <a:p>
            <a:pPr lvl="0" algn="just" rtl="0">
              <a:lnSpc>
                <a:spcPct val="150000"/>
              </a:lnSpc>
              <a:spcBef>
                <a:spcPts val="0"/>
              </a:spcBef>
              <a:spcAft>
                <a:spcPts val="0"/>
              </a:spcAft>
              <a:buClr>
                <a:schemeClr val="dk1"/>
              </a:buClr>
              <a:buSzPts val="1100"/>
            </a:pPr>
            <a:r>
              <a:rPr lang="en-IN" sz="1600" dirty="0">
                <a:solidFill>
                  <a:schemeClr val="tx1"/>
                </a:solidFill>
                <a:latin typeface="Livvic" pitchFamily="2" charset="0"/>
              </a:rPr>
              <a:t>		3) CLAP ( Contrastive Language - Audio Pretraining)</a:t>
            </a:r>
          </a:p>
        </p:txBody>
      </p:sp>
      <p:sp>
        <p:nvSpPr>
          <p:cNvPr id="3" name="TextBox 2">
            <a:extLst>
              <a:ext uri="{FF2B5EF4-FFF2-40B4-BE49-F238E27FC236}">
                <a16:creationId xmlns:a16="http://schemas.microsoft.com/office/drawing/2014/main" id="{856C6AC5-BB49-508C-0205-366B16A2356E}"/>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36</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862640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D3BACDB2-23AE-1096-5F20-4F0E10641B8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48327E-FCAB-4E74-071F-B96F542BBD5D}"/>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03C4C7B0-3E45-FB8D-5879-518F99E5B372}"/>
              </a:ext>
            </a:extLst>
          </p:cNvPr>
          <p:cNvSpPr txBox="1">
            <a:spLocks/>
          </p:cNvSpPr>
          <p:nvPr/>
        </p:nvSpPr>
        <p:spPr>
          <a:xfrm>
            <a:off x="2967674" y="280852"/>
            <a:ext cx="3208652" cy="45719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Early Fusion Architectures</a:t>
            </a:r>
            <a:endParaRPr lang="en-US" sz="1800" b="1" dirty="0"/>
          </a:p>
        </p:txBody>
      </p:sp>
      <p:sp>
        <p:nvSpPr>
          <p:cNvPr id="3" name="TextBox 2">
            <a:extLst>
              <a:ext uri="{FF2B5EF4-FFF2-40B4-BE49-F238E27FC236}">
                <a16:creationId xmlns:a16="http://schemas.microsoft.com/office/drawing/2014/main" id="{4BC33B70-D5B2-D42E-EF00-14C5C1420B68}"/>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37</a:t>
            </a:fld>
            <a:endParaRPr lang="en-US" b="1" dirty="0">
              <a:solidFill>
                <a:schemeClr val="tx1"/>
              </a:solidFill>
              <a:latin typeface="Livvic" pitchFamily="2" charset="0"/>
            </a:endParaRPr>
          </a:p>
        </p:txBody>
      </p:sp>
      <p:sp>
        <p:nvSpPr>
          <p:cNvPr id="5" name="Rectangle 1">
            <a:extLst>
              <a:ext uri="{FF2B5EF4-FFF2-40B4-BE49-F238E27FC236}">
                <a16:creationId xmlns:a16="http://schemas.microsoft.com/office/drawing/2014/main" id="{5A098236-CB4C-12BA-AE0B-66A380573A5D}"/>
              </a:ext>
            </a:extLst>
          </p:cNvPr>
          <p:cNvSpPr>
            <a:spLocks noChangeArrowheads="1"/>
          </p:cNvSpPr>
          <p:nvPr/>
        </p:nvSpPr>
        <p:spPr bwMode="auto">
          <a:xfrm>
            <a:off x="696112" y="1072902"/>
            <a:ext cx="7552394" cy="351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Livvic" pitchFamily="2" charset="0"/>
              </a:rPr>
              <a:t>For this fusion strategy, we </a:t>
            </a:r>
            <a:r>
              <a:rPr lang="en-US" altLang="en-US" dirty="0">
                <a:solidFill>
                  <a:schemeClr val="tx1"/>
                </a:solidFill>
                <a:latin typeface="Livvic" pitchFamily="2" charset="0"/>
              </a:rPr>
              <a:t>developed models that </a:t>
            </a:r>
            <a:r>
              <a:rPr kumimoji="0" lang="en-US" altLang="en-US" b="0" i="0" u="none" strike="noStrike" cap="none" normalizeH="0" baseline="0" dirty="0">
                <a:ln>
                  <a:noFill/>
                </a:ln>
                <a:solidFill>
                  <a:schemeClr val="tx1"/>
                </a:solidFill>
                <a:effectLst/>
                <a:latin typeface="Livvic" pitchFamily="2" charset="0"/>
              </a:rPr>
              <a:t>integrates </a:t>
            </a:r>
            <a:r>
              <a:rPr kumimoji="0" lang="en-US" altLang="en-US" i="0" u="none" strike="noStrike" cap="none" normalizeH="0" baseline="0" dirty="0">
                <a:ln>
                  <a:noFill/>
                </a:ln>
                <a:solidFill>
                  <a:schemeClr val="tx1"/>
                </a:solidFill>
                <a:effectLst/>
                <a:latin typeface="Livvic" pitchFamily="2" charset="0"/>
              </a:rPr>
              <a:t>audio and text features</a:t>
            </a:r>
            <a:r>
              <a:rPr kumimoji="0" lang="en-US" altLang="en-US" b="0" i="0" u="none" strike="noStrike" cap="none" normalizeH="0" baseline="0" dirty="0">
                <a:ln>
                  <a:noFill/>
                </a:ln>
                <a:solidFill>
                  <a:schemeClr val="tx1"/>
                </a:solidFill>
                <a:effectLst/>
                <a:latin typeface="Livvic" pitchFamily="2" charset="0"/>
              </a:rPr>
              <a:t> using </a:t>
            </a:r>
            <a:r>
              <a:rPr kumimoji="0" lang="en-US" altLang="en-US" b="1" i="0" u="none" strike="noStrike" cap="none" normalizeH="0" baseline="0" dirty="0">
                <a:ln>
                  <a:noFill/>
                </a:ln>
                <a:solidFill>
                  <a:schemeClr val="tx1"/>
                </a:solidFill>
                <a:effectLst/>
                <a:latin typeface="Livvic" pitchFamily="2" charset="0"/>
              </a:rPr>
              <a:t>Cross-Attention</a:t>
            </a:r>
            <a:r>
              <a:rPr kumimoji="0" lang="en-US" altLang="en-US" b="0" i="0" u="none" strike="noStrike" cap="none" normalizeH="0" baseline="0" dirty="0">
                <a:ln>
                  <a:noFill/>
                </a:ln>
                <a:solidFill>
                  <a:schemeClr val="tx1"/>
                </a:solidFill>
                <a:effectLst/>
                <a:latin typeface="Livvic"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Livvic"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Livvic" pitchFamily="2" charset="0"/>
              </a:rPr>
              <a:t>Feature Projection</a:t>
            </a:r>
            <a:r>
              <a:rPr kumimoji="0" lang="en-US" altLang="en-US" b="0" i="0" u="none" strike="noStrike" cap="none" normalizeH="0" baseline="0" dirty="0">
                <a:ln>
                  <a:noFill/>
                </a:ln>
                <a:solidFill>
                  <a:schemeClr val="tx1"/>
                </a:solidFill>
                <a:effectLst/>
                <a:latin typeface="Livvic" pitchFamily="2"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500" b="0" i="0" u="none" strike="noStrike" cap="none" normalizeH="0" baseline="0" dirty="0">
              <a:ln>
                <a:noFill/>
              </a:ln>
              <a:solidFill>
                <a:schemeClr val="tx1"/>
              </a:solidFill>
              <a:effectLst/>
              <a:latin typeface="Livvic" pitchFamily="2"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Livvic" pitchFamily="2" charset="0"/>
              </a:rPr>
              <a:t>Audio and text embeddings are projected to a common latent space (</a:t>
            </a:r>
            <a:r>
              <a:rPr kumimoji="0" lang="en-US" altLang="en-US" b="0" i="0" u="none" strike="noStrike" cap="none" normalizeH="0" baseline="0" dirty="0" err="1">
                <a:ln>
                  <a:noFill/>
                </a:ln>
                <a:solidFill>
                  <a:schemeClr val="tx1"/>
                </a:solidFill>
                <a:effectLst/>
                <a:latin typeface="Livvic" pitchFamily="2" charset="0"/>
              </a:rPr>
              <a:t>hidden_dim</a:t>
            </a:r>
            <a:r>
              <a:rPr kumimoji="0" lang="en-US" altLang="en-US" b="0" i="0" u="none" strike="noStrike" cap="none" normalizeH="0" baseline="0" dirty="0">
                <a:ln>
                  <a:noFill/>
                </a:ln>
                <a:solidFill>
                  <a:schemeClr val="tx1"/>
                </a:solidFill>
                <a:effectLst/>
                <a:latin typeface="Livvic" pitchFamily="2" charset="0"/>
              </a:rPr>
              <a:t>=512).</a:t>
            </a:r>
            <a:endParaRPr lang="en-US" altLang="en-US" dirty="0">
              <a:solidFill>
                <a:schemeClr val="tx1"/>
              </a:solidFill>
              <a:latin typeface="Livvic" pitchFamily="2"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050" b="0" i="0" u="none" strike="noStrike" cap="none" normalizeH="0" baseline="0" dirty="0">
              <a:ln>
                <a:noFill/>
              </a:ln>
              <a:solidFill>
                <a:schemeClr val="tx1"/>
              </a:solidFill>
              <a:effectLst/>
              <a:latin typeface="Livvic"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Livvic" pitchFamily="2" charset="0"/>
              </a:rPr>
              <a:t>Cross-Attention Mechanism</a:t>
            </a:r>
            <a:r>
              <a:rPr kumimoji="0" lang="en-US" altLang="en-US" b="0" i="0" u="none" strike="noStrike" cap="none" normalizeH="0" baseline="0" dirty="0">
                <a:ln>
                  <a:noFill/>
                </a:ln>
                <a:solidFill>
                  <a:schemeClr val="tx1"/>
                </a:solidFill>
                <a:effectLst/>
                <a:latin typeface="Livvic" pitchFamily="2"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Livvic" pitchFamily="2"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Livvic" pitchFamily="2" charset="0"/>
              </a:rPr>
              <a:t>Audio and text embeddings interact using a </a:t>
            </a:r>
            <a:r>
              <a:rPr kumimoji="0" lang="en-US" altLang="en-US" i="0" u="none" strike="noStrike" cap="none" normalizeH="0" baseline="0" dirty="0">
                <a:ln>
                  <a:noFill/>
                </a:ln>
                <a:solidFill>
                  <a:schemeClr val="tx1"/>
                </a:solidFill>
                <a:effectLst/>
                <a:latin typeface="Livvic" pitchFamily="2" charset="0"/>
              </a:rPr>
              <a:t>multi-head attention mechanism.</a:t>
            </a:r>
            <a:endParaRPr kumimoji="0" lang="en-US" altLang="en-US" b="0" i="0" u="none" strike="noStrike" cap="none" normalizeH="0" baseline="0" dirty="0">
              <a:ln>
                <a:noFill/>
              </a:ln>
              <a:solidFill>
                <a:schemeClr val="tx1"/>
              </a:solidFill>
              <a:effectLst/>
              <a:latin typeface="Livvic" pitchFamily="2"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Livvic" pitchFamily="2"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Livvic" pitchFamily="2" charset="0"/>
              </a:rPr>
              <a:t>This enables </a:t>
            </a:r>
            <a:r>
              <a:rPr kumimoji="0" lang="en-US" altLang="en-US" i="0" u="none" strike="noStrike" cap="none" normalizeH="0" baseline="0" dirty="0">
                <a:ln>
                  <a:noFill/>
                </a:ln>
                <a:solidFill>
                  <a:schemeClr val="tx1"/>
                </a:solidFill>
                <a:effectLst/>
                <a:latin typeface="Livvic" pitchFamily="2" charset="0"/>
              </a:rPr>
              <a:t>modality-aware feature refinement </a:t>
            </a:r>
            <a:r>
              <a:rPr kumimoji="0" lang="en-US" altLang="en-US" b="0" i="0" u="none" strike="noStrike" cap="none" normalizeH="0" baseline="0" dirty="0">
                <a:ln>
                  <a:noFill/>
                </a:ln>
                <a:solidFill>
                  <a:schemeClr val="tx1"/>
                </a:solidFill>
                <a:effectLst/>
                <a:latin typeface="Livvic" pitchFamily="2" charset="0"/>
              </a:rPr>
              <a:t>before classification.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Livvic"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Livvic" pitchFamily="2" charset="0"/>
              </a:rPr>
              <a:t>Classification</a:t>
            </a:r>
            <a:r>
              <a:rPr kumimoji="0" lang="en-US" altLang="en-US" b="0" i="0" u="none" strike="noStrike" cap="none" normalizeH="0" baseline="0" dirty="0">
                <a:ln>
                  <a:noFill/>
                </a:ln>
                <a:solidFill>
                  <a:schemeClr val="tx1"/>
                </a:solidFill>
                <a:effectLst/>
                <a:latin typeface="Livvic" pitchFamily="2"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Livvic" pitchFamily="2"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Livvic" pitchFamily="2" charset="0"/>
              </a:rPr>
              <a:t>The fused representation is passed through a </a:t>
            </a:r>
            <a:r>
              <a:rPr kumimoji="0" lang="en-US" altLang="en-US" b="1" i="0" u="none" strike="noStrike" cap="none" normalizeH="0" baseline="0" dirty="0">
                <a:ln>
                  <a:noFill/>
                </a:ln>
                <a:solidFill>
                  <a:schemeClr val="tx1"/>
                </a:solidFill>
                <a:effectLst/>
                <a:latin typeface="Livvic" pitchFamily="2" charset="0"/>
              </a:rPr>
              <a:t>fully connected classifier </a:t>
            </a:r>
            <a:r>
              <a:rPr kumimoji="0" lang="en-US" altLang="en-US" b="0" i="0" u="none" strike="noStrike" cap="none" normalizeH="0" baseline="0" dirty="0">
                <a:ln>
                  <a:noFill/>
                </a:ln>
                <a:solidFill>
                  <a:schemeClr val="tx1"/>
                </a:solidFill>
                <a:effectLst/>
                <a:latin typeface="Livvic" pitchFamily="2" charset="0"/>
              </a:rPr>
              <a:t>for </a:t>
            </a:r>
            <a:r>
              <a:rPr kumimoji="0" lang="en-US" altLang="en-US" i="0" u="none" strike="noStrike" cap="none" normalizeH="0" baseline="0" dirty="0">
                <a:ln>
                  <a:noFill/>
                </a:ln>
                <a:solidFill>
                  <a:schemeClr val="tx1"/>
                </a:solidFill>
                <a:effectLst/>
                <a:latin typeface="Livvic" pitchFamily="2" charset="0"/>
              </a:rPr>
              <a:t>binary classification </a:t>
            </a:r>
            <a:r>
              <a:rPr kumimoji="0" lang="en-US" altLang="en-US" b="0" i="0" u="none" strike="noStrike" cap="none" normalizeH="0" baseline="0" dirty="0">
                <a:ln>
                  <a:noFill/>
                </a:ln>
                <a:solidFill>
                  <a:schemeClr val="tx1"/>
                </a:solidFill>
                <a:effectLst/>
                <a:latin typeface="Livvic" pitchFamily="2" charset="0"/>
              </a:rPr>
              <a:t>(Hate or Non-Hate).</a:t>
            </a:r>
          </a:p>
        </p:txBody>
      </p:sp>
    </p:spTree>
    <p:extLst>
      <p:ext uri="{BB962C8B-B14F-4D97-AF65-F5344CB8AC3E}">
        <p14:creationId xmlns:p14="http://schemas.microsoft.com/office/powerpoint/2010/main" val="168350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58B59FDD-C947-4BB0-80EE-9D7B3BDA681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07FEB49-7A5E-AEA5-E4BD-CB229FF2E9F6}"/>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F85BEFC5-E1A1-7A24-FC0B-A30CACB5450C}"/>
              </a:ext>
            </a:extLst>
          </p:cNvPr>
          <p:cNvSpPr txBox="1">
            <a:spLocks/>
          </p:cNvSpPr>
          <p:nvPr/>
        </p:nvSpPr>
        <p:spPr>
          <a:xfrm>
            <a:off x="3175322" y="207420"/>
            <a:ext cx="2586430"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of Early Fusion Multi Modals</a:t>
            </a:r>
            <a:endParaRPr lang="en-US" sz="1800" b="1" dirty="0"/>
          </a:p>
        </p:txBody>
      </p:sp>
      <p:sp>
        <p:nvSpPr>
          <p:cNvPr id="5" name="TextBox 4">
            <a:extLst>
              <a:ext uri="{FF2B5EF4-FFF2-40B4-BE49-F238E27FC236}">
                <a16:creationId xmlns:a16="http://schemas.microsoft.com/office/drawing/2014/main" id="{370F6253-AD45-98B9-8BE2-8FF2B40A4621}"/>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38</a:t>
            </a:fld>
            <a:endParaRPr lang="en-US" b="1" dirty="0">
              <a:solidFill>
                <a:schemeClr val="tx1"/>
              </a:solidFill>
              <a:latin typeface="Livvic" pitchFamily="2" charset="0"/>
            </a:endParaRPr>
          </a:p>
        </p:txBody>
      </p:sp>
      <p:pic>
        <p:nvPicPr>
          <p:cNvPr id="10" name="Picture 9">
            <a:extLst>
              <a:ext uri="{FF2B5EF4-FFF2-40B4-BE49-F238E27FC236}">
                <a16:creationId xmlns:a16="http://schemas.microsoft.com/office/drawing/2014/main" id="{50872611-F6B0-0F3A-6326-36630FF0A6FB}"/>
              </a:ext>
            </a:extLst>
          </p:cNvPr>
          <p:cNvPicPr>
            <a:picLocks noChangeAspect="1"/>
          </p:cNvPicPr>
          <p:nvPr/>
        </p:nvPicPr>
        <p:blipFill>
          <a:blip r:embed="rId3"/>
          <a:stretch>
            <a:fillRect/>
          </a:stretch>
        </p:blipFill>
        <p:spPr>
          <a:xfrm>
            <a:off x="999308" y="1458612"/>
            <a:ext cx="7145383" cy="2855033"/>
          </a:xfrm>
          <a:prstGeom prst="rect">
            <a:avLst/>
          </a:prstGeom>
        </p:spPr>
      </p:pic>
    </p:spTree>
    <p:extLst>
      <p:ext uri="{BB962C8B-B14F-4D97-AF65-F5344CB8AC3E}">
        <p14:creationId xmlns:p14="http://schemas.microsoft.com/office/powerpoint/2010/main" val="392699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1D5262FD-4173-880D-9599-C2A7C7ECDD4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1CCE084-053B-ABFA-ABF5-CD74DCB0F7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43D86F7B-F7A2-50C1-03E6-F37E5DBE4234}"/>
              </a:ext>
            </a:extLst>
          </p:cNvPr>
          <p:cNvSpPr txBox="1">
            <a:spLocks/>
          </p:cNvSpPr>
          <p:nvPr/>
        </p:nvSpPr>
        <p:spPr>
          <a:xfrm>
            <a:off x="2971834" y="346159"/>
            <a:ext cx="3200332" cy="411487"/>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Multi-modal Architectures</a:t>
            </a:r>
            <a:endParaRPr lang="en-US" sz="1800" b="1" dirty="0"/>
          </a:p>
        </p:txBody>
      </p:sp>
      <p:sp>
        <p:nvSpPr>
          <p:cNvPr id="3" name="TextBox 2">
            <a:extLst>
              <a:ext uri="{FF2B5EF4-FFF2-40B4-BE49-F238E27FC236}">
                <a16:creationId xmlns:a16="http://schemas.microsoft.com/office/drawing/2014/main" id="{C6AF8D1F-9FFE-BC5F-6F25-1C2FF2AC7BE2}"/>
              </a:ext>
            </a:extLst>
          </p:cNvPr>
          <p:cNvSpPr txBox="1"/>
          <p:nvPr/>
        </p:nvSpPr>
        <p:spPr>
          <a:xfrm>
            <a:off x="625760" y="960092"/>
            <a:ext cx="7693097" cy="3647152"/>
          </a:xfrm>
          <a:prstGeom prst="rect">
            <a:avLst/>
          </a:prstGeom>
          <a:noFill/>
        </p:spPr>
        <p:txBody>
          <a:bodyPr wrap="square" rtlCol="0">
            <a:spAutoFit/>
          </a:bodyPr>
          <a:lstStyle/>
          <a:p>
            <a:pPr algn="just">
              <a:buClr>
                <a:schemeClr val="dk1"/>
              </a:buClr>
              <a:buSzPts val="1100"/>
            </a:pPr>
            <a:r>
              <a:rPr lang="en-US" b="1" dirty="0">
                <a:solidFill>
                  <a:schemeClr val="tx1"/>
                </a:solidFill>
                <a:latin typeface="Livvic" pitchFamily="2" charset="0"/>
              </a:rPr>
              <a:t>Late Fusion (Decision level):</a:t>
            </a:r>
            <a:r>
              <a:rPr lang="en-US" dirty="0">
                <a:solidFill>
                  <a:schemeClr val="tx1"/>
                </a:solidFill>
                <a:latin typeface="Livvic" pitchFamily="2" charset="0"/>
              </a:rPr>
              <a:t> </a:t>
            </a:r>
          </a:p>
          <a:p>
            <a:pPr algn="just">
              <a:buClr>
                <a:schemeClr val="dk1"/>
              </a:buClr>
              <a:buSzPts val="1100"/>
            </a:pPr>
            <a:endParaRPr lang="en-US" sz="700"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It is also a fusion strategy, where the outputs from each modality-specific models are combined at a later stage, typically at the output layer, to produce the result.</a:t>
            </a:r>
          </a:p>
          <a:p>
            <a:pPr algn="just">
              <a:buClr>
                <a:schemeClr val="dk1"/>
              </a:buClr>
              <a:buSzPts val="1100"/>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After training each model, we can employ techniques like weighted averaging / majority voting / concatenation + classifier to give a final decision.</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This technique provides modularity where, Each modality-specific model can be trained and optimized independently in case of re-training.</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One of the advantage of this model is its Robustness to Missing Data which will help the model to make decisions using remaining modality.</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dirty="0">
                <a:solidFill>
                  <a:schemeClr val="tx1"/>
                </a:solidFill>
                <a:latin typeface="Livvic" pitchFamily="2" charset="0"/>
              </a:rPr>
              <a:t>One of the downside of this technique is that, since modalities are processed independently, interactions between modalities are not learned directly during training.</a:t>
            </a:r>
          </a:p>
          <a:p>
            <a:pPr marL="285750" indent="-285750" algn="just">
              <a:buClr>
                <a:schemeClr val="dk1"/>
              </a:buClr>
              <a:buSzPts val="1100"/>
              <a:buFont typeface="Wingdings" panose="05000000000000000000" pitchFamily="2" charset="2"/>
              <a:buChar char="§"/>
            </a:pPr>
            <a:endParaRPr lang="en-US" dirty="0">
              <a:solidFill>
                <a:schemeClr val="tx1"/>
              </a:solidFill>
              <a:latin typeface="Livvic" pitchFamily="2" charset="0"/>
            </a:endParaRPr>
          </a:p>
        </p:txBody>
      </p:sp>
      <p:sp>
        <p:nvSpPr>
          <p:cNvPr id="2" name="TextBox 1">
            <a:extLst>
              <a:ext uri="{FF2B5EF4-FFF2-40B4-BE49-F238E27FC236}">
                <a16:creationId xmlns:a16="http://schemas.microsoft.com/office/drawing/2014/main" id="{544BF0B4-EC50-1183-9E69-67EAAA65B7EF}"/>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39</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79577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txBox="1">
            <a:spLocks noGrp="1"/>
          </p:cNvSpPr>
          <p:nvPr>
            <p:ph type="title"/>
          </p:nvPr>
        </p:nvSpPr>
        <p:spPr>
          <a:xfrm>
            <a:off x="4085025" y="2155800"/>
            <a:ext cx="4050000"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PROBLEM STATEMENT</a:t>
            </a:r>
            <a:endParaRPr dirty="0"/>
          </a:p>
        </p:txBody>
      </p:sp>
      <p:sp>
        <p:nvSpPr>
          <p:cNvPr id="231" name="Google Shape;231;p29"/>
          <p:cNvSpPr txBox="1">
            <a:spLocks noGrp="1"/>
          </p:cNvSpPr>
          <p:nvPr>
            <p:ph type="title" idx="2"/>
          </p:nvPr>
        </p:nvSpPr>
        <p:spPr>
          <a:xfrm>
            <a:off x="1818377" y="2155800"/>
            <a:ext cx="977400"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3" name="Google Shape;233;p29"/>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0DA53D0-B88C-AC7C-6486-41C3AC6E887D}"/>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a:t>
            </a:fld>
            <a:endParaRPr lang="en-US" b="1" dirty="0">
              <a:solidFill>
                <a:schemeClr val="tx1"/>
              </a:solidFill>
              <a:latin typeface="Livvic"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0F51552D-AB84-F11E-2CB9-A6A5357ACE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44C75E-E05B-CE74-CCC4-FBFBF8C364CD}"/>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454CB6A6-6A9D-AD14-164D-D097767172E4}"/>
              </a:ext>
            </a:extLst>
          </p:cNvPr>
          <p:cNvSpPr txBox="1">
            <a:spLocks/>
          </p:cNvSpPr>
          <p:nvPr/>
        </p:nvSpPr>
        <p:spPr>
          <a:xfrm>
            <a:off x="2967674" y="280852"/>
            <a:ext cx="3208652" cy="45719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Late Fusion Architectures</a:t>
            </a:r>
            <a:endParaRPr lang="en-US" sz="1800" b="1" dirty="0"/>
          </a:p>
        </p:txBody>
      </p:sp>
      <p:sp>
        <p:nvSpPr>
          <p:cNvPr id="6" name="TextBox 5">
            <a:extLst>
              <a:ext uri="{FF2B5EF4-FFF2-40B4-BE49-F238E27FC236}">
                <a16:creationId xmlns:a16="http://schemas.microsoft.com/office/drawing/2014/main" id="{F54971B3-6A57-39E8-621F-E9120D2DD508}"/>
              </a:ext>
            </a:extLst>
          </p:cNvPr>
          <p:cNvSpPr txBox="1"/>
          <p:nvPr/>
        </p:nvSpPr>
        <p:spPr>
          <a:xfrm>
            <a:off x="688676" y="1685449"/>
            <a:ext cx="7240693" cy="1403269"/>
          </a:xfrm>
          <a:prstGeom prst="rect">
            <a:avLst/>
          </a:prstGeom>
          <a:noFill/>
        </p:spPr>
        <p:txBody>
          <a:bodyPr wrap="square" rtlCol="0">
            <a:spAutoFit/>
          </a:bodyPr>
          <a:lstStyle/>
          <a:p>
            <a:pPr algn="just"/>
            <a:r>
              <a:rPr lang="en-IN" sz="1600" dirty="0">
                <a:solidFill>
                  <a:schemeClr val="tx1"/>
                </a:solidFill>
                <a:latin typeface="Livvic" pitchFamily="2" charset="0"/>
              </a:rPr>
              <a:t>Following are the different models used for developing multi-modal architectures  using Late Fusion –</a:t>
            </a:r>
          </a:p>
          <a:p>
            <a:pPr algn="just"/>
            <a:endParaRPr lang="en-IN" sz="1600" dirty="0">
              <a:solidFill>
                <a:schemeClr val="tx1"/>
              </a:solidFill>
              <a:latin typeface="Livvic" pitchFamily="2" charset="0"/>
            </a:endParaRPr>
          </a:p>
          <a:p>
            <a:pPr algn="just"/>
            <a:r>
              <a:rPr lang="en-IN" sz="1600" dirty="0">
                <a:solidFill>
                  <a:schemeClr val="tx1"/>
                </a:solidFill>
                <a:latin typeface="Livvic" pitchFamily="2" charset="0"/>
              </a:rPr>
              <a:t>		1) Wav2Vec2 with XLM-</a:t>
            </a:r>
            <a:r>
              <a:rPr lang="en-IN" sz="1600" dirty="0" err="1">
                <a:solidFill>
                  <a:schemeClr val="tx1"/>
                </a:solidFill>
                <a:latin typeface="Livvic" pitchFamily="2" charset="0"/>
              </a:rPr>
              <a:t>RoBERTa</a:t>
            </a:r>
            <a:endParaRPr lang="en-IN" sz="1600" dirty="0">
              <a:solidFill>
                <a:schemeClr val="tx1"/>
              </a:solidFill>
              <a:latin typeface="Livvic" pitchFamily="2" charset="0"/>
            </a:endParaRPr>
          </a:p>
          <a:p>
            <a:pPr lvl="0" algn="just" rtl="0">
              <a:lnSpc>
                <a:spcPct val="150000"/>
              </a:lnSpc>
              <a:spcBef>
                <a:spcPts val="0"/>
              </a:spcBef>
              <a:spcAft>
                <a:spcPts val="0"/>
              </a:spcAft>
              <a:buClr>
                <a:schemeClr val="dk1"/>
              </a:buClr>
              <a:buSzPts val="1100"/>
            </a:pPr>
            <a:r>
              <a:rPr lang="en-IN" sz="1600" dirty="0">
                <a:solidFill>
                  <a:schemeClr val="tx1"/>
                </a:solidFill>
                <a:latin typeface="Livvic" pitchFamily="2" charset="0"/>
              </a:rPr>
              <a:t>		2) Open Smile with </a:t>
            </a:r>
            <a:r>
              <a:rPr lang="en-IN" sz="1600" dirty="0" err="1">
                <a:solidFill>
                  <a:schemeClr val="tx1"/>
                </a:solidFill>
                <a:latin typeface="Livvic" pitchFamily="2" charset="0"/>
              </a:rPr>
              <a:t>LaBSE</a:t>
            </a:r>
            <a:endParaRPr lang="en-IN" sz="1600" dirty="0">
              <a:solidFill>
                <a:schemeClr val="tx1"/>
              </a:solidFill>
              <a:latin typeface="Livvic" pitchFamily="2" charset="0"/>
            </a:endParaRPr>
          </a:p>
        </p:txBody>
      </p:sp>
      <p:sp>
        <p:nvSpPr>
          <p:cNvPr id="3" name="TextBox 2">
            <a:extLst>
              <a:ext uri="{FF2B5EF4-FFF2-40B4-BE49-F238E27FC236}">
                <a16:creationId xmlns:a16="http://schemas.microsoft.com/office/drawing/2014/main" id="{47E14316-484F-CB1C-8C2B-C60456F3D944}"/>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40</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890655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291FE56A-C2E4-1A79-1634-0AF45004008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12E4FC6-868B-EF38-64E7-9E6A1D5C3DD6}"/>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FDC55736-4A7D-0C21-C54E-8F064B5B480D}"/>
              </a:ext>
            </a:extLst>
          </p:cNvPr>
          <p:cNvSpPr txBox="1">
            <a:spLocks/>
          </p:cNvSpPr>
          <p:nvPr/>
        </p:nvSpPr>
        <p:spPr>
          <a:xfrm>
            <a:off x="3175322" y="207420"/>
            <a:ext cx="2586430"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of Late Fusion Multi Modals</a:t>
            </a:r>
            <a:endParaRPr lang="en-US" sz="1800" b="1" dirty="0"/>
          </a:p>
        </p:txBody>
      </p:sp>
      <p:sp>
        <p:nvSpPr>
          <p:cNvPr id="5" name="TextBox 4">
            <a:extLst>
              <a:ext uri="{FF2B5EF4-FFF2-40B4-BE49-F238E27FC236}">
                <a16:creationId xmlns:a16="http://schemas.microsoft.com/office/drawing/2014/main" id="{9C3BBFAA-0854-D6DD-A305-39112824B76F}"/>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41</a:t>
            </a:fld>
            <a:endParaRPr lang="en-US" b="1" dirty="0">
              <a:solidFill>
                <a:schemeClr val="tx1"/>
              </a:solidFill>
              <a:latin typeface="Livvic" pitchFamily="2" charset="0"/>
            </a:endParaRPr>
          </a:p>
        </p:txBody>
      </p:sp>
      <p:pic>
        <p:nvPicPr>
          <p:cNvPr id="6" name="Picture 5">
            <a:extLst>
              <a:ext uri="{FF2B5EF4-FFF2-40B4-BE49-F238E27FC236}">
                <a16:creationId xmlns:a16="http://schemas.microsoft.com/office/drawing/2014/main" id="{BA4B302D-FC68-6CDA-DB38-6F15321AD8E1}"/>
              </a:ext>
            </a:extLst>
          </p:cNvPr>
          <p:cNvPicPr>
            <a:picLocks noChangeAspect="1"/>
          </p:cNvPicPr>
          <p:nvPr/>
        </p:nvPicPr>
        <p:blipFill>
          <a:blip r:embed="rId3"/>
          <a:stretch>
            <a:fillRect/>
          </a:stretch>
        </p:blipFill>
        <p:spPr>
          <a:xfrm>
            <a:off x="747848" y="1751154"/>
            <a:ext cx="7648303" cy="1720590"/>
          </a:xfrm>
          <a:prstGeom prst="rect">
            <a:avLst/>
          </a:prstGeom>
        </p:spPr>
      </p:pic>
    </p:spTree>
    <p:extLst>
      <p:ext uri="{BB962C8B-B14F-4D97-AF65-F5344CB8AC3E}">
        <p14:creationId xmlns:p14="http://schemas.microsoft.com/office/powerpoint/2010/main" val="2800227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19DDA7EA-AC62-D65F-5077-5A72C4509E9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52AAC01-9717-5CBF-0559-714D28ECC28D}"/>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FE56CA85-EF29-0361-18AB-6D48FEDE57E3}"/>
              </a:ext>
            </a:extLst>
          </p:cNvPr>
          <p:cNvSpPr txBox="1">
            <a:spLocks/>
          </p:cNvSpPr>
          <p:nvPr/>
        </p:nvSpPr>
        <p:spPr>
          <a:xfrm>
            <a:off x="2872143" y="346159"/>
            <a:ext cx="3200332"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Inferences</a:t>
            </a:r>
            <a:endParaRPr lang="en-US" sz="1800" b="1" dirty="0"/>
          </a:p>
        </p:txBody>
      </p:sp>
      <p:sp>
        <p:nvSpPr>
          <p:cNvPr id="3" name="TextBox 2">
            <a:extLst>
              <a:ext uri="{FF2B5EF4-FFF2-40B4-BE49-F238E27FC236}">
                <a16:creationId xmlns:a16="http://schemas.microsoft.com/office/drawing/2014/main" id="{ABE60DC1-332F-771F-1E63-A3D6DFFEF8EB}"/>
              </a:ext>
            </a:extLst>
          </p:cNvPr>
          <p:cNvSpPr txBox="1"/>
          <p:nvPr/>
        </p:nvSpPr>
        <p:spPr>
          <a:xfrm>
            <a:off x="876138" y="1218597"/>
            <a:ext cx="7391723" cy="3293209"/>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The results demonstrate that performance improves through integrating audio and text features particularly when using the Open Smile and LaBSE combination.</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Late fusion strategy with </a:t>
            </a:r>
            <a:r>
              <a:rPr lang="en-US" sz="1600" dirty="0" err="1">
                <a:solidFill>
                  <a:schemeClr val="tx1"/>
                </a:solidFill>
                <a:latin typeface="Livvic" pitchFamily="2" charset="0"/>
              </a:rPr>
              <a:t>Opensmile</a:t>
            </a:r>
            <a:r>
              <a:rPr lang="en-US" sz="1600" dirty="0">
                <a:solidFill>
                  <a:schemeClr val="tx1"/>
                </a:solidFill>
                <a:latin typeface="Livvic" pitchFamily="2" charset="0"/>
              </a:rPr>
              <a:t> + LaBSE outperformed other models in both Binary and Multi class classification achieving the accuracy of 89%(f1-score : 0.87) and 72%(f1-score : 0.72) respectively.</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Also CLAP model on the other hand gave balanced results. Since it is specifically designed for Mult-model architecture. </a:t>
            </a:r>
          </a:p>
          <a:p>
            <a:pPr algn="just">
              <a:buClr>
                <a:schemeClr val="tx1"/>
              </a:buCl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p:txBody>
      </p:sp>
      <p:sp>
        <p:nvSpPr>
          <p:cNvPr id="2" name="TextBox 1">
            <a:extLst>
              <a:ext uri="{FF2B5EF4-FFF2-40B4-BE49-F238E27FC236}">
                <a16:creationId xmlns:a16="http://schemas.microsoft.com/office/drawing/2014/main" id="{F4C4BC1D-1E4D-3D52-653D-ACF4E5D46024}"/>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42</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3023939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B22E18D4-8CE2-12A2-AF08-829434A65E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2141DD-90E3-AADB-023D-C94896A0C13E}"/>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98DCFCF4-7059-8763-0EE7-BF45B77AEF28}"/>
              </a:ext>
            </a:extLst>
          </p:cNvPr>
          <p:cNvSpPr txBox="1">
            <a:spLocks/>
          </p:cNvSpPr>
          <p:nvPr/>
        </p:nvSpPr>
        <p:spPr>
          <a:xfrm>
            <a:off x="3175321" y="207420"/>
            <a:ext cx="3009941"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Open Smile + </a:t>
            </a:r>
            <a:r>
              <a:rPr lang="en-IN" sz="1800" b="1" dirty="0" err="1"/>
              <a:t>LaBSE</a:t>
            </a:r>
            <a:r>
              <a:rPr lang="en-IN" sz="1800" b="1" dirty="0"/>
              <a:t> CF</a:t>
            </a:r>
            <a:endParaRPr lang="en-US" sz="1800" b="1" dirty="0"/>
          </a:p>
        </p:txBody>
      </p:sp>
      <p:sp>
        <p:nvSpPr>
          <p:cNvPr id="5" name="TextBox 4">
            <a:extLst>
              <a:ext uri="{FF2B5EF4-FFF2-40B4-BE49-F238E27FC236}">
                <a16:creationId xmlns:a16="http://schemas.microsoft.com/office/drawing/2014/main" id="{042205E9-9D41-C132-EC7B-5EFC5D3C7EE4}"/>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43</a:t>
            </a:fld>
            <a:endParaRPr lang="en-US" b="1" dirty="0">
              <a:solidFill>
                <a:schemeClr val="tx1"/>
              </a:solidFill>
              <a:latin typeface="Livvic" pitchFamily="2" charset="0"/>
            </a:endParaRPr>
          </a:p>
        </p:txBody>
      </p:sp>
      <p:pic>
        <p:nvPicPr>
          <p:cNvPr id="3" name="Picture 2">
            <a:extLst>
              <a:ext uri="{FF2B5EF4-FFF2-40B4-BE49-F238E27FC236}">
                <a16:creationId xmlns:a16="http://schemas.microsoft.com/office/drawing/2014/main" id="{905211BF-C95C-880B-16F6-C74967E4EB59}"/>
              </a:ext>
            </a:extLst>
          </p:cNvPr>
          <p:cNvPicPr>
            <a:picLocks noChangeAspect="1"/>
          </p:cNvPicPr>
          <p:nvPr/>
        </p:nvPicPr>
        <p:blipFill>
          <a:blip r:embed="rId3"/>
          <a:stretch>
            <a:fillRect/>
          </a:stretch>
        </p:blipFill>
        <p:spPr>
          <a:xfrm>
            <a:off x="973936" y="1763501"/>
            <a:ext cx="3206178" cy="2461258"/>
          </a:xfrm>
          <a:prstGeom prst="rect">
            <a:avLst/>
          </a:prstGeom>
        </p:spPr>
      </p:pic>
      <p:pic>
        <p:nvPicPr>
          <p:cNvPr id="6" name="Picture 5">
            <a:extLst>
              <a:ext uri="{FF2B5EF4-FFF2-40B4-BE49-F238E27FC236}">
                <a16:creationId xmlns:a16="http://schemas.microsoft.com/office/drawing/2014/main" id="{35579937-B9E5-3836-DBF6-82FD5A7E9A16}"/>
              </a:ext>
            </a:extLst>
          </p:cNvPr>
          <p:cNvPicPr>
            <a:picLocks noChangeAspect="1"/>
          </p:cNvPicPr>
          <p:nvPr/>
        </p:nvPicPr>
        <p:blipFill>
          <a:blip r:embed="rId4"/>
          <a:stretch>
            <a:fillRect/>
          </a:stretch>
        </p:blipFill>
        <p:spPr>
          <a:xfrm>
            <a:off x="4538467" y="1293223"/>
            <a:ext cx="3736100" cy="3223776"/>
          </a:xfrm>
          <a:prstGeom prst="rect">
            <a:avLst/>
          </a:prstGeom>
        </p:spPr>
      </p:pic>
    </p:spTree>
    <p:extLst>
      <p:ext uri="{BB962C8B-B14F-4D97-AF65-F5344CB8AC3E}">
        <p14:creationId xmlns:p14="http://schemas.microsoft.com/office/powerpoint/2010/main" val="3158519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BED154DC-111C-15E2-C796-418BA22FF51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33713F-943E-91FF-DF14-6574A9ABEEA0}"/>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5779ADDF-B0A2-CFDA-F4DD-E5654D9B5C15}"/>
              </a:ext>
            </a:extLst>
          </p:cNvPr>
          <p:cNvSpPr txBox="1">
            <a:spLocks/>
          </p:cNvSpPr>
          <p:nvPr/>
        </p:nvSpPr>
        <p:spPr>
          <a:xfrm>
            <a:off x="3175322" y="207420"/>
            <a:ext cx="2586430"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Summary of Multi Models</a:t>
            </a:r>
            <a:endParaRPr lang="en-US" sz="1800" b="1" dirty="0"/>
          </a:p>
        </p:txBody>
      </p:sp>
      <p:sp>
        <p:nvSpPr>
          <p:cNvPr id="5" name="TextBox 4">
            <a:extLst>
              <a:ext uri="{FF2B5EF4-FFF2-40B4-BE49-F238E27FC236}">
                <a16:creationId xmlns:a16="http://schemas.microsoft.com/office/drawing/2014/main" id="{4DC01B9D-A91D-2EA8-B386-349ED512F69A}"/>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44</a:t>
            </a:fld>
            <a:endParaRPr lang="en-US" b="1" dirty="0">
              <a:solidFill>
                <a:schemeClr val="tx1"/>
              </a:solidFill>
              <a:latin typeface="Livvic" pitchFamily="2" charset="0"/>
            </a:endParaRPr>
          </a:p>
        </p:txBody>
      </p:sp>
      <p:pic>
        <p:nvPicPr>
          <p:cNvPr id="6" name="Picture 5">
            <a:extLst>
              <a:ext uri="{FF2B5EF4-FFF2-40B4-BE49-F238E27FC236}">
                <a16:creationId xmlns:a16="http://schemas.microsoft.com/office/drawing/2014/main" id="{58ED3108-55B3-7337-66C9-D836E94F122F}"/>
              </a:ext>
            </a:extLst>
          </p:cNvPr>
          <p:cNvPicPr>
            <a:picLocks noChangeAspect="1"/>
          </p:cNvPicPr>
          <p:nvPr/>
        </p:nvPicPr>
        <p:blipFill>
          <a:blip r:embed="rId3"/>
          <a:stretch>
            <a:fillRect/>
          </a:stretch>
        </p:blipFill>
        <p:spPr>
          <a:xfrm>
            <a:off x="1982289" y="3488825"/>
            <a:ext cx="5819502" cy="1403949"/>
          </a:xfrm>
          <a:prstGeom prst="rect">
            <a:avLst/>
          </a:prstGeom>
        </p:spPr>
      </p:pic>
      <p:pic>
        <p:nvPicPr>
          <p:cNvPr id="10" name="Picture 9">
            <a:extLst>
              <a:ext uri="{FF2B5EF4-FFF2-40B4-BE49-F238E27FC236}">
                <a16:creationId xmlns:a16="http://schemas.microsoft.com/office/drawing/2014/main" id="{F2FBFCD3-5801-36AA-2BC0-96ADF03EB719}"/>
              </a:ext>
            </a:extLst>
          </p:cNvPr>
          <p:cNvPicPr>
            <a:picLocks noChangeAspect="1"/>
          </p:cNvPicPr>
          <p:nvPr/>
        </p:nvPicPr>
        <p:blipFill>
          <a:blip r:embed="rId4"/>
          <a:stretch>
            <a:fillRect/>
          </a:stretch>
        </p:blipFill>
        <p:spPr>
          <a:xfrm>
            <a:off x="1982289" y="1000047"/>
            <a:ext cx="5819502" cy="2325260"/>
          </a:xfrm>
          <a:prstGeom prst="rect">
            <a:avLst/>
          </a:prstGeom>
        </p:spPr>
      </p:pic>
      <p:sp>
        <p:nvSpPr>
          <p:cNvPr id="12" name="TextBox 11">
            <a:extLst>
              <a:ext uri="{FF2B5EF4-FFF2-40B4-BE49-F238E27FC236}">
                <a16:creationId xmlns:a16="http://schemas.microsoft.com/office/drawing/2014/main" id="{8829A112-ED12-6DF9-75C7-ED6F99AE5208}"/>
              </a:ext>
            </a:extLst>
          </p:cNvPr>
          <p:cNvSpPr txBox="1"/>
          <p:nvPr/>
        </p:nvSpPr>
        <p:spPr>
          <a:xfrm rot="20763972">
            <a:off x="-364757" y="2008788"/>
            <a:ext cx="2851274" cy="307777"/>
          </a:xfrm>
          <a:prstGeom prst="rect">
            <a:avLst/>
          </a:prstGeom>
          <a:noFill/>
        </p:spPr>
        <p:txBody>
          <a:bodyPr wrap="square">
            <a:spAutoFit/>
          </a:bodyPr>
          <a:lstStyle/>
          <a:p>
            <a:pPr marL="0" indent="0" algn="ctr">
              <a:buClr>
                <a:schemeClr val="dk1"/>
              </a:buClr>
              <a:buSzPts val="1100"/>
            </a:pPr>
            <a:r>
              <a:rPr lang="en-IN" sz="1400" b="1" dirty="0">
                <a:solidFill>
                  <a:schemeClr val="tx1"/>
                </a:solidFill>
                <a:latin typeface="Livvic" pitchFamily="2" charset="0"/>
              </a:rPr>
              <a:t>Early Fusion</a:t>
            </a:r>
            <a:endParaRPr lang="en-US" sz="1400" b="1" dirty="0">
              <a:solidFill>
                <a:schemeClr val="tx1"/>
              </a:solidFill>
              <a:latin typeface="Livvic" pitchFamily="2" charset="0"/>
            </a:endParaRPr>
          </a:p>
        </p:txBody>
      </p:sp>
      <p:sp>
        <p:nvSpPr>
          <p:cNvPr id="13" name="TextBox 12">
            <a:extLst>
              <a:ext uri="{FF2B5EF4-FFF2-40B4-BE49-F238E27FC236}">
                <a16:creationId xmlns:a16="http://schemas.microsoft.com/office/drawing/2014/main" id="{975C3CCE-FD22-25BF-64C8-3914A177186E}"/>
              </a:ext>
            </a:extLst>
          </p:cNvPr>
          <p:cNvSpPr txBox="1"/>
          <p:nvPr/>
        </p:nvSpPr>
        <p:spPr>
          <a:xfrm rot="20763972">
            <a:off x="-290732" y="3989564"/>
            <a:ext cx="2851274" cy="307777"/>
          </a:xfrm>
          <a:prstGeom prst="rect">
            <a:avLst/>
          </a:prstGeom>
          <a:noFill/>
        </p:spPr>
        <p:txBody>
          <a:bodyPr wrap="square">
            <a:spAutoFit/>
          </a:bodyPr>
          <a:lstStyle/>
          <a:p>
            <a:pPr marL="0" indent="0" algn="ctr">
              <a:buClr>
                <a:schemeClr val="dk1"/>
              </a:buClr>
              <a:buSzPts val="1100"/>
            </a:pPr>
            <a:r>
              <a:rPr lang="en-IN" sz="1400" b="1" dirty="0">
                <a:solidFill>
                  <a:schemeClr val="tx1"/>
                </a:solidFill>
                <a:latin typeface="Livvic" pitchFamily="2" charset="0"/>
              </a:rPr>
              <a:t>Late Fusion</a:t>
            </a:r>
            <a:endParaRPr lang="en-US" sz="1400" b="1" dirty="0">
              <a:solidFill>
                <a:schemeClr val="tx1"/>
              </a:solidFill>
              <a:latin typeface="Livvic" pitchFamily="2" charset="0"/>
            </a:endParaRPr>
          </a:p>
        </p:txBody>
      </p:sp>
    </p:spTree>
    <p:extLst>
      <p:ext uri="{BB962C8B-B14F-4D97-AF65-F5344CB8AC3E}">
        <p14:creationId xmlns:p14="http://schemas.microsoft.com/office/powerpoint/2010/main" val="769060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7">
          <a:extLst>
            <a:ext uri="{FF2B5EF4-FFF2-40B4-BE49-F238E27FC236}">
              <a16:creationId xmlns:a16="http://schemas.microsoft.com/office/drawing/2014/main" id="{24D79FBB-A480-AC4B-A636-788A58C4C09D}"/>
            </a:ext>
          </a:extLst>
        </p:cNvPr>
        <p:cNvGrpSpPr/>
        <p:nvPr/>
      </p:nvGrpSpPr>
      <p:grpSpPr>
        <a:xfrm>
          <a:off x="0" y="0"/>
          <a:ext cx="0" cy="0"/>
          <a:chOff x="0" y="0"/>
          <a:chExt cx="0" cy="0"/>
        </a:xfrm>
      </p:grpSpPr>
      <p:sp>
        <p:nvSpPr>
          <p:cNvPr id="228" name="Google Shape;228;p29">
            <a:extLst>
              <a:ext uri="{FF2B5EF4-FFF2-40B4-BE49-F238E27FC236}">
                <a16:creationId xmlns:a16="http://schemas.microsoft.com/office/drawing/2014/main" id="{65AF5DA8-FEE4-6F4E-3146-CE4A312456DC}"/>
              </a:ext>
            </a:extLst>
          </p:cNvPr>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a:extLst>
              <a:ext uri="{FF2B5EF4-FFF2-40B4-BE49-F238E27FC236}">
                <a16:creationId xmlns:a16="http://schemas.microsoft.com/office/drawing/2014/main" id="{4DE581D7-9DBD-9265-AC95-EDB128D9F571}"/>
              </a:ext>
            </a:extLst>
          </p:cNvPr>
          <p:cNvSpPr txBox="1">
            <a:spLocks noGrp="1"/>
          </p:cNvSpPr>
          <p:nvPr>
            <p:ph type="title"/>
          </p:nvPr>
        </p:nvSpPr>
        <p:spPr>
          <a:xfrm>
            <a:off x="3887609" y="2155800"/>
            <a:ext cx="4667089"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5400" dirty="0"/>
              <a:t>Ablation </a:t>
            </a:r>
            <a:br>
              <a:rPr lang="en" sz="5400" dirty="0"/>
            </a:br>
            <a:r>
              <a:rPr lang="en" sz="5400" dirty="0"/>
              <a:t>Study</a:t>
            </a:r>
            <a:endParaRPr sz="5400" dirty="0"/>
          </a:p>
        </p:txBody>
      </p:sp>
      <p:sp>
        <p:nvSpPr>
          <p:cNvPr id="231" name="Google Shape;231;p29">
            <a:extLst>
              <a:ext uri="{FF2B5EF4-FFF2-40B4-BE49-F238E27FC236}">
                <a16:creationId xmlns:a16="http://schemas.microsoft.com/office/drawing/2014/main" id="{A23BBF0E-B135-5144-6B92-E3AC8C8E43C7}"/>
              </a:ext>
            </a:extLst>
          </p:cNvPr>
          <p:cNvSpPr txBox="1">
            <a:spLocks noGrp="1"/>
          </p:cNvSpPr>
          <p:nvPr>
            <p:ph type="title" idx="2"/>
          </p:nvPr>
        </p:nvSpPr>
        <p:spPr>
          <a:xfrm>
            <a:off x="1725672" y="2155800"/>
            <a:ext cx="1085067"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9</a:t>
            </a:r>
            <a:endParaRPr dirty="0"/>
          </a:p>
        </p:txBody>
      </p:sp>
      <p:sp>
        <p:nvSpPr>
          <p:cNvPr id="233" name="Google Shape;233;p29">
            <a:extLst>
              <a:ext uri="{FF2B5EF4-FFF2-40B4-BE49-F238E27FC236}">
                <a16:creationId xmlns:a16="http://schemas.microsoft.com/office/drawing/2014/main" id="{27E450AC-F889-179C-3E48-7BB91E60A225}"/>
              </a:ext>
            </a:extLst>
          </p:cNvPr>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a:extLst>
              <a:ext uri="{FF2B5EF4-FFF2-40B4-BE49-F238E27FC236}">
                <a16:creationId xmlns:a16="http://schemas.microsoft.com/office/drawing/2014/main" id="{2224D571-8410-E6B1-BEFA-D56AC94E0E61}"/>
              </a:ext>
            </a:extLst>
          </p:cNvPr>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a:extLst>
              <a:ext uri="{FF2B5EF4-FFF2-40B4-BE49-F238E27FC236}">
                <a16:creationId xmlns:a16="http://schemas.microsoft.com/office/drawing/2014/main" id="{D8D393BB-31C0-FFA7-8722-9D67FDB868A9}"/>
              </a:ext>
            </a:extLst>
          </p:cNvPr>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74963E3-B907-9968-DF93-F0543F832741}"/>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45</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373375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Rectangle 3">
            <a:extLst>
              <a:ext uri="{FF2B5EF4-FFF2-40B4-BE49-F238E27FC236}">
                <a16:creationId xmlns:a16="http://schemas.microsoft.com/office/drawing/2014/main" id="{6D3DCFE5-8C9B-D725-D14C-DE131C4FF1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CF7F15B-DE26-B659-4683-0E1B5182D725}"/>
              </a:ext>
            </a:extLst>
          </p:cNvPr>
          <p:cNvSpPr txBox="1"/>
          <p:nvPr/>
        </p:nvSpPr>
        <p:spPr>
          <a:xfrm>
            <a:off x="876138" y="1218597"/>
            <a:ext cx="7391723" cy="3046988"/>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Cross-lingual fine-tuning is crucial for low-resource languages lacking large annotated datasets.</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The study investigates hate speech detection in Tamil using models originally trained on Telugu, both Dravidian languages.</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The goal is to analyze generalizability of </a:t>
            </a:r>
            <a:r>
              <a:rPr lang="en-US" sz="1600" dirty="0" err="1">
                <a:solidFill>
                  <a:schemeClr val="tx1"/>
                </a:solidFill>
                <a:latin typeface="Livvic" pitchFamily="2" charset="0"/>
              </a:rPr>
              <a:t>uni</a:t>
            </a:r>
            <a:r>
              <a:rPr lang="en-US" sz="1600" dirty="0">
                <a:solidFill>
                  <a:schemeClr val="tx1"/>
                </a:solidFill>
                <a:latin typeface="Livvic" pitchFamily="2" charset="0"/>
              </a:rPr>
              <a:t>-modal and multi-modal systems across related but distinct languages without heavy reengineering or augmentation.</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The study evaluates how Telugu-based speech models perform on Tamil data, providing insights into strengths and limitations in interlingual transfer.</a:t>
            </a:r>
          </a:p>
        </p:txBody>
      </p:sp>
      <p:sp>
        <p:nvSpPr>
          <p:cNvPr id="2" name="TextBox 1">
            <a:extLst>
              <a:ext uri="{FF2B5EF4-FFF2-40B4-BE49-F238E27FC236}">
                <a16:creationId xmlns:a16="http://schemas.microsoft.com/office/drawing/2014/main" id="{2DCC1F04-F255-D427-C02A-80EB3C5D9678}"/>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46</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4119856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C90151E3-5686-4DAC-90EB-6171833E4E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AE6AE7-C47E-F09D-8EB5-73D26B945EA4}"/>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848F29DF-7F8F-59AA-F117-EB9FEEEB8EA5}"/>
              </a:ext>
            </a:extLst>
          </p:cNvPr>
          <p:cNvSpPr txBox="1">
            <a:spLocks/>
          </p:cNvSpPr>
          <p:nvPr/>
        </p:nvSpPr>
        <p:spPr>
          <a:xfrm>
            <a:off x="2649018" y="183023"/>
            <a:ext cx="3845964"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of Speech Modality on Tamil Data</a:t>
            </a:r>
            <a:endParaRPr lang="en-US" sz="1800" b="1" dirty="0"/>
          </a:p>
        </p:txBody>
      </p:sp>
      <p:sp>
        <p:nvSpPr>
          <p:cNvPr id="5" name="TextBox 4">
            <a:extLst>
              <a:ext uri="{FF2B5EF4-FFF2-40B4-BE49-F238E27FC236}">
                <a16:creationId xmlns:a16="http://schemas.microsoft.com/office/drawing/2014/main" id="{9DD02D73-E5E9-2947-1CB3-C8934C6503A6}"/>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47</a:t>
            </a:fld>
            <a:endParaRPr lang="en-US" b="1" dirty="0">
              <a:solidFill>
                <a:schemeClr val="tx1"/>
              </a:solidFill>
              <a:latin typeface="Livvic" pitchFamily="2" charset="0"/>
            </a:endParaRPr>
          </a:p>
        </p:txBody>
      </p:sp>
      <p:pic>
        <p:nvPicPr>
          <p:cNvPr id="6" name="Picture 5">
            <a:extLst>
              <a:ext uri="{FF2B5EF4-FFF2-40B4-BE49-F238E27FC236}">
                <a16:creationId xmlns:a16="http://schemas.microsoft.com/office/drawing/2014/main" id="{F9B8439F-672D-A510-69BB-2A17D45E248F}"/>
              </a:ext>
            </a:extLst>
          </p:cNvPr>
          <p:cNvPicPr>
            <a:picLocks noChangeAspect="1"/>
          </p:cNvPicPr>
          <p:nvPr/>
        </p:nvPicPr>
        <p:blipFill>
          <a:blip r:embed="rId3"/>
          <a:stretch>
            <a:fillRect/>
          </a:stretch>
        </p:blipFill>
        <p:spPr>
          <a:xfrm>
            <a:off x="1227908" y="1427806"/>
            <a:ext cx="6688183" cy="2958564"/>
          </a:xfrm>
          <a:prstGeom prst="rect">
            <a:avLst/>
          </a:prstGeom>
        </p:spPr>
      </p:pic>
    </p:spTree>
    <p:extLst>
      <p:ext uri="{BB962C8B-B14F-4D97-AF65-F5344CB8AC3E}">
        <p14:creationId xmlns:p14="http://schemas.microsoft.com/office/powerpoint/2010/main" val="4109362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5AC3BD77-76F1-9BAD-3C36-0421E04EF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B06F698-4574-637B-FA3E-F989C7CD9172}"/>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346E126-E3D5-739A-D6BD-0996CA5A4172}"/>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48</a:t>
            </a:fld>
            <a:endParaRPr lang="en-US" b="1" dirty="0">
              <a:solidFill>
                <a:schemeClr val="tx1"/>
              </a:solidFill>
              <a:latin typeface="Livvic" pitchFamily="2" charset="0"/>
            </a:endParaRPr>
          </a:p>
        </p:txBody>
      </p:sp>
      <p:sp>
        <p:nvSpPr>
          <p:cNvPr id="3" name="Google Shape;241;p30">
            <a:extLst>
              <a:ext uri="{FF2B5EF4-FFF2-40B4-BE49-F238E27FC236}">
                <a16:creationId xmlns:a16="http://schemas.microsoft.com/office/drawing/2014/main" id="{A1F53C62-4B18-A770-6D71-59C6B8AF4265}"/>
              </a:ext>
            </a:extLst>
          </p:cNvPr>
          <p:cNvSpPr txBox="1">
            <a:spLocks/>
          </p:cNvSpPr>
          <p:nvPr/>
        </p:nvSpPr>
        <p:spPr>
          <a:xfrm>
            <a:off x="2649018" y="183023"/>
            <a:ext cx="3845964"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of Text Modality on Tamil Data</a:t>
            </a:r>
            <a:endParaRPr lang="en-US" sz="1800" b="1" dirty="0"/>
          </a:p>
        </p:txBody>
      </p:sp>
      <p:pic>
        <p:nvPicPr>
          <p:cNvPr id="7" name="Picture 6">
            <a:extLst>
              <a:ext uri="{FF2B5EF4-FFF2-40B4-BE49-F238E27FC236}">
                <a16:creationId xmlns:a16="http://schemas.microsoft.com/office/drawing/2014/main" id="{8D2AD9AA-7B5C-11B3-D088-9C0F707894E3}"/>
              </a:ext>
            </a:extLst>
          </p:cNvPr>
          <p:cNvPicPr>
            <a:picLocks noChangeAspect="1"/>
          </p:cNvPicPr>
          <p:nvPr/>
        </p:nvPicPr>
        <p:blipFill>
          <a:blip r:embed="rId3"/>
          <a:stretch>
            <a:fillRect/>
          </a:stretch>
        </p:blipFill>
        <p:spPr>
          <a:xfrm>
            <a:off x="1391194" y="1397969"/>
            <a:ext cx="6361611" cy="2709781"/>
          </a:xfrm>
          <a:prstGeom prst="rect">
            <a:avLst/>
          </a:prstGeom>
        </p:spPr>
      </p:pic>
    </p:spTree>
    <p:extLst>
      <p:ext uri="{BB962C8B-B14F-4D97-AF65-F5344CB8AC3E}">
        <p14:creationId xmlns:p14="http://schemas.microsoft.com/office/powerpoint/2010/main" val="347502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CFBD0D2D-30DB-9B6A-BBE7-F0BFD2A4786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007EB8-3D49-FD99-E82D-1A5DCEAF8B2F}"/>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0">
            <a:extLst>
              <a:ext uri="{FF2B5EF4-FFF2-40B4-BE49-F238E27FC236}">
                <a16:creationId xmlns:a16="http://schemas.microsoft.com/office/drawing/2014/main" id="{FB949487-07A1-8D4D-4DFC-1DF994D33540}"/>
              </a:ext>
            </a:extLst>
          </p:cNvPr>
          <p:cNvSpPr txBox="1">
            <a:spLocks/>
          </p:cNvSpPr>
          <p:nvPr/>
        </p:nvSpPr>
        <p:spPr>
          <a:xfrm>
            <a:off x="2762278" y="154961"/>
            <a:ext cx="3619443" cy="629109"/>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pPr>
            <a:r>
              <a:rPr lang="en-IN" sz="1800" b="1" dirty="0"/>
              <a:t>Results Summary of Multi Models on Tamil data</a:t>
            </a:r>
            <a:endParaRPr lang="en-US" sz="1800" b="1" dirty="0"/>
          </a:p>
        </p:txBody>
      </p:sp>
      <p:sp>
        <p:nvSpPr>
          <p:cNvPr id="5" name="TextBox 4">
            <a:extLst>
              <a:ext uri="{FF2B5EF4-FFF2-40B4-BE49-F238E27FC236}">
                <a16:creationId xmlns:a16="http://schemas.microsoft.com/office/drawing/2014/main" id="{224C577C-B955-4745-14A8-413B6B7B8062}"/>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49</a:t>
            </a:fld>
            <a:endParaRPr lang="en-US" b="1" dirty="0">
              <a:solidFill>
                <a:schemeClr val="tx1"/>
              </a:solidFill>
              <a:latin typeface="Livvic" pitchFamily="2" charset="0"/>
            </a:endParaRPr>
          </a:p>
        </p:txBody>
      </p:sp>
      <p:sp>
        <p:nvSpPr>
          <p:cNvPr id="12" name="TextBox 11">
            <a:extLst>
              <a:ext uri="{FF2B5EF4-FFF2-40B4-BE49-F238E27FC236}">
                <a16:creationId xmlns:a16="http://schemas.microsoft.com/office/drawing/2014/main" id="{5DD46BFE-536F-FCDE-FF41-F04F0CE9C200}"/>
              </a:ext>
            </a:extLst>
          </p:cNvPr>
          <p:cNvSpPr txBox="1"/>
          <p:nvPr/>
        </p:nvSpPr>
        <p:spPr>
          <a:xfrm rot="20763972">
            <a:off x="-364757" y="2008788"/>
            <a:ext cx="2851274" cy="307777"/>
          </a:xfrm>
          <a:prstGeom prst="rect">
            <a:avLst/>
          </a:prstGeom>
          <a:noFill/>
        </p:spPr>
        <p:txBody>
          <a:bodyPr wrap="square">
            <a:spAutoFit/>
          </a:bodyPr>
          <a:lstStyle/>
          <a:p>
            <a:pPr marL="0" indent="0" algn="ctr">
              <a:buClr>
                <a:schemeClr val="dk1"/>
              </a:buClr>
              <a:buSzPts val="1100"/>
            </a:pPr>
            <a:r>
              <a:rPr lang="en-IN" sz="1400" b="1" dirty="0">
                <a:solidFill>
                  <a:schemeClr val="tx1"/>
                </a:solidFill>
                <a:latin typeface="Livvic" pitchFamily="2" charset="0"/>
              </a:rPr>
              <a:t>Early Fusion</a:t>
            </a:r>
            <a:endParaRPr lang="en-US" sz="1400" b="1" dirty="0">
              <a:solidFill>
                <a:schemeClr val="tx1"/>
              </a:solidFill>
              <a:latin typeface="Livvic" pitchFamily="2" charset="0"/>
            </a:endParaRPr>
          </a:p>
        </p:txBody>
      </p:sp>
      <p:sp>
        <p:nvSpPr>
          <p:cNvPr id="13" name="TextBox 12">
            <a:extLst>
              <a:ext uri="{FF2B5EF4-FFF2-40B4-BE49-F238E27FC236}">
                <a16:creationId xmlns:a16="http://schemas.microsoft.com/office/drawing/2014/main" id="{172F821E-AC2D-094D-54B1-FE4F606F44C8}"/>
              </a:ext>
            </a:extLst>
          </p:cNvPr>
          <p:cNvSpPr txBox="1"/>
          <p:nvPr/>
        </p:nvSpPr>
        <p:spPr>
          <a:xfrm rot="20763972">
            <a:off x="-290732" y="3989564"/>
            <a:ext cx="2851274" cy="307777"/>
          </a:xfrm>
          <a:prstGeom prst="rect">
            <a:avLst/>
          </a:prstGeom>
          <a:noFill/>
        </p:spPr>
        <p:txBody>
          <a:bodyPr wrap="square">
            <a:spAutoFit/>
          </a:bodyPr>
          <a:lstStyle/>
          <a:p>
            <a:pPr marL="0" indent="0" algn="ctr">
              <a:buClr>
                <a:schemeClr val="dk1"/>
              </a:buClr>
              <a:buSzPts val="1100"/>
            </a:pPr>
            <a:r>
              <a:rPr lang="en-IN" sz="1400" b="1" dirty="0">
                <a:solidFill>
                  <a:schemeClr val="tx1"/>
                </a:solidFill>
                <a:latin typeface="Livvic" pitchFamily="2" charset="0"/>
              </a:rPr>
              <a:t>Late Fusion</a:t>
            </a:r>
            <a:endParaRPr lang="en-US" sz="1400" b="1" dirty="0">
              <a:solidFill>
                <a:schemeClr val="tx1"/>
              </a:solidFill>
              <a:latin typeface="Livvic" pitchFamily="2" charset="0"/>
            </a:endParaRPr>
          </a:p>
        </p:txBody>
      </p:sp>
      <p:pic>
        <p:nvPicPr>
          <p:cNvPr id="7" name="Picture 6">
            <a:extLst>
              <a:ext uri="{FF2B5EF4-FFF2-40B4-BE49-F238E27FC236}">
                <a16:creationId xmlns:a16="http://schemas.microsoft.com/office/drawing/2014/main" id="{D618E2EF-4B19-8633-2BEE-EB54E9B7AB1E}"/>
              </a:ext>
            </a:extLst>
          </p:cNvPr>
          <p:cNvPicPr>
            <a:picLocks noChangeAspect="1"/>
          </p:cNvPicPr>
          <p:nvPr/>
        </p:nvPicPr>
        <p:blipFill>
          <a:blip r:embed="rId3"/>
          <a:stretch>
            <a:fillRect/>
          </a:stretch>
        </p:blipFill>
        <p:spPr>
          <a:xfrm>
            <a:off x="1982288" y="990615"/>
            <a:ext cx="5819501" cy="2336977"/>
          </a:xfrm>
          <a:prstGeom prst="rect">
            <a:avLst/>
          </a:prstGeom>
        </p:spPr>
      </p:pic>
      <p:pic>
        <p:nvPicPr>
          <p:cNvPr id="9" name="Picture 8">
            <a:extLst>
              <a:ext uri="{FF2B5EF4-FFF2-40B4-BE49-F238E27FC236}">
                <a16:creationId xmlns:a16="http://schemas.microsoft.com/office/drawing/2014/main" id="{BC96853F-BF13-B54A-2CBC-5802F39DD0A2}"/>
              </a:ext>
            </a:extLst>
          </p:cNvPr>
          <p:cNvPicPr>
            <a:picLocks noChangeAspect="1"/>
          </p:cNvPicPr>
          <p:nvPr/>
        </p:nvPicPr>
        <p:blipFill>
          <a:blip r:embed="rId4"/>
          <a:stretch>
            <a:fillRect/>
          </a:stretch>
        </p:blipFill>
        <p:spPr>
          <a:xfrm>
            <a:off x="2006668" y="3534137"/>
            <a:ext cx="5795121" cy="1350954"/>
          </a:xfrm>
          <a:prstGeom prst="rect">
            <a:avLst/>
          </a:prstGeom>
        </p:spPr>
      </p:pic>
    </p:spTree>
    <p:extLst>
      <p:ext uri="{BB962C8B-B14F-4D97-AF65-F5344CB8AC3E}">
        <p14:creationId xmlns:p14="http://schemas.microsoft.com/office/powerpoint/2010/main" val="23002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0"/>
          <p:cNvSpPr txBox="1">
            <a:spLocks noGrp="1"/>
          </p:cNvSpPr>
          <p:nvPr>
            <p:ph type="subTitle" idx="1"/>
          </p:nvPr>
        </p:nvSpPr>
        <p:spPr>
          <a:xfrm>
            <a:off x="810360" y="1963029"/>
            <a:ext cx="7523279" cy="1217442"/>
          </a:xfrm>
          <a:prstGeom prst="rect">
            <a:avLst/>
          </a:prstGeom>
          <a:noFill/>
          <a:ln>
            <a:noFill/>
          </a:ln>
        </p:spPr>
        <p:txBody>
          <a:bodyPr spcFirstLastPara="1" wrap="square" lIns="91425" tIns="91425" rIns="91425" bIns="91425" anchor="ctr" anchorCtr="0">
            <a:noAutofit/>
          </a:bodyPr>
          <a:lstStyle/>
          <a:p>
            <a:pPr marL="0" indent="0" algn="ctr">
              <a:lnSpc>
                <a:spcPct val="150000"/>
              </a:lnSpc>
              <a:buClr>
                <a:schemeClr val="dk1"/>
              </a:buClr>
              <a:buSzPts val="1100"/>
            </a:pPr>
            <a:r>
              <a:rPr lang="en-US" sz="1800" i="1" dirty="0">
                <a:effectLst>
                  <a:outerShdw blurRad="38100" dist="38100" dir="2700000" algn="tl">
                    <a:srgbClr val="000000">
                      <a:alpha val="43137"/>
                    </a:srgbClr>
                  </a:outerShdw>
                </a:effectLst>
              </a:rPr>
              <a:t>“To conduct an explorative study on Hate Speech detection in Telugu social media data by collecting a comprehensive multi-modal dataset from YouTube, in accordance with its content guidelines, and performing an in-depth analysis of modality dependencies of hate speech across various categories.”</a:t>
            </a:r>
          </a:p>
        </p:txBody>
      </p:sp>
      <p:sp>
        <p:nvSpPr>
          <p:cNvPr id="2" name="TextBox 1">
            <a:extLst>
              <a:ext uri="{FF2B5EF4-FFF2-40B4-BE49-F238E27FC236}">
                <a16:creationId xmlns:a16="http://schemas.microsoft.com/office/drawing/2014/main" id="{8ED0B256-C38E-A4F6-4BDB-F0FC796D3FB4}"/>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5</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817345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7">
          <a:extLst>
            <a:ext uri="{FF2B5EF4-FFF2-40B4-BE49-F238E27FC236}">
              <a16:creationId xmlns:a16="http://schemas.microsoft.com/office/drawing/2014/main" id="{0CDFFEA2-4067-5B1B-4E7D-98E5363F7AA0}"/>
            </a:ext>
          </a:extLst>
        </p:cNvPr>
        <p:cNvGrpSpPr/>
        <p:nvPr/>
      </p:nvGrpSpPr>
      <p:grpSpPr>
        <a:xfrm>
          <a:off x="0" y="0"/>
          <a:ext cx="0" cy="0"/>
          <a:chOff x="0" y="0"/>
          <a:chExt cx="0" cy="0"/>
        </a:xfrm>
      </p:grpSpPr>
      <p:sp>
        <p:nvSpPr>
          <p:cNvPr id="228" name="Google Shape;228;p29">
            <a:extLst>
              <a:ext uri="{FF2B5EF4-FFF2-40B4-BE49-F238E27FC236}">
                <a16:creationId xmlns:a16="http://schemas.microsoft.com/office/drawing/2014/main" id="{8150070D-2FDD-393F-02F9-7F2D684B2C34}"/>
              </a:ext>
            </a:extLst>
          </p:cNvPr>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a:extLst>
              <a:ext uri="{FF2B5EF4-FFF2-40B4-BE49-F238E27FC236}">
                <a16:creationId xmlns:a16="http://schemas.microsoft.com/office/drawing/2014/main" id="{9F930D29-DFC0-7655-3423-975AC30B3031}"/>
              </a:ext>
            </a:extLst>
          </p:cNvPr>
          <p:cNvSpPr txBox="1">
            <a:spLocks noGrp="1"/>
          </p:cNvSpPr>
          <p:nvPr>
            <p:ph type="title"/>
          </p:nvPr>
        </p:nvSpPr>
        <p:spPr>
          <a:xfrm>
            <a:off x="3887609" y="1653000"/>
            <a:ext cx="4667089"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CONCLUSION</a:t>
            </a:r>
            <a:endParaRPr dirty="0"/>
          </a:p>
        </p:txBody>
      </p:sp>
      <p:sp>
        <p:nvSpPr>
          <p:cNvPr id="231" name="Google Shape;231;p29">
            <a:extLst>
              <a:ext uri="{FF2B5EF4-FFF2-40B4-BE49-F238E27FC236}">
                <a16:creationId xmlns:a16="http://schemas.microsoft.com/office/drawing/2014/main" id="{001FFD5A-9EB8-9D07-D37F-FC0EF4653ECF}"/>
              </a:ext>
            </a:extLst>
          </p:cNvPr>
          <p:cNvSpPr txBox="1">
            <a:spLocks noGrp="1"/>
          </p:cNvSpPr>
          <p:nvPr>
            <p:ph type="title" idx="2"/>
          </p:nvPr>
        </p:nvSpPr>
        <p:spPr>
          <a:xfrm>
            <a:off x="1725672" y="2155800"/>
            <a:ext cx="1085067"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233" name="Google Shape;233;p29">
            <a:extLst>
              <a:ext uri="{FF2B5EF4-FFF2-40B4-BE49-F238E27FC236}">
                <a16:creationId xmlns:a16="http://schemas.microsoft.com/office/drawing/2014/main" id="{5E3EF04E-8976-6C5D-B37A-4C90A51A1F8F}"/>
              </a:ext>
            </a:extLst>
          </p:cNvPr>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a:extLst>
              <a:ext uri="{FF2B5EF4-FFF2-40B4-BE49-F238E27FC236}">
                <a16:creationId xmlns:a16="http://schemas.microsoft.com/office/drawing/2014/main" id="{D851834F-F41F-6333-7C9E-0295A3E9B635}"/>
              </a:ext>
            </a:extLst>
          </p:cNvPr>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a:extLst>
              <a:ext uri="{FF2B5EF4-FFF2-40B4-BE49-F238E27FC236}">
                <a16:creationId xmlns:a16="http://schemas.microsoft.com/office/drawing/2014/main" id="{DF5F3B1B-F0D5-C870-8AC3-885035C347E1}"/>
              </a:ext>
            </a:extLst>
          </p:cNvPr>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8041E5F-1DE5-5970-AC18-B1E03C7A07F8}"/>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50</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499971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3E33494E-4DC8-AE36-4755-19C7878FFFB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453B21D-9F46-6CF6-AEF0-CFE63055EDAE}"/>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2B393FBE-8744-0ABC-91C5-418E48A55778}"/>
              </a:ext>
            </a:extLst>
          </p:cNvPr>
          <p:cNvSpPr txBox="1">
            <a:spLocks/>
          </p:cNvSpPr>
          <p:nvPr/>
        </p:nvSpPr>
        <p:spPr>
          <a:xfrm>
            <a:off x="2872143" y="346159"/>
            <a:ext cx="3200332"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Conclusion</a:t>
            </a:r>
            <a:endParaRPr lang="en-US" sz="1800" b="1" dirty="0"/>
          </a:p>
        </p:txBody>
      </p:sp>
      <p:sp>
        <p:nvSpPr>
          <p:cNvPr id="3" name="TextBox 2">
            <a:extLst>
              <a:ext uri="{FF2B5EF4-FFF2-40B4-BE49-F238E27FC236}">
                <a16:creationId xmlns:a16="http://schemas.microsoft.com/office/drawing/2014/main" id="{D505B0B0-B226-9499-2095-B1E901F46842}"/>
              </a:ext>
            </a:extLst>
          </p:cNvPr>
          <p:cNvSpPr txBox="1"/>
          <p:nvPr/>
        </p:nvSpPr>
        <p:spPr>
          <a:xfrm>
            <a:off x="876138" y="1349226"/>
            <a:ext cx="7391723" cy="2554545"/>
          </a:xfrm>
          <a:prstGeom prst="rect">
            <a:avLst/>
          </a:prstGeom>
          <a:noFill/>
        </p:spPr>
        <p:txBody>
          <a:bodyPr wrap="square" rtlCol="0">
            <a:spAutoFit/>
          </a:bodyPr>
          <a:lstStyle/>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To conclude, our study, which involved the creation of a multi-modal dataset, laid the groundwork for exploring the relatively untapped area of hate speech detection in the Telugu language.</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The results indicate that the speech modality is particularly effective for identifying hate content in Telugu.</a:t>
            </a:r>
          </a:p>
          <a:p>
            <a:pPr marL="285750" indent="-285750" algn="just">
              <a:buClr>
                <a:schemeClr val="tx1"/>
              </a:buClr>
              <a:buFont typeface="Wingdings" panose="05000000000000000000" pitchFamily="2" charset="2"/>
              <a:buChar char="§"/>
            </a:pPr>
            <a:endParaRPr lang="en-US" sz="1600" dirty="0">
              <a:solidFill>
                <a:schemeClr val="tx1"/>
              </a:solidFill>
              <a:latin typeface="Livvic" pitchFamily="2" charset="0"/>
            </a:endParaRPr>
          </a:p>
          <a:p>
            <a:pPr marL="285750" indent="-285750" algn="just">
              <a:buClr>
                <a:schemeClr val="tx1"/>
              </a:buClr>
              <a:buFont typeface="Wingdings" panose="05000000000000000000" pitchFamily="2" charset="2"/>
              <a:buChar char="§"/>
            </a:pPr>
            <a:r>
              <a:rPr lang="en-US" sz="1600" dirty="0">
                <a:solidFill>
                  <a:schemeClr val="tx1"/>
                </a:solidFill>
                <a:latin typeface="Livvic" pitchFamily="2" charset="0"/>
              </a:rPr>
              <a:t>Furthermore, insights from the ablation study highlight that maintaining a balanced dataset significantly enhances performance in multi-class classification tasks.</a:t>
            </a:r>
          </a:p>
        </p:txBody>
      </p:sp>
      <p:sp>
        <p:nvSpPr>
          <p:cNvPr id="2" name="TextBox 1">
            <a:extLst>
              <a:ext uri="{FF2B5EF4-FFF2-40B4-BE49-F238E27FC236}">
                <a16:creationId xmlns:a16="http://schemas.microsoft.com/office/drawing/2014/main" id="{4A5A894D-4022-05E5-E420-2BCDFFE9E835}"/>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51</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632479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txBox="1">
            <a:spLocks noGrp="1"/>
          </p:cNvSpPr>
          <p:nvPr>
            <p:ph type="title"/>
          </p:nvPr>
        </p:nvSpPr>
        <p:spPr>
          <a:xfrm>
            <a:off x="3887609" y="1653000"/>
            <a:ext cx="4667089"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REFERENCES</a:t>
            </a:r>
            <a:endParaRPr dirty="0"/>
          </a:p>
        </p:txBody>
      </p:sp>
      <p:sp>
        <p:nvSpPr>
          <p:cNvPr id="231" name="Google Shape;231;p29"/>
          <p:cNvSpPr txBox="1">
            <a:spLocks noGrp="1"/>
          </p:cNvSpPr>
          <p:nvPr>
            <p:ph type="title" idx="2"/>
          </p:nvPr>
        </p:nvSpPr>
        <p:spPr>
          <a:xfrm>
            <a:off x="1725672" y="2155800"/>
            <a:ext cx="1085067"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233" name="Google Shape;233;p29"/>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B20CB78-8872-CA7D-04F9-53FEB89D436A}"/>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52</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3537869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Rectangle 3">
            <a:extLst>
              <a:ext uri="{FF2B5EF4-FFF2-40B4-BE49-F238E27FC236}">
                <a16:creationId xmlns:a16="http://schemas.microsoft.com/office/drawing/2014/main" id="{6D3DCFE5-8C9B-D725-D14C-DE131C4FF1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1;p30">
            <a:extLst>
              <a:ext uri="{FF2B5EF4-FFF2-40B4-BE49-F238E27FC236}">
                <a16:creationId xmlns:a16="http://schemas.microsoft.com/office/drawing/2014/main" id="{78397ABF-93C0-5C0C-3B1B-51918EA5B9D1}"/>
              </a:ext>
            </a:extLst>
          </p:cNvPr>
          <p:cNvSpPr txBox="1">
            <a:spLocks/>
          </p:cNvSpPr>
          <p:nvPr/>
        </p:nvSpPr>
        <p:spPr>
          <a:xfrm>
            <a:off x="3655914" y="346159"/>
            <a:ext cx="1632789" cy="410971"/>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IN" sz="1800" b="1" dirty="0"/>
              <a:t>References</a:t>
            </a:r>
            <a:endParaRPr lang="en-US" sz="1800" b="1" dirty="0"/>
          </a:p>
        </p:txBody>
      </p:sp>
      <p:sp>
        <p:nvSpPr>
          <p:cNvPr id="3" name="TextBox 2">
            <a:extLst>
              <a:ext uri="{FF2B5EF4-FFF2-40B4-BE49-F238E27FC236}">
                <a16:creationId xmlns:a16="http://schemas.microsoft.com/office/drawing/2014/main" id="{ECF7F15B-DE26-B659-4683-0E1B5182D725}"/>
              </a:ext>
            </a:extLst>
          </p:cNvPr>
          <p:cNvSpPr txBox="1"/>
          <p:nvPr/>
        </p:nvSpPr>
        <p:spPr>
          <a:xfrm>
            <a:off x="825597" y="1017478"/>
            <a:ext cx="7492806" cy="3539430"/>
          </a:xfrm>
          <a:prstGeom prst="rect">
            <a:avLst/>
          </a:prstGeom>
          <a:noFill/>
        </p:spPr>
        <p:txBody>
          <a:bodyPr wrap="square" rtlCol="0">
            <a:spAutoFit/>
          </a:bodyPr>
          <a:lstStyle/>
          <a:p>
            <a:pPr marL="285750" lvl="0" indent="-285750" algn="just" rtl="0">
              <a:spcBef>
                <a:spcPts val="0"/>
              </a:spcBef>
              <a:spcAft>
                <a:spcPts val="0"/>
              </a:spcAft>
              <a:buClr>
                <a:schemeClr val="dk1"/>
              </a:buClr>
              <a:buSzPts val="1100"/>
              <a:buFont typeface="Wingdings" panose="05000000000000000000" pitchFamily="2" charset="2"/>
              <a:buChar char="§"/>
            </a:pPr>
            <a:r>
              <a:rPr lang="en-US" b="0" i="0" dirty="0">
                <a:solidFill>
                  <a:schemeClr val="tx1"/>
                </a:solidFill>
                <a:effectLst/>
                <a:latin typeface="Livvic" pitchFamily="2" charset="0"/>
              </a:rPr>
              <a:t>Diwakar, Mandar &amp; Gupta, Brijendra. (2023). The robust feature extraction of audio signal by using VGGish model. 10.21203/rs.3.rs-3036958/v1. </a:t>
            </a:r>
          </a:p>
          <a:p>
            <a:pPr marL="285750" lvl="0" indent="-285750" algn="just" rtl="0">
              <a:spcBef>
                <a:spcPts val="0"/>
              </a:spcBef>
              <a:spcAft>
                <a:spcPts val="0"/>
              </a:spcAf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lvl="0" indent="-285750" algn="just" rtl="0">
              <a:spcBef>
                <a:spcPts val="0"/>
              </a:spcBef>
              <a:spcAft>
                <a:spcPts val="0"/>
              </a:spcAft>
              <a:buClr>
                <a:schemeClr val="dk1"/>
              </a:buClr>
              <a:buSzPts val="1100"/>
              <a:buFont typeface="Wingdings" panose="05000000000000000000" pitchFamily="2" charset="2"/>
              <a:buChar char="§"/>
            </a:pPr>
            <a:r>
              <a:rPr lang="en-US" b="0" i="0" dirty="0">
                <a:solidFill>
                  <a:schemeClr val="tx1"/>
                </a:solidFill>
                <a:effectLst/>
                <a:latin typeface="Livvic" pitchFamily="2" charset="0"/>
              </a:rPr>
              <a:t>Gebremedin, Abreham &amp; Woldeyohannis, Michael. (2022). Multimodal Amharic Hate Speech Detection Using Deep Learning. 102-107. 10.1109/ICT4DA56482.2022.9971436. </a:t>
            </a:r>
          </a:p>
          <a:p>
            <a:pPr marL="285750" lvl="0" indent="-285750" algn="just" rtl="0">
              <a:spcBef>
                <a:spcPts val="0"/>
              </a:spcBef>
              <a:spcAft>
                <a:spcPts val="0"/>
              </a:spcAf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indent="-285750" algn="just">
              <a:buClr>
                <a:schemeClr val="dk1"/>
              </a:buClr>
              <a:buSzPts val="1100"/>
              <a:buFont typeface="Wingdings" panose="05000000000000000000" pitchFamily="2" charset="2"/>
              <a:buChar char="§"/>
            </a:pPr>
            <a:r>
              <a:rPr lang="en-US" b="0" i="0" strike="noStrike" dirty="0" err="1">
                <a:solidFill>
                  <a:srgbClr val="174B67"/>
                </a:solidFill>
                <a:effectLst/>
                <a:latin typeface="Livvic" pitchFamily="2" charset="0"/>
                <a:hlinkClick r:id="rId3">
                  <a:extLst>
                    <a:ext uri="{A12FA001-AC4F-418D-AE19-62706E023703}">
                      <ahyp:hlinkClr xmlns:ahyp="http://schemas.microsoft.com/office/drawing/2018/hyperlinkcolor" val="tx"/>
                    </a:ext>
                  </a:extLst>
                </a:hlinkClick>
              </a:rPr>
              <a:t>hate-alert@DravidianLangTech</a:t>
            </a:r>
            <a:r>
              <a:rPr lang="en-US" b="0" i="0" strike="noStrike" dirty="0">
                <a:solidFill>
                  <a:schemeClr val="tx1"/>
                </a:solidFill>
                <a:effectLst/>
                <a:latin typeface="Livvic" pitchFamily="2" charset="0"/>
                <a:hlinkClick r:id="rId3">
                  <a:extLst>
                    <a:ext uri="{A12FA001-AC4F-418D-AE19-62706E023703}">
                      <ahyp:hlinkClr xmlns:ahyp="http://schemas.microsoft.com/office/drawing/2018/hyperlinkcolor" val="tx"/>
                    </a:ext>
                  </a:extLst>
                </a:hlinkClick>
              </a:rPr>
              <a:t>: Multimodal Abusive Language Detection and Sentiment Analysis in Dravidian Languages</a:t>
            </a:r>
            <a:r>
              <a:rPr lang="en-US" b="0" i="0" dirty="0">
                <a:solidFill>
                  <a:schemeClr val="tx1"/>
                </a:solidFill>
                <a:effectLst/>
                <a:latin typeface="Livvic" pitchFamily="2" charset="0"/>
              </a:rPr>
              <a:t> (Barman &amp; Das, </a:t>
            </a:r>
            <a:r>
              <a:rPr lang="en-US" b="0" i="0" dirty="0" err="1">
                <a:solidFill>
                  <a:schemeClr val="tx1"/>
                </a:solidFill>
                <a:effectLst/>
                <a:latin typeface="Livvic" pitchFamily="2" charset="0"/>
              </a:rPr>
              <a:t>DravidianLangTech</a:t>
            </a:r>
            <a:r>
              <a:rPr lang="en-US" b="0" i="0" dirty="0">
                <a:solidFill>
                  <a:schemeClr val="tx1"/>
                </a:solidFill>
                <a:effectLst/>
                <a:latin typeface="Livvic" pitchFamily="2" charset="0"/>
              </a:rPr>
              <a:t>-WS 2023)</a:t>
            </a:r>
            <a:endParaRPr lang="en-US" dirty="0">
              <a:solidFill>
                <a:schemeClr val="tx1"/>
              </a:solidFill>
              <a:latin typeface="Livvic" pitchFamily="2" charset="0"/>
            </a:endParaRPr>
          </a:p>
          <a:p>
            <a:pPr marL="285750" lvl="0" indent="-285750" algn="just" rtl="0">
              <a:spcBef>
                <a:spcPts val="0"/>
              </a:spcBef>
              <a:spcAft>
                <a:spcPts val="0"/>
              </a:spcAft>
              <a:buClr>
                <a:schemeClr val="dk1"/>
              </a:buClr>
              <a:buSzPts val="1100"/>
              <a:buFont typeface="Wingdings" panose="05000000000000000000" pitchFamily="2" charset="2"/>
              <a:buChar char="§"/>
            </a:pPr>
            <a:endParaRPr lang="en-US" dirty="0">
              <a:solidFill>
                <a:schemeClr val="tx1"/>
              </a:solidFill>
              <a:latin typeface="Livvic" pitchFamily="2" charset="0"/>
            </a:endParaRPr>
          </a:p>
          <a:p>
            <a:pPr marL="285750" lvl="0" indent="-285750" algn="just" rtl="0">
              <a:spcBef>
                <a:spcPts val="0"/>
              </a:spcBef>
              <a:spcAft>
                <a:spcPts val="0"/>
              </a:spcAft>
              <a:buClr>
                <a:schemeClr val="dk1"/>
              </a:buClr>
              <a:buSzPts val="1100"/>
              <a:buFont typeface="Wingdings" panose="05000000000000000000" pitchFamily="2" charset="2"/>
              <a:buChar char="§"/>
            </a:pPr>
            <a:r>
              <a:rPr lang="en-US" b="0" i="0" dirty="0">
                <a:solidFill>
                  <a:schemeClr val="tx1"/>
                </a:solidFill>
                <a:effectLst/>
                <a:latin typeface="Livvic" pitchFamily="2" charset="0"/>
              </a:rPr>
              <a:t>Monnar AA, Perez Rojas J, Labra BP. Cross-lingual hate speech detection using domain-specific word embeddings. PLoS One. 2024 Jul 30;19(7):e0306521. </a:t>
            </a:r>
            <a:r>
              <a:rPr lang="en-US" b="0" i="0" dirty="0" err="1">
                <a:solidFill>
                  <a:schemeClr val="tx1"/>
                </a:solidFill>
                <a:effectLst/>
                <a:latin typeface="Livvic" pitchFamily="2" charset="0"/>
              </a:rPr>
              <a:t>doi</a:t>
            </a:r>
            <a:r>
              <a:rPr lang="en-US" b="0" i="0" dirty="0">
                <a:solidFill>
                  <a:schemeClr val="tx1"/>
                </a:solidFill>
                <a:effectLst/>
                <a:latin typeface="Livvic" pitchFamily="2" charset="0"/>
              </a:rPr>
              <a:t>: 10.1371/journal.pone.0306521. PMID: 39078840; PMCID: PMC11288409.</a:t>
            </a:r>
          </a:p>
          <a:p>
            <a:pPr marL="285750" lvl="0" indent="-285750" algn="just" rtl="0">
              <a:spcBef>
                <a:spcPts val="0"/>
              </a:spcBef>
              <a:spcAft>
                <a:spcPts val="0"/>
              </a:spcAft>
              <a:buClr>
                <a:schemeClr val="dk1"/>
              </a:buClr>
              <a:buSzPts val="1100"/>
              <a:buFont typeface="Wingdings" panose="05000000000000000000" pitchFamily="2" charset="2"/>
              <a:buChar char="§"/>
            </a:pPr>
            <a:endParaRPr lang="en-US" sz="1400" dirty="0">
              <a:solidFill>
                <a:schemeClr val="tx1"/>
              </a:solidFill>
              <a:latin typeface="Livvic" pitchFamily="2" charset="0"/>
            </a:endParaRPr>
          </a:p>
          <a:p>
            <a:pPr marL="285750" lvl="0" indent="-285750" algn="just" rtl="0">
              <a:spcBef>
                <a:spcPts val="0"/>
              </a:spcBef>
              <a:spcAft>
                <a:spcPts val="0"/>
              </a:spcAft>
              <a:buClr>
                <a:schemeClr val="dk1"/>
              </a:buClr>
              <a:buSzPts val="1100"/>
              <a:buFont typeface="Wingdings" panose="05000000000000000000" pitchFamily="2" charset="2"/>
              <a:buChar char="§"/>
            </a:pPr>
            <a:r>
              <a:rPr lang="en-IN" sz="1400" dirty="0">
                <a:solidFill>
                  <a:schemeClr val="tx1"/>
                </a:solidFill>
                <a:latin typeface="Livvic" pitchFamily="2" charset="0"/>
              </a:rPr>
              <a:t>https://arxiv.org/abs/2202.09517</a:t>
            </a:r>
          </a:p>
        </p:txBody>
      </p:sp>
      <p:sp>
        <p:nvSpPr>
          <p:cNvPr id="2" name="TextBox 1">
            <a:extLst>
              <a:ext uri="{FF2B5EF4-FFF2-40B4-BE49-F238E27FC236}">
                <a16:creationId xmlns:a16="http://schemas.microsoft.com/office/drawing/2014/main" id="{AE6E4209-6F94-4257-DE18-E1D4E0C1BEF2}"/>
              </a:ext>
            </a:extLst>
          </p:cNvPr>
          <p:cNvSpPr txBox="1"/>
          <p:nvPr/>
        </p:nvSpPr>
        <p:spPr>
          <a:xfrm>
            <a:off x="8554698" y="4696971"/>
            <a:ext cx="39683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53</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1725909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27" name="Google Shape;241;p30">
            <a:extLst>
              <a:ext uri="{FF2B5EF4-FFF2-40B4-BE49-F238E27FC236}">
                <a16:creationId xmlns:a16="http://schemas.microsoft.com/office/drawing/2014/main" id="{7C22613E-BF9A-1F44-2FC5-ADD0C2D3AF7D}"/>
              </a:ext>
            </a:extLst>
          </p:cNvPr>
          <p:cNvSpPr txBox="1">
            <a:spLocks/>
          </p:cNvSpPr>
          <p:nvPr/>
        </p:nvSpPr>
        <p:spPr>
          <a:xfrm>
            <a:off x="1874551" y="1765571"/>
            <a:ext cx="5394895" cy="1612358"/>
          </a:xfrm>
          <a:prstGeom prst="roundRect">
            <a:avLst/>
          </a:prstGeom>
          <a:solidFill>
            <a:schemeClr val="lt2"/>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sz="1800" b="1" dirty="0"/>
          </a:p>
        </p:txBody>
      </p:sp>
      <p:sp>
        <p:nvSpPr>
          <p:cNvPr id="4" name="Google Shape;317;p34">
            <a:extLst>
              <a:ext uri="{FF2B5EF4-FFF2-40B4-BE49-F238E27FC236}">
                <a16:creationId xmlns:a16="http://schemas.microsoft.com/office/drawing/2014/main" id="{C0865345-F76C-B640-AE5F-E3A19B34AB4C}"/>
              </a:ext>
            </a:extLst>
          </p:cNvPr>
          <p:cNvSpPr txBox="1">
            <a:spLocks noGrp="1"/>
          </p:cNvSpPr>
          <p:nvPr>
            <p:ph type="title"/>
          </p:nvPr>
        </p:nvSpPr>
        <p:spPr>
          <a:xfrm>
            <a:off x="848138" y="1517550"/>
            <a:ext cx="7447723" cy="210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THANK </a:t>
            </a:r>
            <a:r>
              <a:rPr lang="en" sz="6000" u="sng" dirty="0"/>
              <a:t>YOU</a:t>
            </a:r>
            <a:endParaRPr sz="6000" b="0" u="sng" dirty="0">
              <a:latin typeface="Poppins Medium"/>
              <a:ea typeface="Poppins Medium"/>
              <a:cs typeface="Poppins Medium"/>
              <a:sym typeface="Poppins Medium"/>
            </a:endParaRPr>
          </a:p>
        </p:txBody>
      </p:sp>
      <p:grpSp>
        <p:nvGrpSpPr>
          <p:cNvPr id="2" name="Google Shape;858;p47">
            <a:extLst>
              <a:ext uri="{FF2B5EF4-FFF2-40B4-BE49-F238E27FC236}">
                <a16:creationId xmlns:a16="http://schemas.microsoft.com/office/drawing/2014/main" id="{E7BE6EBE-843F-412D-0976-D6258DF2D615}"/>
              </a:ext>
            </a:extLst>
          </p:cNvPr>
          <p:cNvGrpSpPr/>
          <p:nvPr/>
        </p:nvGrpSpPr>
        <p:grpSpPr>
          <a:xfrm>
            <a:off x="7438953" y="3547597"/>
            <a:ext cx="1705047" cy="1595903"/>
            <a:chOff x="4574229" y="3535719"/>
            <a:chExt cx="924578" cy="914368"/>
          </a:xfrm>
        </p:grpSpPr>
        <p:sp>
          <p:nvSpPr>
            <p:cNvPr id="3" name="Google Shape;859;p47">
              <a:extLst>
                <a:ext uri="{FF2B5EF4-FFF2-40B4-BE49-F238E27FC236}">
                  <a16:creationId xmlns:a16="http://schemas.microsoft.com/office/drawing/2014/main" id="{4C694D4D-07FF-8306-FD94-1ACB1476674A}"/>
                </a:ext>
              </a:extLst>
            </p:cNvPr>
            <p:cNvSpPr/>
            <p:nvPr/>
          </p:nvSpPr>
          <p:spPr>
            <a:xfrm>
              <a:off x="4574229" y="3535719"/>
              <a:ext cx="924578" cy="914368"/>
            </a:xfrm>
            <a:custGeom>
              <a:avLst/>
              <a:gdLst/>
              <a:ahLst/>
              <a:cxnLst/>
              <a:rect l="l" t="t" r="r" b="b"/>
              <a:pathLst>
                <a:path w="47634" h="47562" extrusionOk="0">
                  <a:moveTo>
                    <a:pt x="47634" y="1"/>
                  </a:moveTo>
                  <a:lnTo>
                    <a:pt x="1" y="47562"/>
                  </a:lnTo>
                  <a:lnTo>
                    <a:pt x="47634" y="47562"/>
                  </a:lnTo>
                  <a:lnTo>
                    <a:pt x="476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0;p47">
              <a:extLst>
                <a:ext uri="{FF2B5EF4-FFF2-40B4-BE49-F238E27FC236}">
                  <a16:creationId xmlns:a16="http://schemas.microsoft.com/office/drawing/2014/main" id="{2888E212-2154-616B-77A3-2B65DED218FD}"/>
                </a:ext>
              </a:extLst>
            </p:cNvPr>
            <p:cNvSpPr/>
            <p:nvPr/>
          </p:nvSpPr>
          <p:spPr>
            <a:xfrm>
              <a:off x="5036516" y="3992209"/>
              <a:ext cx="462289" cy="457876"/>
            </a:xfrm>
            <a:custGeom>
              <a:avLst/>
              <a:gdLst/>
              <a:ahLst/>
              <a:cxnLst/>
              <a:rect l="l" t="t" r="r" b="b"/>
              <a:pathLst>
                <a:path w="23817" h="23817" extrusionOk="0">
                  <a:moveTo>
                    <a:pt x="23817" y="0"/>
                  </a:moveTo>
                  <a:lnTo>
                    <a:pt x="0" y="23817"/>
                  </a:ln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858;p47">
            <a:extLst>
              <a:ext uri="{FF2B5EF4-FFF2-40B4-BE49-F238E27FC236}">
                <a16:creationId xmlns:a16="http://schemas.microsoft.com/office/drawing/2014/main" id="{A477F003-6381-BD56-4567-C7BC84A92FC5}"/>
              </a:ext>
            </a:extLst>
          </p:cNvPr>
          <p:cNvGrpSpPr/>
          <p:nvPr/>
        </p:nvGrpSpPr>
        <p:grpSpPr>
          <a:xfrm flipV="1">
            <a:off x="7438949" y="1211"/>
            <a:ext cx="1705047" cy="1595903"/>
            <a:chOff x="4574229" y="3535719"/>
            <a:chExt cx="924578" cy="914368"/>
          </a:xfrm>
        </p:grpSpPr>
        <p:sp>
          <p:nvSpPr>
            <p:cNvPr id="10" name="Google Shape;859;p47">
              <a:extLst>
                <a:ext uri="{FF2B5EF4-FFF2-40B4-BE49-F238E27FC236}">
                  <a16:creationId xmlns:a16="http://schemas.microsoft.com/office/drawing/2014/main" id="{5940840A-1F53-80C2-1732-F7778C681B3A}"/>
                </a:ext>
              </a:extLst>
            </p:cNvPr>
            <p:cNvSpPr/>
            <p:nvPr/>
          </p:nvSpPr>
          <p:spPr>
            <a:xfrm>
              <a:off x="4574229" y="3535719"/>
              <a:ext cx="924578" cy="914368"/>
            </a:xfrm>
            <a:custGeom>
              <a:avLst/>
              <a:gdLst/>
              <a:ahLst/>
              <a:cxnLst/>
              <a:rect l="l" t="t" r="r" b="b"/>
              <a:pathLst>
                <a:path w="47634" h="47562" extrusionOk="0">
                  <a:moveTo>
                    <a:pt x="47634" y="1"/>
                  </a:moveTo>
                  <a:lnTo>
                    <a:pt x="1" y="47562"/>
                  </a:lnTo>
                  <a:lnTo>
                    <a:pt x="47634" y="47562"/>
                  </a:lnTo>
                  <a:lnTo>
                    <a:pt x="476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0;p47">
              <a:extLst>
                <a:ext uri="{FF2B5EF4-FFF2-40B4-BE49-F238E27FC236}">
                  <a16:creationId xmlns:a16="http://schemas.microsoft.com/office/drawing/2014/main" id="{E7FFDD14-CE32-C34F-5257-492B19DDFF58}"/>
                </a:ext>
              </a:extLst>
            </p:cNvPr>
            <p:cNvSpPr/>
            <p:nvPr/>
          </p:nvSpPr>
          <p:spPr>
            <a:xfrm>
              <a:off x="5036516" y="3992209"/>
              <a:ext cx="462289" cy="457876"/>
            </a:xfrm>
            <a:custGeom>
              <a:avLst/>
              <a:gdLst/>
              <a:ahLst/>
              <a:cxnLst/>
              <a:rect l="l" t="t" r="r" b="b"/>
              <a:pathLst>
                <a:path w="23817" h="23817" extrusionOk="0">
                  <a:moveTo>
                    <a:pt x="23817" y="0"/>
                  </a:moveTo>
                  <a:lnTo>
                    <a:pt x="0" y="23817"/>
                  </a:ln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58;p47">
            <a:extLst>
              <a:ext uri="{FF2B5EF4-FFF2-40B4-BE49-F238E27FC236}">
                <a16:creationId xmlns:a16="http://schemas.microsoft.com/office/drawing/2014/main" id="{2205295C-18B7-1B1F-A04E-27C7B11B853C}"/>
              </a:ext>
            </a:extLst>
          </p:cNvPr>
          <p:cNvGrpSpPr/>
          <p:nvPr/>
        </p:nvGrpSpPr>
        <p:grpSpPr>
          <a:xfrm flipH="1">
            <a:off x="0" y="3546386"/>
            <a:ext cx="1705047" cy="1595903"/>
            <a:chOff x="4574229" y="3535719"/>
            <a:chExt cx="924578" cy="914368"/>
          </a:xfrm>
        </p:grpSpPr>
        <p:sp>
          <p:nvSpPr>
            <p:cNvPr id="22" name="Google Shape;859;p47">
              <a:extLst>
                <a:ext uri="{FF2B5EF4-FFF2-40B4-BE49-F238E27FC236}">
                  <a16:creationId xmlns:a16="http://schemas.microsoft.com/office/drawing/2014/main" id="{2E129A39-EC77-D90E-C19C-F41702CCA668}"/>
                </a:ext>
              </a:extLst>
            </p:cNvPr>
            <p:cNvSpPr/>
            <p:nvPr/>
          </p:nvSpPr>
          <p:spPr>
            <a:xfrm>
              <a:off x="4574229" y="3535719"/>
              <a:ext cx="924578" cy="914368"/>
            </a:xfrm>
            <a:custGeom>
              <a:avLst/>
              <a:gdLst/>
              <a:ahLst/>
              <a:cxnLst/>
              <a:rect l="l" t="t" r="r" b="b"/>
              <a:pathLst>
                <a:path w="47634" h="47562" extrusionOk="0">
                  <a:moveTo>
                    <a:pt x="47634" y="1"/>
                  </a:moveTo>
                  <a:lnTo>
                    <a:pt x="1" y="47562"/>
                  </a:lnTo>
                  <a:lnTo>
                    <a:pt x="47634" y="47562"/>
                  </a:lnTo>
                  <a:lnTo>
                    <a:pt x="476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0;p47">
              <a:extLst>
                <a:ext uri="{FF2B5EF4-FFF2-40B4-BE49-F238E27FC236}">
                  <a16:creationId xmlns:a16="http://schemas.microsoft.com/office/drawing/2014/main" id="{1F0C37BA-4C6C-8EB9-0199-0612D131B98D}"/>
                </a:ext>
              </a:extLst>
            </p:cNvPr>
            <p:cNvSpPr/>
            <p:nvPr/>
          </p:nvSpPr>
          <p:spPr>
            <a:xfrm>
              <a:off x="5036516" y="3992209"/>
              <a:ext cx="462289" cy="457876"/>
            </a:xfrm>
            <a:custGeom>
              <a:avLst/>
              <a:gdLst/>
              <a:ahLst/>
              <a:cxnLst/>
              <a:rect l="l" t="t" r="r" b="b"/>
              <a:pathLst>
                <a:path w="23817" h="23817" extrusionOk="0">
                  <a:moveTo>
                    <a:pt x="23817" y="0"/>
                  </a:moveTo>
                  <a:lnTo>
                    <a:pt x="0" y="23817"/>
                  </a:ln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58;p47">
            <a:extLst>
              <a:ext uri="{FF2B5EF4-FFF2-40B4-BE49-F238E27FC236}">
                <a16:creationId xmlns:a16="http://schemas.microsoft.com/office/drawing/2014/main" id="{542350F5-305C-403F-8778-4BB78E7416EA}"/>
              </a:ext>
            </a:extLst>
          </p:cNvPr>
          <p:cNvGrpSpPr/>
          <p:nvPr/>
        </p:nvGrpSpPr>
        <p:grpSpPr>
          <a:xfrm rot="16200000" flipV="1">
            <a:off x="-54572" y="54572"/>
            <a:ext cx="1705047" cy="1595903"/>
            <a:chOff x="4574229" y="3535719"/>
            <a:chExt cx="924578" cy="914368"/>
          </a:xfrm>
        </p:grpSpPr>
        <p:sp>
          <p:nvSpPr>
            <p:cNvPr id="25" name="Google Shape;859;p47">
              <a:extLst>
                <a:ext uri="{FF2B5EF4-FFF2-40B4-BE49-F238E27FC236}">
                  <a16:creationId xmlns:a16="http://schemas.microsoft.com/office/drawing/2014/main" id="{FFD7CCC4-F0A3-E483-3026-251A508E5A25}"/>
                </a:ext>
              </a:extLst>
            </p:cNvPr>
            <p:cNvSpPr/>
            <p:nvPr/>
          </p:nvSpPr>
          <p:spPr>
            <a:xfrm>
              <a:off x="4574229" y="3535719"/>
              <a:ext cx="924578" cy="914368"/>
            </a:xfrm>
            <a:custGeom>
              <a:avLst/>
              <a:gdLst/>
              <a:ahLst/>
              <a:cxnLst/>
              <a:rect l="l" t="t" r="r" b="b"/>
              <a:pathLst>
                <a:path w="47634" h="47562" extrusionOk="0">
                  <a:moveTo>
                    <a:pt x="47634" y="1"/>
                  </a:moveTo>
                  <a:lnTo>
                    <a:pt x="1" y="47562"/>
                  </a:lnTo>
                  <a:lnTo>
                    <a:pt x="47634" y="47562"/>
                  </a:lnTo>
                  <a:lnTo>
                    <a:pt x="476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0;p47">
              <a:extLst>
                <a:ext uri="{FF2B5EF4-FFF2-40B4-BE49-F238E27FC236}">
                  <a16:creationId xmlns:a16="http://schemas.microsoft.com/office/drawing/2014/main" id="{99962AE8-1950-408E-1838-778F6AAB662F}"/>
                </a:ext>
              </a:extLst>
            </p:cNvPr>
            <p:cNvSpPr/>
            <p:nvPr/>
          </p:nvSpPr>
          <p:spPr>
            <a:xfrm>
              <a:off x="5036516" y="3992209"/>
              <a:ext cx="462289" cy="457876"/>
            </a:xfrm>
            <a:custGeom>
              <a:avLst/>
              <a:gdLst/>
              <a:ahLst/>
              <a:cxnLst/>
              <a:rect l="l" t="t" r="r" b="b"/>
              <a:pathLst>
                <a:path w="23817" h="23817" extrusionOk="0">
                  <a:moveTo>
                    <a:pt x="23817" y="0"/>
                  </a:moveTo>
                  <a:lnTo>
                    <a:pt x="0" y="23817"/>
                  </a:ln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094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txBox="1">
            <a:spLocks noGrp="1"/>
          </p:cNvSpPr>
          <p:nvPr>
            <p:ph type="title"/>
          </p:nvPr>
        </p:nvSpPr>
        <p:spPr>
          <a:xfrm>
            <a:off x="4085025" y="2155800"/>
            <a:ext cx="4050000"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LITERATURE SURVEY</a:t>
            </a:r>
            <a:endParaRPr dirty="0"/>
          </a:p>
        </p:txBody>
      </p:sp>
      <p:sp>
        <p:nvSpPr>
          <p:cNvPr id="231" name="Google Shape;231;p29"/>
          <p:cNvSpPr txBox="1">
            <a:spLocks noGrp="1"/>
          </p:cNvSpPr>
          <p:nvPr>
            <p:ph type="title" idx="2"/>
          </p:nvPr>
        </p:nvSpPr>
        <p:spPr>
          <a:xfrm>
            <a:off x="1818377" y="2155800"/>
            <a:ext cx="977400"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3" name="Google Shape;233;p29"/>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7F786A3-EDFE-D5DF-A16A-6D649B85323C}"/>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6</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20899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 name="Rectangle 1">
            <a:extLst>
              <a:ext uri="{FF2B5EF4-FFF2-40B4-BE49-F238E27FC236}">
                <a16:creationId xmlns:a16="http://schemas.microsoft.com/office/drawing/2014/main" id="{A7D515D5-7DA8-AEF7-0221-06162B2734F5}"/>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4DC63A0E-C8BC-7A9A-0942-3F536D26D922}"/>
              </a:ext>
            </a:extLst>
          </p:cNvPr>
          <p:cNvGraphicFramePr>
            <a:graphicFrameLocks noGrp="1"/>
          </p:cNvGraphicFramePr>
          <p:nvPr>
            <p:extLst>
              <p:ext uri="{D42A27DB-BD31-4B8C-83A1-F6EECF244321}">
                <p14:modId xmlns:p14="http://schemas.microsoft.com/office/powerpoint/2010/main" val="1149567888"/>
              </p:ext>
            </p:extLst>
          </p:nvPr>
        </p:nvGraphicFramePr>
        <p:xfrm>
          <a:off x="509995" y="538668"/>
          <a:ext cx="8124010" cy="4258673"/>
        </p:xfrm>
        <a:graphic>
          <a:graphicData uri="http://schemas.openxmlformats.org/drawingml/2006/table">
            <a:tbl>
              <a:tblPr firstRow="1" bandRow="1">
                <a:tableStyleId>{5940675A-B579-460E-94D1-54222C63F5DA}</a:tableStyleId>
              </a:tblPr>
              <a:tblGrid>
                <a:gridCol w="487680">
                  <a:extLst>
                    <a:ext uri="{9D8B030D-6E8A-4147-A177-3AD203B41FA5}">
                      <a16:colId xmlns:a16="http://schemas.microsoft.com/office/drawing/2014/main" val="2571978439"/>
                    </a:ext>
                  </a:extLst>
                </a:gridCol>
                <a:gridCol w="2783478">
                  <a:extLst>
                    <a:ext uri="{9D8B030D-6E8A-4147-A177-3AD203B41FA5}">
                      <a16:colId xmlns:a16="http://schemas.microsoft.com/office/drawing/2014/main" val="1522816904"/>
                    </a:ext>
                  </a:extLst>
                </a:gridCol>
                <a:gridCol w="3108960">
                  <a:extLst>
                    <a:ext uri="{9D8B030D-6E8A-4147-A177-3AD203B41FA5}">
                      <a16:colId xmlns:a16="http://schemas.microsoft.com/office/drawing/2014/main" val="4093050322"/>
                    </a:ext>
                  </a:extLst>
                </a:gridCol>
                <a:gridCol w="1743892">
                  <a:extLst>
                    <a:ext uri="{9D8B030D-6E8A-4147-A177-3AD203B41FA5}">
                      <a16:colId xmlns:a16="http://schemas.microsoft.com/office/drawing/2014/main" val="520975219"/>
                    </a:ext>
                  </a:extLst>
                </a:gridCol>
              </a:tblGrid>
              <a:tr h="370840">
                <a:tc>
                  <a:txBody>
                    <a:bodyPr/>
                    <a:lstStyle/>
                    <a:p>
                      <a:pPr algn="ctr"/>
                      <a:r>
                        <a:rPr lang="en-IN" b="1" dirty="0">
                          <a:latin typeface="Poppins" panose="00000500000000000000" pitchFamily="2" charset="0"/>
                          <a:cs typeface="Poppins" panose="00000500000000000000" pitchFamily="2" charset="0"/>
                        </a:rPr>
                        <a:t>Id</a:t>
                      </a:r>
                      <a:endParaRPr lang="en-US" b="1" dirty="0">
                        <a:latin typeface="Poppins" panose="00000500000000000000" pitchFamily="2" charset="0"/>
                        <a:cs typeface="Poppins" panose="00000500000000000000" pitchFamily="2" charset="0"/>
                      </a:endParaRPr>
                    </a:p>
                  </a:txBody>
                  <a:tcPr anchor="ctr">
                    <a:solidFill>
                      <a:schemeClr val="bg2"/>
                    </a:solidFill>
                  </a:tcPr>
                </a:tc>
                <a:tc>
                  <a:txBody>
                    <a:bodyPr/>
                    <a:lstStyle/>
                    <a:p>
                      <a:pPr algn="ctr"/>
                      <a:r>
                        <a:rPr lang="en-IN" b="1" dirty="0">
                          <a:latin typeface="Poppins" panose="00000500000000000000" pitchFamily="2" charset="0"/>
                          <a:cs typeface="Poppins" panose="00000500000000000000" pitchFamily="2" charset="0"/>
                        </a:rPr>
                        <a:t>Paper title</a:t>
                      </a:r>
                      <a:endParaRPr lang="en-US" b="1" dirty="0">
                        <a:latin typeface="Poppins" panose="00000500000000000000" pitchFamily="2" charset="0"/>
                        <a:cs typeface="Poppins" panose="00000500000000000000" pitchFamily="2" charset="0"/>
                      </a:endParaRPr>
                    </a:p>
                  </a:txBody>
                  <a:tcPr anchor="ctr">
                    <a:solidFill>
                      <a:schemeClr val="bg2"/>
                    </a:solidFill>
                  </a:tcPr>
                </a:tc>
                <a:tc>
                  <a:txBody>
                    <a:bodyPr/>
                    <a:lstStyle/>
                    <a:p>
                      <a:pPr algn="ctr"/>
                      <a:r>
                        <a:rPr lang="en-IN" b="1" dirty="0">
                          <a:latin typeface="Poppins" panose="00000500000000000000" pitchFamily="2" charset="0"/>
                          <a:cs typeface="Poppins" panose="00000500000000000000" pitchFamily="2" charset="0"/>
                        </a:rPr>
                        <a:t>Methods Used</a:t>
                      </a:r>
                      <a:endParaRPr lang="en-US" b="1" dirty="0">
                        <a:latin typeface="Poppins" panose="00000500000000000000" pitchFamily="2" charset="0"/>
                        <a:cs typeface="Poppins" panose="00000500000000000000" pitchFamily="2" charset="0"/>
                      </a:endParaRPr>
                    </a:p>
                  </a:txBody>
                  <a:tcPr anchor="ctr">
                    <a:solidFill>
                      <a:schemeClr val="bg2"/>
                    </a:solidFill>
                  </a:tcPr>
                </a:tc>
                <a:tc>
                  <a:txBody>
                    <a:bodyPr/>
                    <a:lstStyle/>
                    <a:p>
                      <a:pPr algn="ctr"/>
                      <a:r>
                        <a:rPr lang="en-IN" b="1" dirty="0">
                          <a:latin typeface="Poppins" panose="00000500000000000000" pitchFamily="2" charset="0"/>
                          <a:cs typeface="Poppins" panose="00000500000000000000" pitchFamily="2" charset="0"/>
                        </a:rPr>
                        <a:t>Dataset</a:t>
                      </a:r>
                      <a:endParaRPr lang="en-US" b="1" dirty="0">
                        <a:latin typeface="Poppins" panose="00000500000000000000" pitchFamily="2" charset="0"/>
                        <a:cs typeface="Poppins" panose="00000500000000000000" pitchFamily="2" charset="0"/>
                      </a:endParaRPr>
                    </a:p>
                  </a:txBody>
                  <a:tcPr anchor="ctr">
                    <a:solidFill>
                      <a:schemeClr val="bg2"/>
                    </a:solidFill>
                  </a:tcPr>
                </a:tc>
                <a:extLst>
                  <a:ext uri="{0D108BD9-81ED-4DB2-BD59-A6C34878D82A}">
                    <a16:rowId xmlns:a16="http://schemas.microsoft.com/office/drawing/2014/main" val="2969056484"/>
                  </a:ext>
                </a:extLst>
              </a:tr>
              <a:tr h="370840">
                <a:tc>
                  <a:txBody>
                    <a:bodyPr/>
                    <a:lstStyle/>
                    <a:p>
                      <a:pPr algn="ctr"/>
                      <a:r>
                        <a:rPr lang="en-IN" dirty="0">
                          <a:latin typeface="Livvic" pitchFamily="2" charset="0"/>
                          <a:hlinkClick r:id="rId3"/>
                        </a:rPr>
                        <a:t>1</a:t>
                      </a:r>
                      <a:endParaRPr lang="en-US" dirty="0">
                        <a:latin typeface="Livvic" pitchFamily="2" charset="0"/>
                      </a:endParaRPr>
                    </a:p>
                  </a:txBody>
                  <a:tcPr anchor="ctr"/>
                </a:tc>
                <a:tc>
                  <a:txBody>
                    <a:bodyPr/>
                    <a:lstStyle/>
                    <a:p>
                      <a:pPr algn="just"/>
                      <a:r>
                        <a:rPr lang="en-US" sz="1200" b="0" i="0" u="none" strike="noStrike" cap="none" dirty="0">
                          <a:solidFill>
                            <a:schemeClr val="tx1"/>
                          </a:solidFill>
                          <a:effectLst/>
                          <a:latin typeface="Livvic" pitchFamily="2" charset="0"/>
                          <a:ea typeface="+mn-ea"/>
                          <a:cs typeface="+mn-cs"/>
                          <a:sym typeface="Arial"/>
                        </a:rPr>
                        <a:t>The robust feature extraction of audio signal by using VGGish model.</a:t>
                      </a:r>
                      <a:endParaRPr lang="en-US" sz="1200" b="0" dirty="0">
                        <a:latin typeface="Livvic" pitchFamily="2" charset="0"/>
                      </a:endParaRPr>
                    </a:p>
                  </a:txBody>
                  <a:tcPr anchor="ctr"/>
                </a:tc>
                <a:tc>
                  <a:txBody>
                    <a:bodyPr/>
                    <a:lstStyle/>
                    <a:p>
                      <a:pPr algn="just"/>
                      <a:r>
                        <a:rPr lang="en-IN" sz="1200" dirty="0">
                          <a:latin typeface="Livvic" pitchFamily="2" charset="0"/>
                        </a:rPr>
                        <a:t>Used VGGish model for feature extraction and made comparative analysis with traditional feature extraction methods.</a:t>
                      </a:r>
                      <a:endParaRPr lang="en-US" sz="1200" dirty="0">
                        <a:latin typeface="Livvic" pitchFamily="2" charset="0"/>
                      </a:endParaRPr>
                    </a:p>
                  </a:txBody>
                  <a:tcPr anchor="ctr"/>
                </a:tc>
                <a:tc>
                  <a:txBody>
                    <a:bodyPr/>
                    <a:lstStyle/>
                    <a:p>
                      <a:pPr algn="just"/>
                      <a:r>
                        <a:rPr lang="en-IN" sz="1200" dirty="0">
                          <a:latin typeface="Livvic" pitchFamily="2" charset="0"/>
                        </a:rPr>
                        <a:t>A comparative study </a:t>
                      </a:r>
                      <a:endParaRPr lang="en-US" sz="1200" dirty="0">
                        <a:latin typeface="Livvic" pitchFamily="2" charset="0"/>
                      </a:endParaRPr>
                    </a:p>
                  </a:txBody>
                  <a:tcPr anchor="ctr"/>
                </a:tc>
                <a:extLst>
                  <a:ext uri="{0D108BD9-81ED-4DB2-BD59-A6C34878D82A}">
                    <a16:rowId xmlns:a16="http://schemas.microsoft.com/office/drawing/2014/main" val="1620604843"/>
                  </a:ext>
                </a:extLst>
              </a:tr>
              <a:tr h="370840">
                <a:tc>
                  <a:txBody>
                    <a:bodyPr/>
                    <a:lstStyle/>
                    <a:p>
                      <a:pPr algn="ctr"/>
                      <a:r>
                        <a:rPr lang="en-IN" dirty="0">
                          <a:latin typeface="Livvic" pitchFamily="2" charset="0"/>
                          <a:hlinkClick r:id="rId4"/>
                        </a:rPr>
                        <a:t>2</a:t>
                      </a:r>
                      <a:endParaRPr lang="en-US" dirty="0">
                        <a:latin typeface="Livvic" pitchFamily="2" charset="0"/>
                      </a:endParaRPr>
                    </a:p>
                  </a:txBody>
                  <a:tcPr anchor="ctr"/>
                </a:tc>
                <a:tc>
                  <a:txBody>
                    <a:bodyPr/>
                    <a:lstStyle/>
                    <a:p>
                      <a:pPr algn="just"/>
                      <a:r>
                        <a:rPr lang="en-US" sz="1200" b="0" i="0" u="none" strike="noStrike" cap="none" dirty="0">
                          <a:solidFill>
                            <a:schemeClr val="tx1"/>
                          </a:solidFill>
                          <a:effectLst/>
                          <a:latin typeface="Livvic" pitchFamily="2" charset="0"/>
                          <a:ea typeface="+mn-ea"/>
                          <a:cs typeface="+mn-cs"/>
                          <a:sym typeface="Arial"/>
                        </a:rPr>
                        <a:t>Multimodal Amharic Hate Speech Detection Using Deep Learning</a:t>
                      </a:r>
                      <a:endParaRPr lang="en-US" sz="1200" b="0" dirty="0">
                        <a:latin typeface="Livvic" pitchFamily="2" charset="0"/>
                      </a:endParaRPr>
                    </a:p>
                  </a:txBody>
                  <a:tcPr anchor="ctr"/>
                </a:tc>
                <a:tc>
                  <a:txBody>
                    <a:bodyPr/>
                    <a:lstStyle/>
                    <a:p>
                      <a:pPr algn="just"/>
                      <a:r>
                        <a:rPr lang="en-US" sz="1200" b="0" i="0" u="none" strike="noStrike" cap="none" dirty="0">
                          <a:solidFill>
                            <a:schemeClr val="tx1"/>
                          </a:solidFill>
                          <a:effectLst/>
                          <a:latin typeface="Livvic" pitchFamily="2" charset="0"/>
                          <a:ea typeface="+mn-ea"/>
                          <a:cs typeface="+mn-cs"/>
                          <a:sym typeface="Arial"/>
                        </a:rPr>
                        <a:t>Multi-modal approach using MFCCs and Word2Vec &amp; Deep learning algorithms such as LSTM, BILSTM, GRU, and BIGRU</a:t>
                      </a:r>
                    </a:p>
                  </a:txBody>
                  <a:tcPr anchor="ctr"/>
                </a:tc>
                <a:tc>
                  <a:txBody>
                    <a:bodyPr/>
                    <a:lstStyle/>
                    <a:p>
                      <a:pPr algn="just"/>
                      <a:r>
                        <a:rPr lang="en-IN" sz="1200" b="0" dirty="0">
                          <a:latin typeface="Livvic" pitchFamily="2" charset="0"/>
                        </a:rPr>
                        <a:t>YouTube video dataset</a:t>
                      </a:r>
                      <a:endParaRPr lang="en-US" sz="1200" b="0" dirty="0">
                        <a:latin typeface="Livvic" pitchFamily="2" charset="0"/>
                      </a:endParaRPr>
                    </a:p>
                  </a:txBody>
                  <a:tcPr anchor="ctr"/>
                </a:tc>
                <a:extLst>
                  <a:ext uri="{0D108BD9-81ED-4DB2-BD59-A6C34878D82A}">
                    <a16:rowId xmlns:a16="http://schemas.microsoft.com/office/drawing/2014/main" val="2133766903"/>
                  </a:ext>
                </a:extLst>
              </a:tr>
              <a:tr h="252367">
                <a:tc>
                  <a:txBody>
                    <a:bodyPr/>
                    <a:lstStyle/>
                    <a:p>
                      <a:pPr algn="ctr"/>
                      <a:r>
                        <a:rPr lang="en-US" dirty="0">
                          <a:latin typeface="Livvic" pitchFamily="2" charset="0"/>
                        </a:rPr>
                        <a:t>3</a:t>
                      </a:r>
                    </a:p>
                  </a:txBody>
                  <a:tcPr anchor="ctr"/>
                </a:tc>
                <a:tc>
                  <a:txBody>
                    <a:bodyPr/>
                    <a:lstStyle/>
                    <a:p>
                      <a:pPr algn="just"/>
                      <a:r>
                        <a:rPr lang="en-US" sz="1200" dirty="0" err="1">
                          <a:latin typeface="Livvic" pitchFamily="2" charset="0"/>
                        </a:rPr>
                        <a:t>DravLangGuard</a:t>
                      </a:r>
                      <a:r>
                        <a:rPr lang="en-US" sz="1200" dirty="0">
                          <a:latin typeface="Livvic" pitchFamily="2" charset="0"/>
                        </a:rPr>
                        <a:t>: A Multimodal Approach for Hate Speech Detection in Dravidian Social Media</a:t>
                      </a:r>
                      <a:endParaRPr lang="en-US" sz="1200" b="0" dirty="0">
                        <a:latin typeface="Livvic" pitchFamily="2" charset="0"/>
                      </a:endParaRPr>
                    </a:p>
                  </a:txBody>
                  <a:tcPr anchor="ctr"/>
                </a:tc>
                <a:tc>
                  <a:txBody>
                    <a:bodyPr/>
                    <a:lstStyle/>
                    <a:p>
                      <a:pPr algn="l"/>
                      <a:r>
                        <a:rPr lang="en-IN" sz="1200" b="1" dirty="0">
                          <a:latin typeface="Livvic" pitchFamily="2" charset="0"/>
                        </a:rPr>
                        <a:t>Uni models:</a:t>
                      </a:r>
                      <a:r>
                        <a:rPr lang="en-IN" sz="1200" dirty="0">
                          <a:latin typeface="Livvic" pitchFamily="2" charset="0"/>
                        </a:rPr>
                        <a:t> Speech – MFCC, </a:t>
                      </a:r>
                      <a:r>
                        <a:rPr lang="en-IN" sz="1200" dirty="0" err="1">
                          <a:latin typeface="Livvic" pitchFamily="2" charset="0"/>
                        </a:rPr>
                        <a:t>mel</a:t>
                      </a:r>
                      <a:r>
                        <a:rPr lang="en-IN" sz="1200" dirty="0">
                          <a:latin typeface="Livvic" pitchFamily="2" charset="0"/>
                        </a:rPr>
                        <a:t> -spectrogram, Chromogram; Text – BERT models.</a:t>
                      </a:r>
                      <a:br>
                        <a:rPr lang="en-IN" sz="1200" dirty="0">
                          <a:latin typeface="Livvic" pitchFamily="2" charset="0"/>
                        </a:rPr>
                      </a:br>
                      <a:r>
                        <a:rPr lang="en-IN" sz="1200" b="1" dirty="0">
                          <a:latin typeface="Livvic" pitchFamily="2" charset="0"/>
                        </a:rPr>
                        <a:t>Multimodal:</a:t>
                      </a:r>
                      <a:r>
                        <a:rPr lang="en-IN" sz="1200" dirty="0">
                          <a:latin typeface="Livvic" pitchFamily="2" charset="0"/>
                        </a:rPr>
                        <a:t> Combined speech and text features; fusion with SVM, RF, LR, NB</a:t>
                      </a:r>
                      <a:endParaRPr lang="en-US" sz="1200" b="0" i="0" u="none" strike="noStrike" cap="none" dirty="0">
                        <a:solidFill>
                          <a:schemeClr val="tx1"/>
                        </a:solidFill>
                        <a:effectLst/>
                        <a:latin typeface="Livvic" pitchFamily="2" charset="0"/>
                        <a:ea typeface="+mn-ea"/>
                        <a:cs typeface="+mn-cs"/>
                        <a:sym typeface="Arial"/>
                      </a:endParaRPr>
                    </a:p>
                  </a:txBody>
                  <a:tcPr anchor="ctr"/>
                </a:tc>
                <a:tc>
                  <a:txBody>
                    <a:bodyPr/>
                    <a:lstStyle/>
                    <a:p>
                      <a:pPr algn="just"/>
                      <a:r>
                        <a:rPr lang="en-US" sz="1200" dirty="0">
                          <a:latin typeface="Livvic" pitchFamily="2" charset="0"/>
                        </a:rPr>
                        <a:t>YouTube videos(text and speech)</a:t>
                      </a:r>
                      <a:endParaRPr lang="en-US" sz="1200" b="0" dirty="0">
                        <a:latin typeface="Livvic" pitchFamily="2" charset="0"/>
                      </a:endParaRPr>
                    </a:p>
                  </a:txBody>
                  <a:tcPr anchor="ctr"/>
                </a:tc>
                <a:extLst>
                  <a:ext uri="{0D108BD9-81ED-4DB2-BD59-A6C34878D82A}">
                    <a16:rowId xmlns:a16="http://schemas.microsoft.com/office/drawing/2014/main" val="3608253903"/>
                  </a:ext>
                </a:extLst>
              </a:tr>
              <a:tr h="370840">
                <a:tc>
                  <a:txBody>
                    <a:bodyPr/>
                    <a:lstStyle/>
                    <a:p>
                      <a:pPr algn="ctr"/>
                      <a:r>
                        <a:rPr lang="en-US" dirty="0">
                          <a:latin typeface="Livvic" pitchFamily="2" charset="0"/>
                        </a:rPr>
                        <a:t>4</a:t>
                      </a:r>
                    </a:p>
                  </a:txBody>
                  <a:tcPr anchor="ctr"/>
                </a:tc>
                <a:tc>
                  <a:txBody>
                    <a:bodyPr/>
                    <a:lstStyle/>
                    <a:p>
                      <a:pPr algn="just"/>
                      <a:r>
                        <a:rPr lang="en-US" sz="1200" dirty="0">
                          <a:latin typeface="Livvic" pitchFamily="2" charset="0"/>
                        </a:rPr>
                        <a:t>Multimodal Abusive Language Detection and Sentiment Analysis in Dravidian Language</a:t>
                      </a:r>
                      <a:endParaRPr lang="en-US" sz="1200" b="0" dirty="0">
                        <a:latin typeface="Livvic" pitchFamily="2" charset="0"/>
                      </a:endParaRPr>
                    </a:p>
                  </a:txBody>
                  <a:tcPr anchor="ctr"/>
                </a:tc>
                <a:tc>
                  <a:txBody>
                    <a:bodyPr/>
                    <a:lstStyle/>
                    <a:p>
                      <a:pPr algn="l"/>
                      <a:r>
                        <a:rPr lang="en-US" sz="1200" b="1" dirty="0">
                          <a:latin typeface="Livvic" pitchFamily="2" charset="0"/>
                        </a:rPr>
                        <a:t>Unimodal:</a:t>
                      </a:r>
                      <a:r>
                        <a:rPr lang="en-US" sz="1200" dirty="0">
                          <a:latin typeface="Livvic" pitchFamily="2" charset="0"/>
                        </a:rPr>
                        <a:t> Text – </a:t>
                      </a:r>
                      <a:r>
                        <a:rPr lang="en-US" sz="1200" dirty="0" err="1">
                          <a:latin typeface="Livvic" pitchFamily="2" charset="0"/>
                        </a:rPr>
                        <a:t>mBERT</a:t>
                      </a:r>
                      <a:r>
                        <a:rPr lang="en-US" sz="1200" dirty="0">
                          <a:latin typeface="Livvic" pitchFamily="2" charset="0"/>
                        </a:rPr>
                        <a:t>;  Video – </a:t>
                      </a:r>
                      <a:r>
                        <a:rPr lang="en-US" sz="1200" dirty="0" err="1">
                          <a:latin typeface="Livvic" pitchFamily="2" charset="0"/>
                        </a:rPr>
                        <a:t>ViT</a:t>
                      </a:r>
                      <a:r>
                        <a:rPr lang="en-US" sz="1200" dirty="0">
                          <a:latin typeface="Livvic" pitchFamily="2" charset="0"/>
                        </a:rPr>
                        <a:t>;  Speech – MFCCs.</a:t>
                      </a:r>
                      <a:br>
                        <a:rPr lang="en-US" sz="1200" dirty="0">
                          <a:latin typeface="Livvic" pitchFamily="2" charset="0"/>
                        </a:rPr>
                      </a:br>
                      <a:r>
                        <a:rPr lang="en-US" sz="1200" b="1" dirty="0">
                          <a:latin typeface="Livvic" pitchFamily="2" charset="0"/>
                        </a:rPr>
                        <a:t>Fusion:</a:t>
                      </a:r>
                      <a:r>
                        <a:rPr lang="en-US" sz="1200" dirty="0">
                          <a:latin typeface="Livvic" pitchFamily="2" charset="0"/>
                        </a:rPr>
                        <a:t> Combined </a:t>
                      </a:r>
                      <a:r>
                        <a:rPr lang="en-US" sz="1200" dirty="0" err="1">
                          <a:latin typeface="Livvic" pitchFamily="2" charset="0"/>
                        </a:rPr>
                        <a:t>mBERT</a:t>
                      </a:r>
                      <a:r>
                        <a:rPr lang="en-US" sz="1200">
                          <a:latin typeface="Livvic" pitchFamily="2" charset="0"/>
                        </a:rPr>
                        <a:t>,  ViT</a:t>
                      </a:r>
                      <a:r>
                        <a:rPr lang="en-US" sz="1200" dirty="0">
                          <a:latin typeface="Livvic" pitchFamily="2" charset="0"/>
                        </a:rPr>
                        <a:t>, and MFCC features.</a:t>
                      </a:r>
                      <a:endParaRPr lang="en-US" sz="1200" b="0" i="0" u="none" strike="noStrike" cap="none" dirty="0">
                        <a:solidFill>
                          <a:schemeClr val="tx1"/>
                        </a:solidFill>
                        <a:effectLst/>
                        <a:latin typeface="Livvic" pitchFamily="2" charset="0"/>
                        <a:ea typeface="+mn-ea"/>
                        <a:cs typeface="+mn-cs"/>
                        <a:sym typeface="Arial"/>
                      </a:endParaRPr>
                    </a:p>
                  </a:txBody>
                  <a:tcPr anchor="ctr"/>
                </a:tc>
                <a:tc>
                  <a:txBody>
                    <a:bodyPr/>
                    <a:lstStyle/>
                    <a:p>
                      <a:pPr algn="just"/>
                      <a:r>
                        <a:rPr lang="en-IN" sz="1200" dirty="0">
                          <a:latin typeface="Livvic" pitchFamily="2" charset="0"/>
                        </a:rPr>
                        <a:t>Video (Speech, Text)</a:t>
                      </a:r>
                      <a:endParaRPr lang="en-US" sz="1200" b="0" dirty="0">
                        <a:latin typeface="Livvic" pitchFamily="2" charset="0"/>
                      </a:endParaRPr>
                    </a:p>
                  </a:txBody>
                  <a:tcPr anchor="ctr"/>
                </a:tc>
                <a:extLst>
                  <a:ext uri="{0D108BD9-81ED-4DB2-BD59-A6C34878D82A}">
                    <a16:rowId xmlns:a16="http://schemas.microsoft.com/office/drawing/2014/main" val="3621328188"/>
                  </a:ext>
                </a:extLst>
              </a:tr>
              <a:tr h="778873">
                <a:tc>
                  <a:txBody>
                    <a:bodyPr/>
                    <a:lstStyle/>
                    <a:p>
                      <a:pPr algn="ctr"/>
                      <a:r>
                        <a:rPr lang="en-IN" dirty="0">
                          <a:latin typeface="Livvic" pitchFamily="2" charset="0"/>
                          <a:hlinkClick r:id="rId5"/>
                        </a:rPr>
                        <a:t>5</a:t>
                      </a:r>
                      <a:endParaRPr lang="en-US" dirty="0">
                        <a:latin typeface="Livvic"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tx1"/>
                          </a:solidFill>
                          <a:effectLst/>
                          <a:latin typeface="Livvic" pitchFamily="2" charset="0"/>
                          <a:ea typeface="+mn-ea"/>
                          <a:cs typeface="+mn-cs"/>
                          <a:sym typeface="Arial"/>
                        </a:rPr>
                        <a:t>Cross-lingual hate speech detection using domain-specific word embeddings.</a:t>
                      </a:r>
                    </a:p>
                  </a:txBody>
                  <a:tcPr anchor="ctr"/>
                </a:tc>
                <a:tc>
                  <a:txBody>
                    <a:bodyPr/>
                    <a:lstStyle/>
                    <a:p>
                      <a:pPr algn="l"/>
                      <a:r>
                        <a:rPr lang="en-IN" sz="1200" b="0" i="0" u="none" strike="noStrike" cap="none" dirty="0">
                          <a:solidFill>
                            <a:schemeClr val="tx1"/>
                          </a:solidFill>
                          <a:effectLst/>
                          <a:latin typeface="Livvic" pitchFamily="2" charset="0"/>
                          <a:ea typeface="+mn-ea"/>
                          <a:cs typeface="+mn-cs"/>
                          <a:sym typeface="Arial"/>
                        </a:rPr>
                        <a:t>A set of BERT models are used for word embeddings extraction and used multiple classifiers </a:t>
                      </a:r>
                      <a:endParaRPr lang="en-US" sz="1200" b="0" i="0" u="none" strike="noStrike" cap="none" dirty="0">
                        <a:solidFill>
                          <a:schemeClr val="tx1"/>
                        </a:solidFill>
                        <a:effectLst/>
                        <a:latin typeface="Livvic" pitchFamily="2" charset="0"/>
                        <a:ea typeface="+mn-ea"/>
                        <a:cs typeface="+mn-cs"/>
                        <a:sym typeface="Arial"/>
                      </a:endParaRPr>
                    </a:p>
                  </a:txBody>
                  <a:tcPr anchor="ctr"/>
                </a:tc>
                <a:tc>
                  <a:txBody>
                    <a:bodyPr/>
                    <a:lstStyle/>
                    <a:p>
                      <a:pPr algn="l"/>
                      <a:r>
                        <a:rPr lang="en-IN" sz="1200" b="0" dirty="0">
                          <a:latin typeface="Livvic" pitchFamily="2" charset="0"/>
                        </a:rPr>
                        <a:t>English dataset, Italian dataset, Spanish dataset</a:t>
                      </a:r>
                      <a:endParaRPr lang="en-US" sz="1200" b="0" dirty="0">
                        <a:latin typeface="Livvic" pitchFamily="2" charset="0"/>
                      </a:endParaRPr>
                    </a:p>
                  </a:txBody>
                  <a:tcPr anchor="ctr"/>
                </a:tc>
                <a:extLst>
                  <a:ext uri="{0D108BD9-81ED-4DB2-BD59-A6C34878D82A}">
                    <a16:rowId xmlns:a16="http://schemas.microsoft.com/office/drawing/2014/main" val="3443898281"/>
                  </a:ext>
                </a:extLst>
              </a:tr>
            </a:tbl>
          </a:graphicData>
        </a:graphic>
      </p:graphicFrame>
      <p:sp>
        <p:nvSpPr>
          <p:cNvPr id="3" name="TextBox 2">
            <a:extLst>
              <a:ext uri="{FF2B5EF4-FFF2-40B4-BE49-F238E27FC236}">
                <a16:creationId xmlns:a16="http://schemas.microsoft.com/office/drawing/2014/main" id="{1E269359-824D-5BAD-EE8E-9EC473F0E4CA}"/>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7</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347800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p:nvPr/>
        </p:nvSpPr>
        <p:spPr>
          <a:xfrm>
            <a:off x="1008977" y="801600"/>
            <a:ext cx="2596200" cy="3540300"/>
          </a:xfrm>
          <a:prstGeom prst="round2SameRect">
            <a:avLst>
              <a:gd name="adj1" fmla="val 50000"/>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txBox="1">
            <a:spLocks noGrp="1"/>
          </p:cNvSpPr>
          <p:nvPr>
            <p:ph type="title"/>
          </p:nvPr>
        </p:nvSpPr>
        <p:spPr>
          <a:xfrm>
            <a:off x="3887609" y="2155800"/>
            <a:ext cx="4667089"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Research Gaps &amp; Objectives</a:t>
            </a:r>
            <a:endParaRPr dirty="0"/>
          </a:p>
        </p:txBody>
      </p:sp>
      <p:sp>
        <p:nvSpPr>
          <p:cNvPr id="231" name="Google Shape;231;p29"/>
          <p:cNvSpPr txBox="1">
            <a:spLocks noGrp="1"/>
          </p:cNvSpPr>
          <p:nvPr>
            <p:ph type="title" idx="2"/>
          </p:nvPr>
        </p:nvSpPr>
        <p:spPr>
          <a:xfrm>
            <a:off x="1803414" y="2155800"/>
            <a:ext cx="1007325" cy="977400"/>
          </a:xfrm>
          <a:prstGeom prst="rect">
            <a:avLst/>
          </a:prstGeom>
          <a:solidFill>
            <a:schemeClr val="l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33" name="Google Shape;233;p29"/>
          <p:cNvSpPr/>
          <p:nvPr/>
        </p:nvSpPr>
        <p:spPr>
          <a:xfrm rot="-5400000">
            <a:off x="7763042" y="326808"/>
            <a:ext cx="878151" cy="224535"/>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921"/>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5400000">
            <a:off x="8410265" y="144464"/>
            <a:ext cx="878151" cy="589219"/>
          </a:xfrm>
          <a:custGeom>
            <a:avLst/>
            <a:gdLst/>
            <a:ahLst/>
            <a:cxnLst/>
            <a:rect l="l" t="t" r="r" b="b"/>
            <a:pathLst>
              <a:path w="47635" h="12463" extrusionOk="0">
                <a:moveTo>
                  <a:pt x="1" y="1"/>
                </a:moveTo>
                <a:lnTo>
                  <a:pt x="1" y="12463"/>
                </a:lnTo>
                <a:lnTo>
                  <a:pt x="47634" y="12463"/>
                </a:lnTo>
                <a:lnTo>
                  <a:pt x="47634" y="1"/>
                </a:lnTo>
                <a:close/>
              </a:path>
            </a:pathLst>
          </a:custGeom>
          <a:gradFill>
            <a:gsLst>
              <a:gs pos="0">
                <a:srgbClr val="FBF3ED">
                  <a:alpha val="30196"/>
                </a:srgbClr>
              </a:gs>
              <a:gs pos="100000">
                <a:srgbClr val="FBF3ED">
                  <a:alpha val="50196"/>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rot="-5400000">
            <a:off x="7995465" y="318918"/>
            <a:ext cx="878151" cy="24031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FBF3ED">
                  <a:alpha val="30196"/>
                </a:srgbClr>
              </a:gs>
              <a:gs pos="100000">
                <a:srgbClr val="FBF3ED">
                  <a:alpha val="3137"/>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D6B08B9-D3F5-68ED-553F-75896C74C20C}"/>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8</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66010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4" name="Rectangle 3">
            <a:extLst>
              <a:ext uri="{FF2B5EF4-FFF2-40B4-BE49-F238E27FC236}">
                <a16:creationId xmlns:a16="http://schemas.microsoft.com/office/drawing/2014/main" id="{6D3DCFE5-8C9B-D725-D14C-DE131C4FF1E8}"/>
              </a:ext>
            </a:extLst>
          </p:cNvPr>
          <p:cNvSpPr/>
          <p:nvPr/>
        </p:nvSpPr>
        <p:spPr>
          <a:xfrm>
            <a:off x="481263" y="4386370"/>
            <a:ext cx="7982093" cy="410971"/>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D8265AF-28DE-025D-DFA1-13EABEF182B5}"/>
              </a:ext>
            </a:extLst>
          </p:cNvPr>
          <p:cNvSpPr txBox="1"/>
          <p:nvPr/>
        </p:nvSpPr>
        <p:spPr>
          <a:xfrm>
            <a:off x="481263" y="1490828"/>
            <a:ext cx="3909300" cy="3093154"/>
          </a:xfrm>
          <a:prstGeom prst="rect">
            <a:avLst/>
          </a:prstGeom>
          <a:noFill/>
        </p:spPr>
        <p:txBody>
          <a:bodyPr wrap="square" rtlCol="0">
            <a:spAutoFit/>
          </a:bodyPr>
          <a:lstStyle/>
          <a:p>
            <a:pPr marL="342900" indent="-342900">
              <a:buClr>
                <a:schemeClr val="tx1"/>
              </a:buClr>
              <a:buFont typeface="+mj-lt"/>
              <a:buAutoNum type="arabicParenR"/>
            </a:pPr>
            <a:r>
              <a:rPr lang="en-US" sz="1500" dirty="0">
                <a:solidFill>
                  <a:schemeClr val="tx1"/>
                </a:solidFill>
                <a:latin typeface="Livvic" pitchFamily="2" charset="0"/>
              </a:rPr>
              <a:t>Lack of rich annotated data for Telugu Hate Speech.	</a:t>
            </a:r>
          </a:p>
          <a:p>
            <a:pPr marL="342900" indent="-342900">
              <a:buClr>
                <a:schemeClr val="tx1"/>
              </a:buClr>
              <a:buFont typeface="+mj-lt"/>
              <a:buAutoNum type="arabicParenR"/>
            </a:pPr>
            <a:endParaRPr lang="en-US" sz="1500" dirty="0">
              <a:solidFill>
                <a:schemeClr val="tx1"/>
              </a:solidFill>
              <a:latin typeface="Livvic" pitchFamily="2" charset="0"/>
            </a:endParaRPr>
          </a:p>
          <a:p>
            <a:pPr marL="342900" indent="-342900">
              <a:buClr>
                <a:schemeClr val="tx1"/>
              </a:buClr>
              <a:buFont typeface="+mj-lt"/>
              <a:buAutoNum type="arabicParenR"/>
            </a:pPr>
            <a:r>
              <a:rPr lang="en-US" sz="1500" dirty="0">
                <a:solidFill>
                  <a:schemeClr val="tx1"/>
                </a:solidFill>
                <a:latin typeface="Livvic" pitchFamily="2" charset="0"/>
              </a:rPr>
              <a:t>Limited research on the multi-class classification of Hate Speech, with most existing studies focusing on binary classification using only textual data</a:t>
            </a:r>
          </a:p>
          <a:p>
            <a:pPr marL="342900" indent="-342900">
              <a:buClr>
                <a:schemeClr val="tx1"/>
              </a:buClr>
              <a:buFont typeface="+mj-lt"/>
              <a:buAutoNum type="arabicParenR"/>
            </a:pPr>
            <a:endParaRPr lang="en-US" sz="1500" dirty="0">
              <a:solidFill>
                <a:schemeClr val="tx1"/>
              </a:solidFill>
              <a:latin typeface="Livvic" pitchFamily="2" charset="0"/>
            </a:endParaRPr>
          </a:p>
          <a:p>
            <a:pPr marL="342900" indent="-342900">
              <a:buClr>
                <a:schemeClr val="tx1"/>
              </a:buClr>
              <a:buFont typeface="+mj-lt"/>
              <a:buAutoNum type="arabicParenR"/>
            </a:pPr>
            <a:endParaRPr lang="en-US" sz="1500" dirty="0">
              <a:solidFill>
                <a:schemeClr val="tx1"/>
              </a:solidFill>
              <a:latin typeface="Livvic" pitchFamily="2" charset="0"/>
            </a:endParaRPr>
          </a:p>
          <a:p>
            <a:pPr marL="342900" indent="-342900">
              <a:buClr>
                <a:schemeClr val="tx1"/>
              </a:buClr>
              <a:buFont typeface="+mj-lt"/>
              <a:buAutoNum type="arabicParenR"/>
            </a:pPr>
            <a:r>
              <a:rPr lang="en-US" sz="1500" dirty="0">
                <a:solidFill>
                  <a:schemeClr val="tx1"/>
                </a:solidFill>
                <a:latin typeface="Livvic" pitchFamily="2" charset="0"/>
              </a:rPr>
              <a:t>Very limited work that focuses on exploring modality dependency for the task of Hate Speech detection.</a:t>
            </a:r>
          </a:p>
          <a:p>
            <a:pPr>
              <a:buClr>
                <a:schemeClr val="tx1"/>
              </a:buClr>
            </a:pPr>
            <a:endParaRPr lang="en-US" sz="1500" dirty="0">
              <a:solidFill>
                <a:schemeClr val="tx1"/>
              </a:solidFill>
              <a:latin typeface="Livvic" pitchFamily="2" charset="0"/>
            </a:endParaRPr>
          </a:p>
        </p:txBody>
      </p:sp>
      <p:sp>
        <p:nvSpPr>
          <p:cNvPr id="7" name="TextBox 6">
            <a:extLst>
              <a:ext uri="{FF2B5EF4-FFF2-40B4-BE49-F238E27FC236}">
                <a16:creationId xmlns:a16="http://schemas.microsoft.com/office/drawing/2014/main" id="{990A4D31-DB5E-10CB-EE82-A65CE1F0F548}"/>
              </a:ext>
            </a:extLst>
          </p:cNvPr>
          <p:cNvSpPr txBox="1"/>
          <p:nvPr/>
        </p:nvSpPr>
        <p:spPr>
          <a:xfrm>
            <a:off x="4637142" y="1375412"/>
            <a:ext cx="3826213" cy="3323987"/>
          </a:xfrm>
          <a:prstGeom prst="rect">
            <a:avLst/>
          </a:prstGeom>
          <a:noFill/>
        </p:spPr>
        <p:txBody>
          <a:bodyPr wrap="square" rtlCol="0">
            <a:spAutoFit/>
          </a:bodyPr>
          <a:lstStyle/>
          <a:p>
            <a:pPr marL="342900" indent="-342900" algn="just">
              <a:buClr>
                <a:schemeClr val="tx1"/>
              </a:buClr>
              <a:buAutoNum type="arabicParenR"/>
            </a:pPr>
            <a:r>
              <a:rPr lang="en-IN" dirty="0">
                <a:solidFill>
                  <a:schemeClr val="tx1"/>
                </a:solidFill>
                <a:latin typeface="Livvic" pitchFamily="2" charset="0"/>
              </a:rPr>
              <a:t>Collected a diverse and rich Telugu dataset from YouTube. Annotated the dataset according to YouTube’s Hate speech policy.</a:t>
            </a:r>
          </a:p>
          <a:p>
            <a:pPr marL="342900" indent="-342900" algn="just">
              <a:buClr>
                <a:schemeClr val="tx1"/>
              </a:buClr>
              <a:buAutoNum type="arabicParenR"/>
            </a:pPr>
            <a:endParaRPr lang="en-IN" dirty="0">
              <a:solidFill>
                <a:schemeClr val="tx1"/>
              </a:solidFill>
              <a:latin typeface="Livvic" pitchFamily="2" charset="0"/>
            </a:endParaRPr>
          </a:p>
          <a:p>
            <a:pPr marL="342900" indent="-342900" algn="just">
              <a:buClr>
                <a:schemeClr val="tx1"/>
              </a:buClr>
              <a:buAutoNum type="arabicParenR"/>
            </a:pPr>
            <a:r>
              <a:rPr lang="en-IN" dirty="0">
                <a:solidFill>
                  <a:schemeClr val="tx1"/>
                </a:solidFill>
                <a:latin typeface="Livvic" pitchFamily="2" charset="0"/>
              </a:rPr>
              <a:t>Developed classification models that perform both binary and multi-class classification.</a:t>
            </a:r>
          </a:p>
          <a:p>
            <a:pPr marL="342900" indent="-342900" algn="just">
              <a:buClr>
                <a:schemeClr val="tx1"/>
              </a:buClr>
              <a:buAutoNum type="arabicParenR"/>
            </a:pPr>
            <a:endParaRPr lang="en-IN" dirty="0">
              <a:solidFill>
                <a:schemeClr val="tx1"/>
              </a:solidFill>
              <a:latin typeface="Livvic" pitchFamily="2" charset="0"/>
            </a:endParaRPr>
          </a:p>
          <a:p>
            <a:pPr marL="342900" indent="-342900" algn="just">
              <a:buClr>
                <a:schemeClr val="tx1"/>
              </a:buClr>
              <a:buFont typeface="Arial"/>
              <a:buAutoNum type="arabicParenR"/>
            </a:pPr>
            <a:r>
              <a:rPr lang="en-IN" dirty="0">
                <a:solidFill>
                  <a:schemeClr val="tx1"/>
                </a:solidFill>
                <a:latin typeface="Livvic" pitchFamily="2" charset="0"/>
              </a:rPr>
              <a:t>We will conduct a comprehensive exploratory study that focus on studying &amp; exploring various aspects of Hate Speech detection task which includes the study on both text based and speech-based modalities.</a:t>
            </a:r>
          </a:p>
        </p:txBody>
      </p:sp>
      <p:sp>
        <p:nvSpPr>
          <p:cNvPr id="8" name="Google Shape;241;p30">
            <a:extLst>
              <a:ext uri="{FF2B5EF4-FFF2-40B4-BE49-F238E27FC236}">
                <a16:creationId xmlns:a16="http://schemas.microsoft.com/office/drawing/2014/main" id="{A07757D5-F174-27D5-FBCE-417085DE5352}"/>
              </a:ext>
            </a:extLst>
          </p:cNvPr>
          <p:cNvSpPr txBox="1">
            <a:spLocks/>
          </p:cNvSpPr>
          <p:nvPr/>
        </p:nvSpPr>
        <p:spPr>
          <a:xfrm>
            <a:off x="1181081" y="849128"/>
            <a:ext cx="1999723" cy="346126"/>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US" sz="1800" b="1" dirty="0"/>
              <a:t>Research Gaps</a:t>
            </a:r>
          </a:p>
        </p:txBody>
      </p:sp>
      <p:sp>
        <p:nvSpPr>
          <p:cNvPr id="9" name="Google Shape;241;p30">
            <a:extLst>
              <a:ext uri="{FF2B5EF4-FFF2-40B4-BE49-F238E27FC236}">
                <a16:creationId xmlns:a16="http://schemas.microsoft.com/office/drawing/2014/main" id="{D33817B1-C108-6B4F-5CA8-228F7C4BBA00}"/>
              </a:ext>
            </a:extLst>
          </p:cNvPr>
          <p:cNvSpPr txBox="1">
            <a:spLocks/>
          </p:cNvSpPr>
          <p:nvPr/>
        </p:nvSpPr>
        <p:spPr>
          <a:xfrm>
            <a:off x="5550386" y="849128"/>
            <a:ext cx="1999723" cy="346126"/>
          </a:xfrm>
          <a:prstGeom prst="round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lgn="ctr">
              <a:buClr>
                <a:schemeClr val="dk1"/>
              </a:buClr>
              <a:buSzPts val="1100"/>
              <a:buFont typeface="Arial"/>
              <a:buNone/>
            </a:pPr>
            <a:r>
              <a:rPr lang="en-US" sz="1800" b="1" dirty="0"/>
              <a:t>Objectives</a:t>
            </a:r>
          </a:p>
        </p:txBody>
      </p:sp>
      <p:cxnSp>
        <p:nvCxnSpPr>
          <p:cNvPr id="11" name="Straight Connector 10">
            <a:extLst>
              <a:ext uri="{FF2B5EF4-FFF2-40B4-BE49-F238E27FC236}">
                <a16:creationId xmlns:a16="http://schemas.microsoft.com/office/drawing/2014/main" id="{CA259F74-A1AF-280A-D1FE-C69C9E288D77}"/>
              </a:ext>
            </a:extLst>
          </p:cNvPr>
          <p:cNvCxnSpPr>
            <a:cxnSpLocks/>
          </p:cNvCxnSpPr>
          <p:nvPr/>
        </p:nvCxnSpPr>
        <p:spPr>
          <a:xfrm>
            <a:off x="4390563" y="1244804"/>
            <a:ext cx="0" cy="3602087"/>
          </a:xfrm>
          <a:prstGeom prst="line">
            <a:avLst/>
          </a:prstGeom>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078FC2E7-BBAB-5BC9-00FF-285F055176AB}"/>
              </a:ext>
            </a:extLst>
          </p:cNvPr>
          <p:cNvSpPr txBox="1"/>
          <p:nvPr/>
        </p:nvSpPr>
        <p:spPr>
          <a:xfrm>
            <a:off x="8607818" y="4696971"/>
            <a:ext cx="343710" cy="307777"/>
          </a:xfrm>
          <a:prstGeom prst="rect">
            <a:avLst/>
          </a:prstGeom>
          <a:noFill/>
        </p:spPr>
        <p:txBody>
          <a:bodyPr wrap="square" rtlCol="0">
            <a:spAutoFit/>
          </a:bodyPr>
          <a:lstStyle/>
          <a:p>
            <a:fld id="{323D710C-C906-47C8-ABB1-94B5834CD8E7}" type="slidenum">
              <a:rPr lang="en-US" b="1" smtClean="0">
                <a:solidFill>
                  <a:schemeClr val="tx1"/>
                </a:solidFill>
                <a:latin typeface="Livvic" pitchFamily="2" charset="0"/>
              </a:rPr>
              <a:t>9</a:t>
            </a:fld>
            <a:endParaRPr lang="en-US" b="1" dirty="0">
              <a:solidFill>
                <a:schemeClr val="tx1"/>
              </a:solidFill>
              <a:latin typeface="Livvic" pitchFamily="2" charset="0"/>
            </a:endParaRPr>
          </a:p>
        </p:txBody>
      </p:sp>
    </p:spTree>
    <p:extLst>
      <p:ext uri="{BB962C8B-B14F-4D97-AF65-F5344CB8AC3E}">
        <p14:creationId xmlns:p14="http://schemas.microsoft.com/office/powerpoint/2010/main" val="3643347083"/>
      </p:ext>
    </p:extLst>
  </p:cSld>
  <p:clrMapOvr>
    <a:masterClrMapping/>
  </p:clrMapOvr>
</p:sld>
</file>

<file path=ppt/theme/theme1.xml><?xml version="1.0" encoding="utf-8"?>
<a:theme xmlns:a="http://schemas.openxmlformats.org/drawingml/2006/main" name="Bank Loan Granting Consulting by Slidesgo">
  <a:themeElements>
    <a:clrScheme name="Simple Light">
      <a:dk1>
        <a:srgbClr val="174B67"/>
      </a:dk1>
      <a:lt1>
        <a:srgbClr val="F8F8F8"/>
      </a:lt1>
      <a:dk2>
        <a:srgbClr val="A7BBC7"/>
      </a:dk2>
      <a:lt2>
        <a:srgbClr val="DAE6EC"/>
      </a:lt2>
      <a:accent1>
        <a:srgbClr val="FFFFFF"/>
      </a:accent1>
      <a:accent2>
        <a:srgbClr val="FFFFFF"/>
      </a:accent2>
      <a:accent3>
        <a:srgbClr val="FFFFFF"/>
      </a:accent3>
      <a:accent4>
        <a:srgbClr val="FFFFFF"/>
      </a:accent4>
      <a:accent5>
        <a:srgbClr val="FFFFFF"/>
      </a:accent5>
      <a:accent6>
        <a:srgbClr val="FFFFFF"/>
      </a:accent6>
      <a:hlink>
        <a:srgbClr val="174B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4183</TotalTime>
  <Words>2880</Words>
  <Application>Microsoft Office PowerPoint</Application>
  <PresentationFormat>On-screen Show (16:9)</PresentationFormat>
  <Paragraphs>394</Paragraphs>
  <Slides>54</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Roboto Medium</vt:lpstr>
      <vt:lpstr>Open Sans</vt:lpstr>
      <vt:lpstr>Livvic</vt:lpstr>
      <vt:lpstr>Poppins SemiBold</vt:lpstr>
      <vt:lpstr>Poppins Medium</vt:lpstr>
      <vt:lpstr>Poppins</vt:lpstr>
      <vt:lpstr>Arial</vt:lpstr>
      <vt:lpstr>Wingdings</vt:lpstr>
      <vt:lpstr>Bank Loan Granting Consulting by Slidesgo</vt:lpstr>
      <vt:lpstr>Project  Phase - 2</vt:lpstr>
      <vt:lpstr>PowerPoint Presentation</vt:lpstr>
      <vt:lpstr>Hate Speech Detection in Telugu: An Exploratory study on Modality</vt:lpstr>
      <vt:lpstr>PROBLEM STATEMENT</vt:lpstr>
      <vt:lpstr>PowerPoint Presentation</vt:lpstr>
      <vt:lpstr>LITERATURE SURVEY</vt:lpstr>
      <vt:lpstr>PowerPoint Presentation</vt:lpstr>
      <vt:lpstr>Research Gaps &amp; Objectives</vt:lpstr>
      <vt:lpstr>PowerPoint Presentation</vt:lpstr>
      <vt:lpstr>DATASET DESCRIPTION</vt:lpstr>
      <vt:lpstr>PowerPoint Presentation</vt:lpstr>
      <vt:lpstr>PowerPoint Presentation</vt:lpstr>
      <vt:lpstr>PowerPoint Presentation</vt:lpstr>
      <vt:lpstr>PROPOSED METHODOLOGY</vt:lpstr>
      <vt:lpstr>PowerPoint Presentation</vt:lpstr>
      <vt:lpstr>PowerPoint Presentation</vt:lpstr>
      <vt:lpstr>PowerPoint Presentation</vt:lpstr>
      <vt:lpstr>PowerPoint Presentation</vt:lpstr>
      <vt:lpstr>PowerPoint Presentation</vt:lpstr>
      <vt:lpstr>SPEECH  UNI-MODELS</vt:lpstr>
      <vt:lpstr>PowerPoint Presentation</vt:lpstr>
      <vt:lpstr>PowerPoint Presentation</vt:lpstr>
      <vt:lpstr>PowerPoint Presentation</vt:lpstr>
      <vt:lpstr>PowerPoint Presentation</vt:lpstr>
      <vt:lpstr>PowerPoint Presentation</vt:lpstr>
      <vt:lpstr>TEXT MODALITES</vt:lpstr>
      <vt:lpstr>PowerPoint Presentation</vt:lpstr>
      <vt:lpstr>PowerPoint Presentation</vt:lpstr>
      <vt:lpstr>PowerPoint Presentation</vt:lpstr>
      <vt:lpstr>PowerPoint Presentation</vt:lpstr>
      <vt:lpstr>PowerPoint Presentation</vt:lpstr>
      <vt:lpstr>PowerPoint Presentation</vt:lpstr>
      <vt:lpstr>MULTI - MODAL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Ablation  Study</vt:lpstr>
      <vt:lpstr>PowerPoint Presentation</vt:lpstr>
      <vt:lpstr>PowerPoint Presentation</vt:lpstr>
      <vt:lpstr>PowerPoint Presentation</vt:lpstr>
      <vt:lpstr>PowerPoint Presentation</vt:lpstr>
      <vt:lpstr>CONCLUSION</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Santhosh Kumar Reddy</dc:creator>
  <cp:lastModifiedBy>PINNINTI SAI RAVULA - [CB.EN.U4AIE21041]</cp:lastModifiedBy>
  <cp:revision>59</cp:revision>
  <dcterms:modified xsi:type="dcterms:W3CDTF">2025-04-09T05:15:28Z</dcterms:modified>
</cp:coreProperties>
</file>