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9144000"/>
  <p:notesSz cx="6858000" cy="9144000"/>
  <p:embeddedFontLst>
    <p:embeddedFont>
      <p:font typeface="Permanent Marker"/>
      <p:regular r:id="rId45"/>
    </p:embeddedFont>
    <p:embeddedFont>
      <p:font typeface="Century Gothic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CenturyGothic-regular.fntdata"/><Relationship Id="rId45" Type="http://schemas.openxmlformats.org/officeDocument/2006/relationships/font" Target="fonts/PermanentMark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enturyGothic-italic.fntdata"/><Relationship Id="rId47" Type="http://schemas.openxmlformats.org/officeDocument/2006/relationships/font" Target="fonts/CenturyGothic-bold.fntdata"/><Relationship Id="rId4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55" name="Shape 5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6" name="Shape 56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" name="Shape 60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61" name="Shape 61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Shape 64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65" name="Shape 65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8" name="Shape 6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1" name="Shape 71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Shap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A7A7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4733364" y="2708475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4733364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8882" lvl="0" marL="285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/>
              <a:buChar char="•"/>
              <a:defRPr b="0" i="0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/>
          <p:nvPr/>
        </p:nvSpPr>
        <p:spPr>
          <a:xfrm>
            <a:off x="905570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730269" y="2695981"/>
            <a:ext cx="3301999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" lvl="0" marL="6858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C050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5671028" y="5718005"/>
            <a:ext cx="2371006" cy="329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" lvl="0" marL="68580" marR="0" rtl="0" algn="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/>
          <p:nvPr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04207" y="641083"/>
            <a:ext cx="2791993" cy="116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428" y="897254"/>
            <a:ext cx="3200706" cy="521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043491" y="1441682"/>
            <a:ext cx="7187511" cy="4390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653792" y="5852160"/>
            <a:ext cx="35865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1" type="ftr"/>
          </p:nvPr>
        </p:nvSpPr>
        <p:spPr>
          <a:xfrm>
            <a:off x="4653792" y="5852160"/>
            <a:ext cx="35865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4653792" y="5852160"/>
            <a:ext cx="35865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Picture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114" name="Shape 1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15" name="Shape 115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16" name="Shape 116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19" name="Shape 119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23" name="Shape 123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124" name="Shape 124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26" name="Shape 12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27" name="Shape 12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30" name="Shape 130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A7A7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Shape 154"/>
          <p:cNvSpPr txBox="1"/>
          <p:nvPr>
            <p:ph type="ctrTitle"/>
          </p:nvPr>
        </p:nvSpPr>
        <p:spPr>
          <a:xfrm>
            <a:off x="4733364" y="2708475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/>
          <p:nvPr/>
        </p:nvSpPr>
        <p:spPr>
          <a:xfrm>
            <a:off x="905570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5671028" y="5718005"/>
            <a:ext cx="2371006" cy="329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" lvl="0" marL="68580" marR="0" rtl="0" algn="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/>
          <p:nvPr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04207" y="641083"/>
            <a:ext cx="2791993" cy="116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267" y="810075"/>
            <a:ext cx="3239848" cy="528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4782221" y="5852160"/>
            <a:ext cx="34581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42415" y="1453124"/>
            <a:ext cx="3510993" cy="4353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782221" y="1453124"/>
            <a:ext cx="3458134" cy="435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58644" y="2900828"/>
            <a:ext cx="69817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58645" y="4267200"/>
            <a:ext cx="6981712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3999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4653792" y="5852160"/>
            <a:ext cx="35865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4E4E4"/>
            </a:gs>
            <a:gs pos="62000">
              <a:srgbClr val="A2A2A2"/>
            </a:gs>
            <a:gs pos="100000">
              <a:srgbClr val="8D8D8D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567354" y="0"/>
            <a:ext cx="10458653" cy="7117070"/>
            <a:chOff x="-644958" y="0"/>
            <a:chExt cx="10458653" cy="7117070"/>
          </a:xfrm>
        </p:grpSpPr>
        <p:grpSp>
          <p:nvGrpSpPr>
            <p:cNvPr id="11" name="Shape 1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Shape 12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3" name="Shape 13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Shape 16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Shape 20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21" name="Shape 21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Shape 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Shape 27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Shape 49"/>
          <p:cNvSpPr/>
          <p:nvPr/>
        </p:nvSpPr>
        <p:spPr>
          <a:xfrm>
            <a:off x="457200" y="344929"/>
            <a:ext cx="8229600" cy="61856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043491" y="1441682"/>
            <a:ext cx="7187511" cy="4390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descr="CB_logo.png" id="52" name="Shape 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87999" y="5852160"/>
            <a:ext cx="1243005" cy="36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fa5QGremQf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4733364" y="2708475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Lecture-1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4726364" y="4462055"/>
            <a:ext cx="33099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 to Machine Learning</a:t>
            </a:r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730269" y="2695981"/>
            <a:ext cx="3301999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IN"/>
              <a:t>PERCEPTRON</a:t>
            </a:r>
          </a:p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4107301" y="5774101"/>
            <a:ext cx="3934733" cy="54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IN"/>
              <a:t>Ayush C</a:t>
            </a:r>
            <a:r>
              <a:rPr b="0" i="0" lang="en-IN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IN"/>
              <a:t>Navjot</a:t>
            </a:r>
            <a:r>
              <a:rPr b="0" i="0" lang="en-IN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/>
              <a:t>S</a:t>
            </a:r>
            <a:r>
              <a:rPr b="0" i="0" lang="en-IN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 </a:t>
            </a:r>
            <a:r>
              <a:rPr lang="en-IN"/>
              <a:t>Vasudev</a:t>
            </a:r>
            <a:r>
              <a:rPr b="0" i="0" lang="en-IN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/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053628" y="722589"/>
            <a:ext cx="7186800" cy="57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DRIVING FACTORS !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053316" y="1494032"/>
            <a:ext cx="7187400" cy="439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IN"/>
              <a:t>Lots of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Ability to process 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IN"/>
              <a:t>Machine Learning Models are essentially Statistical Machines.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IN"/>
              <a:t>SOME STATISTICS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043491" y="1321308"/>
            <a:ext cx="7187511" cy="439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minute up to </a:t>
            </a: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300 hours of video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are uploaded to </a:t>
            </a: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of </a:t>
            </a: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31.25 million messages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view </a:t>
            </a: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2.77 million videos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every minute on </a:t>
            </a: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More data has been created in the past two years than in the entire previous history of the human race.</a:t>
            </a:r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the moment less than 0.5% of all data is ever analyzed and used, just imagine the potential here.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053628" y="892683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INDUSTRY IS USING IT..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167928" y="2197566"/>
            <a:ext cx="7187511" cy="439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Page Ranking.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Netflix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Suggestions.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Tinder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for you to </a:t>
            </a: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“chill”</a:t>
            </a: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1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Tesla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Self Driving Cars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4294967295" type="title"/>
          </p:nvPr>
        </p:nvSpPr>
        <p:spPr>
          <a:xfrm>
            <a:off x="1257075" y="1999800"/>
            <a:ext cx="67857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b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TH</a:t>
            </a:r>
            <a:r>
              <a:rPr lang="en-IN"/>
              <a:t>E P</a:t>
            </a: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OTENTIAL: </a:t>
            </a:r>
            <a:b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FEW INTERESTING APPLICATIONS	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Demystifying Prisma: Neural Art</a:t>
            </a:r>
          </a:p>
        </p:txBody>
      </p:sp>
      <p:pic>
        <p:nvPicPr>
          <p:cNvPr id="253" name="Shape 2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839911"/>
            <a:ext cx="7188199" cy="35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4294967295" type="title"/>
          </p:nvPr>
        </p:nvSpPr>
        <p:spPr>
          <a:xfrm>
            <a:off x="1785938" y="2465389"/>
            <a:ext cx="71866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Mathematical Mozart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4294967295" type="title"/>
          </p:nvPr>
        </p:nvSpPr>
        <p:spPr>
          <a:xfrm>
            <a:off x="1214437" y="2751139"/>
            <a:ext cx="71866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Captioning: Neural Story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7" y="869950"/>
            <a:ext cx="6905625" cy="46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41" y="1114425"/>
            <a:ext cx="8111394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hhvk.jpe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74" y="695599"/>
            <a:ext cx="7055048" cy="47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IN"/>
              <a:t>OBJECTIVES OF THE COURSE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043491" y="2256068"/>
            <a:ext cx="7187511" cy="439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Machine Learning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Theoretical and Conceptual Foundation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Inducing the Thought Process of a Data Scientist</a:t>
            </a: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lang="en-IN"/>
              <a:t>Ability to solve 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</a:t>
            </a: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l-World problems</a:t>
            </a:r>
            <a:r>
              <a:rPr lang="en-IN"/>
              <a:t> in industry and academia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63kjGm-IX1mBUnHJR3tIkw.jpeg"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75" y="1195800"/>
            <a:ext cx="7963848" cy="38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Conversational Engine</a:t>
            </a:r>
          </a:p>
        </p:txBody>
      </p:sp>
      <p:pic>
        <p:nvPicPr>
          <p:cNvPr id="289" name="Shape 2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436" y="1726333"/>
            <a:ext cx="2448188" cy="4006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0653" y="2443163"/>
            <a:ext cx="4074172" cy="222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053628" y="722589"/>
            <a:ext cx="71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Pacman Champ: The Gamer</a:t>
            </a:r>
          </a:p>
        </p:txBody>
      </p:sp>
      <p:pic>
        <p:nvPicPr>
          <p:cNvPr id="296" name="Shape 2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514" y="1685596"/>
            <a:ext cx="2943300" cy="4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680925" y="1099225"/>
            <a:ext cx="77820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IN"/>
              <a:t>How easy do you think Lip Reading is ? 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945525" y="2597275"/>
            <a:ext cx="47082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Lip-Reading AI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IN"/>
              <a:t>Human Accuracy : 20% to 60%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IN"/>
              <a:t>LipNet Accuracy : 93.4%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Colorizing the World:</a:t>
            </a:r>
          </a:p>
        </p:txBody>
      </p:sp>
      <p:pic>
        <p:nvPicPr>
          <p:cNvPr id="308" name="Shape 3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87" y="1453091"/>
            <a:ext cx="6000750" cy="200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0187" y="3677176"/>
            <a:ext cx="60007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4294967295" type="title"/>
          </p:nvPr>
        </p:nvSpPr>
        <p:spPr>
          <a:xfrm>
            <a:off x="983125" y="744537"/>
            <a:ext cx="71866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Playing with Words and Image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628" y="1570683"/>
            <a:ext cx="7116110" cy="375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295325" y="1539850"/>
            <a:ext cx="67773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3000">
                <a:latin typeface="Permanent Marker"/>
                <a:ea typeface="Permanent Marker"/>
                <a:cs typeface="Permanent Marker"/>
                <a:sym typeface="Permanent Marker"/>
              </a:rPr>
              <a:t>A machine learning engineer is a lot like wine , gets better than time.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CHECKLIST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043491" y="1441682"/>
            <a:ext cx="7187511" cy="439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2.7, Ipython , Jupyter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Numpy , Scipy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OpenCV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Matplotlib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Pandas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Theano , Tensorflow</a:t>
            </a:r>
          </a:p>
          <a:p>
            <a:pPr indent="-5080" lvl="0" marL="68580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And…..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2017608" y="2443163"/>
            <a:ext cx="10998305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IN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Passion and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Perseverance 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4294967295" type="title"/>
          </p:nvPr>
        </p:nvSpPr>
        <p:spPr>
          <a:xfrm>
            <a:off x="1085850" y="2894013"/>
            <a:ext cx="71866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PYTHON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LOGISTICS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053628" y="2068975"/>
            <a:ext cx="7187511" cy="439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Interactive Sessions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Piazza Online Classroom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Class Doubts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lang="en-IN"/>
              <a:t>Regular Take Home Assignments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lang="en-IN"/>
              <a:t>Hackathons to implement your ideas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Online Code Submission and Leaderboard</a:t>
            </a: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4294967295" type="title"/>
          </p:nvPr>
        </p:nvSpPr>
        <p:spPr>
          <a:xfrm>
            <a:off x="1157287" y="2894013"/>
            <a:ext cx="71866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 Up Jupyter Notebooks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053628" y="2994301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 and Data Types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053628" y="2994301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String, Lists and Dictionaries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053628" y="2994301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Packages and Imports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053628" y="2994301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Conditionals Loops and Functions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053628" y="2994301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Paradigm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053628" y="2994301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LIVE Assignment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053628" y="2994301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Handling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053628" y="3280051"/>
            <a:ext cx="71773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Statistical Computation with Python:</a:t>
            </a:r>
            <a:b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Hands-on Session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4294967295" type="title"/>
          </p:nvPr>
        </p:nvSpPr>
        <p:spPr>
          <a:xfrm>
            <a:off x="1328737" y="2908300"/>
            <a:ext cx="71866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Doubts and Queries?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1085850" y="3094038"/>
            <a:ext cx="71866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INTELLIGENCE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ctrTitle"/>
          </p:nvPr>
        </p:nvSpPr>
        <p:spPr>
          <a:xfrm>
            <a:off x="4733364" y="2708475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IN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614862" y="5543550"/>
            <a:ext cx="3427171" cy="503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IN"/>
              <a:t>Ayush C</a:t>
            </a:r>
            <a:r>
              <a:rPr b="0" i="0" lang="en-IN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 </a:t>
            </a:r>
            <a:r>
              <a:rPr lang="en-IN"/>
              <a:t>Navjot S</a:t>
            </a:r>
            <a:r>
              <a:rPr b="0" i="0" lang="en-IN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 </a:t>
            </a:r>
            <a:r>
              <a:rPr lang="en-IN"/>
              <a:t>Vasudev</a:t>
            </a:r>
            <a:r>
              <a:rPr b="0" i="0" lang="en-IN" sz="1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/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toon-machine-learning-what-they-think.jp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25" y="636949"/>
            <a:ext cx="6307749" cy="530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4294967295" type="title"/>
          </p:nvPr>
        </p:nvSpPr>
        <p:spPr>
          <a:xfrm>
            <a:off x="865050" y="2319275"/>
            <a:ext cx="74139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IN"/>
              <a:t>WHAT IT IS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hailML-3-CTT.pn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37" y="2162650"/>
            <a:ext cx="7857324" cy="219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053628" y="722589"/>
            <a:ext cx="7186800" cy="57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Buzz Words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043491" y="1441682"/>
            <a:ext cx="7187400" cy="439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IN"/>
              <a:t>Supervised Learning, Unsupervised Learning, Reinforcement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Classification/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Training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Validation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Testing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IN"/>
              <a:t>	For later!!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Overfitting, Underfitting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Weights</a:t>
            </a:r>
          </a:p>
          <a:p>
            <a:pPr indent="0" lvl="0" marL="179324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503853" y="680689"/>
            <a:ext cx="71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IN"/>
              <a:t>   FORMAL DEFINITION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043491" y="1441682"/>
            <a:ext cx="7187511" cy="439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○"/>
            </a:pPr>
            <a:r>
              <a:rPr b="0" i="0" lang="en-IN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is a subfield of artificial intelligence (AI) concerned with algorithms that allow computers to learn. What this means, in most cases, is that an algorithm is given a set of data and infers information about the properties of the data—and that information allows it to make predictions about other data that it might see in the future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B FINAL">
  <a:themeElements>
    <a:clrScheme name="Custom 2">
      <a:dk1>
        <a:srgbClr val="EF5946"/>
      </a:dk1>
      <a:lt1>
        <a:srgbClr val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