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74" r:id="rId5"/>
    <p:sldId id="259" r:id="rId6"/>
    <p:sldId id="260" r:id="rId7"/>
    <p:sldId id="261" r:id="rId8"/>
    <p:sldId id="262" r:id="rId9"/>
    <p:sldId id="268" r:id="rId10"/>
    <p:sldId id="269" r:id="rId11"/>
    <p:sldId id="272" r:id="rId12"/>
    <p:sldId id="273" r:id="rId13"/>
    <p:sldId id="263" r:id="rId14"/>
    <p:sldId id="26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p:scale>
          <a:sx n="75" d="100"/>
          <a:sy n="75" d="100"/>
        </p:scale>
        <p:origin x="883" y="21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9/6/2025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9/6/2025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7E445-86D5-CD79-B7EC-3C7EED5915BC}"/>
              </a:ext>
            </a:extLst>
          </p:cNvPr>
          <p:cNvSpPr>
            <a:spLocks noGrp="1"/>
          </p:cNvSpPr>
          <p:nvPr>
            <p:ph type="ctrTitle"/>
          </p:nvPr>
        </p:nvSpPr>
        <p:spPr>
          <a:xfrm>
            <a:off x="2499360" y="3857797"/>
            <a:ext cx="3505856" cy="989423"/>
          </a:xfrm>
        </p:spPr>
        <p:txBody>
          <a:bodyPr>
            <a:normAutofit/>
          </a:bodyPr>
          <a:lstStyle/>
          <a:p>
            <a:r>
              <a:rPr lang="en-US" sz="5400" dirty="0">
                <a:latin typeface="Footlight MT Light" panose="0204060206030A020304" pitchFamily="18" charset="0"/>
              </a:rPr>
              <a:t>Darshana</a:t>
            </a:r>
            <a:endParaRPr lang="en-IN" sz="5400" dirty="0">
              <a:latin typeface="Footlight MT Light" panose="0204060206030A020304" pitchFamily="18" charset="0"/>
            </a:endParaRPr>
          </a:p>
        </p:txBody>
      </p:sp>
      <p:sp>
        <p:nvSpPr>
          <p:cNvPr id="3" name="Subtitle 2">
            <a:extLst>
              <a:ext uri="{FF2B5EF4-FFF2-40B4-BE49-F238E27FC236}">
                <a16:creationId xmlns:a16="http://schemas.microsoft.com/office/drawing/2014/main" id="{460AA076-1EAC-CEC8-5609-705DF3407385}"/>
              </a:ext>
            </a:extLst>
          </p:cNvPr>
          <p:cNvSpPr>
            <a:spLocks noGrp="1"/>
          </p:cNvSpPr>
          <p:nvPr>
            <p:ph type="subTitle" idx="1"/>
          </p:nvPr>
        </p:nvSpPr>
        <p:spPr>
          <a:xfrm>
            <a:off x="2499360" y="4983684"/>
            <a:ext cx="9519265" cy="671460"/>
          </a:xfrm>
        </p:spPr>
        <p:txBody>
          <a:bodyPr>
            <a:normAutofit/>
          </a:bodyPr>
          <a:lstStyle/>
          <a:p>
            <a:pPr algn="l"/>
            <a:r>
              <a:rPr lang="en-IN" sz="2800" dirty="0">
                <a:latin typeface="Footlight MT Light" panose="0204060206030A020304" pitchFamily="18" charset="0"/>
              </a:rPr>
              <a:t>Digital Cultural &amp; Historical Storytelling Platform</a:t>
            </a:r>
          </a:p>
        </p:txBody>
      </p:sp>
      <p:sp>
        <p:nvSpPr>
          <p:cNvPr id="4" name="Subtitle 2">
            <a:extLst>
              <a:ext uri="{FF2B5EF4-FFF2-40B4-BE49-F238E27FC236}">
                <a16:creationId xmlns:a16="http://schemas.microsoft.com/office/drawing/2014/main" id="{29858D29-89FE-17E4-2085-C117B8D9DF7B}"/>
              </a:ext>
            </a:extLst>
          </p:cNvPr>
          <p:cNvSpPr txBox="1">
            <a:spLocks/>
          </p:cNvSpPr>
          <p:nvPr/>
        </p:nvSpPr>
        <p:spPr>
          <a:xfrm>
            <a:off x="2499359" y="5553544"/>
            <a:ext cx="9519265" cy="1223176"/>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just"/>
            <a:r>
              <a:rPr lang="en-US" sz="2000" dirty="0">
                <a:solidFill>
                  <a:schemeClr val="accent1">
                    <a:lumMod val="60000"/>
                    <a:lumOff val="40000"/>
                  </a:schemeClr>
                </a:solidFill>
                <a:latin typeface="Footlight MT Light" panose="0204060206030A020304" pitchFamily="18" charset="0"/>
              </a:rPr>
              <a:t>A web-based platform that brings history, myths, folklore, and beliefs to life using AI, AR/VR, and gamification, creating immersive cultural journeys for tourists, students, and researchers.</a:t>
            </a:r>
            <a:endParaRPr lang="en-IN" sz="2000" dirty="0">
              <a:solidFill>
                <a:schemeClr val="accent1">
                  <a:lumMod val="60000"/>
                  <a:lumOff val="40000"/>
                </a:schemeClr>
              </a:solidFill>
              <a:latin typeface="Footlight MT Light" panose="0204060206030A020304" pitchFamily="18" charset="0"/>
            </a:endParaRPr>
          </a:p>
        </p:txBody>
      </p:sp>
    </p:spTree>
    <p:extLst>
      <p:ext uri="{BB962C8B-B14F-4D97-AF65-F5344CB8AC3E}">
        <p14:creationId xmlns:p14="http://schemas.microsoft.com/office/powerpoint/2010/main" val="2319654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7902A-7101-902A-6EEC-D026C785BB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1966D-4241-0AAA-AFC2-1C6C25AC8A0B}"/>
              </a:ext>
            </a:extLst>
          </p:cNvPr>
          <p:cNvSpPr>
            <a:spLocks noGrp="1"/>
          </p:cNvSpPr>
          <p:nvPr>
            <p:ph type="title"/>
          </p:nvPr>
        </p:nvSpPr>
        <p:spPr>
          <a:xfrm>
            <a:off x="685801" y="0"/>
            <a:ext cx="10940142" cy="1456267"/>
          </a:xfrm>
        </p:spPr>
        <p:txBody>
          <a:bodyPr/>
          <a:lstStyle/>
          <a:p>
            <a:pPr algn="ctr"/>
            <a:r>
              <a:rPr lang="en-IN" dirty="0">
                <a:latin typeface="Footlight MT Light" panose="0204060206030A020304" pitchFamily="18" charset="0"/>
              </a:rPr>
              <a:t>Features of Darshana</a:t>
            </a:r>
          </a:p>
        </p:txBody>
      </p:sp>
      <p:sp>
        <p:nvSpPr>
          <p:cNvPr id="3" name="Content Placeholder 2">
            <a:extLst>
              <a:ext uri="{FF2B5EF4-FFF2-40B4-BE49-F238E27FC236}">
                <a16:creationId xmlns:a16="http://schemas.microsoft.com/office/drawing/2014/main" id="{67975E3A-6488-C331-DEDE-1B851AFF98BF}"/>
              </a:ext>
            </a:extLst>
          </p:cNvPr>
          <p:cNvSpPr>
            <a:spLocks noGrp="1"/>
          </p:cNvSpPr>
          <p:nvPr>
            <p:ph idx="1"/>
          </p:nvPr>
        </p:nvSpPr>
        <p:spPr>
          <a:xfrm>
            <a:off x="685801" y="1641756"/>
            <a:ext cx="10940142" cy="4992310"/>
          </a:xfrm>
        </p:spPr>
        <p:txBody>
          <a:bodyPr>
            <a:normAutofit/>
          </a:bodyPr>
          <a:lstStyle/>
          <a:p>
            <a:pPr marL="0" indent="0" algn="just">
              <a:buNone/>
            </a:pPr>
            <a:r>
              <a:rPr lang="en-US" sz="2400" b="1" dirty="0">
                <a:latin typeface="Footlight MT Light" panose="0204060206030A020304" pitchFamily="18" charset="0"/>
              </a:rPr>
              <a:t>6. </a:t>
            </a:r>
            <a:r>
              <a:rPr lang="en-US" sz="2400" b="1" dirty="0">
                <a:solidFill>
                  <a:schemeClr val="accent1">
                    <a:lumMod val="75000"/>
                  </a:schemeClr>
                </a:solidFill>
                <a:latin typeface="Footlight MT Light" panose="0204060206030A020304" pitchFamily="18" charset="0"/>
              </a:rPr>
              <a:t>Monument &amp; Place Information Hub</a:t>
            </a:r>
          </a:p>
          <a:p>
            <a:pPr marL="0" indent="0" algn="just">
              <a:buNone/>
            </a:pPr>
            <a:r>
              <a:rPr lang="en-US" sz="2400" dirty="0">
                <a:latin typeface="Footlight MT Light" panose="0204060206030A020304" pitchFamily="18" charset="0"/>
              </a:rPr>
              <a:t>Each monument has </a:t>
            </a:r>
            <a:r>
              <a:rPr lang="en-US" sz="2400" b="1" dirty="0">
                <a:latin typeface="Footlight MT Light" panose="0204060206030A020304" pitchFamily="18" charset="0"/>
              </a:rPr>
              <a:t>layered storytelling</a:t>
            </a:r>
            <a:r>
              <a:rPr lang="en-US" sz="2400" dirty="0">
                <a:latin typeface="Footlight MT Light" panose="0204060206030A020304" pitchFamily="18" charset="0"/>
              </a:rPr>
              <a:t>. For example, the </a:t>
            </a:r>
            <a:r>
              <a:rPr lang="en-US" sz="2400" b="1" dirty="0">
                <a:latin typeface="Footlight MT Light" panose="0204060206030A020304" pitchFamily="18" charset="0"/>
              </a:rPr>
              <a:t>Taj Mahal</a:t>
            </a:r>
            <a:r>
              <a:rPr lang="en-US" sz="2400" dirty="0">
                <a:latin typeface="Footlight MT Light" panose="0204060206030A020304" pitchFamily="18" charset="0"/>
              </a:rPr>
              <a:t> shows Shah Jahan’s history, the myth of a “Black Taj,” and folklore of workers’ sacrifices. This gives users a </a:t>
            </a:r>
            <a:r>
              <a:rPr lang="en-US" sz="2400" b="1" dirty="0">
                <a:latin typeface="Footlight MT Light" panose="0204060206030A020304" pitchFamily="18" charset="0"/>
              </a:rPr>
              <a:t>360° cultural perspective</a:t>
            </a:r>
            <a:r>
              <a:rPr lang="en-US" sz="2400" dirty="0">
                <a:latin typeface="Footlight MT Light" panose="0204060206030A020304" pitchFamily="18" charset="0"/>
              </a:rPr>
              <a:t>.</a:t>
            </a:r>
            <a:endParaRPr lang="en-US" sz="2400" b="1" dirty="0">
              <a:latin typeface="Footlight MT Light" panose="0204060206030A020304" pitchFamily="18" charset="0"/>
            </a:endParaRPr>
          </a:p>
          <a:p>
            <a:pPr algn="just"/>
            <a:r>
              <a:rPr lang="en-US" sz="2400" dirty="0">
                <a:latin typeface="Footlight MT Light" panose="0204060206030A020304" pitchFamily="18" charset="0"/>
              </a:rPr>
              <a:t>Each monument has </a:t>
            </a:r>
            <a:r>
              <a:rPr lang="en-US" sz="2400" b="1" dirty="0">
                <a:latin typeface="Footlight MT Light" panose="0204060206030A020304" pitchFamily="18" charset="0"/>
              </a:rPr>
              <a:t>three storytelling layers</a:t>
            </a:r>
            <a:r>
              <a:rPr lang="en-US" sz="2400" dirty="0">
                <a:latin typeface="Footlight MT Light" panose="0204060206030A020304" pitchFamily="18" charset="0"/>
              </a:rPr>
              <a:t>:</a:t>
            </a:r>
          </a:p>
          <a:p>
            <a:pPr algn="just"/>
            <a:r>
              <a:rPr lang="en-US" sz="2400" dirty="0">
                <a:latin typeface="Footlight MT Light" panose="0204060206030A020304" pitchFamily="18" charset="0"/>
              </a:rPr>
              <a:t>Verified History.</a:t>
            </a:r>
          </a:p>
          <a:p>
            <a:pPr algn="just"/>
            <a:r>
              <a:rPr lang="en-US" sz="2400" dirty="0">
                <a:latin typeface="Footlight MT Light" panose="0204060206030A020304" pitchFamily="18" charset="0"/>
              </a:rPr>
              <a:t>Myths &amp; Beliefs.</a:t>
            </a:r>
          </a:p>
          <a:p>
            <a:pPr algn="just"/>
            <a:r>
              <a:rPr lang="en-US" sz="2400" dirty="0">
                <a:latin typeface="Footlight MT Light" panose="0204060206030A020304" pitchFamily="18" charset="0"/>
              </a:rPr>
              <a:t>Folklore &amp; Horror Tales.</a:t>
            </a:r>
          </a:p>
          <a:p>
            <a:pPr marL="0" indent="0" algn="just">
              <a:buNone/>
            </a:pPr>
            <a:endParaRPr lang="en-US" dirty="0"/>
          </a:p>
        </p:txBody>
      </p:sp>
    </p:spTree>
    <p:extLst>
      <p:ext uri="{BB962C8B-B14F-4D97-AF65-F5344CB8AC3E}">
        <p14:creationId xmlns:p14="http://schemas.microsoft.com/office/powerpoint/2010/main" val="2141733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52E87-79BC-D10A-E88E-07721270ED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01000-68C7-033E-E528-A10CEB952316}"/>
              </a:ext>
            </a:extLst>
          </p:cNvPr>
          <p:cNvSpPr>
            <a:spLocks noGrp="1"/>
          </p:cNvSpPr>
          <p:nvPr>
            <p:ph type="title"/>
          </p:nvPr>
        </p:nvSpPr>
        <p:spPr>
          <a:xfrm>
            <a:off x="736342" y="0"/>
            <a:ext cx="10820398" cy="1456267"/>
          </a:xfrm>
        </p:spPr>
        <p:txBody>
          <a:bodyPr/>
          <a:lstStyle/>
          <a:p>
            <a:pPr algn="ctr"/>
            <a:r>
              <a:rPr lang="en-IN" dirty="0">
                <a:latin typeface="Footlight MT Light" panose="0204060206030A020304" pitchFamily="18" charset="0"/>
              </a:rPr>
              <a:t>Features of Darshana</a:t>
            </a:r>
          </a:p>
        </p:txBody>
      </p:sp>
      <p:sp>
        <p:nvSpPr>
          <p:cNvPr id="3" name="Content Placeholder 2">
            <a:extLst>
              <a:ext uri="{FF2B5EF4-FFF2-40B4-BE49-F238E27FC236}">
                <a16:creationId xmlns:a16="http://schemas.microsoft.com/office/drawing/2014/main" id="{E1772BD8-7E15-2D57-B00D-C015200C1E7B}"/>
              </a:ext>
            </a:extLst>
          </p:cNvPr>
          <p:cNvSpPr>
            <a:spLocks noGrp="1"/>
          </p:cNvSpPr>
          <p:nvPr>
            <p:ph idx="1"/>
          </p:nvPr>
        </p:nvSpPr>
        <p:spPr>
          <a:xfrm>
            <a:off x="685801" y="1865690"/>
            <a:ext cx="10921481" cy="4992310"/>
          </a:xfrm>
        </p:spPr>
        <p:txBody>
          <a:bodyPr>
            <a:normAutofit/>
          </a:bodyPr>
          <a:lstStyle/>
          <a:p>
            <a:pPr marL="0" indent="0" algn="just">
              <a:buNone/>
            </a:pPr>
            <a:r>
              <a:rPr lang="en-IN" sz="2400" b="1" dirty="0">
                <a:latin typeface="Footlight MT Light" panose="0204060206030A020304" pitchFamily="18" charset="0"/>
              </a:rPr>
              <a:t>7. </a:t>
            </a:r>
            <a:r>
              <a:rPr lang="en-IN" sz="2400" b="1" dirty="0">
                <a:solidFill>
                  <a:schemeClr val="accent1">
                    <a:lumMod val="75000"/>
                  </a:schemeClr>
                </a:solidFill>
                <a:latin typeface="Footlight MT Light" panose="0204060206030A020304" pitchFamily="18" charset="0"/>
              </a:rPr>
              <a:t>Ticketing &amp; Travel Integration</a:t>
            </a:r>
          </a:p>
          <a:p>
            <a:pPr marL="0" indent="0" algn="just">
              <a:buNone/>
            </a:pPr>
            <a:r>
              <a:rPr lang="en-IN" sz="2400" dirty="0">
                <a:latin typeface="Footlight MT Light" panose="0204060206030A020304" pitchFamily="18" charset="0"/>
              </a:rPr>
              <a:t>Darshana integrates tourism logistics. For instance, booking a Fatehpur Sikri ticket also unlocks </a:t>
            </a:r>
            <a:r>
              <a:rPr lang="en-IN" sz="2400" b="1" dirty="0">
                <a:latin typeface="Footlight MT Light" panose="0204060206030A020304" pitchFamily="18" charset="0"/>
              </a:rPr>
              <a:t>Akbar’s history</a:t>
            </a:r>
            <a:r>
              <a:rPr lang="en-IN" sz="2400" dirty="0">
                <a:latin typeface="Footlight MT Light" panose="0204060206030A020304" pitchFamily="18" charset="0"/>
              </a:rPr>
              <a:t>, myths of Salim Chishti’s tomb, and ghostly tales of abandoned palaces, while offering </a:t>
            </a:r>
            <a:r>
              <a:rPr lang="en-IN" sz="2400" b="1" dirty="0">
                <a:latin typeface="Footlight MT Light" panose="0204060206030A020304" pitchFamily="18" charset="0"/>
              </a:rPr>
              <a:t>smooth transport options</a:t>
            </a:r>
            <a:r>
              <a:rPr lang="en-IN" sz="2400" dirty="0">
                <a:latin typeface="Footlight MT Light" panose="0204060206030A020304" pitchFamily="18" charset="0"/>
              </a:rPr>
              <a:t>.</a:t>
            </a:r>
            <a:endParaRPr lang="en-IN" sz="2400" b="1" dirty="0">
              <a:latin typeface="Footlight MT Light" panose="0204060206030A020304" pitchFamily="18" charset="0"/>
            </a:endParaRPr>
          </a:p>
          <a:p>
            <a:pPr algn="just"/>
            <a:r>
              <a:rPr lang="en-IN" sz="2400" b="1" dirty="0">
                <a:latin typeface="Footlight MT Light" panose="0204060206030A020304" pitchFamily="18" charset="0"/>
              </a:rPr>
              <a:t>QR-based ticketing</a:t>
            </a:r>
            <a:r>
              <a:rPr lang="en-IN" sz="2400" dirty="0">
                <a:latin typeface="Footlight MT Light" panose="0204060206030A020304" pitchFamily="18" charset="0"/>
              </a:rPr>
              <a:t> in partnership with state tourism boards.</a:t>
            </a:r>
          </a:p>
          <a:p>
            <a:pPr algn="just"/>
            <a:r>
              <a:rPr lang="en-IN" sz="2400" dirty="0">
                <a:latin typeface="Footlight MT Light" panose="0204060206030A020304" pitchFamily="18" charset="0"/>
              </a:rPr>
              <a:t>Integrated with </a:t>
            </a:r>
            <a:r>
              <a:rPr lang="en-IN" sz="2400" b="1" dirty="0">
                <a:latin typeface="Footlight MT Light" panose="0204060206030A020304" pitchFamily="18" charset="0"/>
              </a:rPr>
              <a:t>Uber, Ola, and Rapido</a:t>
            </a:r>
            <a:r>
              <a:rPr lang="en-IN" sz="2400" dirty="0">
                <a:latin typeface="Footlight MT Light" panose="0204060206030A020304" pitchFamily="18" charset="0"/>
              </a:rPr>
              <a:t> for seamless travel.</a:t>
            </a:r>
          </a:p>
          <a:p>
            <a:pPr algn="just"/>
            <a:r>
              <a:rPr lang="en-IN" sz="2400" dirty="0">
                <a:latin typeface="Footlight MT Light" panose="0204060206030A020304" pitchFamily="18" charset="0"/>
              </a:rPr>
              <a:t>Bundled heritage circuits and packages for tourists.</a:t>
            </a:r>
          </a:p>
          <a:p>
            <a:pPr algn="just"/>
            <a:r>
              <a:rPr lang="en-IN" sz="2400" i="1" dirty="0">
                <a:latin typeface="Footlight MT Light" panose="0204060206030A020304" pitchFamily="18" charset="0"/>
              </a:rPr>
              <a:t>Example: A Fatehpur Sikri ticket unlocks Akbar’s history, Salim Chishti’s myths, and ghost tales of abandoned palaces.</a:t>
            </a:r>
            <a:endParaRPr lang="en-IN" sz="2400" dirty="0">
              <a:latin typeface="Footlight MT Light" panose="0204060206030A020304" pitchFamily="18" charset="0"/>
            </a:endParaRPr>
          </a:p>
          <a:p>
            <a:pPr marL="0" indent="0" algn="just">
              <a:buNone/>
            </a:pPr>
            <a:endParaRPr lang="en-US" sz="2400" dirty="0">
              <a:latin typeface="Footlight MT Light" panose="0204060206030A020304" pitchFamily="18" charset="0"/>
            </a:endParaRPr>
          </a:p>
        </p:txBody>
      </p:sp>
    </p:spTree>
    <p:extLst>
      <p:ext uri="{BB962C8B-B14F-4D97-AF65-F5344CB8AC3E}">
        <p14:creationId xmlns:p14="http://schemas.microsoft.com/office/powerpoint/2010/main" val="3979524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93399-7CA9-37A6-A8A5-72DAB55CC244}"/>
              </a:ext>
            </a:extLst>
          </p:cNvPr>
          <p:cNvSpPr>
            <a:spLocks noGrp="1"/>
          </p:cNvSpPr>
          <p:nvPr>
            <p:ph type="title"/>
          </p:nvPr>
        </p:nvSpPr>
        <p:spPr>
          <a:xfrm>
            <a:off x="700574" y="0"/>
            <a:ext cx="10790852" cy="1456267"/>
          </a:xfrm>
        </p:spPr>
        <p:txBody>
          <a:bodyPr/>
          <a:lstStyle/>
          <a:p>
            <a:pPr algn="ctr"/>
            <a:r>
              <a:rPr lang="en-US" dirty="0">
                <a:latin typeface="Footlight MT Light" panose="0204060206030A020304" pitchFamily="18" charset="0"/>
              </a:rPr>
              <a:t>Sample Home page</a:t>
            </a:r>
            <a:endParaRPr lang="en-IN" dirty="0">
              <a:latin typeface="Footlight MT Light" panose="0204060206030A020304" pitchFamily="18" charset="0"/>
            </a:endParaRPr>
          </a:p>
        </p:txBody>
      </p:sp>
      <p:pic>
        <p:nvPicPr>
          <p:cNvPr id="5" name="Content Placeholder 4">
            <a:extLst>
              <a:ext uri="{FF2B5EF4-FFF2-40B4-BE49-F238E27FC236}">
                <a16:creationId xmlns:a16="http://schemas.microsoft.com/office/drawing/2014/main" id="{B7936394-289C-6765-48B8-74B2B6611B96}"/>
              </a:ext>
            </a:extLst>
          </p:cNvPr>
          <p:cNvPicPr>
            <a:picLocks noGrp="1" noChangeAspect="1"/>
          </p:cNvPicPr>
          <p:nvPr>
            <p:ph idx="1"/>
          </p:nvPr>
        </p:nvPicPr>
        <p:blipFill>
          <a:blip r:embed="rId2"/>
          <a:srcRect t="1864" b="98"/>
          <a:stretch>
            <a:fillRect/>
          </a:stretch>
        </p:blipFill>
        <p:spPr>
          <a:xfrm>
            <a:off x="1129359" y="1254104"/>
            <a:ext cx="10187765" cy="5482598"/>
          </a:xfrm>
        </p:spPr>
      </p:pic>
    </p:spTree>
    <p:extLst>
      <p:ext uri="{BB962C8B-B14F-4D97-AF65-F5344CB8AC3E}">
        <p14:creationId xmlns:p14="http://schemas.microsoft.com/office/powerpoint/2010/main" val="77610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43268-9EAB-A7A4-0B3C-4D2D363F76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4FEF1-A9DE-E8EB-A71F-E5F36506A12C}"/>
              </a:ext>
            </a:extLst>
          </p:cNvPr>
          <p:cNvSpPr>
            <a:spLocks noGrp="1"/>
          </p:cNvSpPr>
          <p:nvPr>
            <p:ph type="title"/>
          </p:nvPr>
        </p:nvSpPr>
        <p:spPr>
          <a:xfrm>
            <a:off x="685801" y="0"/>
            <a:ext cx="10884158" cy="1456267"/>
          </a:xfrm>
        </p:spPr>
        <p:txBody>
          <a:bodyPr/>
          <a:lstStyle/>
          <a:p>
            <a:pPr algn="ctr"/>
            <a:r>
              <a:rPr lang="en-IN" dirty="0">
                <a:latin typeface="Footlight MT Light" panose="0204060206030A020304" pitchFamily="18" charset="0"/>
              </a:rPr>
              <a:t>Future Scope</a:t>
            </a:r>
          </a:p>
        </p:txBody>
      </p:sp>
      <p:sp>
        <p:nvSpPr>
          <p:cNvPr id="3" name="Content Placeholder 2">
            <a:extLst>
              <a:ext uri="{FF2B5EF4-FFF2-40B4-BE49-F238E27FC236}">
                <a16:creationId xmlns:a16="http://schemas.microsoft.com/office/drawing/2014/main" id="{0BD11AAC-09EE-F1B3-1BCB-B9B9A0E94973}"/>
              </a:ext>
            </a:extLst>
          </p:cNvPr>
          <p:cNvSpPr>
            <a:spLocks noGrp="1"/>
          </p:cNvSpPr>
          <p:nvPr>
            <p:ph idx="1"/>
          </p:nvPr>
        </p:nvSpPr>
        <p:spPr>
          <a:xfrm>
            <a:off x="685801" y="2142067"/>
            <a:ext cx="10884158" cy="4464006"/>
          </a:xfrm>
        </p:spPr>
        <p:txBody>
          <a:bodyPr>
            <a:normAutofit lnSpcReduction="10000"/>
          </a:bodyPr>
          <a:lstStyle/>
          <a:p>
            <a:pPr marL="0" indent="0" algn="just">
              <a:buNone/>
            </a:pPr>
            <a:r>
              <a:rPr lang="en-US" sz="2400" dirty="0">
                <a:latin typeface="Footlight MT Light" panose="0204060206030A020304" pitchFamily="18" charset="0"/>
              </a:rPr>
              <a:t>Darshana will continue to evolve with advanced features and partnerships:</a:t>
            </a:r>
          </a:p>
          <a:p>
            <a:pPr algn="just"/>
            <a:r>
              <a:rPr lang="en-US" sz="2400" b="1" dirty="0">
                <a:latin typeface="Footlight MT Light" panose="0204060206030A020304" pitchFamily="18" charset="0"/>
              </a:rPr>
              <a:t>AI-enabled Guide Booking</a:t>
            </a:r>
            <a:r>
              <a:rPr lang="en-US" sz="2400" dirty="0">
                <a:latin typeface="Footlight MT Light" panose="0204060206030A020304" pitchFamily="18" charset="0"/>
              </a:rPr>
              <a:t>: Users can book real guides whose voices are cloned into Narad AI for hybrid experiences. Video-based tours will also be available.</a:t>
            </a:r>
          </a:p>
          <a:p>
            <a:pPr algn="just"/>
            <a:r>
              <a:rPr lang="en-US" sz="2400" b="1" dirty="0">
                <a:latin typeface="Footlight MT Light" panose="0204060206030A020304" pitchFamily="18" charset="0"/>
              </a:rPr>
              <a:t>Advanced AR/VR Reconstructions</a:t>
            </a:r>
            <a:r>
              <a:rPr lang="en-US" sz="2400" dirty="0">
                <a:latin typeface="Footlight MT Light" panose="0204060206030A020304" pitchFamily="18" charset="0"/>
              </a:rPr>
              <a:t>: Virtual recreations of entire ancient cities like Mohenjo-Daro or Kurukshetra, allowing users to step into history.</a:t>
            </a:r>
          </a:p>
          <a:p>
            <a:pPr algn="just"/>
            <a:r>
              <a:rPr lang="en-US" sz="2400" b="1" dirty="0">
                <a:latin typeface="Footlight MT Light" panose="0204060206030A020304" pitchFamily="18" charset="0"/>
              </a:rPr>
              <a:t>Educational Integration</a:t>
            </a:r>
            <a:r>
              <a:rPr lang="en-US" sz="2400" dirty="0">
                <a:latin typeface="Footlight MT Light" panose="0204060206030A020304" pitchFamily="18" charset="0"/>
              </a:rPr>
              <a:t>: Partnerships with schools, colleges, and museums to use Cultural Darshan for cultural studies.</a:t>
            </a:r>
          </a:p>
          <a:p>
            <a:pPr algn="just"/>
            <a:r>
              <a:rPr lang="en-US" sz="2400" b="1" dirty="0">
                <a:latin typeface="Footlight MT Light" panose="0204060206030A020304" pitchFamily="18" charset="0"/>
              </a:rPr>
              <a:t>Global Expansion</a:t>
            </a:r>
            <a:r>
              <a:rPr lang="en-US" sz="2400" dirty="0">
                <a:latin typeface="Footlight MT Light" panose="0204060206030A020304" pitchFamily="18" charset="0"/>
              </a:rPr>
              <a:t>: Adding myths, folklore, and stories from other countries for comparative heritage experiences.</a:t>
            </a:r>
          </a:p>
          <a:p>
            <a:pPr algn="just"/>
            <a:r>
              <a:rPr lang="en-US" sz="2400" b="1" dirty="0">
                <a:latin typeface="Footlight MT Light" panose="0204060206030A020304" pitchFamily="18" charset="0"/>
              </a:rPr>
              <a:t>Gamification Expansion</a:t>
            </a:r>
            <a:r>
              <a:rPr lang="en-US" sz="2400" dirty="0">
                <a:latin typeface="Footlight MT Light" panose="0204060206030A020304" pitchFamily="18" charset="0"/>
              </a:rPr>
              <a:t>: Multi-site treasure hunts and global leaderboards.</a:t>
            </a:r>
          </a:p>
          <a:p>
            <a:pPr algn="just"/>
            <a:endParaRPr lang="en-IN" sz="2400" dirty="0">
              <a:latin typeface="Footlight MT Light" panose="0204060206030A020304" pitchFamily="18" charset="0"/>
            </a:endParaRPr>
          </a:p>
        </p:txBody>
      </p:sp>
    </p:spTree>
    <p:extLst>
      <p:ext uri="{BB962C8B-B14F-4D97-AF65-F5344CB8AC3E}">
        <p14:creationId xmlns:p14="http://schemas.microsoft.com/office/powerpoint/2010/main" val="3010849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AF94A-555D-60BF-80DC-7EF4A0C803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966499-90E1-2833-26DE-655754B4641A}"/>
              </a:ext>
            </a:extLst>
          </p:cNvPr>
          <p:cNvSpPr>
            <a:spLocks noGrp="1"/>
          </p:cNvSpPr>
          <p:nvPr>
            <p:ph type="title"/>
          </p:nvPr>
        </p:nvSpPr>
        <p:spPr>
          <a:xfrm>
            <a:off x="685801" y="0"/>
            <a:ext cx="10820398" cy="1456267"/>
          </a:xfrm>
        </p:spPr>
        <p:txBody>
          <a:bodyPr/>
          <a:lstStyle/>
          <a:p>
            <a:pPr algn="ctr"/>
            <a:r>
              <a:rPr lang="en-IN" dirty="0">
                <a:latin typeface="Footlight MT Light" panose="0204060206030A020304" pitchFamily="18" charset="0"/>
              </a:rPr>
              <a:t>Conclusion</a:t>
            </a:r>
          </a:p>
        </p:txBody>
      </p:sp>
      <p:sp>
        <p:nvSpPr>
          <p:cNvPr id="3" name="Content Placeholder 2">
            <a:extLst>
              <a:ext uri="{FF2B5EF4-FFF2-40B4-BE49-F238E27FC236}">
                <a16:creationId xmlns:a16="http://schemas.microsoft.com/office/drawing/2014/main" id="{9796D448-895F-23D5-33C7-3D536581C97F}"/>
              </a:ext>
            </a:extLst>
          </p:cNvPr>
          <p:cNvSpPr>
            <a:spLocks noGrp="1"/>
          </p:cNvSpPr>
          <p:nvPr>
            <p:ph idx="1"/>
          </p:nvPr>
        </p:nvSpPr>
        <p:spPr>
          <a:xfrm>
            <a:off x="685801" y="1436915"/>
            <a:ext cx="10870162" cy="2982685"/>
          </a:xfrm>
        </p:spPr>
        <p:txBody>
          <a:bodyPr>
            <a:normAutofit/>
          </a:bodyPr>
          <a:lstStyle/>
          <a:p>
            <a:pPr marL="0" indent="0" algn="just">
              <a:buNone/>
            </a:pPr>
            <a:r>
              <a:rPr lang="en-US" sz="2400" dirty="0">
                <a:latin typeface="Footlight MT Light" panose="0204060206030A020304" pitchFamily="18" charset="0"/>
              </a:rPr>
              <a:t>Darshana is not just a platform but a </a:t>
            </a:r>
            <a:r>
              <a:rPr lang="en-US" sz="2400" b="1" dirty="0">
                <a:latin typeface="Footlight MT Light" panose="0204060206030A020304" pitchFamily="18" charset="0"/>
              </a:rPr>
              <a:t>cultural ecosystem</a:t>
            </a:r>
            <a:r>
              <a:rPr lang="en-US" sz="2400" dirty="0">
                <a:latin typeface="Footlight MT Light" panose="0204060206030A020304" pitchFamily="18" charset="0"/>
              </a:rPr>
              <a:t>. By combining tradition with technology, it preserves heritage, makes learning engaging, and ensures that future generations remain connected to their roots.</a:t>
            </a:r>
          </a:p>
          <a:p>
            <a:pPr marL="0" indent="0" algn="just">
              <a:buNone/>
            </a:pPr>
            <a:r>
              <a:rPr lang="en-US" sz="2400" i="1" dirty="0">
                <a:latin typeface="Footlight MT Light" panose="0204060206030A020304" pitchFamily="18" charset="0"/>
              </a:rPr>
              <a:t>Preserving Heritage. Reimagining Storytelling. Inspiring Generations.</a:t>
            </a:r>
            <a:endParaRPr lang="en-US" sz="2400" dirty="0">
              <a:latin typeface="Footlight MT Light" panose="0204060206030A020304" pitchFamily="18" charset="0"/>
            </a:endParaRPr>
          </a:p>
        </p:txBody>
      </p:sp>
    </p:spTree>
    <p:extLst>
      <p:ext uri="{BB962C8B-B14F-4D97-AF65-F5344CB8AC3E}">
        <p14:creationId xmlns:p14="http://schemas.microsoft.com/office/powerpoint/2010/main" val="3958314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8AAC6-3E7B-8643-CB8F-40F6826FE08E}"/>
              </a:ext>
            </a:extLst>
          </p:cNvPr>
          <p:cNvSpPr>
            <a:spLocks noGrp="1"/>
          </p:cNvSpPr>
          <p:nvPr>
            <p:ph type="title"/>
          </p:nvPr>
        </p:nvSpPr>
        <p:spPr>
          <a:xfrm>
            <a:off x="685801" y="0"/>
            <a:ext cx="10820398" cy="1456267"/>
          </a:xfrm>
        </p:spPr>
        <p:txBody>
          <a:bodyPr/>
          <a:lstStyle/>
          <a:p>
            <a:pPr algn="ctr"/>
            <a:r>
              <a:rPr lang="en-IN" dirty="0">
                <a:latin typeface="Footlight MT Light" panose="0204060206030A020304" pitchFamily="18" charset="0"/>
              </a:rPr>
              <a:t>Problem Statement</a:t>
            </a:r>
          </a:p>
        </p:txBody>
      </p:sp>
      <p:sp>
        <p:nvSpPr>
          <p:cNvPr id="3" name="Content Placeholder 2">
            <a:extLst>
              <a:ext uri="{FF2B5EF4-FFF2-40B4-BE49-F238E27FC236}">
                <a16:creationId xmlns:a16="http://schemas.microsoft.com/office/drawing/2014/main" id="{F63E13D6-50E6-235A-7B87-E8F6ED062C7B}"/>
              </a:ext>
            </a:extLst>
          </p:cNvPr>
          <p:cNvSpPr>
            <a:spLocks noGrp="1"/>
          </p:cNvSpPr>
          <p:nvPr>
            <p:ph idx="1"/>
          </p:nvPr>
        </p:nvSpPr>
        <p:spPr>
          <a:xfrm>
            <a:off x="685801" y="1831046"/>
            <a:ext cx="10820398" cy="3561184"/>
          </a:xfrm>
        </p:spPr>
        <p:txBody>
          <a:bodyPr/>
          <a:lstStyle/>
          <a:p>
            <a:pPr marL="0" indent="0" algn="just">
              <a:buNone/>
            </a:pPr>
            <a:r>
              <a:rPr lang="en-US" sz="2400" dirty="0">
                <a:latin typeface="Footlight MT Light" panose="0204060206030A020304" pitchFamily="18" charset="0"/>
              </a:rPr>
              <a:t>India has one of the richest cultural heritages in the world, but the way it is presented today is limited and fragmented. Most tourism platforms and guides focus only on </a:t>
            </a:r>
            <a:r>
              <a:rPr lang="en-US" sz="2400" b="1" dirty="0">
                <a:latin typeface="Footlight MT Light" panose="0204060206030A020304" pitchFamily="18" charset="0"/>
              </a:rPr>
              <a:t>dry historical facts</a:t>
            </a:r>
            <a:r>
              <a:rPr lang="en-US" sz="2400" dirty="0">
                <a:latin typeface="Footlight MT Light" panose="0204060206030A020304" pitchFamily="18" charset="0"/>
              </a:rPr>
              <a:t> and neglect the myths, folklore, and beliefs that give monuments meaning. There are </a:t>
            </a:r>
            <a:r>
              <a:rPr lang="en-US" sz="2400" b="1" dirty="0">
                <a:latin typeface="Footlight MT Light" panose="0204060206030A020304" pitchFamily="18" charset="0"/>
              </a:rPr>
              <a:t>no immersive experiences</a:t>
            </a:r>
            <a:r>
              <a:rPr lang="en-US" sz="2400" dirty="0">
                <a:latin typeface="Footlight MT Light" panose="0204060206030A020304" pitchFamily="18" charset="0"/>
              </a:rPr>
              <a:t> such as AR/VR or gamified exploration to engage modern audiences. Services like ticketing, travel, and guides are also scattered across platforms, making the tourism journey inconvenient.</a:t>
            </a:r>
          </a:p>
          <a:p>
            <a:pPr marL="0" indent="0" algn="just">
              <a:buNone/>
            </a:pPr>
            <a:r>
              <a:rPr lang="en-US" sz="2400" dirty="0">
                <a:latin typeface="Footlight MT Light" panose="0204060206030A020304" pitchFamily="18" charset="0"/>
              </a:rPr>
              <a:t>As a result, cultural storytelling risks fading, and the younger generation struggles to connect with heritage</a:t>
            </a:r>
            <a:r>
              <a:rPr lang="en-US" dirty="0">
                <a:latin typeface="Footlight MT Light" panose="0204060206030A020304" pitchFamily="18" charset="0"/>
              </a:rPr>
              <a:t>.</a:t>
            </a:r>
          </a:p>
        </p:txBody>
      </p:sp>
    </p:spTree>
    <p:extLst>
      <p:ext uri="{BB962C8B-B14F-4D97-AF65-F5344CB8AC3E}">
        <p14:creationId xmlns:p14="http://schemas.microsoft.com/office/powerpoint/2010/main" val="391428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B3C8D-2FCF-49F2-5F5F-E225DB926D07}"/>
              </a:ext>
            </a:extLst>
          </p:cNvPr>
          <p:cNvSpPr>
            <a:spLocks noGrp="1"/>
          </p:cNvSpPr>
          <p:nvPr>
            <p:ph type="title"/>
          </p:nvPr>
        </p:nvSpPr>
        <p:spPr>
          <a:xfrm>
            <a:off x="685801" y="0"/>
            <a:ext cx="10820398" cy="1456267"/>
          </a:xfrm>
        </p:spPr>
        <p:txBody>
          <a:bodyPr/>
          <a:lstStyle/>
          <a:p>
            <a:pPr algn="ctr"/>
            <a:r>
              <a:rPr lang="en-IN" dirty="0">
                <a:latin typeface="Footlight MT Light" panose="0204060206030A020304" pitchFamily="18" charset="0"/>
              </a:rPr>
              <a:t>Solution &amp; Project Overview</a:t>
            </a:r>
          </a:p>
        </p:txBody>
      </p:sp>
      <p:sp>
        <p:nvSpPr>
          <p:cNvPr id="3" name="Content Placeholder 2">
            <a:extLst>
              <a:ext uri="{FF2B5EF4-FFF2-40B4-BE49-F238E27FC236}">
                <a16:creationId xmlns:a16="http://schemas.microsoft.com/office/drawing/2014/main" id="{91E008D9-8DBE-CB9B-0E3A-48360F483B91}"/>
              </a:ext>
            </a:extLst>
          </p:cNvPr>
          <p:cNvSpPr>
            <a:spLocks noGrp="1"/>
          </p:cNvSpPr>
          <p:nvPr>
            <p:ph idx="1"/>
          </p:nvPr>
        </p:nvSpPr>
        <p:spPr>
          <a:xfrm>
            <a:off x="685801" y="2080726"/>
            <a:ext cx="10820398" cy="4777274"/>
          </a:xfrm>
        </p:spPr>
        <p:txBody>
          <a:bodyPr>
            <a:normAutofit fontScale="47500" lnSpcReduction="20000"/>
          </a:bodyPr>
          <a:lstStyle/>
          <a:p>
            <a:pPr marL="0" indent="0" algn="just">
              <a:buNone/>
            </a:pPr>
            <a:r>
              <a:rPr lang="en-IN" sz="5100" dirty="0">
                <a:latin typeface="Footlight MT Light" panose="0204060206030A020304" pitchFamily="18" charset="0"/>
              </a:rPr>
              <a:t>Darshana is a cultural storytelling ecosystem where users experience monuments through multiple perspectives — verified history, local myths, folklore, beliefs, and even horror tales.</a:t>
            </a:r>
          </a:p>
          <a:p>
            <a:pPr marL="0" indent="0" algn="just">
              <a:buNone/>
            </a:pPr>
            <a:r>
              <a:rPr lang="en-IN" sz="5100" dirty="0">
                <a:latin typeface="Footlight MT Light" panose="0204060206030A020304" pitchFamily="18" charset="0"/>
              </a:rPr>
              <a:t>The platform integrates:</a:t>
            </a:r>
          </a:p>
          <a:p>
            <a:pPr algn="just"/>
            <a:r>
              <a:rPr lang="en-IN" sz="5100" b="1" dirty="0">
                <a:latin typeface="Footlight MT Light" panose="0204060206030A020304" pitchFamily="18" charset="0"/>
              </a:rPr>
              <a:t>Narad AI</a:t>
            </a:r>
            <a:r>
              <a:rPr lang="en-IN" sz="5100" dirty="0">
                <a:latin typeface="Footlight MT Light" panose="0204060206030A020304" pitchFamily="18" charset="0"/>
              </a:rPr>
              <a:t>, an intelligent cultural guide for chat and voice interactions.</a:t>
            </a:r>
          </a:p>
          <a:p>
            <a:pPr algn="just"/>
            <a:r>
              <a:rPr lang="en-IN" sz="5100" b="1" dirty="0">
                <a:latin typeface="Footlight MT Light" panose="0204060206030A020304" pitchFamily="18" charset="0"/>
              </a:rPr>
              <a:t>Myth Summarization</a:t>
            </a:r>
            <a:r>
              <a:rPr lang="en-IN" sz="5100" dirty="0">
                <a:latin typeface="Footlight MT Light" panose="0204060206030A020304" pitchFamily="18" charset="0"/>
              </a:rPr>
              <a:t>, delivering both detailed and quick story versions.</a:t>
            </a:r>
          </a:p>
          <a:p>
            <a:pPr algn="just"/>
            <a:r>
              <a:rPr lang="en-IN" sz="5100" b="1" dirty="0">
                <a:latin typeface="Footlight MT Light" panose="0204060206030A020304" pitchFamily="18" charset="0"/>
              </a:rPr>
              <a:t>Virtual Visit</a:t>
            </a:r>
            <a:r>
              <a:rPr lang="en-IN" sz="5100" dirty="0">
                <a:latin typeface="Footlight MT Light" panose="0204060206030A020304" pitchFamily="18" charset="0"/>
              </a:rPr>
              <a:t>, offering AR overlays and VR recreations.</a:t>
            </a:r>
          </a:p>
          <a:p>
            <a:pPr algn="just"/>
            <a:r>
              <a:rPr lang="en-IN" sz="5100" b="1" dirty="0">
                <a:latin typeface="Footlight MT Light" panose="0204060206030A020304" pitchFamily="18" charset="0"/>
              </a:rPr>
              <a:t>Treasure Hunt and Gamification</a:t>
            </a:r>
            <a:r>
              <a:rPr lang="en-IN" sz="5100" dirty="0">
                <a:latin typeface="Footlight MT Light" panose="0204060206030A020304" pitchFamily="18" charset="0"/>
              </a:rPr>
              <a:t>, making heritage exploration fun.</a:t>
            </a:r>
          </a:p>
          <a:p>
            <a:pPr algn="just"/>
            <a:r>
              <a:rPr lang="en-IN" sz="5100" b="1" dirty="0">
                <a:latin typeface="Footlight MT Light" panose="0204060206030A020304" pitchFamily="18" charset="0"/>
              </a:rPr>
              <a:t>Multimedia Storytelling Hub</a:t>
            </a:r>
            <a:r>
              <a:rPr lang="en-IN" sz="5100" dirty="0">
                <a:latin typeface="Footlight MT Light" panose="0204060206030A020304" pitchFamily="18" charset="0"/>
              </a:rPr>
              <a:t>, presenting stories as articles, podcasts, videos, and comics.</a:t>
            </a:r>
          </a:p>
          <a:p>
            <a:pPr marL="0" indent="0" algn="just">
              <a:buNone/>
            </a:pPr>
            <a:r>
              <a:rPr lang="en-IN" sz="5100" b="1" i="1" dirty="0">
                <a:latin typeface="Footlight MT Light" panose="0204060206030A020304" pitchFamily="18" charset="0"/>
              </a:rPr>
              <a:t>Vision: </a:t>
            </a:r>
            <a:r>
              <a:rPr lang="en-IN" sz="5100" i="1" dirty="0">
                <a:latin typeface="Footlight MT Light" panose="0204060206030A020304" pitchFamily="18" charset="0"/>
              </a:rPr>
              <a:t>To preserve India’s heritage while reimagining storytelling for a modern, global audience.</a:t>
            </a:r>
            <a:endParaRPr lang="en-IN" sz="5100" dirty="0">
              <a:latin typeface="Footlight MT Light" panose="0204060206030A020304" pitchFamily="18" charset="0"/>
            </a:endParaRPr>
          </a:p>
          <a:p>
            <a:endParaRPr lang="en-IN" dirty="0">
              <a:latin typeface="Footlight MT Light" panose="0204060206030A020304" pitchFamily="18" charset="0"/>
            </a:endParaRPr>
          </a:p>
        </p:txBody>
      </p:sp>
    </p:spTree>
    <p:extLst>
      <p:ext uri="{BB962C8B-B14F-4D97-AF65-F5344CB8AC3E}">
        <p14:creationId xmlns:p14="http://schemas.microsoft.com/office/powerpoint/2010/main" val="1843183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7CAE1-2BCC-C125-8B2B-6EE921336DB1}"/>
              </a:ext>
            </a:extLst>
          </p:cNvPr>
          <p:cNvSpPr>
            <a:spLocks noGrp="1"/>
          </p:cNvSpPr>
          <p:nvPr>
            <p:ph type="title"/>
          </p:nvPr>
        </p:nvSpPr>
        <p:spPr>
          <a:xfrm>
            <a:off x="681912" y="0"/>
            <a:ext cx="10828175" cy="1456267"/>
          </a:xfrm>
        </p:spPr>
        <p:txBody>
          <a:bodyPr/>
          <a:lstStyle/>
          <a:p>
            <a:pPr algn="ctr"/>
            <a:r>
              <a:rPr lang="en-US" dirty="0">
                <a:latin typeface="Footlight MT Light" panose="0204060206030A020304" pitchFamily="18" charset="0"/>
              </a:rPr>
              <a:t>Team members &amp; responsibility</a:t>
            </a:r>
            <a:endParaRPr lang="en-IN" dirty="0">
              <a:latin typeface="Footlight MT Light" panose="0204060206030A020304" pitchFamily="18" charset="0"/>
            </a:endParaRPr>
          </a:p>
        </p:txBody>
      </p:sp>
      <p:graphicFrame>
        <p:nvGraphicFramePr>
          <p:cNvPr id="4" name="Content Placeholder 3">
            <a:extLst>
              <a:ext uri="{FF2B5EF4-FFF2-40B4-BE49-F238E27FC236}">
                <a16:creationId xmlns:a16="http://schemas.microsoft.com/office/drawing/2014/main" id="{0FB972D9-FD10-1E40-718A-1104744429D3}"/>
              </a:ext>
            </a:extLst>
          </p:cNvPr>
          <p:cNvGraphicFramePr>
            <a:graphicFrameLocks noGrp="1"/>
          </p:cNvGraphicFramePr>
          <p:nvPr>
            <p:ph idx="1"/>
            <p:extLst>
              <p:ext uri="{D42A27DB-BD31-4B8C-83A1-F6EECF244321}">
                <p14:modId xmlns:p14="http://schemas.microsoft.com/office/powerpoint/2010/main" val="2091223404"/>
              </p:ext>
            </p:extLst>
          </p:nvPr>
        </p:nvGraphicFramePr>
        <p:xfrm>
          <a:off x="2433935" y="1456267"/>
          <a:ext cx="7324128" cy="5029200"/>
        </p:xfrm>
        <a:graphic>
          <a:graphicData uri="http://schemas.openxmlformats.org/drawingml/2006/table">
            <a:tbl>
              <a:tblPr firstRow="1" bandRow="1">
                <a:tableStyleId>{69012ECD-51FC-41F1-AA8D-1B2483CD663E}</a:tableStyleId>
              </a:tblPr>
              <a:tblGrid>
                <a:gridCol w="961970">
                  <a:extLst>
                    <a:ext uri="{9D8B030D-6E8A-4147-A177-3AD203B41FA5}">
                      <a16:colId xmlns:a16="http://schemas.microsoft.com/office/drawing/2014/main" val="94657976"/>
                    </a:ext>
                  </a:extLst>
                </a:gridCol>
                <a:gridCol w="2816401">
                  <a:extLst>
                    <a:ext uri="{9D8B030D-6E8A-4147-A177-3AD203B41FA5}">
                      <a16:colId xmlns:a16="http://schemas.microsoft.com/office/drawing/2014/main" val="3244881862"/>
                    </a:ext>
                  </a:extLst>
                </a:gridCol>
                <a:gridCol w="3545757">
                  <a:extLst>
                    <a:ext uri="{9D8B030D-6E8A-4147-A177-3AD203B41FA5}">
                      <a16:colId xmlns:a16="http://schemas.microsoft.com/office/drawing/2014/main" val="20409599"/>
                    </a:ext>
                  </a:extLst>
                </a:gridCol>
              </a:tblGrid>
              <a:tr h="370840">
                <a:tc>
                  <a:txBody>
                    <a:bodyPr/>
                    <a:lstStyle/>
                    <a:p>
                      <a:pPr algn="ctr"/>
                      <a:r>
                        <a:rPr lang="en-US" sz="2400" dirty="0">
                          <a:latin typeface="Footlight MT Light" panose="0204060206030A020304" pitchFamily="18" charset="0"/>
                        </a:rPr>
                        <a:t>SN</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Name of Student</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Responsibility</a:t>
                      </a:r>
                      <a:endParaRPr lang="en-IN" sz="2400" dirty="0">
                        <a:latin typeface="Footlight MT Light" panose="0204060206030A020304" pitchFamily="18" charset="0"/>
                      </a:endParaRPr>
                    </a:p>
                  </a:txBody>
                  <a:tcPr/>
                </a:tc>
                <a:extLst>
                  <a:ext uri="{0D108BD9-81ED-4DB2-BD59-A6C34878D82A}">
                    <a16:rowId xmlns:a16="http://schemas.microsoft.com/office/drawing/2014/main" val="4098725935"/>
                  </a:ext>
                </a:extLst>
              </a:tr>
              <a:tr h="370840">
                <a:tc>
                  <a:txBody>
                    <a:bodyPr/>
                    <a:lstStyle/>
                    <a:p>
                      <a:pPr algn="ctr"/>
                      <a:r>
                        <a:rPr lang="en-US" sz="2400" dirty="0">
                          <a:latin typeface="Footlight MT Light" panose="0204060206030A020304" pitchFamily="18" charset="0"/>
                        </a:rPr>
                        <a:t>1.</a:t>
                      </a:r>
                      <a:endParaRPr lang="en-IN" sz="2400" dirty="0">
                        <a:latin typeface="Footlight MT Light" panose="0204060206030A020304" pitchFamily="18" charset="0"/>
                      </a:endParaRPr>
                    </a:p>
                  </a:txBody>
                  <a:tcPr/>
                </a:tc>
                <a:tc>
                  <a:txBody>
                    <a:bodyPr/>
                    <a:lstStyle/>
                    <a:p>
                      <a:pPr algn="ctr"/>
                      <a:r>
                        <a:rPr lang="en-US" sz="2400" dirty="0" err="1">
                          <a:latin typeface="Footlight MT Light" panose="0204060206030A020304" pitchFamily="18" charset="0"/>
                        </a:rPr>
                        <a:t>Thrista</a:t>
                      </a:r>
                      <a:r>
                        <a:rPr lang="en-US" sz="2400" dirty="0">
                          <a:latin typeface="Footlight MT Light" panose="0204060206030A020304" pitchFamily="18" charset="0"/>
                        </a:rPr>
                        <a:t> Dabas</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UI/UX Designer</a:t>
                      </a:r>
                      <a:endParaRPr lang="en-IN" sz="2400" dirty="0">
                        <a:latin typeface="Footlight MT Light" panose="0204060206030A020304" pitchFamily="18" charset="0"/>
                      </a:endParaRPr>
                    </a:p>
                  </a:txBody>
                  <a:tcPr/>
                </a:tc>
                <a:extLst>
                  <a:ext uri="{0D108BD9-81ED-4DB2-BD59-A6C34878D82A}">
                    <a16:rowId xmlns:a16="http://schemas.microsoft.com/office/drawing/2014/main" val="200432860"/>
                  </a:ext>
                </a:extLst>
              </a:tr>
              <a:tr h="370840">
                <a:tc>
                  <a:txBody>
                    <a:bodyPr/>
                    <a:lstStyle/>
                    <a:p>
                      <a:pPr algn="ctr"/>
                      <a:r>
                        <a:rPr lang="en-US" sz="2400" dirty="0">
                          <a:latin typeface="Footlight MT Light" panose="0204060206030A020304" pitchFamily="18" charset="0"/>
                        </a:rPr>
                        <a:t>2.</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Yashi Rai</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Frontend Developer</a:t>
                      </a:r>
                      <a:endParaRPr lang="en-IN" sz="2400" dirty="0">
                        <a:latin typeface="Footlight MT Light" panose="0204060206030A020304" pitchFamily="18" charset="0"/>
                      </a:endParaRPr>
                    </a:p>
                  </a:txBody>
                  <a:tcPr/>
                </a:tc>
                <a:extLst>
                  <a:ext uri="{0D108BD9-81ED-4DB2-BD59-A6C34878D82A}">
                    <a16:rowId xmlns:a16="http://schemas.microsoft.com/office/drawing/2014/main" val="2865034307"/>
                  </a:ext>
                </a:extLst>
              </a:tr>
              <a:tr h="370840">
                <a:tc>
                  <a:txBody>
                    <a:bodyPr/>
                    <a:lstStyle/>
                    <a:p>
                      <a:pPr algn="ctr"/>
                      <a:r>
                        <a:rPr lang="en-US" sz="2400" dirty="0">
                          <a:latin typeface="Footlight MT Light" panose="0204060206030A020304" pitchFamily="18" charset="0"/>
                        </a:rPr>
                        <a:t>3.</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Soumya Maurya</a:t>
                      </a:r>
                      <a:endParaRPr lang="en-IN" sz="2400" dirty="0">
                        <a:latin typeface="Footlight MT Light" panose="0204060206030A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latin typeface="Footlight MT Light" panose="0204060206030A020304" pitchFamily="18" charset="0"/>
                        </a:rPr>
                        <a:t>Frontend Developer</a:t>
                      </a:r>
                      <a:endParaRPr lang="en-IN" sz="2400" dirty="0">
                        <a:latin typeface="Footlight MT Light" panose="0204060206030A020304" pitchFamily="18" charset="0"/>
                      </a:endParaRPr>
                    </a:p>
                  </a:txBody>
                  <a:tcPr/>
                </a:tc>
                <a:extLst>
                  <a:ext uri="{0D108BD9-81ED-4DB2-BD59-A6C34878D82A}">
                    <a16:rowId xmlns:a16="http://schemas.microsoft.com/office/drawing/2014/main" val="3017723479"/>
                  </a:ext>
                </a:extLst>
              </a:tr>
              <a:tr h="370840">
                <a:tc>
                  <a:txBody>
                    <a:bodyPr/>
                    <a:lstStyle/>
                    <a:p>
                      <a:pPr algn="ctr"/>
                      <a:r>
                        <a:rPr lang="en-US" sz="2400" dirty="0">
                          <a:latin typeface="Footlight MT Light" panose="0204060206030A020304" pitchFamily="18" charset="0"/>
                        </a:rPr>
                        <a:t>4.</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Roshan Rana</a:t>
                      </a:r>
                      <a:endParaRPr lang="en-IN" sz="2400" dirty="0">
                        <a:latin typeface="Footlight MT Light" panose="0204060206030A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dirty="0">
                          <a:latin typeface="Footlight MT Light" panose="0204060206030A020304" pitchFamily="18" charset="0"/>
                        </a:rPr>
                        <a:t>Frontend Developer</a:t>
                      </a:r>
                      <a:endParaRPr lang="en-IN" sz="2400" dirty="0">
                        <a:latin typeface="Footlight MT Light" panose="0204060206030A020304" pitchFamily="18" charset="0"/>
                      </a:endParaRPr>
                    </a:p>
                  </a:txBody>
                  <a:tcPr/>
                </a:tc>
                <a:extLst>
                  <a:ext uri="{0D108BD9-81ED-4DB2-BD59-A6C34878D82A}">
                    <a16:rowId xmlns:a16="http://schemas.microsoft.com/office/drawing/2014/main" val="2402089228"/>
                  </a:ext>
                </a:extLst>
              </a:tr>
              <a:tr h="370840">
                <a:tc>
                  <a:txBody>
                    <a:bodyPr/>
                    <a:lstStyle/>
                    <a:p>
                      <a:pPr algn="ctr"/>
                      <a:r>
                        <a:rPr lang="en-US" sz="2400" dirty="0">
                          <a:latin typeface="Footlight MT Light" panose="0204060206030A020304" pitchFamily="18" charset="0"/>
                        </a:rPr>
                        <a:t>5.</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Anshul Kumar</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Backend Developer</a:t>
                      </a:r>
                      <a:endParaRPr lang="en-IN" sz="2400" dirty="0">
                        <a:latin typeface="Footlight MT Light" panose="0204060206030A020304" pitchFamily="18" charset="0"/>
                      </a:endParaRPr>
                    </a:p>
                  </a:txBody>
                  <a:tcPr/>
                </a:tc>
                <a:extLst>
                  <a:ext uri="{0D108BD9-81ED-4DB2-BD59-A6C34878D82A}">
                    <a16:rowId xmlns:a16="http://schemas.microsoft.com/office/drawing/2014/main" val="2962729711"/>
                  </a:ext>
                </a:extLst>
              </a:tr>
              <a:tr h="370840">
                <a:tc>
                  <a:txBody>
                    <a:bodyPr/>
                    <a:lstStyle/>
                    <a:p>
                      <a:pPr algn="ctr"/>
                      <a:r>
                        <a:rPr lang="en-US" sz="2400" dirty="0">
                          <a:latin typeface="Footlight MT Light" panose="0204060206030A020304" pitchFamily="18" charset="0"/>
                        </a:rPr>
                        <a:t>6.</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Varnit Agarwal</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Backend Developer</a:t>
                      </a:r>
                      <a:endParaRPr lang="en-IN" sz="2400" dirty="0">
                        <a:latin typeface="Footlight MT Light" panose="0204060206030A020304" pitchFamily="18" charset="0"/>
                      </a:endParaRPr>
                    </a:p>
                  </a:txBody>
                  <a:tcPr/>
                </a:tc>
                <a:extLst>
                  <a:ext uri="{0D108BD9-81ED-4DB2-BD59-A6C34878D82A}">
                    <a16:rowId xmlns:a16="http://schemas.microsoft.com/office/drawing/2014/main" val="982369318"/>
                  </a:ext>
                </a:extLst>
              </a:tr>
              <a:tr h="370840">
                <a:tc>
                  <a:txBody>
                    <a:bodyPr/>
                    <a:lstStyle/>
                    <a:p>
                      <a:pPr algn="ctr"/>
                      <a:r>
                        <a:rPr lang="en-US" sz="2400" dirty="0">
                          <a:latin typeface="Footlight MT Light" panose="0204060206030A020304" pitchFamily="18" charset="0"/>
                        </a:rPr>
                        <a:t>7.</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Ajay Tiwari</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ML</a:t>
                      </a:r>
                      <a:endParaRPr lang="en-IN" sz="2400" dirty="0">
                        <a:latin typeface="Footlight MT Light" panose="0204060206030A020304" pitchFamily="18" charset="0"/>
                      </a:endParaRPr>
                    </a:p>
                  </a:txBody>
                  <a:tcPr/>
                </a:tc>
                <a:extLst>
                  <a:ext uri="{0D108BD9-81ED-4DB2-BD59-A6C34878D82A}">
                    <a16:rowId xmlns:a16="http://schemas.microsoft.com/office/drawing/2014/main" val="2016823636"/>
                  </a:ext>
                </a:extLst>
              </a:tr>
              <a:tr h="370840">
                <a:tc>
                  <a:txBody>
                    <a:bodyPr/>
                    <a:lstStyle/>
                    <a:p>
                      <a:pPr algn="ctr"/>
                      <a:r>
                        <a:rPr lang="en-US" sz="2400" dirty="0">
                          <a:latin typeface="Footlight MT Light" panose="0204060206030A020304" pitchFamily="18" charset="0"/>
                        </a:rPr>
                        <a:t>8.</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Nikhil Sharma</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ML</a:t>
                      </a:r>
                      <a:endParaRPr lang="en-IN" sz="2400" dirty="0">
                        <a:latin typeface="Footlight MT Light" panose="0204060206030A020304" pitchFamily="18" charset="0"/>
                      </a:endParaRPr>
                    </a:p>
                  </a:txBody>
                  <a:tcPr/>
                </a:tc>
                <a:extLst>
                  <a:ext uri="{0D108BD9-81ED-4DB2-BD59-A6C34878D82A}">
                    <a16:rowId xmlns:a16="http://schemas.microsoft.com/office/drawing/2014/main" val="2575558402"/>
                  </a:ext>
                </a:extLst>
              </a:tr>
              <a:tr h="370840">
                <a:tc>
                  <a:txBody>
                    <a:bodyPr/>
                    <a:lstStyle/>
                    <a:p>
                      <a:pPr algn="ctr"/>
                      <a:r>
                        <a:rPr lang="en-US" sz="2400" dirty="0">
                          <a:latin typeface="Footlight MT Light" panose="0204060206030A020304" pitchFamily="18" charset="0"/>
                        </a:rPr>
                        <a:t>9.</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Nikhil Kumar</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ML</a:t>
                      </a:r>
                      <a:endParaRPr lang="en-IN" sz="2400" dirty="0">
                        <a:latin typeface="Footlight MT Light" panose="0204060206030A020304" pitchFamily="18" charset="0"/>
                      </a:endParaRPr>
                    </a:p>
                  </a:txBody>
                  <a:tcPr/>
                </a:tc>
                <a:extLst>
                  <a:ext uri="{0D108BD9-81ED-4DB2-BD59-A6C34878D82A}">
                    <a16:rowId xmlns:a16="http://schemas.microsoft.com/office/drawing/2014/main" val="860211074"/>
                  </a:ext>
                </a:extLst>
              </a:tr>
              <a:tr h="370840">
                <a:tc>
                  <a:txBody>
                    <a:bodyPr/>
                    <a:lstStyle/>
                    <a:p>
                      <a:pPr algn="ctr"/>
                      <a:r>
                        <a:rPr lang="en-US" sz="2400" dirty="0">
                          <a:latin typeface="Footlight MT Light" panose="0204060206030A020304" pitchFamily="18" charset="0"/>
                        </a:rPr>
                        <a:t>10</a:t>
                      </a:r>
                      <a:endParaRPr lang="en-IN" sz="2400" dirty="0">
                        <a:latin typeface="Footlight MT Light" panose="0204060206030A020304" pitchFamily="18" charset="0"/>
                      </a:endParaRPr>
                    </a:p>
                  </a:txBody>
                  <a:tcPr/>
                </a:tc>
                <a:tc>
                  <a:txBody>
                    <a:bodyPr/>
                    <a:lstStyle/>
                    <a:p>
                      <a:pPr algn="ctr"/>
                      <a:r>
                        <a:rPr lang="en-US" sz="2400" dirty="0" err="1">
                          <a:latin typeface="Footlight MT Light" panose="0204060206030A020304" pitchFamily="18" charset="0"/>
                        </a:rPr>
                        <a:t>Jauwaad</a:t>
                      </a:r>
                      <a:r>
                        <a:rPr lang="en-US" sz="2400" dirty="0">
                          <a:latin typeface="Footlight MT Light" panose="0204060206030A020304" pitchFamily="18" charset="0"/>
                        </a:rPr>
                        <a:t> Bin Irshad</a:t>
                      </a:r>
                      <a:endParaRPr lang="en-IN" sz="2400" dirty="0">
                        <a:latin typeface="Footlight MT Light" panose="0204060206030A020304" pitchFamily="18" charset="0"/>
                      </a:endParaRPr>
                    </a:p>
                  </a:txBody>
                  <a:tcPr/>
                </a:tc>
                <a:tc>
                  <a:txBody>
                    <a:bodyPr/>
                    <a:lstStyle/>
                    <a:p>
                      <a:pPr algn="ctr"/>
                      <a:r>
                        <a:rPr lang="en-US" sz="2400" dirty="0">
                          <a:latin typeface="Footlight MT Light" panose="0204060206030A020304" pitchFamily="18" charset="0"/>
                        </a:rPr>
                        <a:t>ML</a:t>
                      </a:r>
                      <a:endParaRPr lang="en-IN" sz="2400" dirty="0">
                        <a:latin typeface="Footlight MT Light" panose="0204060206030A020304" pitchFamily="18" charset="0"/>
                      </a:endParaRPr>
                    </a:p>
                  </a:txBody>
                  <a:tcPr/>
                </a:tc>
                <a:extLst>
                  <a:ext uri="{0D108BD9-81ED-4DB2-BD59-A6C34878D82A}">
                    <a16:rowId xmlns:a16="http://schemas.microsoft.com/office/drawing/2014/main" val="554446926"/>
                  </a:ext>
                </a:extLst>
              </a:tr>
            </a:tbl>
          </a:graphicData>
        </a:graphic>
      </p:graphicFrame>
    </p:spTree>
    <p:extLst>
      <p:ext uri="{BB962C8B-B14F-4D97-AF65-F5344CB8AC3E}">
        <p14:creationId xmlns:p14="http://schemas.microsoft.com/office/powerpoint/2010/main" val="6336927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FB407-0261-2422-2873-5111416C35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0F6BE9-4C7C-9F04-9A1A-27DF3823986B}"/>
              </a:ext>
            </a:extLst>
          </p:cNvPr>
          <p:cNvSpPr>
            <a:spLocks noGrp="1"/>
          </p:cNvSpPr>
          <p:nvPr>
            <p:ph type="title"/>
          </p:nvPr>
        </p:nvSpPr>
        <p:spPr>
          <a:xfrm>
            <a:off x="685801" y="0"/>
            <a:ext cx="10820398" cy="1456267"/>
          </a:xfrm>
        </p:spPr>
        <p:txBody>
          <a:bodyPr/>
          <a:lstStyle/>
          <a:p>
            <a:pPr algn="ctr"/>
            <a:r>
              <a:rPr lang="en-IN" dirty="0">
                <a:latin typeface="Footlight MT Light" panose="0204060206030A020304" pitchFamily="18" charset="0"/>
              </a:rPr>
              <a:t>Features of Darshana</a:t>
            </a:r>
          </a:p>
        </p:txBody>
      </p:sp>
      <p:sp>
        <p:nvSpPr>
          <p:cNvPr id="3" name="Content Placeholder 2">
            <a:extLst>
              <a:ext uri="{FF2B5EF4-FFF2-40B4-BE49-F238E27FC236}">
                <a16:creationId xmlns:a16="http://schemas.microsoft.com/office/drawing/2014/main" id="{36C4D2D1-61D8-E298-1A3A-6B9B96D9C744}"/>
              </a:ext>
            </a:extLst>
          </p:cNvPr>
          <p:cNvSpPr>
            <a:spLocks noGrp="1"/>
          </p:cNvSpPr>
          <p:nvPr>
            <p:ph idx="1"/>
          </p:nvPr>
        </p:nvSpPr>
        <p:spPr>
          <a:xfrm>
            <a:off x="685801" y="2065867"/>
            <a:ext cx="10949472" cy="4792132"/>
          </a:xfrm>
        </p:spPr>
        <p:txBody>
          <a:bodyPr>
            <a:normAutofit fontScale="92500" lnSpcReduction="10000"/>
          </a:bodyPr>
          <a:lstStyle/>
          <a:p>
            <a:pPr marL="0" indent="0" algn="just">
              <a:buNone/>
            </a:pPr>
            <a:r>
              <a:rPr lang="en-IN" sz="2600" dirty="0">
                <a:latin typeface="Footlight MT Light" panose="0204060206030A020304" pitchFamily="18" charset="0"/>
              </a:rPr>
              <a:t>Darshana offers a unique blend of AI, AR/VR, and cultural storytelling, making heritage exploration immersive and engaging.</a:t>
            </a:r>
          </a:p>
          <a:p>
            <a:pPr marL="342900" indent="-342900" algn="just">
              <a:buAutoNum type="arabicPeriod"/>
            </a:pPr>
            <a:r>
              <a:rPr lang="en-IN" sz="2600" b="1" dirty="0">
                <a:solidFill>
                  <a:schemeClr val="accent1">
                    <a:lumMod val="75000"/>
                  </a:schemeClr>
                </a:solidFill>
                <a:latin typeface="Footlight MT Light" panose="0204060206030A020304" pitchFamily="18" charset="0"/>
              </a:rPr>
              <a:t>Narad AI (Intelligent Cultural Guide)</a:t>
            </a:r>
          </a:p>
          <a:p>
            <a:pPr marL="0" indent="0" algn="just">
              <a:buNone/>
            </a:pPr>
            <a:r>
              <a:rPr lang="en-US" sz="2600" dirty="0">
                <a:latin typeface="Footlight MT Light" panose="0204060206030A020304" pitchFamily="18" charset="0"/>
              </a:rPr>
              <a:t>Narad AI acts as an intelligent cultural guide, narrating official history, local traditions, and legends. At </a:t>
            </a:r>
            <a:r>
              <a:rPr lang="en-US" sz="2600" b="1" dirty="0">
                <a:latin typeface="Footlight MT Light" panose="0204060206030A020304" pitchFamily="18" charset="0"/>
              </a:rPr>
              <a:t>Badrinath Temple</a:t>
            </a:r>
            <a:r>
              <a:rPr lang="en-US" sz="2600" dirty="0">
                <a:latin typeface="Footlight MT Light" panose="0204060206030A020304" pitchFamily="18" charset="0"/>
              </a:rPr>
              <a:t>, for example, it tells the verified history, the myth of Nar and Narayan, and explains local beliefs in eternal flame lamps.</a:t>
            </a:r>
            <a:endParaRPr lang="en-IN" sz="2600" b="1" dirty="0">
              <a:latin typeface="Footlight MT Light" panose="0204060206030A020304" pitchFamily="18" charset="0"/>
            </a:endParaRPr>
          </a:p>
          <a:p>
            <a:pPr algn="just"/>
            <a:r>
              <a:rPr lang="en-IN" sz="2600" dirty="0">
                <a:latin typeface="Footlight MT Light" panose="0204060206030A020304" pitchFamily="18" charset="0"/>
              </a:rPr>
              <a:t>Interactive </a:t>
            </a:r>
            <a:r>
              <a:rPr lang="en-IN" sz="2600" b="1" dirty="0">
                <a:latin typeface="Footlight MT Light" panose="0204060206030A020304" pitchFamily="18" charset="0"/>
              </a:rPr>
              <a:t>voice + chat assistant</a:t>
            </a:r>
            <a:r>
              <a:rPr lang="en-IN" sz="2600" dirty="0">
                <a:latin typeface="Footlight MT Light" panose="0204060206030A020304" pitchFamily="18" charset="0"/>
              </a:rPr>
              <a:t>.</a:t>
            </a:r>
          </a:p>
          <a:p>
            <a:pPr algn="just"/>
            <a:r>
              <a:rPr lang="en-IN" sz="2600" dirty="0">
                <a:latin typeface="Footlight MT Light" panose="0204060206030A020304" pitchFamily="18" charset="0"/>
              </a:rPr>
              <a:t>Narrates history, myths, folklore, and beliefs.</a:t>
            </a:r>
          </a:p>
          <a:p>
            <a:pPr algn="just"/>
            <a:r>
              <a:rPr lang="en-IN" sz="2600" dirty="0">
                <a:latin typeface="Footlight MT Light" panose="0204060206030A020304" pitchFamily="18" charset="0"/>
              </a:rPr>
              <a:t>Includes </a:t>
            </a:r>
            <a:r>
              <a:rPr lang="en-IN" sz="2600" b="1" dirty="0">
                <a:latin typeface="Footlight MT Light" panose="0204060206030A020304" pitchFamily="18" charset="0"/>
              </a:rPr>
              <a:t>audio help</a:t>
            </a:r>
            <a:r>
              <a:rPr lang="en-IN" sz="2600" dirty="0">
                <a:latin typeface="Footlight MT Light" panose="0204060206030A020304" pitchFamily="18" charset="0"/>
              </a:rPr>
              <a:t> for hands-free exploration.</a:t>
            </a:r>
          </a:p>
          <a:p>
            <a:pPr algn="just"/>
            <a:r>
              <a:rPr lang="en-IN" sz="2600" i="1" dirty="0">
                <a:latin typeface="Footlight MT Light" panose="0204060206030A020304" pitchFamily="18" charset="0"/>
              </a:rPr>
              <a:t>Example: At Badrinath Temple, Narad AI narrates the temple’s history, the myth of Nar and Narayan, and the belief in eternal flame lamps.</a:t>
            </a:r>
            <a:endParaRPr lang="en-IN" sz="2600" dirty="0">
              <a:latin typeface="Footlight MT Light" panose="0204060206030A020304" pitchFamily="18" charset="0"/>
            </a:endParaRPr>
          </a:p>
          <a:p>
            <a:pPr algn="just"/>
            <a:endParaRPr lang="en-IN" dirty="0">
              <a:latin typeface="Footlight MT Light" panose="0204060206030A020304" pitchFamily="18" charset="0"/>
            </a:endParaRPr>
          </a:p>
        </p:txBody>
      </p:sp>
    </p:spTree>
    <p:extLst>
      <p:ext uri="{BB962C8B-B14F-4D97-AF65-F5344CB8AC3E}">
        <p14:creationId xmlns:p14="http://schemas.microsoft.com/office/powerpoint/2010/main" val="3856412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F3DCD-FBEC-C8E9-AFE3-FACAC4DE8D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F773D4-179C-2BAB-3BEE-ED566806FBF1}"/>
              </a:ext>
            </a:extLst>
          </p:cNvPr>
          <p:cNvSpPr>
            <a:spLocks noGrp="1"/>
          </p:cNvSpPr>
          <p:nvPr>
            <p:ph type="title"/>
          </p:nvPr>
        </p:nvSpPr>
        <p:spPr>
          <a:xfrm>
            <a:off x="685801" y="0"/>
            <a:ext cx="10820398" cy="1456267"/>
          </a:xfrm>
        </p:spPr>
        <p:txBody>
          <a:bodyPr/>
          <a:lstStyle/>
          <a:p>
            <a:pPr algn="ctr"/>
            <a:r>
              <a:rPr lang="en-IN" dirty="0">
                <a:latin typeface="Footlight MT Light" panose="0204060206030A020304" pitchFamily="18" charset="0"/>
              </a:rPr>
              <a:t>Features of Darshana</a:t>
            </a:r>
          </a:p>
        </p:txBody>
      </p:sp>
      <p:sp>
        <p:nvSpPr>
          <p:cNvPr id="3" name="Content Placeholder 2">
            <a:extLst>
              <a:ext uri="{FF2B5EF4-FFF2-40B4-BE49-F238E27FC236}">
                <a16:creationId xmlns:a16="http://schemas.microsoft.com/office/drawing/2014/main" id="{7BAD6547-A246-807A-1B6B-1242E6F3C2E4}"/>
              </a:ext>
            </a:extLst>
          </p:cNvPr>
          <p:cNvSpPr>
            <a:spLocks noGrp="1"/>
          </p:cNvSpPr>
          <p:nvPr>
            <p:ph idx="1"/>
          </p:nvPr>
        </p:nvSpPr>
        <p:spPr>
          <a:xfrm>
            <a:off x="685801" y="2065867"/>
            <a:ext cx="10820398" cy="4558868"/>
          </a:xfrm>
        </p:spPr>
        <p:txBody>
          <a:bodyPr>
            <a:normAutofit/>
          </a:bodyPr>
          <a:lstStyle/>
          <a:p>
            <a:pPr marL="0" indent="0">
              <a:buNone/>
            </a:pPr>
            <a:r>
              <a:rPr lang="en-US" sz="2400" b="1" dirty="0">
                <a:latin typeface="Footlight MT Light" panose="0204060206030A020304" pitchFamily="18" charset="0"/>
              </a:rPr>
              <a:t>2. </a:t>
            </a:r>
            <a:r>
              <a:rPr lang="en-US" sz="2400" b="1" dirty="0">
                <a:solidFill>
                  <a:schemeClr val="accent1">
                    <a:lumMod val="75000"/>
                  </a:schemeClr>
                </a:solidFill>
                <a:latin typeface="Footlight MT Light" panose="0204060206030A020304" pitchFamily="18" charset="0"/>
              </a:rPr>
              <a:t>Myth Summarization</a:t>
            </a:r>
          </a:p>
          <a:p>
            <a:pPr marL="0" indent="0">
              <a:buNone/>
            </a:pPr>
            <a:r>
              <a:rPr lang="en-US" sz="2400" b="1" dirty="0">
                <a:latin typeface="Footlight MT Light" panose="0204060206030A020304" pitchFamily="18" charset="0"/>
              </a:rPr>
              <a:t>Myths can be long and complex. Darshana offers quick summaries for convenience while keeping detailed versions for enthusiasts. For instance, instead of narrating the full Mahabharata war, Narad AI highlights the core conflict in a short, engaging format.</a:t>
            </a:r>
          </a:p>
          <a:p>
            <a:r>
              <a:rPr lang="en-US" sz="2400" dirty="0">
                <a:latin typeface="Footlight MT Light" panose="0204060206030A020304" pitchFamily="18" charset="0"/>
              </a:rPr>
              <a:t>Long myths condensed into </a:t>
            </a:r>
            <a:r>
              <a:rPr lang="en-US" sz="2400" b="1" dirty="0">
                <a:latin typeface="Footlight MT Light" panose="0204060206030A020304" pitchFamily="18" charset="0"/>
              </a:rPr>
              <a:t>2–3 minute summaries</a:t>
            </a:r>
            <a:r>
              <a:rPr lang="en-US" sz="2400" dirty="0">
                <a:latin typeface="Footlight MT Light" panose="0204060206030A020304" pitchFamily="18" charset="0"/>
              </a:rPr>
              <a:t>.</a:t>
            </a:r>
          </a:p>
          <a:p>
            <a:r>
              <a:rPr lang="en-US" sz="2400" dirty="0">
                <a:latin typeface="Footlight MT Light" panose="0204060206030A020304" pitchFamily="18" charset="0"/>
              </a:rPr>
              <a:t>Option to toggle between short and detailed narration.</a:t>
            </a:r>
          </a:p>
          <a:p>
            <a:r>
              <a:rPr lang="en-US" sz="2400" dirty="0">
                <a:latin typeface="Footlight MT Light" panose="0204060206030A020304" pitchFamily="18" charset="0"/>
              </a:rPr>
              <a:t>Keeps content engaging and time-efficient.</a:t>
            </a:r>
          </a:p>
          <a:p>
            <a:r>
              <a:rPr lang="en-US" sz="2400" i="1" dirty="0">
                <a:latin typeface="Footlight MT Light" panose="0204060206030A020304" pitchFamily="18" charset="0"/>
              </a:rPr>
              <a:t>Example: A concise version of the Mahabharata’s Kurukshetra War.</a:t>
            </a:r>
            <a:endParaRPr lang="en-US" sz="2400" dirty="0">
              <a:latin typeface="Footlight MT Light" panose="0204060206030A020304" pitchFamily="18" charset="0"/>
            </a:endParaRPr>
          </a:p>
          <a:p>
            <a:endParaRPr lang="en-IN" sz="2400" dirty="0">
              <a:latin typeface="Footlight MT Light" panose="0204060206030A020304" pitchFamily="18" charset="0"/>
            </a:endParaRPr>
          </a:p>
        </p:txBody>
      </p:sp>
    </p:spTree>
    <p:extLst>
      <p:ext uri="{BB962C8B-B14F-4D97-AF65-F5344CB8AC3E}">
        <p14:creationId xmlns:p14="http://schemas.microsoft.com/office/powerpoint/2010/main" val="1812553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CF4B2-2259-515D-D2A7-B58584589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4B5BE6-B011-2E50-2DD7-672BD9D8A25B}"/>
              </a:ext>
            </a:extLst>
          </p:cNvPr>
          <p:cNvSpPr>
            <a:spLocks noGrp="1"/>
          </p:cNvSpPr>
          <p:nvPr>
            <p:ph type="title"/>
          </p:nvPr>
        </p:nvSpPr>
        <p:spPr>
          <a:xfrm>
            <a:off x="685801" y="0"/>
            <a:ext cx="10820398" cy="1456267"/>
          </a:xfrm>
        </p:spPr>
        <p:txBody>
          <a:bodyPr/>
          <a:lstStyle/>
          <a:p>
            <a:pPr algn="ctr"/>
            <a:r>
              <a:rPr lang="en-IN" dirty="0">
                <a:latin typeface="Footlight MT Light" panose="0204060206030A020304" pitchFamily="18" charset="0"/>
              </a:rPr>
              <a:t>Features of Darshana</a:t>
            </a:r>
          </a:p>
        </p:txBody>
      </p:sp>
      <p:sp>
        <p:nvSpPr>
          <p:cNvPr id="3" name="Content Placeholder 2">
            <a:extLst>
              <a:ext uri="{FF2B5EF4-FFF2-40B4-BE49-F238E27FC236}">
                <a16:creationId xmlns:a16="http://schemas.microsoft.com/office/drawing/2014/main" id="{16C52426-3444-A471-976B-2F9692725832}"/>
              </a:ext>
            </a:extLst>
          </p:cNvPr>
          <p:cNvSpPr>
            <a:spLocks noGrp="1"/>
          </p:cNvSpPr>
          <p:nvPr>
            <p:ph idx="1"/>
          </p:nvPr>
        </p:nvSpPr>
        <p:spPr>
          <a:xfrm>
            <a:off x="685801" y="1337733"/>
            <a:ext cx="10820398" cy="5165704"/>
          </a:xfrm>
        </p:spPr>
        <p:txBody>
          <a:bodyPr>
            <a:normAutofit/>
          </a:bodyPr>
          <a:lstStyle/>
          <a:p>
            <a:pPr marL="0" indent="0">
              <a:buNone/>
            </a:pPr>
            <a:r>
              <a:rPr lang="en-US" sz="2400" b="1" dirty="0">
                <a:latin typeface="Footlight MT Light" panose="0204060206030A020304" pitchFamily="18" charset="0"/>
              </a:rPr>
              <a:t>3. </a:t>
            </a:r>
            <a:r>
              <a:rPr lang="en-US" sz="2400" b="1" dirty="0">
                <a:solidFill>
                  <a:schemeClr val="accent1">
                    <a:lumMod val="75000"/>
                  </a:schemeClr>
                </a:solidFill>
                <a:latin typeface="Footlight MT Light" panose="0204060206030A020304" pitchFamily="18" charset="0"/>
              </a:rPr>
              <a:t>Virtual Visit (AR/VR Experiences)</a:t>
            </a:r>
          </a:p>
          <a:p>
            <a:pPr marL="0" indent="0">
              <a:buNone/>
            </a:pPr>
            <a:r>
              <a:rPr lang="en-US" sz="2400" dirty="0">
                <a:latin typeface="Footlight MT Light" panose="0204060206030A020304" pitchFamily="18" charset="0"/>
              </a:rPr>
              <a:t>Darshana makes heritage immersive. At </a:t>
            </a:r>
            <a:r>
              <a:rPr lang="en-US" sz="2400" b="1" dirty="0" err="1">
                <a:latin typeface="Footlight MT Light" panose="0204060206030A020304" pitchFamily="18" charset="0"/>
              </a:rPr>
              <a:t>Hampi</a:t>
            </a:r>
            <a:r>
              <a:rPr lang="en-US" sz="2400" dirty="0">
                <a:latin typeface="Footlight MT Light" panose="0204060206030A020304" pitchFamily="18" charset="0"/>
              </a:rPr>
              <a:t>, AR shows the mythical monkey army constructing the Ram Setu, while VR allows users to step into the legendary events of the Ramayana. This makes history </a:t>
            </a:r>
            <a:r>
              <a:rPr lang="en-US" sz="2400" b="1" dirty="0">
                <a:latin typeface="Footlight MT Light" panose="0204060206030A020304" pitchFamily="18" charset="0"/>
              </a:rPr>
              <a:t>interactive and visual</a:t>
            </a:r>
            <a:r>
              <a:rPr lang="en-US" sz="2400" dirty="0">
                <a:latin typeface="Footlight MT Light" panose="0204060206030A020304" pitchFamily="18" charset="0"/>
              </a:rPr>
              <a:t>.</a:t>
            </a:r>
            <a:endParaRPr lang="en-US" sz="2400" b="1" dirty="0">
              <a:latin typeface="Footlight MT Light" panose="0204060206030A020304" pitchFamily="18" charset="0"/>
            </a:endParaRPr>
          </a:p>
          <a:p>
            <a:r>
              <a:rPr lang="en-US" sz="2400" b="1" dirty="0">
                <a:latin typeface="Footlight MT Light" panose="0204060206030A020304" pitchFamily="18" charset="0"/>
              </a:rPr>
              <a:t>AR overlays</a:t>
            </a:r>
            <a:r>
              <a:rPr lang="en-US" sz="2400" dirty="0">
                <a:latin typeface="Footlight MT Light" panose="0204060206030A020304" pitchFamily="18" charset="0"/>
              </a:rPr>
              <a:t> when pointing a phone at monuments.</a:t>
            </a:r>
          </a:p>
          <a:p>
            <a:r>
              <a:rPr lang="en-US" sz="2400" b="1" dirty="0">
                <a:latin typeface="Footlight MT Light" panose="0204060206030A020304" pitchFamily="18" charset="0"/>
              </a:rPr>
              <a:t>VR recreations</a:t>
            </a:r>
            <a:r>
              <a:rPr lang="en-US" sz="2400" dirty="0">
                <a:latin typeface="Footlight MT Light" panose="0204060206030A020304" pitchFamily="18" charset="0"/>
              </a:rPr>
              <a:t> allow users to step into legendary events.</a:t>
            </a:r>
          </a:p>
          <a:p>
            <a:r>
              <a:rPr lang="en-US" sz="2400" i="1" dirty="0">
                <a:latin typeface="Footlight MT Light" panose="0204060206030A020304" pitchFamily="18" charset="0"/>
              </a:rPr>
              <a:t>Example: At </a:t>
            </a:r>
            <a:r>
              <a:rPr lang="en-US" sz="2400" i="1" dirty="0" err="1">
                <a:latin typeface="Footlight MT Light" panose="0204060206030A020304" pitchFamily="18" charset="0"/>
              </a:rPr>
              <a:t>Hampi</a:t>
            </a:r>
            <a:r>
              <a:rPr lang="en-US" sz="2400" i="1" dirty="0">
                <a:latin typeface="Footlight MT Light" panose="0204060206030A020304" pitchFamily="18" charset="0"/>
              </a:rPr>
              <a:t>, see the monkey army building Ram Setu (Ramayana).</a:t>
            </a:r>
            <a:endParaRPr lang="en-US" sz="2400" dirty="0">
              <a:latin typeface="Footlight MT Light" panose="0204060206030A020304" pitchFamily="18" charset="0"/>
            </a:endParaRPr>
          </a:p>
          <a:p>
            <a:endParaRPr lang="en-IN" sz="2400" dirty="0">
              <a:latin typeface="Footlight MT Light" panose="0204060206030A020304" pitchFamily="18" charset="0"/>
            </a:endParaRPr>
          </a:p>
        </p:txBody>
      </p:sp>
    </p:spTree>
    <p:extLst>
      <p:ext uri="{BB962C8B-B14F-4D97-AF65-F5344CB8AC3E}">
        <p14:creationId xmlns:p14="http://schemas.microsoft.com/office/powerpoint/2010/main" val="1557228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ABAD18-56A1-58E8-AA5A-044118E619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A2DE2B-0BE2-CB75-1F20-19AA44672FA2}"/>
              </a:ext>
            </a:extLst>
          </p:cNvPr>
          <p:cNvSpPr>
            <a:spLocks noGrp="1"/>
          </p:cNvSpPr>
          <p:nvPr>
            <p:ph type="title"/>
          </p:nvPr>
        </p:nvSpPr>
        <p:spPr>
          <a:xfrm>
            <a:off x="685801" y="0"/>
            <a:ext cx="10820398" cy="1456267"/>
          </a:xfrm>
        </p:spPr>
        <p:txBody>
          <a:bodyPr/>
          <a:lstStyle/>
          <a:p>
            <a:pPr algn="ctr"/>
            <a:r>
              <a:rPr lang="en-IN" dirty="0">
                <a:latin typeface="Footlight MT Light" panose="0204060206030A020304" pitchFamily="18" charset="0"/>
              </a:rPr>
              <a:t>Features of Darshana</a:t>
            </a:r>
          </a:p>
        </p:txBody>
      </p:sp>
      <p:sp>
        <p:nvSpPr>
          <p:cNvPr id="3" name="Content Placeholder 2">
            <a:extLst>
              <a:ext uri="{FF2B5EF4-FFF2-40B4-BE49-F238E27FC236}">
                <a16:creationId xmlns:a16="http://schemas.microsoft.com/office/drawing/2014/main" id="{021B0514-B14B-7234-C2C9-EC7A4130EC54}"/>
              </a:ext>
            </a:extLst>
          </p:cNvPr>
          <p:cNvSpPr>
            <a:spLocks noGrp="1"/>
          </p:cNvSpPr>
          <p:nvPr>
            <p:ph idx="1"/>
          </p:nvPr>
        </p:nvSpPr>
        <p:spPr>
          <a:xfrm>
            <a:off x="685801" y="1520889"/>
            <a:ext cx="10820398" cy="4842588"/>
          </a:xfrm>
        </p:spPr>
        <p:txBody>
          <a:bodyPr>
            <a:normAutofit/>
          </a:bodyPr>
          <a:lstStyle/>
          <a:p>
            <a:pPr marL="0" indent="0" algn="just">
              <a:buNone/>
            </a:pPr>
            <a:r>
              <a:rPr lang="en-US" sz="2400" b="1" dirty="0">
                <a:latin typeface="Footlight MT Light" panose="0204060206030A020304" pitchFamily="18" charset="0"/>
              </a:rPr>
              <a:t>4. </a:t>
            </a:r>
            <a:r>
              <a:rPr lang="en-US" sz="2400" b="1" dirty="0">
                <a:solidFill>
                  <a:schemeClr val="accent1">
                    <a:lumMod val="75000"/>
                  </a:schemeClr>
                </a:solidFill>
                <a:latin typeface="Footlight MT Light" panose="0204060206030A020304" pitchFamily="18" charset="0"/>
              </a:rPr>
              <a:t>Treasure Hunt &amp; Gamification</a:t>
            </a:r>
          </a:p>
          <a:p>
            <a:pPr marL="0" indent="0" algn="just">
              <a:buNone/>
            </a:pPr>
            <a:r>
              <a:rPr lang="en-US" sz="2400" dirty="0">
                <a:latin typeface="Footlight MT Light" panose="0204060206030A020304" pitchFamily="18" charset="0"/>
              </a:rPr>
              <a:t>Gamification adds </a:t>
            </a:r>
            <a:r>
              <a:rPr lang="en-US" sz="2400" b="1" dirty="0">
                <a:latin typeface="Footlight MT Light" panose="0204060206030A020304" pitchFamily="18" charset="0"/>
              </a:rPr>
              <a:t>fun to learning</a:t>
            </a:r>
            <a:r>
              <a:rPr lang="en-US" sz="2400" dirty="0">
                <a:latin typeface="Footlight MT Light" panose="0204060206030A020304" pitchFamily="18" charset="0"/>
              </a:rPr>
              <a:t>. At </a:t>
            </a:r>
            <a:r>
              <a:rPr lang="en-US" sz="2400" b="1" dirty="0" err="1">
                <a:latin typeface="Footlight MT Light" panose="0204060206030A020304" pitchFamily="18" charset="0"/>
              </a:rPr>
              <a:t>Bhangarh</a:t>
            </a:r>
            <a:r>
              <a:rPr lang="en-US" sz="2400" b="1" dirty="0">
                <a:latin typeface="Footlight MT Light" panose="0204060206030A020304" pitchFamily="18" charset="0"/>
              </a:rPr>
              <a:t> Fort</a:t>
            </a:r>
            <a:r>
              <a:rPr lang="en-US" sz="2400" dirty="0">
                <a:latin typeface="Footlight MT Light" panose="0204060206030A020304" pitchFamily="18" charset="0"/>
              </a:rPr>
              <a:t>, users might solve riddles leading to the cursed legend of the fort. This feature especially appeals to </a:t>
            </a:r>
            <a:r>
              <a:rPr lang="en-US" sz="2400" b="1" dirty="0">
                <a:latin typeface="Footlight MT Light" panose="0204060206030A020304" pitchFamily="18" charset="0"/>
              </a:rPr>
              <a:t>Gen Z tourists</a:t>
            </a:r>
            <a:r>
              <a:rPr lang="en-US" sz="2400" dirty="0">
                <a:latin typeface="Footlight MT Light" panose="0204060206030A020304" pitchFamily="18" charset="0"/>
              </a:rPr>
              <a:t>, blending adventure with culture.</a:t>
            </a:r>
            <a:endParaRPr lang="en-US" sz="2400" b="1" dirty="0">
              <a:latin typeface="Footlight MT Light" panose="0204060206030A020304" pitchFamily="18" charset="0"/>
            </a:endParaRPr>
          </a:p>
          <a:p>
            <a:pPr algn="just"/>
            <a:r>
              <a:rPr lang="en-US" sz="2400" dirty="0">
                <a:latin typeface="Footlight MT Light" panose="0204060206030A020304" pitchFamily="18" charset="0"/>
              </a:rPr>
              <a:t>Myth-based puzzles and folklore riddles.</a:t>
            </a:r>
          </a:p>
          <a:p>
            <a:pPr algn="just"/>
            <a:r>
              <a:rPr lang="en-US" sz="2400" dirty="0">
                <a:latin typeface="Footlight MT Light" panose="0204060206030A020304" pitchFamily="18" charset="0"/>
              </a:rPr>
              <a:t>Unlock hidden stories, badges, and rewards.</a:t>
            </a:r>
          </a:p>
          <a:p>
            <a:pPr algn="just"/>
            <a:r>
              <a:rPr lang="en-US" sz="2400" dirty="0">
                <a:latin typeface="Footlight MT Light" panose="0204060206030A020304" pitchFamily="18" charset="0"/>
              </a:rPr>
              <a:t>Engages tourists, especially youth and students.</a:t>
            </a:r>
          </a:p>
          <a:p>
            <a:pPr algn="just"/>
            <a:r>
              <a:rPr lang="en-US" sz="2400" i="1" dirty="0">
                <a:latin typeface="Footlight MT Light" panose="0204060206030A020304" pitchFamily="18" charset="0"/>
              </a:rPr>
              <a:t>Example: At </a:t>
            </a:r>
            <a:r>
              <a:rPr lang="en-US" sz="2400" i="1" dirty="0" err="1">
                <a:latin typeface="Footlight MT Light" panose="0204060206030A020304" pitchFamily="18" charset="0"/>
              </a:rPr>
              <a:t>Bhangarh</a:t>
            </a:r>
            <a:r>
              <a:rPr lang="en-US" sz="2400" i="1" dirty="0">
                <a:latin typeface="Footlight MT Light" panose="0204060206030A020304" pitchFamily="18" charset="0"/>
              </a:rPr>
              <a:t> Fort, a riddle reveals the legend of the curse.</a:t>
            </a:r>
            <a:endParaRPr lang="en-US" sz="2400" dirty="0">
              <a:latin typeface="Footlight MT Light" panose="0204060206030A020304" pitchFamily="18" charset="0"/>
            </a:endParaRPr>
          </a:p>
        </p:txBody>
      </p:sp>
    </p:spTree>
    <p:extLst>
      <p:ext uri="{BB962C8B-B14F-4D97-AF65-F5344CB8AC3E}">
        <p14:creationId xmlns:p14="http://schemas.microsoft.com/office/powerpoint/2010/main" val="2483031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F4947-80AD-B25D-0EDD-D2EDBBFFC3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83374D-FF73-9FEA-0312-737E62E83F44}"/>
              </a:ext>
            </a:extLst>
          </p:cNvPr>
          <p:cNvSpPr>
            <a:spLocks noGrp="1"/>
          </p:cNvSpPr>
          <p:nvPr>
            <p:ph type="title"/>
          </p:nvPr>
        </p:nvSpPr>
        <p:spPr>
          <a:xfrm>
            <a:off x="685801" y="0"/>
            <a:ext cx="10820398" cy="1456267"/>
          </a:xfrm>
        </p:spPr>
        <p:txBody>
          <a:bodyPr/>
          <a:lstStyle/>
          <a:p>
            <a:pPr algn="ctr"/>
            <a:r>
              <a:rPr lang="en-IN" dirty="0">
                <a:latin typeface="Footlight MT Light" panose="0204060206030A020304" pitchFamily="18" charset="0"/>
              </a:rPr>
              <a:t>Features of Darshana</a:t>
            </a:r>
          </a:p>
        </p:txBody>
      </p:sp>
      <p:sp>
        <p:nvSpPr>
          <p:cNvPr id="3" name="Content Placeholder 2">
            <a:extLst>
              <a:ext uri="{FF2B5EF4-FFF2-40B4-BE49-F238E27FC236}">
                <a16:creationId xmlns:a16="http://schemas.microsoft.com/office/drawing/2014/main" id="{AD4F6993-B3FD-DD35-998D-508BD963B975}"/>
              </a:ext>
            </a:extLst>
          </p:cNvPr>
          <p:cNvSpPr>
            <a:spLocks noGrp="1"/>
          </p:cNvSpPr>
          <p:nvPr>
            <p:ph idx="1"/>
          </p:nvPr>
        </p:nvSpPr>
        <p:spPr>
          <a:xfrm>
            <a:off x="685801" y="1698171"/>
            <a:ext cx="10820398" cy="3592286"/>
          </a:xfrm>
        </p:spPr>
        <p:txBody>
          <a:bodyPr>
            <a:normAutofit/>
          </a:bodyPr>
          <a:lstStyle/>
          <a:p>
            <a:pPr marL="0" indent="0" algn="just">
              <a:buNone/>
            </a:pPr>
            <a:r>
              <a:rPr lang="en-IN" sz="2400" b="1" dirty="0">
                <a:latin typeface="Footlight MT Light" panose="0204060206030A020304" pitchFamily="18" charset="0"/>
              </a:rPr>
              <a:t>5. </a:t>
            </a:r>
            <a:r>
              <a:rPr lang="en-IN" sz="2400" b="1" dirty="0">
                <a:solidFill>
                  <a:schemeClr val="accent1">
                    <a:lumMod val="75000"/>
                  </a:schemeClr>
                </a:solidFill>
                <a:latin typeface="Footlight MT Light" panose="0204060206030A020304" pitchFamily="18" charset="0"/>
              </a:rPr>
              <a:t>Multimedia Storytelling Hub</a:t>
            </a:r>
          </a:p>
          <a:p>
            <a:pPr marL="0" indent="0" algn="just">
              <a:buNone/>
            </a:pPr>
            <a:r>
              <a:rPr lang="en-US" sz="2400" dirty="0">
                <a:latin typeface="Footlight MT Light" panose="0204060206030A020304" pitchFamily="18" charset="0"/>
              </a:rPr>
              <a:t>Darshana offers a </a:t>
            </a:r>
            <a:r>
              <a:rPr lang="en-US" sz="2400" b="1" dirty="0">
                <a:latin typeface="Footlight MT Light" panose="0204060206030A020304" pitchFamily="18" charset="0"/>
              </a:rPr>
              <a:t>content-rich library</a:t>
            </a:r>
            <a:r>
              <a:rPr lang="en-US" sz="2400" dirty="0">
                <a:latin typeface="Footlight MT Light" panose="0204060206030A020304" pitchFamily="18" charset="0"/>
              </a:rPr>
              <a:t> for cultural exploration. Users can read articles, listen to AI-narrated podcasts, watch animated videos, or enjoy illustrated comics. This ensures </a:t>
            </a:r>
            <a:r>
              <a:rPr lang="en-US" sz="2400" b="1" dirty="0">
                <a:latin typeface="Footlight MT Light" panose="0204060206030A020304" pitchFamily="18" charset="0"/>
              </a:rPr>
              <a:t>everyone finds their preferred way to experience culture</a:t>
            </a:r>
            <a:r>
              <a:rPr lang="en-US" sz="2400" dirty="0">
                <a:latin typeface="Footlight MT Light" panose="0204060206030A020304" pitchFamily="18" charset="0"/>
              </a:rPr>
              <a:t>.</a:t>
            </a:r>
          </a:p>
          <a:p>
            <a:pPr marL="0" indent="0" algn="just">
              <a:buNone/>
            </a:pPr>
            <a:r>
              <a:rPr lang="en-US" sz="2400" dirty="0">
                <a:latin typeface="Footlight MT Light" panose="0204060206030A020304" pitchFamily="18" charset="0"/>
              </a:rPr>
              <a:t>Stories via articles, podcasts, video, audio and comics.</a:t>
            </a:r>
          </a:p>
          <a:p>
            <a:pPr marL="0" indent="0" algn="just">
              <a:buNone/>
            </a:pPr>
            <a:r>
              <a:rPr lang="en-US" sz="2400" dirty="0">
                <a:latin typeface="Footlight MT Light" panose="0204060206030A020304" pitchFamily="18" charset="0"/>
              </a:rPr>
              <a:t>Categories: History, Myths, Horror, Beliefs</a:t>
            </a:r>
          </a:p>
        </p:txBody>
      </p:sp>
    </p:spTree>
    <p:extLst>
      <p:ext uri="{BB962C8B-B14F-4D97-AF65-F5344CB8AC3E}">
        <p14:creationId xmlns:p14="http://schemas.microsoft.com/office/powerpoint/2010/main" val="160665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{42850A46-3FBA-42FD-BC3E-FE2EF04500C8}tf03457452</Template>
  <TotalTime>83</TotalTime>
  <Words>1114</Words>
  <Application>Microsoft Office PowerPoint</Application>
  <PresentationFormat>Widescreen</PresentationFormat>
  <Paragraphs>107</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Footlight MT Light</vt:lpstr>
      <vt:lpstr>Celestial</vt:lpstr>
      <vt:lpstr>Darshana</vt:lpstr>
      <vt:lpstr>Problem Statement</vt:lpstr>
      <vt:lpstr>Solution &amp; Project Overview</vt:lpstr>
      <vt:lpstr>Team members &amp; responsibility</vt:lpstr>
      <vt:lpstr>Features of Darshana</vt:lpstr>
      <vt:lpstr>Features of Darshana</vt:lpstr>
      <vt:lpstr>Features of Darshana</vt:lpstr>
      <vt:lpstr>Features of Darshana</vt:lpstr>
      <vt:lpstr>Features of Darshana</vt:lpstr>
      <vt:lpstr>Features of Darshana</vt:lpstr>
      <vt:lpstr>Features of Darshana</vt:lpstr>
      <vt:lpstr>Sample Home page</vt:lpstr>
      <vt:lpstr>Future Scope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Neeraj Tiwari</dc:creator>
  <cp:lastModifiedBy>Neeraj Tiwari</cp:lastModifiedBy>
  <cp:revision>4</cp:revision>
  <dcterms:created xsi:type="dcterms:W3CDTF">2025-09-04T06:44:18Z</dcterms:created>
  <dcterms:modified xsi:type="dcterms:W3CDTF">2025-09-06T01:20:48Z</dcterms:modified>
</cp:coreProperties>
</file>