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Tomar" initials="AT" lastIdx="1" clrIdx="0">
    <p:extLst>
      <p:ext uri="{19B8F6BF-5375-455C-9EA6-DF929625EA0E}">
        <p15:presenceInfo xmlns:p15="http://schemas.microsoft.com/office/powerpoint/2012/main" userId="Ajay To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F632-5747-66F2-78D8-5FA9645636CA}" v="128" dt="2020-10-25T17:28:01.666"/>
    <p1510:client id="{25465100-D808-067A-D385-1F0B5C9E9BF4}" v="434" dt="2020-10-25T16:21:56.703"/>
    <p1510:client id="{9417D16E-C0D7-6064-0EAD-A77E19180842}" v="60" dt="2020-10-25T16:01:38.279"/>
    <p1510:client id="{AABA4A46-C96A-43A9-A170-F8E8B3623BE1}" v="2504" dt="2020-10-26T09:33:14.526"/>
    <p1510:client id="{D0EE940C-6298-D0AC-2C81-E106653596BE}" v="1686" dt="2020-10-26T08:14:37.906"/>
    <p1510:client id="{DF0613BA-4222-AEBA-B280-DC8C58293B0E}" v="34" dt="2020-10-26T06:29:10.919"/>
    <p1510:client id="{F2F3FCD1-9896-F109-02F4-2AC1F51D1EDD}" v="159" dt="2020-10-25T15:59:4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BF06-D9C0-42B3-A09A-6793666D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CC651-A1B4-449A-A118-1EB8F2D3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9C4C-4801-4512-85FD-70E1DC4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A3FA-89B7-4826-83AC-FB612A9A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B7E-A9B6-4DAA-A4D1-D2E321F6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1C3C-3192-488C-A938-68F23A09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537B-6687-4216-85D6-3EA571F2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9BBA-3475-40D8-A655-D9F2F4DF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D6FC-8B46-438D-A3B7-A1E9EF1B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7811-F94C-4222-8D61-BA18C6A7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DB3FF-AB90-48A2-A093-08645F3F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E7AC-24F5-41F4-981B-8A552296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9237-9042-4654-940A-F7A50D3E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4489-9E56-4749-9B1F-1A7358A0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511-971B-4CDE-9B6F-AEADAC21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366-30D9-4506-BD04-DFF419D6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1DA-D644-426A-B780-F87A13A4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71AD-1A29-4E4D-ADFD-232D5BF2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B73-B701-4AB6-8136-896F8947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6CC7-1961-4B5B-AB0B-5B56BEB7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BAA-5C26-46A5-A42E-08C0ED45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6B51-4FA9-4C80-A1D7-6BB3915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B328-8E27-45DF-9E15-686E347C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BFBC-AF90-4890-8859-167E83B5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5E22-F919-4189-AAF0-87BB63EA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FC8-17BD-430D-B3E0-2CFB36C3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BE25-294A-4B3A-BB58-219AA102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CC3E-6DBC-4B45-BD43-11F9E9D9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334E-628C-453C-984E-02845A8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1C29-3288-4A2E-B0BD-72CB6BF7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97D-F08D-4366-9C8A-CDAA2D7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C079-335C-4364-9DD9-9FBB5871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55FA-D7E3-4BED-AC9B-DACF2FD4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82A3-F3A9-4C07-B3FC-D18D0A21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890A8-9BF4-4485-813D-0070650A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ED1A0-900E-48D3-B123-2847D813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BF11-2D70-4DC4-B2F0-AE4967D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8F5A0-9193-4E15-BCFC-F6C9D49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436AF-23D4-445A-B877-86BB08C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637D-B7F0-48BC-92B0-7E7CB7A3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96EDE-7C32-4687-A9B7-B1B2691C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DA93-5F97-4BF0-883C-7977D45D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66D2B-E1DD-47D7-8B5D-5DABFB52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EDAE-8589-43C9-9F7C-5DFD87F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7FA3D-17FA-4A76-8A2A-181E25F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EF5C-981F-416C-B191-7B0C7E08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EF2C-C312-414A-A90F-07B6AA2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55D6-CEDC-4E33-A7E0-3B0428E6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B10FC-E8CF-4432-887A-1A2CBBC1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C5EC-A442-4B52-BDF8-CCD81A62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056C-2AF5-4A67-937D-0D6F0CFF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BA60-1524-4F0F-BB4C-D18D8F0D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6DE5-5C87-4629-ACDA-F2DECF5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2AF6-E27C-4ECA-914B-178202F2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FA2FB-11E3-4B41-A163-840A9156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51B97-B3F5-4685-A236-7EEE3B70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D150-6DF8-4876-8265-66F30BD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A421-0E46-4B7D-ACF9-86568498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41AAE-A4B2-4330-A75E-044673CE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C8B3-C833-4026-BE81-1332EA17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499D-1034-4FCD-8DBE-0E3C37240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B558-B35E-4D8B-AA26-8626577D077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A79EF-0BEC-4D26-8BF0-45FB17E3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28F5-69B7-4471-A829-AE0282845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F075-A86E-4166-A1E5-C7616EE2F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12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openxmlformats.org/officeDocument/2006/relationships/image" Target="../media/image14.sv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6EC41-1D9C-4941-A4EF-B92802A5B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8" r="-1" b="16267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3ACD6-ED82-48B9-8A6F-B48E2D9B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870683"/>
            <a:ext cx="4023360" cy="1455814"/>
          </a:xfrm>
        </p:spPr>
        <p:txBody>
          <a:bodyPr anchor="b">
            <a:normAutofit/>
          </a:bodyPr>
          <a:lstStyle/>
          <a:p>
            <a:r>
              <a:rPr lang="en-US" sz="4800" dirty="0"/>
              <a:t>IMDB Data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B1CD-4C51-4507-925F-BC8C43C2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Analysis &amp; Prediction of Top Rated IMDB Movie Titles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35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512195" y="305885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222138" y="2604424"/>
            <a:ext cx="460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3. a: Final features and Dataframe splitting 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6379827" y="3120197"/>
            <a:ext cx="3630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Since I wanted to predict the User Rating to the point, I had to use </a:t>
            </a:r>
            <a:r>
              <a:rPr lang="en-IN" dirty="0">
                <a:solidFill>
                  <a:schemeClr val="accent4"/>
                </a:solidFill>
              </a:rPr>
              <a:t>Supervised Regression Algorithms</a:t>
            </a:r>
            <a:r>
              <a:rPr lang="en-IN" dirty="0">
                <a:solidFill>
                  <a:schemeClr val="bg1"/>
                </a:solidFill>
              </a:rPr>
              <a:t>. Plenty of Algorithms were implemented but the </a:t>
            </a:r>
            <a:r>
              <a:rPr lang="en-IN" dirty="0">
                <a:solidFill>
                  <a:schemeClr val="accent4"/>
                </a:solidFill>
              </a:rPr>
              <a:t>final selected ones</a:t>
            </a:r>
            <a:r>
              <a:rPr lang="en-IN" dirty="0">
                <a:solidFill>
                  <a:schemeClr val="bg1"/>
                </a:solidFill>
              </a:rPr>
              <a:t> are: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C4EC5340-1786-4065-BE22-832E2D34F2DF}"/>
              </a:ext>
            </a:extLst>
          </p:cNvPr>
          <p:cNvSpPr/>
          <p:nvPr/>
        </p:nvSpPr>
        <p:spPr>
          <a:xfrm>
            <a:off x="6344320" y="3069912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0E1D-DF3F-4330-9DDB-E1B6A9CCEE63}"/>
              </a:ext>
            </a:extLst>
          </p:cNvPr>
          <p:cNvSpPr txBox="1"/>
          <p:nvPr/>
        </p:nvSpPr>
        <p:spPr>
          <a:xfrm>
            <a:off x="529948" y="3099249"/>
            <a:ext cx="361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analysing correlation matrix, final selected features </a:t>
            </a:r>
            <a:r>
              <a:rPr lang="en-IN" dirty="0">
                <a:solidFill>
                  <a:schemeClr val="accent4"/>
                </a:solidFill>
              </a:rPr>
              <a:t>were Movie Ranking, Release Year, Movie Duration </a:t>
            </a:r>
            <a:r>
              <a:rPr lang="en-IN" dirty="0">
                <a:solidFill>
                  <a:schemeClr val="bg1"/>
                </a:solidFill>
              </a:rPr>
              <a:t>&amp;</a:t>
            </a:r>
            <a:r>
              <a:rPr lang="en-IN" dirty="0">
                <a:solidFill>
                  <a:schemeClr val="accent4"/>
                </a:solidFill>
              </a:rPr>
              <a:t> User Votes</a:t>
            </a:r>
            <a:r>
              <a:rPr lang="en-IN" dirty="0">
                <a:solidFill>
                  <a:schemeClr val="bg1"/>
                </a:solidFill>
              </a:rPr>
              <a:t>.                            Then using train-test-split from scikit-learn, data was divided into </a:t>
            </a:r>
            <a:r>
              <a:rPr lang="en-IN" dirty="0">
                <a:solidFill>
                  <a:schemeClr val="accent4"/>
                </a:solidFill>
              </a:rPr>
              <a:t>train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>
                <a:solidFill>
                  <a:schemeClr val="accent4"/>
                </a:solidFill>
              </a:rPr>
              <a:t>test set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accent4"/>
                </a:solidFill>
              </a:rPr>
              <a:t>4:1 ratio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4BA0F-4882-4716-BD5E-E535A1765EE8}"/>
              </a:ext>
            </a:extLst>
          </p:cNvPr>
          <p:cNvSpPr txBox="1"/>
          <p:nvPr/>
        </p:nvSpPr>
        <p:spPr>
          <a:xfrm>
            <a:off x="6118966" y="2637458"/>
            <a:ext cx="415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u="sng" dirty="0">
                <a:solidFill>
                  <a:schemeClr val="bg1"/>
                </a:solidFill>
              </a:rPr>
              <a:t>Step 4.a: Regression Algorithms Selection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6769D7FF-0BDA-4E5E-A019-EE12682BDD54}"/>
              </a:ext>
            </a:extLst>
          </p:cNvPr>
          <p:cNvSpPr/>
          <p:nvPr/>
        </p:nvSpPr>
        <p:spPr>
          <a:xfrm>
            <a:off x="8722337" y="1650984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CFF0B9D-A69B-4BB1-BE46-37EB3035840A}"/>
              </a:ext>
            </a:extLst>
          </p:cNvPr>
          <p:cNvSpPr/>
          <p:nvPr/>
        </p:nvSpPr>
        <p:spPr>
          <a:xfrm>
            <a:off x="4696790" y="1654612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595C774-8502-4EF3-B171-50794A72E66F}"/>
              </a:ext>
            </a:extLst>
          </p:cNvPr>
          <p:cNvSpPr/>
          <p:nvPr/>
        </p:nvSpPr>
        <p:spPr>
          <a:xfrm>
            <a:off x="4696789" y="5537288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E020AA-17CA-4006-A5F0-0B3E328B4D0C}"/>
              </a:ext>
            </a:extLst>
          </p:cNvPr>
          <p:cNvSpPr/>
          <p:nvPr/>
        </p:nvSpPr>
        <p:spPr>
          <a:xfrm>
            <a:off x="8796613" y="5518992"/>
            <a:ext cx="2904155" cy="694310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24BC-A834-44F8-82C0-EDC9FD734F7C}"/>
              </a:ext>
            </a:extLst>
          </p:cNvPr>
          <p:cNvSpPr txBox="1"/>
          <p:nvPr/>
        </p:nvSpPr>
        <p:spPr>
          <a:xfrm>
            <a:off x="4884229" y="1761258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Multiple Linear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493F7E-920B-449E-AC04-D4A52FC3A4E0}"/>
              </a:ext>
            </a:extLst>
          </p:cNvPr>
          <p:cNvSpPr txBox="1"/>
          <p:nvPr/>
        </p:nvSpPr>
        <p:spPr>
          <a:xfrm>
            <a:off x="9267176" y="1802308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Lasso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B97458-87BC-424B-B064-612ACBA8D70D}"/>
              </a:ext>
            </a:extLst>
          </p:cNvPr>
          <p:cNvSpPr txBox="1"/>
          <p:nvPr/>
        </p:nvSpPr>
        <p:spPr>
          <a:xfrm>
            <a:off x="5055979" y="5668969"/>
            <a:ext cx="266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K-Nearest Neighbour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EBF3D-24BA-4DF0-B7D5-911A7FDE5D22}"/>
              </a:ext>
            </a:extLst>
          </p:cNvPr>
          <p:cNvSpPr txBox="1"/>
          <p:nvPr/>
        </p:nvSpPr>
        <p:spPr>
          <a:xfrm>
            <a:off x="8918016" y="5681481"/>
            <a:ext cx="27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Random Forest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438EA4A8-66CC-4408-8E2F-D7F2175855D2}"/>
              </a:ext>
            </a:extLst>
          </p:cNvPr>
          <p:cNvSpPr/>
          <p:nvPr/>
        </p:nvSpPr>
        <p:spPr>
          <a:xfrm>
            <a:off x="5835042" y="2458392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Sun 52">
            <a:extLst>
              <a:ext uri="{FF2B5EF4-FFF2-40B4-BE49-F238E27FC236}">
                <a16:creationId xmlns:a16="http://schemas.microsoft.com/office/drawing/2014/main" id="{4AE771FC-698A-44F1-83F3-1E71378386FE}"/>
              </a:ext>
            </a:extLst>
          </p:cNvPr>
          <p:cNvSpPr/>
          <p:nvPr/>
        </p:nvSpPr>
        <p:spPr>
          <a:xfrm>
            <a:off x="5946013" y="2573675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C063938E-5BFE-4EED-B46D-666ECF514470}"/>
              </a:ext>
            </a:extLst>
          </p:cNvPr>
          <p:cNvSpPr/>
          <p:nvPr/>
        </p:nvSpPr>
        <p:spPr>
          <a:xfrm>
            <a:off x="10137720" y="2489141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Sun 56">
            <a:extLst>
              <a:ext uri="{FF2B5EF4-FFF2-40B4-BE49-F238E27FC236}">
                <a16:creationId xmlns:a16="http://schemas.microsoft.com/office/drawing/2014/main" id="{02D294AE-96D7-412C-9912-8AB07EECDD7F}"/>
              </a:ext>
            </a:extLst>
          </p:cNvPr>
          <p:cNvSpPr/>
          <p:nvPr/>
        </p:nvSpPr>
        <p:spPr>
          <a:xfrm>
            <a:off x="10248691" y="2604424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B3C6C66C-79D2-4DF1-981E-5C2C76D2885A}"/>
              </a:ext>
            </a:extLst>
          </p:cNvPr>
          <p:cNvSpPr/>
          <p:nvPr/>
        </p:nvSpPr>
        <p:spPr>
          <a:xfrm>
            <a:off x="5780843" y="5042096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Sun 60">
            <a:extLst>
              <a:ext uri="{FF2B5EF4-FFF2-40B4-BE49-F238E27FC236}">
                <a16:creationId xmlns:a16="http://schemas.microsoft.com/office/drawing/2014/main" id="{571644AA-14AD-4918-BAF5-A07684C9F3B0}"/>
              </a:ext>
            </a:extLst>
          </p:cNvPr>
          <p:cNvSpPr/>
          <p:nvPr/>
        </p:nvSpPr>
        <p:spPr>
          <a:xfrm>
            <a:off x="5891814" y="5157379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C5DFAC80-56E8-436F-8DFB-C0A5BE77D71F}"/>
              </a:ext>
            </a:extLst>
          </p:cNvPr>
          <p:cNvSpPr/>
          <p:nvPr/>
        </p:nvSpPr>
        <p:spPr>
          <a:xfrm>
            <a:off x="10137720" y="5053178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Sun 64">
            <a:extLst>
              <a:ext uri="{FF2B5EF4-FFF2-40B4-BE49-F238E27FC236}">
                <a16:creationId xmlns:a16="http://schemas.microsoft.com/office/drawing/2014/main" id="{10C464B3-2CF4-41B7-A206-897E39D96D3A}"/>
              </a:ext>
            </a:extLst>
          </p:cNvPr>
          <p:cNvSpPr/>
          <p:nvPr/>
        </p:nvSpPr>
        <p:spPr>
          <a:xfrm>
            <a:off x="10248691" y="5168461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5C87-F14B-45F6-95A8-72ED678C7871}"/>
              </a:ext>
            </a:extLst>
          </p:cNvPr>
          <p:cNvSpPr txBox="1"/>
          <p:nvPr/>
        </p:nvSpPr>
        <p:spPr>
          <a:xfrm>
            <a:off x="4734759" y="1276649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Standard Regression Choice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8931DE-927C-4657-A33D-B76F0EB6ED1C}"/>
              </a:ext>
            </a:extLst>
          </p:cNvPr>
          <p:cNvSpPr txBox="1"/>
          <p:nvPr/>
        </p:nvSpPr>
        <p:spPr>
          <a:xfrm>
            <a:off x="8901578" y="1298397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Good for better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33E963-F5FE-4BA5-B8A1-2AF36CDC2C26}"/>
              </a:ext>
            </a:extLst>
          </p:cNvPr>
          <p:cNvSpPr txBox="1"/>
          <p:nvPr/>
        </p:nvSpPr>
        <p:spPr>
          <a:xfrm>
            <a:off x="4508710" y="6303022"/>
            <a:ext cx="314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Hyperparameter Tunning easy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8D99A5-16F0-4A33-A1F9-9206CAE1E17C}"/>
              </a:ext>
            </a:extLst>
          </p:cNvPr>
          <p:cNvSpPr txBox="1"/>
          <p:nvPr/>
        </p:nvSpPr>
        <p:spPr>
          <a:xfrm>
            <a:off x="8628515" y="6334368"/>
            <a:ext cx="364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Probably gives the highest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6" name="Arrow: Circular 95">
            <a:extLst>
              <a:ext uri="{FF2B5EF4-FFF2-40B4-BE49-F238E27FC236}">
                <a16:creationId xmlns:a16="http://schemas.microsoft.com/office/drawing/2014/main" id="{9F515CEA-0A06-424D-8E76-636E5F7737BA}"/>
              </a:ext>
            </a:extLst>
          </p:cNvPr>
          <p:cNvSpPr/>
          <p:nvPr/>
        </p:nvSpPr>
        <p:spPr>
          <a:xfrm rot="10627869">
            <a:off x="5903661" y="2350293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67818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Arrow: Circular 97">
            <a:extLst>
              <a:ext uri="{FF2B5EF4-FFF2-40B4-BE49-F238E27FC236}">
                <a16:creationId xmlns:a16="http://schemas.microsoft.com/office/drawing/2014/main" id="{98201653-1215-4EAE-89EF-047A11168F8B}"/>
              </a:ext>
            </a:extLst>
          </p:cNvPr>
          <p:cNvSpPr/>
          <p:nvPr/>
        </p:nvSpPr>
        <p:spPr>
          <a:xfrm rot="21354480">
            <a:off x="9543508" y="4260600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67818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Arrow: Circular 102">
            <a:extLst>
              <a:ext uri="{FF2B5EF4-FFF2-40B4-BE49-F238E27FC236}">
                <a16:creationId xmlns:a16="http://schemas.microsoft.com/office/drawing/2014/main" id="{3E02E253-28C3-46E7-B162-5C08C83B2869}"/>
              </a:ext>
            </a:extLst>
          </p:cNvPr>
          <p:cNvSpPr/>
          <p:nvPr/>
        </p:nvSpPr>
        <p:spPr>
          <a:xfrm rot="1190480" flipH="1">
            <a:off x="5849078" y="4350411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38007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A09275EE-E6AE-46C3-853C-9F600A337E8A}"/>
              </a:ext>
            </a:extLst>
          </p:cNvPr>
          <p:cNvSpPr/>
          <p:nvPr/>
        </p:nvSpPr>
        <p:spPr>
          <a:xfrm rot="11656578" flipH="1">
            <a:off x="9519795" y="2328250"/>
            <a:ext cx="916825" cy="134213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138007"/>
              <a:gd name="adj5" fmla="val 133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9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Model Evaluation on Basis of Various Metrics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4CBD9-A2FD-4CAF-BF8E-07FDE8F4A9C7}"/>
              </a:ext>
            </a:extLst>
          </p:cNvPr>
          <p:cNvSpPr/>
          <p:nvPr/>
        </p:nvSpPr>
        <p:spPr>
          <a:xfrm>
            <a:off x="432546" y="3284603"/>
            <a:ext cx="11199264" cy="3265502"/>
          </a:xfrm>
          <a:prstGeom prst="roundRect">
            <a:avLst>
              <a:gd name="adj" fmla="val 735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9141E1-574B-4C17-97D6-2FE7795F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31904"/>
              </p:ext>
            </p:extLst>
          </p:nvPr>
        </p:nvGraphicFramePr>
        <p:xfrm>
          <a:off x="1538367" y="3641471"/>
          <a:ext cx="9158795" cy="254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759">
                  <a:extLst>
                    <a:ext uri="{9D8B030D-6E8A-4147-A177-3AD203B41FA5}">
                      <a16:colId xmlns:a16="http://schemas.microsoft.com/office/drawing/2014/main" val="4187365360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4199840645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2102092251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1371181404"/>
                    </a:ext>
                  </a:extLst>
                </a:gridCol>
                <a:gridCol w="1831759">
                  <a:extLst>
                    <a:ext uri="{9D8B030D-6E8A-4147-A177-3AD203B41FA5}">
                      <a16:colId xmlns:a16="http://schemas.microsoft.com/office/drawing/2014/main" val="925546756"/>
                    </a:ext>
                  </a:extLst>
                </a:gridCol>
              </a:tblGrid>
              <a:tr h="633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Multiple Linear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Lasso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K-Nearest Neighbor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 Regression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65702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R2 Score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43.4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69.6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23037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 Squared Error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59.3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61.4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61019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 Score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52.7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95.7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4738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C48051C-8101-41D8-95FD-BEE153F29F9E}"/>
              </a:ext>
            </a:extLst>
          </p:cNvPr>
          <p:cNvSpPr txBox="1"/>
          <p:nvPr/>
        </p:nvSpPr>
        <p:spPr>
          <a:xfrm>
            <a:off x="842874" y="3477624"/>
            <a:ext cx="26544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Metrics Score for Models 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2F5A2B1-5499-4E15-B9A9-3F6A2F863EC2}"/>
              </a:ext>
            </a:extLst>
          </p:cNvPr>
          <p:cNvSpPr/>
          <p:nvPr/>
        </p:nvSpPr>
        <p:spPr>
          <a:xfrm>
            <a:off x="183972" y="1978507"/>
            <a:ext cx="3464750" cy="1067398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2D1AE-51B4-4EBD-B097-4A9F473F9FC4}"/>
              </a:ext>
            </a:extLst>
          </p:cNvPr>
          <p:cNvSpPr txBox="1"/>
          <p:nvPr/>
        </p:nvSpPr>
        <p:spPr>
          <a:xfrm>
            <a:off x="1265611" y="1600585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EC2B929D-972E-4427-B8EE-675C2CBA7647}"/>
              </a:ext>
            </a:extLst>
          </p:cNvPr>
          <p:cNvSpPr/>
          <p:nvPr/>
        </p:nvSpPr>
        <p:spPr>
          <a:xfrm>
            <a:off x="4136933" y="1968673"/>
            <a:ext cx="3254144" cy="1067398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7B543-F688-4031-B0BA-B58DE18CC124}"/>
              </a:ext>
            </a:extLst>
          </p:cNvPr>
          <p:cNvSpPr txBox="1"/>
          <p:nvPr/>
        </p:nvSpPr>
        <p:spPr>
          <a:xfrm>
            <a:off x="4749984" y="1589521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Mean Squared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Frame 45">
            <a:extLst>
              <a:ext uri="{FF2B5EF4-FFF2-40B4-BE49-F238E27FC236}">
                <a16:creationId xmlns:a16="http://schemas.microsoft.com/office/drawing/2014/main" id="{5AB170F4-1F2A-4B09-A9E6-9F1F8A7633C1}"/>
              </a:ext>
            </a:extLst>
          </p:cNvPr>
          <p:cNvSpPr/>
          <p:nvPr/>
        </p:nvSpPr>
        <p:spPr>
          <a:xfrm>
            <a:off x="7879288" y="1968673"/>
            <a:ext cx="3324331" cy="1077232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ACBEA1-386E-4879-9B52-FA55C4423A2E}"/>
              </a:ext>
            </a:extLst>
          </p:cNvPr>
          <p:cNvSpPr txBox="1"/>
          <p:nvPr/>
        </p:nvSpPr>
        <p:spPr>
          <a:xfrm>
            <a:off x="8666320" y="1580266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Model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Graphic 8" descr="Arrow: Clockwise curve">
            <a:extLst>
              <a:ext uri="{FF2B5EF4-FFF2-40B4-BE49-F238E27FC236}">
                <a16:creationId xmlns:a16="http://schemas.microsoft.com/office/drawing/2014/main" id="{BFBD7255-26F6-4727-A746-E4AF8CFF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47" y="4255169"/>
            <a:ext cx="653716" cy="653716"/>
          </a:xfrm>
          <a:prstGeom prst="rect">
            <a:avLst/>
          </a:prstGeom>
        </p:spPr>
      </p:pic>
      <p:pic>
        <p:nvPicPr>
          <p:cNvPr id="9" name="Graphic 10" descr="Badge Follow">
            <a:extLst>
              <a:ext uri="{FF2B5EF4-FFF2-40B4-BE49-F238E27FC236}">
                <a16:creationId xmlns:a16="http://schemas.microsoft.com/office/drawing/2014/main" id="{1FA2F8D7-C7AB-4DE4-901A-9D0127AD6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4355432"/>
            <a:ext cx="483269" cy="453190"/>
          </a:xfrm>
          <a:prstGeom prst="rect">
            <a:avLst/>
          </a:prstGeom>
        </p:spPr>
      </p:pic>
      <p:pic>
        <p:nvPicPr>
          <p:cNvPr id="22" name="Graphic 8" descr="Arrow: Clockwise curve">
            <a:extLst>
              <a:ext uri="{FF2B5EF4-FFF2-40B4-BE49-F238E27FC236}">
                <a16:creationId xmlns:a16="http://schemas.microsoft.com/office/drawing/2014/main" id="{4431258B-C7F6-4A67-8D86-5BD7BC08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5142" y="4856748"/>
            <a:ext cx="653716" cy="653716"/>
          </a:xfrm>
          <a:prstGeom prst="rect">
            <a:avLst/>
          </a:prstGeom>
        </p:spPr>
      </p:pic>
      <p:pic>
        <p:nvPicPr>
          <p:cNvPr id="23" name="Graphic 10" descr="Badge Follow">
            <a:extLst>
              <a:ext uri="{FF2B5EF4-FFF2-40B4-BE49-F238E27FC236}">
                <a16:creationId xmlns:a16="http://schemas.microsoft.com/office/drawing/2014/main" id="{888E96D0-56A3-4664-896D-E66A7C154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4957011"/>
            <a:ext cx="483269" cy="453190"/>
          </a:xfrm>
          <a:prstGeom prst="rect">
            <a:avLst/>
          </a:prstGeom>
        </p:spPr>
      </p:pic>
      <p:pic>
        <p:nvPicPr>
          <p:cNvPr id="24" name="Graphic 8" descr="Arrow: Clockwise curve">
            <a:extLst>
              <a:ext uri="{FF2B5EF4-FFF2-40B4-BE49-F238E27FC236}">
                <a16:creationId xmlns:a16="http://schemas.microsoft.com/office/drawing/2014/main" id="{D257DDA3-66A3-4D7A-8821-FD6673D59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47" y="5518485"/>
            <a:ext cx="653716" cy="653716"/>
          </a:xfrm>
          <a:prstGeom prst="rect">
            <a:avLst/>
          </a:prstGeom>
        </p:spPr>
      </p:pic>
      <p:pic>
        <p:nvPicPr>
          <p:cNvPr id="25" name="Graphic 10" descr="Badge Follow">
            <a:extLst>
              <a:ext uri="{FF2B5EF4-FFF2-40B4-BE49-F238E27FC236}">
                <a16:creationId xmlns:a16="http://schemas.microsoft.com/office/drawing/2014/main" id="{628D27F2-FC31-4CAC-8A23-99E1A866C0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458" y="5578643"/>
            <a:ext cx="483269" cy="453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7ABA4-419A-4D5E-83E9-A0B284CB6125}"/>
              </a:ext>
            </a:extLst>
          </p:cNvPr>
          <p:cNvSpPr txBox="1"/>
          <p:nvPr/>
        </p:nvSpPr>
        <p:spPr>
          <a:xfrm>
            <a:off x="183972" y="1962833"/>
            <a:ext cx="3551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Coefficient of Determination. Means the </a:t>
            </a:r>
            <a:r>
              <a:rPr lang="en-IN" sz="1600" dirty="0">
                <a:solidFill>
                  <a:schemeClr val="accent4"/>
                </a:solidFill>
              </a:rPr>
              <a:t>% of variation </a:t>
            </a:r>
            <a:r>
              <a:rPr lang="en-IN" sz="1600" dirty="0">
                <a:solidFill>
                  <a:schemeClr val="bg1"/>
                </a:solidFill>
              </a:rPr>
              <a:t>of dependent variable which can be </a:t>
            </a:r>
            <a:r>
              <a:rPr lang="en-IN" sz="1600" dirty="0">
                <a:solidFill>
                  <a:schemeClr val="accent4"/>
                </a:solidFill>
              </a:rPr>
              <a:t>explained by independent variable</a:t>
            </a:r>
            <a:r>
              <a:rPr lang="en-IN" sz="1600" dirty="0">
                <a:solidFill>
                  <a:schemeClr val="bg1"/>
                </a:solidFill>
              </a:rPr>
              <a:t>. More the merrier.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53580-3292-4B17-9F47-71E7A565AD97}"/>
              </a:ext>
            </a:extLst>
          </p:cNvPr>
          <p:cNvSpPr txBox="1"/>
          <p:nvPr/>
        </p:nvSpPr>
        <p:spPr>
          <a:xfrm>
            <a:off x="4136933" y="1982029"/>
            <a:ext cx="3392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MSE measures the </a:t>
            </a:r>
            <a:r>
              <a:rPr lang="en-IN" sz="1600" dirty="0">
                <a:solidFill>
                  <a:schemeClr val="accent4"/>
                </a:solidFill>
              </a:rPr>
              <a:t>average of error squares </a:t>
            </a:r>
            <a:r>
              <a:rPr lang="en-IN" sz="1600" dirty="0">
                <a:solidFill>
                  <a:schemeClr val="bg1"/>
                </a:solidFill>
              </a:rPr>
              <a:t>i.e </a:t>
            </a:r>
            <a:r>
              <a:rPr lang="en-US" sz="1600" dirty="0">
                <a:solidFill>
                  <a:schemeClr val="bg1"/>
                </a:solidFill>
              </a:rPr>
              <a:t>the average squared difference between the estimated values and true value. Less the better.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4F6B9-5B1A-48CD-B837-4571A0128DB7}"/>
              </a:ext>
            </a:extLst>
          </p:cNvPr>
          <p:cNvSpPr txBox="1"/>
          <p:nvPr/>
        </p:nvSpPr>
        <p:spPr>
          <a:xfrm>
            <a:off x="7871974" y="1987913"/>
            <a:ext cx="3474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Comparing</a:t>
            </a:r>
            <a:r>
              <a:rPr lang="en-IN" sz="1600" dirty="0">
                <a:solidFill>
                  <a:schemeClr val="bg1"/>
                </a:solidFill>
              </a:rPr>
              <a:t> the model </a:t>
            </a:r>
            <a:r>
              <a:rPr lang="en-IN" sz="1600" dirty="0">
                <a:solidFill>
                  <a:schemeClr val="accent4"/>
                </a:solidFill>
              </a:rPr>
              <a:t>predicted values </a:t>
            </a:r>
            <a:r>
              <a:rPr lang="en-IN" sz="1600" dirty="0">
                <a:solidFill>
                  <a:schemeClr val="bg1"/>
                </a:solidFill>
              </a:rPr>
              <a:t>to the </a:t>
            </a:r>
            <a:r>
              <a:rPr lang="en-IN" sz="1600" dirty="0">
                <a:solidFill>
                  <a:schemeClr val="accent4"/>
                </a:solidFill>
              </a:rPr>
              <a:t>actual values </a:t>
            </a:r>
            <a:r>
              <a:rPr lang="en-IN" sz="1600" dirty="0">
                <a:solidFill>
                  <a:schemeClr val="bg1"/>
                </a:solidFill>
              </a:rPr>
              <a:t>which we got by test data. More the number of matching values, the better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dplyr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512195" y="305885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225053" y="2603004"/>
            <a:ext cx="4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3.b: Final features and Dataframe splitting 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6441268" y="2848529"/>
            <a:ext cx="315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Since I wanted to predict the User Rating to the point, I had to use </a:t>
            </a:r>
            <a:r>
              <a:rPr lang="en-IN" dirty="0">
                <a:solidFill>
                  <a:schemeClr val="accent4"/>
                </a:solidFill>
              </a:rPr>
              <a:t>Supervised Regression Algorithms</a:t>
            </a:r>
            <a:r>
              <a:rPr lang="en-IN" dirty="0">
                <a:solidFill>
                  <a:schemeClr val="bg1"/>
                </a:solidFill>
              </a:rPr>
              <a:t>. After implementing four algorithms using Python, not many suitable options were available and I executed same algorithms which were  tested using different metrics.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50E1D-DF3F-4330-9DDB-E1B6A9CCEE63}"/>
              </a:ext>
            </a:extLst>
          </p:cNvPr>
          <p:cNvSpPr txBox="1"/>
          <p:nvPr/>
        </p:nvSpPr>
        <p:spPr>
          <a:xfrm>
            <a:off x="529948" y="3099249"/>
            <a:ext cx="361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analysing correlation matrix, final selected features </a:t>
            </a:r>
            <a:r>
              <a:rPr lang="en-IN" dirty="0">
                <a:solidFill>
                  <a:schemeClr val="accent4"/>
                </a:solidFill>
              </a:rPr>
              <a:t>were Movie Ranking, Release Year, Movie Duration </a:t>
            </a:r>
            <a:r>
              <a:rPr lang="en-IN" dirty="0">
                <a:solidFill>
                  <a:schemeClr val="bg1"/>
                </a:solidFill>
              </a:rPr>
              <a:t>&amp;</a:t>
            </a:r>
            <a:r>
              <a:rPr lang="en-IN" dirty="0">
                <a:solidFill>
                  <a:schemeClr val="accent4"/>
                </a:solidFill>
              </a:rPr>
              <a:t> User Votes</a:t>
            </a:r>
            <a:r>
              <a:rPr lang="en-IN" dirty="0">
                <a:solidFill>
                  <a:schemeClr val="bg1"/>
                </a:solidFill>
              </a:rPr>
              <a:t>.                            Then using train-test-split from scikit-learn, data was divided into </a:t>
            </a:r>
            <a:r>
              <a:rPr lang="en-IN" dirty="0">
                <a:solidFill>
                  <a:schemeClr val="accent4"/>
                </a:solidFill>
              </a:rPr>
              <a:t>train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>
                <a:solidFill>
                  <a:schemeClr val="accent4"/>
                </a:solidFill>
              </a:rPr>
              <a:t>test set </a:t>
            </a:r>
            <a:r>
              <a:rPr lang="en-IN" dirty="0">
                <a:solidFill>
                  <a:schemeClr val="bg1"/>
                </a:solidFill>
              </a:rPr>
              <a:t>with </a:t>
            </a:r>
            <a:r>
              <a:rPr lang="en-IN" dirty="0">
                <a:solidFill>
                  <a:schemeClr val="accent4"/>
                </a:solidFill>
              </a:rPr>
              <a:t>4:1 ratio</a:t>
            </a:r>
            <a:r>
              <a:rPr lang="en-I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24BC-A834-44F8-82C0-EDC9FD734F7C}"/>
              </a:ext>
            </a:extLst>
          </p:cNvPr>
          <p:cNvSpPr txBox="1"/>
          <p:nvPr/>
        </p:nvSpPr>
        <p:spPr>
          <a:xfrm>
            <a:off x="9857829" y="5591630"/>
            <a:ext cx="12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Multiple Linear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5C87-F14B-45F6-95A8-72ED678C7871}"/>
              </a:ext>
            </a:extLst>
          </p:cNvPr>
          <p:cNvSpPr txBox="1"/>
          <p:nvPr/>
        </p:nvSpPr>
        <p:spPr>
          <a:xfrm>
            <a:off x="11092055" y="5593372"/>
            <a:ext cx="18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Standard Regression Choice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33E963-F5FE-4BA5-B8A1-2AF36CDC2C26}"/>
              </a:ext>
            </a:extLst>
          </p:cNvPr>
          <p:cNvSpPr txBox="1"/>
          <p:nvPr/>
        </p:nvSpPr>
        <p:spPr>
          <a:xfrm>
            <a:off x="3001371" y="5681876"/>
            <a:ext cx="17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Hyperparameter Tunning easy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8D99A5-16F0-4A33-A1F9-9206CAE1E17C}"/>
              </a:ext>
            </a:extLst>
          </p:cNvPr>
          <p:cNvSpPr txBox="1"/>
          <p:nvPr/>
        </p:nvSpPr>
        <p:spPr>
          <a:xfrm>
            <a:off x="8496388" y="185688"/>
            <a:ext cx="165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Gives the highest accuracy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6E3F01A-B8E7-420F-A472-228EBC41813C}"/>
              </a:ext>
            </a:extLst>
          </p:cNvPr>
          <p:cNvSpPr/>
          <p:nvPr/>
        </p:nvSpPr>
        <p:spPr>
          <a:xfrm>
            <a:off x="5868791" y="2177723"/>
            <a:ext cx="3892073" cy="3745953"/>
          </a:xfrm>
          <a:prstGeom prst="donut">
            <a:avLst>
              <a:gd name="adj" fmla="val 195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5CA91E93-B394-4445-A4B9-016E41C1B79B}"/>
              </a:ext>
            </a:extLst>
          </p:cNvPr>
          <p:cNvSpPr/>
          <p:nvPr/>
        </p:nvSpPr>
        <p:spPr>
          <a:xfrm>
            <a:off x="9870361" y="5428049"/>
            <a:ext cx="1281941" cy="1288027"/>
          </a:xfrm>
          <a:prstGeom prst="donut">
            <a:avLst>
              <a:gd name="adj" fmla="val 25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9A05500-3A26-4CAD-921C-BDBE62A5C39D}"/>
              </a:ext>
            </a:extLst>
          </p:cNvPr>
          <p:cNvSpPr/>
          <p:nvPr/>
        </p:nvSpPr>
        <p:spPr>
          <a:xfrm>
            <a:off x="7159513" y="77666"/>
            <a:ext cx="1294473" cy="1288027"/>
          </a:xfrm>
          <a:prstGeom prst="donut">
            <a:avLst>
              <a:gd name="adj" fmla="val 25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47AF6-659D-436E-8728-6D9793B25FC9}"/>
              </a:ext>
            </a:extLst>
          </p:cNvPr>
          <p:cNvSpPr txBox="1"/>
          <p:nvPr/>
        </p:nvSpPr>
        <p:spPr>
          <a:xfrm>
            <a:off x="7159513" y="181200"/>
            <a:ext cx="129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Random Forest Regression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05BED364-6C11-4349-93FB-00E101EAA6B4}"/>
              </a:ext>
            </a:extLst>
          </p:cNvPr>
          <p:cNvSpPr/>
          <p:nvPr/>
        </p:nvSpPr>
        <p:spPr>
          <a:xfrm>
            <a:off x="4689170" y="5428049"/>
            <a:ext cx="1294473" cy="1288027"/>
          </a:xfrm>
          <a:prstGeom prst="donut">
            <a:avLst>
              <a:gd name="adj" fmla="val 251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628B6-D040-449D-AF39-96B166726043}"/>
              </a:ext>
            </a:extLst>
          </p:cNvPr>
          <p:cNvSpPr txBox="1"/>
          <p:nvPr/>
        </p:nvSpPr>
        <p:spPr>
          <a:xfrm>
            <a:off x="4689169" y="5730396"/>
            <a:ext cx="129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K-Nearest Neighbour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7" descr="Fluorescent Light Blub">
            <a:extLst>
              <a:ext uri="{FF2B5EF4-FFF2-40B4-BE49-F238E27FC236}">
                <a16:creationId xmlns:a16="http://schemas.microsoft.com/office/drawing/2014/main" id="{DEAE679C-2B70-42CC-9E53-65008B455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8485" y="5137484"/>
            <a:ext cx="693822" cy="703848"/>
          </a:xfrm>
          <a:prstGeom prst="rect">
            <a:avLst/>
          </a:prstGeom>
        </p:spPr>
      </p:pic>
      <p:pic>
        <p:nvPicPr>
          <p:cNvPr id="23" name="Graphic 7" descr="Fluorescent Light Blub">
            <a:extLst>
              <a:ext uri="{FF2B5EF4-FFF2-40B4-BE49-F238E27FC236}">
                <a16:creationId xmlns:a16="http://schemas.microsoft.com/office/drawing/2014/main" id="{E37FC678-7309-49A5-BB54-93D495368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091" y="5237746"/>
            <a:ext cx="693822" cy="703848"/>
          </a:xfrm>
          <a:prstGeom prst="rect">
            <a:avLst/>
          </a:prstGeom>
        </p:spPr>
      </p:pic>
      <p:pic>
        <p:nvPicPr>
          <p:cNvPr id="24" name="Graphic 7" descr="Fluorescent Light Blub">
            <a:extLst>
              <a:ext uri="{FF2B5EF4-FFF2-40B4-BE49-F238E27FC236}">
                <a16:creationId xmlns:a16="http://schemas.microsoft.com/office/drawing/2014/main" id="{BFA48AA5-3272-41B1-8CFF-4A32A189C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3591" y="1397667"/>
            <a:ext cx="693822" cy="703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5946E-CA60-4B29-B55A-624127F0E1FE}"/>
              </a:ext>
            </a:extLst>
          </p:cNvPr>
          <p:cNvSpPr txBox="1"/>
          <p:nvPr/>
        </p:nvSpPr>
        <p:spPr>
          <a:xfrm>
            <a:off x="6433764" y="2585224"/>
            <a:ext cx="27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u="sng" dirty="0">
                <a:solidFill>
                  <a:schemeClr val="bg1"/>
                </a:solidFill>
              </a:rPr>
              <a:t>Step 4.b: Model Selection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Caret,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Model Evaluation on Basis of Various Metrics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2F5A2B1-5499-4E15-B9A9-3F6A2F863EC2}"/>
              </a:ext>
            </a:extLst>
          </p:cNvPr>
          <p:cNvSpPr/>
          <p:nvPr/>
        </p:nvSpPr>
        <p:spPr>
          <a:xfrm>
            <a:off x="987400" y="2770236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22D1AE-51B4-4EBD-B097-4A9F473F9FC4}"/>
              </a:ext>
            </a:extLst>
          </p:cNvPr>
          <p:cNvSpPr txBox="1"/>
          <p:nvPr/>
        </p:nvSpPr>
        <p:spPr>
          <a:xfrm>
            <a:off x="2316566" y="1759603"/>
            <a:ext cx="28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Graphic 8" descr="Arrow: Clockwise curve">
            <a:extLst>
              <a:ext uri="{FF2B5EF4-FFF2-40B4-BE49-F238E27FC236}">
                <a16:creationId xmlns:a16="http://schemas.microsoft.com/office/drawing/2014/main" id="{BFBD7255-26F6-4727-A746-E4AF8CFF8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06" y="1621741"/>
            <a:ext cx="653716" cy="653716"/>
          </a:xfrm>
          <a:prstGeom prst="rect">
            <a:avLst/>
          </a:prstGeom>
        </p:spPr>
      </p:pic>
      <p:pic>
        <p:nvPicPr>
          <p:cNvPr id="9" name="Graphic 10" descr="Badge Follow">
            <a:extLst>
              <a:ext uri="{FF2B5EF4-FFF2-40B4-BE49-F238E27FC236}">
                <a16:creationId xmlns:a16="http://schemas.microsoft.com/office/drawing/2014/main" id="{1FA2F8D7-C7AB-4DE4-901A-9D0127AD6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6417" y="1722004"/>
            <a:ext cx="483269" cy="453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6D8255-BA3C-47EE-9C3D-027A2C1D8452}"/>
              </a:ext>
            </a:extLst>
          </p:cNvPr>
          <p:cNvSpPr txBox="1"/>
          <p:nvPr/>
        </p:nvSpPr>
        <p:spPr>
          <a:xfrm>
            <a:off x="535823" y="2842607"/>
            <a:ext cx="34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K-Nearest Neighbour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E34B56-EB36-4760-9CED-2A29FE450304}"/>
              </a:ext>
            </a:extLst>
          </p:cNvPr>
          <p:cNvSpPr/>
          <p:nvPr/>
        </p:nvSpPr>
        <p:spPr>
          <a:xfrm>
            <a:off x="1946676" y="2180687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F0FB56A-5233-405B-B259-2211D9A1DF8D}"/>
              </a:ext>
            </a:extLst>
          </p:cNvPr>
          <p:cNvSpPr/>
          <p:nvPr/>
        </p:nvSpPr>
        <p:spPr>
          <a:xfrm rot="10800000">
            <a:off x="1187426" y="3351134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D6029229-0EB7-4269-8AE5-4DE0B8A63307}"/>
              </a:ext>
            </a:extLst>
          </p:cNvPr>
          <p:cNvSpPr/>
          <p:nvPr/>
        </p:nvSpPr>
        <p:spPr>
          <a:xfrm rot="10800000">
            <a:off x="3008271" y="3351022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76E848AD-5648-49AB-85AC-2196EE4D26F1}"/>
              </a:ext>
            </a:extLst>
          </p:cNvPr>
          <p:cNvSpPr/>
          <p:nvPr/>
        </p:nvSpPr>
        <p:spPr>
          <a:xfrm>
            <a:off x="1792776" y="1727303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FDB6A-0D08-48DC-B922-D8B3950DEC51}"/>
              </a:ext>
            </a:extLst>
          </p:cNvPr>
          <p:cNvSpPr txBox="1"/>
          <p:nvPr/>
        </p:nvSpPr>
        <p:spPr>
          <a:xfrm>
            <a:off x="1803502" y="1819080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45.2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94FD2-D708-4F82-ACFA-C90766B893CB}"/>
              </a:ext>
            </a:extLst>
          </p:cNvPr>
          <p:cNvSpPr txBox="1"/>
          <p:nvPr/>
        </p:nvSpPr>
        <p:spPr>
          <a:xfrm>
            <a:off x="3308380" y="1478152"/>
            <a:ext cx="3548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</a:rPr>
              <a:t>Means the </a:t>
            </a:r>
            <a:r>
              <a:rPr lang="en-IN" sz="1800" dirty="0">
                <a:solidFill>
                  <a:schemeClr val="accent4"/>
                </a:solidFill>
              </a:rPr>
              <a:t>% of variation </a:t>
            </a:r>
            <a:r>
              <a:rPr lang="en-IN" sz="1800" dirty="0">
                <a:solidFill>
                  <a:schemeClr val="bg1"/>
                </a:solidFill>
              </a:rPr>
              <a:t>of dependent variable which can be </a:t>
            </a:r>
            <a:r>
              <a:rPr lang="en-IN" sz="1800" dirty="0">
                <a:solidFill>
                  <a:schemeClr val="accent4"/>
                </a:solidFill>
              </a:rPr>
              <a:t>explained by independent variable</a:t>
            </a:r>
            <a:r>
              <a:rPr lang="en-IN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9B07FC13-D08C-4945-B1E7-8C854C7AF96B}"/>
              </a:ext>
            </a:extLst>
          </p:cNvPr>
          <p:cNvSpPr/>
          <p:nvPr/>
        </p:nvSpPr>
        <p:spPr>
          <a:xfrm>
            <a:off x="3317607" y="1582090"/>
            <a:ext cx="3569562" cy="800348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8" descr="Arrow: Clockwise curve">
            <a:extLst>
              <a:ext uri="{FF2B5EF4-FFF2-40B4-BE49-F238E27FC236}">
                <a16:creationId xmlns:a16="http://schemas.microsoft.com/office/drawing/2014/main" id="{47ED4C94-5C21-4AE3-AF1C-D9A6EA009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13047" y="3879352"/>
            <a:ext cx="653716" cy="653716"/>
          </a:xfrm>
          <a:prstGeom prst="rect">
            <a:avLst/>
          </a:prstGeom>
        </p:spPr>
      </p:pic>
      <p:pic>
        <p:nvPicPr>
          <p:cNvPr id="28" name="Graphic 10" descr="Badge Follow">
            <a:extLst>
              <a:ext uri="{FF2B5EF4-FFF2-40B4-BE49-F238E27FC236}">
                <a16:creationId xmlns:a16="http://schemas.microsoft.com/office/drawing/2014/main" id="{DF77997B-7522-42C4-94EA-218914272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269" y="3979615"/>
            <a:ext cx="483269" cy="453190"/>
          </a:xfrm>
          <a:prstGeom prst="rect">
            <a:avLst/>
          </a:prstGeom>
        </p:spPr>
      </p:pic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796B9C4C-507C-440B-A169-1189E37FBE34}"/>
              </a:ext>
            </a:extLst>
          </p:cNvPr>
          <p:cNvSpPr/>
          <p:nvPr/>
        </p:nvSpPr>
        <p:spPr>
          <a:xfrm>
            <a:off x="1061551" y="3948562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57D04-16FB-445E-ACD9-CD9C3397E10C}"/>
              </a:ext>
            </a:extLst>
          </p:cNvPr>
          <p:cNvSpPr txBox="1"/>
          <p:nvPr/>
        </p:nvSpPr>
        <p:spPr>
          <a:xfrm>
            <a:off x="1052050" y="402094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75.8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5E22AF-0DF4-425C-89BA-DF1B5B96D4AE}"/>
              </a:ext>
            </a:extLst>
          </p:cNvPr>
          <p:cNvSpPr txBox="1"/>
          <p:nvPr/>
        </p:nvSpPr>
        <p:spPr>
          <a:xfrm>
            <a:off x="653717" y="4459452"/>
            <a:ext cx="132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Root Mean Square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C983EC2E-BB4D-4B18-80FE-907789842AE8}"/>
              </a:ext>
            </a:extLst>
          </p:cNvPr>
          <p:cNvSpPr/>
          <p:nvPr/>
        </p:nvSpPr>
        <p:spPr>
          <a:xfrm>
            <a:off x="2357239" y="5338653"/>
            <a:ext cx="1766666" cy="1295281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C9A80-FB1B-41ED-93EB-282737F614F8}"/>
              </a:ext>
            </a:extLst>
          </p:cNvPr>
          <p:cNvSpPr txBox="1"/>
          <p:nvPr/>
        </p:nvSpPr>
        <p:spPr>
          <a:xfrm>
            <a:off x="376530" y="5350610"/>
            <a:ext cx="1854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Square Root of </a:t>
            </a:r>
            <a:r>
              <a:rPr lang="en-IN" dirty="0">
                <a:solidFill>
                  <a:schemeClr val="accent4"/>
                </a:solidFill>
              </a:rPr>
              <a:t>Mean Squared Error</a:t>
            </a:r>
            <a:r>
              <a:rPr lang="en-IN" b="1" dirty="0">
                <a:solidFill>
                  <a:schemeClr val="accent4"/>
                </a:solidFill>
              </a:rPr>
              <a:t>. </a:t>
            </a:r>
            <a:r>
              <a:rPr lang="en-IN" dirty="0">
                <a:solidFill>
                  <a:schemeClr val="bg1"/>
                </a:solidFill>
              </a:rPr>
              <a:t>Punishes big errors.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7FF0DF2-A5AF-429D-8E0D-E1C1937AF48C}"/>
              </a:ext>
            </a:extLst>
          </p:cNvPr>
          <p:cNvSpPr/>
          <p:nvPr/>
        </p:nvSpPr>
        <p:spPr>
          <a:xfrm>
            <a:off x="2894239" y="3948562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83081-E4E2-4FFF-A496-57229AD8C087}"/>
              </a:ext>
            </a:extLst>
          </p:cNvPr>
          <p:cNvSpPr txBox="1"/>
          <p:nvPr/>
        </p:nvSpPr>
        <p:spPr>
          <a:xfrm>
            <a:off x="2884738" y="402094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56.8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pic>
        <p:nvPicPr>
          <p:cNvPr id="56" name="Graphic 8" descr="Arrow: Clockwise curve">
            <a:extLst>
              <a:ext uri="{FF2B5EF4-FFF2-40B4-BE49-F238E27FC236}">
                <a16:creationId xmlns:a16="http://schemas.microsoft.com/office/drawing/2014/main" id="{C6EC7665-72C3-43E0-99E8-01A2A50E9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415184" y="3807617"/>
            <a:ext cx="653716" cy="653716"/>
          </a:xfrm>
          <a:prstGeom prst="rect">
            <a:avLst/>
          </a:prstGeom>
        </p:spPr>
      </p:pic>
      <p:pic>
        <p:nvPicPr>
          <p:cNvPr id="58" name="Graphic 10" descr="Badge Follow">
            <a:extLst>
              <a:ext uri="{FF2B5EF4-FFF2-40B4-BE49-F238E27FC236}">
                <a16:creationId xmlns:a16="http://schemas.microsoft.com/office/drawing/2014/main" id="{6BE1B1D0-6A28-4431-8C53-5E962A96F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6500" y="3907880"/>
            <a:ext cx="483269" cy="45319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55B765C-91A5-43A6-BC23-FE662E4A5E70}"/>
              </a:ext>
            </a:extLst>
          </p:cNvPr>
          <p:cNvSpPr txBox="1"/>
          <p:nvPr/>
        </p:nvSpPr>
        <p:spPr>
          <a:xfrm>
            <a:off x="2464095" y="4437388"/>
            <a:ext cx="1326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Mean Absolute Error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B53A87-ED79-428C-AB36-38E1F6FC32DB}"/>
              </a:ext>
            </a:extLst>
          </p:cNvPr>
          <p:cNvSpPr txBox="1"/>
          <p:nvPr/>
        </p:nvSpPr>
        <p:spPr>
          <a:xfrm>
            <a:off x="2230618" y="5344595"/>
            <a:ext cx="1992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Absolute error </a:t>
            </a:r>
            <a:r>
              <a:rPr lang="en-IN" dirty="0">
                <a:solidFill>
                  <a:schemeClr val="bg1"/>
                </a:solidFill>
              </a:rPr>
              <a:t>without considering the error direction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64" name="Double Brace 63">
            <a:extLst>
              <a:ext uri="{FF2B5EF4-FFF2-40B4-BE49-F238E27FC236}">
                <a16:creationId xmlns:a16="http://schemas.microsoft.com/office/drawing/2014/main" id="{89238055-5A0B-401F-A430-F13C2215FB8F}"/>
              </a:ext>
            </a:extLst>
          </p:cNvPr>
          <p:cNvSpPr/>
          <p:nvPr/>
        </p:nvSpPr>
        <p:spPr>
          <a:xfrm>
            <a:off x="420241" y="5334606"/>
            <a:ext cx="1766666" cy="1295281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4FFEC8BD-8CAD-42DB-A1BF-30FD1B08072F}"/>
              </a:ext>
            </a:extLst>
          </p:cNvPr>
          <p:cNvSpPr/>
          <p:nvPr/>
        </p:nvSpPr>
        <p:spPr>
          <a:xfrm>
            <a:off x="6910631" y="277787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F46119-A0E4-413F-9B79-D51750D5CF6B}"/>
              </a:ext>
            </a:extLst>
          </p:cNvPr>
          <p:cNvSpPr txBox="1"/>
          <p:nvPr/>
        </p:nvSpPr>
        <p:spPr>
          <a:xfrm>
            <a:off x="6459054" y="2842607"/>
            <a:ext cx="34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Multiple Linear Regression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07AD6DE-97F6-4137-9B01-F360A54327D4}"/>
              </a:ext>
            </a:extLst>
          </p:cNvPr>
          <p:cNvSpPr/>
          <p:nvPr/>
        </p:nvSpPr>
        <p:spPr>
          <a:xfrm>
            <a:off x="8042578" y="2200287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ircle: Hollow 71">
            <a:extLst>
              <a:ext uri="{FF2B5EF4-FFF2-40B4-BE49-F238E27FC236}">
                <a16:creationId xmlns:a16="http://schemas.microsoft.com/office/drawing/2014/main" id="{FA753120-B088-476C-9C0A-5BC975A568A5}"/>
              </a:ext>
            </a:extLst>
          </p:cNvPr>
          <p:cNvSpPr/>
          <p:nvPr/>
        </p:nvSpPr>
        <p:spPr>
          <a:xfrm>
            <a:off x="7916705" y="1718419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B901A6-A848-44FA-985A-229E571D658D}"/>
              </a:ext>
            </a:extLst>
          </p:cNvPr>
          <p:cNvSpPr txBox="1"/>
          <p:nvPr/>
        </p:nvSpPr>
        <p:spPr>
          <a:xfrm>
            <a:off x="7928689" y="1810099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44.8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EF1D85-3338-4FD0-9564-BBE706BA2A07}"/>
              </a:ext>
            </a:extLst>
          </p:cNvPr>
          <p:cNvSpPr txBox="1"/>
          <p:nvPr/>
        </p:nvSpPr>
        <p:spPr>
          <a:xfrm>
            <a:off x="6959298" y="1777819"/>
            <a:ext cx="10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R2 Score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8" name="Graphic 8" descr="Arrow: Clockwise curve">
            <a:extLst>
              <a:ext uri="{FF2B5EF4-FFF2-40B4-BE49-F238E27FC236}">
                <a16:creationId xmlns:a16="http://schemas.microsoft.com/office/drawing/2014/main" id="{4E66EDC4-13E4-4DB1-9F41-F69CD083C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3681" y="1658437"/>
            <a:ext cx="653716" cy="653716"/>
          </a:xfrm>
          <a:prstGeom prst="rect">
            <a:avLst/>
          </a:prstGeom>
        </p:spPr>
      </p:pic>
      <p:pic>
        <p:nvPicPr>
          <p:cNvPr id="80" name="Graphic 10" descr="Badge Follow">
            <a:extLst>
              <a:ext uri="{FF2B5EF4-FFF2-40B4-BE49-F238E27FC236}">
                <a16:creationId xmlns:a16="http://schemas.microsoft.com/office/drawing/2014/main" id="{F301C76F-C9C9-4DFB-868C-8FEEA6AAD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4892" y="1758700"/>
            <a:ext cx="483269" cy="453190"/>
          </a:xfrm>
          <a:prstGeom prst="rect">
            <a:avLst/>
          </a:prstGeom>
        </p:spPr>
      </p:pic>
      <p:sp>
        <p:nvSpPr>
          <p:cNvPr id="82" name="Arrow: Up 81">
            <a:extLst>
              <a:ext uri="{FF2B5EF4-FFF2-40B4-BE49-F238E27FC236}">
                <a16:creationId xmlns:a16="http://schemas.microsoft.com/office/drawing/2014/main" id="{E419CC39-77A7-442E-AC9B-6C46450291BC}"/>
              </a:ext>
            </a:extLst>
          </p:cNvPr>
          <p:cNvSpPr/>
          <p:nvPr/>
        </p:nvSpPr>
        <p:spPr>
          <a:xfrm rot="5400000">
            <a:off x="9763673" y="2770235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D6B615-4D2E-481F-AE7D-8AB170FA0AB1}"/>
              </a:ext>
            </a:extLst>
          </p:cNvPr>
          <p:cNvSpPr txBox="1"/>
          <p:nvPr/>
        </p:nvSpPr>
        <p:spPr>
          <a:xfrm>
            <a:off x="10808005" y="2834534"/>
            <a:ext cx="102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 P-value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A402D3-9027-4A95-83E0-F88B96A5FD1A}"/>
              </a:ext>
            </a:extLst>
          </p:cNvPr>
          <p:cNvSpPr txBox="1"/>
          <p:nvPr/>
        </p:nvSpPr>
        <p:spPr>
          <a:xfrm>
            <a:off x="10162640" y="2888773"/>
            <a:ext cx="77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&lt;2e-16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04A27EAC-2380-4D9B-AB50-02F2A1E42A48}"/>
              </a:ext>
            </a:extLst>
          </p:cNvPr>
          <p:cNvSpPr/>
          <p:nvPr/>
        </p:nvSpPr>
        <p:spPr>
          <a:xfrm>
            <a:off x="10213046" y="2739825"/>
            <a:ext cx="617711" cy="569948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0" name="Graphic 8" descr="Arrow: Clockwise curve">
            <a:extLst>
              <a:ext uri="{FF2B5EF4-FFF2-40B4-BE49-F238E27FC236}">
                <a16:creationId xmlns:a16="http://schemas.microsoft.com/office/drawing/2014/main" id="{6539F4B4-4E0E-46BC-B90E-485C8C98A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052735" y="3251227"/>
            <a:ext cx="653716" cy="653716"/>
          </a:xfrm>
          <a:prstGeom prst="rect">
            <a:avLst/>
          </a:prstGeom>
        </p:spPr>
      </p:pic>
      <p:pic>
        <p:nvPicPr>
          <p:cNvPr id="92" name="Graphic 10" descr="Badge Follow">
            <a:extLst>
              <a:ext uri="{FF2B5EF4-FFF2-40B4-BE49-F238E27FC236}">
                <a16:creationId xmlns:a16="http://schemas.microsoft.com/office/drawing/2014/main" id="{FCD92934-7B5A-4C89-8845-C48BF584B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9747" y="3373157"/>
            <a:ext cx="483269" cy="45319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CFDD384-0C7E-4F44-8D84-BDE294E2B5F9}"/>
              </a:ext>
            </a:extLst>
          </p:cNvPr>
          <p:cNvSpPr txBox="1"/>
          <p:nvPr/>
        </p:nvSpPr>
        <p:spPr>
          <a:xfrm>
            <a:off x="9479260" y="386560"/>
            <a:ext cx="2199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P-value of </a:t>
            </a:r>
            <a:r>
              <a:rPr lang="en-IN" dirty="0">
                <a:solidFill>
                  <a:schemeClr val="accent4"/>
                </a:solidFill>
              </a:rPr>
              <a:t>&lt; 2e-16 </a:t>
            </a:r>
            <a:r>
              <a:rPr lang="en-IN" dirty="0">
                <a:solidFill>
                  <a:schemeClr val="bg1"/>
                </a:solidFill>
              </a:rPr>
              <a:t>means it is </a:t>
            </a:r>
            <a:r>
              <a:rPr lang="en-IN" dirty="0">
                <a:solidFill>
                  <a:schemeClr val="accent4"/>
                </a:solidFill>
              </a:rPr>
              <a:t>highly unlikely</a:t>
            </a:r>
            <a:r>
              <a:rPr lang="en-IN" dirty="0">
                <a:solidFill>
                  <a:schemeClr val="bg1"/>
                </a:solidFill>
              </a:rPr>
              <a:t> that any </a:t>
            </a:r>
            <a:r>
              <a:rPr lang="en-IN" dirty="0">
                <a:solidFill>
                  <a:schemeClr val="accent4"/>
                </a:solidFill>
              </a:rPr>
              <a:t>change</a:t>
            </a:r>
            <a:r>
              <a:rPr lang="en-IN" dirty="0">
                <a:solidFill>
                  <a:schemeClr val="bg1"/>
                </a:solidFill>
              </a:rPr>
              <a:t> in dependent variable due to independent variables is </a:t>
            </a:r>
            <a:r>
              <a:rPr lang="en-IN" dirty="0">
                <a:solidFill>
                  <a:schemeClr val="accent4"/>
                </a:solidFill>
              </a:rPr>
              <a:t>due to chance</a:t>
            </a: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96" name="Double Brace 95">
            <a:extLst>
              <a:ext uri="{FF2B5EF4-FFF2-40B4-BE49-F238E27FC236}">
                <a16:creationId xmlns:a16="http://schemas.microsoft.com/office/drawing/2014/main" id="{227EE116-BC2E-4D10-A9C7-5F075E7E0255}"/>
              </a:ext>
            </a:extLst>
          </p:cNvPr>
          <p:cNvSpPr/>
          <p:nvPr/>
        </p:nvSpPr>
        <p:spPr>
          <a:xfrm>
            <a:off x="9375762" y="257251"/>
            <a:ext cx="2350275" cy="2387502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ame 97">
            <a:extLst>
              <a:ext uri="{FF2B5EF4-FFF2-40B4-BE49-F238E27FC236}">
                <a16:creationId xmlns:a16="http://schemas.microsoft.com/office/drawing/2014/main" id="{B9B7B669-54A4-47B1-8911-4D6C31D37164}"/>
              </a:ext>
            </a:extLst>
          </p:cNvPr>
          <p:cNvSpPr/>
          <p:nvPr/>
        </p:nvSpPr>
        <p:spPr>
          <a:xfrm>
            <a:off x="6706364" y="4273390"/>
            <a:ext cx="2903691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D8C0340-916F-4A8E-95CA-94F60FA4A866}"/>
              </a:ext>
            </a:extLst>
          </p:cNvPr>
          <p:cNvSpPr txBox="1"/>
          <p:nvPr/>
        </p:nvSpPr>
        <p:spPr>
          <a:xfrm>
            <a:off x="6821671" y="4358492"/>
            <a:ext cx="28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Random Forest Regression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7E218B20-A219-44AE-A997-E1856476E22E}"/>
              </a:ext>
            </a:extLst>
          </p:cNvPr>
          <p:cNvSpPr/>
          <p:nvPr/>
        </p:nvSpPr>
        <p:spPr>
          <a:xfrm rot="10800000">
            <a:off x="7963818" y="4868024"/>
            <a:ext cx="232301" cy="539537"/>
          </a:xfrm>
          <a:prstGeom prst="upArrow">
            <a:avLst>
              <a:gd name="adj1" fmla="val 50000"/>
              <a:gd name="adj2" fmla="val 843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ircle: Hollow 102">
            <a:extLst>
              <a:ext uri="{FF2B5EF4-FFF2-40B4-BE49-F238E27FC236}">
                <a16:creationId xmlns:a16="http://schemas.microsoft.com/office/drawing/2014/main" id="{278A56D9-A70D-4DE6-B8D0-F20257739BA7}"/>
              </a:ext>
            </a:extLst>
          </p:cNvPr>
          <p:cNvSpPr/>
          <p:nvPr/>
        </p:nvSpPr>
        <p:spPr>
          <a:xfrm>
            <a:off x="7847700" y="5505698"/>
            <a:ext cx="484049" cy="435344"/>
          </a:xfrm>
          <a:prstGeom prst="donut">
            <a:avLst>
              <a:gd name="adj" fmla="val 40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918F46-2128-4F57-BF30-E6A7822FDC26}"/>
              </a:ext>
            </a:extLst>
          </p:cNvPr>
          <p:cNvSpPr txBox="1"/>
          <p:nvPr/>
        </p:nvSpPr>
        <p:spPr>
          <a:xfrm>
            <a:off x="7859684" y="5597378"/>
            <a:ext cx="621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ermanent Marker" panose="02000000000000000000" pitchFamily="2" charset="0"/>
                <a:ea typeface="Permanent Marker" panose="02000000000000000000" pitchFamily="2" charset="0"/>
                <a:cs typeface="Mongolian Baiti" panose="03000500000000000000" pitchFamily="66" charset="0"/>
              </a:rPr>
              <a:t>71.2</a:t>
            </a:r>
            <a:endParaRPr lang="en-US" sz="1200" dirty="0">
              <a:solidFill>
                <a:schemeClr val="bg1"/>
              </a:solidFill>
              <a:latin typeface="Permanent Marker" panose="02000000000000000000" pitchFamily="2" charset="0"/>
              <a:ea typeface="Permanent Marker" panose="020000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890F4A-84A1-473D-8476-C94CD51B3A29}"/>
              </a:ext>
            </a:extLst>
          </p:cNvPr>
          <p:cNvSpPr txBox="1"/>
          <p:nvPr/>
        </p:nvSpPr>
        <p:spPr>
          <a:xfrm>
            <a:off x="6810369" y="5382472"/>
            <a:ext cx="13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Variance Explained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9" name="Graphic 8" descr="Arrow: Clockwise curve">
            <a:extLst>
              <a:ext uri="{FF2B5EF4-FFF2-40B4-BE49-F238E27FC236}">
                <a16:creationId xmlns:a16="http://schemas.microsoft.com/office/drawing/2014/main" id="{C3C207FE-0D04-4F7E-AB8E-A97320847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764" y="5363143"/>
            <a:ext cx="653716" cy="653716"/>
          </a:xfrm>
          <a:prstGeom prst="rect">
            <a:avLst/>
          </a:prstGeom>
        </p:spPr>
      </p:pic>
      <p:pic>
        <p:nvPicPr>
          <p:cNvPr id="111" name="Graphic 10" descr="Badge Follow">
            <a:extLst>
              <a:ext uri="{FF2B5EF4-FFF2-40B4-BE49-F238E27FC236}">
                <a16:creationId xmlns:a16="http://schemas.microsoft.com/office/drawing/2014/main" id="{27499B75-F603-499F-9291-83B0746FB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0975" y="5463406"/>
            <a:ext cx="483269" cy="453190"/>
          </a:xfrm>
          <a:prstGeom prst="rect">
            <a:avLst/>
          </a:prstGeom>
        </p:spPr>
      </p:pic>
      <p:sp>
        <p:nvSpPr>
          <p:cNvPr id="113" name="Double Brace 112">
            <a:extLst>
              <a:ext uri="{FF2B5EF4-FFF2-40B4-BE49-F238E27FC236}">
                <a16:creationId xmlns:a16="http://schemas.microsoft.com/office/drawing/2014/main" id="{01C1893B-C7BE-42DD-8683-89FD66E306BC}"/>
              </a:ext>
            </a:extLst>
          </p:cNvPr>
          <p:cNvSpPr/>
          <p:nvPr/>
        </p:nvSpPr>
        <p:spPr>
          <a:xfrm>
            <a:off x="6230795" y="6159414"/>
            <a:ext cx="4348951" cy="598526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4068CC3-CA1C-4BDB-A294-61D66FAB0A52}"/>
              </a:ext>
            </a:extLst>
          </p:cNvPr>
          <p:cNvSpPr txBox="1"/>
          <p:nvPr/>
        </p:nvSpPr>
        <p:spPr>
          <a:xfrm>
            <a:off x="6375648" y="6108539"/>
            <a:ext cx="434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Again, random forest regression gave the </a:t>
            </a:r>
            <a:r>
              <a:rPr lang="en-IN" dirty="0">
                <a:solidFill>
                  <a:schemeClr val="accent4"/>
                </a:solidFill>
              </a:rPr>
              <a:t>best performance </a:t>
            </a:r>
            <a:r>
              <a:rPr lang="en-IN" dirty="0">
                <a:solidFill>
                  <a:schemeClr val="bg1"/>
                </a:solidFill>
              </a:rPr>
              <a:t>in important metric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4" descr="Badge 1">
            <a:extLst>
              <a:ext uri="{FF2B5EF4-FFF2-40B4-BE49-F238E27FC236}">
                <a16:creationId xmlns:a16="http://schemas.microsoft.com/office/drawing/2014/main" id="{03D6B2DC-DE53-4E95-B1C0-1607D00FF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879" y="2721142"/>
            <a:ext cx="593558" cy="623637"/>
          </a:xfrm>
          <a:prstGeom prst="rect">
            <a:avLst/>
          </a:prstGeom>
        </p:spPr>
      </p:pic>
      <p:pic>
        <p:nvPicPr>
          <p:cNvPr id="5" name="Graphic 5" descr="Badge 3">
            <a:extLst>
              <a:ext uri="{FF2B5EF4-FFF2-40B4-BE49-F238E27FC236}">
                <a16:creationId xmlns:a16="http://schemas.microsoft.com/office/drawing/2014/main" id="{E52A2F47-5F45-41C2-B3A0-DFCBC998D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99484" y="4235116"/>
            <a:ext cx="643690" cy="623637"/>
          </a:xfrm>
          <a:prstGeom prst="rect">
            <a:avLst/>
          </a:prstGeom>
        </p:spPr>
      </p:pic>
      <p:pic>
        <p:nvPicPr>
          <p:cNvPr id="11" name="Graphic 19" descr="Badge">
            <a:extLst>
              <a:ext uri="{FF2B5EF4-FFF2-40B4-BE49-F238E27FC236}">
                <a16:creationId xmlns:a16="http://schemas.microsoft.com/office/drawing/2014/main" id="{EE83210E-A618-4C54-B3D4-3979E1DC7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7504" y="2718635"/>
            <a:ext cx="653716" cy="6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Visualization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and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Visualizing the results of analytics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741FC-F272-4128-A091-600CC7125E7A}"/>
              </a:ext>
            </a:extLst>
          </p:cNvPr>
          <p:cNvSpPr txBox="1"/>
          <p:nvPr/>
        </p:nvSpPr>
        <p:spPr>
          <a:xfrm>
            <a:off x="564413" y="1947190"/>
            <a:ext cx="1066940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Visualization was required to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learn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more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about the data set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and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convey </a:t>
            </a:r>
            <a:r>
              <a:rPr lang="en-US" dirty="0">
                <a:solidFill>
                  <a:schemeClr val="bg1"/>
                </a:solidFill>
                <a:cs typeface="Calibri"/>
              </a:rPr>
              <a:t>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results of the analytical questions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 had regarding the IMDB dataset in a comprehensive method. All three options used very easy to use and gave quality results. A comparative example of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Genre Wise Proportion of Top IMDB Movies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is shown below: </a:t>
            </a:r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736FA60D-2E40-4865-A799-F960BDA6A66E}"/>
              </a:ext>
            </a:extLst>
          </p:cNvPr>
          <p:cNvSpPr/>
          <p:nvPr/>
        </p:nvSpPr>
        <p:spPr>
          <a:xfrm>
            <a:off x="450161" y="1991727"/>
            <a:ext cx="10718131" cy="842210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CE6E6-812F-41C0-967B-B73B559312E2}"/>
              </a:ext>
            </a:extLst>
          </p:cNvPr>
          <p:cNvSpPr txBox="1"/>
          <p:nvPr/>
        </p:nvSpPr>
        <p:spPr>
          <a:xfrm>
            <a:off x="453190" y="15159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Data Visualization</a:t>
            </a:r>
          </a:p>
        </p:txBody>
      </p:sp>
      <p:pic>
        <p:nvPicPr>
          <p:cNvPr id="14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85CE6A42-A98B-49C0-816D-E7AB726A9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47" y="3770834"/>
            <a:ext cx="2794900" cy="2592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7" descr="Chart, pie chart&#10;&#10;Description automatically generated">
            <a:extLst>
              <a:ext uri="{FF2B5EF4-FFF2-40B4-BE49-F238E27FC236}">
                <a16:creationId xmlns:a16="http://schemas.microsoft.com/office/drawing/2014/main" id="{6AD2130E-40FF-4BB5-A360-EF867C47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69" y="3766864"/>
            <a:ext cx="3074068" cy="2612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ECEBB6D0-BFB6-4D40-9CCC-42600C645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874" y="3762977"/>
            <a:ext cx="3043989" cy="260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Frame 19">
            <a:extLst>
              <a:ext uri="{FF2B5EF4-FFF2-40B4-BE49-F238E27FC236}">
                <a16:creationId xmlns:a16="http://schemas.microsoft.com/office/drawing/2014/main" id="{97691847-4D19-483C-A4A4-B7EDD10CAF83}"/>
              </a:ext>
            </a:extLst>
          </p:cNvPr>
          <p:cNvSpPr/>
          <p:nvPr/>
        </p:nvSpPr>
        <p:spPr>
          <a:xfrm>
            <a:off x="704342" y="315887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77D89D-F0BF-4871-B3D9-979BBB4948C5}"/>
              </a:ext>
            </a:extLst>
          </p:cNvPr>
          <p:cNvSpPr txBox="1"/>
          <p:nvPr/>
        </p:nvSpPr>
        <p:spPr>
          <a:xfrm>
            <a:off x="252765" y="3223607"/>
            <a:ext cx="3464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Python's matplotlib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7D545FA2-1BD6-4A06-A0A1-8DE0F35036B8}"/>
              </a:ext>
            </a:extLst>
          </p:cNvPr>
          <p:cNvSpPr/>
          <p:nvPr/>
        </p:nvSpPr>
        <p:spPr>
          <a:xfrm>
            <a:off x="4694815" y="3148846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7B76D-59C4-42BA-A466-43850F53F320}"/>
              </a:ext>
            </a:extLst>
          </p:cNvPr>
          <p:cNvSpPr txBox="1"/>
          <p:nvPr/>
        </p:nvSpPr>
        <p:spPr>
          <a:xfrm>
            <a:off x="5015264" y="3223606"/>
            <a:ext cx="20610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R's ggplot2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6DBC1-A5F6-40BD-B4D6-5D8A15459F65}"/>
              </a:ext>
            </a:extLst>
          </p:cNvPr>
          <p:cNvSpPr txBox="1"/>
          <p:nvPr/>
        </p:nvSpPr>
        <p:spPr>
          <a:xfrm>
            <a:off x="8043211" y="3223607"/>
            <a:ext cx="3464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accent4"/>
                </a:solidFill>
              </a:rPr>
              <a:t>Power BI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4EA71745-7A1E-4925-ADA8-53426AD888BE}"/>
              </a:ext>
            </a:extLst>
          </p:cNvPr>
          <p:cNvSpPr/>
          <p:nvPr/>
        </p:nvSpPr>
        <p:spPr>
          <a:xfrm>
            <a:off x="8414578" y="3128793"/>
            <a:ext cx="2561596" cy="539537"/>
          </a:xfrm>
          <a:prstGeom prst="frame">
            <a:avLst>
              <a:gd name="adj1" fmla="val 134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7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8243" y="194313"/>
            <a:ext cx="533547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cs typeface="Calibri"/>
              </a:rPr>
              <a:t>Language &amp; Tools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78243" y="659306"/>
            <a:ext cx="64098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accent4"/>
                </a:solidFill>
                <a:cs typeface="Calibri"/>
              </a:rPr>
              <a:t>Assessing which language was the most effective for which task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4CBD9-A2FD-4CAF-BF8E-07FDE8F4A9C7}"/>
              </a:ext>
            </a:extLst>
          </p:cNvPr>
          <p:cNvSpPr/>
          <p:nvPr/>
        </p:nvSpPr>
        <p:spPr>
          <a:xfrm>
            <a:off x="673152" y="1456579"/>
            <a:ext cx="11356027" cy="5333297"/>
          </a:xfrm>
          <a:prstGeom prst="roundRect">
            <a:avLst>
              <a:gd name="adj" fmla="val 735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9141E1-574B-4C17-97D6-2FE7795F3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4634"/>
              </p:ext>
            </p:extLst>
          </p:nvPr>
        </p:nvGraphicFramePr>
        <p:xfrm>
          <a:off x="1470185" y="1671161"/>
          <a:ext cx="10048662" cy="466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777">
                  <a:extLst>
                    <a:ext uri="{9D8B030D-6E8A-4147-A177-3AD203B41FA5}">
                      <a16:colId xmlns:a16="http://schemas.microsoft.com/office/drawing/2014/main" val="4187365360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4199840645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2102092251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1371181404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925546756"/>
                    </a:ext>
                  </a:extLst>
                </a:gridCol>
                <a:gridCol w="1674777">
                  <a:extLst>
                    <a:ext uri="{9D8B030D-6E8A-4147-A177-3AD203B41FA5}">
                      <a16:colId xmlns:a16="http://schemas.microsoft.com/office/drawing/2014/main" val="1984775366"/>
                    </a:ext>
                  </a:extLst>
                </a:gridCol>
              </a:tblGrid>
              <a:tr h="932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Scraping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Machine Learning &amp; Modelling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65702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23037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61019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Py-spark</a:t>
                      </a:r>
                      <a:endParaRPr lang="en-US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47384"/>
                  </a:ext>
                </a:extLst>
              </a:tr>
              <a:tr h="9324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Power BI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128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C48051C-8101-41D8-95FD-BEE153F29F9E}"/>
              </a:ext>
            </a:extLst>
          </p:cNvPr>
          <p:cNvSpPr txBox="1"/>
          <p:nvPr/>
        </p:nvSpPr>
        <p:spPr>
          <a:xfrm>
            <a:off x="478243" y="1649601"/>
            <a:ext cx="26544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cs typeface="Calibri"/>
              </a:rPr>
              <a:t>Used Features &amp; Line of Code</a:t>
            </a:r>
          </a:p>
        </p:txBody>
      </p:sp>
      <p:pic>
        <p:nvPicPr>
          <p:cNvPr id="12" name="Graphic 12" descr="Badge Tick">
            <a:extLst>
              <a:ext uri="{FF2B5EF4-FFF2-40B4-BE49-F238E27FC236}">
                <a16:creationId xmlns:a16="http://schemas.microsoft.com/office/drawing/2014/main" id="{FAC41A36-E6AD-4BB5-B721-6CA773393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4817" y="2610851"/>
            <a:ext cx="574051" cy="588018"/>
          </a:xfrm>
          <a:prstGeom prst="rect">
            <a:avLst/>
          </a:prstGeom>
        </p:spPr>
      </p:pic>
      <p:pic>
        <p:nvPicPr>
          <p:cNvPr id="13" name="Graphic 13" descr="Shield Cross">
            <a:extLst>
              <a:ext uri="{FF2B5EF4-FFF2-40B4-BE49-F238E27FC236}">
                <a16:creationId xmlns:a16="http://schemas.microsoft.com/office/drawing/2014/main" id="{045DDAB1-D7F4-46C8-9C57-C0EC9E26D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4817" y="3557414"/>
            <a:ext cx="574051" cy="593800"/>
          </a:xfrm>
          <a:prstGeom prst="rect">
            <a:avLst/>
          </a:prstGeom>
        </p:spPr>
      </p:pic>
      <p:pic>
        <p:nvPicPr>
          <p:cNvPr id="5" name="Graphic 13" descr="Shield Cross">
            <a:extLst>
              <a:ext uri="{FF2B5EF4-FFF2-40B4-BE49-F238E27FC236}">
                <a16:creationId xmlns:a16="http://schemas.microsoft.com/office/drawing/2014/main" id="{C9C9AB2A-DC8D-43B3-9CCB-6FBB741F6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093" y="4562582"/>
            <a:ext cx="574051" cy="593800"/>
          </a:xfrm>
          <a:prstGeom prst="rect">
            <a:avLst/>
          </a:prstGeom>
        </p:spPr>
      </p:pic>
      <p:pic>
        <p:nvPicPr>
          <p:cNvPr id="7" name="Graphic 13" descr="Shield Cross">
            <a:extLst>
              <a:ext uri="{FF2B5EF4-FFF2-40B4-BE49-F238E27FC236}">
                <a16:creationId xmlns:a16="http://schemas.microsoft.com/office/drawing/2014/main" id="{DF4B3874-2E48-4C75-9D1D-F1030755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093" y="5447901"/>
            <a:ext cx="574051" cy="593800"/>
          </a:xfrm>
          <a:prstGeom prst="rect">
            <a:avLst/>
          </a:prstGeom>
        </p:spPr>
      </p:pic>
      <p:pic>
        <p:nvPicPr>
          <p:cNvPr id="8" name="Graphic 12" descr="Badge Tick">
            <a:extLst>
              <a:ext uri="{FF2B5EF4-FFF2-40B4-BE49-F238E27FC236}">
                <a16:creationId xmlns:a16="http://schemas.microsoft.com/office/drawing/2014/main" id="{314CEE78-D716-48A9-A9B6-014366B0E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23" y="2596940"/>
            <a:ext cx="574051" cy="588018"/>
          </a:xfrm>
          <a:prstGeom prst="rect">
            <a:avLst/>
          </a:prstGeom>
        </p:spPr>
      </p:pic>
      <p:pic>
        <p:nvPicPr>
          <p:cNvPr id="9" name="Graphic 12" descr="Badge Tick">
            <a:extLst>
              <a:ext uri="{FF2B5EF4-FFF2-40B4-BE49-F238E27FC236}">
                <a16:creationId xmlns:a16="http://schemas.microsoft.com/office/drawing/2014/main" id="{1BBF2FA7-DF35-45E4-8638-E50827236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51" y="2610851"/>
            <a:ext cx="574051" cy="588018"/>
          </a:xfrm>
          <a:prstGeom prst="rect">
            <a:avLst/>
          </a:prstGeom>
        </p:spPr>
      </p:pic>
      <p:pic>
        <p:nvPicPr>
          <p:cNvPr id="11" name="Graphic 12" descr="Badge Tick">
            <a:extLst>
              <a:ext uri="{FF2B5EF4-FFF2-40B4-BE49-F238E27FC236}">
                <a16:creationId xmlns:a16="http://schemas.microsoft.com/office/drawing/2014/main" id="{51234285-E16F-4ABD-866F-5A84093B4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4479" y="2610851"/>
            <a:ext cx="574051" cy="588018"/>
          </a:xfrm>
          <a:prstGeom prst="rect">
            <a:avLst/>
          </a:prstGeom>
        </p:spPr>
      </p:pic>
      <p:pic>
        <p:nvPicPr>
          <p:cNvPr id="14" name="Graphic 12" descr="Badge Tick">
            <a:extLst>
              <a:ext uri="{FF2B5EF4-FFF2-40B4-BE49-F238E27FC236}">
                <a16:creationId xmlns:a16="http://schemas.microsoft.com/office/drawing/2014/main" id="{D6B9660F-89A2-4B96-BE5A-A2B095C8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2638475"/>
            <a:ext cx="574051" cy="588018"/>
          </a:xfrm>
          <a:prstGeom prst="rect">
            <a:avLst/>
          </a:prstGeom>
        </p:spPr>
      </p:pic>
      <p:pic>
        <p:nvPicPr>
          <p:cNvPr id="16" name="Graphic 12" descr="Badge Tick">
            <a:extLst>
              <a:ext uri="{FF2B5EF4-FFF2-40B4-BE49-F238E27FC236}">
                <a16:creationId xmlns:a16="http://schemas.microsoft.com/office/drawing/2014/main" id="{EB4D4C55-1E51-4CA7-B2C6-F5FCF7E77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623" y="3557414"/>
            <a:ext cx="574051" cy="588018"/>
          </a:xfrm>
          <a:prstGeom prst="rect">
            <a:avLst/>
          </a:prstGeom>
        </p:spPr>
      </p:pic>
      <p:pic>
        <p:nvPicPr>
          <p:cNvPr id="18" name="Graphic 12" descr="Badge Tick">
            <a:extLst>
              <a:ext uri="{FF2B5EF4-FFF2-40B4-BE49-F238E27FC236}">
                <a16:creationId xmlns:a16="http://schemas.microsoft.com/office/drawing/2014/main" id="{D96E0193-592E-4778-9E4D-018005EC7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050" y="3531014"/>
            <a:ext cx="574051" cy="588018"/>
          </a:xfrm>
          <a:prstGeom prst="rect">
            <a:avLst/>
          </a:prstGeom>
        </p:spPr>
      </p:pic>
      <p:pic>
        <p:nvPicPr>
          <p:cNvPr id="19" name="Graphic 12" descr="Badge Tick">
            <a:extLst>
              <a:ext uri="{FF2B5EF4-FFF2-40B4-BE49-F238E27FC236}">
                <a16:creationId xmlns:a16="http://schemas.microsoft.com/office/drawing/2014/main" id="{896CA65E-028F-4F39-A864-E46640DC4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378" y="4543828"/>
            <a:ext cx="574051" cy="588018"/>
          </a:xfrm>
          <a:prstGeom prst="rect">
            <a:avLst/>
          </a:prstGeom>
        </p:spPr>
      </p:pic>
      <p:pic>
        <p:nvPicPr>
          <p:cNvPr id="21" name="Graphic 12" descr="Badge Tick">
            <a:extLst>
              <a:ext uri="{FF2B5EF4-FFF2-40B4-BE49-F238E27FC236}">
                <a16:creationId xmlns:a16="http://schemas.microsoft.com/office/drawing/2014/main" id="{31A4A9B3-E68D-4AE5-A255-D9E35C1C5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4478" y="3531014"/>
            <a:ext cx="574051" cy="588018"/>
          </a:xfrm>
          <a:prstGeom prst="rect">
            <a:avLst/>
          </a:prstGeom>
        </p:spPr>
      </p:pic>
      <p:pic>
        <p:nvPicPr>
          <p:cNvPr id="22" name="Graphic 12" descr="Badge Tick">
            <a:extLst>
              <a:ext uri="{FF2B5EF4-FFF2-40B4-BE49-F238E27FC236}">
                <a16:creationId xmlns:a16="http://schemas.microsoft.com/office/drawing/2014/main" id="{D8F323A2-7DD0-4E23-9187-275A449F1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3531014"/>
            <a:ext cx="574051" cy="588018"/>
          </a:xfrm>
          <a:prstGeom prst="rect">
            <a:avLst/>
          </a:prstGeom>
        </p:spPr>
      </p:pic>
      <p:pic>
        <p:nvPicPr>
          <p:cNvPr id="23" name="Graphic 12" descr="Badge Tick">
            <a:extLst>
              <a:ext uri="{FF2B5EF4-FFF2-40B4-BE49-F238E27FC236}">
                <a16:creationId xmlns:a16="http://schemas.microsoft.com/office/drawing/2014/main" id="{D807B598-94F3-4C7E-8FFE-9542824F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663" y="5438952"/>
            <a:ext cx="574051" cy="588018"/>
          </a:xfrm>
          <a:prstGeom prst="rect">
            <a:avLst/>
          </a:prstGeom>
        </p:spPr>
      </p:pic>
      <p:pic>
        <p:nvPicPr>
          <p:cNvPr id="24" name="Graphic 13" descr="Shield Cross">
            <a:extLst>
              <a:ext uri="{FF2B5EF4-FFF2-40B4-BE49-F238E27FC236}">
                <a16:creationId xmlns:a16="http://schemas.microsoft.com/office/drawing/2014/main" id="{72F066D9-33BC-4637-8FBB-5058544E7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21" y="5433170"/>
            <a:ext cx="574051" cy="593800"/>
          </a:xfrm>
          <a:prstGeom prst="rect">
            <a:avLst/>
          </a:prstGeom>
        </p:spPr>
      </p:pic>
      <p:pic>
        <p:nvPicPr>
          <p:cNvPr id="25" name="Graphic 13" descr="Shield Cross">
            <a:extLst>
              <a:ext uri="{FF2B5EF4-FFF2-40B4-BE49-F238E27FC236}">
                <a16:creationId xmlns:a16="http://schemas.microsoft.com/office/drawing/2014/main" id="{E21A3E88-D814-4252-823A-CF7078DD1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1050" y="5463029"/>
            <a:ext cx="574051" cy="593800"/>
          </a:xfrm>
          <a:prstGeom prst="rect">
            <a:avLst/>
          </a:prstGeom>
        </p:spPr>
      </p:pic>
      <p:pic>
        <p:nvPicPr>
          <p:cNvPr id="26" name="Graphic 13" descr="Shield Cross">
            <a:extLst>
              <a:ext uri="{FF2B5EF4-FFF2-40B4-BE49-F238E27FC236}">
                <a16:creationId xmlns:a16="http://schemas.microsoft.com/office/drawing/2014/main" id="{C6C9B62F-BBF1-46A6-9E85-7EBF66352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4478" y="5463067"/>
            <a:ext cx="574051" cy="593800"/>
          </a:xfrm>
          <a:prstGeom prst="rect">
            <a:avLst/>
          </a:prstGeom>
        </p:spPr>
      </p:pic>
      <p:pic>
        <p:nvPicPr>
          <p:cNvPr id="64" name="Graphic 13" descr="Shield Cross">
            <a:extLst>
              <a:ext uri="{FF2B5EF4-FFF2-40B4-BE49-F238E27FC236}">
                <a16:creationId xmlns:a16="http://schemas.microsoft.com/office/drawing/2014/main" id="{C757380C-AA0D-4594-8BA1-68AEBC72A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663" y="4522250"/>
            <a:ext cx="574051" cy="5938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2037F17-FA7D-4E87-ACC1-D818AFD3B182}"/>
              </a:ext>
            </a:extLst>
          </p:cNvPr>
          <p:cNvSpPr txBox="1"/>
          <p:nvPr/>
        </p:nvSpPr>
        <p:spPr>
          <a:xfrm>
            <a:off x="3970866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348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71987E-609B-4A2F-9588-FCC8B5E4CDA1}"/>
              </a:ext>
            </a:extLst>
          </p:cNvPr>
          <p:cNvSpPr txBox="1"/>
          <p:nvPr/>
        </p:nvSpPr>
        <p:spPr>
          <a:xfrm>
            <a:off x="3981277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7AEBDC-B447-4DD0-9778-496D8EFEC448}"/>
              </a:ext>
            </a:extLst>
          </p:cNvPr>
          <p:cNvSpPr txBox="1"/>
          <p:nvPr/>
        </p:nvSpPr>
        <p:spPr>
          <a:xfrm>
            <a:off x="3981277" y="492682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7975F6-C677-439B-BAF0-F64FCE77D2DF}"/>
              </a:ext>
            </a:extLst>
          </p:cNvPr>
          <p:cNvSpPr txBox="1"/>
          <p:nvPr/>
        </p:nvSpPr>
        <p:spPr>
          <a:xfrm>
            <a:off x="3981920" y="5844598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2025EE-4297-45E9-9ED0-E78C1D2597BF}"/>
              </a:ext>
            </a:extLst>
          </p:cNvPr>
          <p:cNvSpPr txBox="1"/>
          <p:nvPr/>
        </p:nvSpPr>
        <p:spPr>
          <a:xfrm>
            <a:off x="5695017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5" name="Graphic 13" descr="Shield Cross">
            <a:extLst>
              <a:ext uri="{FF2B5EF4-FFF2-40B4-BE49-F238E27FC236}">
                <a16:creationId xmlns:a16="http://schemas.microsoft.com/office/drawing/2014/main" id="{1C0BC2EB-0C1F-4338-A083-5A1EA0AE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621" y="4545062"/>
            <a:ext cx="574051" cy="593800"/>
          </a:xfrm>
          <a:prstGeom prst="rect">
            <a:avLst/>
          </a:prstGeom>
        </p:spPr>
      </p:pic>
      <p:pic>
        <p:nvPicPr>
          <p:cNvPr id="77" name="Graphic 13" descr="Shield Cross">
            <a:extLst>
              <a:ext uri="{FF2B5EF4-FFF2-40B4-BE49-F238E27FC236}">
                <a16:creationId xmlns:a16="http://schemas.microsoft.com/office/drawing/2014/main" id="{B33ABD7A-9676-4E53-8C18-9D7CABD2F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9376" y="4538046"/>
            <a:ext cx="574051" cy="5938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17F3D20-EB03-4262-B1F3-6BCFA53B1276}"/>
              </a:ext>
            </a:extLst>
          </p:cNvPr>
          <p:cNvSpPr txBox="1"/>
          <p:nvPr/>
        </p:nvSpPr>
        <p:spPr>
          <a:xfrm>
            <a:off x="7397179" y="3043089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372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C070DC-F498-45C6-8880-58B10D07A555}"/>
              </a:ext>
            </a:extLst>
          </p:cNvPr>
          <p:cNvSpPr txBox="1"/>
          <p:nvPr/>
        </p:nvSpPr>
        <p:spPr>
          <a:xfrm>
            <a:off x="10806593" y="305730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12C866-C33B-4203-9452-955B1E83E7AB}"/>
              </a:ext>
            </a:extLst>
          </p:cNvPr>
          <p:cNvSpPr txBox="1"/>
          <p:nvPr/>
        </p:nvSpPr>
        <p:spPr>
          <a:xfrm>
            <a:off x="9101239" y="3043089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662D56-8131-47A9-88BC-79B5EF359F36}"/>
              </a:ext>
            </a:extLst>
          </p:cNvPr>
          <p:cNvSpPr txBox="1"/>
          <p:nvPr/>
        </p:nvSpPr>
        <p:spPr>
          <a:xfrm>
            <a:off x="5695015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63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904BD-0955-40A8-A256-DEA71991B257}"/>
              </a:ext>
            </a:extLst>
          </p:cNvPr>
          <p:cNvSpPr txBox="1"/>
          <p:nvPr/>
        </p:nvSpPr>
        <p:spPr>
          <a:xfrm>
            <a:off x="7436789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336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23AFD5-FA16-4AFA-AADA-BA6DC8D4C16E}"/>
              </a:ext>
            </a:extLst>
          </p:cNvPr>
          <p:cNvSpPr txBox="1"/>
          <p:nvPr/>
        </p:nvSpPr>
        <p:spPr>
          <a:xfrm>
            <a:off x="10786788" y="4009052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84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4D0481-1C9C-4338-A51C-A30B275CC4D5}"/>
              </a:ext>
            </a:extLst>
          </p:cNvPr>
          <p:cNvSpPr txBox="1"/>
          <p:nvPr/>
        </p:nvSpPr>
        <p:spPr>
          <a:xfrm>
            <a:off x="9111678" y="392980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92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D32F4FD-541C-4F93-A5E0-6718097C563B}"/>
              </a:ext>
            </a:extLst>
          </p:cNvPr>
          <p:cNvSpPr txBox="1"/>
          <p:nvPr/>
        </p:nvSpPr>
        <p:spPr>
          <a:xfrm>
            <a:off x="7461970" y="484361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339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1454D9-6CF1-4E5B-9013-0633D60FF785}"/>
              </a:ext>
            </a:extLst>
          </p:cNvPr>
          <p:cNvSpPr txBox="1"/>
          <p:nvPr/>
        </p:nvSpPr>
        <p:spPr>
          <a:xfrm>
            <a:off x="5712516" y="4949637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945346-A632-4100-A578-542EAE704E89}"/>
              </a:ext>
            </a:extLst>
          </p:cNvPr>
          <p:cNvSpPr txBox="1"/>
          <p:nvPr/>
        </p:nvSpPr>
        <p:spPr>
          <a:xfrm>
            <a:off x="9111678" y="4951776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103B42-6026-4840-8341-B5A5BBB9DD48}"/>
              </a:ext>
            </a:extLst>
          </p:cNvPr>
          <p:cNvSpPr txBox="1"/>
          <p:nvPr/>
        </p:nvSpPr>
        <p:spPr>
          <a:xfrm>
            <a:off x="10775752" y="4942621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3EE071-B421-4BEE-9768-005A2F543CF6}"/>
              </a:ext>
            </a:extLst>
          </p:cNvPr>
          <p:cNvSpPr txBox="1"/>
          <p:nvPr/>
        </p:nvSpPr>
        <p:spPr>
          <a:xfrm>
            <a:off x="5712516" y="5852476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B66F76-1F12-4177-9334-A484A3EDF516}"/>
              </a:ext>
            </a:extLst>
          </p:cNvPr>
          <p:cNvSpPr txBox="1"/>
          <p:nvPr/>
        </p:nvSpPr>
        <p:spPr>
          <a:xfrm>
            <a:off x="7436789" y="583774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05694-06C7-4C2E-BC61-7D80C414F265}"/>
              </a:ext>
            </a:extLst>
          </p:cNvPr>
          <p:cNvSpPr txBox="1"/>
          <p:nvPr/>
        </p:nvSpPr>
        <p:spPr>
          <a:xfrm>
            <a:off x="9090053" y="5837745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AF3B80-197F-45EB-8893-2A4034E9EC8F}"/>
              </a:ext>
            </a:extLst>
          </p:cNvPr>
          <p:cNvSpPr txBox="1"/>
          <p:nvPr/>
        </p:nvSpPr>
        <p:spPr>
          <a:xfrm>
            <a:off x="10786788" y="5851508"/>
            <a:ext cx="773936" cy="3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Frame 108">
            <a:extLst>
              <a:ext uri="{FF2B5EF4-FFF2-40B4-BE49-F238E27FC236}">
                <a16:creationId xmlns:a16="http://schemas.microsoft.com/office/drawing/2014/main" id="{0222AA01-7D1F-43D2-B892-A893980F4343}"/>
              </a:ext>
            </a:extLst>
          </p:cNvPr>
          <p:cNvSpPr/>
          <p:nvPr/>
        </p:nvSpPr>
        <p:spPr>
          <a:xfrm>
            <a:off x="3200824" y="107060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38263F-8E7C-4C01-9967-EF9E54528D15}"/>
              </a:ext>
            </a:extLst>
          </p:cNvPr>
          <p:cNvSpPr txBox="1"/>
          <p:nvPr/>
        </p:nvSpPr>
        <p:spPr>
          <a:xfrm>
            <a:off x="2278586" y="1022249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 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Python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3" name="Frame 112">
            <a:extLst>
              <a:ext uri="{FF2B5EF4-FFF2-40B4-BE49-F238E27FC236}">
                <a16:creationId xmlns:a16="http://schemas.microsoft.com/office/drawing/2014/main" id="{4A63AACC-7C5B-4B55-A947-7EB6912A41EC}"/>
              </a:ext>
            </a:extLst>
          </p:cNvPr>
          <p:cNvSpPr/>
          <p:nvPr/>
        </p:nvSpPr>
        <p:spPr>
          <a:xfrm>
            <a:off x="4852718" y="1068655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14B38C-03B1-4002-AFB9-B112EC2881D1}"/>
              </a:ext>
            </a:extLst>
          </p:cNvPr>
          <p:cNvSpPr txBox="1"/>
          <p:nvPr/>
        </p:nvSpPr>
        <p:spPr>
          <a:xfrm>
            <a:off x="3900796" y="1031673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R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72B46D47-183C-4540-B187-33AA990D8CA5}"/>
              </a:ext>
            </a:extLst>
          </p:cNvPr>
          <p:cNvSpPr/>
          <p:nvPr/>
        </p:nvSpPr>
        <p:spPr>
          <a:xfrm>
            <a:off x="6578378" y="106670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Frame 120">
            <a:extLst>
              <a:ext uri="{FF2B5EF4-FFF2-40B4-BE49-F238E27FC236}">
                <a16:creationId xmlns:a16="http://schemas.microsoft.com/office/drawing/2014/main" id="{3DA31437-F63A-42DF-AD52-3DB84083C9F1}"/>
              </a:ext>
            </a:extLst>
          </p:cNvPr>
          <p:cNvSpPr/>
          <p:nvPr/>
        </p:nvSpPr>
        <p:spPr>
          <a:xfrm>
            <a:off x="8230272" y="1046973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10301B33-2453-43F8-9F92-6E7DE5F3BCA3}"/>
              </a:ext>
            </a:extLst>
          </p:cNvPr>
          <p:cNvSpPr/>
          <p:nvPr/>
        </p:nvSpPr>
        <p:spPr>
          <a:xfrm>
            <a:off x="9882166" y="1040938"/>
            <a:ext cx="1560905" cy="539537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907950-E4AC-4C60-B1A0-23B18D429149}"/>
              </a:ext>
            </a:extLst>
          </p:cNvPr>
          <p:cNvSpPr txBox="1"/>
          <p:nvPr/>
        </p:nvSpPr>
        <p:spPr>
          <a:xfrm>
            <a:off x="5640857" y="1050930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R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AF2714-4C13-4D16-B582-5C0D10DA6938}"/>
              </a:ext>
            </a:extLst>
          </p:cNvPr>
          <p:cNvSpPr txBox="1"/>
          <p:nvPr/>
        </p:nvSpPr>
        <p:spPr>
          <a:xfrm>
            <a:off x="7319956" y="1016609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Python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522D6C-5838-4E43-9FA4-79F73E51699C}"/>
              </a:ext>
            </a:extLst>
          </p:cNvPr>
          <p:cNvSpPr txBox="1"/>
          <p:nvPr/>
        </p:nvSpPr>
        <p:spPr>
          <a:xfrm>
            <a:off x="8921814" y="1002233"/>
            <a:ext cx="346475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Most effective: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accent4"/>
                </a:solidFill>
              </a:rPr>
              <a:t>Power BI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4F69D70-7CCB-4451-8E73-C32EB7C59720}"/>
              </a:ext>
            </a:extLst>
          </p:cNvPr>
          <p:cNvSpPr txBox="1"/>
          <p:nvPr/>
        </p:nvSpPr>
        <p:spPr>
          <a:xfrm>
            <a:off x="7726278" y="68123"/>
            <a:ext cx="459637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Choice of language/tool is highly subjective in nature. My choice has been was based on the ease of use and value for effort. 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2" name="Graphic 12" descr="Badge Tick">
            <a:extLst>
              <a:ext uri="{FF2B5EF4-FFF2-40B4-BE49-F238E27FC236}">
                <a16:creationId xmlns:a16="http://schemas.microsoft.com/office/drawing/2014/main" id="{9784A47D-EF0F-4300-9C88-5FDA4D801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6577" y="6317583"/>
            <a:ext cx="574051" cy="588018"/>
          </a:xfrm>
          <a:prstGeom prst="rect">
            <a:avLst/>
          </a:prstGeom>
        </p:spPr>
      </p:pic>
      <p:sp>
        <p:nvSpPr>
          <p:cNvPr id="133" name="Equals 132">
            <a:extLst>
              <a:ext uri="{FF2B5EF4-FFF2-40B4-BE49-F238E27FC236}">
                <a16:creationId xmlns:a16="http://schemas.microsoft.com/office/drawing/2014/main" id="{3A4F8376-A1F7-4A03-886D-2D6A74FB9ED8}"/>
              </a:ext>
            </a:extLst>
          </p:cNvPr>
          <p:cNvSpPr/>
          <p:nvPr/>
        </p:nvSpPr>
        <p:spPr>
          <a:xfrm>
            <a:off x="3642104" y="6455536"/>
            <a:ext cx="433942" cy="294692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645AE4-76CD-4C11-9D81-560ABDD72670}"/>
              </a:ext>
            </a:extLst>
          </p:cNvPr>
          <p:cNvSpPr txBox="1"/>
          <p:nvPr/>
        </p:nvSpPr>
        <p:spPr>
          <a:xfrm>
            <a:off x="4033194" y="6413606"/>
            <a:ext cx="21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Language/Tool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B7385F4-3FD6-4545-B709-ED1D67E7BC15}"/>
              </a:ext>
            </a:extLst>
          </p:cNvPr>
          <p:cNvSpPr txBox="1"/>
          <p:nvPr/>
        </p:nvSpPr>
        <p:spPr>
          <a:xfrm>
            <a:off x="8171115" y="6377751"/>
            <a:ext cx="28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Language/Tool not used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8" name="Graphic 13" descr="Shield Cross">
            <a:extLst>
              <a:ext uri="{FF2B5EF4-FFF2-40B4-BE49-F238E27FC236}">
                <a16:creationId xmlns:a16="http://schemas.microsoft.com/office/drawing/2014/main" id="{505CE038-B1E4-40C8-B87E-D37058AF0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6084" y="6362867"/>
            <a:ext cx="433941" cy="448870"/>
          </a:xfrm>
          <a:prstGeom prst="rect">
            <a:avLst/>
          </a:prstGeom>
        </p:spPr>
      </p:pic>
      <p:sp>
        <p:nvSpPr>
          <p:cNvPr id="140" name="Equals 139">
            <a:extLst>
              <a:ext uri="{FF2B5EF4-FFF2-40B4-BE49-F238E27FC236}">
                <a16:creationId xmlns:a16="http://schemas.microsoft.com/office/drawing/2014/main" id="{945AA0DB-019E-4870-ABD8-BB537400F093}"/>
              </a:ext>
            </a:extLst>
          </p:cNvPr>
          <p:cNvSpPr/>
          <p:nvPr/>
        </p:nvSpPr>
        <p:spPr>
          <a:xfrm>
            <a:off x="7780025" y="6439014"/>
            <a:ext cx="433942" cy="294692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7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8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20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Plans to achieve more by enhancing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52613-7C7E-4608-8888-F43A438EA513}"/>
              </a:ext>
            </a:extLst>
          </p:cNvPr>
          <p:cNvSpPr txBox="1"/>
          <p:nvPr/>
        </p:nvSpPr>
        <p:spPr>
          <a:xfrm>
            <a:off x="470517" y="1662281"/>
            <a:ext cx="1107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enhancements are planned for this project to achieve more goals in future. Some of them are: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428C7B2-4D35-44DB-AF7D-590D824B03C9}"/>
              </a:ext>
            </a:extLst>
          </p:cNvPr>
          <p:cNvSpPr/>
          <p:nvPr/>
        </p:nvSpPr>
        <p:spPr>
          <a:xfrm>
            <a:off x="399495" y="1630853"/>
            <a:ext cx="11425565" cy="5049593"/>
          </a:xfrm>
          <a:prstGeom prst="frame">
            <a:avLst>
              <a:gd name="adj1" fmla="val 100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8E4A8-0AB7-40FD-A5D4-CA3A026F6EBF}"/>
              </a:ext>
            </a:extLst>
          </p:cNvPr>
          <p:cNvSpPr txBox="1"/>
          <p:nvPr/>
        </p:nvSpPr>
        <p:spPr>
          <a:xfrm>
            <a:off x="366940" y="1227837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To-Do List: </a:t>
            </a:r>
          </a:p>
        </p:txBody>
      </p:sp>
      <p:pic>
        <p:nvPicPr>
          <p:cNvPr id="5" name="Graphic 6" descr="Good Idea">
            <a:extLst>
              <a:ext uri="{FF2B5EF4-FFF2-40B4-BE49-F238E27FC236}">
                <a16:creationId xmlns:a16="http://schemas.microsoft.com/office/drawing/2014/main" id="{7D937F95-344E-4BF8-ADF8-6679E2A00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2209800"/>
            <a:ext cx="693821" cy="693821"/>
          </a:xfrm>
          <a:prstGeom prst="rect">
            <a:avLst/>
          </a:prstGeom>
        </p:spPr>
      </p:pic>
      <p:pic>
        <p:nvPicPr>
          <p:cNvPr id="9" name="Graphic 10" descr="Group brainstorm">
            <a:extLst>
              <a:ext uri="{FF2B5EF4-FFF2-40B4-BE49-F238E27FC236}">
                <a16:creationId xmlns:a16="http://schemas.microsoft.com/office/drawing/2014/main" id="{C7057D01-9D60-4270-A4CF-3A6F110407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287" y="5794208"/>
            <a:ext cx="703848" cy="703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CCACED-F43F-49AB-8A88-F770C966D661}"/>
              </a:ext>
            </a:extLst>
          </p:cNvPr>
          <p:cNvSpPr txBox="1"/>
          <p:nvPr/>
        </p:nvSpPr>
        <p:spPr>
          <a:xfrm>
            <a:off x="1285374" y="2127584"/>
            <a:ext cx="10252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Py-Spark/Scrapy for Web Scraping. Beautiful Soup worked perfectly well for my project requirements and it's hard to think of scenarios when I might need to use Web sites for Web scraping which have security features of </a:t>
            </a:r>
            <a:r>
              <a:rPr lang="en-US" dirty="0">
                <a:solidFill>
                  <a:schemeClr val="accent4"/>
                </a:solidFill>
              </a:rPr>
              <a:t>Captcha/ Limited Request Count</a:t>
            </a:r>
            <a:r>
              <a:rPr lang="en-US" dirty="0">
                <a:solidFill>
                  <a:schemeClr val="bg1"/>
                </a:solidFill>
              </a:rPr>
              <a:t>. But </a:t>
            </a:r>
            <a:r>
              <a:rPr lang="en-US" dirty="0">
                <a:solidFill>
                  <a:schemeClr val="accent4"/>
                </a:solidFill>
              </a:rPr>
              <a:t>for implementation purpose</a:t>
            </a:r>
            <a:r>
              <a:rPr lang="en-US" dirty="0">
                <a:solidFill>
                  <a:schemeClr val="bg1"/>
                </a:solidFill>
              </a:rPr>
              <a:t>, Web Scraping will probably be done using </a:t>
            </a:r>
            <a:r>
              <a:rPr lang="en-US" dirty="0">
                <a:solidFill>
                  <a:schemeClr val="accent4"/>
                </a:solidFill>
              </a:rPr>
              <a:t>Scrapy/Py-spark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pic>
        <p:nvPicPr>
          <p:cNvPr id="16" name="Graphic 6" descr="Good Idea">
            <a:extLst>
              <a:ext uri="{FF2B5EF4-FFF2-40B4-BE49-F238E27FC236}">
                <a16:creationId xmlns:a16="http://schemas.microsoft.com/office/drawing/2014/main" id="{48A744D5-E586-441A-ACED-DADB98E56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3453063"/>
            <a:ext cx="693821" cy="693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E75B46-0A62-4D5E-A017-72DF8203C016}"/>
              </a:ext>
            </a:extLst>
          </p:cNvPr>
          <p:cNvSpPr txBox="1"/>
          <p:nvPr/>
        </p:nvSpPr>
        <p:spPr>
          <a:xfrm>
            <a:off x="1285374" y="3431005"/>
            <a:ext cx="10252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Using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Py-spark for Machine Learning</a:t>
            </a:r>
            <a:r>
              <a:rPr lang="en-US" dirty="0">
                <a:solidFill>
                  <a:schemeClr val="bg1"/>
                </a:solidFill>
                <a:cs typeface="Calibri"/>
              </a:rPr>
              <a:t> Tasks would be an important to-do task as Python and R fulfill the requirements easily in non-big data scenarios, but for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big data scenarios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using Big Data Technology such as Py-spark would be imminent. 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transition is easier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too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due to Python's heavy influence over Py-Spark</a:t>
            </a:r>
          </a:p>
        </p:txBody>
      </p:sp>
      <p:pic>
        <p:nvPicPr>
          <p:cNvPr id="18" name="Graphic 6" descr="Good Idea">
            <a:extLst>
              <a:ext uri="{FF2B5EF4-FFF2-40B4-BE49-F238E27FC236}">
                <a16:creationId xmlns:a16="http://schemas.microsoft.com/office/drawing/2014/main" id="{5924A8FC-13C6-474D-8C8A-FF57AF93D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05" y="4586037"/>
            <a:ext cx="693821" cy="6938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54C442-32A6-45CA-85EA-76C0DEB9CE6F}"/>
              </a:ext>
            </a:extLst>
          </p:cNvPr>
          <p:cNvSpPr txBox="1"/>
          <p:nvPr/>
        </p:nvSpPr>
        <p:spPr>
          <a:xfrm>
            <a:off x="1285374" y="4584031"/>
            <a:ext cx="102529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Using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Tableau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and other Data Visualization tools. Power BI hands-down gave the best results in terms of Visualization due to obvious reasons. Comparing R &amp; Python with a proper Data Visualization tool was somewhat unfair to them and thus the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next comparison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will be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apple-to-apple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I.e. A data visualization tool Vs. Another data visualization tools.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0C6D4-E27B-411A-8E61-E9B77FBFAFA5}"/>
              </a:ext>
            </a:extLst>
          </p:cNvPr>
          <p:cNvSpPr txBox="1"/>
          <p:nvPr/>
        </p:nvSpPr>
        <p:spPr>
          <a:xfrm>
            <a:off x="1235242" y="5747083"/>
            <a:ext cx="1025291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Creating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full-fledged Machine Learning model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which could give out maximum possible(&gt;80%) accurate Movie Rating Prediction and the model should be able to </a:t>
            </a:r>
            <a:r>
              <a:rPr lang="en-US" dirty="0">
                <a:solidFill>
                  <a:schemeClr val="accent4"/>
                </a:solidFill>
                <a:cs typeface="Calibri"/>
              </a:rPr>
              <a:t>use all the parameters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which define a movie's critical success. However this might require multiple people and thus might require some time. </a:t>
            </a:r>
          </a:p>
        </p:txBody>
      </p:sp>
    </p:spTree>
    <p:extLst>
      <p:ext uri="{BB962C8B-B14F-4D97-AF65-F5344CB8AC3E}">
        <p14:creationId xmlns:p14="http://schemas.microsoft.com/office/powerpoint/2010/main" val="195708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38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762328"/>
            <a:ext cx="41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What goals did this project achieve?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7D5A123-756C-4ABB-883C-0822F983CD17}"/>
              </a:ext>
            </a:extLst>
          </p:cNvPr>
          <p:cNvSpPr/>
          <p:nvPr/>
        </p:nvSpPr>
        <p:spPr>
          <a:xfrm>
            <a:off x="485684" y="2088198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72DFC5DB-A17D-451A-B492-5FF167E776A7}"/>
              </a:ext>
            </a:extLst>
          </p:cNvPr>
          <p:cNvSpPr/>
          <p:nvPr/>
        </p:nvSpPr>
        <p:spPr>
          <a:xfrm>
            <a:off x="6535444" y="1115385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9AA899C5-1E0D-4D46-BC29-DBC9C1786A14}"/>
              </a:ext>
            </a:extLst>
          </p:cNvPr>
          <p:cNvSpPr/>
          <p:nvPr/>
        </p:nvSpPr>
        <p:spPr>
          <a:xfrm>
            <a:off x="6535444" y="4282336"/>
            <a:ext cx="3648722" cy="2210539"/>
          </a:xfrm>
          <a:prstGeom prst="frame">
            <a:avLst>
              <a:gd name="adj1" fmla="val 11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C333-B8D6-450F-BEBA-7B2D3997FE25}"/>
              </a:ext>
            </a:extLst>
          </p:cNvPr>
          <p:cNvSpPr txBox="1"/>
          <p:nvPr/>
        </p:nvSpPr>
        <p:spPr>
          <a:xfrm>
            <a:off x="932157" y="1693594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insights from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17D53B-C2D1-41DA-A7F2-53292312A0B6}"/>
              </a:ext>
            </a:extLst>
          </p:cNvPr>
          <p:cNvSpPr txBox="1"/>
          <p:nvPr/>
        </p:nvSpPr>
        <p:spPr>
          <a:xfrm>
            <a:off x="6535444" y="746053"/>
            <a:ext cx="38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 model to predict user rating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8624D5-C21F-4C07-BE1C-DE4F60A02B26}"/>
              </a:ext>
            </a:extLst>
          </p:cNvPr>
          <p:cNvSpPr txBox="1"/>
          <p:nvPr/>
        </p:nvSpPr>
        <p:spPr>
          <a:xfrm>
            <a:off x="6582054" y="3636005"/>
            <a:ext cx="380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Compare different languages for data science tasks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230A2-AE73-41DC-A3E8-8758D2C55BDD}"/>
              </a:ext>
            </a:extLst>
          </p:cNvPr>
          <p:cNvSpPr txBox="1"/>
          <p:nvPr/>
        </p:nvSpPr>
        <p:spPr>
          <a:xfrm>
            <a:off x="644558" y="2558742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32135 movie titles </a:t>
            </a:r>
            <a:r>
              <a:rPr lang="en-US" dirty="0">
                <a:solidFill>
                  <a:schemeClr val="bg1"/>
                </a:solidFill>
              </a:rPr>
              <a:t>were analyzed to get intriguing insights on the basis of various features present in the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C5B4C-DE2F-42FC-AFCD-851CF327759E}"/>
              </a:ext>
            </a:extLst>
          </p:cNvPr>
          <p:cNvSpPr txBox="1"/>
          <p:nvPr/>
        </p:nvSpPr>
        <p:spPr>
          <a:xfrm>
            <a:off x="6659732" y="1512346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various Machine Learning algorithms to get the </a:t>
            </a:r>
            <a:r>
              <a:rPr lang="en-US" dirty="0">
                <a:solidFill>
                  <a:schemeClr val="accent4"/>
                </a:solidFill>
              </a:rPr>
              <a:t>best fit algorithm </a:t>
            </a:r>
            <a:r>
              <a:rPr lang="en-US" dirty="0">
                <a:solidFill>
                  <a:schemeClr val="bg1"/>
                </a:solidFill>
              </a:rPr>
              <a:t>for prediction of user rating with </a:t>
            </a:r>
            <a:r>
              <a:rPr lang="en-US" dirty="0">
                <a:solidFill>
                  <a:schemeClr val="accent4"/>
                </a:solidFill>
              </a:rPr>
              <a:t>optimized metrics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C1A81B-7619-4598-9786-DABDAB596BC3}"/>
              </a:ext>
            </a:extLst>
          </p:cNvPr>
          <p:cNvSpPr txBox="1"/>
          <p:nvPr/>
        </p:nvSpPr>
        <p:spPr>
          <a:xfrm>
            <a:off x="6641976" y="4514163"/>
            <a:ext cx="3435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this project various languages like </a:t>
            </a:r>
            <a:r>
              <a:rPr lang="en-US" dirty="0">
                <a:solidFill>
                  <a:schemeClr val="accent4"/>
                </a:solidFill>
              </a:rPr>
              <a:t>R, Python, PySpark </a:t>
            </a:r>
            <a:r>
              <a:rPr lang="en-US" dirty="0">
                <a:solidFill>
                  <a:schemeClr val="bg1"/>
                </a:solidFill>
              </a:rPr>
              <a:t>will be compared to analyze dataset and model it. Visualization will also be compared between </a:t>
            </a:r>
            <a:r>
              <a:rPr lang="en-US" dirty="0">
                <a:solidFill>
                  <a:schemeClr val="accent4"/>
                </a:solidFill>
              </a:rPr>
              <a:t>R, Python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accent4"/>
                </a:solidFill>
              </a:rPr>
              <a:t>Power BI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1115A21C-7C78-436F-95A7-FEFB0DBD219D}"/>
              </a:ext>
            </a:extLst>
          </p:cNvPr>
          <p:cNvSpPr/>
          <p:nvPr/>
        </p:nvSpPr>
        <p:spPr>
          <a:xfrm>
            <a:off x="5099109" y="3311978"/>
            <a:ext cx="452761" cy="440044"/>
          </a:xfrm>
          <a:prstGeom prst="donut">
            <a:avLst>
              <a:gd name="adj" fmla="val 108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EA6DAF2-9FE4-4003-A070-A9D031C7FD8D}"/>
              </a:ext>
            </a:extLst>
          </p:cNvPr>
          <p:cNvCxnSpPr>
            <a:cxnSpLocks/>
            <a:stCxn id="34" idx="2"/>
            <a:endCxn id="17" idx="3"/>
          </p:cNvCxnSpPr>
          <p:nvPr/>
        </p:nvCxnSpPr>
        <p:spPr>
          <a:xfrm rot="10800000">
            <a:off x="4134407" y="3193468"/>
            <a:ext cx="964703" cy="33853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2DE3227-E8FB-49A7-A6F6-981713AB7819}"/>
              </a:ext>
            </a:extLst>
          </p:cNvPr>
          <p:cNvCxnSpPr>
            <a:cxnSpLocks/>
            <a:stCxn id="34" idx="0"/>
            <a:endCxn id="19" idx="1"/>
          </p:cNvCxnSpPr>
          <p:nvPr/>
        </p:nvCxnSpPr>
        <p:spPr>
          <a:xfrm rot="5400000" flipH="1" flipV="1">
            <a:off x="5384806" y="2161340"/>
            <a:ext cx="1091323" cy="1209954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69E195E-22C6-42E6-8A29-006FCB97D6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78038" y="4385074"/>
            <a:ext cx="2499687" cy="1247683"/>
          </a:xfrm>
          <a:prstGeom prst="bentConnector3">
            <a:avLst>
              <a:gd name="adj1" fmla="val 60655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28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Scraping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1165915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Beautiful Soup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CC333-B8D6-450F-BEBA-7B2D3997FE25}"/>
              </a:ext>
            </a:extLst>
          </p:cNvPr>
          <p:cNvSpPr txBox="1"/>
          <p:nvPr/>
        </p:nvSpPr>
        <p:spPr>
          <a:xfrm>
            <a:off x="506029" y="1777429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20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Retrieving data from IMDB’s top rated titles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5D8072F6-86D6-44CC-B917-B076B9BACFF8}"/>
              </a:ext>
            </a:extLst>
          </p:cNvPr>
          <p:cNvSpPr/>
          <p:nvPr/>
        </p:nvSpPr>
        <p:spPr>
          <a:xfrm>
            <a:off x="585929" y="2177795"/>
            <a:ext cx="11239132" cy="677365"/>
          </a:xfrm>
          <a:prstGeom prst="bracePair">
            <a:avLst>
              <a:gd name="adj" fmla="val 9758"/>
            </a:avLst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52613-7C7E-4608-8888-F43A438EA513}"/>
              </a:ext>
            </a:extLst>
          </p:cNvPr>
          <p:cNvSpPr txBox="1"/>
          <p:nvPr/>
        </p:nvSpPr>
        <p:spPr>
          <a:xfrm>
            <a:off x="674703" y="2177795"/>
            <a:ext cx="1107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 is a Python package used to </a:t>
            </a:r>
            <a:r>
              <a:rPr lang="en-US" dirty="0">
                <a:solidFill>
                  <a:schemeClr val="accent4"/>
                </a:solidFill>
              </a:rPr>
              <a:t>parse HTML pages </a:t>
            </a:r>
            <a:r>
              <a:rPr lang="en-US" dirty="0">
                <a:solidFill>
                  <a:schemeClr val="bg1"/>
                </a:solidFill>
              </a:rPr>
              <a:t>mainly and extract data. The </a:t>
            </a:r>
            <a:r>
              <a:rPr lang="en-US" dirty="0">
                <a:solidFill>
                  <a:schemeClr val="accent4"/>
                </a:solidFill>
              </a:rPr>
              <a:t>usage</a:t>
            </a:r>
            <a:r>
              <a:rPr lang="en-US" dirty="0">
                <a:solidFill>
                  <a:schemeClr val="bg1"/>
                </a:solidFill>
              </a:rPr>
              <a:t> of this package was </a:t>
            </a:r>
            <a:r>
              <a:rPr lang="en-US" dirty="0">
                <a:solidFill>
                  <a:schemeClr val="accent4"/>
                </a:solidFill>
              </a:rPr>
              <a:t>very simple </a:t>
            </a:r>
            <a:r>
              <a:rPr lang="en-US" dirty="0">
                <a:solidFill>
                  <a:schemeClr val="bg1"/>
                </a:solidFill>
              </a:rPr>
              <a:t>and I hit the ground running with this easy to use package despite having no experience in web scraping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601E2-5B01-49D3-ACB5-058E49E787B5}"/>
              </a:ext>
            </a:extLst>
          </p:cNvPr>
          <p:cNvSpPr txBox="1"/>
          <p:nvPr/>
        </p:nvSpPr>
        <p:spPr>
          <a:xfrm>
            <a:off x="585928" y="5248211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6C50A-344F-4C3B-AE2C-7526FC4734BA}"/>
              </a:ext>
            </a:extLst>
          </p:cNvPr>
          <p:cNvSpPr txBox="1"/>
          <p:nvPr/>
        </p:nvSpPr>
        <p:spPr>
          <a:xfrm>
            <a:off x="600722" y="5690620"/>
            <a:ext cx="10990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32135 Movie titles extracted were parsed into different columns which were namely: Genre Ranking, Movie Title, Release Year, Movie Duration, Primary Genre, Sub Genres (Non-Primary Genres), User Rating, Directors &amp; Actors, User Votes.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B2016-D7F0-4FA2-AE6C-9E9671717988}"/>
              </a:ext>
            </a:extLst>
          </p:cNvPr>
          <p:cNvSpPr txBox="1"/>
          <p:nvPr/>
        </p:nvSpPr>
        <p:spPr>
          <a:xfrm>
            <a:off x="506029" y="2961632"/>
            <a:ext cx="2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A9B2DFD-2FF5-46F8-B98D-6DD028FE8505}"/>
              </a:ext>
            </a:extLst>
          </p:cNvPr>
          <p:cNvSpPr/>
          <p:nvPr/>
        </p:nvSpPr>
        <p:spPr>
          <a:xfrm>
            <a:off x="585928" y="5627601"/>
            <a:ext cx="11239132" cy="1052846"/>
          </a:xfrm>
          <a:prstGeom prst="frame">
            <a:avLst>
              <a:gd name="adj1" fmla="val 37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F7AF0C2-55FE-4D2A-94A4-E769C8F7F38C}"/>
              </a:ext>
            </a:extLst>
          </p:cNvPr>
          <p:cNvSpPr/>
          <p:nvPr/>
        </p:nvSpPr>
        <p:spPr>
          <a:xfrm>
            <a:off x="585928" y="3330964"/>
            <a:ext cx="11239132" cy="1844462"/>
          </a:xfrm>
          <a:prstGeom prst="frame">
            <a:avLst>
              <a:gd name="adj1" fmla="val 23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6A26B-3428-4F59-B220-701F1D5CA221}"/>
              </a:ext>
            </a:extLst>
          </p:cNvPr>
          <p:cNvSpPr txBox="1"/>
          <p:nvPr/>
        </p:nvSpPr>
        <p:spPr>
          <a:xfrm>
            <a:off x="674703" y="3427453"/>
            <a:ext cx="11070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IMDB Web Links were collected for all the genres(Action, Animation, Biography, Comedy, Crime, Drama, Fantasy, Horror, Mystery, Romance, Sci-fi, Thriller, War) and stored into notepad files. Various empty lists were made such that genre and column based data was to be stored separately .Then using Beautiful Soup’s </a:t>
            </a:r>
            <a:r>
              <a:rPr lang="en-US" dirty="0">
                <a:solidFill>
                  <a:schemeClr val="accent4"/>
                </a:solidFill>
              </a:rPr>
              <a:t>findAll()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accent4"/>
                </a:solidFill>
              </a:rPr>
              <a:t>urllib.Request</a:t>
            </a:r>
            <a:r>
              <a:rPr lang="en-US" dirty="0">
                <a:solidFill>
                  <a:schemeClr val="bg1"/>
                </a:solidFill>
              </a:rPr>
              <a:t>, data was extracted and stored into the respective genres with different title counts and column list. Ultimately all the column lists of a genre were merged and then all the genres list merged to create a single Data frame which is to be cleaned later on. The data frame was saved as a csv file for further work in </a:t>
            </a:r>
            <a:r>
              <a:rPr lang="en-US" dirty="0">
                <a:solidFill>
                  <a:schemeClr val="accent4"/>
                </a:solidFill>
              </a:rPr>
              <a:t>R &amp; Python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01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46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Raw 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7" y="1165915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33103"/>
            <a:ext cx="6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Checking distribution of dataset Columns of Numerical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B604-AB4C-425A-BFE5-8D8CE6BF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0" y="2049495"/>
            <a:ext cx="4270162" cy="1711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E05E-EBA4-4D6A-B057-CF2BBB537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225" y="2049495"/>
            <a:ext cx="4684221" cy="17116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8EA78F-EB63-4911-8FF8-11CB218B1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69" y="4778514"/>
            <a:ext cx="4270163" cy="1590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FABD99-50A2-4E17-9AE0-DAC860BB8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225" y="4778514"/>
            <a:ext cx="4684221" cy="1714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5F9C23-BBB3-4C42-8BFD-C32803405616}"/>
              </a:ext>
            </a:extLst>
          </p:cNvPr>
          <p:cNvSpPr txBox="1"/>
          <p:nvPr/>
        </p:nvSpPr>
        <p:spPr>
          <a:xfrm>
            <a:off x="259116" y="1657985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Histogram is understandably </a:t>
            </a:r>
            <a:r>
              <a:rPr lang="en-US" dirty="0">
                <a:solidFill>
                  <a:schemeClr val="accent4"/>
                </a:solidFill>
              </a:rPr>
              <a:t>right-skewed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7DAF0-0FA8-4F49-B5D6-8F1E7A223A9D}"/>
              </a:ext>
            </a:extLst>
          </p:cNvPr>
          <p:cNvSpPr txBox="1"/>
          <p:nvPr/>
        </p:nvSpPr>
        <p:spPr>
          <a:xfrm>
            <a:off x="6213628" y="164536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Year Histogram is understandably </a:t>
            </a:r>
            <a:r>
              <a:rPr lang="en-US" dirty="0">
                <a:solidFill>
                  <a:schemeClr val="accent4"/>
                </a:solidFill>
              </a:rPr>
              <a:t>left-skewed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CEC24-D68C-4F42-B1EA-DFAA50F7D217}"/>
              </a:ext>
            </a:extLst>
          </p:cNvPr>
          <p:cNvSpPr txBox="1"/>
          <p:nvPr/>
        </p:nvSpPr>
        <p:spPr>
          <a:xfrm>
            <a:off x="116703" y="432427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Duration Histogram is </a:t>
            </a:r>
            <a:r>
              <a:rPr lang="en-US" dirty="0">
                <a:solidFill>
                  <a:schemeClr val="accent4"/>
                </a:solidFill>
              </a:rPr>
              <a:t>concentrated to a </a:t>
            </a:r>
            <a:r>
              <a:rPr lang="en-US" dirty="0">
                <a:solidFill>
                  <a:schemeClr val="bg1"/>
                </a:solidFill>
              </a:rPr>
              <a:t>specific </a:t>
            </a:r>
            <a:r>
              <a:rPr lang="en-US" dirty="0">
                <a:solidFill>
                  <a:schemeClr val="accent4"/>
                </a:solidFill>
              </a:rPr>
              <a:t>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F7FB0-8F15-4E5A-AC63-68969EA7D55B}"/>
              </a:ext>
            </a:extLst>
          </p:cNvPr>
          <p:cNvSpPr txBox="1"/>
          <p:nvPr/>
        </p:nvSpPr>
        <p:spPr>
          <a:xfrm>
            <a:off x="6367512" y="441868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Rating is also </a:t>
            </a:r>
            <a:r>
              <a:rPr lang="en-US" dirty="0">
                <a:solidFill>
                  <a:schemeClr val="accent4"/>
                </a:solidFill>
              </a:rPr>
              <a:t>concentrated 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4"/>
                </a:solidFill>
              </a:rPr>
              <a:t>range 6-8 </a:t>
            </a:r>
          </a:p>
        </p:txBody>
      </p:sp>
    </p:spTree>
    <p:extLst>
      <p:ext uri="{BB962C8B-B14F-4D97-AF65-F5344CB8AC3E}">
        <p14:creationId xmlns:p14="http://schemas.microsoft.com/office/powerpoint/2010/main" val="333496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7" y="177553"/>
            <a:ext cx="46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Raw 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1159730"/>
            <a:ext cx="46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R’s ggplot2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33103"/>
            <a:ext cx="653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Checking distribution of dataset Columns of Numerical Columns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F9C23-BBB3-4C42-8BFD-C32803405616}"/>
              </a:ext>
            </a:extLst>
          </p:cNvPr>
          <p:cNvSpPr txBox="1"/>
          <p:nvPr/>
        </p:nvSpPr>
        <p:spPr>
          <a:xfrm>
            <a:off x="259116" y="1657985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Histogram is understandably </a:t>
            </a:r>
            <a:r>
              <a:rPr lang="en-US" dirty="0">
                <a:solidFill>
                  <a:schemeClr val="accent4"/>
                </a:solidFill>
              </a:rPr>
              <a:t>right-skewed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7DAF0-0FA8-4F49-B5D6-8F1E7A223A9D}"/>
              </a:ext>
            </a:extLst>
          </p:cNvPr>
          <p:cNvSpPr txBox="1"/>
          <p:nvPr/>
        </p:nvSpPr>
        <p:spPr>
          <a:xfrm>
            <a:off x="6213628" y="164536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Release Year Histogram is understandably </a:t>
            </a:r>
            <a:r>
              <a:rPr lang="en-US" dirty="0">
                <a:solidFill>
                  <a:schemeClr val="accent4"/>
                </a:solidFill>
              </a:rPr>
              <a:t>left-skewed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CEC24-D68C-4F42-B1EA-DFAA50F7D217}"/>
              </a:ext>
            </a:extLst>
          </p:cNvPr>
          <p:cNvSpPr txBox="1"/>
          <p:nvPr/>
        </p:nvSpPr>
        <p:spPr>
          <a:xfrm>
            <a:off x="116703" y="432427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Duration Histogram is </a:t>
            </a:r>
            <a:r>
              <a:rPr lang="en-US" dirty="0">
                <a:solidFill>
                  <a:schemeClr val="accent4"/>
                </a:solidFill>
              </a:rPr>
              <a:t>concentrated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specific </a:t>
            </a:r>
            <a:r>
              <a:rPr lang="en-US" dirty="0">
                <a:solidFill>
                  <a:schemeClr val="accent4"/>
                </a:solidFill>
              </a:rPr>
              <a:t>range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F7FB0-8F15-4E5A-AC63-68969EA7D55B}"/>
              </a:ext>
            </a:extLst>
          </p:cNvPr>
          <p:cNvSpPr txBox="1"/>
          <p:nvPr/>
        </p:nvSpPr>
        <p:spPr>
          <a:xfrm>
            <a:off x="6367512" y="4418685"/>
            <a:ext cx="53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Rating is also </a:t>
            </a:r>
            <a:r>
              <a:rPr lang="en-US" dirty="0">
                <a:solidFill>
                  <a:schemeClr val="accent4"/>
                </a:solidFill>
              </a:rPr>
              <a:t>concentrated to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4"/>
                </a:solidFill>
              </a:rPr>
              <a:t>range 6-8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D19111-B09D-46C0-AC71-9D9CF0EF8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5" y="4832029"/>
            <a:ext cx="3613213" cy="1879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79317-344C-4143-A28B-D0EEF61DE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374" y="2176472"/>
            <a:ext cx="4023055" cy="2080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622878-D498-49A8-9C9E-741485FF8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757" y="4832029"/>
            <a:ext cx="3728288" cy="1976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EE5F5-9CCD-4792-916A-448839D02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67" y="2267461"/>
            <a:ext cx="3935767" cy="207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 &amp; Preprocessing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1165915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Pandas &amp; R’s dplyr and tidyr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778541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Pre-processing data into a further usable format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092BD56-30F8-43DF-B45E-8E09838C4FF1}"/>
              </a:ext>
            </a:extLst>
          </p:cNvPr>
          <p:cNvSpPr/>
          <p:nvPr/>
        </p:nvSpPr>
        <p:spPr>
          <a:xfrm>
            <a:off x="2095130" y="1878260"/>
            <a:ext cx="426128" cy="455754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C2817-34D8-4291-986A-38F83508794B}"/>
              </a:ext>
            </a:extLst>
          </p:cNvPr>
          <p:cNvSpPr txBox="1"/>
          <p:nvPr/>
        </p:nvSpPr>
        <p:spPr>
          <a:xfrm>
            <a:off x="150920" y="3131745"/>
            <a:ext cx="194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both the languages, almost </a:t>
            </a:r>
            <a:r>
              <a:rPr lang="en-US" dirty="0">
                <a:solidFill>
                  <a:schemeClr val="accent4"/>
                </a:solidFill>
              </a:rPr>
              <a:t>similar tasks</a:t>
            </a:r>
            <a:r>
              <a:rPr lang="en-US" dirty="0">
                <a:solidFill>
                  <a:schemeClr val="bg1"/>
                </a:solidFill>
              </a:rPr>
              <a:t> were completed in the Data Cleaning domain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8267DF93-38D0-422E-90E5-ED31B9615A78}"/>
              </a:ext>
            </a:extLst>
          </p:cNvPr>
          <p:cNvSpPr/>
          <p:nvPr/>
        </p:nvSpPr>
        <p:spPr>
          <a:xfrm>
            <a:off x="2618913" y="1690688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3610D328-2255-48D4-AC8C-E883F40217D2}"/>
              </a:ext>
            </a:extLst>
          </p:cNvPr>
          <p:cNvSpPr/>
          <p:nvPr/>
        </p:nvSpPr>
        <p:spPr>
          <a:xfrm>
            <a:off x="2729884" y="1805971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DD3DCF3-8F2E-4A53-8DA7-D4ABA083235F}"/>
              </a:ext>
            </a:extLst>
          </p:cNvPr>
          <p:cNvSpPr/>
          <p:nvPr/>
        </p:nvSpPr>
        <p:spPr>
          <a:xfrm>
            <a:off x="2618913" y="2831962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un 23">
            <a:extLst>
              <a:ext uri="{FF2B5EF4-FFF2-40B4-BE49-F238E27FC236}">
                <a16:creationId xmlns:a16="http://schemas.microsoft.com/office/drawing/2014/main" id="{803A65C7-58B7-442C-B05F-5C38F8663DDF}"/>
              </a:ext>
            </a:extLst>
          </p:cNvPr>
          <p:cNvSpPr/>
          <p:nvPr/>
        </p:nvSpPr>
        <p:spPr>
          <a:xfrm>
            <a:off x="2722856" y="2944545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90CB38-3D84-4837-89B9-E518DBB14C13}"/>
              </a:ext>
            </a:extLst>
          </p:cNvPr>
          <p:cNvSpPr txBox="1"/>
          <p:nvPr/>
        </p:nvSpPr>
        <p:spPr>
          <a:xfrm>
            <a:off x="3537014" y="1574231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Symbol   removal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126F0-55B4-4594-BC4E-12F09905E40A}"/>
              </a:ext>
            </a:extLst>
          </p:cNvPr>
          <p:cNvSpPr txBox="1"/>
          <p:nvPr/>
        </p:nvSpPr>
        <p:spPr>
          <a:xfrm>
            <a:off x="4787283" y="1477169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columns such as Release Year contained </a:t>
            </a:r>
            <a:r>
              <a:rPr lang="en-US" dirty="0">
                <a:solidFill>
                  <a:schemeClr val="accent4"/>
                </a:solidFill>
              </a:rPr>
              <a:t>unwanted symbols </a:t>
            </a:r>
            <a:r>
              <a:rPr lang="en-US" dirty="0">
                <a:solidFill>
                  <a:schemeClr val="bg1"/>
                </a:solidFill>
              </a:rPr>
              <a:t>like ( , ), I, V, X while Duration Column contained </a:t>
            </a:r>
            <a:r>
              <a:rPr lang="en-US" dirty="0">
                <a:solidFill>
                  <a:schemeClr val="accent4"/>
                </a:solidFill>
              </a:rPr>
              <a:t>phrases</a:t>
            </a:r>
            <a:r>
              <a:rPr lang="en-US" dirty="0">
                <a:solidFill>
                  <a:schemeClr val="bg1"/>
                </a:solidFill>
              </a:rPr>
              <a:t> like min. These all were </a:t>
            </a:r>
            <a:r>
              <a:rPr lang="en-US" dirty="0">
                <a:solidFill>
                  <a:schemeClr val="accent4"/>
                </a:solidFill>
              </a:rPr>
              <a:t>replaced by whitespaces </a:t>
            </a:r>
            <a:r>
              <a:rPr lang="en-US" dirty="0">
                <a:solidFill>
                  <a:schemeClr val="bg1"/>
                </a:solidFill>
              </a:rPr>
              <a:t>and then the column values were trimmed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EBA6E-1322-4A63-AA45-87F2D8217B47}"/>
              </a:ext>
            </a:extLst>
          </p:cNvPr>
          <p:cNvSpPr txBox="1"/>
          <p:nvPr/>
        </p:nvSpPr>
        <p:spPr>
          <a:xfrm>
            <a:off x="3537012" y="2752600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  splitting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1A4E0-888C-40C8-BAD1-BB3FD4EE3601}"/>
              </a:ext>
            </a:extLst>
          </p:cNvPr>
          <p:cNvSpPr txBox="1"/>
          <p:nvPr/>
        </p:nvSpPr>
        <p:spPr>
          <a:xfrm>
            <a:off x="4787283" y="2673391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Columns such as Sub Genres and Directors &amp; Actors contained </a:t>
            </a:r>
            <a:r>
              <a:rPr lang="en-US" dirty="0">
                <a:solidFill>
                  <a:schemeClr val="accent4"/>
                </a:solidFill>
              </a:rPr>
              <a:t>multiple columns</a:t>
            </a:r>
            <a:r>
              <a:rPr lang="en-US" dirty="0">
                <a:solidFill>
                  <a:schemeClr val="bg1"/>
                </a:solidFill>
              </a:rPr>
              <a:t> inside them. These were </a:t>
            </a:r>
            <a:r>
              <a:rPr lang="en-US" dirty="0">
                <a:solidFill>
                  <a:schemeClr val="accent4"/>
                </a:solidFill>
              </a:rPr>
              <a:t>split</a:t>
            </a:r>
            <a:r>
              <a:rPr lang="en-US" dirty="0">
                <a:solidFill>
                  <a:schemeClr val="bg1"/>
                </a:solidFill>
              </a:rPr>
              <a:t> into multiple columns </a:t>
            </a:r>
            <a:r>
              <a:rPr lang="en-US" dirty="0">
                <a:solidFill>
                  <a:schemeClr val="accent4"/>
                </a:solidFill>
              </a:rPr>
              <a:t>using delimiter</a:t>
            </a:r>
            <a:r>
              <a:rPr lang="en-US" dirty="0">
                <a:solidFill>
                  <a:schemeClr val="bg1"/>
                </a:solidFill>
              </a:rPr>
              <a:t> as the basis of splitting. </a:t>
            </a: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63483B9B-915E-4D24-A9B4-68D17D10314F}"/>
              </a:ext>
            </a:extLst>
          </p:cNvPr>
          <p:cNvSpPr/>
          <p:nvPr/>
        </p:nvSpPr>
        <p:spPr>
          <a:xfrm>
            <a:off x="2618913" y="6229095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un 35">
            <a:extLst>
              <a:ext uri="{FF2B5EF4-FFF2-40B4-BE49-F238E27FC236}">
                <a16:creationId xmlns:a16="http://schemas.microsoft.com/office/drawing/2014/main" id="{92984937-A0C7-4BB9-BB4E-0DB86F77A2EE}"/>
              </a:ext>
            </a:extLst>
          </p:cNvPr>
          <p:cNvSpPr/>
          <p:nvPr/>
        </p:nvSpPr>
        <p:spPr>
          <a:xfrm>
            <a:off x="2731179" y="6356858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AD92E-C9D0-49EE-BFF9-57532D81619F}"/>
              </a:ext>
            </a:extLst>
          </p:cNvPr>
          <p:cNvSpPr txBox="1"/>
          <p:nvPr/>
        </p:nvSpPr>
        <p:spPr>
          <a:xfrm>
            <a:off x="3497801" y="6023520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Conversion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90F33D-33B6-4C67-955B-D01186798E7B}"/>
              </a:ext>
            </a:extLst>
          </p:cNvPr>
          <p:cNvSpPr txBox="1"/>
          <p:nvPr/>
        </p:nvSpPr>
        <p:spPr>
          <a:xfrm>
            <a:off x="4787283" y="5919489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column types were found and then </a:t>
            </a:r>
            <a:r>
              <a:rPr lang="en-US" dirty="0">
                <a:solidFill>
                  <a:schemeClr val="accent4"/>
                </a:solidFill>
              </a:rPr>
              <a:t>converted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>
                <a:solidFill>
                  <a:schemeClr val="accent4"/>
                </a:solidFill>
              </a:rPr>
              <a:t>suitable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types</a:t>
            </a:r>
            <a:r>
              <a:rPr lang="en-US" dirty="0">
                <a:solidFill>
                  <a:schemeClr val="bg1"/>
                </a:solidFill>
              </a:rPr>
              <a:t>. This was important as the future analysis and modelling have fixed type requirements which our data should be able to be converted to. </a:t>
            </a: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46F6652E-3B80-4FBC-9A8D-C31D06219D52}"/>
              </a:ext>
            </a:extLst>
          </p:cNvPr>
          <p:cNvSpPr/>
          <p:nvPr/>
        </p:nvSpPr>
        <p:spPr>
          <a:xfrm>
            <a:off x="2618913" y="5107175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Sun 43">
            <a:extLst>
              <a:ext uri="{FF2B5EF4-FFF2-40B4-BE49-F238E27FC236}">
                <a16:creationId xmlns:a16="http://schemas.microsoft.com/office/drawing/2014/main" id="{2A7F9C1F-84FD-4B5B-98B9-904A4EA13984}"/>
              </a:ext>
            </a:extLst>
          </p:cNvPr>
          <p:cNvSpPr/>
          <p:nvPr/>
        </p:nvSpPr>
        <p:spPr>
          <a:xfrm>
            <a:off x="2729884" y="5222458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890E1-2CDE-48D5-A4FC-21FFC8E704EB}"/>
              </a:ext>
            </a:extLst>
          </p:cNvPr>
          <p:cNvSpPr txBox="1"/>
          <p:nvPr/>
        </p:nvSpPr>
        <p:spPr>
          <a:xfrm>
            <a:off x="3495582" y="4990716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Column Removal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813653-2D98-4BD6-AEF7-109FC1F449F8}"/>
              </a:ext>
            </a:extLst>
          </p:cNvPr>
          <p:cNvSpPr txBox="1"/>
          <p:nvPr/>
        </p:nvSpPr>
        <p:spPr>
          <a:xfrm>
            <a:off x="4787283" y="4852216"/>
            <a:ext cx="705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Almost all columns had minimal or no NA values except Sub Genre 3 . </a:t>
            </a:r>
            <a:r>
              <a:rPr lang="en-US" dirty="0">
                <a:solidFill>
                  <a:schemeClr val="accent4"/>
                </a:solidFill>
              </a:rPr>
              <a:t>Sub Genre 3 </a:t>
            </a:r>
            <a:r>
              <a:rPr lang="en-US" dirty="0">
                <a:solidFill>
                  <a:schemeClr val="bg1"/>
                </a:solidFill>
              </a:rPr>
              <a:t>had about </a:t>
            </a:r>
            <a:r>
              <a:rPr lang="en-US" dirty="0">
                <a:solidFill>
                  <a:schemeClr val="accent4"/>
                </a:solidFill>
              </a:rPr>
              <a:t>25% NA values </a:t>
            </a:r>
            <a:r>
              <a:rPr lang="en-US" dirty="0">
                <a:solidFill>
                  <a:schemeClr val="bg1"/>
                </a:solidFill>
              </a:rPr>
              <a:t>and since the column isn’t very important, we removed it.</a:t>
            </a: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9551C7B4-C084-4F4B-9E5C-06F94B7DACF6}"/>
              </a:ext>
            </a:extLst>
          </p:cNvPr>
          <p:cNvSpPr/>
          <p:nvPr/>
        </p:nvSpPr>
        <p:spPr>
          <a:xfrm>
            <a:off x="2618913" y="3985256"/>
            <a:ext cx="426128" cy="413416"/>
          </a:xfrm>
          <a:prstGeom prst="donut">
            <a:avLst>
              <a:gd name="adj" fmla="val 352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Sun 51">
            <a:extLst>
              <a:ext uri="{FF2B5EF4-FFF2-40B4-BE49-F238E27FC236}">
                <a16:creationId xmlns:a16="http://schemas.microsoft.com/office/drawing/2014/main" id="{5EE4AD11-F080-4489-A3A1-039420019EF9}"/>
              </a:ext>
            </a:extLst>
          </p:cNvPr>
          <p:cNvSpPr/>
          <p:nvPr/>
        </p:nvSpPr>
        <p:spPr>
          <a:xfrm>
            <a:off x="2722856" y="4097839"/>
            <a:ext cx="204186" cy="182849"/>
          </a:xfrm>
          <a:prstGeom prst="su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610450-F134-4DBB-930E-1E47C137D1E3}"/>
              </a:ext>
            </a:extLst>
          </p:cNvPr>
          <p:cNvSpPr txBox="1"/>
          <p:nvPr/>
        </p:nvSpPr>
        <p:spPr>
          <a:xfrm>
            <a:off x="3551067" y="3827983"/>
            <a:ext cx="17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Duplicate removal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1D0995-C067-4F7D-A811-CF7F384DAF4F}"/>
              </a:ext>
            </a:extLst>
          </p:cNvPr>
          <p:cNvSpPr txBox="1"/>
          <p:nvPr/>
        </p:nvSpPr>
        <p:spPr>
          <a:xfrm>
            <a:off x="4787282" y="3727598"/>
            <a:ext cx="740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all the movies scraped were top rated, so a lot of movies were duplicate in the main dataframe. Hence, after removing </a:t>
            </a:r>
            <a:r>
              <a:rPr lang="en-US" dirty="0">
                <a:solidFill>
                  <a:schemeClr val="accent4"/>
                </a:solidFill>
              </a:rPr>
              <a:t>duplicates</a:t>
            </a:r>
            <a:r>
              <a:rPr lang="en-US" dirty="0">
                <a:solidFill>
                  <a:schemeClr val="bg1"/>
                </a:solidFill>
              </a:rPr>
              <a:t>, around </a:t>
            </a:r>
            <a:r>
              <a:rPr lang="en-US" dirty="0">
                <a:solidFill>
                  <a:schemeClr val="accent4"/>
                </a:solidFill>
              </a:rPr>
              <a:t>20000 </a:t>
            </a:r>
            <a:r>
              <a:rPr lang="en-US" dirty="0">
                <a:solidFill>
                  <a:schemeClr val="bg1"/>
                </a:solidFill>
              </a:rPr>
              <a:t>movies were removed and as a result the </a:t>
            </a:r>
            <a:r>
              <a:rPr lang="en-US" dirty="0">
                <a:solidFill>
                  <a:schemeClr val="accent4"/>
                </a:solidFill>
              </a:rPr>
              <a:t>count</a:t>
            </a:r>
            <a:r>
              <a:rPr lang="en-US" dirty="0">
                <a:solidFill>
                  <a:schemeClr val="bg1"/>
                </a:solidFill>
              </a:rPr>
              <a:t> was </a:t>
            </a:r>
            <a:r>
              <a:rPr lang="en-US" dirty="0">
                <a:solidFill>
                  <a:schemeClr val="accent4"/>
                </a:solidFill>
              </a:rPr>
              <a:t>reduced to 12154</a:t>
            </a:r>
          </a:p>
        </p:txBody>
      </p:sp>
    </p:spTree>
    <p:extLst>
      <p:ext uri="{BB962C8B-B14F-4D97-AF65-F5344CB8AC3E}">
        <p14:creationId xmlns:p14="http://schemas.microsoft.com/office/powerpoint/2010/main" val="172827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&amp; PySpark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Finding answers </a:t>
            </a:r>
            <a:r>
              <a:rPr lang="en-US">
                <a:solidFill>
                  <a:schemeClr val="accent4"/>
                </a:solidFill>
              </a:rPr>
              <a:t>to some intriguing </a:t>
            </a:r>
            <a:r>
              <a:rPr lang="en-US" dirty="0">
                <a:solidFill>
                  <a:schemeClr val="accent4"/>
                </a:solidFill>
              </a:rPr>
              <a:t>questions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17BC3E9-4CB1-4049-8CEF-7414EB8A1B49}"/>
              </a:ext>
            </a:extLst>
          </p:cNvPr>
          <p:cNvSpPr/>
          <p:nvPr/>
        </p:nvSpPr>
        <p:spPr>
          <a:xfrm>
            <a:off x="5264456" y="3311372"/>
            <a:ext cx="470518" cy="745723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ED375A7-2D49-477A-B577-278A1082BC26}"/>
              </a:ext>
            </a:extLst>
          </p:cNvPr>
          <p:cNvSpPr/>
          <p:nvPr/>
        </p:nvSpPr>
        <p:spPr>
          <a:xfrm>
            <a:off x="4941902" y="3093869"/>
            <a:ext cx="1154098" cy="1185168"/>
          </a:xfrm>
          <a:prstGeom prst="donut">
            <a:avLst>
              <a:gd name="adj" fmla="val 51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B329-F708-4A05-98C7-998872034619}"/>
              </a:ext>
            </a:extLst>
          </p:cNvPr>
          <p:cNvSpPr txBox="1"/>
          <p:nvPr/>
        </p:nvSpPr>
        <p:spPr>
          <a:xfrm>
            <a:off x="4365962" y="1402208"/>
            <a:ext cx="275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character is </a:t>
            </a:r>
            <a:r>
              <a:rPr lang="en-US" dirty="0">
                <a:solidFill>
                  <a:schemeClr val="accent4"/>
                </a:solidFill>
              </a:rPr>
              <a:t>most used </a:t>
            </a:r>
            <a:r>
              <a:rPr lang="en-US" dirty="0">
                <a:solidFill>
                  <a:schemeClr val="bg1"/>
                </a:solidFill>
              </a:rPr>
              <a:t>as the starting one for movie titles? Is it </a:t>
            </a:r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4"/>
                </a:solidFill>
              </a:rPr>
              <a:t>S </a:t>
            </a:r>
            <a:r>
              <a:rPr lang="en-US" dirty="0">
                <a:solidFill>
                  <a:schemeClr val="bg1"/>
                </a:solidFill>
              </a:rPr>
              <a:t>or something else?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C75CD996-EA1E-4535-A4C7-612249E447D1}"/>
              </a:ext>
            </a:extLst>
          </p:cNvPr>
          <p:cNvSpPr/>
          <p:nvPr/>
        </p:nvSpPr>
        <p:spPr>
          <a:xfrm>
            <a:off x="4203946" y="1402208"/>
            <a:ext cx="2848991" cy="120032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4CF07EE0-9473-42A9-AE8A-ECC4DE53E373}"/>
              </a:ext>
            </a:extLst>
          </p:cNvPr>
          <p:cNvSpPr/>
          <p:nvPr/>
        </p:nvSpPr>
        <p:spPr>
          <a:xfrm>
            <a:off x="5370987" y="274448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C4EC303-9012-4DE2-B92D-6B100288A268}"/>
              </a:ext>
            </a:extLst>
          </p:cNvPr>
          <p:cNvSpPr/>
          <p:nvPr/>
        </p:nvSpPr>
        <p:spPr>
          <a:xfrm>
            <a:off x="7223464" y="3212625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A4AA-9055-4A81-A161-160336B569DD}"/>
              </a:ext>
            </a:extLst>
          </p:cNvPr>
          <p:cNvSpPr txBox="1"/>
          <p:nvPr/>
        </p:nvSpPr>
        <p:spPr>
          <a:xfrm>
            <a:off x="7344791" y="3226194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trend of</a:t>
            </a:r>
            <a:r>
              <a:rPr lang="en-US" dirty="0">
                <a:solidFill>
                  <a:schemeClr val="bg1"/>
                </a:solidFill>
              </a:rPr>
              <a:t> count of </a:t>
            </a:r>
            <a:r>
              <a:rPr lang="en-US" dirty="0">
                <a:solidFill>
                  <a:schemeClr val="accent4"/>
                </a:solidFill>
              </a:rPr>
              <a:t>top movies </a:t>
            </a:r>
            <a:r>
              <a:rPr lang="en-US" dirty="0">
                <a:solidFill>
                  <a:schemeClr val="bg1"/>
                </a:solidFill>
              </a:rPr>
              <a:t>on IMDB since 1916 to 2020? Upward slope! You sure?</a:t>
            </a:r>
          </a:p>
        </p:txBody>
      </p:sp>
      <p:sp>
        <p:nvSpPr>
          <p:cNvPr id="22" name="Star: 4 Points 21">
            <a:extLst>
              <a:ext uri="{FF2B5EF4-FFF2-40B4-BE49-F238E27FC236}">
                <a16:creationId xmlns:a16="http://schemas.microsoft.com/office/drawing/2014/main" id="{617EDFF4-0CD6-40E2-A660-3EAE6BDAF4B4}"/>
              </a:ext>
            </a:extLst>
          </p:cNvPr>
          <p:cNvSpPr/>
          <p:nvPr/>
        </p:nvSpPr>
        <p:spPr>
          <a:xfrm>
            <a:off x="6174415" y="354633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EF27AF38-F0CD-4BA0-9053-D5FA08BDF73B}"/>
              </a:ext>
            </a:extLst>
          </p:cNvPr>
          <p:cNvSpPr/>
          <p:nvPr/>
        </p:nvSpPr>
        <p:spPr>
          <a:xfrm>
            <a:off x="5390223" y="4361804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A68C84B-91FB-4D3F-A5E7-BBD5EFAAC78C}"/>
              </a:ext>
            </a:extLst>
          </p:cNvPr>
          <p:cNvSpPr/>
          <p:nvPr/>
        </p:nvSpPr>
        <p:spPr>
          <a:xfrm>
            <a:off x="3977196" y="5057896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384BA-5AE4-4858-BB09-A19688D46C64}"/>
              </a:ext>
            </a:extLst>
          </p:cNvPr>
          <p:cNvSpPr txBox="1"/>
          <p:nvPr/>
        </p:nvSpPr>
        <p:spPr>
          <a:xfrm>
            <a:off x="4098523" y="5071465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average runtime </a:t>
            </a:r>
            <a:r>
              <a:rPr lang="en-US" dirty="0">
                <a:solidFill>
                  <a:schemeClr val="bg1"/>
                </a:solidFill>
              </a:rPr>
              <a:t>of top movies </a:t>
            </a:r>
            <a:r>
              <a:rPr lang="en-US" dirty="0">
                <a:solidFill>
                  <a:schemeClr val="accent4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per the year</a:t>
            </a:r>
            <a:r>
              <a:rPr lang="en-US" dirty="0">
                <a:solidFill>
                  <a:schemeClr val="bg1"/>
                </a:solidFill>
              </a:rPr>
              <a:t>? Is there a big difference or not?</a:t>
            </a:r>
          </a:p>
        </p:txBody>
      </p:sp>
      <p:sp>
        <p:nvSpPr>
          <p:cNvPr id="29" name="Star: 4 Points 28">
            <a:extLst>
              <a:ext uri="{FF2B5EF4-FFF2-40B4-BE49-F238E27FC236}">
                <a16:creationId xmlns:a16="http://schemas.microsoft.com/office/drawing/2014/main" id="{B9D8BEF4-CC9F-4862-AF34-F595A5B53EE1}"/>
              </a:ext>
            </a:extLst>
          </p:cNvPr>
          <p:cNvSpPr/>
          <p:nvPr/>
        </p:nvSpPr>
        <p:spPr>
          <a:xfrm>
            <a:off x="4611204" y="3530405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5C3CC3EB-269C-4994-BA40-D0394F42D584}"/>
              </a:ext>
            </a:extLst>
          </p:cNvPr>
          <p:cNvSpPr/>
          <p:nvPr/>
        </p:nvSpPr>
        <p:spPr>
          <a:xfrm>
            <a:off x="634756" y="3212625"/>
            <a:ext cx="3615422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BC9D-DFB3-4093-A2AF-6D7826153D2B}"/>
              </a:ext>
            </a:extLst>
          </p:cNvPr>
          <p:cNvSpPr txBox="1"/>
          <p:nvPr/>
        </p:nvSpPr>
        <p:spPr>
          <a:xfrm>
            <a:off x="713171" y="3189592"/>
            <a:ext cx="365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genre proportion </a:t>
            </a:r>
            <a:r>
              <a:rPr lang="en-US" dirty="0">
                <a:solidFill>
                  <a:schemeClr val="bg1"/>
                </a:solidFill>
              </a:rPr>
              <a:t>of top movies released </a:t>
            </a:r>
            <a:r>
              <a:rPr lang="en-US" dirty="0">
                <a:solidFill>
                  <a:schemeClr val="accent4"/>
                </a:solidFill>
              </a:rPr>
              <a:t>per year</a:t>
            </a:r>
            <a:r>
              <a:rPr lang="en-US" dirty="0">
                <a:solidFill>
                  <a:schemeClr val="bg1"/>
                </a:solidFill>
              </a:rPr>
              <a:t>? Does it follow a trend through all the years</a:t>
            </a:r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376AE0BD-BBD7-4A86-AF6B-8564D95CD45E}"/>
              </a:ext>
            </a:extLst>
          </p:cNvPr>
          <p:cNvSpPr/>
          <p:nvPr/>
        </p:nvSpPr>
        <p:spPr>
          <a:xfrm>
            <a:off x="4718842" y="4144301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1D89F2A4-BB98-4FC1-A09E-B7921B05E564}"/>
              </a:ext>
            </a:extLst>
          </p:cNvPr>
          <p:cNvSpPr/>
          <p:nvPr/>
        </p:nvSpPr>
        <p:spPr>
          <a:xfrm>
            <a:off x="366942" y="4457731"/>
            <a:ext cx="3515556" cy="121389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43DBD6-08ED-47BF-B11F-95FA48EDC1AE}"/>
              </a:ext>
            </a:extLst>
          </p:cNvPr>
          <p:cNvSpPr txBox="1"/>
          <p:nvPr/>
        </p:nvSpPr>
        <p:spPr>
          <a:xfrm>
            <a:off x="488269" y="4471300"/>
            <a:ext cx="327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increase/decrease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accent4"/>
                </a:solidFill>
              </a:rPr>
              <a:t>User Votes </a:t>
            </a:r>
            <a:r>
              <a:rPr lang="en-US" dirty="0">
                <a:solidFill>
                  <a:schemeClr val="bg1"/>
                </a:solidFill>
              </a:rPr>
              <a:t>as per the Release Year of movies? Is it the obvious </a:t>
            </a:r>
            <a:r>
              <a:rPr lang="en-US" dirty="0">
                <a:solidFill>
                  <a:schemeClr val="accent4"/>
                </a:solidFill>
              </a:rPr>
              <a:t>exponential increase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Star: 4 Points 62">
            <a:extLst>
              <a:ext uri="{FF2B5EF4-FFF2-40B4-BE49-F238E27FC236}">
                <a16:creationId xmlns:a16="http://schemas.microsoft.com/office/drawing/2014/main" id="{649EBEE6-7CA5-4D4C-B535-7D60B92A50C6}"/>
              </a:ext>
            </a:extLst>
          </p:cNvPr>
          <p:cNvSpPr/>
          <p:nvPr/>
        </p:nvSpPr>
        <p:spPr>
          <a:xfrm>
            <a:off x="6116712" y="4144300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uble Bracket 64">
            <a:extLst>
              <a:ext uri="{FF2B5EF4-FFF2-40B4-BE49-F238E27FC236}">
                <a16:creationId xmlns:a16="http://schemas.microsoft.com/office/drawing/2014/main" id="{18781BC6-B172-4227-AAD6-D11793F4BCED}"/>
              </a:ext>
            </a:extLst>
          </p:cNvPr>
          <p:cNvSpPr/>
          <p:nvPr/>
        </p:nvSpPr>
        <p:spPr>
          <a:xfrm>
            <a:off x="7708777" y="4400202"/>
            <a:ext cx="4116281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20BCD1-BA24-4125-8647-9CEE6BD9B5F8}"/>
              </a:ext>
            </a:extLst>
          </p:cNvPr>
          <p:cNvSpPr txBox="1"/>
          <p:nvPr/>
        </p:nvSpPr>
        <p:spPr>
          <a:xfrm>
            <a:off x="7830105" y="4413771"/>
            <a:ext cx="408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</a:t>
            </a:r>
            <a:r>
              <a:rPr lang="en-US" dirty="0">
                <a:solidFill>
                  <a:schemeClr val="accent4"/>
                </a:solidFill>
              </a:rPr>
              <a:t>top most rated movie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year wise </a:t>
            </a:r>
            <a:r>
              <a:rPr lang="en-US" dirty="0">
                <a:solidFill>
                  <a:schemeClr val="bg1"/>
                </a:solidFill>
              </a:rPr>
              <a:t>since 1916? Are we going to see the </a:t>
            </a:r>
            <a:r>
              <a:rPr lang="en-US" dirty="0">
                <a:solidFill>
                  <a:schemeClr val="accent4"/>
                </a:solidFill>
              </a:rPr>
              <a:t>Oscar winners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> some </a:t>
            </a:r>
            <a:r>
              <a:rPr lang="en-US" dirty="0">
                <a:solidFill>
                  <a:schemeClr val="accent4"/>
                </a:solidFill>
              </a:rPr>
              <a:t>surprising names</a:t>
            </a:r>
          </a:p>
        </p:txBody>
      </p:sp>
    </p:spTree>
    <p:extLst>
      <p:ext uri="{BB962C8B-B14F-4D97-AF65-F5344CB8AC3E}">
        <p14:creationId xmlns:p14="http://schemas.microsoft.com/office/powerpoint/2010/main" val="166883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Analysis 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Matplotlib, R’s ggplot2 &amp; PySpark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Finding answers to some intriguing questions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17BC3E9-4CB1-4049-8CEF-7414EB8A1B49}"/>
              </a:ext>
            </a:extLst>
          </p:cNvPr>
          <p:cNvSpPr/>
          <p:nvPr/>
        </p:nvSpPr>
        <p:spPr>
          <a:xfrm>
            <a:off x="5264456" y="3311372"/>
            <a:ext cx="470518" cy="745723"/>
          </a:xfrm>
          <a:prstGeom prst="lightningBol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ED375A7-2D49-477A-B577-278A1082BC26}"/>
              </a:ext>
            </a:extLst>
          </p:cNvPr>
          <p:cNvSpPr/>
          <p:nvPr/>
        </p:nvSpPr>
        <p:spPr>
          <a:xfrm>
            <a:off x="4941902" y="3093869"/>
            <a:ext cx="1154098" cy="1185168"/>
          </a:xfrm>
          <a:prstGeom prst="donut">
            <a:avLst>
              <a:gd name="adj" fmla="val 51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2B329-F708-4A05-98C7-998872034619}"/>
              </a:ext>
            </a:extLst>
          </p:cNvPr>
          <p:cNvSpPr txBox="1"/>
          <p:nvPr/>
        </p:nvSpPr>
        <p:spPr>
          <a:xfrm>
            <a:off x="4365962" y="1402208"/>
            <a:ext cx="275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accent4"/>
                </a:solidFill>
              </a:rPr>
              <a:t>genre</a:t>
            </a:r>
            <a:r>
              <a:rPr lang="en-US" dirty="0">
                <a:solidFill>
                  <a:schemeClr val="bg1"/>
                </a:solidFill>
              </a:rPr>
              <a:t> has the </a:t>
            </a:r>
            <a:r>
              <a:rPr lang="en-US" dirty="0">
                <a:solidFill>
                  <a:schemeClr val="accent4"/>
                </a:solidFill>
              </a:rPr>
              <a:t>most movies</a:t>
            </a:r>
            <a:r>
              <a:rPr lang="en-US" dirty="0">
                <a:solidFill>
                  <a:schemeClr val="bg1"/>
                </a:solidFill>
              </a:rPr>
              <a:t> in IMDB’s top rated movies? Wild guess, Action! Right?</a:t>
            </a:r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C75CD996-EA1E-4535-A4C7-612249E447D1}"/>
              </a:ext>
            </a:extLst>
          </p:cNvPr>
          <p:cNvSpPr/>
          <p:nvPr/>
        </p:nvSpPr>
        <p:spPr>
          <a:xfrm>
            <a:off x="4203946" y="1402208"/>
            <a:ext cx="2848991" cy="120032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4CF07EE0-9473-42A9-AE8A-ECC4DE53E373}"/>
              </a:ext>
            </a:extLst>
          </p:cNvPr>
          <p:cNvSpPr/>
          <p:nvPr/>
        </p:nvSpPr>
        <p:spPr>
          <a:xfrm>
            <a:off x="5370987" y="274448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FC4EC303-9012-4DE2-B92D-6B100288A268}"/>
              </a:ext>
            </a:extLst>
          </p:cNvPr>
          <p:cNvSpPr/>
          <p:nvPr/>
        </p:nvSpPr>
        <p:spPr>
          <a:xfrm>
            <a:off x="7223464" y="3212625"/>
            <a:ext cx="351555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A4AA-9055-4A81-A161-160336B569DD}"/>
              </a:ext>
            </a:extLst>
          </p:cNvPr>
          <p:cNvSpPr txBox="1"/>
          <p:nvPr/>
        </p:nvSpPr>
        <p:spPr>
          <a:xfrm>
            <a:off x="7344791" y="3226194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Primary Actor </a:t>
            </a:r>
            <a:r>
              <a:rPr lang="en-US" dirty="0">
                <a:solidFill>
                  <a:schemeClr val="bg1"/>
                </a:solidFill>
              </a:rPr>
              <a:t>on basis of User Rating? De Niro, Daniel Day Lewis or Will Smith?</a:t>
            </a:r>
          </a:p>
        </p:txBody>
      </p:sp>
      <p:sp>
        <p:nvSpPr>
          <p:cNvPr id="22" name="Star: 4 Points 21">
            <a:extLst>
              <a:ext uri="{FF2B5EF4-FFF2-40B4-BE49-F238E27FC236}">
                <a16:creationId xmlns:a16="http://schemas.microsoft.com/office/drawing/2014/main" id="{617EDFF4-0CD6-40E2-A660-3EAE6BDAF4B4}"/>
              </a:ext>
            </a:extLst>
          </p:cNvPr>
          <p:cNvSpPr/>
          <p:nvPr/>
        </p:nvSpPr>
        <p:spPr>
          <a:xfrm>
            <a:off x="6174415" y="3546338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EF27AF38-F0CD-4BA0-9053-D5FA08BDF73B}"/>
              </a:ext>
            </a:extLst>
          </p:cNvPr>
          <p:cNvSpPr/>
          <p:nvPr/>
        </p:nvSpPr>
        <p:spPr>
          <a:xfrm>
            <a:off x="5390223" y="4361804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A68C84B-91FB-4D3F-A5E7-BBD5EFAAC78C}"/>
              </a:ext>
            </a:extLst>
          </p:cNvPr>
          <p:cNvSpPr/>
          <p:nvPr/>
        </p:nvSpPr>
        <p:spPr>
          <a:xfrm>
            <a:off x="380257" y="4487904"/>
            <a:ext cx="3431226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384BA-5AE4-4858-BB09-A19688D46C64}"/>
              </a:ext>
            </a:extLst>
          </p:cNvPr>
          <p:cNvSpPr txBox="1"/>
          <p:nvPr/>
        </p:nvSpPr>
        <p:spPr>
          <a:xfrm>
            <a:off x="488268" y="4501473"/>
            <a:ext cx="3352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Supporting Actor </a:t>
            </a:r>
            <a:r>
              <a:rPr lang="en-US" dirty="0">
                <a:solidFill>
                  <a:schemeClr val="bg1"/>
                </a:solidFill>
              </a:rPr>
              <a:t>on basis of User Rating? Morgan Freeman no doubt!</a:t>
            </a:r>
          </a:p>
        </p:txBody>
      </p:sp>
      <p:sp>
        <p:nvSpPr>
          <p:cNvPr id="29" name="Star: 4 Points 28">
            <a:extLst>
              <a:ext uri="{FF2B5EF4-FFF2-40B4-BE49-F238E27FC236}">
                <a16:creationId xmlns:a16="http://schemas.microsoft.com/office/drawing/2014/main" id="{B9D8BEF4-CC9F-4862-AF34-F595A5B53EE1}"/>
              </a:ext>
            </a:extLst>
          </p:cNvPr>
          <p:cNvSpPr/>
          <p:nvPr/>
        </p:nvSpPr>
        <p:spPr>
          <a:xfrm>
            <a:off x="4611204" y="3530405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5C3CC3EB-269C-4994-BA40-D0394F42D584}"/>
              </a:ext>
            </a:extLst>
          </p:cNvPr>
          <p:cNvSpPr/>
          <p:nvPr/>
        </p:nvSpPr>
        <p:spPr>
          <a:xfrm>
            <a:off x="634756" y="3212625"/>
            <a:ext cx="3615422" cy="936899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2BC9D-DFB3-4093-A2AF-6D7826153D2B}"/>
              </a:ext>
            </a:extLst>
          </p:cNvPr>
          <p:cNvSpPr txBox="1"/>
          <p:nvPr/>
        </p:nvSpPr>
        <p:spPr>
          <a:xfrm>
            <a:off x="713171" y="3189592"/>
            <a:ext cx="365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accent4"/>
                </a:solidFill>
              </a:rPr>
              <a:t>successful Secondary Supporting Actor</a:t>
            </a:r>
            <a:r>
              <a:rPr lang="en-US" dirty="0">
                <a:solidFill>
                  <a:schemeClr val="bg1"/>
                </a:solidFill>
              </a:rPr>
              <a:t>? Don’t guess anymore, find out!</a:t>
            </a:r>
          </a:p>
        </p:txBody>
      </p:sp>
      <p:sp>
        <p:nvSpPr>
          <p:cNvPr id="35" name="Star: 4 Points 34">
            <a:extLst>
              <a:ext uri="{FF2B5EF4-FFF2-40B4-BE49-F238E27FC236}">
                <a16:creationId xmlns:a16="http://schemas.microsoft.com/office/drawing/2014/main" id="{376AE0BD-BBD7-4A86-AF6B-8564D95CD45E}"/>
              </a:ext>
            </a:extLst>
          </p:cNvPr>
          <p:cNvSpPr/>
          <p:nvPr/>
        </p:nvSpPr>
        <p:spPr>
          <a:xfrm>
            <a:off x="4718842" y="4144301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uble Bracket 58">
            <a:extLst>
              <a:ext uri="{FF2B5EF4-FFF2-40B4-BE49-F238E27FC236}">
                <a16:creationId xmlns:a16="http://schemas.microsoft.com/office/drawing/2014/main" id="{1D89F2A4-BB98-4FC1-A09E-B7921B05E564}"/>
              </a:ext>
            </a:extLst>
          </p:cNvPr>
          <p:cNvSpPr/>
          <p:nvPr/>
        </p:nvSpPr>
        <p:spPr>
          <a:xfrm>
            <a:off x="3889900" y="4982392"/>
            <a:ext cx="3515556" cy="121389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43DBD6-08ED-47BF-B11F-95FA48EDC1AE}"/>
              </a:ext>
            </a:extLst>
          </p:cNvPr>
          <p:cNvSpPr txBox="1"/>
          <p:nvPr/>
        </p:nvSpPr>
        <p:spPr>
          <a:xfrm>
            <a:off x="4011227" y="4995961"/>
            <a:ext cx="327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Decade Wise Movie Count</a:t>
            </a:r>
            <a:r>
              <a:rPr lang="en-US" dirty="0">
                <a:solidFill>
                  <a:schemeClr val="bg1"/>
                </a:solidFill>
              </a:rPr>
              <a:t>? Didn’t we already answer that? No! That was year wise. Let’s get that data normalized, right?</a:t>
            </a:r>
          </a:p>
        </p:txBody>
      </p:sp>
      <p:sp>
        <p:nvSpPr>
          <p:cNvPr id="63" name="Star: 4 Points 62">
            <a:extLst>
              <a:ext uri="{FF2B5EF4-FFF2-40B4-BE49-F238E27FC236}">
                <a16:creationId xmlns:a16="http://schemas.microsoft.com/office/drawing/2014/main" id="{649EBEE6-7CA5-4D4C-B535-7D60B92A50C6}"/>
              </a:ext>
            </a:extLst>
          </p:cNvPr>
          <p:cNvSpPr/>
          <p:nvPr/>
        </p:nvSpPr>
        <p:spPr>
          <a:xfrm>
            <a:off x="6116712" y="4144300"/>
            <a:ext cx="257455" cy="269471"/>
          </a:xfrm>
          <a:prstGeom prst="star4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5044EB5C-EB04-4245-8F83-19835423EA91}"/>
              </a:ext>
            </a:extLst>
          </p:cNvPr>
          <p:cNvSpPr/>
          <p:nvPr/>
        </p:nvSpPr>
        <p:spPr>
          <a:xfrm>
            <a:off x="7803472" y="4457731"/>
            <a:ext cx="3272901" cy="967072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95A4E-C178-435B-BC0F-84C3F2FD58A2}"/>
              </a:ext>
            </a:extLst>
          </p:cNvPr>
          <p:cNvSpPr txBox="1"/>
          <p:nvPr/>
        </p:nvSpPr>
        <p:spPr>
          <a:xfrm>
            <a:off x="7911483" y="4471300"/>
            <a:ext cx="327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Most Successful Director </a:t>
            </a:r>
            <a:r>
              <a:rPr lang="en-US" dirty="0">
                <a:solidFill>
                  <a:schemeClr val="bg1"/>
                </a:solidFill>
              </a:rPr>
              <a:t>of all Time? Is the answer surprising or is it easily guessable?</a:t>
            </a:r>
          </a:p>
        </p:txBody>
      </p:sp>
    </p:spTree>
    <p:extLst>
      <p:ext uri="{BB962C8B-B14F-4D97-AF65-F5344CB8AC3E}">
        <p14:creationId xmlns:p14="http://schemas.microsoft.com/office/powerpoint/2010/main" val="320276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075-2B03-4B14-8827-1454ED2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Kzdnotklykpohpvkob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55356-AABD-4CBC-B27D-8AD3A626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6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EAFC4C-7B2A-4E23-AC67-5DBFBFB59CDC}"/>
              </a:ext>
            </a:extLst>
          </p:cNvPr>
          <p:cNvSpPr txBox="1"/>
          <p:nvPr/>
        </p:nvSpPr>
        <p:spPr>
          <a:xfrm>
            <a:off x="470516" y="177553"/>
            <a:ext cx="53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Movie IMDB Ra</a:t>
            </a:r>
            <a:r>
              <a:rPr lang="en-IN" sz="3200" dirty="0">
                <a:solidFill>
                  <a:schemeClr val="bg1"/>
                </a:solidFill>
              </a:rPr>
              <a:t>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04E524-3388-4994-9BA7-D037C7F34B26}"/>
              </a:ext>
            </a:extLst>
          </p:cNvPr>
          <p:cNvSpPr txBox="1"/>
          <p:nvPr/>
        </p:nvSpPr>
        <p:spPr>
          <a:xfrm>
            <a:off x="470516" y="991853"/>
            <a:ext cx="86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Implemented using Python’s Scikit-learn and R’s dplyr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20B9B-C806-484D-92E0-2A3946AABD38}"/>
              </a:ext>
            </a:extLst>
          </p:cNvPr>
          <p:cNvSpPr txBox="1"/>
          <p:nvPr/>
        </p:nvSpPr>
        <p:spPr>
          <a:xfrm>
            <a:off x="488269" y="659306"/>
            <a:ext cx="56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reating a model to predict IMDB User Rating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080C28B-63DB-4A48-B5F1-55B70E11F33F}"/>
              </a:ext>
            </a:extLst>
          </p:cNvPr>
          <p:cNvSpPr/>
          <p:nvPr/>
        </p:nvSpPr>
        <p:spPr>
          <a:xfrm>
            <a:off x="470516" y="2020714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69FC7-FC22-4B6A-BD4D-9A9F5E16E2F5}"/>
              </a:ext>
            </a:extLst>
          </p:cNvPr>
          <p:cNvSpPr txBox="1"/>
          <p:nvPr/>
        </p:nvSpPr>
        <p:spPr>
          <a:xfrm>
            <a:off x="470516" y="1550881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1: Label Encoding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E2EBE-37D9-489A-B53F-9C615D109266}"/>
              </a:ext>
            </a:extLst>
          </p:cNvPr>
          <p:cNvSpPr txBox="1"/>
          <p:nvPr/>
        </p:nvSpPr>
        <p:spPr>
          <a:xfrm>
            <a:off x="488269" y="2020715"/>
            <a:ext cx="363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Resulting dataframe from Cleaning &amp; Pre-processing steps is read into the Machine Learning python file.       The </a:t>
            </a:r>
            <a:r>
              <a:rPr lang="en-IN" dirty="0">
                <a:solidFill>
                  <a:schemeClr val="accent4"/>
                </a:solidFill>
              </a:rPr>
              <a:t>non-numerical columns </a:t>
            </a:r>
            <a:r>
              <a:rPr lang="en-IN" dirty="0">
                <a:solidFill>
                  <a:schemeClr val="bg1"/>
                </a:solidFill>
              </a:rPr>
              <a:t>are converted to Category Types and then </a:t>
            </a:r>
            <a:r>
              <a:rPr lang="en-IN" dirty="0">
                <a:solidFill>
                  <a:schemeClr val="accent4"/>
                </a:solidFill>
              </a:rPr>
              <a:t>label encoded </a:t>
            </a:r>
            <a:r>
              <a:rPr lang="en-IN" dirty="0">
                <a:solidFill>
                  <a:schemeClr val="bg1"/>
                </a:solidFill>
              </a:rPr>
              <a:t>to get the correlation matrix and visualise it.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3467CE-18E6-4CEA-A2C8-CF3D2B828FF6}"/>
              </a:ext>
            </a:extLst>
          </p:cNvPr>
          <p:cNvSpPr txBox="1"/>
          <p:nvPr/>
        </p:nvSpPr>
        <p:spPr>
          <a:xfrm>
            <a:off x="452763" y="4281379"/>
            <a:ext cx="28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Step 2: Feature Selection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34EBC-1900-4789-B1F3-380F7C202A76}"/>
              </a:ext>
            </a:extLst>
          </p:cNvPr>
          <p:cNvSpPr txBox="1"/>
          <p:nvPr/>
        </p:nvSpPr>
        <p:spPr>
          <a:xfrm>
            <a:off x="470516" y="4751213"/>
            <a:ext cx="363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viewing the </a:t>
            </a:r>
            <a:r>
              <a:rPr lang="en-IN" dirty="0">
                <a:solidFill>
                  <a:schemeClr val="accent4"/>
                </a:solidFill>
              </a:rPr>
              <a:t>adjacent correlation heatmap</a:t>
            </a:r>
            <a:r>
              <a:rPr lang="en-IN" dirty="0">
                <a:solidFill>
                  <a:schemeClr val="bg1"/>
                </a:solidFill>
              </a:rPr>
              <a:t>, various correlation index are analysed related to User Rating which is our target variable. The </a:t>
            </a:r>
            <a:r>
              <a:rPr lang="en-IN" dirty="0">
                <a:solidFill>
                  <a:schemeClr val="accent4"/>
                </a:solidFill>
              </a:rPr>
              <a:t>columns with minimal significant correlation index </a:t>
            </a:r>
            <a:r>
              <a:rPr lang="en-IN" dirty="0">
                <a:solidFill>
                  <a:schemeClr val="bg1"/>
                </a:solidFill>
              </a:rPr>
              <a:t>are </a:t>
            </a:r>
            <a:r>
              <a:rPr lang="en-IN" dirty="0">
                <a:solidFill>
                  <a:schemeClr val="accent4"/>
                </a:solidFill>
              </a:rPr>
              <a:t>removed</a:t>
            </a:r>
            <a:r>
              <a:rPr lang="en-IN" dirty="0">
                <a:solidFill>
                  <a:schemeClr val="bg1"/>
                </a:solidFill>
              </a:rPr>
              <a:t> from the dataframe.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C4EC5340-1786-4065-BE22-832E2D34F2DF}"/>
              </a:ext>
            </a:extLst>
          </p:cNvPr>
          <p:cNvSpPr/>
          <p:nvPr/>
        </p:nvSpPr>
        <p:spPr>
          <a:xfrm>
            <a:off x="488269" y="4702445"/>
            <a:ext cx="3648723" cy="2098525"/>
          </a:xfrm>
          <a:prstGeom prst="frame">
            <a:avLst>
              <a:gd name="adj1" fmla="val 13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154F69-4A0A-415E-841E-113A9F16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529" y="2061109"/>
            <a:ext cx="7445934" cy="4381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98BBDA-AB57-4BEF-86CF-69B5D555F903}"/>
              </a:ext>
            </a:extLst>
          </p:cNvPr>
          <p:cNvSpPr txBox="1"/>
          <p:nvPr/>
        </p:nvSpPr>
        <p:spPr>
          <a:xfrm>
            <a:off x="7048868" y="1620785"/>
            <a:ext cx="24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Correlation Heat 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4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2047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Permanent Marker</vt:lpstr>
      <vt:lpstr>Office Theme</vt:lpstr>
      <vt:lpstr>IMDB Data Analysis Report</vt:lpstr>
      <vt:lpstr>PowerPoint Presentation</vt:lpstr>
      <vt:lpstr>PowerPoint Presentation</vt:lpstr>
      <vt:lpstr>PowerPoint Presentation</vt:lpstr>
      <vt:lpstr>PowerPoint Presentation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Kzdnotklykpohpvkob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 Analysis Report</dc:title>
  <dc:creator>Ajay Tomar</dc:creator>
  <cp:lastModifiedBy>Ajay Tomar</cp:lastModifiedBy>
  <cp:revision>757</cp:revision>
  <dcterms:created xsi:type="dcterms:W3CDTF">2020-10-24T05:34:49Z</dcterms:created>
  <dcterms:modified xsi:type="dcterms:W3CDTF">2020-10-26T09:36:17Z</dcterms:modified>
</cp:coreProperties>
</file>