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1"/>
  </p:notesMasterIdLst>
  <p:sldIdLst>
    <p:sldId id="341" r:id="rId2"/>
    <p:sldId id="344" r:id="rId3"/>
    <p:sldId id="314" r:id="rId4"/>
    <p:sldId id="321" r:id="rId5"/>
    <p:sldId id="320" r:id="rId6"/>
    <p:sldId id="326" r:id="rId7"/>
    <p:sldId id="319" r:id="rId8"/>
    <p:sldId id="325" r:id="rId9"/>
    <p:sldId id="318" r:id="rId10"/>
    <p:sldId id="323" r:id="rId11"/>
    <p:sldId id="316" r:id="rId12"/>
    <p:sldId id="313" r:id="rId13"/>
    <p:sldId id="336" r:id="rId14"/>
    <p:sldId id="317" r:id="rId15"/>
    <p:sldId id="324" r:id="rId16"/>
    <p:sldId id="342" r:id="rId17"/>
    <p:sldId id="343" r:id="rId18"/>
    <p:sldId id="337" r:id="rId19"/>
    <p:sldId id="315" r:id="rId20"/>
    <p:sldId id="322" r:id="rId21"/>
    <p:sldId id="329" r:id="rId22"/>
    <p:sldId id="327" r:id="rId23"/>
    <p:sldId id="339" r:id="rId24"/>
    <p:sldId id="338" r:id="rId25"/>
    <p:sldId id="328" r:id="rId26"/>
    <p:sldId id="330" r:id="rId27"/>
    <p:sldId id="331" r:id="rId28"/>
    <p:sldId id="332" r:id="rId29"/>
    <p:sldId id="33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Walke" initials="AW" lastIdx="1" clrIdx="0">
    <p:extLst>
      <p:ext uri="{19B8F6BF-5375-455C-9EA6-DF929625EA0E}">
        <p15:presenceInfo xmlns:p15="http://schemas.microsoft.com/office/powerpoint/2012/main" userId="4d8fb477724f23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3333CC"/>
    <a:srgbClr val="66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41" autoAdjust="0"/>
  </p:normalViewPr>
  <p:slideViewPr>
    <p:cSldViewPr snapToGrid="0">
      <p:cViewPr varScale="1">
        <p:scale>
          <a:sx n="88" d="100"/>
          <a:sy n="88" d="100"/>
        </p:scale>
        <p:origin x="684" y="-1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B54E4-EDA4-4F02-BE2B-2F54EA80ED66}" type="doc">
      <dgm:prSet loTypeId="urn:microsoft.com/office/officeart/2005/8/layout/chevron1" loCatId="process" qsTypeId="urn:microsoft.com/office/officeart/2005/8/quickstyle/simple1" qsCatId="simple" csTypeId="urn:microsoft.com/office/officeart/2005/8/colors/accent1_2" csCatId="accent1" phldr="1"/>
      <dgm:spPr/>
    </dgm:pt>
    <dgm:pt modelId="{760BD94D-9822-425C-843B-453B2591913B}">
      <dgm:prSet phldrT="[Text]"/>
      <dgm:spPr/>
      <dgm:t>
        <a:bodyPr/>
        <a:lstStyle/>
        <a:p>
          <a:r>
            <a:rPr lang="en-US" dirty="0"/>
            <a:t>Abstract</a:t>
          </a:r>
          <a:endParaRPr lang="en-IN" dirty="0"/>
        </a:p>
      </dgm:t>
    </dgm:pt>
    <dgm:pt modelId="{0BD61031-D486-4338-B806-A103C0716E69}" type="parTrans" cxnId="{5A510552-08DA-4B8F-8851-44E151954D71}">
      <dgm:prSet/>
      <dgm:spPr/>
      <dgm:t>
        <a:bodyPr/>
        <a:lstStyle/>
        <a:p>
          <a:endParaRPr lang="en-IN"/>
        </a:p>
      </dgm:t>
    </dgm:pt>
    <dgm:pt modelId="{D4D52BBA-4D2C-40F9-A7ED-0C107BFEE44B}" type="sibTrans" cxnId="{5A510552-08DA-4B8F-8851-44E151954D71}">
      <dgm:prSet/>
      <dgm:spPr/>
      <dgm:t>
        <a:bodyPr/>
        <a:lstStyle/>
        <a:p>
          <a:endParaRPr lang="en-IN"/>
        </a:p>
      </dgm:t>
    </dgm:pt>
    <dgm:pt modelId="{E5402904-FD1E-416C-8C2D-F18B280BEBD3}">
      <dgm:prSet phldrT="[Text]"/>
      <dgm:spPr/>
      <dgm:t>
        <a:bodyPr/>
        <a:lstStyle/>
        <a:p>
          <a:r>
            <a:rPr lang="en-US" dirty="0"/>
            <a:t>Introduction</a:t>
          </a:r>
          <a:endParaRPr lang="en-IN" dirty="0"/>
        </a:p>
      </dgm:t>
    </dgm:pt>
    <dgm:pt modelId="{1ECB2720-D58B-463F-902E-D245AB58B58E}" type="parTrans" cxnId="{51B3A140-E4F8-4C51-AF4E-562C26F7D669}">
      <dgm:prSet/>
      <dgm:spPr/>
      <dgm:t>
        <a:bodyPr/>
        <a:lstStyle/>
        <a:p>
          <a:endParaRPr lang="en-IN"/>
        </a:p>
      </dgm:t>
    </dgm:pt>
    <dgm:pt modelId="{A4FE25EA-0A9F-472F-84B7-7DDC9E93D16F}" type="sibTrans" cxnId="{51B3A140-E4F8-4C51-AF4E-562C26F7D669}">
      <dgm:prSet/>
      <dgm:spPr/>
      <dgm:t>
        <a:bodyPr/>
        <a:lstStyle/>
        <a:p>
          <a:endParaRPr lang="en-IN"/>
        </a:p>
      </dgm:t>
    </dgm:pt>
    <dgm:pt modelId="{C964C550-5BA5-48C4-883E-FF7E8B923445}">
      <dgm:prSet phldrT="[Text]"/>
      <dgm:spPr/>
      <dgm:t>
        <a:bodyPr/>
        <a:lstStyle/>
        <a:p>
          <a:r>
            <a:rPr lang="en-US" dirty="0"/>
            <a:t>Motivation</a:t>
          </a:r>
          <a:endParaRPr lang="en-IN" dirty="0"/>
        </a:p>
      </dgm:t>
    </dgm:pt>
    <dgm:pt modelId="{DCBAB36D-CB44-4991-A68F-12804BC97685}" type="parTrans" cxnId="{3B500153-5E3C-4617-B20B-59E19C14B8D2}">
      <dgm:prSet/>
      <dgm:spPr/>
      <dgm:t>
        <a:bodyPr/>
        <a:lstStyle/>
        <a:p>
          <a:endParaRPr lang="en-IN"/>
        </a:p>
      </dgm:t>
    </dgm:pt>
    <dgm:pt modelId="{ACB5A687-9758-4D56-A5B4-9BCB40F306C0}" type="sibTrans" cxnId="{3B500153-5E3C-4617-B20B-59E19C14B8D2}">
      <dgm:prSet/>
      <dgm:spPr/>
      <dgm:t>
        <a:bodyPr/>
        <a:lstStyle/>
        <a:p>
          <a:endParaRPr lang="en-IN"/>
        </a:p>
      </dgm:t>
    </dgm:pt>
    <dgm:pt modelId="{01296D11-8A91-4792-A524-71B2064AF8F4}" type="pres">
      <dgm:prSet presAssocID="{5C8B54E4-EDA4-4F02-BE2B-2F54EA80ED66}" presName="Name0" presStyleCnt="0">
        <dgm:presLayoutVars>
          <dgm:dir/>
          <dgm:animLvl val="lvl"/>
          <dgm:resizeHandles val="exact"/>
        </dgm:presLayoutVars>
      </dgm:prSet>
      <dgm:spPr/>
    </dgm:pt>
    <dgm:pt modelId="{F2446883-C0CC-4DE8-9949-CF9550291586}" type="pres">
      <dgm:prSet presAssocID="{760BD94D-9822-425C-843B-453B2591913B}" presName="parTxOnly" presStyleLbl="node1" presStyleIdx="0" presStyleCnt="3">
        <dgm:presLayoutVars>
          <dgm:chMax val="0"/>
          <dgm:chPref val="0"/>
          <dgm:bulletEnabled val="1"/>
        </dgm:presLayoutVars>
      </dgm:prSet>
      <dgm:spPr/>
    </dgm:pt>
    <dgm:pt modelId="{D1471DD4-39A1-4F0D-8AE0-07771BBBDB37}" type="pres">
      <dgm:prSet presAssocID="{D4D52BBA-4D2C-40F9-A7ED-0C107BFEE44B}" presName="parTxOnlySpace" presStyleCnt="0"/>
      <dgm:spPr/>
    </dgm:pt>
    <dgm:pt modelId="{5384F133-87F5-4201-825F-E74F6F1F0CE3}" type="pres">
      <dgm:prSet presAssocID="{E5402904-FD1E-416C-8C2D-F18B280BEBD3}" presName="parTxOnly" presStyleLbl="node1" presStyleIdx="1" presStyleCnt="3">
        <dgm:presLayoutVars>
          <dgm:chMax val="0"/>
          <dgm:chPref val="0"/>
          <dgm:bulletEnabled val="1"/>
        </dgm:presLayoutVars>
      </dgm:prSet>
      <dgm:spPr/>
    </dgm:pt>
    <dgm:pt modelId="{CC1941B2-2BA1-4E94-AF43-26B00438CA5D}" type="pres">
      <dgm:prSet presAssocID="{A4FE25EA-0A9F-472F-84B7-7DDC9E93D16F}" presName="parTxOnlySpace" presStyleCnt="0"/>
      <dgm:spPr/>
    </dgm:pt>
    <dgm:pt modelId="{D008B92D-DEC1-4EB3-A1F3-991841D4FA94}" type="pres">
      <dgm:prSet presAssocID="{C964C550-5BA5-48C4-883E-FF7E8B923445}" presName="parTxOnly" presStyleLbl="node1" presStyleIdx="2" presStyleCnt="3">
        <dgm:presLayoutVars>
          <dgm:chMax val="0"/>
          <dgm:chPref val="0"/>
          <dgm:bulletEnabled val="1"/>
        </dgm:presLayoutVars>
      </dgm:prSet>
      <dgm:spPr/>
    </dgm:pt>
  </dgm:ptLst>
  <dgm:cxnLst>
    <dgm:cxn modelId="{51B3A140-E4F8-4C51-AF4E-562C26F7D669}" srcId="{5C8B54E4-EDA4-4F02-BE2B-2F54EA80ED66}" destId="{E5402904-FD1E-416C-8C2D-F18B280BEBD3}" srcOrd="1" destOrd="0" parTransId="{1ECB2720-D58B-463F-902E-D245AB58B58E}" sibTransId="{A4FE25EA-0A9F-472F-84B7-7DDC9E93D16F}"/>
    <dgm:cxn modelId="{2CC27B63-890E-40A3-8EB1-2B10183A0D1D}" type="presOf" srcId="{C964C550-5BA5-48C4-883E-FF7E8B923445}" destId="{D008B92D-DEC1-4EB3-A1F3-991841D4FA94}" srcOrd="0" destOrd="0" presId="urn:microsoft.com/office/officeart/2005/8/layout/chevron1"/>
    <dgm:cxn modelId="{5A510552-08DA-4B8F-8851-44E151954D71}" srcId="{5C8B54E4-EDA4-4F02-BE2B-2F54EA80ED66}" destId="{760BD94D-9822-425C-843B-453B2591913B}" srcOrd="0" destOrd="0" parTransId="{0BD61031-D486-4338-B806-A103C0716E69}" sibTransId="{D4D52BBA-4D2C-40F9-A7ED-0C107BFEE44B}"/>
    <dgm:cxn modelId="{3B500153-5E3C-4617-B20B-59E19C14B8D2}" srcId="{5C8B54E4-EDA4-4F02-BE2B-2F54EA80ED66}" destId="{C964C550-5BA5-48C4-883E-FF7E8B923445}" srcOrd="2" destOrd="0" parTransId="{DCBAB36D-CB44-4991-A68F-12804BC97685}" sibTransId="{ACB5A687-9758-4D56-A5B4-9BCB40F306C0}"/>
    <dgm:cxn modelId="{EB6B8F84-D063-47F2-9F00-0524FEEE0EAF}" type="presOf" srcId="{5C8B54E4-EDA4-4F02-BE2B-2F54EA80ED66}" destId="{01296D11-8A91-4792-A524-71B2064AF8F4}" srcOrd="0" destOrd="0" presId="urn:microsoft.com/office/officeart/2005/8/layout/chevron1"/>
    <dgm:cxn modelId="{7C5789BE-1FC3-4093-8EED-427B319C91BA}" type="presOf" srcId="{760BD94D-9822-425C-843B-453B2591913B}" destId="{F2446883-C0CC-4DE8-9949-CF9550291586}" srcOrd="0" destOrd="0" presId="urn:microsoft.com/office/officeart/2005/8/layout/chevron1"/>
    <dgm:cxn modelId="{D73796E7-8C25-4422-9C3A-95977F615039}" type="presOf" srcId="{E5402904-FD1E-416C-8C2D-F18B280BEBD3}" destId="{5384F133-87F5-4201-825F-E74F6F1F0CE3}" srcOrd="0" destOrd="0" presId="urn:microsoft.com/office/officeart/2005/8/layout/chevron1"/>
    <dgm:cxn modelId="{C365071B-D890-43D2-948F-FE1628C2E196}" type="presParOf" srcId="{01296D11-8A91-4792-A524-71B2064AF8F4}" destId="{F2446883-C0CC-4DE8-9949-CF9550291586}" srcOrd="0" destOrd="0" presId="urn:microsoft.com/office/officeart/2005/8/layout/chevron1"/>
    <dgm:cxn modelId="{90B36FEE-F4E7-4166-AE8F-D3F3ACE8651B}" type="presParOf" srcId="{01296D11-8A91-4792-A524-71B2064AF8F4}" destId="{D1471DD4-39A1-4F0D-8AE0-07771BBBDB37}" srcOrd="1" destOrd="0" presId="urn:microsoft.com/office/officeart/2005/8/layout/chevron1"/>
    <dgm:cxn modelId="{B53AF0CE-F756-4636-B735-C299EC38E12D}" type="presParOf" srcId="{01296D11-8A91-4792-A524-71B2064AF8F4}" destId="{5384F133-87F5-4201-825F-E74F6F1F0CE3}" srcOrd="2" destOrd="0" presId="urn:microsoft.com/office/officeart/2005/8/layout/chevron1"/>
    <dgm:cxn modelId="{B4E4C23A-E99B-4F0E-A1D7-D0C44B1CB625}" type="presParOf" srcId="{01296D11-8A91-4792-A524-71B2064AF8F4}" destId="{CC1941B2-2BA1-4E94-AF43-26B00438CA5D}" srcOrd="3" destOrd="0" presId="urn:microsoft.com/office/officeart/2005/8/layout/chevron1"/>
    <dgm:cxn modelId="{209E5D2A-0D3E-4AE9-B86C-0A4634627AA6}" type="presParOf" srcId="{01296D11-8A91-4792-A524-71B2064AF8F4}" destId="{D008B92D-DEC1-4EB3-A1F3-991841D4FA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8B54E4-EDA4-4F02-BE2B-2F54EA80ED66}" type="doc">
      <dgm:prSet loTypeId="urn:microsoft.com/office/officeart/2005/8/layout/chevron1" loCatId="process" qsTypeId="urn:microsoft.com/office/officeart/2005/8/quickstyle/simple1" qsCatId="simple" csTypeId="urn:microsoft.com/office/officeart/2005/8/colors/accent1_2" csCatId="accent1" phldr="1"/>
      <dgm:spPr/>
    </dgm:pt>
    <dgm:pt modelId="{760BD94D-9822-425C-843B-453B2591913B}">
      <dgm:prSet phldrT="[Text]"/>
      <dgm:spPr/>
      <dgm:t>
        <a:bodyPr/>
        <a:lstStyle/>
        <a:p>
          <a:r>
            <a:rPr lang="en-US" dirty="0"/>
            <a:t>Literature Review</a:t>
          </a:r>
          <a:endParaRPr lang="en-IN" dirty="0"/>
        </a:p>
      </dgm:t>
    </dgm:pt>
    <dgm:pt modelId="{0BD61031-D486-4338-B806-A103C0716E69}" type="parTrans" cxnId="{5A510552-08DA-4B8F-8851-44E151954D71}">
      <dgm:prSet/>
      <dgm:spPr/>
      <dgm:t>
        <a:bodyPr/>
        <a:lstStyle/>
        <a:p>
          <a:endParaRPr lang="en-IN"/>
        </a:p>
      </dgm:t>
    </dgm:pt>
    <dgm:pt modelId="{D4D52BBA-4D2C-40F9-A7ED-0C107BFEE44B}" type="sibTrans" cxnId="{5A510552-08DA-4B8F-8851-44E151954D71}">
      <dgm:prSet/>
      <dgm:spPr/>
      <dgm:t>
        <a:bodyPr/>
        <a:lstStyle/>
        <a:p>
          <a:endParaRPr lang="en-IN"/>
        </a:p>
      </dgm:t>
    </dgm:pt>
    <dgm:pt modelId="{E5402904-FD1E-416C-8C2D-F18B280BEBD3}">
      <dgm:prSet phldrT="[Text]"/>
      <dgm:spPr/>
      <dgm:t>
        <a:bodyPr/>
        <a:lstStyle/>
        <a:p>
          <a:r>
            <a:rPr lang="en-US" dirty="0"/>
            <a:t>Methodology</a:t>
          </a:r>
          <a:endParaRPr lang="en-IN" dirty="0"/>
        </a:p>
      </dgm:t>
    </dgm:pt>
    <dgm:pt modelId="{1ECB2720-D58B-463F-902E-D245AB58B58E}" type="parTrans" cxnId="{51B3A140-E4F8-4C51-AF4E-562C26F7D669}">
      <dgm:prSet/>
      <dgm:spPr/>
      <dgm:t>
        <a:bodyPr/>
        <a:lstStyle/>
        <a:p>
          <a:endParaRPr lang="en-IN"/>
        </a:p>
      </dgm:t>
    </dgm:pt>
    <dgm:pt modelId="{A4FE25EA-0A9F-472F-84B7-7DDC9E93D16F}" type="sibTrans" cxnId="{51B3A140-E4F8-4C51-AF4E-562C26F7D669}">
      <dgm:prSet/>
      <dgm:spPr/>
      <dgm:t>
        <a:bodyPr/>
        <a:lstStyle/>
        <a:p>
          <a:endParaRPr lang="en-IN"/>
        </a:p>
      </dgm:t>
    </dgm:pt>
    <dgm:pt modelId="{C964C550-5BA5-48C4-883E-FF7E8B923445}">
      <dgm:prSet phldrT="[Text]"/>
      <dgm:spPr/>
      <dgm:t>
        <a:bodyPr/>
        <a:lstStyle/>
        <a:p>
          <a:r>
            <a:rPr lang="en-US" dirty="0"/>
            <a:t>Proposed Work</a:t>
          </a:r>
          <a:endParaRPr lang="en-IN" dirty="0"/>
        </a:p>
      </dgm:t>
    </dgm:pt>
    <dgm:pt modelId="{DCBAB36D-CB44-4991-A68F-12804BC97685}" type="parTrans" cxnId="{3B500153-5E3C-4617-B20B-59E19C14B8D2}">
      <dgm:prSet/>
      <dgm:spPr/>
      <dgm:t>
        <a:bodyPr/>
        <a:lstStyle/>
        <a:p>
          <a:endParaRPr lang="en-IN"/>
        </a:p>
      </dgm:t>
    </dgm:pt>
    <dgm:pt modelId="{ACB5A687-9758-4D56-A5B4-9BCB40F306C0}" type="sibTrans" cxnId="{3B500153-5E3C-4617-B20B-59E19C14B8D2}">
      <dgm:prSet/>
      <dgm:spPr/>
      <dgm:t>
        <a:bodyPr/>
        <a:lstStyle/>
        <a:p>
          <a:endParaRPr lang="en-IN"/>
        </a:p>
      </dgm:t>
    </dgm:pt>
    <dgm:pt modelId="{01296D11-8A91-4792-A524-71B2064AF8F4}" type="pres">
      <dgm:prSet presAssocID="{5C8B54E4-EDA4-4F02-BE2B-2F54EA80ED66}" presName="Name0" presStyleCnt="0">
        <dgm:presLayoutVars>
          <dgm:dir/>
          <dgm:animLvl val="lvl"/>
          <dgm:resizeHandles val="exact"/>
        </dgm:presLayoutVars>
      </dgm:prSet>
      <dgm:spPr/>
    </dgm:pt>
    <dgm:pt modelId="{F2446883-C0CC-4DE8-9949-CF9550291586}" type="pres">
      <dgm:prSet presAssocID="{760BD94D-9822-425C-843B-453B2591913B}" presName="parTxOnly" presStyleLbl="node1" presStyleIdx="0" presStyleCnt="3">
        <dgm:presLayoutVars>
          <dgm:chMax val="0"/>
          <dgm:chPref val="0"/>
          <dgm:bulletEnabled val="1"/>
        </dgm:presLayoutVars>
      </dgm:prSet>
      <dgm:spPr/>
    </dgm:pt>
    <dgm:pt modelId="{D1471DD4-39A1-4F0D-8AE0-07771BBBDB37}" type="pres">
      <dgm:prSet presAssocID="{D4D52BBA-4D2C-40F9-A7ED-0C107BFEE44B}" presName="parTxOnlySpace" presStyleCnt="0"/>
      <dgm:spPr/>
    </dgm:pt>
    <dgm:pt modelId="{5384F133-87F5-4201-825F-E74F6F1F0CE3}" type="pres">
      <dgm:prSet presAssocID="{E5402904-FD1E-416C-8C2D-F18B280BEBD3}" presName="parTxOnly" presStyleLbl="node1" presStyleIdx="1" presStyleCnt="3">
        <dgm:presLayoutVars>
          <dgm:chMax val="0"/>
          <dgm:chPref val="0"/>
          <dgm:bulletEnabled val="1"/>
        </dgm:presLayoutVars>
      </dgm:prSet>
      <dgm:spPr/>
    </dgm:pt>
    <dgm:pt modelId="{CC1941B2-2BA1-4E94-AF43-26B00438CA5D}" type="pres">
      <dgm:prSet presAssocID="{A4FE25EA-0A9F-472F-84B7-7DDC9E93D16F}" presName="parTxOnlySpace" presStyleCnt="0"/>
      <dgm:spPr/>
    </dgm:pt>
    <dgm:pt modelId="{D008B92D-DEC1-4EB3-A1F3-991841D4FA94}" type="pres">
      <dgm:prSet presAssocID="{C964C550-5BA5-48C4-883E-FF7E8B923445}" presName="parTxOnly" presStyleLbl="node1" presStyleIdx="2" presStyleCnt="3">
        <dgm:presLayoutVars>
          <dgm:chMax val="0"/>
          <dgm:chPref val="0"/>
          <dgm:bulletEnabled val="1"/>
        </dgm:presLayoutVars>
      </dgm:prSet>
      <dgm:spPr/>
    </dgm:pt>
  </dgm:ptLst>
  <dgm:cxnLst>
    <dgm:cxn modelId="{51B3A140-E4F8-4C51-AF4E-562C26F7D669}" srcId="{5C8B54E4-EDA4-4F02-BE2B-2F54EA80ED66}" destId="{E5402904-FD1E-416C-8C2D-F18B280BEBD3}" srcOrd="1" destOrd="0" parTransId="{1ECB2720-D58B-463F-902E-D245AB58B58E}" sibTransId="{A4FE25EA-0A9F-472F-84B7-7DDC9E93D16F}"/>
    <dgm:cxn modelId="{2CC27B63-890E-40A3-8EB1-2B10183A0D1D}" type="presOf" srcId="{C964C550-5BA5-48C4-883E-FF7E8B923445}" destId="{D008B92D-DEC1-4EB3-A1F3-991841D4FA94}" srcOrd="0" destOrd="0" presId="urn:microsoft.com/office/officeart/2005/8/layout/chevron1"/>
    <dgm:cxn modelId="{5A510552-08DA-4B8F-8851-44E151954D71}" srcId="{5C8B54E4-EDA4-4F02-BE2B-2F54EA80ED66}" destId="{760BD94D-9822-425C-843B-453B2591913B}" srcOrd="0" destOrd="0" parTransId="{0BD61031-D486-4338-B806-A103C0716E69}" sibTransId="{D4D52BBA-4D2C-40F9-A7ED-0C107BFEE44B}"/>
    <dgm:cxn modelId="{3B500153-5E3C-4617-B20B-59E19C14B8D2}" srcId="{5C8B54E4-EDA4-4F02-BE2B-2F54EA80ED66}" destId="{C964C550-5BA5-48C4-883E-FF7E8B923445}" srcOrd="2" destOrd="0" parTransId="{DCBAB36D-CB44-4991-A68F-12804BC97685}" sibTransId="{ACB5A687-9758-4D56-A5B4-9BCB40F306C0}"/>
    <dgm:cxn modelId="{EB6B8F84-D063-47F2-9F00-0524FEEE0EAF}" type="presOf" srcId="{5C8B54E4-EDA4-4F02-BE2B-2F54EA80ED66}" destId="{01296D11-8A91-4792-A524-71B2064AF8F4}" srcOrd="0" destOrd="0" presId="urn:microsoft.com/office/officeart/2005/8/layout/chevron1"/>
    <dgm:cxn modelId="{7C5789BE-1FC3-4093-8EED-427B319C91BA}" type="presOf" srcId="{760BD94D-9822-425C-843B-453B2591913B}" destId="{F2446883-C0CC-4DE8-9949-CF9550291586}" srcOrd="0" destOrd="0" presId="urn:microsoft.com/office/officeart/2005/8/layout/chevron1"/>
    <dgm:cxn modelId="{D73796E7-8C25-4422-9C3A-95977F615039}" type="presOf" srcId="{E5402904-FD1E-416C-8C2D-F18B280BEBD3}" destId="{5384F133-87F5-4201-825F-E74F6F1F0CE3}" srcOrd="0" destOrd="0" presId="urn:microsoft.com/office/officeart/2005/8/layout/chevron1"/>
    <dgm:cxn modelId="{C365071B-D890-43D2-948F-FE1628C2E196}" type="presParOf" srcId="{01296D11-8A91-4792-A524-71B2064AF8F4}" destId="{F2446883-C0CC-4DE8-9949-CF9550291586}" srcOrd="0" destOrd="0" presId="urn:microsoft.com/office/officeart/2005/8/layout/chevron1"/>
    <dgm:cxn modelId="{90B36FEE-F4E7-4166-AE8F-D3F3ACE8651B}" type="presParOf" srcId="{01296D11-8A91-4792-A524-71B2064AF8F4}" destId="{D1471DD4-39A1-4F0D-8AE0-07771BBBDB37}" srcOrd="1" destOrd="0" presId="urn:microsoft.com/office/officeart/2005/8/layout/chevron1"/>
    <dgm:cxn modelId="{B53AF0CE-F756-4636-B735-C299EC38E12D}" type="presParOf" srcId="{01296D11-8A91-4792-A524-71B2064AF8F4}" destId="{5384F133-87F5-4201-825F-E74F6F1F0CE3}" srcOrd="2" destOrd="0" presId="urn:microsoft.com/office/officeart/2005/8/layout/chevron1"/>
    <dgm:cxn modelId="{B4E4C23A-E99B-4F0E-A1D7-D0C44B1CB625}" type="presParOf" srcId="{01296D11-8A91-4792-A524-71B2064AF8F4}" destId="{CC1941B2-2BA1-4E94-AF43-26B00438CA5D}" srcOrd="3" destOrd="0" presId="urn:microsoft.com/office/officeart/2005/8/layout/chevron1"/>
    <dgm:cxn modelId="{209E5D2A-0D3E-4AE9-B86C-0A4634627AA6}" type="presParOf" srcId="{01296D11-8A91-4792-A524-71B2064AF8F4}" destId="{D008B92D-DEC1-4EB3-A1F3-991841D4FA9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8B54E4-EDA4-4F02-BE2B-2F54EA80ED66}" type="doc">
      <dgm:prSet loTypeId="urn:microsoft.com/office/officeart/2005/8/layout/chevron1" loCatId="process" qsTypeId="urn:microsoft.com/office/officeart/2005/8/quickstyle/simple1" qsCatId="simple" csTypeId="urn:microsoft.com/office/officeart/2005/8/colors/accent1_2" csCatId="accent1" phldr="1"/>
      <dgm:spPr/>
    </dgm:pt>
    <dgm:pt modelId="{760BD94D-9822-425C-843B-453B2591913B}">
      <dgm:prSet phldrT="[Text]"/>
      <dgm:spPr/>
      <dgm:t>
        <a:bodyPr/>
        <a:lstStyle/>
        <a:p>
          <a:r>
            <a:rPr lang="en-US" dirty="0"/>
            <a:t>Results</a:t>
          </a:r>
          <a:endParaRPr lang="en-IN" dirty="0"/>
        </a:p>
      </dgm:t>
    </dgm:pt>
    <dgm:pt modelId="{0BD61031-D486-4338-B806-A103C0716E69}" type="parTrans" cxnId="{5A510552-08DA-4B8F-8851-44E151954D71}">
      <dgm:prSet/>
      <dgm:spPr/>
      <dgm:t>
        <a:bodyPr/>
        <a:lstStyle/>
        <a:p>
          <a:endParaRPr lang="en-IN"/>
        </a:p>
      </dgm:t>
    </dgm:pt>
    <dgm:pt modelId="{D4D52BBA-4D2C-40F9-A7ED-0C107BFEE44B}" type="sibTrans" cxnId="{5A510552-08DA-4B8F-8851-44E151954D71}">
      <dgm:prSet/>
      <dgm:spPr/>
      <dgm:t>
        <a:bodyPr/>
        <a:lstStyle/>
        <a:p>
          <a:endParaRPr lang="en-IN"/>
        </a:p>
      </dgm:t>
    </dgm:pt>
    <dgm:pt modelId="{E5402904-FD1E-416C-8C2D-F18B280BEBD3}">
      <dgm:prSet phldrT="[Text]"/>
      <dgm:spPr/>
      <dgm:t>
        <a:bodyPr/>
        <a:lstStyle/>
        <a:p>
          <a:r>
            <a:rPr lang="en-US" dirty="0"/>
            <a:t>Implementation</a:t>
          </a:r>
          <a:endParaRPr lang="en-IN" dirty="0"/>
        </a:p>
      </dgm:t>
    </dgm:pt>
    <dgm:pt modelId="{1ECB2720-D58B-463F-902E-D245AB58B58E}" type="parTrans" cxnId="{51B3A140-E4F8-4C51-AF4E-562C26F7D669}">
      <dgm:prSet/>
      <dgm:spPr/>
      <dgm:t>
        <a:bodyPr/>
        <a:lstStyle/>
        <a:p>
          <a:endParaRPr lang="en-IN"/>
        </a:p>
      </dgm:t>
    </dgm:pt>
    <dgm:pt modelId="{A4FE25EA-0A9F-472F-84B7-7DDC9E93D16F}" type="sibTrans" cxnId="{51B3A140-E4F8-4C51-AF4E-562C26F7D669}">
      <dgm:prSet/>
      <dgm:spPr/>
      <dgm:t>
        <a:bodyPr/>
        <a:lstStyle/>
        <a:p>
          <a:endParaRPr lang="en-IN"/>
        </a:p>
      </dgm:t>
    </dgm:pt>
    <dgm:pt modelId="{C964C550-5BA5-48C4-883E-FF7E8B923445}">
      <dgm:prSet phldrT="[Text]"/>
      <dgm:spPr/>
      <dgm:t>
        <a:bodyPr/>
        <a:lstStyle/>
        <a:p>
          <a:r>
            <a:rPr lang="en-US" dirty="0"/>
            <a:t>conclusion</a:t>
          </a:r>
          <a:endParaRPr lang="en-IN" dirty="0"/>
        </a:p>
      </dgm:t>
    </dgm:pt>
    <dgm:pt modelId="{DCBAB36D-CB44-4991-A68F-12804BC97685}" type="parTrans" cxnId="{3B500153-5E3C-4617-B20B-59E19C14B8D2}">
      <dgm:prSet/>
      <dgm:spPr/>
      <dgm:t>
        <a:bodyPr/>
        <a:lstStyle/>
        <a:p>
          <a:endParaRPr lang="en-IN"/>
        </a:p>
      </dgm:t>
    </dgm:pt>
    <dgm:pt modelId="{ACB5A687-9758-4D56-A5B4-9BCB40F306C0}" type="sibTrans" cxnId="{3B500153-5E3C-4617-B20B-59E19C14B8D2}">
      <dgm:prSet/>
      <dgm:spPr/>
      <dgm:t>
        <a:bodyPr/>
        <a:lstStyle/>
        <a:p>
          <a:endParaRPr lang="en-IN"/>
        </a:p>
      </dgm:t>
    </dgm:pt>
    <dgm:pt modelId="{01296D11-8A91-4792-A524-71B2064AF8F4}" type="pres">
      <dgm:prSet presAssocID="{5C8B54E4-EDA4-4F02-BE2B-2F54EA80ED66}" presName="Name0" presStyleCnt="0">
        <dgm:presLayoutVars>
          <dgm:dir/>
          <dgm:animLvl val="lvl"/>
          <dgm:resizeHandles val="exact"/>
        </dgm:presLayoutVars>
      </dgm:prSet>
      <dgm:spPr/>
    </dgm:pt>
    <dgm:pt modelId="{F2446883-C0CC-4DE8-9949-CF9550291586}" type="pres">
      <dgm:prSet presAssocID="{760BD94D-9822-425C-843B-453B2591913B}" presName="parTxOnly" presStyleLbl="node1" presStyleIdx="0" presStyleCnt="3">
        <dgm:presLayoutVars>
          <dgm:chMax val="0"/>
          <dgm:chPref val="0"/>
          <dgm:bulletEnabled val="1"/>
        </dgm:presLayoutVars>
      </dgm:prSet>
      <dgm:spPr/>
    </dgm:pt>
    <dgm:pt modelId="{D1471DD4-39A1-4F0D-8AE0-07771BBBDB37}" type="pres">
      <dgm:prSet presAssocID="{D4D52BBA-4D2C-40F9-A7ED-0C107BFEE44B}" presName="parTxOnlySpace" presStyleCnt="0"/>
      <dgm:spPr/>
    </dgm:pt>
    <dgm:pt modelId="{5384F133-87F5-4201-825F-E74F6F1F0CE3}" type="pres">
      <dgm:prSet presAssocID="{E5402904-FD1E-416C-8C2D-F18B280BEBD3}" presName="parTxOnly" presStyleLbl="node1" presStyleIdx="1" presStyleCnt="3">
        <dgm:presLayoutVars>
          <dgm:chMax val="0"/>
          <dgm:chPref val="0"/>
          <dgm:bulletEnabled val="1"/>
        </dgm:presLayoutVars>
      </dgm:prSet>
      <dgm:spPr/>
    </dgm:pt>
    <dgm:pt modelId="{CC1941B2-2BA1-4E94-AF43-26B00438CA5D}" type="pres">
      <dgm:prSet presAssocID="{A4FE25EA-0A9F-472F-84B7-7DDC9E93D16F}" presName="parTxOnlySpace" presStyleCnt="0"/>
      <dgm:spPr/>
    </dgm:pt>
    <dgm:pt modelId="{D008B92D-DEC1-4EB3-A1F3-991841D4FA94}" type="pres">
      <dgm:prSet presAssocID="{C964C550-5BA5-48C4-883E-FF7E8B923445}" presName="parTxOnly" presStyleLbl="node1" presStyleIdx="2" presStyleCnt="3">
        <dgm:presLayoutVars>
          <dgm:chMax val="0"/>
          <dgm:chPref val="0"/>
          <dgm:bulletEnabled val="1"/>
        </dgm:presLayoutVars>
      </dgm:prSet>
      <dgm:spPr/>
    </dgm:pt>
  </dgm:ptLst>
  <dgm:cxnLst>
    <dgm:cxn modelId="{51B3A140-E4F8-4C51-AF4E-562C26F7D669}" srcId="{5C8B54E4-EDA4-4F02-BE2B-2F54EA80ED66}" destId="{E5402904-FD1E-416C-8C2D-F18B280BEBD3}" srcOrd="1" destOrd="0" parTransId="{1ECB2720-D58B-463F-902E-D245AB58B58E}" sibTransId="{A4FE25EA-0A9F-472F-84B7-7DDC9E93D16F}"/>
    <dgm:cxn modelId="{2CC27B63-890E-40A3-8EB1-2B10183A0D1D}" type="presOf" srcId="{C964C550-5BA5-48C4-883E-FF7E8B923445}" destId="{D008B92D-DEC1-4EB3-A1F3-991841D4FA94}" srcOrd="0" destOrd="0" presId="urn:microsoft.com/office/officeart/2005/8/layout/chevron1"/>
    <dgm:cxn modelId="{5A510552-08DA-4B8F-8851-44E151954D71}" srcId="{5C8B54E4-EDA4-4F02-BE2B-2F54EA80ED66}" destId="{760BD94D-9822-425C-843B-453B2591913B}" srcOrd="0" destOrd="0" parTransId="{0BD61031-D486-4338-B806-A103C0716E69}" sibTransId="{D4D52BBA-4D2C-40F9-A7ED-0C107BFEE44B}"/>
    <dgm:cxn modelId="{3B500153-5E3C-4617-B20B-59E19C14B8D2}" srcId="{5C8B54E4-EDA4-4F02-BE2B-2F54EA80ED66}" destId="{C964C550-5BA5-48C4-883E-FF7E8B923445}" srcOrd="2" destOrd="0" parTransId="{DCBAB36D-CB44-4991-A68F-12804BC97685}" sibTransId="{ACB5A687-9758-4D56-A5B4-9BCB40F306C0}"/>
    <dgm:cxn modelId="{EB6B8F84-D063-47F2-9F00-0524FEEE0EAF}" type="presOf" srcId="{5C8B54E4-EDA4-4F02-BE2B-2F54EA80ED66}" destId="{01296D11-8A91-4792-A524-71B2064AF8F4}" srcOrd="0" destOrd="0" presId="urn:microsoft.com/office/officeart/2005/8/layout/chevron1"/>
    <dgm:cxn modelId="{7C5789BE-1FC3-4093-8EED-427B319C91BA}" type="presOf" srcId="{760BD94D-9822-425C-843B-453B2591913B}" destId="{F2446883-C0CC-4DE8-9949-CF9550291586}" srcOrd="0" destOrd="0" presId="urn:microsoft.com/office/officeart/2005/8/layout/chevron1"/>
    <dgm:cxn modelId="{D73796E7-8C25-4422-9C3A-95977F615039}" type="presOf" srcId="{E5402904-FD1E-416C-8C2D-F18B280BEBD3}" destId="{5384F133-87F5-4201-825F-E74F6F1F0CE3}" srcOrd="0" destOrd="0" presId="urn:microsoft.com/office/officeart/2005/8/layout/chevron1"/>
    <dgm:cxn modelId="{C365071B-D890-43D2-948F-FE1628C2E196}" type="presParOf" srcId="{01296D11-8A91-4792-A524-71B2064AF8F4}" destId="{F2446883-C0CC-4DE8-9949-CF9550291586}" srcOrd="0" destOrd="0" presId="urn:microsoft.com/office/officeart/2005/8/layout/chevron1"/>
    <dgm:cxn modelId="{90B36FEE-F4E7-4166-AE8F-D3F3ACE8651B}" type="presParOf" srcId="{01296D11-8A91-4792-A524-71B2064AF8F4}" destId="{D1471DD4-39A1-4F0D-8AE0-07771BBBDB37}" srcOrd="1" destOrd="0" presId="urn:microsoft.com/office/officeart/2005/8/layout/chevron1"/>
    <dgm:cxn modelId="{B53AF0CE-F756-4636-B735-C299EC38E12D}" type="presParOf" srcId="{01296D11-8A91-4792-A524-71B2064AF8F4}" destId="{5384F133-87F5-4201-825F-E74F6F1F0CE3}" srcOrd="2" destOrd="0" presId="urn:microsoft.com/office/officeart/2005/8/layout/chevron1"/>
    <dgm:cxn modelId="{B4E4C23A-E99B-4F0E-A1D7-D0C44B1CB625}" type="presParOf" srcId="{01296D11-8A91-4792-A524-71B2064AF8F4}" destId="{CC1941B2-2BA1-4E94-AF43-26B00438CA5D}" srcOrd="3" destOrd="0" presId="urn:microsoft.com/office/officeart/2005/8/layout/chevron1"/>
    <dgm:cxn modelId="{209E5D2A-0D3E-4AE9-B86C-0A4634627AA6}" type="presParOf" srcId="{01296D11-8A91-4792-A524-71B2064AF8F4}" destId="{D008B92D-DEC1-4EB3-A1F3-991841D4FA94}"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46883-C0CC-4DE8-9949-CF9550291586}">
      <dsp:nvSpPr>
        <dsp:cNvPr id="0" name=""/>
        <dsp:cNvSpPr/>
      </dsp:nvSpPr>
      <dsp:spPr>
        <a:xfrm>
          <a:off x="1162"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Abstract</a:t>
          </a:r>
          <a:endParaRPr lang="en-IN" sz="1200" kern="1200" dirty="0"/>
        </a:p>
      </dsp:txBody>
      <dsp:txXfrm>
        <a:off x="284543" y="580219"/>
        <a:ext cx="850142" cy="566761"/>
      </dsp:txXfrm>
    </dsp:sp>
    <dsp:sp modelId="{5384F133-87F5-4201-825F-E74F6F1F0CE3}">
      <dsp:nvSpPr>
        <dsp:cNvPr id="0" name=""/>
        <dsp:cNvSpPr/>
      </dsp:nvSpPr>
      <dsp:spPr>
        <a:xfrm>
          <a:off x="1276376"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Introduction</a:t>
          </a:r>
          <a:endParaRPr lang="en-IN" sz="1200" kern="1200" dirty="0"/>
        </a:p>
      </dsp:txBody>
      <dsp:txXfrm>
        <a:off x="1559757" y="580219"/>
        <a:ext cx="850142" cy="566761"/>
      </dsp:txXfrm>
    </dsp:sp>
    <dsp:sp modelId="{D008B92D-DEC1-4EB3-A1F3-991841D4FA94}">
      <dsp:nvSpPr>
        <dsp:cNvPr id="0" name=""/>
        <dsp:cNvSpPr/>
      </dsp:nvSpPr>
      <dsp:spPr>
        <a:xfrm>
          <a:off x="2551590"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Motivation</a:t>
          </a:r>
          <a:endParaRPr lang="en-IN" sz="1200" kern="1200" dirty="0"/>
        </a:p>
      </dsp:txBody>
      <dsp:txXfrm>
        <a:off x="2834971" y="580219"/>
        <a:ext cx="850142" cy="566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46883-C0CC-4DE8-9949-CF9550291586}">
      <dsp:nvSpPr>
        <dsp:cNvPr id="0" name=""/>
        <dsp:cNvSpPr/>
      </dsp:nvSpPr>
      <dsp:spPr>
        <a:xfrm>
          <a:off x="1162"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Literature Review</a:t>
          </a:r>
          <a:endParaRPr lang="en-IN" sz="1100" kern="1200" dirty="0"/>
        </a:p>
      </dsp:txBody>
      <dsp:txXfrm>
        <a:off x="284543" y="580219"/>
        <a:ext cx="850142" cy="566761"/>
      </dsp:txXfrm>
    </dsp:sp>
    <dsp:sp modelId="{5384F133-87F5-4201-825F-E74F6F1F0CE3}">
      <dsp:nvSpPr>
        <dsp:cNvPr id="0" name=""/>
        <dsp:cNvSpPr/>
      </dsp:nvSpPr>
      <dsp:spPr>
        <a:xfrm>
          <a:off x="1276376"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Methodology</a:t>
          </a:r>
          <a:endParaRPr lang="en-IN" sz="1100" kern="1200" dirty="0"/>
        </a:p>
      </dsp:txBody>
      <dsp:txXfrm>
        <a:off x="1559757" y="580219"/>
        <a:ext cx="850142" cy="566761"/>
      </dsp:txXfrm>
    </dsp:sp>
    <dsp:sp modelId="{D008B92D-DEC1-4EB3-A1F3-991841D4FA94}">
      <dsp:nvSpPr>
        <dsp:cNvPr id="0" name=""/>
        <dsp:cNvSpPr/>
      </dsp:nvSpPr>
      <dsp:spPr>
        <a:xfrm>
          <a:off x="2551590"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Proposed Work</a:t>
          </a:r>
          <a:endParaRPr lang="en-IN" sz="1100" kern="1200" dirty="0"/>
        </a:p>
      </dsp:txBody>
      <dsp:txXfrm>
        <a:off x="2834971" y="580219"/>
        <a:ext cx="850142" cy="566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46883-C0CC-4DE8-9949-CF9550291586}">
      <dsp:nvSpPr>
        <dsp:cNvPr id="0" name=""/>
        <dsp:cNvSpPr/>
      </dsp:nvSpPr>
      <dsp:spPr>
        <a:xfrm>
          <a:off x="1162"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endParaRPr lang="en-IN" sz="900" kern="1200" dirty="0"/>
        </a:p>
      </dsp:txBody>
      <dsp:txXfrm>
        <a:off x="284543" y="580219"/>
        <a:ext cx="850142" cy="566761"/>
      </dsp:txXfrm>
    </dsp:sp>
    <dsp:sp modelId="{5384F133-87F5-4201-825F-E74F6F1F0CE3}">
      <dsp:nvSpPr>
        <dsp:cNvPr id="0" name=""/>
        <dsp:cNvSpPr/>
      </dsp:nvSpPr>
      <dsp:spPr>
        <a:xfrm>
          <a:off x="1276376"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Implementation</a:t>
          </a:r>
          <a:endParaRPr lang="en-IN" sz="900" kern="1200" dirty="0"/>
        </a:p>
      </dsp:txBody>
      <dsp:txXfrm>
        <a:off x="1559757" y="580219"/>
        <a:ext cx="850142" cy="566761"/>
      </dsp:txXfrm>
    </dsp:sp>
    <dsp:sp modelId="{D008B92D-DEC1-4EB3-A1F3-991841D4FA94}">
      <dsp:nvSpPr>
        <dsp:cNvPr id="0" name=""/>
        <dsp:cNvSpPr/>
      </dsp:nvSpPr>
      <dsp:spPr>
        <a:xfrm>
          <a:off x="2551590" y="580219"/>
          <a:ext cx="1416903" cy="5667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IN" sz="900" kern="1200" dirty="0"/>
        </a:p>
      </dsp:txBody>
      <dsp:txXfrm>
        <a:off x="2834971" y="580219"/>
        <a:ext cx="850142" cy="5667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http://www.pptmon.com/" TargetMode="External"/><Relationship Id="rId3" Type="http://schemas.openxmlformats.org/officeDocument/2006/relationships/image" Target="../media/image3.png"/><Relationship Id="rId7" Type="http://schemas.openxmlformats.org/officeDocument/2006/relationships/hyperlink" Target="https://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pptmon.com/" TargetMode="Externa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pptmon.com/" TargetMode="External"/><Relationship Id="rId3" Type="http://schemas.openxmlformats.org/officeDocument/2006/relationships/image" Target="../media/image3.png"/><Relationship Id="rId7" Type="http://schemas.openxmlformats.org/officeDocument/2006/relationships/hyperlink" Target="https://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pptmon.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PPTMON slide">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A6DA91A-79DD-4A53-AE6F-855AF48789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5815"/>
            <a:ext cx="9144000" cy="3531870"/>
          </a:xfrm>
          <a:prstGeom prst="rect">
            <a:avLst/>
          </a:prstGeom>
        </p:spPr>
      </p:pic>
      <p:pic>
        <p:nvPicPr>
          <p:cNvPr id="6" name="그림 5">
            <a:extLst>
              <a:ext uri="{FF2B5EF4-FFF2-40B4-BE49-F238E27FC236}">
                <a16:creationId xmlns:a16="http://schemas.microsoft.com/office/drawing/2014/main" id="{D8BAA34E-5B95-4D84-828A-5792172CC7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83043"/>
            <a:ext cx="9144000" cy="2177415"/>
          </a:xfrm>
          <a:prstGeom prst="rect">
            <a:avLst/>
          </a:prstGeom>
        </p:spPr>
      </p:pic>
      <p:pic>
        <p:nvPicPr>
          <p:cNvPr id="8" name="Graphic 3">
            <a:hlinkClick r:id="rId4"/>
            <a:extLst>
              <a:ext uri="{FF2B5EF4-FFF2-40B4-BE49-F238E27FC236}">
                <a16:creationId xmlns:a16="http://schemas.microsoft.com/office/drawing/2014/main" id="{F080304B-BA7C-4140-BC7A-4C6B5EAA5B69}"/>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9909"/>
          <a:stretch/>
        </p:blipFill>
        <p:spPr>
          <a:xfrm>
            <a:off x="4518423" y="5297943"/>
            <a:ext cx="1299346" cy="142875"/>
          </a:xfrm>
          <a:prstGeom prst="rect">
            <a:avLst/>
          </a:prstGeom>
        </p:spPr>
      </p:pic>
      <p:sp>
        <p:nvSpPr>
          <p:cNvPr id="10" name="TextBox 9">
            <a:hlinkClick r:id="rId7"/>
            <a:extLst>
              <a:ext uri="{FF2B5EF4-FFF2-40B4-BE49-F238E27FC236}">
                <a16:creationId xmlns:a16="http://schemas.microsoft.com/office/drawing/2014/main" id="{AA394EF9-5FFC-49FF-A38E-E34B66945C11}"/>
              </a:ext>
            </a:extLst>
          </p:cNvPr>
          <p:cNvSpPr txBox="1"/>
          <p:nvPr userDrawn="1"/>
        </p:nvSpPr>
        <p:spPr>
          <a:xfrm>
            <a:off x="3326233" y="5297943"/>
            <a:ext cx="2017973" cy="207749"/>
          </a:xfrm>
          <a:prstGeom prst="rect">
            <a:avLst/>
          </a:prstGeom>
          <a:noFill/>
        </p:spPr>
        <p:txBody>
          <a:bodyPr wrap="square" rtlCol="0">
            <a:spAutoFit/>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8"/>
              </a:rPr>
              <a:t>Presentation template by</a:t>
            </a:r>
            <a:endParaRPr kumimoji="0" lang="ko-KR" altLang="en-US" sz="75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2337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0B15FDB-0279-4397-9668-7A4AD9D2DE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5815"/>
            <a:ext cx="9144000" cy="3531870"/>
          </a:xfrm>
          <a:prstGeom prst="rect">
            <a:avLst/>
          </a:prstGeom>
        </p:spPr>
      </p:pic>
      <p:pic>
        <p:nvPicPr>
          <p:cNvPr id="7" name="그림 6">
            <a:extLst>
              <a:ext uri="{FF2B5EF4-FFF2-40B4-BE49-F238E27FC236}">
                <a16:creationId xmlns:a16="http://schemas.microsoft.com/office/drawing/2014/main" id="{6482D9A8-161C-415F-B7E4-8E3CD288E1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83043"/>
            <a:ext cx="9144000" cy="2177415"/>
          </a:xfrm>
          <a:prstGeom prst="rect">
            <a:avLst/>
          </a:prstGeom>
        </p:spPr>
      </p:pic>
      <p:sp>
        <p:nvSpPr>
          <p:cNvPr id="5" name="그림 개체 틀 4">
            <a:extLst>
              <a:ext uri="{FF2B5EF4-FFF2-40B4-BE49-F238E27FC236}">
                <a16:creationId xmlns:a16="http://schemas.microsoft.com/office/drawing/2014/main" id="{CBE69FA6-8DB1-4921-B9A0-F25351942902}"/>
              </a:ext>
            </a:extLst>
          </p:cNvPr>
          <p:cNvSpPr>
            <a:spLocks noGrp="1"/>
          </p:cNvSpPr>
          <p:nvPr>
            <p:ph type="pic" sz="quarter" idx="10" hasCustomPrompt="1"/>
          </p:nvPr>
        </p:nvSpPr>
        <p:spPr>
          <a:xfrm>
            <a:off x="4572000" y="0"/>
            <a:ext cx="4572000" cy="51435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050"/>
            </a:lvl1pPr>
          </a:lstStyle>
          <a:p>
            <a:r>
              <a:rPr lang="en-US" altLang="ko-KR" dirty="0"/>
              <a:t>Click icon to add picture</a:t>
            </a:r>
            <a:endParaRPr lang="ko-KR" altLang="en-US" dirty="0"/>
          </a:p>
        </p:txBody>
      </p:sp>
      <p:pic>
        <p:nvPicPr>
          <p:cNvPr id="10" name="Graphic 3">
            <a:hlinkClick r:id="rId4"/>
            <a:extLst>
              <a:ext uri="{FF2B5EF4-FFF2-40B4-BE49-F238E27FC236}">
                <a16:creationId xmlns:a16="http://schemas.microsoft.com/office/drawing/2014/main" id="{DE7459E9-2477-47BB-86BB-6C40760541EA}"/>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9909"/>
          <a:stretch/>
        </p:blipFill>
        <p:spPr>
          <a:xfrm>
            <a:off x="4518423" y="5297943"/>
            <a:ext cx="1299346" cy="142875"/>
          </a:xfrm>
          <a:prstGeom prst="rect">
            <a:avLst/>
          </a:prstGeom>
        </p:spPr>
      </p:pic>
      <p:sp>
        <p:nvSpPr>
          <p:cNvPr id="11" name="TextBox 10">
            <a:hlinkClick r:id="rId7"/>
            <a:extLst>
              <a:ext uri="{FF2B5EF4-FFF2-40B4-BE49-F238E27FC236}">
                <a16:creationId xmlns:a16="http://schemas.microsoft.com/office/drawing/2014/main" id="{E708DC6E-3ADA-40C3-B807-300F5AE026CD}"/>
              </a:ext>
            </a:extLst>
          </p:cNvPr>
          <p:cNvSpPr txBox="1"/>
          <p:nvPr userDrawn="1"/>
        </p:nvSpPr>
        <p:spPr>
          <a:xfrm>
            <a:off x="3326233" y="5297943"/>
            <a:ext cx="2017973" cy="207749"/>
          </a:xfrm>
          <a:prstGeom prst="rect">
            <a:avLst/>
          </a:prstGeom>
          <a:noFill/>
        </p:spPr>
        <p:txBody>
          <a:bodyPr wrap="square" rtlCol="0">
            <a:spAutoFit/>
          </a:bodyPr>
          <a:lstStyle/>
          <a:p>
            <a:r>
              <a:rPr lang="en-US" altLang="ko-KR" sz="750" u="none" dirty="0">
                <a:latin typeface="Arial" panose="020B0604020202020204" pitchFamily="34" charset="0"/>
                <a:cs typeface="Arial" panose="020B0604020202020204" pitchFamily="34" charset="0"/>
                <a:hlinkClick r:id="rId8"/>
              </a:rPr>
              <a:t>Presentation template by</a:t>
            </a:r>
            <a:endParaRPr lang="ko-KR" altLang="en-US" sz="75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6137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3227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AjayWalke/Driver-Drowsiness-Dtection-System-BTP---2-Year" TargetMode="External"/><Relationship Id="rId3" Type="http://schemas.openxmlformats.org/officeDocument/2006/relationships/hyperlink" Target="https://ieeexplore.ieee.org/document/8704263" TargetMode="External"/><Relationship Id="rId7" Type="http://schemas.openxmlformats.org/officeDocument/2006/relationships/hyperlink" Target="https://www.ukessays.com/essays/information-technology/motivation-for-drowsiness-detection-information-technology-essay.php#citethis" TargetMode="External"/><Relationship Id="rId2" Type="http://schemas.openxmlformats.org/officeDocument/2006/relationships/hyperlink" Target="http://www.ijcstjournal.org/volume-3/issue-4/IJCST-V3I4P38.pdf" TargetMode="External"/><Relationship Id="rId1" Type="http://schemas.openxmlformats.org/officeDocument/2006/relationships/slideLayout" Target="../slideLayouts/slideLayout1.xml"/><Relationship Id="rId6" Type="http://schemas.openxmlformats.org/officeDocument/2006/relationships/hyperlink" Target="https://ieeexplore.ieee.org/document/9524576" TargetMode="External"/><Relationship Id="rId5" Type="http://schemas.openxmlformats.org/officeDocument/2006/relationships/hyperlink" Target="https://ieeexplore.ieee.org/document/8933427" TargetMode="External"/><Relationship Id="rId4" Type="http://schemas.openxmlformats.org/officeDocument/2006/relationships/hyperlink" Target="https://ieeexplore.ieee.org/document/880893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타원 26">
            <a:extLst>
              <a:ext uri="{FF2B5EF4-FFF2-40B4-BE49-F238E27FC236}">
                <a16:creationId xmlns:a16="http://schemas.microsoft.com/office/drawing/2014/main" id="{ADBBFFDB-5D53-405F-B760-637319B29199}"/>
              </a:ext>
            </a:extLst>
          </p:cNvPr>
          <p:cNvSpPr/>
          <p:nvPr/>
        </p:nvSpPr>
        <p:spPr>
          <a:xfrm>
            <a:off x="398214" y="264320"/>
            <a:ext cx="460099" cy="460099"/>
          </a:xfrm>
          <a:prstGeom prst="ellipse">
            <a:avLst/>
          </a:prstGeom>
          <a:noFill/>
          <a:ln w="9525" cap="flat">
            <a:solidFill>
              <a:srgbClr val="A27A47"/>
            </a:solidFill>
            <a:prstDash val="solid"/>
            <a:miter/>
          </a:ln>
        </p:spPr>
        <p:txBody>
          <a:bodyPr rtlCol="0" anchor="ctr"/>
          <a:lstStyle/>
          <a:p>
            <a:pPr algn="l"/>
            <a:endParaRPr lang="ko-KR" altLang="en-US" sz="1050"/>
          </a:p>
        </p:txBody>
      </p:sp>
      <p:pic>
        <p:nvPicPr>
          <p:cNvPr id="5" name="그래픽 4">
            <a:extLst>
              <a:ext uri="{FF2B5EF4-FFF2-40B4-BE49-F238E27FC236}">
                <a16:creationId xmlns:a16="http://schemas.microsoft.com/office/drawing/2014/main" id="{7A237190-2FAE-4870-854D-4AC4E458B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175" y="351586"/>
            <a:ext cx="686627" cy="812846"/>
          </a:xfrm>
          <a:prstGeom prst="rect">
            <a:avLst/>
          </a:prstGeom>
        </p:spPr>
      </p:pic>
      <p:pic>
        <p:nvPicPr>
          <p:cNvPr id="4" name="Picture Placeholder 3">
            <a:extLst>
              <a:ext uri="{FF2B5EF4-FFF2-40B4-BE49-F238E27FC236}">
                <a16:creationId xmlns:a16="http://schemas.microsoft.com/office/drawing/2014/main" id="{9FF7E067-9280-4B68-B5D8-894B7D721FE5}"/>
              </a:ext>
            </a:extLst>
          </p:cNvPr>
          <p:cNvPicPr>
            <a:picLocks noGrp="1" noChangeAspect="1"/>
          </p:cNvPicPr>
          <p:nvPr>
            <p:ph type="pic" sz="quarter" idx="10"/>
          </p:nvPr>
        </p:nvPicPr>
        <p:blipFill>
          <a:blip r:embed="rId4"/>
          <a:srcRect l="22222" r="22222"/>
          <a:stretch>
            <a:fillRect/>
          </a:stretch>
        </p:blipFill>
        <p:spPr/>
      </p:pic>
      <p:pic>
        <p:nvPicPr>
          <p:cNvPr id="28" name="Graphic 27" descr="Lightbulb">
            <a:extLst>
              <a:ext uri="{FF2B5EF4-FFF2-40B4-BE49-F238E27FC236}">
                <a16:creationId xmlns:a16="http://schemas.microsoft.com/office/drawing/2014/main" id="{82B13B01-AB83-4EC3-B585-B5D5839138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063" y="191407"/>
            <a:ext cx="914400" cy="914400"/>
          </a:xfrm>
          <a:prstGeom prst="rect">
            <a:avLst/>
          </a:prstGeom>
        </p:spPr>
      </p:pic>
      <p:sp>
        <p:nvSpPr>
          <p:cNvPr id="29" name="TextBox 28">
            <a:extLst>
              <a:ext uri="{FF2B5EF4-FFF2-40B4-BE49-F238E27FC236}">
                <a16:creationId xmlns:a16="http://schemas.microsoft.com/office/drawing/2014/main" id="{D2226EE8-36B9-4F81-9E7A-169E073769DE}"/>
              </a:ext>
            </a:extLst>
          </p:cNvPr>
          <p:cNvSpPr txBox="1"/>
          <p:nvPr/>
        </p:nvSpPr>
        <p:spPr>
          <a:xfrm>
            <a:off x="701809" y="208984"/>
            <a:ext cx="3572648" cy="1754326"/>
          </a:xfrm>
          <a:prstGeom prst="rect">
            <a:avLst/>
          </a:prstGeom>
          <a:noFill/>
        </p:spPr>
        <p:txBody>
          <a:bodyPr wrap="square" rtlCol="0">
            <a:spAutoFit/>
          </a:bodyPr>
          <a:lstStyle/>
          <a:p>
            <a:pPr algn="ctr"/>
            <a:r>
              <a:rPr lang="en-US" sz="3600" b="1" dirty="0">
                <a:ln w="22225">
                  <a:solidFill>
                    <a:schemeClr val="accent4">
                      <a:lumMod val="75000"/>
                    </a:schemeClr>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Driver Drowsiness Detection System</a:t>
            </a:r>
            <a:endParaRPr lang="en-IN" sz="3600" b="1" dirty="0">
              <a:ln w="22225">
                <a:solidFill>
                  <a:schemeClr val="accent4">
                    <a:lumMod val="75000"/>
                  </a:schemeClr>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2" name="Arrow: Pentagon 31">
            <a:extLst>
              <a:ext uri="{FF2B5EF4-FFF2-40B4-BE49-F238E27FC236}">
                <a16:creationId xmlns:a16="http://schemas.microsoft.com/office/drawing/2014/main" id="{801430DC-7E25-456B-9A6C-31F25A724B1D}"/>
              </a:ext>
            </a:extLst>
          </p:cNvPr>
          <p:cNvSpPr/>
          <p:nvPr/>
        </p:nvSpPr>
        <p:spPr>
          <a:xfrm>
            <a:off x="247263" y="2022046"/>
            <a:ext cx="4248537" cy="45719"/>
          </a:xfrm>
          <a:prstGeom prst="homePlate">
            <a:avLst/>
          </a:prstGeom>
          <a:noFill/>
          <a:ln w="38100" cap="flat">
            <a:solidFill>
              <a:srgbClr val="A27A47"/>
            </a:solidFill>
            <a:prstDash val="solid"/>
            <a:miter/>
          </a:ln>
        </p:spPr>
        <p:txBody>
          <a:bodyPr rtlCol="0" anchor="ctr"/>
          <a:lstStyle/>
          <a:p>
            <a:pPr algn="ctr"/>
            <a:endParaRPr lang="en-IN" sz="2000" dirty="0">
              <a:solidFill>
                <a:srgbClr val="A27A47"/>
              </a:solidFill>
              <a:latin typeface="+mj-lt"/>
            </a:endParaRPr>
          </a:p>
        </p:txBody>
      </p:sp>
      <p:sp>
        <p:nvSpPr>
          <p:cNvPr id="33" name="TextBox 32">
            <a:extLst>
              <a:ext uri="{FF2B5EF4-FFF2-40B4-BE49-F238E27FC236}">
                <a16:creationId xmlns:a16="http://schemas.microsoft.com/office/drawing/2014/main" id="{A700801E-9ED9-4AF7-9056-9FBF68BEC35A}"/>
              </a:ext>
            </a:extLst>
          </p:cNvPr>
          <p:cNvSpPr txBox="1"/>
          <p:nvPr/>
        </p:nvSpPr>
        <p:spPr>
          <a:xfrm>
            <a:off x="171063" y="2478180"/>
            <a:ext cx="2587568" cy="1661993"/>
          </a:xfrm>
          <a:prstGeom prst="rect">
            <a:avLst/>
          </a:prstGeom>
          <a:noFill/>
        </p:spPr>
        <p:txBody>
          <a:bodyPr wrap="none" rtlCol="0">
            <a:spAutoFit/>
          </a:bodyPr>
          <a:lstStyle/>
          <a:p>
            <a:pPr marL="0" lvl="0" indent="0" algn="l" rtl="0">
              <a:spcBef>
                <a:spcPts val="0"/>
              </a:spcBef>
              <a:spcAft>
                <a:spcPts val="0"/>
              </a:spcAft>
              <a:buNone/>
            </a:pPr>
            <a:endParaRPr lang="en" sz="1400" dirty="0">
              <a:solidFill>
                <a:srgbClr val="00B0F0"/>
              </a:solidFill>
            </a:endParaRPr>
          </a:p>
          <a:p>
            <a:pPr marL="0" lvl="0" indent="0" algn="l" rtl="0">
              <a:spcBef>
                <a:spcPts val="0"/>
              </a:spcBef>
              <a:spcAft>
                <a:spcPts val="0"/>
              </a:spcAft>
              <a:buNone/>
            </a:pPr>
            <a:r>
              <a:rPr lang="en" sz="1800" b="1" i="1" u="sng" dirty="0">
                <a:solidFill>
                  <a:srgbClr val="00B0F0"/>
                </a:solidFill>
              </a:rPr>
              <a:t>Students Details </a:t>
            </a:r>
            <a:r>
              <a:rPr lang="en" sz="1800" b="1" i="1" u="sng" dirty="0">
                <a:solidFill>
                  <a:srgbClr val="00B0F0"/>
                </a:solidFill>
                <a:sym typeface="Wingdings" panose="05000000000000000000" pitchFamily="2" charset="2"/>
              </a:rPr>
              <a:t></a:t>
            </a:r>
            <a:endParaRPr lang="en" sz="1800" b="1" i="1" u="sng" dirty="0">
              <a:solidFill>
                <a:srgbClr val="00B0F0"/>
              </a:solidFill>
            </a:endParaRPr>
          </a:p>
          <a:p>
            <a:pPr marL="0" lvl="0" indent="0" algn="l" rtl="0">
              <a:spcBef>
                <a:spcPts val="0"/>
              </a:spcBef>
              <a:spcAft>
                <a:spcPts val="0"/>
              </a:spcAft>
              <a:buNone/>
            </a:pPr>
            <a:endParaRPr lang="en" sz="1400" dirty="0">
              <a:solidFill>
                <a:srgbClr val="00B0F0"/>
              </a:solidFill>
            </a:endParaRPr>
          </a:p>
          <a:p>
            <a:pPr marL="0" lvl="0" indent="0" algn="l" rtl="0">
              <a:spcBef>
                <a:spcPts val="0"/>
              </a:spcBef>
              <a:spcAft>
                <a:spcPts val="0"/>
              </a:spcAft>
              <a:buNone/>
            </a:pPr>
            <a:r>
              <a:rPr lang="en" sz="1400" dirty="0">
                <a:solidFill>
                  <a:srgbClr val="00B0F0"/>
                </a:solidFill>
                <a:latin typeface="Bahnschrift Light" panose="020B0502040204020203" pitchFamily="34" charset="0"/>
              </a:rPr>
              <a:t>Name: Ajay Ashok Walke</a:t>
            </a:r>
          </a:p>
          <a:p>
            <a:pPr marL="0" lvl="0" indent="0" algn="l" rtl="0">
              <a:spcBef>
                <a:spcPts val="0"/>
              </a:spcBef>
              <a:spcAft>
                <a:spcPts val="0"/>
              </a:spcAft>
              <a:buNone/>
            </a:pPr>
            <a:r>
              <a:rPr lang="en" sz="1400" dirty="0">
                <a:solidFill>
                  <a:srgbClr val="00B0F0"/>
                </a:solidFill>
                <a:latin typeface="Bahnschrift Light" panose="020B0502040204020203" pitchFamily="34" charset="0"/>
              </a:rPr>
              <a:t>MIS: 112015006</a:t>
            </a:r>
          </a:p>
          <a:p>
            <a:pPr marL="0" indent="0" algn="l"/>
            <a:r>
              <a:rPr lang="en-US" sz="1400" dirty="0">
                <a:solidFill>
                  <a:srgbClr val="00B0F0"/>
                </a:solidFill>
                <a:latin typeface="Bahnschrift Light" panose="020B0502040204020203" pitchFamily="34" charset="0"/>
              </a:rPr>
              <a:t>Supervisor: Dr. Tanmoy Hazra</a:t>
            </a:r>
          </a:p>
          <a:p>
            <a:endParaRPr lang="en-IN" dirty="0"/>
          </a:p>
        </p:txBody>
      </p:sp>
    </p:spTree>
    <p:extLst>
      <p:ext uri="{BB962C8B-B14F-4D97-AF65-F5344CB8AC3E}">
        <p14:creationId xmlns:p14="http://schemas.microsoft.com/office/powerpoint/2010/main" val="39384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3425371" cy="738664"/>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Literature Review</a:t>
            </a:r>
          </a:p>
          <a:p>
            <a:endParaRPr lang="en-IN" dirty="0">
              <a:latin typeface="Times New Roman" panose="02020603050405020304" pitchFamily="18" charset="0"/>
              <a:cs typeface="Times New Roman" panose="02020603050405020304" pitchFamily="18" charset="0"/>
            </a:endParaRPr>
          </a:p>
        </p:txBody>
      </p:sp>
      <p:sp>
        <p:nvSpPr>
          <p:cNvPr id="9" name="원형: 비어 있음 1">
            <a:extLst>
              <a:ext uri="{FF2B5EF4-FFF2-40B4-BE49-F238E27FC236}">
                <a16:creationId xmlns:a16="http://schemas.microsoft.com/office/drawing/2014/main" id="{C60ADE37-4740-4675-AE48-84FCF0CD4524}"/>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02CEADD4-B47C-436F-B7CB-7B39BE1D984B}"/>
              </a:ext>
            </a:extLst>
          </p:cNvPr>
          <p:cNvSpPr/>
          <p:nvPr/>
        </p:nvSpPr>
        <p:spPr>
          <a:xfrm rot="16200000">
            <a:off x="258549" y="123795"/>
            <a:ext cx="663533" cy="662684"/>
          </a:xfrm>
          <a:prstGeom prst="blockArc">
            <a:avLst>
              <a:gd name="adj1" fmla="val 14294554"/>
              <a:gd name="adj2" fmla="val 21443971"/>
              <a:gd name="adj3" fmla="val 8290"/>
            </a:avLst>
          </a:prstGeom>
          <a:solidFill>
            <a:srgbClr val="A27A47"/>
          </a:solidFill>
          <a:ln w="190500" cap="flat">
            <a:noFill/>
            <a:prstDash val="solid"/>
            <a:miter/>
          </a:ln>
        </p:spPr>
        <p:txBody>
          <a:bodyPr rtlCol="0" anchor="ctr"/>
          <a:lstStyle/>
          <a:p>
            <a:endParaRPr lang="ko-KR" altLang="en-US"/>
          </a:p>
        </p:txBody>
      </p:sp>
      <p:sp>
        <p:nvSpPr>
          <p:cNvPr id="12" name="그래픽 10">
            <a:extLst>
              <a:ext uri="{FF2B5EF4-FFF2-40B4-BE49-F238E27FC236}">
                <a16:creationId xmlns:a16="http://schemas.microsoft.com/office/drawing/2014/main" id="{60B7F531-8BC3-4F8D-B211-3FAAB50CA0D5}"/>
              </a:ext>
            </a:extLst>
          </p:cNvPr>
          <p:cNvSpPr/>
          <p:nvPr/>
        </p:nvSpPr>
        <p:spPr>
          <a:xfrm>
            <a:off x="257754" y="869569"/>
            <a:ext cx="1286233" cy="4232621"/>
          </a:xfrm>
          <a:custGeom>
            <a:avLst/>
            <a:gdLst>
              <a:gd name="connsiteX0" fmla="*/ 1157360 w 1575251"/>
              <a:gd name="connsiteY0" fmla="*/ 5360931 h 6866703"/>
              <a:gd name="connsiteX1" fmla="*/ 1571625 w 1575251"/>
              <a:gd name="connsiteY1" fmla="*/ 3434947 h 6866703"/>
              <a:gd name="connsiteX2" fmla="*/ 1157360 w 1575251"/>
              <a:gd name="connsiteY2" fmla="*/ 1508963 h 6866703"/>
              <a:gd name="connsiteX3" fmla="*/ 70350 w 1575251"/>
              <a:gd name="connsiteY3" fmla="*/ 5947 h 6866703"/>
              <a:gd name="connsiteX4" fmla="*/ 5947 w 1575251"/>
              <a:gd name="connsiteY4" fmla="*/ 5947 h 6866703"/>
              <a:gd name="connsiteX5" fmla="*/ 5947 w 1575251"/>
              <a:gd name="connsiteY5" fmla="*/ 5947 h 6866703"/>
              <a:gd name="connsiteX6" fmla="*/ 1528110 w 1575251"/>
              <a:gd name="connsiteY6" fmla="*/ 3435818 h 6866703"/>
              <a:gd name="connsiteX7" fmla="*/ 5947 w 1575251"/>
              <a:gd name="connsiteY7" fmla="*/ 6865688 h 6866703"/>
              <a:gd name="connsiteX8" fmla="*/ 5947 w 1575251"/>
              <a:gd name="connsiteY8" fmla="*/ 6865688 h 6866703"/>
              <a:gd name="connsiteX9" fmla="*/ 70350 w 1575251"/>
              <a:gd name="connsiteY9" fmla="*/ 6865688 h 6866703"/>
              <a:gd name="connsiteX10" fmla="*/ 1157360 w 1575251"/>
              <a:gd name="connsiteY10" fmla="*/ 5360931 h 686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5251" h="6866703">
                <a:moveTo>
                  <a:pt x="1157360" y="5360931"/>
                </a:moveTo>
                <a:cubicBezTo>
                  <a:pt x="1432376" y="4754329"/>
                  <a:pt x="1571625" y="4106822"/>
                  <a:pt x="1571625" y="3434947"/>
                </a:cubicBezTo>
                <a:cubicBezTo>
                  <a:pt x="1571625" y="2763942"/>
                  <a:pt x="1432376" y="2115565"/>
                  <a:pt x="1157360" y="1508963"/>
                </a:cubicBezTo>
                <a:cubicBezTo>
                  <a:pt x="898009" y="938914"/>
                  <a:pt x="532481" y="432396"/>
                  <a:pt x="70350" y="5947"/>
                </a:cubicBezTo>
                <a:lnTo>
                  <a:pt x="5947" y="5947"/>
                </a:lnTo>
                <a:lnTo>
                  <a:pt x="5947" y="5947"/>
                </a:lnTo>
                <a:cubicBezTo>
                  <a:pt x="972855" y="881473"/>
                  <a:pt x="1528110" y="2132101"/>
                  <a:pt x="1528110" y="3435818"/>
                </a:cubicBezTo>
                <a:cubicBezTo>
                  <a:pt x="1528110" y="4739534"/>
                  <a:pt x="973726" y="5990161"/>
                  <a:pt x="5947" y="6865688"/>
                </a:cubicBezTo>
                <a:lnTo>
                  <a:pt x="5947" y="6865688"/>
                </a:lnTo>
                <a:lnTo>
                  <a:pt x="70350" y="6865688"/>
                </a:lnTo>
                <a:cubicBezTo>
                  <a:pt x="532481" y="6438368"/>
                  <a:pt x="898009" y="5932721"/>
                  <a:pt x="1157360" y="5360931"/>
                </a:cubicBezTo>
                <a:close/>
              </a:path>
            </a:pathLst>
          </a:custGeom>
          <a:solidFill>
            <a:srgbClr val="A27A47"/>
          </a:solidFill>
          <a:ln w="190500" cap="flat">
            <a:noFill/>
            <a:prstDash val="solid"/>
            <a:miter/>
          </a:ln>
        </p:spPr>
        <p:txBody>
          <a:bodyPr rtlCol="0" anchor="ctr"/>
          <a:lstStyle/>
          <a:p>
            <a:endParaRPr lang="ko-KR" altLang="en-US"/>
          </a:p>
        </p:txBody>
      </p:sp>
      <p:sp>
        <p:nvSpPr>
          <p:cNvPr id="13" name="타원 65">
            <a:extLst>
              <a:ext uri="{FF2B5EF4-FFF2-40B4-BE49-F238E27FC236}">
                <a16:creationId xmlns:a16="http://schemas.microsoft.com/office/drawing/2014/main" id="{24300467-8033-4E11-8285-F6FE5A031C76}"/>
              </a:ext>
            </a:extLst>
          </p:cNvPr>
          <p:cNvSpPr/>
          <p:nvPr/>
        </p:nvSpPr>
        <p:spPr>
          <a:xfrm>
            <a:off x="442211" y="1066562"/>
            <a:ext cx="622092" cy="609799"/>
          </a:xfrm>
          <a:prstGeom prst="ellipse">
            <a:avLst/>
          </a:prstGeom>
          <a:solidFill>
            <a:srgbClr val="363532"/>
          </a:solidFill>
          <a:ln w="889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a:p>
        </p:txBody>
      </p:sp>
      <p:grpSp>
        <p:nvGrpSpPr>
          <p:cNvPr id="14" name="그룹 71">
            <a:extLst>
              <a:ext uri="{FF2B5EF4-FFF2-40B4-BE49-F238E27FC236}">
                <a16:creationId xmlns:a16="http://schemas.microsoft.com/office/drawing/2014/main" id="{DD42E9FF-9584-4CE5-BC87-46F919DB8320}"/>
              </a:ext>
            </a:extLst>
          </p:cNvPr>
          <p:cNvGrpSpPr/>
          <p:nvPr/>
        </p:nvGrpSpPr>
        <p:grpSpPr>
          <a:xfrm>
            <a:off x="638417" y="1274575"/>
            <a:ext cx="232598" cy="154299"/>
            <a:chOff x="4112600" y="931068"/>
            <a:chExt cx="384048" cy="298228"/>
          </a:xfrm>
          <a:solidFill>
            <a:schemeClr val="bg1"/>
          </a:solidFill>
        </p:grpSpPr>
        <p:sp>
          <p:nvSpPr>
            <p:cNvPr id="15" name="자유형: 도형 72">
              <a:extLst>
                <a:ext uri="{FF2B5EF4-FFF2-40B4-BE49-F238E27FC236}">
                  <a16:creationId xmlns:a16="http://schemas.microsoft.com/office/drawing/2014/main" id="{29BA5326-1F50-4E26-A12E-71D7D4DA69FF}"/>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16" name="자유형: 도형 73">
              <a:extLst>
                <a:ext uri="{FF2B5EF4-FFF2-40B4-BE49-F238E27FC236}">
                  <a16:creationId xmlns:a16="http://schemas.microsoft.com/office/drawing/2014/main" id="{5B822B64-DB0F-4713-B576-303FFD423536}"/>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17" name="자유형: 도형 74">
              <a:extLst>
                <a:ext uri="{FF2B5EF4-FFF2-40B4-BE49-F238E27FC236}">
                  <a16:creationId xmlns:a16="http://schemas.microsoft.com/office/drawing/2014/main" id="{BFADD747-1D89-47C5-A099-05EC9605759A}"/>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18" name="자유형: 도형 75">
              <a:extLst>
                <a:ext uri="{FF2B5EF4-FFF2-40B4-BE49-F238E27FC236}">
                  <a16:creationId xmlns:a16="http://schemas.microsoft.com/office/drawing/2014/main" id="{BBD9F71C-E8D0-4857-86FC-C656D4332A9F}"/>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19" name="자유형: 도형 76">
              <a:extLst>
                <a:ext uri="{FF2B5EF4-FFF2-40B4-BE49-F238E27FC236}">
                  <a16:creationId xmlns:a16="http://schemas.microsoft.com/office/drawing/2014/main" id="{D2B5FCDE-A719-484D-8B72-77FD44BCF6CD}"/>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22" name="자유형: 도형 77">
              <a:extLst>
                <a:ext uri="{FF2B5EF4-FFF2-40B4-BE49-F238E27FC236}">
                  <a16:creationId xmlns:a16="http://schemas.microsoft.com/office/drawing/2014/main" id="{F38703D5-33AB-43BD-B581-63736864B9DA}"/>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39" name="타원 65">
            <a:extLst>
              <a:ext uri="{FF2B5EF4-FFF2-40B4-BE49-F238E27FC236}">
                <a16:creationId xmlns:a16="http://schemas.microsoft.com/office/drawing/2014/main" id="{337F82FE-9671-4057-938A-51F2A1F1757B}"/>
              </a:ext>
            </a:extLst>
          </p:cNvPr>
          <p:cNvSpPr/>
          <p:nvPr/>
        </p:nvSpPr>
        <p:spPr>
          <a:xfrm>
            <a:off x="996846" y="1850647"/>
            <a:ext cx="622092" cy="609799"/>
          </a:xfrm>
          <a:prstGeom prst="ellipse">
            <a:avLst/>
          </a:prstGeom>
          <a:solidFill>
            <a:srgbClr val="363532"/>
          </a:solidFill>
          <a:ln w="889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a:p>
        </p:txBody>
      </p:sp>
      <p:grpSp>
        <p:nvGrpSpPr>
          <p:cNvPr id="40" name="그룹 71">
            <a:extLst>
              <a:ext uri="{FF2B5EF4-FFF2-40B4-BE49-F238E27FC236}">
                <a16:creationId xmlns:a16="http://schemas.microsoft.com/office/drawing/2014/main" id="{F00D43D4-8C6F-4A1F-8E91-AD9522818B2F}"/>
              </a:ext>
            </a:extLst>
          </p:cNvPr>
          <p:cNvGrpSpPr/>
          <p:nvPr/>
        </p:nvGrpSpPr>
        <p:grpSpPr>
          <a:xfrm>
            <a:off x="1193052" y="2058660"/>
            <a:ext cx="232598" cy="154299"/>
            <a:chOff x="4112600" y="931068"/>
            <a:chExt cx="384048" cy="298228"/>
          </a:xfrm>
          <a:solidFill>
            <a:schemeClr val="bg1"/>
          </a:solidFill>
        </p:grpSpPr>
        <p:sp>
          <p:nvSpPr>
            <p:cNvPr id="41" name="자유형: 도형 72">
              <a:extLst>
                <a:ext uri="{FF2B5EF4-FFF2-40B4-BE49-F238E27FC236}">
                  <a16:creationId xmlns:a16="http://schemas.microsoft.com/office/drawing/2014/main" id="{4865E297-385E-47E6-8F70-B04075C13FA7}"/>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42" name="자유형: 도형 73">
              <a:extLst>
                <a:ext uri="{FF2B5EF4-FFF2-40B4-BE49-F238E27FC236}">
                  <a16:creationId xmlns:a16="http://schemas.microsoft.com/office/drawing/2014/main" id="{89B1F8BA-4A13-478C-B8C9-15D5533DE8E0}"/>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43" name="자유형: 도형 74">
              <a:extLst>
                <a:ext uri="{FF2B5EF4-FFF2-40B4-BE49-F238E27FC236}">
                  <a16:creationId xmlns:a16="http://schemas.microsoft.com/office/drawing/2014/main" id="{C7D945D9-D614-471B-9297-8A44C53111F3}"/>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44" name="자유형: 도형 75">
              <a:extLst>
                <a:ext uri="{FF2B5EF4-FFF2-40B4-BE49-F238E27FC236}">
                  <a16:creationId xmlns:a16="http://schemas.microsoft.com/office/drawing/2014/main" id="{D0C10839-15E9-4B76-8B7D-6EF048F447AC}"/>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45" name="자유형: 도형 76">
              <a:extLst>
                <a:ext uri="{FF2B5EF4-FFF2-40B4-BE49-F238E27FC236}">
                  <a16:creationId xmlns:a16="http://schemas.microsoft.com/office/drawing/2014/main" id="{6D2E3F0E-CBD4-4E12-B44B-9387C8BF85B1}"/>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46" name="자유형: 도형 77">
              <a:extLst>
                <a:ext uri="{FF2B5EF4-FFF2-40B4-BE49-F238E27FC236}">
                  <a16:creationId xmlns:a16="http://schemas.microsoft.com/office/drawing/2014/main" id="{51C3E84F-C150-4A14-9A86-1ED684D09922}"/>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47" name="타원 65">
            <a:extLst>
              <a:ext uri="{FF2B5EF4-FFF2-40B4-BE49-F238E27FC236}">
                <a16:creationId xmlns:a16="http://schemas.microsoft.com/office/drawing/2014/main" id="{EE4A9EC1-73D4-44A2-A0B4-87646FE8D0A4}"/>
              </a:ext>
            </a:extLst>
          </p:cNvPr>
          <p:cNvSpPr/>
          <p:nvPr/>
        </p:nvSpPr>
        <p:spPr>
          <a:xfrm>
            <a:off x="1246817" y="2788458"/>
            <a:ext cx="622092" cy="609799"/>
          </a:xfrm>
          <a:prstGeom prst="ellipse">
            <a:avLst/>
          </a:prstGeom>
          <a:solidFill>
            <a:srgbClr val="363532"/>
          </a:solidFill>
          <a:ln w="889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a:p>
        </p:txBody>
      </p:sp>
      <p:grpSp>
        <p:nvGrpSpPr>
          <p:cNvPr id="48" name="그룹 71">
            <a:extLst>
              <a:ext uri="{FF2B5EF4-FFF2-40B4-BE49-F238E27FC236}">
                <a16:creationId xmlns:a16="http://schemas.microsoft.com/office/drawing/2014/main" id="{D0E24602-6B9B-4222-8A26-F3A5506D0ED3}"/>
              </a:ext>
            </a:extLst>
          </p:cNvPr>
          <p:cNvGrpSpPr/>
          <p:nvPr/>
        </p:nvGrpSpPr>
        <p:grpSpPr>
          <a:xfrm>
            <a:off x="1443023" y="2996471"/>
            <a:ext cx="232598" cy="154299"/>
            <a:chOff x="4112600" y="931068"/>
            <a:chExt cx="384048" cy="298228"/>
          </a:xfrm>
          <a:solidFill>
            <a:schemeClr val="bg1"/>
          </a:solidFill>
        </p:grpSpPr>
        <p:sp>
          <p:nvSpPr>
            <p:cNvPr id="49" name="자유형: 도형 72">
              <a:extLst>
                <a:ext uri="{FF2B5EF4-FFF2-40B4-BE49-F238E27FC236}">
                  <a16:creationId xmlns:a16="http://schemas.microsoft.com/office/drawing/2014/main" id="{D0F99E27-F420-4452-8CD2-7B9BDC046345}"/>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50" name="자유형: 도형 73">
              <a:extLst>
                <a:ext uri="{FF2B5EF4-FFF2-40B4-BE49-F238E27FC236}">
                  <a16:creationId xmlns:a16="http://schemas.microsoft.com/office/drawing/2014/main" id="{2F3EB3D5-1753-4176-ADBE-D2852A26E894}"/>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51" name="자유형: 도형 74">
              <a:extLst>
                <a:ext uri="{FF2B5EF4-FFF2-40B4-BE49-F238E27FC236}">
                  <a16:creationId xmlns:a16="http://schemas.microsoft.com/office/drawing/2014/main" id="{2D400A04-42F1-4A98-A63A-0F3F50C6CEB1}"/>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52" name="자유형: 도형 75">
              <a:extLst>
                <a:ext uri="{FF2B5EF4-FFF2-40B4-BE49-F238E27FC236}">
                  <a16:creationId xmlns:a16="http://schemas.microsoft.com/office/drawing/2014/main" id="{9066CFFB-C0BD-45A2-AA85-87BCCB5752C1}"/>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53" name="자유형: 도형 76">
              <a:extLst>
                <a:ext uri="{FF2B5EF4-FFF2-40B4-BE49-F238E27FC236}">
                  <a16:creationId xmlns:a16="http://schemas.microsoft.com/office/drawing/2014/main" id="{8BFE8C54-0F97-4916-BD3A-A9F7E9959634}"/>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54" name="자유형: 도형 77">
              <a:extLst>
                <a:ext uri="{FF2B5EF4-FFF2-40B4-BE49-F238E27FC236}">
                  <a16:creationId xmlns:a16="http://schemas.microsoft.com/office/drawing/2014/main" id="{0A7732EB-377F-46AC-8463-9621AE467D73}"/>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55" name="타원 65">
            <a:extLst>
              <a:ext uri="{FF2B5EF4-FFF2-40B4-BE49-F238E27FC236}">
                <a16:creationId xmlns:a16="http://schemas.microsoft.com/office/drawing/2014/main" id="{4558E83D-04C8-44A0-B67A-4B04918036C7}"/>
              </a:ext>
            </a:extLst>
          </p:cNvPr>
          <p:cNvSpPr/>
          <p:nvPr/>
        </p:nvSpPr>
        <p:spPr>
          <a:xfrm>
            <a:off x="996846" y="3726269"/>
            <a:ext cx="622092" cy="609799"/>
          </a:xfrm>
          <a:prstGeom prst="ellipse">
            <a:avLst/>
          </a:prstGeom>
          <a:solidFill>
            <a:srgbClr val="363532"/>
          </a:solidFill>
          <a:ln w="889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a:p>
        </p:txBody>
      </p:sp>
      <p:grpSp>
        <p:nvGrpSpPr>
          <p:cNvPr id="56" name="그룹 71">
            <a:extLst>
              <a:ext uri="{FF2B5EF4-FFF2-40B4-BE49-F238E27FC236}">
                <a16:creationId xmlns:a16="http://schemas.microsoft.com/office/drawing/2014/main" id="{0EEE7E8F-DC02-47D5-AB83-E55A1FE61A7B}"/>
              </a:ext>
            </a:extLst>
          </p:cNvPr>
          <p:cNvGrpSpPr/>
          <p:nvPr/>
        </p:nvGrpSpPr>
        <p:grpSpPr>
          <a:xfrm>
            <a:off x="1193052" y="3934282"/>
            <a:ext cx="232598" cy="154299"/>
            <a:chOff x="4112600" y="931068"/>
            <a:chExt cx="384048" cy="298228"/>
          </a:xfrm>
          <a:solidFill>
            <a:schemeClr val="bg1"/>
          </a:solidFill>
        </p:grpSpPr>
        <p:sp>
          <p:nvSpPr>
            <p:cNvPr id="57" name="자유형: 도형 72">
              <a:extLst>
                <a:ext uri="{FF2B5EF4-FFF2-40B4-BE49-F238E27FC236}">
                  <a16:creationId xmlns:a16="http://schemas.microsoft.com/office/drawing/2014/main" id="{E109F307-C657-4B60-B869-D7F27378348A}"/>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58" name="자유형: 도형 73">
              <a:extLst>
                <a:ext uri="{FF2B5EF4-FFF2-40B4-BE49-F238E27FC236}">
                  <a16:creationId xmlns:a16="http://schemas.microsoft.com/office/drawing/2014/main" id="{86B6F142-35A2-40BE-B819-FB44D0D54FEA}"/>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59" name="자유형: 도형 74">
              <a:extLst>
                <a:ext uri="{FF2B5EF4-FFF2-40B4-BE49-F238E27FC236}">
                  <a16:creationId xmlns:a16="http://schemas.microsoft.com/office/drawing/2014/main" id="{B5AA391A-2C7A-4911-A521-0FD07FC4B397}"/>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60" name="자유형: 도형 75">
              <a:extLst>
                <a:ext uri="{FF2B5EF4-FFF2-40B4-BE49-F238E27FC236}">
                  <a16:creationId xmlns:a16="http://schemas.microsoft.com/office/drawing/2014/main" id="{4DC69923-9063-4318-A1B7-3CCBB3CFB46C}"/>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61" name="자유형: 도형 76">
              <a:extLst>
                <a:ext uri="{FF2B5EF4-FFF2-40B4-BE49-F238E27FC236}">
                  <a16:creationId xmlns:a16="http://schemas.microsoft.com/office/drawing/2014/main" id="{847B944E-3B17-4401-A1EA-1EDCCE1BD661}"/>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62" name="자유형: 도형 77">
              <a:extLst>
                <a:ext uri="{FF2B5EF4-FFF2-40B4-BE49-F238E27FC236}">
                  <a16:creationId xmlns:a16="http://schemas.microsoft.com/office/drawing/2014/main" id="{C6FCB7D0-7B72-472A-97B7-5542FF83619B}"/>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63" name="타원 65">
            <a:extLst>
              <a:ext uri="{FF2B5EF4-FFF2-40B4-BE49-F238E27FC236}">
                <a16:creationId xmlns:a16="http://schemas.microsoft.com/office/drawing/2014/main" id="{10C5F669-A407-46F7-B0BC-0326CA9C0505}"/>
              </a:ext>
            </a:extLst>
          </p:cNvPr>
          <p:cNvSpPr/>
          <p:nvPr/>
        </p:nvSpPr>
        <p:spPr>
          <a:xfrm>
            <a:off x="442211" y="4492391"/>
            <a:ext cx="622092" cy="609799"/>
          </a:xfrm>
          <a:prstGeom prst="ellipse">
            <a:avLst/>
          </a:prstGeom>
          <a:solidFill>
            <a:srgbClr val="363532"/>
          </a:solidFill>
          <a:ln w="889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a:p>
        </p:txBody>
      </p:sp>
      <p:grpSp>
        <p:nvGrpSpPr>
          <p:cNvPr id="64" name="그룹 71">
            <a:extLst>
              <a:ext uri="{FF2B5EF4-FFF2-40B4-BE49-F238E27FC236}">
                <a16:creationId xmlns:a16="http://schemas.microsoft.com/office/drawing/2014/main" id="{DA1C3D9B-68F0-452A-B743-A1B74105D4DD}"/>
              </a:ext>
            </a:extLst>
          </p:cNvPr>
          <p:cNvGrpSpPr/>
          <p:nvPr/>
        </p:nvGrpSpPr>
        <p:grpSpPr>
          <a:xfrm>
            <a:off x="638417" y="4700404"/>
            <a:ext cx="232598" cy="154299"/>
            <a:chOff x="4112600" y="931068"/>
            <a:chExt cx="384048" cy="298228"/>
          </a:xfrm>
          <a:solidFill>
            <a:schemeClr val="bg1"/>
          </a:solidFill>
        </p:grpSpPr>
        <p:sp>
          <p:nvSpPr>
            <p:cNvPr id="65" name="자유형: 도형 72">
              <a:extLst>
                <a:ext uri="{FF2B5EF4-FFF2-40B4-BE49-F238E27FC236}">
                  <a16:creationId xmlns:a16="http://schemas.microsoft.com/office/drawing/2014/main" id="{D78B91B8-03BA-417B-9D98-4C0473B6B3C1}"/>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66" name="자유형: 도형 73">
              <a:extLst>
                <a:ext uri="{FF2B5EF4-FFF2-40B4-BE49-F238E27FC236}">
                  <a16:creationId xmlns:a16="http://schemas.microsoft.com/office/drawing/2014/main" id="{9245A9D1-6B13-4389-B47A-3AE531F0C85F}"/>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67" name="자유형: 도형 74">
              <a:extLst>
                <a:ext uri="{FF2B5EF4-FFF2-40B4-BE49-F238E27FC236}">
                  <a16:creationId xmlns:a16="http://schemas.microsoft.com/office/drawing/2014/main" id="{546CCE98-BCAD-45B8-B4AA-9F8ED995DC59}"/>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68" name="자유형: 도형 75">
              <a:extLst>
                <a:ext uri="{FF2B5EF4-FFF2-40B4-BE49-F238E27FC236}">
                  <a16:creationId xmlns:a16="http://schemas.microsoft.com/office/drawing/2014/main" id="{709C3A95-D7DA-45A2-96D3-E0616CF3DBA1}"/>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69" name="자유형: 도형 76">
              <a:extLst>
                <a:ext uri="{FF2B5EF4-FFF2-40B4-BE49-F238E27FC236}">
                  <a16:creationId xmlns:a16="http://schemas.microsoft.com/office/drawing/2014/main" id="{211CD46B-7B38-4A07-85BD-91DDC7D236DD}"/>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70" name="자유형: 도형 77">
              <a:extLst>
                <a:ext uri="{FF2B5EF4-FFF2-40B4-BE49-F238E27FC236}">
                  <a16:creationId xmlns:a16="http://schemas.microsoft.com/office/drawing/2014/main" id="{8767DD40-15ED-4EFC-BE83-A03418FC0BF5}"/>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2" name="TextBox 1">
            <a:extLst>
              <a:ext uri="{FF2B5EF4-FFF2-40B4-BE49-F238E27FC236}">
                <a16:creationId xmlns:a16="http://schemas.microsoft.com/office/drawing/2014/main" id="{0302E794-8362-4D67-9CF6-FB378D7FD24E}"/>
              </a:ext>
            </a:extLst>
          </p:cNvPr>
          <p:cNvSpPr txBox="1"/>
          <p:nvPr/>
        </p:nvSpPr>
        <p:spPr>
          <a:xfrm>
            <a:off x="1246817" y="1155619"/>
            <a:ext cx="7293984" cy="307777"/>
          </a:xfrm>
          <a:prstGeom prst="rect">
            <a:avLst/>
          </a:prstGeom>
          <a:noFill/>
        </p:spPr>
        <p:txBody>
          <a:bodyPr wrap="none" rtlCol="0">
            <a:spAutoFit/>
          </a:bodyPr>
          <a:lstStyle/>
          <a:p>
            <a:r>
              <a:rPr lang="en-US" dirty="0">
                <a:solidFill>
                  <a:schemeClr val="bg2">
                    <a:lumMod val="75000"/>
                  </a:schemeClr>
                </a:solidFill>
              </a:rPr>
              <a:t>In Jul-Aug 2015, Chisty et. al. described ‘A Review: Driver Drowsiness Detection System’</a:t>
            </a:r>
            <a:endParaRPr lang="en-IN" dirty="0">
              <a:solidFill>
                <a:schemeClr val="bg2">
                  <a:lumMod val="75000"/>
                </a:schemeClr>
              </a:solidFill>
            </a:endParaRPr>
          </a:p>
        </p:txBody>
      </p:sp>
      <p:sp>
        <p:nvSpPr>
          <p:cNvPr id="3" name="TextBox 2">
            <a:extLst>
              <a:ext uri="{FF2B5EF4-FFF2-40B4-BE49-F238E27FC236}">
                <a16:creationId xmlns:a16="http://schemas.microsoft.com/office/drawing/2014/main" id="{11638383-EDA4-4C54-831F-6A63A165035C}"/>
              </a:ext>
            </a:extLst>
          </p:cNvPr>
          <p:cNvSpPr txBox="1"/>
          <p:nvPr/>
        </p:nvSpPr>
        <p:spPr>
          <a:xfrm>
            <a:off x="1755791" y="1763190"/>
            <a:ext cx="6914248" cy="523220"/>
          </a:xfrm>
          <a:prstGeom prst="rect">
            <a:avLst/>
          </a:prstGeom>
          <a:noFill/>
        </p:spPr>
        <p:txBody>
          <a:bodyPr wrap="square" rtlCol="0">
            <a:spAutoFit/>
          </a:bodyPr>
          <a:lstStyle/>
          <a:p>
            <a:r>
              <a:rPr lang="en-US" dirty="0">
                <a:solidFill>
                  <a:schemeClr val="bg2">
                    <a:lumMod val="75000"/>
                  </a:schemeClr>
                </a:solidFill>
              </a:rPr>
              <a:t>In May 2019, Muhammad Ramzan et. al. described ‘A Survey on State-of-the-Art Drowsiness Detection Techniques’</a:t>
            </a:r>
            <a:endParaRPr lang="en-IN" dirty="0">
              <a:solidFill>
                <a:schemeClr val="bg2">
                  <a:lumMod val="75000"/>
                </a:schemeClr>
              </a:solidFill>
            </a:endParaRPr>
          </a:p>
        </p:txBody>
      </p:sp>
      <p:sp>
        <p:nvSpPr>
          <p:cNvPr id="4" name="TextBox 3">
            <a:extLst>
              <a:ext uri="{FF2B5EF4-FFF2-40B4-BE49-F238E27FC236}">
                <a16:creationId xmlns:a16="http://schemas.microsoft.com/office/drawing/2014/main" id="{48BC0D00-3BB3-406F-BED3-6532DA9C07B7}"/>
              </a:ext>
            </a:extLst>
          </p:cNvPr>
          <p:cNvSpPr txBox="1"/>
          <p:nvPr/>
        </p:nvSpPr>
        <p:spPr>
          <a:xfrm>
            <a:off x="2065115" y="2801648"/>
            <a:ext cx="7010820" cy="523220"/>
          </a:xfrm>
          <a:prstGeom prst="rect">
            <a:avLst/>
          </a:prstGeom>
          <a:noFill/>
        </p:spPr>
        <p:txBody>
          <a:bodyPr wrap="square" rtlCol="0">
            <a:spAutoFit/>
          </a:bodyPr>
          <a:lstStyle/>
          <a:p>
            <a:r>
              <a:rPr lang="en-US" dirty="0">
                <a:solidFill>
                  <a:schemeClr val="bg2">
                    <a:lumMod val="75000"/>
                  </a:schemeClr>
                </a:solidFill>
              </a:rPr>
              <a:t>In August 2019, Wanghua Deng et. al. described ‘Real-Time Driver-Drowsiness Detection System Using Facial Features’</a:t>
            </a:r>
            <a:endParaRPr lang="en-IN" dirty="0">
              <a:solidFill>
                <a:schemeClr val="bg2">
                  <a:lumMod val="75000"/>
                </a:schemeClr>
              </a:solidFill>
            </a:endParaRPr>
          </a:p>
        </p:txBody>
      </p:sp>
      <p:sp>
        <p:nvSpPr>
          <p:cNvPr id="5" name="TextBox 4">
            <a:extLst>
              <a:ext uri="{FF2B5EF4-FFF2-40B4-BE49-F238E27FC236}">
                <a16:creationId xmlns:a16="http://schemas.microsoft.com/office/drawing/2014/main" id="{52A82FE1-2583-4299-A2A5-A62AFB6A8A4C}"/>
              </a:ext>
            </a:extLst>
          </p:cNvPr>
          <p:cNvSpPr txBox="1"/>
          <p:nvPr/>
        </p:nvSpPr>
        <p:spPr>
          <a:xfrm>
            <a:off x="1755791" y="3761208"/>
            <a:ext cx="7146053" cy="523220"/>
          </a:xfrm>
          <a:prstGeom prst="rect">
            <a:avLst/>
          </a:prstGeom>
          <a:noFill/>
        </p:spPr>
        <p:txBody>
          <a:bodyPr wrap="square" rtlCol="0">
            <a:spAutoFit/>
          </a:bodyPr>
          <a:lstStyle/>
          <a:p>
            <a:r>
              <a:rPr lang="en-IN" dirty="0">
                <a:solidFill>
                  <a:schemeClr val="bg2">
                    <a:lumMod val="75000"/>
                  </a:schemeClr>
                </a:solidFill>
              </a:rPr>
              <a:t>In December 2019, Mika Sunagawa et. al. described ‘Comprehensive Drowsiness Level Detection Model Combining Multimodal Information’</a:t>
            </a:r>
          </a:p>
        </p:txBody>
      </p:sp>
      <p:sp>
        <p:nvSpPr>
          <p:cNvPr id="71" name="TextBox 70">
            <a:extLst>
              <a:ext uri="{FF2B5EF4-FFF2-40B4-BE49-F238E27FC236}">
                <a16:creationId xmlns:a16="http://schemas.microsoft.com/office/drawing/2014/main" id="{8022A323-49BB-4E57-988A-DBC7F10AB552}"/>
              </a:ext>
            </a:extLst>
          </p:cNvPr>
          <p:cNvSpPr txBox="1"/>
          <p:nvPr/>
        </p:nvSpPr>
        <p:spPr>
          <a:xfrm>
            <a:off x="1466098" y="4547314"/>
            <a:ext cx="7708792" cy="523220"/>
          </a:xfrm>
          <a:prstGeom prst="rect">
            <a:avLst/>
          </a:prstGeom>
          <a:noFill/>
        </p:spPr>
        <p:txBody>
          <a:bodyPr wrap="square" rtlCol="0">
            <a:spAutoFit/>
          </a:bodyPr>
          <a:lstStyle/>
          <a:p>
            <a:r>
              <a:rPr lang="en-US" dirty="0">
                <a:solidFill>
                  <a:schemeClr val="bg2">
                    <a:lumMod val="75000"/>
                  </a:schemeClr>
                </a:solidFill>
              </a:rPr>
              <a:t>In August 2021, Morshed Chowdhury et. al. described ‘Drivers Fatigue Level Prediction Using Facial, and Head Behavior Information’</a:t>
            </a:r>
            <a:endParaRPr lang="en-IN" dirty="0">
              <a:solidFill>
                <a:schemeClr val="bg2">
                  <a:lumMod val="75000"/>
                </a:schemeClr>
              </a:solidFill>
            </a:endParaRPr>
          </a:p>
        </p:txBody>
      </p:sp>
    </p:spTree>
    <p:extLst>
      <p:ext uri="{BB962C8B-B14F-4D97-AF65-F5344CB8AC3E}">
        <p14:creationId xmlns:p14="http://schemas.microsoft.com/office/powerpoint/2010/main" val="232079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510971" y="1881740"/>
            <a:ext cx="4376057" cy="923330"/>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Methodology</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09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78682D-1F2B-462B-B760-14F1B046FC3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495279" y="1110473"/>
            <a:ext cx="3498819" cy="3655974"/>
          </a:xfrm>
          <a:prstGeom prst="rect">
            <a:avLst/>
          </a:prstGeom>
        </p:spPr>
      </p:pic>
      <p:sp>
        <p:nvSpPr>
          <p:cNvPr id="11" name="TextBox 10">
            <a:extLst>
              <a:ext uri="{FF2B5EF4-FFF2-40B4-BE49-F238E27FC236}">
                <a16:creationId xmlns:a16="http://schemas.microsoft.com/office/drawing/2014/main" id="{EBCC80E5-3977-471C-988A-8CBEAEFFCAB8}"/>
              </a:ext>
            </a:extLst>
          </p:cNvPr>
          <p:cNvSpPr txBox="1"/>
          <p:nvPr/>
        </p:nvSpPr>
        <p:spPr>
          <a:xfrm>
            <a:off x="996727" y="3732828"/>
            <a:ext cx="4316278" cy="954107"/>
          </a:xfrm>
          <a:prstGeom prst="rect">
            <a:avLst/>
          </a:prstGeom>
          <a:noFill/>
        </p:spPr>
        <p:txBody>
          <a:bodyPr wrap="square" rtlCol="0">
            <a:spAutoFit/>
          </a:bodyPr>
          <a:lstStyle/>
          <a:p>
            <a:pPr>
              <a:buClr>
                <a:schemeClr val="bg1"/>
              </a:buClr>
              <a:buSzPct val="110000"/>
            </a:pPr>
            <a:r>
              <a:rPr lang="en-IN" dirty="0">
                <a:solidFill>
                  <a:schemeClr val="bg2">
                    <a:lumMod val="75000"/>
                  </a:schemeClr>
                </a:solidFill>
                <a:effectLst/>
                <a:latin typeface="Arial" panose="020B0604020202020204" pitchFamily="34" charset="0"/>
                <a:ea typeface="Calibri" panose="020F0502020204030204" pitchFamily="34" charset="0"/>
                <a:cs typeface="Arial" panose="020B0604020202020204" pitchFamily="34" charset="0"/>
              </a:rPr>
              <a:t>The websites containing information regarding road safety, dangers of driver’s fatigue, reasons for fatigue, and techniques, keywords are listed in the following figure.</a:t>
            </a:r>
            <a:endParaRPr lang="en-IN" sz="1050" dirty="0">
              <a:solidFill>
                <a:schemeClr val="bg2">
                  <a:lumMod val="75000"/>
                </a:schemeClr>
              </a:solidFill>
              <a:latin typeface="Arial" panose="020B0604020202020204" pitchFamily="34" charset="0"/>
              <a:cs typeface="Arial" panose="020B0604020202020204" pitchFamily="34" charset="0"/>
            </a:endParaRPr>
          </a:p>
        </p:txBody>
      </p:sp>
      <p:sp>
        <p:nvSpPr>
          <p:cNvPr id="12" name="원형: 비어 있음 1">
            <a:extLst>
              <a:ext uri="{FF2B5EF4-FFF2-40B4-BE49-F238E27FC236}">
                <a16:creationId xmlns:a16="http://schemas.microsoft.com/office/drawing/2014/main" id="{24363342-2B29-4F57-A350-CD2C534EBECB}"/>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3" name="막힌 원호 47">
            <a:extLst>
              <a:ext uri="{FF2B5EF4-FFF2-40B4-BE49-F238E27FC236}">
                <a16:creationId xmlns:a16="http://schemas.microsoft.com/office/drawing/2014/main" id="{47F9281E-1BB5-47D5-84F5-9A8EBC701698}"/>
              </a:ext>
            </a:extLst>
          </p:cNvPr>
          <p:cNvSpPr/>
          <p:nvPr/>
        </p:nvSpPr>
        <p:spPr>
          <a:xfrm rot="16200000">
            <a:off x="258549" y="123795"/>
            <a:ext cx="663533" cy="662684"/>
          </a:xfrm>
          <a:prstGeom prst="blockArc">
            <a:avLst>
              <a:gd name="adj1" fmla="val 12902430"/>
              <a:gd name="adj2" fmla="val 21443971"/>
              <a:gd name="adj3" fmla="val 8290"/>
            </a:avLst>
          </a:prstGeom>
          <a:solidFill>
            <a:srgbClr val="A27A47"/>
          </a:solidFill>
          <a:ln w="190500" cap="flat">
            <a:noFill/>
            <a:prstDash val="solid"/>
            <a:miter/>
          </a:ln>
        </p:spPr>
        <p:txBody>
          <a:bodyPr rtlCol="0" anchor="ctr"/>
          <a:lstStyle/>
          <a:p>
            <a:endParaRPr lang="ko-KR" altLang="en-US"/>
          </a:p>
        </p:txBody>
      </p:sp>
      <p:pic>
        <p:nvPicPr>
          <p:cNvPr id="3" name="Graphic 2" descr="Books">
            <a:extLst>
              <a:ext uri="{FF2B5EF4-FFF2-40B4-BE49-F238E27FC236}">
                <a16:creationId xmlns:a16="http://schemas.microsoft.com/office/drawing/2014/main" id="{B3820C3F-52FC-4CCD-A3C3-4F4F30398E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218" y="1291770"/>
            <a:ext cx="517979" cy="517979"/>
          </a:xfrm>
          <a:prstGeom prst="rect">
            <a:avLst/>
          </a:prstGeom>
        </p:spPr>
      </p:pic>
      <p:pic>
        <p:nvPicPr>
          <p:cNvPr id="14" name="Graphic 13" descr="Books">
            <a:extLst>
              <a:ext uri="{FF2B5EF4-FFF2-40B4-BE49-F238E27FC236}">
                <a16:creationId xmlns:a16="http://schemas.microsoft.com/office/drawing/2014/main" id="{F15A390F-F8FE-48B2-8099-2A086FBF9D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015" y="2571750"/>
            <a:ext cx="517979" cy="517979"/>
          </a:xfrm>
          <a:prstGeom prst="rect">
            <a:avLst/>
          </a:prstGeom>
        </p:spPr>
      </p:pic>
      <p:pic>
        <p:nvPicPr>
          <p:cNvPr id="15" name="Graphic 14" descr="Books">
            <a:extLst>
              <a:ext uri="{FF2B5EF4-FFF2-40B4-BE49-F238E27FC236}">
                <a16:creationId xmlns:a16="http://schemas.microsoft.com/office/drawing/2014/main" id="{14FFF09A-21A5-49EB-BCA0-40D75248A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218" y="3771414"/>
            <a:ext cx="517979" cy="517979"/>
          </a:xfrm>
          <a:prstGeom prst="rect">
            <a:avLst/>
          </a:prstGeom>
        </p:spPr>
      </p:pic>
      <p:sp>
        <p:nvSpPr>
          <p:cNvPr id="5" name="TextBox 4">
            <a:extLst>
              <a:ext uri="{FF2B5EF4-FFF2-40B4-BE49-F238E27FC236}">
                <a16:creationId xmlns:a16="http://schemas.microsoft.com/office/drawing/2014/main" id="{7F13FD96-5FF3-41A6-8F42-B55FFE4FE737}"/>
              </a:ext>
            </a:extLst>
          </p:cNvPr>
          <p:cNvSpPr txBox="1"/>
          <p:nvPr/>
        </p:nvSpPr>
        <p:spPr>
          <a:xfrm>
            <a:off x="996727" y="1233302"/>
            <a:ext cx="3935037" cy="954107"/>
          </a:xfrm>
          <a:prstGeom prst="rect">
            <a:avLst/>
          </a:prstGeom>
          <a:noFill/>
        </p:spPr>
        <p:txBody>
          <a:bodyPr wrap="square" rtlCol="0">
            <a:spAutoFit/>
          </a:bodyPr>
          <a:lstStyle/>
          <a:p>
            <a:r>
              <a:rPr lang="en-US" dirty="0">
                <a:solidFill>
                  <a:schemeClr val="bg2">
                    <a:lumMod val="75000"/>
                  </a:schemeClr>
                </a:solidFill>
              </a:rPr>
              <a:t>All the best possible techniques, measures, tools, and classification methods for drivers’ drowsiness detection are recognized and categorized</a:t>
            </a:r>
            <a:endParaRPr lang="en-IN" dirty="0">
              <a:solidFill>
                <a:schemeClr val="bg2">
                  <a:lumMod val="75000"/>
                </a:schemeClr>
              </a:solidFill>
            </a:endParaRPr>
          </a:p>
        </p:txBody>
      </p:sp>
      <p:sp>
        <p:nvSpPr>
          <p:cNvPr id="7" name="TextBox 6">
            <a:extLst>
              <a:ext uri="{FF2B5EF4-FFF2-40B4-BE49-F238E27FC236}">
                <a16:creationId xmlns:a16="http://schemas.microsoft.com/office/drawing/2014/main" id="{473383C8-F919-4B3B-9A5B-25A505BD09D8}"/>
              </a:ext>
            </a:extLst>
          </p:cNvPr>
          <p:cNvSpPr txBox="1"/>
          <p:nvPr/>
        </p:nvSpPr>
        <p:spPr>
          <a:xfrm>
            <a:off x="1023652" y="2585929"/>
            <a:ext cx="4189870" cy="523220"/>
          </a:xfrm>
          <a:prstGeom prst="rect">
            <a:avLst/>
          </a:prstGeom>
          <a:noFill/>
        </p:spPr>
        <p:txBody>
          <a:bodyPr wrap="square" rtlCol="0">
            <a:spAutoFit/>
          </a:bodyPr>
          <a:lstStyle/>
          <a:p>
            <a:r>
              <a:rPr lang="en-US" dirty="0">
                <a:solidFill>
                  <a:schemeClr val="bg2">
                    <a:lumMod val="75000"/>
                  </a:schemeClr>
                </a:solidFill>
              </a:rPr>
              <a:t>All the data gathered from research papers are categorized</a:t>
            </a:r>
          </a:p>
        </p:txBody>
      </p:sp>
    </p:spTree>
    <p:extLst>
      <p:ext uri="{BB962C8B-B14F-4D97-AF65-F5344CB8AC3E}">
        <p14:creationId xmlns:p14="http://schemas.microsoft.com/office/powerpoint/2010/main" val="403046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7A68D-1A6B-49C8-B23F-C52EB0286EF5}"/>
              </a:ext>
            </a:extLst>
          </p:cNvPr>
          <p:cNvSpPr/>
          <p:nvPr/>
        </p:nvSpPr>
        <p:spPr>
          <a:xfrm>
            <a:off x="281539" y="2201177"/>
            <a:ext cx="1956335" cy="801304"/>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Driver Drowsiness Detection System</a:t>
            </a:r>
            <a:endParaRPr lang="en-IN" sz="1050" dirty="0"/>
          </a:p>
        </p:txBody>
      </p:sp>
      <p:sp>
        <p:nvSpPr>
          <p:cNvPr id="3" name="Oval 2">
            <a:extLst>
              <a:ext uri="{FF2B5EF4-FFF2-40B4-BE49-F238E27FC236}">
                <a16:creationId xmlns:a16="http://schemas.microsoft.com/office/drawing/2014/main" id="{C076F726-B09A-4A07-8605-EF0CA7670333}"/>
              </a:ext>
            </a:extLst>
          </p:cNvPr>
          <p:cNvSpPr/>
          <p:nvPr/>
        </p:nvSpPr>
        <p:spPr>
          <a:xfrm>
            <a:off x="3845294" y="336884"/>
            <a:ext cx="1898583" cy="974558"/>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Using multimodal information</a:t>
            </a:r>
          </a:p>
          <a:p>
            <a:pPr algn="ctr"/>
            <a:r>
              <a:rPr lang="en-US" sz="1050" dirty="0"/>
              <a:t>(3 paper)</a:t>
            </a:r>
            <a:endParaRPr lang="en-IN" sz="1050" dirty="0"/>
          </a:p>
        </p:txBody>
      </p:sp>
      <p:sp>
        <p:nvSpPr>
          <p:cNvPr id="4" name="Oval 3">
            <a:extLst>
              <a:ext uri="{FF2B5EF4-FFF2-40B4-BE49-F238E27FC236}">
                <a16:creationId xmlns:a16="http://schemas.microsoft.com/office/drawing/2014/main" id="{4BBFFFF8-39EA-4108-886F-2406EEE385A6}"/>
              </a:ext>
            </a:extLst>
          </p:cNvPr>
          <p:cNvSpPr/>
          <p:nvPr/>
        </p:nvSpPr>
        <p:spPr>
          <a:xfrm>
            <a:off x="3608271" y="1895873"/>
            <a:ext cx="1898583" cy="1307833"/>
          </a:xfrm>
          <a:prstGeom prst="ellipse">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Using behavioral, vehicular &amp; phycological parameter</a:t>
            </a:r>
          </a:p>
          <a:p>
            <a:pPr algn="ctr"/>
            <a:r>
              <a:rPr lang="en-US" sz="1050" dirty="0"/>
              <a:t>(5 paper)</a:t>
            </a:r>
            <a:endParaRPr lang="en-IN" sz="1050" dirty="0"/>
          </a:p>
        </p:txBody>
      </p:sp>
      <p:sp>
        <p:nvSpPr>
          <p:cNvPr id="5" name="Oval 4">
            <a:extLst>
              <a:ext uri="{FF2B5EF4-FFF2-40B4-BE49-F238E27FC236}">
                <a16:creationId xmlns:a16="http://schemas.microsoft.com/office/drawing/2014/main" id="{BAE9CC6B-7ADC-4C82-A730-577DE4180DDA}"/>
              </a:ext>
            </a:extLst>
          </p:cNvPr>
          <p:cNvSpPr/>
          <p:nvPr/>
        </p:nvSpPr>
        <p:spPr>
          <a:xfrm>
            <a:off x="3988471" y="3784010"/>
            <a:ext cx="1898583" cy="1111718"/>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Using hybrid machine learning</a:t>
            </a:r>
          </a:p>
          <a:p>
            <a:pPr algn="ctr"/>
            <a:r>
              <a:rPr lang="en-US" sz="1050" dirty="0"/>
              <a:t>(2 paper)</a:t>
            </a:r>
            <a:endParaRPr lang="en-IN" sz="1050" dirty="0"/>
          </a:p>
        </p:txBody>
      </p:sp>
      <p:sp>
        <p:nvSpPr>
          <p:cNvPr id="6" name="Rectangle: Rounded Corners 5">
            <a:extLst>
              <a:ext uri="{FF2B5EF4-FFF2-40B4-BE49-F238E27FC236}">
                <a16:creationId xmlns:a16="http://schemas.microsoft.com/office/drawing/2014/main" id="{CB08D9FE-D19F-4CBC-9CC7-663EAE8D3997}"/>
              </a:ext>
            </a:extLst>
          </p:cNvPr>
          <p:cNvSpPr/>
          <p:nvPr/>
        </p:nvSpPr>
        <p:spPr>
          <a:xfrm>
            <a:off x="6446519" y="1977991"/>
            <a:ext cx="2035743" cy="1247675"/>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Furthermore using facial and head features et. Al. parameter</a:t>
            </a:r>
          </a:p>
          <a:p>
            <a:pPr algn="ctr"/>
            <a:r>
              <a:rPr lang="en-US" sz="1050" dirty="0"/>
              <a:t>(4 paper)</a:t>
            </a:r>
            <a:endParaRPr lang="en-IN" sz="1050" dirty="0"/>
          </a:p>
        </p:txBody>
      </p:sp>
      <p:cxnSp>
        <p:nvCxnSpPr>
          <p:cNvPr id="7" name="Straight Arrow Connector 6">
            <a:extLst>
              <a:ext uri="{FF2B5EF4-FFF2-40B4-BE49-F238E27FC236}">
                <a16:creationId xmlns:a16="http://schemas.microsoft.com/office/drawing/2014/main" id="{09C8371F-1137-4AAB-99D4-E5BA12BA3708}"/>
              </a:ext>
            </a:extLst>
          </p:cNvPr>
          <p:cNvCxnSpPr>
            <a:cxnSpLocks/>
            <a:endCxn id="3" idx="2"/>
          </p:cNvCxnSpPr>
          <p:nvPr/>
        </p:nvCxnSpPr>
        <p:spPr>
          <a:xfrm flipV="1">
            <a:off x="2237875" y="824163"/>
            <a:ext cx="1607419" cy="137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91E51D5-6DF7-4F75-8BDA-43759D0CE436}"/>
              </a:ext>
            </a:extLst>
          </p:cNvPr>
          <p:cNvCxnSpPr>
            <a:cxnSpLocks/>
            <a:stCxn id="2" idx="3"/>
          </p:cNvCxnSpPr>
          <p:nvPr/>
        </p:nvCxnSpPr>
        <p:spPr>
          <a:xfrm flipV="1">
            <a:off x="2237874" y="2585525"/>
            <a:ext cx="1290989" cy="16304"/>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22E9BE-DE0C-419E-A4C6-88BD2B99701A}"/>
              </a:ext>
            </a:extLst>
          </p:cNvPr>
          <p:cNvCxnSpPr>
            <a:cxnSpLocks/>
            <a:endCxn id="5" idx="2"/>
          </p:cNvCxnSpPr>
          <p:nvPr/>
        </p:nvCxnSpPr>
        <p:spPr>
          <a:xfrm>
            <a:off x="2237874" y="3002481"/>
            <a:ext cx="1750597" cy="1337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ACDB6E5-2E5F-460A-A995-F169A4392DD4}"/>
              </a:ext>
            </a:extLst>
          </p:cNvPr>
          <p:cNvCxnSpPr>
            <a:cxnSpLocks/>
          </p:cNvCxnSpPr>
          <p:nvPr/>
        </p:nvCxnSpPr>
        <p:spPr>
          <a:xfrm>
            <a:off x="5568482" y="2585525"/>
            <a:ext cx="795287"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69949E8-2348-4D01-9EB6-74160ED2804F}"/>
              </a:ext>
            </a:extLst>
          </p:cNvPr>
          <p:cNvSpPr txBox="1"/>
          <p:nvPr/>
        </p:nvSpPr>
        <p:spPr>
          <a:xfrm>
            <a:off x="6906126" y="3784010"/>
            <a:ext cx="2044149" cy="369332"/>
          </a:xfrm>
          <a:prstGeom prst="rect">
            <a:avLst/>
          </a:prstGeom>
          <a:noFill/>
        </p:spPr>
        <p:txBody>
          <a:bodyPr wrap="none" rtlCol="0">
            <a:spAutoFit/>
          </a:bodyPr>
          <a:lstStyle/>
          <a:p>
            <a:r>
              <a:rPr lang="en-US" sz="1800" dirty="0">
                <a:solidFill>
                  <a:schemeClr val="bg1"/>
                </a:solidFill>
              </a:rPr>
              <a:t>Final Work Layout</a:t>
            </a:r>
            <a:endParaRPr lang="en-IN" sz="1800" dirty="0">
              <a:solidFill>
                <a:schemeClr val="bg1"/>
              </a:solidFill>
            </a:endParaRPr>
          </a:p>
        </p:txBody>
      </p:sp>
    </p:spTree>
    <p:extLst>
      <p:ext uri="{BB962C8B-B14F-4D97-AF65-F5344CB8AC3E}">
        <p14:creationId xmlns:p14="http://schemas.microsoft.com/office/powerpoint/2010/main" val="374229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3280229" y="1694587"/>
            <a:ext cx="2931886" cy="1754326"/>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Proposed Work</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531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3331028" cy="738664"/>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Proposed Work</a:t>
            </a: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43F759-4DCE-4787-9E04-4FF561FE3F4D}"/>
              </a:ext>
            </a:extLst>
          </p:cNvPr>
          <p:cNvPicPr>
            <a:picLocks noChangeAspect="1"/>
          </p:cNvPicPr>
          <p:nvPr/>
        </p:nvPicPr>
        <p:blipFill>
          <a:blip r:embed="rId2"/>
          <a:stretch>
            <a:fillRect/>
          </a:stretch>
        </p:blipFill>
        <p:spPr>
          <a:xfrm>
            <a:off x="257754" y="1382790"/>
            <a:ext cx="3020854" cy="2741386"/>
          </a:xfrm>
          <a:prstGeom prst="rect">
            <a:avLst/>
          </a:prstGeom>
        </p:spPr>
      </p:pic>
      <p:sp>
        <p:nvSpPr>
          <p:cNvPr id="10" name="원형: 비어 있음 1">
            <a:extLst>
              <a:ext uri="{FF2B5EF4-FFF2-40B4-BE49-F238E27FC236}">
                <a16:creationId xmlns:a16="http://schemas.microsoft.com/office/drawing/2014/main" id="{FA32AE7B-A9BA-4AA1-8616-8FD2A1E9AFA0}"/>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1" name="막힌 원호 47">
            <a:extLst>
              <a:ext uri="{FF2B5EF4-FFF2-40B4-BE49-F238E27FC236}">
                <a16:creationId xmlns:a16="http://schemas.microsoft.com/office/drawing/2014/main" id="{07E73644-C1FD-45A9-BF9B-9239CE946C0F}"/>
              </a:ext>
            </a:extLst>
          </p:cNvPr>
          <p:cNvSpPr/>
          <p:nvPr/>
        </p:nvSpPr>
        <p:spPr>
          <a:xfrm rot="16200000">
            <a:off x="258549" y="123795"/>
            <a:ext cx="663533" cy="662684"/>
          </a:xfrm>
          <a:prstGeom prst="blockArc">
            <a:avLst>
              <a:gd name="adj1" fmla="val 10602980"/>
              <a:gd name="adj2" fmla="val 117556"/>
              <a:gd name="adj3" fmla="val 9405"/>
            </a:avLst>
          </a:prstGeom>
          <a:solidFill>
            <a:srgbClr val="A27A47"/>
          </a:solidFill>
          <a:ln w="190500" cap="flat">
            <a:noFill/>
            <a:prstDash val="solid"/>
            <a:miter/>
          </a:ln>
        </p:spPr>
        <p:txBody>
          <a:bodyPr rtlCol="0" anchor="ctr"/>
          <a:lstStyle/>
          <a:p>
            <a:endParaRPr lang="ko-KR" altLang="en-US"/>
          </a:p>
        </p:txBody>
      </p:sp>
      <p:sp>
        <p:nvSpPr>
          <p:cNvPr id="12" name="직사각형 16">
            <a:extLst>
              <a:ext uri="{FF2B5EF4-FFF2-40B4-BE49-F238E27FC236}">
                <a16:creationId xmlns:a16="http://schemas.microsoft.com/office/drawing/2014/main" id="{61A04FFA-AA7E-4BCA-AE1E-BC6E7B24ABB9}"/>
              </a:ext>
            </a:extLst>
          </p:cNvPr>
          <p:cNvSpPr/>
          <p:nvPr/>
        </p:nvSpPr>
        <p:spPr>
          <a:xfrm>
            <a:off x="3443682" y="2410446"/>
            <a:ext cx="1004633" cy="523220"/>
          </a:xfrm>
          <a:prstGeom prst="rect">
            <a:avLst/>
          </a:prstGeom>
        </p:spPr>
        <p:txBody>
          <a:bodyPr wrap="square">
            <a:spAutoFit/>
          </a:bodyPr>
          <a:lstStyle/>
          <a:p>
            <a:r>
              <a:rPr lang="en-US" altLang="ko-KR" sz="2800" dirty="0">
                <a:solidFill>
                  <a:srgbClr val="A27A47"/>
                </a:solidFill>
                <a:latin typeface="+mj-lt"/>
              </a:rPr>
              <a:t>02.</a:t>
            </a:r>
            <a:endParaRPr lang="ko-KR" altLang="en-US" sz="2800" dirty="0">
              <a:solidFill>
                <a:srgbClr val="A27A47"/>
              </a:solidFill>
              <a:latin typeface="+mj-lt"/>
            </a:endParaRPr>
          </a:p>
        </p:txBody>
      </p:sp>
      <p:sp>
        <p:nvSpPr>
          <p:cNvPr id="14" name="직사각형 16">
            <a:extLst>
              <a:ext uri="{FF2B5EF4-FFF2-40B4-BE49-F238E27FC236}">
                <a16:creationId xmlns:a16="http://schemas.microsoft.com/office/drawing/2014/main" id="{C832F31D-DB38-4400-8D11-6951FD28226E}"/>
              </a:ext>
            </a:extLst>
          </p:cNvPr>
          <p:cNvSpPr/>
          <p:nvPr/>
        </p:nvSpPr>
        <p:spPr>
          <a:xfrm>
            <a:off x="3393843" y="1334717"/>
            <a:ext cx="1004633" cy="523220"/>
          </a:xfrm>
          <a:prstGeom prst="rect">
            <a:avLst/>
          </a:prstGeom>
        </p:spPr>
        <p:txBody>
          <a:bodyPr wrap="square">
            <a:spAutoFit/>
          </a:bodyPr>
          <a:lstStyle/>
          <a:p>
            <a:r>
              <a:rPr lang="en-US" altLang="ko-KR" sz="2800" dirty="0">
                <a:solidFill>
                  <a:srgbClr val="A27A47"/>
                </a:solidFill>
                <a:latin typeface="+mj-lt"/>
              </a:rPr>
              <a:t>01.</a:t>
            </a:r>
            <a:endParaRPr lang="ko-KR" altLang="en-US" sz="2800" dirty="0">
              <a:solidFill>
                <a:srgbClr val="A27A47"/>
              </a:solidFill>
              <a:latin typeface="+mj-lt"/>
            </a:endParaRPr>
          </a:p>
        </p:txBody>
      </p:sp>
      <p:sp>
        <p:nvSpPr>
          <p:cNvPr id="15" name="직사각형 16">
            <a:extLst>
              <a:ext uri="{FF2B5EF4-FFF2-40B4-BE49-F238E27FC236}">
                <a16:creationId xmlns:a16="http://schemas.microsoft.com/office/drawing/2014/main" id="{EF0DC42D-FC4E-4318-989D-1942F0DD4868}"/>
              </a:ext>
            </a:extLst>
          </p:cNvPr>
          <p:cNvSpPr/>
          <p:nvPr/>
        </p:nvSpPr>
        <p:spPr>
          <a:xfrm>
            <a:off x="3443682" y="3551270"/>
            <a:ext cx="1004633" cy="523220"/>
          </a:xfrm>
          <a:prstGeom prst="rect">
            <a:avLst/>
          </a:prstGeom>
        </p:spPr>
        <p:txBody>
          <a:bodyPr wrap="square">
            <a:spAutoFit/>
          </a:bodyPr>
          <a:lstStyle/>
          <a:p>
            <a:r>
              <a:rPr lang="en-US" altLang="ko-KR" sz="2800" dirty="0">
                <a:solidFill>
                  <a:srgbClr val="A27A47"/>
                </a:solidFill>
                <a:latin typeface="+mj-lt"/>
              </a:rPr>
              <a:t>03.</a:t>
            </a:r>
            <a:endParaRPr lang="ko-KR" altLang="en-US" sz="2800" dirty="0">
              <a:solidFill>
                <a:srgbClr val="A27A47"/>
              </a:solidFill>
              <a:latin typeface="+mj-lt"/>
            </a:endParaRPr>
          </a:p>
        </p:txBody>
      </p:sp>
      <p:sp>
        <p:nvSpPr>
          <p:cNvPr id="16" name="직사각형 16">
            <a:extLst>
              <a:ext uri="{FF2B5EF4-FFF2-40B4-BE49-F238E27FC236}">
                <a16:creationId xmlns:a16="http://schemas.microsoft.com/office/drawing/2014/main" id="{5B058731-4CB8-466D-B819-6D0A549F06DE}"/>
              </a:ext>
            </a:extLst>
          </p:cNvPr>
          <p:cNvSpPr/>
          <p:nvPr/>
        </p:nvSpPr>
        <p:spPr>
          <a:xfrm>
            <a:off x="4005942" y="1337977"/>
            <a:ext cx="4876801" cy="954107"/>
          </a:xfrm>
          <a:prstGeom prst="rect">
            <a:avLst/>
          </a:prstGeom>
        </p:spPr>
        <p:txBody>
          <a:bodyPr wrap="square">
            <a:spAutoFit/>
          </a:bodyPr>
          <a:lstStyle/>
          <a:p>
            <a:r>
              <a:rPr lang="en-US" altLang="ko-KR" sz="2800" dirty="0">
                <a:solidFill>
                  <a:srgbClr val="A27A47"/>
                </a:solidFill>
                <a:latin typeface="+mj-lt"/>
              </a:rPr>
              <a:t>Behavioral parameter-based techniques </a:t>
            </a:r>
            <a:endParaRPr lang="ko-KR" altLang="en-US" sz="2800" dirty="0">
              <a:solidFill>
                <a:srgbClr val="A27A47"/>
              </a:solidFill>
              <a:latin typeface="+mj-lt"/>
            </a:endParaRPr>
          </a:p>
        </p:txBody>
      </p:sp>
      <p:sp>
        <p:nvSpPr>
          <p:cNvPr id="17" name="직사각형 16">
            <a:extLst>
              <a:ext uri="{FF2B5EF4-FFF2-40B4-BE49-F238E27FC236}">
                <a16:creationId xmlns:a16="http://schemas.microsoft.com/office/drawing/2014/main" id="{650023A6-9FF4-4481-806C-4BD4C4F8AFB5}"/>
              </a:ext>
            </a:extLst>
          </p:cNvPr>
          <p:cNvSpPr/>
          <p:nvPr/>
        </p:nvSpPr>
        <p:spPr>
          <a:xfrm>
            <a:off x="4005941" y="2441122"/>
            <a:ext cx="4939525" cy="954107"/>
          </a:xfrm>
          <a:prstGeom prst="rect">
            <a:avLst/>
          </a:prstGeom>
        </p:spPr>
        <p:txBody>
          <a:bodyPr wrap="square">
            <a:spAutoFit/>
          </a:bodyPr>
          <a:lstStyle/>
          <a:p>
            <a:r>
              <a:rPr lang="en-US" altLang="ko-KR" sz="2800" dirty="0">
                <a:solidFill>
                  <a:srgbClr val="A27A47"/>
                </a:solidFill>
                <a:latin typeface="+mj-lt"/>
              </a:rPr>
              <a:t>Vehicular parameter-based techniques </a:t>
            </a:r>
            <a:endParaRPr lang="ko-KR" altLang="en-US" sz="2800" dirty="0">
              <a:solidFill>
                <a:srgbClr val="A27A47"/>
              </a:solidFill>
              <a:latin typeface="+mj-lt"/>
            </a:endParaRPr>
          </a:p>
        </p:txBody>
      </p:sp>
      <p:sp>
        <p:nvSpPr>
          <p:cNvPr id="18" name="직사각형 16">
            <a:extLst>
              <a:ext uri="{FF2B5EF4-FFF2-40B4-BE49-F238E27FC236}">
                <a16:creationId xmlns:a16="http://schemas.microsoft.com/office/drawing/2014/main" id="{FB026A7E-BF24-4270-BDFD-955CF0D35EF0}"/>
              </a:ext>
            </a:extLst>
          </p:cNvPr>
          <p:cNvSpPr/>
          <p:nvPr/>
        </p:nvSpPr>
        <p:spPr>
          <a:xfrm>
            <a:off x="4005941" y="3551270"/>
            <a:ext cx="4939525" cy="954107"/>
          </a:xfrm>
          <a:prstGeom prst="rect">
            <a:avLst/>
          </a:prstGeom>
        </p:spPr>
        <p:txBody>
          <a:bodyPr wrap="square">
            <a:spAutoFit/>
          </a:bodyPr>
          <a:lstStyle/>
          <a:p>
            <a:r>
              <a:rPr lang="en-US" altLang="ko-KR" sz="2800" dirty="0">
                <a:solidFill>
                  <a:srgbClr val="A27A47"/>
                </a:solidFill>
                <a:latin typeface="+mj-lt"/>
              </a:rPr>
              <a:t>Physiological parameter-based techniques </a:t>
            </a:r>
            <a:endParaRPr lang="ko-KR" altLang="en-US" sz="2800" dirty="0">
              <a:solidFill>
                <a:srgbClr val="A27A47"/>
              </a:solidFill>
              <a:latin typeface="+mj-lt"/>
            </a:endParaRPr>
          </a:p>
        </p:txBody>
      </p:sp>
    </p:spTree>
    <p:extLst>
      <p:ext uri="{BB962C8B-B14F-4D97-AF65-F5344CB8AC3E}">
        <p14:creationId xmlns:p14="http://schemas.microsoft.com/office/powerpoint/2010/main" val="212388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12" name="직사각형 4">
            <a:extLst>
              <a:ext uri="{FF2B5EF4-FFF2-40B4-BE49-F238E27FC236}">
                <a16:creationId xmlns:a16="http://schemas.microsoft.com/office/drawing/2014/main" id="{6E0C6A07-AA28-4AE8-A84F-276E352CD6D7}"/>
              </a:ext>
            </a:extLst>
          </p:cNvPr>
          <p:cNvSpPr/>
          <p:nvPr/>
        </p:nvSpPr>
        <p:spPr>
          <a:xfrm>
            <a:off x="504498" y="1567813"/>
            <a:ext cx="2151616" cy="2683412"/>
          </a:xfrm>
          <a:prstGeom prst="rect">
            <a:avLst/>
          </a:prstGeom>
          <a:solidFill>
            <a:srgbClr val="1E1E1E"/>
          </a:solidFill>
          <a:ln w="381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dirty="0"/>
          </a:p>
        </p:txBody>
      </p:sp>
      <p:sp>
        <p:nvSpPr>
          <p:cNvPr id="13" name="직사각형 29">
            <a:extLst>
              <a:ext uri="{FF2B5EF4-FFF2-40B4-BE49-F238E27FC236}">
                <a16:creationId xmlns:a16="http://schemas.microsoft.com/office/drawing/2014/main" id="{28D7A7C1-0866-4EA7-9072-D11CFF17B565}"/>
              </a:ext>
            </a:extLst>
          </p:cNvPr>
          <p:cNvSpPr/>
          <p:nvPr/>
        </p:nvSpPr>
        <p:spPr>
          <a:xfrm>
            <a:off x="3461720" y="1567813"/>
            <a:ext cx="2220560" cy="2683411"/>
          </a:xfrm>
          <a:prstGeom prst="rect">
            <a:avLst/>
          </a:prstGeom>
          <a:solidFill>
            <a:srgbClr val="A27A47"/>
          </a:solidFill>
          <a:ln w="381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dirty="0"/>
          </a:p>
        </p:txBody>
      </p:sp>
      <p:sp>
        <p:nvSpPr>
          <p:cNvPr id="14" name="직사각형 4">
            <a:extLst>
              <a:ext uri="{FF2B5EF4-FFF2-40B4-BE49-F238E27FC236}">
                <a16:creationId xmlns:a16="http://schemas.microsoft.com/office/drawing/2014/main" id="{1D4D9C14-2AF0-4233-8B6F-B968CFD91531}"/>
              </a:ext>
            </a:extLst>
          </p:cNvPr>
          <p:cNvSpPr/>
          <p:nvPr/>
        </p:nvSpPr>
        <p:spPr>
          <a:xfrm>
            <a:off x="6397297" y="1567812"/>
            <a:ext cx="2151616" cy="2683412"/>
          </a:xfrm>
          <a:prstGeom prst="rect">
            <a:avLst/>
          </a:prstGeom>
          <a:solidFill>
            <a:srgbClr val="1E1E1E"/>
          </a:solidFill>
          <a:ln w="381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dirty="0"/>
          </a:p>
        </p:txBody>
      </p:sp>
      <p:pic>
        <p:nvPicPr>
          <p:cNvPr id="3" name="Graphic 2" descr="Bullseye">
            <a:extLst>
              <a:ext uri="{FF2B5EF4-FFF2-40B4-BE49-F238E27FC236}">
                <a16:creationId xmlns:a16="http://schemas.microsoft.com/office/drawing/2014/main" id="{781C18A1-9EA1-4620-8AD3-E6EE84596E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2140" y="1308823"/>
            <a:ext cx="517978" cy="517978"/>
          </a:xfrm>
          <a:prstGeom prst="rect">
            <a:avLst/>
          </a:prstGeom>
        </p:spPr>
      </p:pic>
      <p:pic>
        <p:nvPicPr>
          <p:cNvPr id="15" name="Graphic 14" descr="Bullseye">
            <a:extLst>
              <a:ext uri="{FF2B5EF4-FFF2-40B4-BE49-F238E27FC236}">
                <a16:creationId xmlns:a16="http://schemas.microsoft.com/office/drawing/2014/main" id="{A2790AD9-BFD4-43B3-8A2F-FDB5D5A8FA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3548" y="1308823"/>
            <a:ext cx="517978" cy="517978"/>
          </a:xfrm>
          <a:prstGeom prst="rect">
            <a:avLst/>
          </a:prstGeom>
        </p:spPr>
      </p:pic>
      <p:pic>
        <p:nvPicPr>
          <p:cNvPr id="16" name="Graphic 15" descr="Bullseye">
            <a:extLst>
              <a:ext uri="{FF2B5EF4-FFF2-40B4-BE49-F238E27FC236}">
                <a16:creationId xmlns:a16="http://schemas.microsoft.com/office/drawing/2014/main" id="{8A5CBD28-920D-4F45-9041-3189126E3D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9714" y="1308823"/>
            <a:ext cx="517978" cy="517978"/>
          </a:xfrm>
          <a:prstGeom prst="rect">
            <a:avLst/>
          </a:prstGeom>
        </p:spPr>
      </p:pic>
      <p:sp>
        <p:nvSpPr>
          <p:cNvPr id="4" name="TextBox 3">
            <a:extLst>
              <a:ext uri="{FF2B5EF4-FFF2-40B4-BE49-F238E27FC236}">
                <a16:creationId xmlns:a16="http://schemas.microsoft.com/office/drawing/2014/main" id="{6A9E1760-A128-4211-837C-4588630E5765}"/>
              </a:ext>
            </a:extLst>
          </p:cNvPr>
          <p:cNvSpPr txBox="1"/>
          <p:nvPr/>
        </p:nvSpPr>
        <p:spPr>
          <a:xfrm>
            <a:off x="1016000" y="1826801"/>
            <a:ext cx="1095829" cy="338554"/>
          </a:xfrm>
          <a:prstGeom prst="rect">
            <a:avLst/>
          </a:prstGeom>
          <a:noFill/>
        </p:spPr>
        <p:txBody>
          <a:bodyPr wrap="square" rtlCol="0">
            <a:spAutoFit/>
          </a:bodyPr>
          <a:lstStyle/>
          <a:p>
            <a:r>
              <a:rPr lang="en-IN" sz="1600" dirty="0">
                <a:solidFill>
                  <a:srgbClr val="CC9900"/>
                </a:solidFill>
                <a:effectLst/>
                <a:latin typeface="Times New Roman" panose="02020603050405020304" pitchFamily="18" charset="0"/>
                <a:ea typeface="Calibri" panose="020F0502020204030204" pitchFamily="34" charset="0"/>
              </a:rPr>
              <a:t>PERCLOS</a:t>
            </a:r>
            <a:endParaRPr lang="en-IN" sz="1600" dirty="0">
              <a:solidFill>
                <a:srgbClr val="CC9900"/>
              </a:solidFill>
            </a:endParaRPr>
          </a:p>
        </p:txBody>
      </p:sp>
      <p:sp>
        <p:nvSpPr>
          <p:cNvPr id="18" name="TextBox 17">
            <a:extLst>
              <a:ext uri="{FF2B5EF4-FFF2-40B4-BE49-F238E27FC236}">
                <a16:creationId xmlns:a16="http://schemas.microsoft.com/office/drawing/2014/main" id="{70CFEDB4-6D6F-4B5B-B8D5-F047E864165C}"/>
              </a:ext>
            </a:extLst>
          </p:cNvPr>
          <p:cNvSpPr txBox="1"/>
          <p:nvPr/>
        </p:nvSpPr>
        <p:spPr>
          <a:xfrm>
            <a:off x="4072102" y="1826801"/>
            <a:ext cx="1095829" cy="338554"/>
          </a:xfrm>
          <a:prstGeom prst="rect">
            <a:avLst/>
          </a:prstGeom>
          <a:noFill/>
        </p:spPr>
        <p:txBody>
          <a:bodyPr wrap="square" rtlCol="0">
            <a:spAutoFit/>
          </a:bodyPr>
          <a:lstStyle/>
          <a:p>
            <a:pPr algn="ctr"/>
            <a:r>
              <a:rPr lang="en-IN" sz="1600" dirty="0">
                <a:solidFill>
                  <a:srgbClr val="CC9900"/>
                </a:solidFill>
                <a:effectLst/>
                <a:latin typeface="Times New Roman" panose="02020603050405020304" pitchFamily="18" charset="0"/>
                <a:ea typeface="Calibri" panose="020F0502020204030204" pitchFamily="34" charset="0"/>
              </a:rPr>
              <a:t>LDWS</a:t>
            </a:r>
            <a:endParaRPr lang="en-IN" sz="1600" dirty="0">
              <a:solidFill>
                <a:srgbClr val="CC9900"/>
              </a:solidFill>
            </a:endParaRPr>
          </a:p>
        </p:txBody>
      </p:sp>
      <p:sp>
        <p:nvSpPr>
          <p:cNvPr id="19" name="TextBox 18">
            <a:extLst>
              <a:ext uri="{FF2B5EF4-FFF2-40B4-BE49-F238E27FC236}">
                <a16:creationId xmlns:a16="http://schemas.microsoft.com/office/drawing/2014/main" id="{7AFCBA15-E745-4925-9E4B-75D3FD9E3348}"/>
              </a:ext>
            </a:extLst>
          </p:cNvPr>
          <p:cNvSpPr txBox="1"/>
          <p:nvPr/>
        </p:nvSpPr>
        <p:spPr>
          <a:xfrm>
            <a:off x="7040788" y="1765933"/>
            <a:ext cx="1095829" cy="338554"/>
          </a:xfrm>
          <a:prstGeom prst="rect">
            <a:avLst/>
          </a:prstGeom>
          <a:noFill/>
        </p:spPr>
        <p:txBody>
          <a:bodyPr wrap="square" rtlCol="0">
            <a:spAutoFit/>
          </a:bodyPr>
          <a:lstStyle/>
          <a:p>
            <a:pPr algn="ctr"/>
            <a:r>
              <a:rPr lang="en-IN" sz="1600" dirty="0">
                <a:solidFill>
                  <a:srgbClr val="CC9900"/>
                </a:solidFill>
                <a:effectLst/>
                <a:latin typeface="Times New Roman" panose="02020603050405020304" pitchFamily="18" charset="0"/>
                <a:ea typeface="Calibri" panose="020F0502020204030204" pitchFamily="34" charset="0"/>
              </a:rPr>
              <a:t>SVM</a:t>
            </a:r>
            <a:endParaRPr lang="en-IN" sz="1600" dirty="0">
              <a:solidFill>
                <a:srgbClr val="CC9900"/>
              </a:solidFill>
            </a:endParaRPr>
          </a:p>
        </p:txBody>
      </p:sp>
      <p:sp>
        <p:nvSpPr>
          <p:cNvPr id="5" name="TextBox 4">
            <a:extLst>
              <a:ext uri="{FF2B5EF4-FFF2-40B4-BE49-F238E27FC236}">
                <a16:creationId xmlns:a16="http://schemas.microsoft.com/office/drawing/2014/main" id="{A46BED16-7AAB-4504-AAE6-B77950E9D2E3}"/>
              </a:ext>
            </a:extLst>
          </p:cNvPr>
          <p:cNvSpPr txBox="1"/>
          <p:nvPr/>
        </p:nvSpPr>
        <p:spPr>
          <a:xfrm>
            <a:off x="595088" y="2286000"/>
            <a:ext cx="2061026" cy="1815882"/>
          </a:xfrm>
          <a:prstGeom prst="rect">
            <a:avLst/>
          </a:prstGeom>
          <a:noFill/>
        </p:spPr>
        <p:txBody>
          <a:bodyPr wrap="square" rtlCol="0">
            <a:spAutoFit/>
          </a:bodyPr>
          <a:lstStyle/>
          <a:p>
            <a:pPr marL="285750" indent="-285750">
              <a:buClr>
                <a:srgbClr val="CC9900"/>
              </a:buClr>
              <a:buSzPct val="110000"/>
              <a:buFont typeface="Arial" panose="020B0604020202020204" pitchFamily="34" charset="0"/>
              <a:buChar char="•"/>
            </a:pPr>
            <a:r>
              <a:rPr lang="en-US" dirty="0">
                <a:solidFill>
                  <a:schemeClr val="bg2">
                    <a:lumMod val="75000"/>
                  </a:schemeClr>
                </a:solidFill>
              </a:rPr>
              <a:t>Video-based method that measures eye closure</a:t>
            </a:r>
          </a:p>
          <a:p>
            <a:pPr marL="285750" indent="-285750">
              <a:buClr>
                <a:srgbClr val="CC9900"/>
              </a:buClr>
              <a:buSzPct val="110000"/>
              <a:buFont typeface="Arial" panose="020B0604020202020204" pitchFamily="34" charset="0"/>
              <a:buChar char="•"/>
            </a:pPr>
            <a:r>
              <a:rPr lang="en-US" dirty="0">
                <a:solidFill>
                  <a:schemeClr val="bg2">
                    <a:lumMod val="75000"/>
                  </a:schemeClr>
                </a:solidFill>
              </a:rPr>
              <a:t>It is most reliable and valid measure for eye detection</a:t>
            </a:r>
          </a:p>
          <a:p>
            <a:pPr>
              <a:buClr>
                <a:srgbClr val="CC9900"/>
              </a:buClr>
              <a:buSzPct val="110000"/>
            </a:pPr>
            <a:r>
              <a:rPr lang="en-US" dirty="0">
                <a:solidFill>
                  <a:schemeClr val="bg2">
                    <a:lumMod val="75000"/>
                  </a:schemeClr>
                </a:solidFill>
              </a:rPr>
              <a:t> </a:t>
            </a:r>
            <a:endParaRPr lang="en-IN" dirty="0">
              <a:solidFill>
                <a:schemeClr val="bg2">
                  <a:lumMod val="75000"/>
                </a:schemeClr>
              </a:solidFill>
            </a:endParaRPr>
          </a:p>
        </p:txBody>
      </p:sp>
      <p:sp>
        <p:nvSpPr>
          <p:cNvPr id="22" name="TextBox 21">
            <a:extLst>
              <a:ext uri="{FF2B5EF4-FFF2-40B4-BE49-F238E27FC236}">
                <a16:creationId xmlns:a16="http://schemas.microsoft.com/office/drawing/2014/main" id="{0166B7E4-709B-4D07-B4FD-A9A1242B0994}"/>
              </a:ext>
            </a:extLst>
          </p:cNvPr>
          <p:cNvSpPr txBox="1"/>
          <p:nvPr/>
        </p:nvSpPr>
        <p:spPr>
          <a:xfrm>
            <a:off x="3402724" y="2165355"/>
            <a:ext cx="2338551" cy="2031325"/>
          </a:xfrm>
          <a:prstGeom prst="rect">
            <a:avLst/>
          </a:prstGeom>
          <a:noFill/>
        </p:spPr>
        <p:txBody>
          <a:bodyPr wrap="square" rtlCol="0">
            <a:spAutoFit/>
          </a:bodyPr>
          <a:lstStyle/>
          <a:p>
            <a:pPr marL="285750" indent="-285750">
              <a:buClr>
                <a:srgbClr val="CC9900"/>
              </a:buClr>
              <a:buSzPct val="110000"/>
              <a:buFont typeface="Arial" panose="020B0604020202020204" pitchFamily="34" charset="0"/>
              <a:buChar char="•"/>
            </a:pPr>
            <a:r>
              <a:rPr lang="en-US" dirty="0"/>
              <a:t>Used to determine the position of the vehicle on the road</a:t>
            </a:r>
          </a:p>
          <a:p>
            <a:pPr marL="285750" indent="-285750">
              <a:buClr>
                <a:srgbClr val="CC9900"/>
              </a:buClr>
              <a:buSzPct val="110000"/>
              <a:buFont typeface="Arial" panose="020B0604020202020204" pitchFamily="34" charset="0"/>
              <a:buChar char="•"/>
            </a:pPr>
            <a:r>
              <a:rPr lang="en-US" dirty="0"/>
              <a:t>Warn the driver when the vehicle is on a white line </a:t>
            </a:r>
          </a:p>
          <a:p>
            <a:pPr marL="285750" indent="-285750">
              <a:buClr>
                <a:srgbClr val="CC9900"/>
              </a:buClr>
              <a:buSzPct val="110000"/>
              <a:buFont typeface="Arial" panose="020B0604020202020204" pitchFamily="34" charset="0"/>
              <a:buChar char="•"/>
            </a:pPr>
            <a:r>
              <a:rPr lang="en-US" dirty="0"/>
              <a:t>Predict when the driver is in danger of departing from the road</a:t>
            </a:r>
            <a:endParaRPr lang="en-IN" dirty="0"/>
          </a:p>
        </p:txBody>
      </p:sp>
      <p:sp>
        <p:nvSpPr>
          <p:cNvPr id="23" name="TextBox 22">
            <a:extLst>
              <a:ext uri="{FF2B5EF4-FFF2-40B4-BE49-F238E27FC236}">
                <a16:creationId xmlns:a16="http://schemas.microsoft.com/office/drawing/2014/main" id="{AB8E426D-0971-4642-9394-2919F561E159}"/>
              </a:ext>
            </a:extLst>
          </p:cNvPr>
          <p:cNvSpPr txBox="1"/>
          <p:nvPr/>
        </p:nvSpPr>
        <p:spPr>
          <a:xfrm>
            <a:off x="6397297" y="2104487"/>
            <a:ext cx="2061026" cy="2031325"/>
          </a:xfrm>
          <a:prstGeom prst="rect">
            <a:avLst/>
          </a:prstGeom>
          <a:noFill/>
        </p:spPr>
        <p:txBody>
          <a:bodyPr wrap="square" rtlCol="0">
            <a:spAutoFit/>
          </a:bodyPr>
          <a:lstStyle/>
          <a:p>
            <a:pPr marL="285750" indent="-285750">
              <a:buClr>
                <a:srgbClr val="CC9900"/>
              </a:buClr>
              <a:buSzPct val="110000"/>
              <a:buFont typeface="Arial" panose="020B0604020202020204" pitchFamily="34" charset="0"/>
              <a:buChar char="•"/>
            </a:pPr>
            <a:r>
              <a:rPr lang="en-US" dirty="0">
                <a:solidFill>
                  <a:schemeClr val="bg2">
                    <a:lumMod val="75000"/>
                  </a:schemeClr>
                </a:solidFill>
              </a:rPr>
              <a:t>Used for the selection of the training data set in a pre-defined form of data</a:t>
            </a:r>
          </a:p>
          <a:p>
            <a:pPr marL="285750" indent="-285750">
              <a:buClr>
                <a:srgbClr val="CC9900"/>
              </a:buClr>
              <a:buSzPct val="110000"/>
              <a:buFont typeface="Arial" panose="020B0604020202020204" pitchFamily="34" charset="0"/>
              <a:buChar char="•"/>
            </a:pPr>
            <a:r>
              <a:rPr lang="en-US" dirty="0">
                <a:solidFill>
                  <a:schemeClr val="bg2">
                    <a:lumMod val="75000"/>
                  </a:schemeClr>
                </a:solidFill>
              </a:rPr>
              <a:t>Haar feature algorithm is used for the detection of the Eyes and face </a:t>
            </a:r>
            <a:endParaRPr lang="en-IN" dirty="0">
              <a:solidFill>
                <a:schemeClr val="bg2">
                  <a:lumMod val="75000"/>
                </a:schemeClr>
              </a:solidFill>
            </a:endParaRPr>
          </a:p>
        </p:txBody>
      </p:sp>
    </p:spTree>
    <p:extLst>
      <p:ext uri="{BB962C8B-B14F-4D97-AF65-F5344CB8AC3E}">
        <p14:creationId xmlns:p14="http://schemas.microsoft.com/office/powerpoint/2010/main" val="392228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12" name="직사각형 4">
            <a:extLst>
              <a:ext uri="{FF2B5EF4-FFF2-40B4-BE49-F238E27FC236}">
                <a16:creationId xmlns:a16="http://schemas.microsoft.com/office/drawing/2014/main" id="{6E0C6A07-AA28-4AE8-A84F-276E352CD6D7}"/>
              </a:ext>
            </a:extLst>
          </p:cNvPr>
          <p:cNvSpPr/>
          <p:nvPr/>
        </p:nvSpPr>
        <p:spPr>
          <a:xfrm>
            <a:off x="1208441" y="1567812"/>
            <a:ext cx="2151616" cy="2683412"/>
          </a:xfrm>
          <a:prstGeom prst="rect">
            <a:avLst/>
          </a:prstGeom>
          <a:solidFill>
            <a:srgbClr val="1E1E1E"/>
          </a:solidFill>
          <a:ln w="381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dirty="0"/>
          </a:p>
        </p:txBody>
      </p:sp>
      <p:sp>
        <p:nvSpPr>
          <p:cNvPr id="13" name="직사각형 29">
            <a:extLst>
              <a:ext uri="{FF2B5EF4-FFF2-40B4-BE49-F238E27FC236}">
                <a16:creationId xmlns:a16="http://schemas.microsoft.com/office/drawing/2014/main" id="{28D7A7C1-0866-4EA7-9072-D11CFF17B565}"/>
              </a:ext>
            </a:extLst>
          </p:cNvPr>
          <p:cNvSpPr/>
          <p:nvPr/>
        </p:nvSpPr>
        <p:spPr>
          <a:xfrm>
            <a:off x="6117834" y="1567813"/>
            <a:ext cx="2220560" cy="2683411"/>
          </a:xfrm>
          <a:prstGeom prst="rect">
            <a:avLst/>
          </a:prstGeom>
          <a:solidFill>
            <a:srgbClr val="A27A47"/>
          </a:solidFill>
          <a:ln w="38100" cap="flat">
            <a:solidFill>
              <a:srgbClr val="A27A47"/>
            </a:solidFill>
            <a:prstDash val="solid"/>
            <a:miter/>
          </a:ln>
          <a:effectLst>
            <a:outerShdw blurRad="88900" dist="63500" dir="2700000" algn="tl" rotWithShape="0">
              <a:prstClr val="black">
                <a:alpha val="40000"/>
              </a:prstClr>
            </a:outerShdw>
          </a:effectLst>
        </p:spPr>
        <p:txBody>
          <a:bodyPr rtlCol="0" anchor="ctr"/>
          <a:lstStyle/>
          <a:p>
            <a:endParaRPr lang="ko-KR" altLang="en-US" dirty="0"/>
          </a:p>
        </p:txBody>
      </p:sp>
      <p:pic>
        <p:nvPicPr>
          <p:cNvPr id="8" name="Graphic 7" descr="Bullseye">
            <a:extLst>
              <a:ext uri="{FF2B5EF4-FFF2-40B4-BE49-F238E27FC236}">
                <a16:creationId xmlns:a16="http://schemas.microsoft.com/office/drawing/2014/main" id="{4F0CDF26-6980-4784-AE5A-1385960050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5260" y="1308823"/>
            <a:ext cx="517978" cy="517978"/>
          </a:xfrm>
          <a:prstGeom prst="rect">
            <a:avLst/>
          </a:prstGeom>
        </p:spPr>
      </p:pic>
      <p:pic>
        <p:nvPicPr>
          <p:cNvPr id="9" name="Graphic 8" descr="Bullseye">
            <a:extLst>
              <a:ext uri="{FF2B5EF4-FFF2-40B4-BE49-F238E27FC236}">
                <a16:creationId xmlns:a16="http://schemas.microsoft.com/office/drawing/2014/main" id="{D6DE3F53-D335-40A0-A061-DA81681EAD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58026" y="1308823"/>
            <a:ext cx="517978" cy="517978"/>
          </a:xfrm>
          <a:prstGeom prst="rect">
            <a:avLst/>
          </a:prstGeom>
        </p:spPr>
      </p:pic>
      <p:sp>
        <p:nvSpPr>
          <p:cNvPr id="10" name="TextBox 9">
            <a:extLst>
              <a:ext uri="{FF2B5EF4-FFF2-40B4-BE49-F238E27FC236}">
                <a16:creationId xmlns:a16="http://schemas.microsoft.com/office/drawing/2014/main" id="{09ACD8B5-E0BC-49F4-A622-C27325626D1B}"/>
              </a:ext>
            </a:extLst>
          </p:cNvPr>
          <p:cNvSpPr txBox="1"/>
          <p:nvPr/>
        </p:nvSpPr>
        <p:spPr>
          <a:xfrm>
            <a:off x="1736334" y="1765933"/>
            <a:ext cx="1095829" cy="338554"/>
          </a:xfrm>
          <a:prstGeom prst="rect">
            <a:avLst/>
          </a:prstGeom>
          <a:noFill/>
        </p:spPr>
        <p:txBody>
          <a:bodyPr wrap="square" rtlCol="0">
            <a:spAutoFit/>
          </a:bodyPr>
          <a:lstStyle/>
          <a:p>
            <a:pPr algn="ctr"/>
            <a:r>
              <a:rPr lang="en-IN" sz="1600" dirty="0">
                <a:solidFill>
                  <a:srgbClr val="CC9900"/>
                </a:solidFill>
                <a:effectLst/>
                <a:latin typeface="Times New Roman" panose="02020603050405020304" pitchFamily="18" charset="0"/>
                <a:ea typeface="Calibri" panose="020F0502020204030204" pitchFamily="34" charset="0"/>
              </a:rPr>
              <a:t>HMM</a:t>
            </a:r>
            <a:endParaRPr lang="en-IN" sz="1600" dirty="0">
              <a:solidFill>
                <a:srgbClr val="CC9900"/>
              </a:solidFill>
            </a:endParaRPr>
          </a:p>
        </p:txBody>
      </p:sp>
      <p:sp>
        <p:nvSpPr>
          <p:cNvPr id="11" name="TextBox 10">
            <a:extLst>
              <a:ext uri="{FF2B5EF4-FFF2-40B4-BE49-F238E27FC236}">
                <a16:creationId xmlns:a16="http://schemas.microsoft.com/office/drawing/2014/main" id="{0B9BC520-A13B-4EBB-B92E-F2C16C8C6B2D}"/>
              </a:ext>
            </a:extLst>
          </p:cNvPr>
          <p:cNvSpPr txBox="1"/>
          <p:nvPr/>
        </p:nvSpPr>
        <p:spPr>
          <a:xfrm>
            <a:off x="6769100" y="1795773"/>
            <a:ext cx="1095829" cy="338554"/>
          </a:xfrm>
          <a:prstGeom prst="rect">
            <a:avLst/>
          </a:prstGeom>
          <a:noFill/>
        </p:spPr>
        <p:txBody>
          <a:bodyPr wrap="square" rtlCol="0">
            <a:spAutoFit/>
          </a:bodyPr>
          <a:lstStyle/>
          <a:p>
            <a:pPr algn="ctr"/>
            <a:r>
              <a:rPr lang="en-IN" sz="1600" dirty="0">
                <a:solidFill>
                  <a:srgbClr val="CC9900"/>
                </a:solidFill>
                <a:effectLst/>
                <a:latin typeface="Times New Roman" panose="02020603050405020304" pitchFamily="18" charset="0"/>
                <a:ea typeface="Calibri" panose="020F0502020204030204" pitchFamily="34" charset="0"/>
              </a:rPr>
              <a:t>CNN</a:t>
            </a:r>
            <a:endParaRPr lang="en-IN" sz="1600" dirty="0">
              <a:solidFill>
                <a:srgbClr val="CC9900"/>
              </a:solidFill>
            </a:endParaRPr>
          </a:p>
        </p:txBody>
      </p:sp>
      <p:sp>
        <p:nvSpPr>
          <p:cNvPr id="15" name="TextBox 14">
            <a:extLst>
              <a:ext uri="{FF2B5EF4-FFF2-40B4-BE49-F238E27FC236}">
                <a16:creationId xmlns:a16="http://schemas.microsoft.com/office/drawing/2014/main" id="{E44A1A4E-B6CA-469F-AD0B-A68A796C3822}"/>
              </a:ext>
            </a:extLst>
          </p:cNvPr>
          <p:cNvSpPr txBox="1"/>
          <p:nvPr/>
        </p:nvSpPr>
        <p:spPr>
          <a:xfrm>
            <a:off x="1208441" y="2134327"/>
            <a:ext cx="2061026" cy="1384995"/>
          </a:xfrm>
          <a:prstGeom prst="rect">
            <a:avLst/>
          </a:prstGeom>
          <a:noFill/>
        </p:spPr>
        <p:txBody>
          <a:bodyPr wrap="square" rtlCol="0">
            <a:spAutoFit/>
          </a:bodyPr>
          <a:lstStyle/>
          <a:p>
            <a:pPr marL="285750" indent="-285750">
              <a:buClr>
                <a:srgbClr val="CC9900"/>
              </a:buClr>
              <a:buSzPct val="110000"/>
              <a:buFont typeface="Arial" panose="020B0604020202020204" pitchFamily="34" charset="0"/>
              <a:buChar char="•"/>
            </a:pPr>
            <a:r>
              <a:rPr lang="en-US" dirty="0">
                <a:solidFill>
                  <a:schemeClr val="bg2">
                    <a:lumMod val="75000"/>
                  </a:schemeClr>
                </a:solidFill>
              </a:rPr>
              <a:t>Predict the hidden state based on the observed state</a:t>
            </a:r>
          </a:p>
          <a:p>
            <a:pPr marL="285750" indent="-285750">
              <a:buClr>
                <a:srgbClr val="CC9900"/>
              </a:buClr>
              <a:buSzPct val="110000"/>
              <a:buFont typeface="Arial" panose="020B0604020202020204" pitchFamily="34" charset="0"/>
              <a:buChar char="•"/>
            </a:pPr>
            <a:r>
              <a:rPr lang="en-US" dirty="0">
                <a:solidFill>
                  <a:schemeClr val="bg2">
                    <a:lumMod val="75000"/>
                  </a:schemeClr>
                </a:solidFill>
              </a:rPr>
              <a:t>IR webcam is used to eliminate the day-night effect</a:t>
            </a:r>
            <a:endParaRPr lang="en-IN" dirty="0">
              <a:solidFill>
                <a:schemeClr val="bg2">
                  <a:lumMod val="75000"/>
                </a:schemeClr>
              </a:solidFill>
            </a:endParaRPr>
          </a:p>
        </p:txBody>
      </p:sp>
      <p:sp>
        <p:nvSpPr>
          <p:cNvPr id="16" name="TextBox 15">
            <a:extLst>
              <a:ext uri="{FF2B5EF4-FFF2-40B4-BE49-F238E27FC236}">
                <a16:creationId xmlns:a16="http://schemas.microsoft.com/office/drawing/2014/main" id="{4CA6CEA2-1770-4C31-A303-C9B0677C41B7}"/>
              </a:ext>
            </a:extLst>
          </p:cNvPr>
          <p:cNvSpPr txBox="1"/>
          <p:nvPr/>
        </p:nvSpPr>
        <p:spPr>
          <a:xfrm>
            <a:off x="6117834" y="2134327"/>
            <a:ext cx="2061026" cy="1815882"/>
          </a:xfrm>
          <a:prstGeom prst="rect">
            <a:avLst/>
          </a:prstGeom>
          <a:noFill/>
        </p:spPr>
        <p:txBody>
          <a:bodyPr wrap="square" rtlCol="0">
            <a:spAutoFit/>
          </a:bodyPr>
          <a:lstStyle/>
          <a:p>
            <a:pPr marL="285750" indent="-285750">
              <a:buClr>
                <a:srgbClr val="CC9900"/>
              </a:buClr>
              <a:buSzPct val="110000"/>
              <a:buFont typeface="Arial" panose="020B0604020202020204" pitchFamily="34" charset="0"/>
              <a:buChar char="•"/>
            </a:pPr>
            <a:r>
              <a:rPr lang="en-US" dirty="0"/>
              <a:t>like a standard neural network</a:t>
            </a:r>
          </a:p>
          <a:p>
            <a:pPr marL="285750" indent="-285750">
              <a:buClr>
                <a:srgbClr val="CC9900"/>
              </a:buClr>
              <a:buSzPct val="110000"/>
              <a:buFont typeface="Arial" panose="020B0604020202020204" pitchFamily="34" charset="0"/>
              <a:buChar char="•"/>
            </a:pPr>
            <a:r>
              <a:rPr lang="en-US" dirty="0"/>
              <a:t>Uses the layers of the spatial convolution</a:t>
            </a:r>
          </a:p>
          <a:p>
            <a:pPr marL="285750" indent="-285750">
              <a:buClr>
                <a:srgbClr val="CC9900"/>
              </a:buClr>
              <a:buSzPct val="110000"/>
              <a:buFont typeface="Arial" panose="020B0604020202020204" pitchFamily="34" charset="0"/>
              <a:buChar char="•"/>
            </a:pPr>
            <a:r>
              <a:rPr lang="en-US" dirty="0"/>
              <a:t>Viola and Jones algorithm is used to detect the face </a:t>
            </a:r>
            <a:endParaRPr lang="en-IN" dirty="0"/>
          </a:p>
        </p:txBody>
      </p:sp>
    </p:spTree>
    <p:extLst>
      <p:ext uri="{BB962C8B-B14F-4D97-AF65-F5344CB8AC3E}">
        <p14:creationId xmlns:p14="http://schemas.microsoft.com/office/powerpoint/2010/main" val="160232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0ADEC4-6759-4DAA-AB10-4DC41C577BFE}"/>
              </a:ext>
            </a:extLst>
          </p:cNvPr>
          <p:cNvSpPr/>
          <p:nvPr/>
        </p:nvSpPr>
        <p:spPr>
          <a:xfrm>
            <a:off x="4028712" y="376881"/>
            <a:ext cx="1227221" cy="1010654"/>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Drowsiness Detection Technique</a:t>
            </a:r>
          </a:p>
          <a:p>
            <a:pPr algn="ctr"/>
            <a:r>
              <a:rPr lang="en-US" sz="1200" dirty="0"/>
              <a:t>(DDT)</a:t>
            </a:r>
            <a:endParaRPr lang="en-IN" sz="1200" dirty="0"/>
          </a:p>
        </p:txBody>
      </p:sp>
      <p:sp>
        <p:nvSpPr>
          <p:cNvPr id="3" name="Oval 2">
            <a:extLst>
              <a:ext uri="{FF2B5EF4-FFF2-40B4-BE49-F238E27FC236}">
                <a16:creationId xmlns:a16="http://schemas.microsoft.com/office/drawing/2014/main" id="{776D42B6-E480-4510-8560-950A9E7A4DE8}"/>
              </a:ext>
            </a:extLst>
          </p:cNvPr>
          <p:cNvSpPr/>
          <p:nvPr/>
        </p:nvSpPr>
        <p:spPr>
          <a:xfrm>
            <a:off x="570907" y="2001452"/>
            <a:ext cx="1708480" cy="1140596"/>
          </a:xfrm>
          <a:prstGeom prst="ellipse">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Behavioral Parameters</a:t>
            </a:r>
            <a:endParaRPr lang="en-IN" sz="1200" dirty="0"/>
          </a:p>
        </p:txBody>
      </p:sp>
      <p:sp>
        <p:nvSpPr>
          <p:cNvPr id="4" name="Oval 3">
            <a:extLst>
              <a:ext uri="{FF2B5EF4-FFF2-40B4-BE49-F238E27FC236}">
                <a16:creationId xmlns:a16="http://schemas.microsoft.com/office/drawing/2014/main" id="{D82B658F-2610-45D9-92BC-6A5931CAB7A1}"/>
              </a:ext>
            </a:extLst>
          </p:cNvPr>
          <p:cNvSpPr/>
          <p:nvPr/>
        </p:nvSpPr>
        <p:spPr>
          <a:xfrm>
            <a:off x="2786123" y="2034619"/>
            <a:ext cx="1674795" cy="1140596"/>
          </a:xfrm>
          <a:prstGeom prst="ellipse">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Physiological Parameters</a:t>
            </a:r>
            <a:endParaRPr lang="en-IN" sz="1200" dirty="0"/>
          </a:p>
        </p:txBody>
      </p:sp>
      <p:sp>
        <p:nvSpPr>
          <p:cNvPr id="5" name="Oval 4">
            <a:extLst>
              <a:ext uri="{FF2B5EF4-FFF2-40B4-BE49-F238E27FC236}">
                <a16:creationId xmlns:a16="http://schemas.microsoft.com/office/drawing/2014/main" id="{B065D2F2-5B28-46EE-B719-B7A3ED12BDB5}"/>
              </a:ext>
            </a:extLst>
          </p:cNvPr>
          <p:cNvSpPr/>
          <p:nvPr/>
        </p:nvSpPr>
        <p:spPr>
          <a:xfrm>
            <a:off x="4941328" y="2001452"/>
            <a:ext cx="1860080" cy="1140596"/>
          </a:xfrm>
          <a:prstGeom prst="ellipse">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Vehicular  Parameters</a:t>
            </a:r>
            <a:endParaRPr lang="en-IN" sz="1200" dirty="0"/>
          </a:p>
        </p:txBody>
      </p:sp>
      <p:sp>
        <p:nvSpPr>
          <p:cNvPr id="6" name="Oval 5">
            <a:extLst>
              <a:ext uri="{FF2B5EF4-FFF2-40B4-BE49-F238E27FC236}">
                <a16:creationId xmlns:a16="http://schemas.microsoft.com/office/drawing/2014/main" id="{7C178595-ECEB-40A3-BB76-331D6EC4EA06}"/>
              </a:ext>
            </a:extLst>
          </p:cNvPr>
          <p:cNvSpPr/>
          <p:nvPr/>
        </p:nvSpPr>
        <p:spPr>
          <a:xfrm>
            <a:off x="7117882" y="1990295"/>
            <a:ext cx="1708481" cy="1140596"/>
          </a:xfrm>
          <a:prstGeom prst="ellipse">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HMM</a:t>
            </a:r>
          </a:p>
          <a:p>
            <a:pPr algn="ctr"/>
            <a:r>
              <a:rPr lang="en-US" sz="1200" dirty="0"/>
              <a:t>SVM</a:t>
            </a:r>
          </a:p>
          <a:p>
            <a:pPr algn="ctr"/>
            <a:r>
              <a:rPr lang="en-US" sz="1200" dirty="0"/>
              <a:t>CNN</a:t>
            </a:r>
            <a:endParaRPr lang="en-IN" sz="1200" dirty="0"/>
          </a:p>
        </p:txBody>
      </p:sp>
      <p:cxnSp>
        <p:nvCxnSpPr>
          <p:cNvPr id="7" name="Straight Arrow Connector 6">
            <a:extLst>
              <a:ext uri="{FF2B5EF4-FFF2-40B4-BE49-F238E27FC236}">
                <a16:creationId xmlns:a16="http://schemas.microsoft.com/office/drawing/2014/main" id="{30089164-B089-47B9-9C22-D8B5C5E291F4}"/>
              </a:ext>
            </a:extLst>
          </p:cNvPr>
          <p:cNvCxnSpPr>
            <a:cxnSpLocks/>
            <a:stCxn id="2" idx="2"/>
            <a:endCxn id="3" idx="0"/>
          </p:cNvCxnSpPr>
          <p:nvPr/>
        </p:nvCxnSpPr>
        <p:spPr>
          <a:xfrm flipH="1">
            <a:off x="1425147" y="1387535"/>
            <a:ext cx="3217176" cy="61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A8063F-E0F1-4F9E-8FC2-5FB1433C3D75}"/>
              </a:ext>
            </a:extLst>
          </p:cNvPr>
          <p:cNvCxnSpPr>
            <a:cxnSpLocks/>
            <a:stCxn id="2" idx="2"/>
            <a:endCxn id="4" idx="0"/>
          </p:cNvCxnSpPr>
          <p:nvPr/>
        </p:nvCxnSpPr>
        <p:spPr>
          <a:xfrm flipH="1">
            <a:off x="3623521" y="1387535"/>
            <a:ext cx="1018802" cy="64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36EAE8F-B6E6-4D55-8849-E840A8796DFB}"/>
              </a:ext>
            </a:extLst>
          </p:cNvPr>
          <p:cNvCxnSpPr>
            <a:cxnSpLocks/>
            <a:stCxn id="2" idx="2"/>
            <a:endCxn id="5" idx="0"/>
          </p:cNvCxnSpPr>
          <p:nvPr/>
        </p:nvCxnSpPr>
        <p:spPr>
          <a:xfrm>
            <a:off x="4642323" y="1387535"/>
            <a:ext cx="1229045" cy="61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A4E1-FEA7-4312-AD66-0C1321453583}"/>
              </a:ext>
            </a:extLst>
          </p:cNvPr>
          <p:cNvCxnSpPr>
            <a:cxnSpLocks/>
            <a:stCxn id="2" idx="2"/>
            <a:endCxn id="6" idx="0"/>
          </p:cNvCxnSpPr>
          <p:nvPr/>
        </p:nvCxnSpPr>
        <p:spPr>
          <a:xfrm>
            <a:off x="4642323" y="1387535"/>
            <a:ext cx="3329800" cy="60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176EE3-AF0C-4A5A-82BB-02839D08AFB2}"/>
              </a:ext>
            </a:extLst>
          </p:cNvPr>
          <p:cNvSpPr txBox="1"/>
          <p:nvPr/>
        </p:nvSpPr>
        <p:spPr>
          <a:xfrm>
            <a:off x="617512" y="3694654"/>
            <a:ext cx="1797608" cy="1061829"/>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214313" indent="-214313">
              <a:buFont typeface="Arial" panose="020B0604020202020204" pitchFamily="34" charset="0"/>
              <a:buChar char="•"/>
            </a:pPr>
            <a:r>
              <a:rPr lang="en-US" sz="1050" dirty="0"/>
              <a:t>Eye Tracking</a:t>
            </a:r>
          </a:p>
          <a:p>
            <a:pPr marL="214313" indent="-214313">
              <a:buFont typeface="Arial" panose="020B0604020202020204" pitchFamily="34" charset="0"/>
              <a:buChar char="•"/>
            </a:pPr>
            <a:r>
              <a:rPr lang="en-US" sz="1050" dirty="0"/>
              <a:t>Yawning</a:t>
            </a:r>
          </a:p>
          <a:p>
            <a:pPr marL="214313" indent="-214313">
              <a:buFont typeface="Arial" panose="020B0604020202020204" pitchFamily="34" charset="0"/>
              <a:buChar char="•"/>
            </a:pPr>
            <a:r>
              <a:rPr lang="en-US" sz="1050" dirty="0"/>
              <a:t>Face components</a:t>
            </a:r>
          </a:p>
          <a:p>
            <a:pPr marL="214313" indent="-214313">
              <a:buFont typeface="Arial" panose="020B0604020202020204" pitchFamily="34" charset="0"/>
              <a:buChar char="•"/>
            </a:pPr>
            <a:r>
              <a:rPr lang="en-US" sz="1050" dirty="0"/>
              <a:t>Head movements</a:t>
            </a:r>
          </a:p>
          <a:p>
            <a:pPr marL="214313" indent="-214313">
              <a:buFont typeface="Arial" panose="020B0604020202020204" pitchFamily="34" charset="0"/>
              <a:buChar char="•"/>
            </a:pPr>
            <a:r>
              <a:rPr lang="en-US" sz="1050" dirty="0"/>
              <a:t>Eye closeness duration</a:t>
            </a:r>
          </a:p>
          <a:p>
            <a:pPr marL="214313" indent="-214313">
              <a:buFont typeface="Arial" panose="020B0604020202020204" pitchFamily="34" charset="0"/>
              <a:buChar char="•"/>
            </a:pPr>
            <a:r>
              <a:rPr lang="en-US" sz="1050" dirty="0"/>
              <a:t>Eye blinking, eye state</a:t>
            </a:r>
            <a:endParaRPr lang="en-IN" sz="1050" dirty="0"/>
          </a:p>
        </p:txBody>
      </p:sp>
      <p:sp>
        <p:nvSpPr>
          <p:cNvPr id="12" name="TextBox 11">
            <a:extLst>
              <a:ext uri="{FF2B5EF4-FFF2-40B4-BE49-F238E27FC236}">
                <a16:creationId xmlns:a16="http://schemas.microsoft.com/office/drawing/2014/main" id="{ACACB831-0A23-4983-8968-AC3AB0DD1D56}"/>
              </a:ext>
            </a:extLst>
          </p:cNvPr>
          <p:cNvSpPr txBox="1"/>
          <p:nvPr/>
        </p:nvSpPr>
        <p:spPr>
          <a:xfrm>
            <a:off x="5138376" y="3694654"/>
            <a:ext cx="1836021" cy="738664"/>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14313" indent="-214313">
              <a:buFont typeface="Arial" panose="020B0604020202020204" pitchFamily="34" charset="0"/>
              <a:buChar char="•"/>
            </a:pPr>
            <a:r>
              <a:rPr lang="en-US" sz="1050" dirty="0"/>
              <a:t>Lane Detection</a:t>
            </a:r>
          </a:p>
          <a:p>
            <a:pPr marL="214313" indent="-214313">
              <a:buFont typeface="Arial" panose="020B0604020202020204" pitchFamily="34" charset="0"/>
              <a:buChar char="•"/>
            </a:pPr>
            <a:r>
              <a:rPr lang="en-US" sz="1050" dirty="0"/>
              <a:t>Eye blinking duration</a:t>
            </a:r>
          </a:p>
          <a:p>
            <a:pPr marL="214313" indent="-214313">
              <a:buFont typeface="Arial" panose="020B0604020202020204" pitchFamily="34" charset="0"/>
              <a:buChar char="•"/>
            </a:pPr>
            <a:r>
              <a:rPr lang="en-US" sz="1050" dirty="0"/>
              <a:t>Steering wheel behavior</a:t>
            </a:r>
          </a:p>
          <a:p>
            <a:pPr marL="214313" indent="-214313">
              <a:buFont typeface="Arial" panose="020B0604020202020204" pitchFamily="34" charset="0"/>
              <a:buChar char="•"/>
            </a:pPr>
            <a:r>
              <a:rPr lang="en-US" sz="1050" dirty="0"/>
              <a:t>Steering wheel angle</a:t>
            </a:r>
            <a:endParaRPr lang="en-IN" sz="1050" dirty="0"/>
          </a:p>
        </p:txBody>
      </p:sp>
      <p:sp>
        <p:nvSpPr>
          <p:cNvPr id="13" name="TextBox 12">
            <a:extLst>
              <a:ext uri="{FF2B5EF4-FFF2-40B4-BE49-F238E27FC236}">
                <a16:creationId xmlns:a16="http://schemas.microsoft.com/office/drawing/2014/main" id="{A3AF7903-C188-4890-9423-1361B1CA9082}"/>
              </a:ext>
            </a:extLst>
          </p:cNvPr>
          <p:cNvSpPr txBox="1"/>
          <p:nvPr/>
        </p:nvSpPr>
        <p:spPr>
          <a:xfrm>
            <a:off x="2909042" y="3694654"/>
            <a:ext cx="1789592" cy="90024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214313" indent="-214313">
              <a:buFont typeface="Arial" panose="020B0604020202020204" pitchFamily="34" charset="0"/>
              <a:buChar char="•"/>
            </a:pPr>
            <a:r>
              <a:rPr lang="en-US" sz="1050" dirty="0"/>
              <a:t>Heart rate analysis</a:t>
            </a:r>
          </a:p>
          <a:p>
            <a:pPr marL="214313" indent="-214313">
              <a:buFont typeface="Arial" panose="020B0604020202020204" pitchFamily="34" charset="0"/>
              <a:buChar char="•"/>
            </a:pPr>
            <a:r>
              <a:rPr lang="en-US" sz="1050" dirty="0"/>
              <a:t>Heart pulse wave</a:t>
            </a:r>
          </a:p>
          <a:p>
            <a:pPr marL="214313" indent="-214313">
              <a:buFont typeface="Arial" panose="020B0604020202020204" pitchFamily="34" charset="0"/>
              <a:buChar char="•"/>
            </a:pPr>
            <a:r>
              <a:rPr lang="en-US" sz="1050" dirty="0"/>
              <a:t>Breathing rate</a:t>
            </a:r>
          </a:p>
          <a:p>
            <a:pPr marL="214313" indent="-214313">
              <a:buFont typeface="Arial" panose="020B0604020202020204" pitchFamily="34" charset="0"/>
              <a:buChar char="•"/>
            </a:pPr>
            <a:r>
              <a:rPr lang="en-US" sz="1050" dirty="0"/>
              <a:t>Stress level</a:t>
            </a:r>
          </a:p>
          <a:p>
            <a:pPr marL="214313" indent="-214313">
              <a:buFont typeface="Arial" panose="020B0604020202020204" pitchFamily="34" charset="0"/>
              <a:buChar char="•"/>
            </a:pPr>
            <a:r>
              <a:rPr lang="en-US" sz="1050" dirty="0"/>
              <a:t>Core body temperature</a:t>
            </a:r>
            <a:endParaRPr lang="en-IN" sz="1050" dirty="0"/>
          </a:p>
        </p:txBody>
      </p:sp>
      <p:sp>
        <p:nvSpPr>
          <p:cNvPr id="14" name="TextBox 13">
            <a:extLst>
              <a:ext uri="{FF2B5EF4-FFF2-40B4-BE49-F238E27FC236}">
                <a16:creationId xmlns:a16="http://schemas.microsoft.com/office/drawing/2014/main" id="{954E5C9E-FB20-4D0B-843C-B5DF4B9095D5}"/>
              </a:ext>
            </a:extLst>
          </p:cNvPr>
          <p:cNvSpPr txBox="1"/>
          <p:nvPr/>
        </p:nvSpPr>
        <p:spPr>
          <a:xfrm>
            <a:off x="7421890" y="3694654"/>
            <a:ext cx="1228541" cy="738664"/>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214313" indent="-214313">
              <a:buFont typeface="Arial" panose="020B0604020202020204" pitchFamily="34" charset="0"/>
              <a:buChar char="•"/>
            </a:pPr>
            <a:r>
              <a:rPr lang="en-US" sz="1050" dirty="0"/>
              <a:t>Eye state</a:t>
            </a:r>
          </a:p>
          <a:p>
            <a:pPr marL="214313" indent="-214313">
              <a:buFont typeface="Arial" panose="020B0604020202020204" pitchFamily="34" charset="0"/>
              <a:buChar char="•"/>
            </a:pPr>
            <a:r>
              <a:rPr lang="en-US" sz="1050" dirty="0"/>
              <a:t>Eye closure</a:t>
            </a:r>
          </a:p>
          <a:p>
            <a:pPr marL="214313" indent="-214313">
              <a:buFont typeface="Arial" panose="020B0604020202020204" pitchFamily="34" charset="0"/>
              <a:buChar char="•"/>
            </a:pPr>
            <a:r>
              <a:rPr lang="en-US" sz="1050" dirty="0"/>
              <a:t>Eye blink</a:t>
            </a:r>
          </a:p>
          <a:p>
            <a:pPr marL="214313" indent="-214313">
              <a:buFont typeface="Arial" panose="020B0604020202020204" pitchFamily="34" charset="0"/>
              <a:buChar char="•"/>
            </a:pPr>
            <a:r>
              <a:rPr lang="en-US" sz="1050" dirty="0"/>
              <a:t>Head position</a:t>
            </a:r>
            <a:endParaRPr lang="en-IN" sz="1050" dirty="0"/>
          </a:p>
        </p:txBody>
      </p:sp>
      <p:cxnSp>
        <p:nvCxnSpPr>
          <p:cNvPr id="15" name="Straight Arrow Connector 14">
            <a:extLst>
              <a:ext uri="{FF2B5EF4-FFF2-40B4-BE49-F238E27FC236}">
                <a16:creationId xmlns:a16="http://schemas.microsoft.com/office/drawing/2014/main" id="{F86F25B6-11A9-439C-8032-3982CC29923C}"/>
              </a:ext>
            </a:extLst>
          </p:cNvPr>
          <p:cNvCxnSpPr>
            <a:cxnSpLocks/>
            <a:stCxn id="3" idx="4"/>
          </p:cNvCxnSpPr>
          <p:nvPr/>
        </p:nvCxnSpPr>
        <p:spPr>
          <a:xfrm>
            <a:off x="1425147" y="3142048"/>
            <a:ext cx="0" cy="44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B0A057-CB29-463C-A79F-CB151437DC4A}"/>
              </a:ext>
            </a:extLst>
          </p:cNvPr>
          <p:cNvCxnSpPr>
            <a:cxnSpLocks/>
          </p:cNvCxnSpPr>
          <p:nvPr/>
        </p:nvCxnSpPr>
        <p:spPr>
          <a:xfrm>
            <a:off x="3623521" y="3142048"/>
            <a:ext cx="0" cy="44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F72073-7800-47A7-8AC2-BAC6612EE059}"/>
              </a:ext>
            </a:extLst>
          </p:cNvPr>
          <p:cNvCxnSpPr>
            <a:cxnSpLocks/>
            <a:stCxn id="6" idx="4"/>
          </p:cNvCxnSpPr>
          <p:nvPr/>
        </p:nvCxnSpPr>
        <p:spPr>
          <a:xfrm>
            <a:off x="7972123" y="3130891"/>
            <a:ext cx="0" cy="45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BE6049-2A65-4065-91F1-1254EE324098}"/>
              </a:ext>
            </a:extLst>
          </p:cNvPr>
          <p:cNvCxnSpPr>
            <a:cxnSpLocks/>
          </p:cNvCxnSpPr>
          <p:nvPr/>
        </p:nvCxnSpPr>
        <p:spPr>
          <a:xfrm>
            <a:off x="5894011" y="3166558"/>
            <a:ext cx="0" cy="44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86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3316514" y="1881740"/>
            <a:ext cx="2743200" cy="923330"/>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Results</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21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34D060A-FFE4-4359-A787-6AB0EB3455ED}"/>
              </a:ext>
            </a:extLst>
          </p:cNvPr>
          <p:cNvGraphicFramePr/>
          <p:nvPr>
            <p:extLst>
              <p:ext uri="{D42A27DB-BD31-4B8C-83A1-F6EECF244321}">
                <p14:modId xmlns:p14="http://schemas.microsoft.com/office/powerpoint/2010/main" val="1337624919"/>
              </p:ext>
            </p:extLst>
          </p:nvPr>
        </p:nvGraphicFramePr>
        <p:xfrm>
          <a:off x="486229" y="1095829"/>
          <a:ext cx="3969657" cy="172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CD176DD1-62F7-41FD-9CF7-0A024E165339}"/>
              </a:ext>
            </a:extLst>
          </p:cNvPr>
          <p:cNvGraphicFramePr/>
          <p:nvPr>
            <p:extLst>
              <p:ext uri="{D42A27DB-BD31-4B8C-83A1-F6EECF244321}">
                <p14:modId xmlns:p14="http://schemas.microsoft.com/office/powerpoint/2010/main" val="165091164"/>
              </p:ext>
            </p:extLst>
          </p:nvPr>
        </p:nvGraphicFramePr>
        <p:xfrm>
          <a:off x="4281714" y="1095829"/>
          <a:ext cx="3969657" cy="172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F03A5302-31A3-4E35-BAB1-5F3D36B0205C}"/>
              </a:ext>
            </a:extLst>
          </p:cNvPr>
          <p:cNvGraphicFramePr/>
          <p:nvPr>
            <p:extLst>
              <p:ext uri="{D42A27DB-BD31-4B8C-83A1-F6EECF244321}">
                <p14:modId xmlns:p14="http://schemas.microsoft.com/office/powerpoint/2010/main" val="1786982909"/>
              </p:ext>
            </p:extLst>
          </p:nvPr>
        </p:nvGraphicFramePr>
        <p:xfrm>
          <a:off x="2471057" y="2721430"/>
          <a:ext cx="3969657" cy="1727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Rectangle 9">
            <a:extLst>
              <a:ext uri="{FF2B5EF4-FFF2-40B4-BE49-F238E27FC236}">
                <a16:creationId xmlns:a16="http://schemas.microsoft.com/office/drawing/2014/main" id="{096C42FE-9139-433E-B88E-5FCBF1271FB7}"/>
              </a:ext>
            </a:extLst>
          </p:cNvPr>
          <p:cNvSpPr/>
          <p:nvPr/>
        </p:nvSpPr>
        <p:spPr>
          <a:xfrm>
            <a:off x="2208069" y="0"/>
            <a:ext cx="414729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 of PPT</a:t>
            </a:r>
          </a:p>
        </p:txBody>
      </p:sp>
    </p:spTree>
    <p:extLst>
      <p:ext uri="{BB962C8B-B14F-4D97-AF65-F5344CB8AC3E}">
        <p14:creationId xmlns:p14="http://schemas.microsoft.com/office/powerpoint/2010/main" val="90593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22CE024-ED04-4846-B6D0-50055FB573F2}"/>
              </a:ext>
            </a:extLst>
          </p:cNvPr>
          <p:cNvSpPr txBox="1"/>
          <p:nvPr/>
        </p:nvSpPr>
        <p:spPr>
          <a:xfrm>
            <a:off x="6998663" y="1642293"/>
            <a:ext cx="1692948" cy="2677656"/>
          </a:xfrm>
          <a:prstGeom prst="rect">
            <a:avLst/>
          </a:prstGeom>
          <a:noFill/>
        </p:spPr>
        <p:txBody>
          <a:bodyPr wrap="square" rtlCol="0">
            <a:spAutoFit/>
          </a:bodyPr>
          <a:lstStyle/>
          <a:p>
            <a:pPr>
              <a:buClr>
                <a:schemeClr val="bg1"/>
              </a:buClr>
              <a:buSzPct val="110000"/>
            </a:pPr>
            <a:r>
              <a:rPr lang="en-IN" dirty="0">
                <a:solidFill>
                  <a:schemeClr val="bg2">
                    <a:lumMod val="75000"/>
                  </a:schemeClr>
                </a:solidFill>
                <a:effectLst/>
                <a:latin typeface="Arial" panose="020B0604020202020204" pitchFamily="34" charset="0"/>
                <a:ea typeface="Calibri" panose="020F0502020204030204" pitchFamily="34" charset="0"/>
                <a:cs typeface="Arial" panose="020B0604020202020204" pitchFamily="34" charset="0"/>
              </a:rPr>
              <a:t>The study has successfully improved the accuracy from 70.96% to 86.14%. Drowsiness detection systems using SVM are overall 98.4% accurate, and by using HMM it is 99.7% accurate.</a:t>
            </a:r>
            <a:endParaRPr lang="en-IN" sz="1100" dirty="0">
              <a:solidFill>
                <a:schemeClr val="bg2">
                  <a:lumMod val="75000"/>
                </a:schemeClr>
              </a:solidFill>
              <a:latin typeface="Arial" panose="020B0604020202020204" pitchFamily="34" charset="0"/>
              <a:cs typeface="Arial" panose="020B0604020202020204" pitchFamily="34" charset="0"/>
            </a:endParaRPr>
          </a:p>
        </p:txBody>
      </p:sp>
      <p:sp>
        <p:nvSpPr>
          <p:cNvPr id="9" name="원형: 비어 있음 1">
            <a:extLst>
              <a:ext uri="{FF2B5EF4-FFF2-40B4-BE49-F238E27FC236}">
                <a16:creationId xmlns:a16="http://schemas.microsoft.com/office/drawing/2014/main" id="{DBFA8DEE-2D92-4E4A-8BF5-0ACFC7036CF6}"/>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A51CB5E7-E657-4317-A852-AFF93D8877FB}"/>
              </a:ext>
            </a:extLst>
          </p:cNvPr>
          <p:cNvSpPr/>
          <p:nvPr/>
        </p:nvSpPr>
        <p:spPr>
          <a:xfrm rot="16200000">
            <a:off x="258549" y="123795"/>
            <a:ext cx="663533" cy="662684"/>
          </a:xfrm>
          <a:prstGeom prst="blockArc">
            <a:avLst>
              <a:gd name="adj1" fmla="val 8792358"/>
              <a:gd name="adj2" fmla="val 117543"/>
              <a:gd name="adj3" fmla="val 9405"/>
            </a:avLst>
          </a:prstGeom>
          <a:solidFill>
            <a:srgbClr val="A27A47"/>
          </a:solidFill>
          <a:ln w="190500" cap="flat">
            <a:noFill/>
            <a:prstDash val="solid"/>
            <a:miter/>
          </a:ln>
        </p:spPr>
        <p:txBody>
          <a:bodyPr rtlCol="0" anchor="ctr"/>
          <a:lstStyle/>
          <a:p>
            <a:endParaRPr lang="ko-KR" altLang="en-US"/>
          </a:p>
        </p:txBody>
      </p:sp>
      <p:sp>
        <p:nvSpPr>
          <p:cNvPr id="11" name="직사각형 16">
            <a:extLst>
              <a:ext uri="{FF2B5EF4-FFF2-40B4-BE49-F238E27FC236}">
                <a16:creationId xmlns:a16="http://schemas.microsoft.com/office/drawing/2014/main" id="{D301D097-66DE-4F27-B1CB-FA06CCA295A7}"/>
              </a:ext>
            </a:extLst>
          </p:cNvPr>
          <p:cNvSpPr/>
          <p:nvPr/>
        </p:nvSpPr>
        <p:spPr>
          <a:xfrm>
            <a:off x="578732" y="1123891"/>
            <a:ext cx="1004633" cy="523220"/>
          </a:xfrm>
          <a:prstGeom prst="rect">
            <a:avLst/>
          </a:prstGeom>
        </p:spPr>
        <p:txBody>
          <a:bodyPr wrap="square">
            <a:spAutoFit/>
          </a:bodyPr>
          <a:lstStyle/>
          <a:p>
            <a:r>
              <a:rPr lang="en-US" altLang="ko-KR" sz="2800" dirty="0">
                <a:solidFill>
                  <a:srgbClr val="A27A47"/>
                </a:solidFill>
                <a:latin typeface="+mj-lt"/>
              </a:rPr>
              <a:t>01.</a:t>
            </a:r>
            <a:endParaRPr lang="ko-KR" altLang="en-US" sz="2800" dirty="0">
              <a:solidFill>
                <a:srgbClr val="A27A47"/>
              </a:solidFill>
              <a:latin typeface="+mj-lt"/>
            </a:endParaRPr>
          </a:p>
        </p:txBody>
      </p:sp>
      <p:sp>
        <p:nvSpPr>
          <p:cNvPr id="12" name="직사각형 16">
            <a:extLst>
              <a:ext uri="{FF2B5EF4-FFF2-40B4-BE49-F238E27FC236}">
                <a16:creationId xmlns:a16="http://schemas.microsoft.com/office/drawing/2014/main" id="{699B72D8-5F16-405C-984B-7BBA5CF7D0DA}"/>
              </a:ext>
            </a:extLst>
          </p:cNvPr>
          <p:cNvSpPr/>
          <p:nvPr/>
        </p:nvSpPr>
        <p:spPr>
          <a:xfrm>
            <a:off x="2376930" y="1119073"/>
            <a:ext cx="1004633" cy="523220"/>
          </a:xfrm>
          <a:prstGeom prst="rect">
            <a:avLst/>
          </a:prstGeom>
        </p:spPr>
        <p:txBody>
          <a:bodyPr wrap="square">
            <a:spAutoFit/>
          </a:bodyPr>
          <a:lstStyle/>
          <a:p>
            <a:r>
              <a:rPr lang="en-US" altLang="ko-KR" sz="2800" dirty="0">
                <a:solidFill>
                  <a:srgbClr val="A27A47"/>
                </a:solidFill>
                <a:latin typeface="+mj-lt"/>
              </a:rPr>
              <a:t>02.</a:t>
            </a:r>
            <a:endParaRPr lang="ko-KR" altLang="en-US" sz="2800" dirty="0">
              <a:solidFill>
                <a:srgbClr val="A27A47"/>
              </a:solidFill>
              <a:latin typeface="+mj-lt"/>
            </a:endParaRPr>
          </a:p>
        </p:txBody>
      </p:sp>
      <p:sp>
        <p:nvSpPr>
          <p:cNvPr id="13" name="직사각형 16">
            <a:extLst>
              <a:ext uri="{FF2B5EF4-FFF2-40B4-BE49-F238E27FC236}">
                <a16:creationId xmlns:a16="http://schemas.microsoft.com/office/drawing/2014/main" id="{671419EA-F3D5-4033-A5FF-CFB594A3700C}"/>
              </a:ext>
            </a:extLst>
          </p:cNvPr>
          <p:cNvSpPr/>
          <p:nvPr/>
        </p:nvSpPr>
        <p:spPr>
          <a:xfrm>
            <a:off x="4579738" y="1135627"/>
            <a:ext cx="1004633" cy="523220"/>
          </a:xfrm>
          <a:prstGeom prst="rect">
            <a:avLst/>
          </a:prstGeom>
        </p:spPr>
        <p:txBody>
          <a:bodyPr wrap="square">
            <a:spAutoFit/>
          </a:bodyPr>
          <a:lstStyle/>
          <a:p>
            <a:r>
              <a:rPr lang="en-US" altLang="ko-KR" sz="2800" dirty="0">
                <a:solidFill>
                  <a:srgbClr val="A27A47"/>
                </a:solidFill>
                <a:latin typeface="+mj-lt"/>
              </a:rPr>
              <a:t>03.</a:t>
            </a:r>
            <a:endParaRPr lang="ko-KR" altLang="en-US" sz="2800" dirty="0">
              <a:solidFill>
                <a:srgbClr val="A27A47"/>
              </a:solidFill>
              <a:latin typeface="+mj-lt"/>
            </a:endParaRPr>
          </a:p>
        </p:txBody>
      </p:sp>
      <p:sp>
        <p:nvSpPr>
          <p:cNvPr id="14" name="직사각형 16">
            <a:extLst>
              <a:ext uri="{FF2B5EF4-FFF2-40B4-BE49-F238E27FC236}">
                <a16:creationId xmlns:a16="http://schemas.microsoft.com/office/drawing/2014/main" id="{6B259352-83C8-4F1E-B9D0-299050CE38C2}"/>
              </a:ext>
            </a:extLst>
          </p:cNvPr>
          <p:cNvSpPr/>
          <p:nvPr/>
        </p:nvSpPr>
        <p:spPr>
          <a:xfrm>
            <a:off x="6998663" y="1135627"/>
            <a:ext cx="1004633" cy="523220"/>
          </a:xfrm>
          <a:prstGeom prst="rect">
            <a:avLst/>
          </a:prstGeom>
        </p:spPr>
        <p:txBody>
          <a:bodyPr wrap="square">
            <a:spAutoFit/>
          </a:bodyPr>
          <a:lstStyle/>
          <a:p>
            <a:r>
              <a:rPr lang="en-US" altLang="ko-KR" sz="2800" dirty="0">
                <a:solidFill>
                  <a:srgbClr val="A27A47"/>
                </a:solidFill>
                <a:latin typeface="+mj-lt"/>
              </a:rPr>
              <a:t>04.</a:t>
            </a:r>
            <a:endParaRPr lang="ko-KR" altLang="en-US" sz="2800" dirty="0">
              <a:solidFill>
                <a:srgbClr val="A27A47"/>
              </a:solidFill>
              <a:latin typeface="+mj-lt"/>
            </a:endParaRPr>
          </a:p>
        </p:txBody>
      </p:sp>
      <p:sp>
        <p:nvSpPr>
          <p:cNvPr id="2" name="TextBox 1">
            <a:extLst>
              <a:ext uri="{FF2B5EF4-FFF2-40B4-BE49-F238E27FC236}">
                <a16:creationId xmlns:a16="http://schemas.microsoft.com/office/drawing/2014/main" id="{238EA12A-F1D9-4AFE-A3C8-9BA216B1D5EB}"/>
              </a:ext>
            </a:extLst>
          </p:cNvPr>
          <p:cNvSpPr txBox="1"/>
          <p:nvPr/>
        </p:nvSpPr>
        <p:spPr>
          <a:xfrm>
            <a:off x="578732" y="1668027"/>
            <a:ext cx="1457722" cy="2893100"/>
          </a:xfrm>
          <a:prstGeom prst="rect">
            <a:avLst/>
          </a:prstGeom>
          <a:noFill/>
        </p:spPr>
        <p:txBody>
          <a:bodyPr wrap="square" rtlCol="0">
            <a:spAutoFit/>
          </a:bodyPr>
          <a:lstStyle/>
          <a:p>
            <a:r>
              <a:rPr lang="en-US" dirty="0">
                <a:solidFill>
                  <a:schemeClr val="bg2">
                    <a:lumMod val="75000"/>
                  </a:schemeClr>
                </a:solidFill>
              </a:rPr>
              <a:t>Predicting drivers’ fatigue is more important than just detecting fatigue, due to the fact that prediction could give a bigger window for drivers to act upon a sudden hazard. </a:t>
            </a:r>
          </a:p>
        </p:txBody>
      </p:sp>
      <p:sp>
        <p:nvSpPr>
          <p:cNvPr id="3" name="TextBox 2">
            <a:extLst>
              <a:ext uri="{FF2B5EF4-FFF2-40B4-BE49-F238E27FC236}">
                <a16:creationId xmlns:a16="http://schemas.microsoft.com/office/drawing/2014/main" id="{9B6D3775-2968-4A96-AF7C-6DA71DCBAB4C}"/>
              </a:ext>
            </a:extLst>
          </p:cNvPr>
          <p:cNvSpPr txBox="1"/>
          <p:nvPr/>
        </p:nvSpPr>
        <p:spPr>
          <a:xfrm>
            <a:off x="2400964" y="1668027"/>
            <a:ext cx="1664907" cy="1169551"/>
          </a:xfrm>
          <a:prstGeom prst="rect">
            <a:avLst/>
          </a:prstGeom>
          <a:noFill/>
        </p:spPr>
        <p:txBody>
          <a:bodyPr wrap="square" rtlCol="0">
            <a:spAutoFit/>
          </a:bodyPr>
          <a:lstStyle/>
          <a:p>
            <a:r>
              <a:rPr lang="en-US" dirty="0">
                <a:solidFill>
                  <a:schemeClr val="bg2">
                    <a:lumMod val="75000"/>
                  </a:schemeClr>
                </a:solidFill>
              </a:rPr>
              <a:t>The fatigue classification method is into two classifications: drowsy, and alert. </a:t>
            </a:r>
          </a:p>
        </p:txBody>
      </p:sp>
      <p:sp>
        <p:nvSpPr>
          <p:cNvPr id="4" name="TextBox 3">
            <a:extLst>
              <a:ext uri="{FF2B5EF4-FFF2-40B4-BE49-F238E27FC236}">
                <a16:creationId xmlns:a16="http://schemas.microsoft.com/office/drawing/2014/main" id="{04DC2419-0E8C-444D-AF59-BCF501DE18D7}"/>
              </a:ext>
            </a:extLst>
          </p:cNvPr>
          <p:cNvSpPr txBox="1"/>
          <p:nvPr/>
        </p:nvSpPr>
        <p:spPr>
          <a:xfrm>
            <a:off x="4506547" y="1642293"/>
            <a:ext cx="2051440" cy="2677656"/>
          </a:xfrm>
          <a:prstGeom prst="rect">
            <a:avLst/>
          </a:prstGeom>
          <a:noFill/>
        </p:spPr>
        <p:txBody>
          <a:bodyPr wrap="square" rtlCol="0">
            <a:spAutoFit/>
          </a:bodyPr>
          <a:lstStyle/>
          <a:p>
            <a:r>
              <a:rPr lang="en-US" dirty="0">
                <a:solidFill>
                  <a:schemeClr val="bg2">
                    <a:lumMod val="75000"/>
                  </a:schemeClr>
                </a:solidFill>
              </a:rPr>
              <a:t>The data was obtained from an HRV in the form of EEG epochs. Their study concluded that deep covariance learning methods reported better performance than shallow learning methods and that was through using a CNN model. </a:t>
            </a:r>
          </a:p>
        </p:txBody>
      </p:sp>
    </p:spTree>
    <p:extLst>
      <p:ext uri="{BB962C8B-B14F-4D97-AF65-F5344CB8AC3E}">
        <p14:creationId xmlns:p14="http://schemas.microsoft.com/office/powerpoint/2010/main" val="11016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685142"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356D37-5554-4629-AFAB-1E052EF7001A}"/>
              </a:ext>
            </a:extLst>
          </p:cNvPr>
          <p:cNvPicPr>
            <a:picLocks noChangeAspect="1"/>
          </p:cNvPicPr>
          <p:nvPr/>
        </p:nvPicPr>
        <p:blipFill>
          <a:blip r:embed="rId2"/>
          <a:stretch>
            <a:fillRect/>
          </a:stretch>
        </p:blipFill>
        <p:spPr>
          <a:xfrm>
            <a:off x="1776763" y="1989974"/>
            <a:ext cx="5590474" cy="2568237"/>
          </a:xfrm>
          <a:prstGeom prst="rect">
            <a:avLst/>
          </a:prstGeom>
        </p:spPr>
      </p:pic>
      <p:sp>
        <p:nvSpPr>
          <p:cNvPr id="9" name="TextBox 8">
            <a:extLst>
              <a:ext uri="{FF2B5EF4-FFF2-40B4-BE49-F238E27FC236}">
                <a16:creationId xmlns:a16="http://schemas.microsoft.com/office/drawing/2014/main" id="{CABFFFD2-7C06-4860-9552-781F074105D2}"/>
              </a:ext>
            </a:extLst>
          </p:cNvPr>
          <p:cNvSpPr txBox="1"/>
          <p:nvPr/>
        </p:nvSpPr>
        <p:spPr>
          <a:xfrm>
            <a:off x="181430" y="1130744"/>
            <a:ext cx="8962570" cy="738664"/>
          </a:xfrm>
          <a:prstGeom prst="rect">
            <a:avLst/>
          </a:prstGeom>
          <a:noFill/>
        </p:spPr>
        <p:txBody>
          <a:bodyPr wrap="square" rtlCol="0">
            <a:spAutoFit/>
          </a:bodyPr>
          <a:lstStyle/>
          <a:p>
            <a:r>
              <a:rPr lang="en-IN" dirty="0">
                <a:solidFill>
                  <a:schemeClr val="bg2">
                    <a:lumMod val="75000"/>
                  </a:schemeClr>
                </a:solidFill>
                <a:effectLst/>
                <a:latin typeface="Arial" panose="020B0604020202020204" pitchFamily="34" charset="0"/>
                <a:ea typeface="Calibri" panose="020F0502020204030204" pitchFamily="34" charset="0"/>
                <a:cs typeface="Arial" panose="020B0604020202020204" pitchFamily="34" charset="0"/>
              </a:rPr>
              <a:t>Following are the results of the code in the python implementation of the paper Real-Time Eye Blink Detection Using Facial Landmarks to detect Driver Drowsiness and raise an alert. Dataset of the program:</a:t>
            </a:r>
          </a:p>
          <a:p>
            <a:endParaRPr lang="en-IN" dirty="0">
              <a:solidFill>
                <a:schemeClr val="bg1"/>
              </a:solidFill>
            </a:endParaRPr>
          </a:p>
        </p:txBody>
      </p:sp>
      <p:sp>
        <p:nvSpPr>
          <p:cNvPr id="10" name="원형: 비어 있음 1">
            <a:extLst>
              <a:ext uri="{FF2B5EF4-FFF2-40B4-BE49-F238E27FC236}">
                <a16:creationId xmlns:a16="http://schemas.microsoft.com/office/drawing/2014/main" id="{BD44934B-779C-4840-B4E2-2EF0A4EF5187}"/>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1" name="막힌 원호 47">
            <a:extLst>
              <a:ext uri="{FF2B5EF4-FFF2-40B4-BE49-F238E27FC236}">
                <a16:creationId xmlns:a16="http://schemas.microsoft.com/office/drawing/2014/main" id="{40FC5531-7C39-4C35-8939-72ADD61A963A}"/>
              </a:ext>
            </a:extLst>
          </p:cNvPr>
          <p:cNvSpPr/>
          <p:nvPr/>
        </p:nvSpPr>
        <p:spPr>
          <a:xfrm rot="16200000">
            <a:off x="258549" y="123795"/>
            <a:ext cx="663533" cy="662684"/>
          </a:xfrm>
          <a:prstGeom prst="blockArc">
            <a:avLst>
              <a:gd name="adj1" fmla="val 7884492"/>
              <a:gd name="adj2" fmla="val 114461"/>
              <a:gd name="adj3" fmla="val 8310"/>
            </a:avLst>
          </a:prstGeom>
          <a:solidFill>
            <a:srgbClr val="A27A47"/>
          </a:solidFill>
          <a:ln w="190500" cap="flat">
            <a:noFill/>
            <a:prstDash val="solid"/>
            <a:miter/>
          </a:ln>
        </p:spPr>
        <p:txBody>
          <a:bodyPr rtlCol="0" anchor="ctr"/>
          <a:lstStyle/>
          <a:p>
            <a:endParaRPr lang="ko-KR" altLang="en-US"/>
          </a:p>
        </p:txBody>
      </p:sp>
    </p:spTree>
    <p:extLst>
      <p:ext uri="{BB962C8B-B14F-4D97-AF65-F5344CB8AC3E}">
        <p14:creationId xmlns:p14="http://schemas.microsoft.com/office/powerpoint/2010/main" val="368888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764971" y="1867226"/>
            <a:ext cx="3614058" cy="923330"/>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Drawbacks</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3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Drawbacks</a:t>
            </a:r>
            <a:endParaRPr lang="en-IN" dirty="0">
              <a:latin typeface="Times New Roman" panose="02020603050405020304" pitchFamily="18" charset="0"/>
              <a:cs typeface="Times New Roman" panose="02020603050405020304" pitchFamily="18" charset="0"/>
            </a:endParaRPr>
          </a:p>
        </p:txBody>
      </p:sp>
      <p:sp>
        <p:nvSpPr>
          <p:cNvPr id="9" name="원형: 비어 있음 1">
            <a:extLst>
              <a:ext uri="{FF2B5EF4-FFF2-40B4-BE49-F238E27FC236}">
                <a16:creationId xmlns:a16="http://schemas.microsoft.com/office/drawing/2014/main" id="{DD319657-563A-49F6-A93B-4D437ECAC2A6}"/>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5DDAE6BF-3A37-4E12-929E-B050E0FED543}"/>
              </a:ext>
            </a:extLst>
          </p:cNvPr>
          <p:cNvSpPr/>
          <p:nvPr/>
        </p:nvSpPr>
        <p:spPr>
          <a:xfrm rot="16200000">
            <a:off x="258549" y="123795"/>
            <a:ext cx="663533" cy="662684"/>
          </a:xfrm>
          <a:prstGeom prst="blockArc">
            <a:avLst>
              <a:gd name="adj1" fmla="val 5380379"/>
              <a:gd name="adj2" fmla="val 21435342"/>
              <a:gd name="adj3" fmla="val 10478"/>
            </a:avLst>
          </a:prstGeom>
          <a:solidFill>
            <a:srgbClr val="A27A47"/>
          </a:solidFill>
          <a:ln w="190500" cap="flat">
            <a:noFill/>
            <a:prstDash val="solid"/>
            <a:miter/>
          </a:ln>
        </p:spPr>
        <p:txBody>
          <a:bodyPr rtlCol="0" anchor="ctr"/>
          <a:lstStyle/>
          <a:p>
            <a:endParaRPr lang="ko-KR" altLang="en-US"/>
          </a:p>
        </p:txBody>
      </p:sp>
      <p:pic>
        <p:nvPicPr>
          <p:cNvPr id="3" name="Graphic 2" descr="Contract">
            <a:extLst>
              <a:ext uri="{FF2B5EF4-FFF2-40B4-BE49-F238E27FC236}">
                <a16:creationId xmlns:a16="http://schemas.microsoft.com/office/drawing/2014/main" id="{96DAE6E7-E2CF-46A9-A822-9A5C3EA593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986" y="1197596"/>
            <a:ext cx="457200" cy="457200"/>
          </a:xfrm>
          <a:prstGeom prst="rect">
            <a:avLst/>
          </a:prstGeom>
        </p:spPr>
      </p:pic>
      <p:pic>
        <p:nvPicPr>
          <p:cNvPr id="11" name="Graphic 10" descr="Contract">
            <a:extLst>
              <a:ext uri="{FF2B5EF4-FFF2-40B4-BE49-F238E27FC236}">
                <a16:creationId xmlns:a16="http://schemas.microsoft.com/office/drawing/2014/main" id="{C0E38968-EE38-42A7-B532-8CF3A1F6E8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986" y="2022966"/>
            <a:ext cx="457200" cy="457200"/>
          </a:xfrm>
          <a:prstGeom prst="rect">
            <a:avLst/>
          </a:prstGeom>
        </p:spPr>
      </p:pic>
      <p:pic>
        <p:nvPicPr>
          <p:cNvPr id="12" name="Graphic 11" descr="Contract">
            <a:extLst>
              <a:ext uri="{FF2B5EF4-FFF2-40B4-BE49-F238E27FC236}">
                <a16:creationId xmlns:a16="http://schemas.microsoft.com/office/drawing/2014/main" id="{99BECF3B-297B-4622-9F03-167EF88175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986" y="3523261"/>
            <a:ext cx="457200" cy="457200"/>
          </a:xfrm>
          <a:prstGeom prst="rect">
            <a:avLst/>
          </a:prstGeom>
        </p:spPr>
      </p:pic>
      <p:pic>
        <p:nvPicPr>
          <p:cNvPr id="13" name="Graphic 12" descr="Contract">
            <a:extLst>
              <a:ext uri="{FF2B5EF4-FFF2-40B4-BE49-F238E27FC236}">
                <a16:creationId xmlns:a16="http://schemas.microsoft.com/office/drawing/2014/main" id="{0297E25C-9E9F-4EF9-B31D-C1F8078EB0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986" y="4352721"/>
            <a:ext cx="457200" cy="457200"/>
          </a:xfrm>
          <a:prstGeom prst="rect">
            <a:avLst/>
          </a:prstGeom>
        </p:spPr>
      </p:pic>
      <p:pic>
        <p:nvPicPr>
          <p:cNvPr id="14" name="Graphic 13" descr="Contract">
            <a:extLst>
              <a:ext uri="{FF2B5EF4-FFF2-40B4-BE49-F238E27FC236}">
                <a16:creationId xmlns:a16="http://schemas.microsoft.com/office/drawing/2014/main" id="{F0B877DA-53F0-4394-B03F-08F6D4A2B8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986" y="2745048"/>
            <a:ext cx="457200" cy="457200"/>
          </a:xfrm>
          <a:prstGeom prst="rect">
            <a:avLst/>
          </a:prstGeom>
        </p:spPr>
      </p:pic>
      <p:sp>
        <p:nvSpPr>
          <p:cNvPr id="4" name="TextBox 3">
            <a:extLst>
              <a:ext uri="{FF2B5EF4-FFF2-40B4-BE49-F238E27FC236}">
                <a16:creationId xmlns:a16="http://schemas.microsoft.com/office/drawing/2014/main" id="{F4BFD65A-ECFE-44D6-9707-21848A4E571E}"/>
              </a:ext>
            </a:extLst>
          </p:cNvPr>
          <p:cNvSpPr txBox="1"/>
          <p:nvPr/>
        </p:nvSpPr>
        <p:spPr>
          <a:xfrm>
            <a:off x="877776" y="1260446"/>
            <a:ext cx="7193811" cy="307777"/>
          </a:xfrm>
          <a:prstGeom prst="rect">
            <a:avLst/>
          </a:prstGeom>
          <a:noFill/>
        </p:spPr>
        <p:txBody>
          <a:bodyPr wrap="square" rtlCol="0">
            <a:spAutoFit/>
          </a:bodyPr>
          <a:lstStyle/>
          <a:p>
            <a:r>
              <a:rPr lang="en-US" dirty="0">
                <a:solidFill>
                  <a:schemeClr val="bg2">
                    <a:lumMod val="75000"/>
                  </a:schemeClr>
                </a:solidFill>
              </a:rPr>
              <a:t>In PERCLOS, a driver who is trying to stay awake can fall asleep with his eyes open</a:t>
            </a:r>
            <a:endParaRPr lang="en-IN" dirty="0">
              <a:solidFill>
                <a:schemeClr val="bg2">
                  <a:lumMod val="75000"/>
                </a:schemeClr>
              </a:solidFill>
            </a:endParaRPr>
          </a:p>
        </p:txBody>
      </p:sp>
      <p:sp>
        <p:nvSpPr>
          <p:cNvPr id="5" name="TextBox 4">
            <a:extLst>
              <a:ext uri="{FF2B5EF4-FFF2-40B4-BE49-F238E27FC236}">
                <a16:creationId xmlns:a16="http://schemas.microsoft.com/office/drawing/2014/main" id="{13EE8C3B-2912-493F-8548-C989B7E13C3A}"/>
              </a:ext>
            </a:extLst>
          </p:cNvPr>
          <p:cNvSpPr txBox="1"/>
          <p:nvPr/>
        </p:nvSpPr>
        <p:spPr>
          <a:xfrm>
            <a:off x="866007" y="2065011"/>
            <a:ext cx="7411985" cy="307777"/>
          </a:xfrm>
          <a:prstGeom prst="rect">
            <a:avLst/>
          </a:prstGeom>
          <a:noFill/>
        </p:spPr>
        <p:txBody>
          <a:bodyPr wrap="square" rtlCol="0">
            <a:spAutoFit/>
          </a:bodyPr>
          <a:lstStyle/>
          <a:p>
            <a:r>
              <a:rPr lang="en-US" dirty="0">
                <a:solidFill>
                  <a:schemeClr val="bg2">
                    <a:lumMod val="75000"/>
                  </a:schemeClr>
                </a:solidFill>
              </a:rPr>
              <a:t>In LDWS, warning signal is given every time the driver crosses the line, not intentional</a:t>
            </a:r>
            <a:endParaRPr lang="en-IN" dirty="0">
              <a:solidFill>
                <a:schemeClr val="bg2">
                  <a:lumMod val="75000"/>
                </a:schemeClr>
              </a:solidFill>
            </a:endParaRPr>
          </a:p>
        </p:txBody>
      </p:sp>
      <p:sp>
        <p:nvSpPr>
          <p:cNvPr id="15" name="TextBox 14">
            <a:extLst>
              <a:ext uri="{FF2B5EF4-FFF2-40B4-BE49-F238E27FC236}">
                <a16:creationId xmlns:a16="http://schemas.microsoft.com/office/drawing/2014/main" id="{9DB648E6-C7AE-419D-BA99-0023B524BAC5}"/>
              </a:ext>
            </a:extLst>
          </p:cNvPr>
          <p:cNvSpPr txBox="1"/>
          <p:nvPr/>
        </p:nvSpPr>
        <p:spPr>
          <a:xfrm>
            <a:off x="890186" y="2819759"/>
            <a:ext cx="6843946" cy="307777"/>
          </a:xfrm>
          <a:prstGeom prst="rect">
            <a:avLst/>
          </a:prstGeom>
          <a:noFill/>
        </p:spPr>
        <p:txBody>
          <a:bodyPr wrap="square" rtlCol="0">
            <a:spAutoFit/>
          </a:bodyPr>
          <a:lstStyle/>
          <a:p>
            <a:r>
              <a:rPr lang="en-US" dirty="0">
                <a:solidFill>
                  <a:schemeClr val="bg2">
                    <a:lumMod val="75000"/>
                  </a:schemeClr>
                </a:solidFill>
              </a:rPr>
              <a:t>In SVM, result is achievable in the lower frame rate</a:t>
            </a:r>
            <a:endParaRPr lang="en-IN" dirty="0">
              <a:solidFill>
                <a:schemeClr val="bg2">
                  <a:lumMod val="75000"/>
                </a:schemeClr>
              </a:solidFill>
            </a:endParaRPr>
          </a:p>
        </p:txBody>
      </p:sp>
      <p:sp>
        <p:nvSpPr>
          <p:cNvPr id="16" name="TextBox 15">
            <a:extLst>
              <a:ext uri="{FF2B5EF4-FFF2-40B4-BE49-F238E27FC236}">
                <a16:creationId xmlns:a16="http://schemas.microsoft.com/office/drawing/2014/main" id="{5ACCF7E5-5059-4929-B45F-E164E9EB93E8}"/>
              </a:ext>
            </a:extLst>
          </p:cNvPr>
          <p:cNvSpPr txBox="1"/>
          <p:nvPr/>
        </p:nvSpPr>
        <p:spPr>
          <a:xfrm>
            <a:off x="921197" y="3572068"/>
            <a:ext cx="3863243" cy="307777"/>
          </a:xfrm>
          <a:prstGeom prst="rect">
            <a:avLst/>
          </a:prstGeom>
          <a:noFill/>
        </p:spPr>
        <p:txBody>
          <a:bodyPr wrap="square" rtlCol="0">
            <a:spAutoFit/>
          </a:bodyPr>
          <a:lstStyle/>
          <a:p>
            <a:r>
              <a:rPr lang="en-US" dirty="0">
                <a:solidFill>
                  <a:schemeClr val="bg2">
                    <a:lumMod val="75000"/>
                  </a:schemeClr>
                </a:solidFill>
              </a:rPr>
              <a:t>In HMM, older people have a deeper wrinkle</a:t>
            </a:r>
            <a:endParaRPr lang="en-IN" dirty="0">
              <a:solidFill>
                <a:schemeClr val="bg2">
                  <a:lumMod val="75000"/>
                </a:schemeClr>
              </a:solidFill>
            </a:endParaRPr>
          </a:p>
        </p:txBody>
      </p:sp>
      <p:sp>
        <p:nvSpPr>
          <p:cNvPr id="17" name="TextBox 16">
            <a:extLst>
              <a:ext uri="{FF2B5EF4-FFF2-40B4-BE49-F238E27FC236}">
                <a16:creationId xmlns:a16="http://schemas.microsoft.com/office/drawing/2014/main" id="{22A3D4D6-DEE4-4A94-8DFE-2090041D72EE}"/>
              </a:ext>
            </a:extLst>
          </p:cNvPr>
          <p:cNvSpPr txBox="1"/>
          <p:nvPr/>
        </p:nvSpPr>
        <p:spPr>
          <a:xfrm>
            <a:off x="921197" y="4427432"/>
            <a:ext cx="7611560" cy="307777"/>
          </a:xfrm>
          <a:prstGeom prst="rect">
            <a:avLst/>
          </a:prstGeom>
          <a:noFill/>
        </p:spPr>
        <p:txBody>
          <a:bodyPr wrap="square" rtlCol="0">
            <a:spAutoFit/>
          </a:bodyPr>
          <a:lstStyle/>
          <a:p>
            <a:r>
              <a:rPr lang="en-US" dirty="0">
                <a:solidFill>
                  <a:schemeClr val="bg2">
                    <a:lumMod val="75000"/>
                  </a:schemeClr>
                </a:solidFill>
              </a:rPr>
              <a:t>In eye detection system, detection almost impossible when the driver is wearing sunglasses</a:t>
            </a:r>
            <a:endParaRPr lang="en-IN" dirty="0">
              <a:solidFill>
                <a:schemeClr val="bg2">
                  <a:lumMod val="75000"/>
                </a:schemeClr>
              </a:solidFill>
            </a:endParaRPr>
          </a:p>
        </p:txBody>
      </p:sp>
    </p:spTree>
    <p:extLst>
      <p:ext uri="{BB962C8B-B14F-4D97-AF65-F5344CB8AC3E}">
        <p14:creationId xmlns:p14="http://schemas.microsoft.com/office/powerpoint/2010/main" val="193993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939142" y="1925283"/>
            <a:ext cx="3614058" cy="923330"/>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Conclusion</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016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5F71C28-588A-43BE-9E1C-A95FE746089F}"/>
              </a:ext>
            </a:extLst>
          </p:cNvPr>
          <p:cNvSpPr txBox="1"/>
          <p:nvPr/>
        </p:nvSpPr>
        <p:spPr>
          <a:xfrm>
            <a:off x="774277" y="914048"/>
            <a:ext cx="7749152" cy="3970318"/>
          </a:xfrm>
          <a:prstGeom prst="rect">
            <a:avLst/>
          </a:prstGeom>
          <a:noFill/>
        </p:spPr>
        <p:txBody>
          <a:bodyPr wrap="square" rtlCol="0">
            <a:spAutoFit/>
          </a:bodyPr>
          <a:lstStyle/>
          <a:p>
            <a:pPr marL="285750" indent="-285750">
              <a:buClr>
                <a:schemeClr val="bg1"/>
              </a:buClr>
              <a:buSzPct val="110000"/>
              <a:buFont typeface="Wingdings" panose="05000000000000000000" pitchFamily="2" charset="2"/>
              <a:buChar char="q"/>
            </a:pPr>
            <a:endPar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285750" indent="-285750">
              <a:buClr>
                <a:schemeClr val="bg1"/>
              </a:buClr>
              <a:buSzPct val="110000"/>
              <a:buFont typeface="Wingdings" panose="05000000000000000000" pitchFamily="2" charset="2"/>
              <a:buChar char="q"/>
            </a:pP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 systematic review provides details of behavioral, vehicular, and physiological parameters-based drowsiness detection techniques</a:t>
            </a:r>
          </a:p>
          <a:p>
            <a:pPr marL="285750" indent="-285750">
              <a:buClr>
                <a:schemeClr val="bg1"/>
              </a:buClr>
              <a:buSzPct val="110000"/>
              <a:buFont typeface="Wingdings" panose="05000000000000000000" pitchFamily="2" charset="2"/>
              <a:buChar char="q"/>
            </a:pPr>
            <a:endParaRPr lang="en-IN" sz="1600" dirty="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a:buClr>
                <a:schemeClr val="bg1"/>
              </a:buClr>
              <a:buSzPct val="110000"/>
            </a:pPr>
            <a:endPar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285750" indent="-285750">
              <a:buClr>
                <a:schemeClr val="bg1"/>
              </a:buClr>
              <a:buSzPct val="110000"/>
              <a:buFont typeface="Wingdings" panose="05000000000000000000" pitchFamily="2" charset="2"/>
              <a:buChar char="q"/>
            </a:pP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 comparative analysis showed that none of these techniques provide full accuracy, but physiological parameters-based techniques give more accurate results than others</a:t>
            </a:r>
          </a:p>
          <a:p>
            <a:pPr>
              <a:buClr>
                <a:schemeClr val="bg1"/>
              </a:buClr>
              <a:buSzPct val="110000"/>
            </a:pPr>
            <a:endParaRPr lang="en-IN" sz="1600" dirty="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a:buClr>
                <a:schemeClr val="bg1"/>
              </a:buClr>
              <a:buSzPct val="110000"/>
            </a:pP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p>
          <a:p>
            <a:pPr marL="285750" indent="-285750">
              <a:buClr>
                <a:schemeClr val="bg1"/>
              </a:buClr>
              <a:buSzPct val="110000"/>
              <a:buFont typeface="Wingdings" panose="05000000000000000000" pitchFamily="2" charset="2"/>
              <a:buChar char="q"/>
            </a:pP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SVM is the most commonly used classifier which gives better accuracy and speed in most situations</a:t>
            </a:r>
            <a:endParaRPr lang="en-IN" sz="1600" dirty="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a:buClr>
                <a:schemeClr val="bg1"/>
              </a:buClr>
              <a:buSzPct val="110000"/>
            </a:pPr>
            <a:endPar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a:buClr>
                <a:schemeClr val="bg1"/>
              </a:buClr>
              <a:buSzPct val="110000"/>
            </a:pPr>
            <a:endPar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285750" indent="-285750">
              <a:buClr>
                <a:schemeClr val="bg1"/>
              </a:buClr>
              <a:buSzPct val="110000"/>
              <a:buFont typeface="Wingdings" panose="05000000000000000000" pitchFamily="2" charset="2"/>
              <a:buChar char="q"/>
            </a:pP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HMM shows a less error rate, but both CNN and HMM are slow in training and expensive as compared to the SVM classifier</a:t>
            </a:r>
            <a:endPar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sz="1200" dirty="0">
              <a:solidFill>
                <a:schemeClr val="bg1"/>
              </a:solidFill>
            </a:endParaRPr>
          </a:p>
        </p:txBody>
      </p:sp>
      <p:sp>
        <p:nvSpPr>
          <p:cNvPr id="9" name="원형: 비어 있음 1">
            <a:extLst>
              <a:ext uri="{FF2B5EF4-FFF2-40B4-BE49-F238E27FC236}">
                <a16:creationId xmlns:a16="http://schemas.microsoft.com/office/drawing/2014/main" id="{2DEFF56F-E1D7-49D1-BEED-5991BF0565BA}"/>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32479B5F-BB1B-4795-9C54-DB9870878E5E}"/>
              </a:ext>
            </a:extLst>
          </p:cNvPr>
          <p:cNvSpPr/>
          <p:nvPr/>
        </p:nvSpPr>
        <p:spPr>
          <a:xfrm rot="16200000">
            <a:off x="258549" y="123795"/>
            <a:ext cx="663533" cy="662684"/>
          </a:xfrm>
          <a:prstGeom prst="blockArc">
            <a:avLst>
              <a:gd name="adj1" fmla="val 3842873"/>
              <a:gd name="adj2" fmla="val 302098"/>
              <a:gd name="adj3" fmla="val 9271"/>
            </a:avLst>
          </a:prstGeom>
          <a:solidFill>
            <a:srgbClr val="A27A47"/>
          </a:solidFill>
          <a:ln w="190500" cap="flat">
            <a:noFill/>
            <a:prstDash val="solid"/>
            <a:miter/>
          </a:ln>
        </p:spPr>
        <p:txBody>
          <a:bodyPr rtlCol="0" anchor="ctr"/>
          <a:lstStyle/>
          <a:p>
            <a:endParaRPr lang="ko-KR" altLang="en-US"/>
          </a:p>
        </p:txBody>
      </p:sp>
    </p:spTree>
    <p:extLst>
      <p:ext uri="{BB962C8B-B14F-4D97-AF65-F5344CB8AC3E}">
        <p14:creationId xmlns:p14="http://schemas.microsoft.com/office/powerpoint/2010/main" val="675637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931884" y="1694587"/>
            <a:ext cx="3614058" cy="1754326"/>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Future Work</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04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Future Work</a:t>
            </a:r>
          </a:p>
        </p:txBody>
      </p:sp>
      <p:sp>
        <p:nvSpPr>
          <p:cNvPr id="7" name="TextBox 6">
            <a:extLst>
              <a:ext uri="{FF2B5EF4-FFF2-40B4-BE49-F238E27FC236}">
                <a16:creationId xmlns:a16="http://schemas.microsoft.com/office/drawing/2014/main" id="{AA953BF1-0D31-48AF-A37E-1C765AC8B60B}"/>
              </a:ext>
            </a:extLst>
          </p:cNvPr>
          <p:cNvSpPr txBox="1"/>
          <p:nvPr/>
        </p:nvSpPr>
        <p:spPr>
          <a:xfrm>
            <a:off x="834110" y="4138611"/>
            <a:ext cx="8028123" cy="307777"/>
          </a:xfrm>
          <a:prstGeom prst="rect">
            <a:avLst/>
          </a:prstGeom>
          <a:noFill/>
        </p:spPr>
        <p:txBody>
          <a:bodyPr wrap="square" rtlCol="0">
            <a:spAutoFit/>
          </a:bodyPr>
          <a:lstStyle/>
          <a:p>
            <a:pPr>
              <a:buClr>
                <a:schemeClr val="bg1"/>
              </a:buClr>
              <a:buSzPct val="110000"/>
            </a:pPr>
            <a:r>
              <a:rPr lang="en-IN" dirty="0">
                <a:solidFill>
                  <a:schemeClr val="bg2">
                    <a:lumMod val="75000"/>
                  </a:schemeClr>
                </a:solidFill>
                <a:effectLst/>
                <a:latin typeface="Arial" panose="020B0604020202020204" pitchFamily="34" charset="0"/>
                <a:ea typeface="Calibri" panose="020F0502020204030204" pitchFamily="34" charset="0"/>
                <a:cs typeface="Arial" panose="020B0604020202020204" pitchFamily="34" charset="0"/>
              </a:rPr>
              <a:t>Currently, there is no adjustment in zoom or direction of the camera during operation. </a:t>
            </a:r>
            <a:endParaRPr lang="en-IN" sz="1100" dirty="0">
              <a:solidFill>
                <a:schemeClr val="bg2">
                  <a:lumMod val="75000"/>
                </a:schemeClr>
              </a:solidFill>
              <a:latin typeface="Arial" panose="020B0604020202020204" pitchFamily="34" charset="0"/>
              <a:cs typeface="Arial" panose="020B0604020202020204" pitchFamily="34" charset="0"/>
            </a:endParaRPr>
          </a:p>
        </p:txBody>
      </p:sp>
      <p:sp>
        <p:nvSpPr>
          <p:cNvPr id="9" name="원형: 비어 있음 1">
            <a:extLst>
              <a:ext uri="{FF2B5EF4-FFF2-40B4-BE49-F238E27FC236}">
                <a16:creationId xmlns:a16="http://schemas.microsoft.com/office/drawing/2014/main" id="{827DC052-9F82-4D89-A3E3-FE824E97A72D}"/>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82BDD9DB-DD7A-440F-9B6C-5095D31E819E}"/>
              </a:ext>
            </a:extLst>
          </p:cNvPr>
          <p:cNvSpPr/>
          <p:nvPr/>
        </p:nvSpPr>
        <p:spPr>
          <a:xfrm rot="16200000">
            <a:off x="258549" y="123795"/>
            <a:ext cx="663533" cy="662684"/>
          </a:xfrm>
          <a:prstGeom prst="blockArc">
            <a:avLst>
              <a:gd name="adj1" fmla="val 2401247"/>
              <a:gd name="adj2" fmla="val 117542"/>
              <a:gd name="adj3" fmla="val 9404"/>
            </a:avLst>
          </a:prstGeom>
          <a:solidFill>
            <a:srgbClr val="A27A47"/>
          </a:solidFill>
          <a:ln w="190500" cap="flat">
            <a:noFill/>
            <a:prstDash val="solid"/>
            <a:miter/>
          </a:ln>
        </p:spPr>
        <p:txBody>
          <a:bodyPr rtlCol="0" anchor="ctr"/>
          <a:lstStyle/>
          <a:p>
            <a:endParaRPr lang="ko-KR" altLang="en-US"/>
          </a:p>
        </p:txBody>
      </p:sp>
      <p:pic>
        <p:nvPicPr>
          <p:cNvPr id="3" name="Graphic 2" descr="Daily calendar">
            <a:extLst>
              <a:ext uri="{FF2B5EF4-FFF2-40B4-BE49-F238E27FC236}">
                <a16:creationId xmlns:a16="http://schemas.microsoft.com/office/drawing/2014/main" id="{80FE0704-9BAF-4849-AE0D-8D60DE067D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108" y="1132513"/>
            <a:ext cx="445406" cy="445406"/>
          </a:xfrm>
          <a:prstGeom prst="rect">
            <a:avLst/>
          </a:prstGeom>
        </p:spPr>
      </p:pic>
      <p:sp>
        <p:nvSpPr>
          <p:cNvPr id="4" name="TextBox 3">
            <a:extLst>
              <a:ext uri="{FF2B5EF4-FFF2-40B4-BE49-F238E27FC236}">
                <a16:creationId xmlns:a16="http://schemas.microsoft.com/office/drawing/2014/main" id="{F6644CB2-78C0-4078-A86A-6F0F0F3F3BDF}"/>
              </a:ext>
            </a:extLst>
          </p:cNvPr>
          <p:cNvSpPr txBox="1"/>
          <p:nvPr/>
        </p:nvSpPr>
        <p:spPr>
          <a:xfrm>
            <a:off x="834109" y="1235920"/>
            <a:ext cx="7954289" cy="307777"/>
          </a:xfrm>
          <a:prstGeom prst="rect">
            <a:avLst/>
          </a:prstGeom>
          <a:noFill/>
        </p:spPr>
        <p:txBody>
          <a:bodyPr wrap="square" rtlCol="0">
            <a:spAutoFit/>
          </a:bodyPr>
          <a:lstStyle/>
          <a:p>
            <a:r>
              <a:rPr lang="en-US" dirty="0">
                <a:solidFill>
                  <a:schemeClr val="bg2">
                    <a:lumMod val="75000"/>
                  </a:schemeClr>
                </a:solidFill>
              </a:rPr>
              <a:t>Future works may focus on the utilization of outer factors for fatigue measurement</a:t>
            </a:r>
            <a:endParaRPr lang="en-IN" dirty="0">
              <a:solidFill>
                <a:schemeClr val="bg2">
                  <a:lumMod val="75000"/>
                </a:schemeClr>
              </a:solidFill>
            </a:endParaRPr>
          </a:p>
        </p:txBody>
      </p:sp>
      <p:sp>
        <p:nvSpPr>
          <p:cNvPr id="5" name="TextBox 4">
            <a:extLst>
              <a:ext uri="{FF2B5EF4-FFF2-40B4-BE49-F238E27FC236}">
                <a16:creationId xmlns:a16="http://schemas.microsoft.com/office/drawing/2014/main" id="{92DFBCBE-1D67-4F17-8FA5-ACE99A331EA6}"/>
              </a:ext>
            </a:extLst>
          </p:cNvPr>
          <p:cNvSpPr txBox="1"/>
          <p:nvPr/>
        </p:nvSpPr>
        <p:spPr>
          <a:xfrm>
            <a:off x="834109" y="2092210"/>
            <a:ext cx="8172004" cy="523220"/>
          </a:xfrm>
          <a:prstGeom prst="rect">
            <a:avLst/>
          </a:prstGeom>
          <a:noFill/>
        </p:spPr>
        <p:txBody>
          <a:bodyPr wrap="square" rtlCol="0">
            <a:spAutoFit/>
          </a:bodyPr>
          <a:lstStyle/>
          <a:p>
            <a:r>
              <a:rPr lang="en-US" dirty="0">
                <a:solidFill>
                  <a:schemeClr val="bg2">
                    <a:lumMod val="75000"/>
                  </a:schemeClr>
                </a:solidFill>
              </a:rPr>
              <a:t>Twenty-four-hour operations, high annual mileage, exposure to challenging environmental conditions, and demanding work schedules all contribute to this serious safety issue. </a:t>
            </a:r>
          </a:p>
        </p:txBody>
      </p:sp>
      <p:sp>
        <p:nvSpPr>
          <p:cNvPr id="11" name="TextBox 10">
            <a:extLst>
              <a:ext uri="{FF2B5EF4-FFF2-40B4-BE49-F238E27FC236}">
                <a16:creationId xmlns:a16="http://schemas.microsoft.com/office/drawing/2014/main" id="{15475850-6AA9-4C0E-ADBB-41D842A18928}"/>
              </a:ext>
            </a:extLst>
          </p:cNvPr>
          <p:cNvSpPr txBox="1"/>
          <p:nvPr/>
        </p:nvSpPr>
        <p:spPr>
          <a:xfrm>
            <a:off x="871027" y="3042830"/>
            <a:ext cx="7954288" cy="523220"/>
          </a:xfrm>
          <a:prstGeom prst="rect">
            <a:avLst/>
          </a:prstGeom>
          <a:noFill/>
        </p:spPr>
        <p:txBody>
          <a:bodyPr wrap="square" rtlCol="0">
            <a:spAutoFit/>
          </a:bodyPr>
          <a:lstStyle/>
          <a:p>
            <a:r>
              <a:rPr lang="en-US" dirty="0">
                <a:solidFill>
                  <a:schemeClr val="bg2">
                    <a:lumMod val="75000"/>
                  </a:schemeClr>
                </a:solidFill>
              </a:rPr>
              <a:t>Monitoring the driver’s state of drowsiness and providing feedback on their condition so that they can take appropriate action is one crucial step in a series of preventive measure</a:t>
            </a:r>
          </a:p>
        </p:txBody>
      </p:sp>
      <p:pic>
        <p:nvPicPr>
          <p:cNvPr id="15" name="Graphic 14" descr="Daily calendar">
            <a:extLst>
              <a:ext uri="{FF2B5EF4-FFF2-40B4-BE49-F238E27FC236}">
                <a16:creationId xmlns:a16="http://schemas.microsoft.com/office/drawing/2014/main" id="{E5F16F09-3715-41C3-901B-B74230F0A6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108" y="2088587"/>
            <a:ext cx="445406" cy="445406"/>
          </a:xfrm>
          <a:prstGeom prst="rect">
            <a:avLst/>
          </a:prstGeom>
        </p:spPr>
      </p:pic>
      <p:pic>
        <p:nvPicPr>
          <p:cNvPr id="16" name="Graphic 15" descr="Daily calendar">
            <a:extLst>
              <a:ext uri="{FF2B5EF4-FFF2-40B4-BE49-F238E27FC236}">
                <a16:creationId xmlns:a16="http://schemas.microsoft.com/office/drawing/2014/main" id="{750DECD0-B0AC-484B-8948-ABE87E0A8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108" y="3057881"/>
            <a:ext cx="445406" cy="445406"/>
          </a:xfrm>
          <a:prstGeom prst="rect">
            <a:avLst/>
          </a:prstGeom>
        </p:spPr>
      </p:pic>
      <p:pic>
        <p:nvPicPr>
          <p:cNvPr id="17" name="Graphic 16" descr="Daily calendar">
            <a:extLst>
              <a:ext uri="{FF2B5EF4-FFF2-40B4-BE49-F238E27FC236}">
                <a16:creationId xmlns:a16="http://schemas.microsoft.com/office/drawing/2014/main" id="{B7D26E2D-E54B-4D4D-8CA9-C3DA7532AB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108" y="4113596"/>
            <a:ext cx="445406" cy="445406"/>
          </a:xfrm>
          <a:prstGeom prst="rect">
            <a:avLst/>
          </a:prstGeom>
        </p:spPr>
      </p:pic>
    </p:spTree>
    <p:extLst>
      <p:ext uri="{BB962C8B-B14F-4D97-AF65-F5344CB8AC3E}">
        <p14:creationId xmlns:p14="http://schemas.microsoft.com/office/powerpoint/2010/main" val="214787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FE33AA-F183-45BB-95F4-AA0EC7E89961}"/>
              </a:ext>
            </a:extLst>
          </p:cNvPr>
          <p:cNvSpPr txBox="1"/>
          <p:nvPr/>
        </p:nvSpPr>
        <p:spPr>
          <a:xfrm>
            <a:off x="571499" y="1277011"/>
            <a:ext cx="8001001" cy="3387209"/>
          </a:xfrm>
          <a:prstGeom prst="rect">
            <a:avLst/>
          </a:prstGeom>
          <a:noFill/>
        </p:spPr>
        <p:txBody>
          <a:bodyPr wrap="square" rtlCol="0">
            <a:spAutoFit/>
          </a:bodyPr>
          <a:lstStyle/>
          <a:p>
            <a:pPr marL="342900" marR="0" indent="-342900">
              <a:lnSpc>
                <a:spcPct val="115000"/>
              </a:lnSpc>
              <a:spcBef>
                <a:spcPts val="0"/>
              </a:spcBef>
              <a:spcAft>
                <a:spcPts val="1000"/>
              </a:spcAft>
              <a:buClr>
                <a:schemeClr val="bg1"/>
              </a:buClr>
              <a:buSzPct val="110000"/>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Chisty et. al. </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http://www.ijcstjournal.org/volume-3/issue-4/IJCST-V3I4P38.pdf</a:t>
            </a:r>
            <a:r>
              <a:rPr lang="en-IN" sz="1600"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p>
          <a:p>
            <a:pPr marL="342900" marR="0" indent="-342900">
              <a:lnSpc>
                <a:spcPct val="115000"/>
              </a:lnSpc>
              <a:spcBef>
                <a:spcPts val="0"/>
              </a:spcBef>
              <a:spcAft>
                <a:spcPts val="1000"/>
              </a:spcAft>
              <a:buClr>
                <a:schemeClr val="bg1"/>
              </a:buClr>
              <a:buSzPct val="110000"/>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Muhammad Ramzan et. Al</a:t>
            </a:r>
            <a:r>
              <a:rPr lang="en-IN"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https://ieeexplore.ieee.org/document/8704263</a:t>
            </a:r>
            <a:r>
              <a:rPr lang="en-IN" sz="1600"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p>
          <a:p>
            <a:pPr marL="342900" marR="0" indent="-342900">
              <a:lnSpc>
                <a:spcPct val="115000"/>
              </a:lnSpc>
              <a:spcBef>
                <a:spcPts val="0"/>
              </a:spcBef>
              <a:spcAft>
                <a:spcPts val="1000"/>
              </a:spcAft>
              <a:buClr>
                <a:schemeClr val="bg1"/>
              </a:buClr>
              <a:buSzPct val="110000"/>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Wanghua Deng et. al. </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https://ieeexplore.ieee.org/document/8808931</a:t>
            </a:r>
            <a:r>
              <a:rPr lang="en-IN" sz="1600"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p>
          <a:p>
            <a:pPr marL="342900" marR="0" indent="-342900">
              <a:lnSpc>
                <a:spcPct val="115000"/>
              </a:lnSpc>
              <a:spcBef>
                <a:spcPts val="0"/>
              </a:spcBef>
              <a:spcAft>
                <a:spcPts val="1000"/>
              </a:spcAft>
              <a:buClr>
                <a:schemeClr val="bg1"/>
              </a:buClr>
              <a:buSzPct val="110000"/>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Mika Sunagawa et. al. </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https://ieeexplore.ieee.org/document/8933427</a:t>
            </a:r>
            <a:r>
              <a:rPr lang="en-IN" sz="1600"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p>
          <a:p>
            <a:pPr marL="342900" marR="0" indent="-342900">
              <a:lnSpc>
                <a:spcPct val="115000"/>
              </a:lnSpc>
              <a:spcBef>
                <a:spcPts val="0"/>
              </a:spcBef>
              <a:spcAft>
                <a:spcPts val="1000"/>
              </a:spcAft>
              <a:buClr>
                <a:schemeClr val="bg1"/>
              </a:buClr>
              <a:buSzPct val="110000"/>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Morshed Chowdhury et. al. </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https://ieeexplore.ieee.org/document/9524576</a:t>
            </a:r>
            <a:r>
              <a:rPr lang="en-IN" sz="1600" u="sng"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r>
              <a:rPr lang="en-IN" sz="1600" dirty="0">
                <a:solidFill>
                  <a:schemeClr val="accent5"/>
                </a:solidFill>
                <a:effectLst/>
                <a:latin typeface="Times New Roman" panose="02020603050405020304" pitchFamily="18" charset="0"/>
                <a:ea typeface="Calibri" panose="020F0502020204030204" pitchFamily="34" charset="0"/>
                <a:cs typeface="Mangal" panose="02040503050203030202" pitchFamily="18" charset="0"/>
              </a:rPr>
              <a:t> </a:t>
            </a:r>
          </a:p>
          <a:p>
            <a:pPr marL="342900" marR="0" indent="-342900">
              <a:lnSpc>
                <a:spcPct val="115000"/>
              </a:lnSpc>
              <a:spcBef>
                <a:spcPts val="0"/>
              </a:spcBef>
              <a:spcAft>
                <a:spcPts val="1000"/>
              </a:spcAft>
              <a:buClr>
                <a:schemeClr val="bg1"/>
              </a:buClr>
              <a:buSzPct val="110000"/>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rPr>
              <a:t>reference web. </a:t>
            </a:r>
            <a:r>
              <a:rPr lang="en-IN" sz="1600" u="sng" dirty="0">
                <a:solidFill>
                  <a:schemeClr val="accent5"/>
                </a:solidFill>
                <a:effectLst/>
                <a:latin typeface="Times New Roman" panose="02020603050405020304" pitchFamily="18" charset="0"/>
                <a:ea typeface="Calibri" panose="020F0502020204030204" pitchFamily="34" charset="0"/>
                <a:hlinkClick r:id="rId7">
                  <a:extLst>
                    <a:ext uri="{A12FA001-AC4F-418D-AE19-62706E023703}">
                      <ahyp:hlinkClr xmlns:ahyp="http://schemas.microsoft.com/office/drawing/2018/hyperlinkcolor" val="tx"/>
                    </a:ext>
                  </a:extLst>
                </a:hlinkClick>
              </a:rPr>
              <a:t>https://www.ukessays.com/essays/information-technology/motivation-for-drowsiness-detection-information-technology-essay.php#citethis</a:t>
            </a:r>
            <a:r>
              <a:rPr lang="en-IN" sz="1600" dirty="0">
                <a:solidFill>
                  <a:schemeClr val="accent5"/>
                </a:solidFill>
                <a:effectLst/>
                <a:latin typeface="Times New Roman" panose="02020603050405020304" pitchFamily="18" charset="0"/>
                <a:ea typeface="Calibri" panose="020F0502020204030204" pitchFamily="34" charset="0"/>
              </a:rPr>
              <a:t> </a:t>
            </a:r>
          </a:p>
          <a:p>
            <a:pPr marL="342900" marR="0" indent="-342900">
              <a:lnSpc>
                <a:spcPct val="115000"/>
              </a:lnSpc>
              <a:spcBef>
                <a:spcPts val="0"/>
              </a:spcBef>
              <a:spcAft>
                <a:spcPts val="1000"/>
              </a:spcAft>
              <a:buClr>
                <a:schemeClr val="bg1"/>
              </a:buClr>
              <a:buSzPct val="110000"/>
              <a:buFont typeface="+mj-lt"/>
              <a:buAutoNum type="arabicPeriod"/>
            </a:pPr>
            <a:r>
              <a:rPr lang="en-IN" sz="1600" dirty="0">
                <a:solidFill>
                  <a:schemeClr val="bg1"/>
                </a:solidFill>
                <a:latin typeface="Times New Roman" panose="02020603050405020304" pitchFamily="18" charset="0"/>
              </a:rPr>
              <a:t>Source code: </a:t>
            </a:r>
            <a:r>
              <a:rPr lang="en-IN" sz="1600" dirty="0">
                <a:solidFill>
                  <a:schemeClr val="accent5"/>
                </a:solidFill>
                <a:latin typeface="Times New Roman" panose="02020603050405020304" pitchFamily="18" charset="0"/>
                <a:hlinkClick r:id="rId8">
                  <a:extLst>
                    <a:ext uri="{A12FA001-AC4F-418D-AE19-62706E023703}">
                      <ahyp:hlinkClr xmlns:ahyp="http://schemas.microsoft.com/office/drawing/2018/hyperlinkcolor" val="tx"/>
                    </a:ext>
                  </a:extLst>
                </a:hlinkClick>
              </a:rPr>
              <a:t>https://github.com/AjayWalke/Driver-Drowsiness-Dtection-System-BTP---2-Year</a:t>
            </a:r>
            <a:r>
              <a:rPr lang="en-IN" sz="1600" dirty="0">
                <a:solidFill>
                  <a:schemeClr val="accent5"/>
                </a:solidFill>
                <a:latin typeface="Times New Roman" panose="02020603050405020304" pitchFamily="18" charset="0"/>
              </a:rPr>
              <a:t> </a:t>
            </a:r>
            <a:endParaRPr lang="en-IN" sz="1200" dirty="0">
              <a:solidFill>
                <a:schemeClr val="accent5"/>
              </a:solidFill>
            </a:endParaRPr>
          </a:p>
        </p:txBody>
      </p:sp>
      <p:sp>
        <p:nvSpPr>
          <p:cNvPr id="9" name="원형: 비어 있음 1">
            <a:extLst>
              <a:ext uri="{FF2B5EF4-FFF2-40B4-BE49-F238E27FC236}">
                <a16:creationId xmlns:a16="http://schemas.microsoft.com/office/drawing/2014/main" id="{6B75407E-EF41-4177-8E79-4036BA105CBA}"/>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19CF90CF-C058-4795-B71D-59FA6C85B74A}"/>
              </a:ext>
            </a:extLst>
          </p:cNvPr>
          <p:cNvSpPr/>
          <p:nvPr/>
        </p:nvSpPr>
        <p:spPr>
          <a:xfrm rot="16200000">
            <a:off x="258549" y="123795"/>
            <a:ext cx="663533" cy="662684"/>
          </a:xfrm>
          <a:prstGeom prst="blockArc">
            <a:avLst>
              <a:gd name="adj1" fmla="val 222383"/>
              <a:gd name="adj2" fmla="val 221901"/>
              <a:gd name="adj3" fmla="val 11538"/>
            </a:avLst>
          </a:prstGeom>
          <a:solidFill>
            <a:srgbClr val="A27A47"/>
          </a:solidFill>
          <a:ln w="190500" cap="flat">
            <a:noFill/>
            <a:prstDash val="solid"/>
            <a:miter/>
          </a:ln>
        </p:spPr>
        <p:txBody>
          <a:bodyPr rtlCol="0" anchor="ctr"/>
          <a:lstStyle/>
          <a:p>
            <a:endParaRPr lang="ko-KR" altLang="en-US"/>
          </a:p>
        </p:txBody>
      </p:sp>
    </p:spTree>
    <p:extLst>
      <p:ext uri="{BB962C8B-B14F-4D97-AF65-F5344CB8AC3E}">
        <p14:creationId xmlns:p14="http://schemas.microsoft.com/office/powerpoint/2010/main" val="361362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410154" y="604257"/>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410154" y="645532"/>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410153" y="6238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22" name="원형: 비어 있음 1">
            <a:extLst>
              <a:ext uri="{FF2B5EF4-FFF2-40B4-BE49-F238E27FC236}">
                <a16:creationId xmlns:a16="http://schemas.microsoft.com/office/drawing/2014/main" id="{723F5B50-FB1B-4D35-BB53-9631905090E2}"/>
              </a:ext>
            </a:extLst>
          </p:cNvPr>
          <p:cNvSpPr/>
          <p:nvPr/>
        </p:nvSpPr>
        <p:spPr>
          <a:xfrm>
            <a:off x="602343" y="760426"/>
            <a:ext cx="7953828" cy="3508802"/>
          </a:xfrm>
          <a:prstGeom prst="donut">
            <a:avLst>
              <a:gd name="adj" fmla="val 8347"/>
            </a:avLst>
          </a:prstGeom>
          <a:solidFill>
            <a:schemeClr val="bg1">
              <a:alpha val="24000"/>
            </a:schemeClr>
          </a:solidFill>
          <a:ln w="9525" cap="flat">
            <a:noFill/>
            <a:prstDash val="solid"/>
            <a:miter/>
          </a:ln>
        </p:spPr>
        <p:txBody>
          <a:bodyPr rtlCol="0" anchor="ctr"/>
          <a:lstStyle/>
          <a:p>
            <a:pPr defTabSz="685800" latinLnBrk="1">
              <a:buClrTx/>
            </a:pPr>
            <a:endParaRPr lang="ko-KR" altLang="en-US" sz="1350" kern="1200">
              <a:solidFill>
                <a:prstClr val="black"/>
              </a:solidFill>
              <a:latin typeface="Rubik"/>
              <a:cs typeface="+mn-cs"/>
            </a:endParaRPr>
          </a:p>
        </p:txBody>
      </p:sp>
      <p:sp>
        <p:nvSpPr>
          <p:cNvPr id="8" name="TextBox 7">
            <a:extLst>
              <a:ext uri="{FF2B5EF4-FFF2-40B4-BE49-F238E27FC236}">
                <a16:creationId xmlns:a16="http://schemas.microsoft.com/office/drawing/2014/main" id="{7D078496-2653-495D-8212-87B639DC7393}"/>
              </a:ext>
            </a:extLst>
          </p:cNvPr>
          <p:cNvSpPr txBox="1"/>
          <p:nvPr/>
        </p:nvSpPr>
        <p:spPr>
          <a:xfrm>
            <a:off x="1556657" y="1735049"/>
            <a:ext cx="6030685" cy="1107996"/>
          </a:xfrm>
          <a:prstGeom prst="rect">
            <a:avLst/>
          </a:prstGeom>
          <a:noFill/>
        </p:spPr>
        <p:txBody>
          <a:bodyPr wrap="square">
            <a:spAutoFit/>
            <a:scene3d>
              <a:camera prst="perspectiveLeft"/>
              <a:lightRig rig="threePt" dir="t"/>
            </a:scene3d>
          </a:bodyPr>
          <a:lstStyle/>
          <a:p>
            <a:pPr algn="ctr"/>
            <a:r>
              <a:rPr lang="en-IN" sz="6600" b="1" dirty="0">
                <a:ln>
                  <a:solidFill>
                    <a:srgbClr val="92D050"/>
                  </a:solidFill>
                </a:ln>
                <a:solidFill>
                  <a:schemeClr val="accent6">
                    <a:lumMod val="75000"/>
                  </a:schemeClr>
                </a:solidFill>
                <a:effectLst>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Thank You</a:t>
            </a:r>
            <a:endParaRPr lang="en-IN" sz="4000" dirty="0">
              <a:ln>
                <a:solidFill>
                  <a:srgbClr val="92D050"/>
                </a:solidFill>
              </a:ln>
              <a:effectLst>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cxnSp>
        <p:nvCxnSpPr>
          <p:cNvPr id="7" name="직선 연결선 5">
            <a:extLst>
              <a:ext uri="{FF2B5EF4-FFF2-40B4-BE49-F238E27FC236}">
                <a16:creationId xmlns:a16="http://schemas.microsoft.com/office/drawing/2014/main" id="{61A6D81B-DA34-49D1-A873-87A7FE15FD5E}"/>
              </a:ext>
            </a:extLst>
          </p:cNvPr>
          <p:cNvCxnSpPr>
            <a:cxnSpLocks/>
          </p:cNvCxnSpPr>
          <p:nvPr/>
        </p:nvCxnSpPr>
        <p:spPr>
          <a:xfrm flipH="1">
            <a:off x="410154" y="53168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9" name="직선 연결선 5">
            <a:extLst>
              <a:ext uri="{FF2B5EF4-FFF2-40B4-BE49-F238E27FC236}">
                <a16:creationId xmlns:a16="http://schemas.microsoft.com/office/drawing/2014/main" id="{77B99843-774C-41EB-A823-73FA797C8730}"/>
              </a:ext>
            </a:extLst>
          </p:cNvPr>
          <p:cNvCxnSpPr>
            <a:cxnSpLocks/>
          </p:cNvCxnSpPr>
          <p:nvPr/>
        </p:nvCxnSpPr>
        <p:spPr>
          <a:xfrm flipH="1">
            <a:off x="410154" y="57296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10" name="직선 연결선 5">
            <a:extLst>
              <a:ext uri="{FF2B5EF4-FFF2-40B4-BE49-F238E27FC236}">
                <a16:creationId xmlns:a16="http://schemas.microsoft.com/office/drawing/2014/main" id="{7BDC1AEB-73C9-4C40-992D-4EB46CAF8153}"/>
              </a:ext>
            </a:extLst>
          </p:cNvPr>
          <p:cNvCxnSpPr>
            <a:cxnSpLocks/>
          </p:cNvCxnSpPr>
          <p:nvPr/>
        </p:nvCxnSpPr>
        <p:spPr>
          <a:xfrm flipH="1">
            <a:off x="410153" y="551303"/>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38" name="직선 연결선 5">
            <a:extLst>
              <a:ext uri="{FF2B5EF4-FFF2-40B4-BE49-F238E27FC236}">
                <a16:creationId xmlns:a16="http://schemas.microsoft.com/office/drawing/2014/main" id="{99F33F42-860E-4084-B012-C56FC3258B7E}"/>
              </a:ext>
            </a:extLst>
          </p:cNvPr>
          <p:cNvCxnSpPr>
            <a:cxnSpLocks/>
          </p:cNvCxnSpPr>
          <p:nvPr/>
        </p:nvCxnSpPr>
        <p:spPr>
          <a:xfrm flipH="1">
            <a:off x="410154" y="443602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39" name="직선 연결선 5">
            <a:extLst>
              <a:ext uri="{FF2B5EF4-FFF2-40B4-BE49-F238E27FC236}">
                <a16:creationId xmlns:a16="http://schemas.microsoft.com/office/drawing/2014/main" id="{A7E93F0C-8517-4E7B-8E17-871F9518A263}"/>
              </a:ext>
            </a:extLst>
          </p:cNvPr>
          <p:cNvCxnSpPr>
            <a:cxnSpLocks/>
          </p:cNvCxnSpPr>
          <p:nvPr/>
        </p:nvCxnSpPr>
        <p:spPr>
          <a:xfrm flipH="1">
            <a:off x="410154" y="4477303"/>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40" name="직선 연결선 5">
            <a:extLst>
              <a:ext uri="{FF2B5EF4-FFF2-40B4-BE49-F238E27FC236}">
                <a16:creationId xmlns:a16="http://schemas.microsoft.com/office/drawing/2014/main" id="{BA6B0384-524A-4456-AD72-40EC26ED6820}"/>
              </a:ext>
            </a:extLst>
          </p:cNvPr>
          <p:cNvCxnSpPr>
            <a:cxnSpLocks/>
          </p:cNvCxnSpPr>
          <p:nvPr/>
        </p:nvCxnSpPr>
        <p:spPr>
          <a:xfrm flipH="1">
            <a:off x="410153" y="4455646"/>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41" name="직선 연결선 5">
            <a:extLst>
              <a:ext uri="{FF2B5EF4-FFF2-40B4-BE49-F238E27FC236}">
                <a16:creationId xmlns:a16="http://schemas.microsoft.com/office/drawing/2014/main" id="{C18D2061-0753-4844-849F-F566AD6D9F33}"/>
              </a:ext>
            </a:extLst>
          </p:cNvPr>
          <p:cNvCxnSpPr>
            <a:cxnSpLocks/>
          </p:cNvCxnSpPr>
          <p:nvPr/>
        </p:nvCxnSpPr>
        <p:spPr>
          <a:xfrm flipH="1">
            <a:off x="410154" y="4363456"/>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42" name="직선 연결선 5">
            <a:extLst>
              <a:ext uri="{FF2B5EF4-FFF2-40B4-BE49-F238E27FC236}">
                <a16:creationId xmlns:a16="http://schemas.microsoft.com/office/drawing/2014/main" id="{2AF37E8D-A015-4F68-9826-AABC9FE072B1}"/>
              </a:ext>
            </a:extLst>
          </p:cNvPr>
          <p:cNvCxnSpPr>
            <a:cxnSpLocks/>
          </p:cNvCxnSpPr>
          <p:nvPr/>
        </p:nvCxnSpPr>
        <p:spPr>
          <a:xfrm flipH="1">
            <a:off x="410154" y="4404731"/>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43" name="직선 연결선 5">
            <a:extLst>
              <a:ext uri="{FF2B5EF4-FFF2-40B4-BE49-F238E27FC236}">
                <a16:creationId xmlns:a16="http://schemas.microsoft.com/office/drawing/2014/main" id="{29C535D7-C78B-45D4-99D8-C76816C097D4}"/>
              </a:ext>
            </a:extLst>
          </p:cNvPr>
          <p:cNvCxnSpPr>
            <a:cxnSpLocks/>
          </p:cNvCxnSpPr>
          <p:nvPr/>
        </p:nvCxnSpPr>
        <p:spPr>
          <a:xfrm flipH="1">
            <a:off x="410153" y="4383074"/>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763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3316514" y="1881740"/>
            <a:ext cx="2743200" cy="923330"/>
          </a:xfrm>
          <a:prstGeom prst="rect">
            <a:avLst/>
          </a:prstGeom>
          <a:noFill/>
        </p:spPr>
        <p:txBody>
          <a:bodyPr wrap="square">
            <a:spAutoFit/>
          </a:bodyPr>
          <a:lstStyle/>
          <a:p>
            <a:r>
              <a:rPr lang="en-IN" sz="5400" b="1" dirty="0">
                <a:solidFill>
                  <a:srgbClr val="002060"/>
                </a:solidFill>
                <a:latin typeface="Times New Roman" panose="02020603050405020304" pitchFamily="18" charset="0"/>
                <a:cs typeface="Times New Roman" panose="02020603050405020304" pitchFamily="18" charset="0"/>
              </a:rPr>
              <a:t>Abstract</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75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4D9B1E-F0F7-4701-9091-517392A28017}"/>
              </a:ext>
            </a:extLst>
          </p:cNvPr>
          <p:cNvPicPr>
            <a:picLocks noChangeAspect="1"/>
          </p:cNvPicPr>
          <p:nvPr/>
        </p:nvPicPr>
        <p:blipFill>
          <a:blip r:embed="rId2"/>
          <a:stretch>
            <a:fillRect/>
          </a:stretch>
        </p:blipFill>
        <p:spPr>
          <a:xfrm>
            <a:off x="3018844" y="2520561"/>
            <a:ext cx="2757714" cy="16258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원형: 비어 있음 1">
            <a:extLst>
              <a:ext uri="{FF2B5EF4-FFF2-40B4-BE49-F238E27FC236}">
                <a16:creationId xmlns:a16="http://schemas.microsoft.com/office/drawing/2014/main" id="{4AA3FD93-670A-4284-B1A1-326CEC936E11}"/>
              </a:ext>
            </a:extLst>
          </p:cNvPr>
          <p:cNvSpPr/>
          <p:nvPr/>
        </p:nvSpPr>
        <p:spPr>
          <a:xfrm>
            <a:off x="258215" y="12337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1" name="막힌 원호 47">
            <a:extLst>
              <a:ext uri="{FF2B5EF4-FFF2-40B4-BE49-F238E27FC236}">
                <a16:creationId xmlns:a16="http://schemas.microsoft.com/office/drawing/2014/main" id="{6E53AF2A-B6E8-422A-9652-BCD51A01F352}"/>
              </a:ext>
            </a:extLst>
          </p:cNvPr>
          <p:cNvSpPr/>
          <p:nvPr/>
        </p:nvSpPr>
        <p:spPr>
          <a:xfrm rot="16200000">
            <a:off x="258549" y="123795"/>
            <a:ext cx="663533" cy="662684"/>
          </a:xfrm>
          <a:prstGeom prst="blockArc">
            <a:avLst>
              <a:gd name="adj1" fmla="val 19961325"/>
              <a:gd name="adj2" fmla="val 21443971"/>
              <a:gd name="adj3" fmla="val 8290"/>
            </a:avLst>
          </a:prstGeom>
          <a:solidFill>
            <a:srgbClr val="A27A47"/>
          </a:solidFill>
          <a:ln w="190500" cap="flat">
            <a:noFill/>
            <a:prstDash val="solid"/>
            <a:miter/>
          </a:ln>
        </p:spPr>
        <p:txBody>
          <a:bodyPr rtlCol="0" anchor="ctr"/>
          <a:lstStyle/>
          <a:p>
            <a:endParaRPr lang="ko-KR" altLang="en-US"/>
          </a:p>
        </p:txBody>
      </p:sp>
      <p:sp>
        <p:nvSpPr>
          <p:cNvPr id="12" name="타원 5">
            <a:extLst>
              <a:ext uri="{FF2B5EF4-FFF2-40B4-BE49-F238E27FC236}">
                <a16:creationId xmlns:a16="http://schemas.microsoft.com/office/drawing/2014/main" id="{16425C56-D4D5-4A04-B5A7-9E0E59BD5E09}"/>
              </a:ext>
            </a:extLst>
          </p:cNvPr>
          <p:cNvSpPr/>
          <p:nvPr/>
        </p:nvSpPr>
        <p:spPr>
          <a:xfrm>
            <a:off x="398150" y="1805148"/>
            <a:ext cx="2206172" cy="1105373"/>
          </a:xfrm>
          <a:prstGeom prst="ellipse">
            <a:avLst/>
          </a:prstGeom>
          <a:solidFill>
            <a:srgbClr val="363532"/>
          </a:solidFill>
          <a:ln w="38100" cap="flat">
            <a:solidFill>
              <a:srgbClr val="A27A47"/>
            </a:solidFill>
            <a:prstDash val="solid"/>
            <a:miter/>
          </a:ln>
        </p:spPr>
        <p:txBody>
          <a:bodyPr tIns="432000" rtlCol="0" anchor="ctr"/>
          <a:lstStyle/>
          <a:p>
            <a:pPr algn="r">
              <a:buClr>
                <a:schemeClr val="bg1"/>
              </a:buClr>
            </a:pPr>
            <a:endParaRPr lang="en-IN" sz="1200" dirty="0">
              <a:solidFill>
                <a:schemeClr val="bg1"/>
              </a:solidFill>
              <a:effectLst/>
              <a:latin typeface="Times New Roman" panose="02020603050405020304" pitchFamily="18" charset="0"/>
              <a:ea typeface="Calibri" panose="020F0502020204030204" pitchFamily="34" charset="0"/>
            </a:endParaRPr>
          </a:p>
        </p:txBody>
      </p:sp>
      <p:sp>
        <p:nvSpPr>
          <p:cNvPr id="13" name="타원 5">
            <a:extLst>
              <a:ext uri="{FF2B5EF4-FFF2-40B4-BE49-F238E27FC236}">
                <a16:creationId xmlns:a16="http://schemas.microsoft.com/office/drawing/2014/main" id="{B47ED617-8E8C-417B-88BA-16703EE5A806}"/>
              </a:ext>
            </a:extLst>
          </p:cNvPr>
          <p:cNvSpPr/>
          <p:nvPr/>
        </p:nvSpPr>
        <p:spPr>
          <a:xfrm>
            <a:off x="3274815" y="997113"/>
            <a:ext cx="2245771" cy="1105373"/>
          </a:xfrm>
          <a:prstGeom prst="ellipse">
            <a:avLst/>
          </a:prstGeom>
          <a:solidFill>
            <a:srgbClr val="363532"/>
          </a:solidFill>
          <a:ln w="38100" cap="flat">
            <a:solidFill>
              <a:srgbClr val="A27A47"/>
            </a:solidFill>
            <a:prstDash val="solid"/>
            <a:miter/>
          </a:ln>
        </p:spPr>
        <p:txBody>
          <a:bodyPr tIns="432000" rtlCol="0" anchor="ctr"/>
          <a:lstStyle/>
          <a:p>
            <a:endParaRPr lang="ko-KR" altLang="en-US" sz="1400" dirty="0">
              <a:solidFill>
                <a:schemeClr val="bg1"/>
              </a:solidFill>
            </a:endParaRPr>
          </a:p>
        </p:txBody>
      </p:sp>
      <p:sp>
        <p:nvSpPr>
          <p:cNvPr id="14" name="타원 5">
            <a:extLst>
              <a:ext uri="{FF2B5EF4-FFF2-40B4-BE49-F238E27FC236}">
                <a16:creationId xmlns:a16="http://schemas.microsoft.com/office/drawing/2014/main" id="{83467ADE-2BD5-4B20-8EA8-ABEDD28706C0}"/>
              </a:ext>
            </a:extLst>
          </p:cNvPr>
          <p:cNvSpPr/>
          <p:nvPr/>
        </p:nvSpPr>
        <p:spPr>
          <a:xfrm>
            <a:off x="555836" y="3777859"/>
            <a:ext cx="2245770" cy="1105373"/>
          </a:xfrm>
          <a:prstGeom prst="ellipse">
            <a:avLst/>
          </a:prstGeom>
          <a:solidFill>
            <a:srgbClr val="363532"/>
          </a:solidFill>
          <a:ln w="38100" cap="flat">
            <a:solidFill>
              <a:srgbClr val="A27A47"/>
            </a:solidFill>
            <a:prstDash val="solid"/>
            <a:miter/>
          </a:ln>
        </p:spPr>
        <p:txBody>
          <a:bodyPr tIns="432000" rtlCol="0" anchor="ctr"/>
          <a:lstStyle/>
          <a:p>
            <a:endParaRPr lang="ko-KR" altLang="en-US" sz="1400" dirty="0">
              <a:solidFill>
                <a:schemeClr val="bg1"/>
              </a:solidFill>
            </a:endParaRPr>
          </a:p>
        </p:txBody>
      </p:sp>
      <p:sp>
        <p:nvSpPr>
          <p:cNvPr id="15" name="타원 5">
            <a:extLst>
              <a:ext uri="{FF2B5EF4-FFF2-40B4-BE49-F238E27FC236}">
                <a16:creationId xmlns:a16="http://schemas.microsoft.com/office/drawing/2014/main" id="{FCA8651D-F5E0-4094-B719-E14B40BC68DD}"/>
              </a:ext>
            </a:extLst>
          </p:cNvPr>
          <p:cNvSpPr/>
          <p:nvPr/>
        </p:nvSpPr>
        <p:spPr>
          <a:xfrm>
            <a:off x="6342396" y="3777859"/>
            <a:ext cx="2407084" cy="1105373"/>
          </a:xfrm>
          <a:prstGeom prst="ellipse">
            <a:avLst/>
          </a:prstGeom>
          <a:solidFill>
            <a:srgbClr val="363532"/>
          </a:solidFill>
          <a:ln w="38100" cap="flat">
            <a:solidFill>
              <a:srgbClr val="A27A47"/>
            </a:solidFill>
            <a:prstDash val="solid"/>
            <a:miter/>
          </a:ln>
        </p:spPr>
        <p:txBody>
          <a:bodyPr tIns="432000" rtlCol="0" anchor="ctr"/>
          <a:lstStyle/>
          <a:p>
            <a:endParaRPr lang="ko-KR" altLang="en-US" sz="1400" dirty="0">
              <a:solidFill>
                <a:schemeClr val="bg1"/>
              </a:solidFill>
            </a:endParaRPr>
          </a:p>
        </p:txBody>
      </p:sp>
      <p:sp>
        <p:nvSpPr>
          <p:cNvPr id="2" name="TextBox 1">
            <a:extLst>
              <a:ext uri="{FF2B5EF4-FFF2-40B4-BE49-F238E27FC236}">
                <a16:creationId xmlns:a16="http://schemas.microsoft.com/office/drawing/2014/main" id="{8F7B5350-355F-4BEC-AED9-463180CA45C3}"/>
              </a:ext>
            </a:extLst>
          </p:cNvPr>
          <p:cNvSpPr txBox="1"/>
          <p:nvPr/>
        </p:nvSpPr>
        <p:spPr>
          <a:xfrm>
            <a:off x="771577" y="1889128"/>
            <a:ext cx="1872343" cy="954107"/>
          </a:xfrm>
          <a:prstGeom prst="rect">
            <a:avLst/>
          </a:prstGeom>
          <a:noFill/>
        </p:spPr>
        <p:txBody>
          <a:bodyPr wrap="square" rtlCol="0">
            <a:spAutoFit/>
          </a:bodyPr>
          <a:lstStyle/>
          <a:p>
            <a:r>
              <a:rPr lang="en-IN" sz="1400" dirty="0">
                <a:solidFill>
                  <a:schemeClr val="bg2">
                    <a:lumMod val="75000"/>
                  </a:schemeClr>
                </a:solidFill>
                <a:effectLst/>
                <a:latin typeface="Times New Roman" panose="02020603050405020304" pitchFamily="18" charset="0"/>
                <a:ea typeface="Calibri" panose="020F0502020204030204" pitchFamily="34" charset="0"/>
              </a:rPr>
              <a:t>In a drivers state of fatigue, facial expressions are differ than normal state </a:t>
            </a:r>
            <a:endParaRPr lang="en-IN" dirty="0">
              <a:solidFill>
                <a:schemeClr val="bg2">
                  <a:lumMod val="75000"/>
                </a:schemeClr>
              </a:solidFill>
            </a:endParaRPr>
          </a:p>
        </p:txBody>
      </p:sp>
      <p:sp>
        <p:nvSpPr>
          <p:cNvPr id="4" name="TextBox 3">
            <a:extLst>
              <a:ext uri="{FF2B5EF4-FFF2-40B4-BE49-F238E27FC236}">
                <a16:creationId xmlns:a16="http://schemas.microsoft.com/office/drawing/2014/main" id="{EFBA9654-8429-4636-96A0-9D7F010BE6FC}"/>
              </a:ext>
            </a:extLst>
          </p:cNvPr>
          <p:cNvSpPr txBox="1"/>
          <p:nvPr/>
        </p:nvSpPr>
        <p:spPr>
          <a:xfrm>
            <a:off x="3815157" y="1061516"/>
            <a:ext cx="1484402" cy="954107"/>
          </a:xfrm>
          <a:prstGeom prst="rect">
            <a:avLst/>
          </a:prstGeom>
          <a:noFill/>
        </p:spPr>
        <p:txBody>
          <a:bodyPr wrap="square" rtlCol="0">
            <a:spAutoFit/>
          </a:bodyPr>
          <a:lstStyle/>
          <a:p>
            <a:r>
              <a:rPr lang="en-IN" sz="1400" dirty="0">
                <a:solidFill>
                  <a:schemeClr val="bg2">
                    <a:lumMod val="75000"/>
                  </a:schemeClr>
                </a:solidFill>
                <a:effectLst/>
                <a:latin typeface="Times New Roman" panose="02020603050405020304" pitchFamily="18" charset="0"/>
                <a:ea typeface="Calibri" panose="020F0502020204030204" pitchFamily="34" charset="0"/>
              </a:rPr>
              <a:t>Mentioned techniques detect the drivers’ fatigue status </a:t>
            </a:r>
            <a:endParaRPr lang="en-IN" dirty="0">
              <a:solidFill>
                <a:schemeClr val="bg2">
                  <a:lumMod val="75000"/>
                </a:schemeClr>
              </a:solidFill>
            </a:endParaRPr>
          </a:p>
        </p:txBody>
      </p:sp>
      <p:sp>
        <p:nvSpPr>
          <p:cNvPr id="5" name="TextBox 4">
            <a:extLst>
              <a:ext uri="{FF2B5EF4-FFF2-40B4-BE49-F238E27FC236}">
                <a16:creationId xmlns:a16="http://schemas.microsoft.com/office/drawing/2014/main" id="{56FB5E3D-01A8-4D94-9FC8-E2F7178977E6}"/>
              </a:ext>
            </a:extLst>
          </p:cNvPr>
          <p:cNvSpPr txBox="1"/>
          <p:nvPr/>
        </p:nvSpPr>
        <p:spPr>
          <a:xfrm>
            <a:off x="835552" y="4010664"/>
            <a:ext cx="1926455" cy="738664"/>
          </a:xfrm>
          <a:prstGeom prst="rect">
            <a:avLst/>
          </a:prstGeom>
          <a:noFill/>
        </p:spPr>
        <p:txBody>
          <a:bodyPr wrap="square" rtlCol="0">
            <a:spAutoFit/>
          </a:bodyPr>
          <a:lstStyle/>
          <a:p>
            <a:r>
              <a:rPr lang="en-US" sz="1400" dirty="0">
                <a:solidFill>
                  <a:schemeClr val="bg2">
                    <a:lumMod val="75000"/>
                  </a:schemeClr>
                </a:solidFill>
                <a:effectLst/>
                <a:latin typeface="Times New Roman" panose="02020603050405020304" pitchFamily="18" charset="0"/>
                <a:ea typeface="Calibri" panose="020F0502020204030204" pitchFamily="34" charset="0"/>
              </a:rPr>
              <a:t>low-cost driver fatigue level prediction framework (DFLP)</a:t>
            </a:r>
            <a:endParaRPr lang="en-IN" dirty="0">
              <a:solidFill>
                <a:schemeClr val="bg2">
                  <a:lumMod val="75000"/>
                </a:schemeClr>
              </a:solidFill>
            </a:endParaRPr>
          </a:p>
        </p:txBody>
      </p:sp>
      <p:sp>
        <p:nvSpPr>
          <p:cNvPr id="7" name="TextBox 6">
            <a:extLst>
              <a:ext uri="{FF2B5EF4-FFF2-40B4-BE49-F238E27FC236}">
                <a16:creationId xmlns:a16="http://schemas.microsoft.com/office/drawing/2014/main" id="{DA7F962C-2A82-452A-A6F5-5CB8054F4F4A}"/>
              </a:ext>
            </a:extLst>
          </p:cNvPr>
          <p:cNvSpPr txBox="1"/>
          <p:nvPr/>
        </p:nvSpPr>
        <p:spPr>
          <a:xfrm>
            <a:off x="6686180" y="3999259"/>
            <a:ext cx="1933704" cy="738664"/>
          </a:xfrm>
          <a:prstGeom prst="rect">
            <a:avLst/>
          </a:prstGeom>
          <a:noFill/>
        </p:spPr>
        <p:txBody>
          <a:bodyPr wrap="square" rtlCol="0">
            <a:spAutoFit/>
          </a:bodyPr>
          <a:lstStyle/>
          <a:p>
            <a:r>
              <a:rPr lang="en-US" dirty="0">
                <a:solidFill>
                  <a:schemeClr val="bg2">
                    <a:lumMod val="75000"/>
                  </a:schemeClr>
                </a:solidFill>
                <a:latin typeface="Times New Roman" panose="02020603050405020304" pitchFamily="18" charset="0"/>
                <a:ea typeface="Calibri" panose="020F0502020204030204" pitchFamily="34" charset="0"/>
              </a:rPr>
              <a:t>F</a:t>
            </a:r>
            <a:r>
              <a:rPr lang="en-US" sz="1400" dirty="0">
                <a:solidFill>
                  <a:schemeClr val="bg2">
                    <a:lumMod val="75000"/>
                  </a:schemeClr>
                </a:solidFill>
                <a:effectLst/>
                <a:latin typeface="Times New Roman" panose="02020603050405020304" pitchFamily="18" charset="0"/>
                <a:ea typeface="Calibri" panose="020F0502020204030204" pitchFamily="34" charset="0"/>
              </a:rPr>
              <a:t>atigue is serious cause in deadly car and motorcycles accidents</a:t>
            </a:r>
            <a:endParaRPr lang="en-IN" dirty="0">
              <a:solidFill>
                <a:schemeClr val="bg2">
                  <a:lumMod val="75000"/>
                </a:schemeClr>
              </a:solidFill>
            </a:endParaRPr>
          </a:p>
        </p:txBody>
      </p:sp>
      <p:sp>
        <p:nvSpPr>
          <p:cNvPr id="22" name="타원 5">
            <a:extLst>
              <a:ext uri="{FF2B5EF4-FFF2-40B4-BE49-F238E27FC236}">
                <a16:creationId xmlns:a16="http://schemas.microsoft.com/office/drawing/2014/main" id="{DC9FC608-14C3-4007-87CD-4C78906FD7D9}"/>
              </a:ext>
            </a:extLst>
          </p:cNvPr>
          <p:cNvSpPr/>
          <p:nvPr/>
        </p:nvSpPr>
        <p:spPr>
          <a:xfrm>
            <a:off x="6359104" y="1805148"/>
            <a:ext cx="2407084" cy="1105373"/>
          </a:xfrm>
          <a:prstGeom prst="ellipse">
            <a:avLst/>
          </a:prstGeom>
          <a:solidFill>
            <a:srgbClr val="363532"/>
          </a:solidFill>
          <a:ln w="38100" cap="flat">
            <a:solidFill>
              <a:srgbClr val="A27A47"/>
            </a:solidFill>
            <a:prstDash val="solid"/>
            <a:miter/>
          </a:ln>
        </p:spPr>
        <p:txBody>
          <a:bodyPr tIns="432000" rtlCol="0" anchor="ctr"/>
          <a:lstStyle/>
          <a:p>
            <a:endParaRPr lang="ko-KR" altLang="en-US" sz="1400" dirty="0">
              <a:solidFill>
                <a:schemeClr val="bg1"/>
              </a:solidFill>
            </a:endParaRPr>
          </a:p>
        </p:txBody>
      </p:sp>
      <p:sp>
        <p:nvSpPr>
          <p:cNvPr id="18" name="TextBox 17">
            <a:extLst>
              <a:ext uri="{FF2B5EF4-FFF2-40B4-BE49-F238E27FC236}">
                <a16:creationId xmlns:a16="http://schemas.microsoft.com/office/drawing/2014/main" id="{6BD3D99E-78F0-48FC-A3D9-EC134A651907}"/>
              </a:ext>
            </a:extLst>
          </p:cNvPr>
          <p:cNvSpPr txBox="1"/>
          <p:nvPr/>
        </p:nvSpPr>
        <p:spPr>
          <a:xfrm>
            <a:off x="6809384" y="1949404"/>
            <a:ext cx="1843315" cy="738664"/>
          </a:xfrm>
          <a:prstGeom prst="rect">
            <a:avLst/>
          </a:prstGeom>
          <a:noFill/>
        </p:spPr>
        <p:txBody>
          <a:bodyPr wrap="square" rtlCol="0">
            <a:spAutoFit/>
          </a:bodyPr>
          <a:lstStyle/>
          <a:p>
            <a:r>
              <a:rPr lang="en-IN" dirty="0">
                <a:solidFill>
                  <a:schemeClr val="bg2">
                    <a:lumMod val="75000"/>
                  </a:schemeClr>
                </a:solidFill>
                <a:latin typeface="Times New Roman" panose="02020603050405020304" pitchFamily="18" charset="0"/>
                <a:ea typeface="Calibri" panose="020F0502020204030204" pitchFamily="34" charset="0"/>
              </a:rPr>
              <a:t>M</a:t>
            </a:r>
            <a:r>
              <a:rPr lang="en-IN" sz="1400" dirty="0">
                <a:solidFill>
                  <a:schemeClr val="bg2">
                    <a:lumMod val="75000"/>
                  </a:schemeClr>
                </a:solidFill>
                <a:effectLst/>
                <a:latin typeface="Times New Roman" panose="02020603050405020304" pitchFamily="18" charset="0"/>
                <a:ea typeface="Calibri" panose="020F0502020204030204" pitchFamily="34" charset="0"/>
              </a:rPr>
              <a:t>odel is capable of sensing the entire range of stages</a:t>
            </a:r>
            <a:endParaRPr lang="en-IN" dirty="0">
              <a:solidFill>
                <a:schemeClr val="bg2">
                  <a:lumMod val="75000"/>
                </a:schemeClr>
              </a:solidFill>
            </a:endParaRPr>
          </a:p>
        </p:txBody>
      </p:sp>
      <p:cxnSp>
        <p:nvCxnSpPr>
          <p:cNvPr id="16" name="Straight Arrow Connector 15">
            <a:extLst>
              <a:ext uri="{FF2B5EF4-FFF2-40B4-BE49-F238E27FC236}">
                <a16:creationId xmlns:a16="http://schemas.microsoft.com/office/drawing/2014/main" id="{9A9D2198-6F4A-47C6-8DA7-5EA466140454}"/>
              </a:ext>
            </a:extLst>
          </p:cNvPr>
          <p:cNvCxnSpPr>
            <a:cxnSpLocks/>
            <a:stCxn id="3" idx="0"/>
            <a:endCxn id="13" idx="4"/>
          </p:cNvCxnSpPr>
          <p:nvPr/>
        </p:nvCxnSpPr>
        <p:spPr>
          <a:xfrm flipV="1">
            <a:off x="4397701" y="2102486"/>
            <a:ext cx="0" cy="418075"/>
          </a:xfrm>
          <a:prstGeom prst="straightConnector1">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00B0F0"/>
            </a:solidFill>
            <a:prstDash val="solid"/>
            <a:miter/>
            <a:tailEnd type="triangle"/>
          </a:ln>
          <a:effectLst>
            <a:outerShdw blurRad="50800" dist="38100" dir="2700000" algn="tl" rotWithShape="0">
              <a:prstClr val="black">
                <a:alpha val="40000"/>
              </a:prstClr>
            </a:outerShdw>
          </a:effectLst>
        </p:spPr>
      </p:cxnSp>
      <p:cxnSp>
        <p:nvCxnSpPr>
          <p:cNvPr id="19" name="Straight Arrow Connector 18">
            <a:extLst>
              <a:ext uri="{FF2B5EF4-FFF2-40B4-BE49-F238E27FC236}">
                <a16:creationId xmlns:a16="http://schemas.microsoft.com/office/drawing/2014/main" id="{6518C6E6-0526-430A-B847-38D3ADEFDC83}"/>
              </a:ext>
            </a:extLst>
          </p:cNvPr>
          <p:cNvCxnSpPr>
            <a:stCxn id="3" idx="1"/>
            <a:endCxn id="2" idx="3"/>
          </p:cNvCxnSpPr>
          <p:nvPr/>
        </p:nvCxnSpPr>
        <p:spPr>
          <a:xfrm flipH="1" flipV="1">
            <a:off x="2643920" y="2366182"/>
            <a:ext cx="778782" cy="392476"/>
          </a:xfrm>
          <a:prstGeom prst="straightConnector1">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00B0F0"/>
            </a:solidFill>
            <a:prstDash val="solid"/>
            <a:miter/>
            <a:tailEnd type="triangle"/>
          </a:ln>
          <a:effectLst>
            <a:outerShdw blurRad="50800" dist="38100" dir="2700000" algn="tl" rotWithShape="0">
              <a:prstClr val="black">
                <a:alpha val="40000"/>
              </a:prstClr>
            </a:outerShdw>
          </a:effectLst>
        </p:spPr>
      </p:cxnSp>
      <p:cxnSp>
        <p:nvCxnSpPr>
          <p:cNvPr id="24" name="Straight Arrow Connector 23">
            <a:extLst>
              <a:ext uri="{FF2B5EF4-FFF2-40B4-BE49-F238E27FC236}">
                <a16:creationId xmlns:a16="http://schemas.microsoft.com/office/drawing/2014/main" id="{7BD561AF-DCAB-40B2-AECA-09BEEA8BFB30}"/>
              </a:ext>
            </a:extLst>
          </p:cNvPr>
          <p:cNvCxnSpPr>
            <a:stCxn id="3" idx="3"/>
            <a:endCxn id="5" idx="3"/>
          </p:cNvCxnSpPr>
          <p:nvPr/>
        </p:nvCxnSpPr>
        <p:spPr>
          <a:xfrm flipH="1">
            <a:off x="2762007" y="3908290"/>
            <a:ext cx="660695" cy="471706"/>
          </a:xfrm>
          <a:prstGeom prst="straightConnector1">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00B0F0"/>
            </a:solidFill>
            <a:prstDash val="solid"/>
            <a:miter/>
            <a:tailEnd type="triangle"/>
          </a:ln>
          <a:effectLst>
            <a:outerShdw blurRad="50800" dist="38100" dir="2700000" algn="tl" rotWithShape="0">
              <a:prstClr val="black">
                <a:alpha val="40000"/>
              </a:prstClr>
            </a:outerShdw>
          </a:effectLst>
        </p:spPr>
      </p:cxnSp>
      <p:cxnSp>
        <p:nvCxnSpPr>
          <p:cNvPr id="26" name="Straight Arrow Connector 25">
            <a:extLst>
              <a:ext uri="{FF2B5EF4-FFF2-40B4-BE49-F238E27FC236}">
                <a16:creationId xmlns:a16="http://schemas.microsoft.com/office/drawing/2014/main" id="{05018337-06CD-47E2-872F-481265158397}"/>
              </a:ext>
            </a:extLst>
          </p:cNvPr>
          <p:cNvCxnSpPr>
            <a:stCxn id="3" idx="5"/>
            <a:endCxn id="15" idx="2"/>
          </p:cNvCxnSpPr>
          <p:nvPr/>
        </p:nvCxnSpPr>
        <p:spPr>
          <a:xfrm>
            <a:off x="5372700" y="3908290"/>
            <a:ext cx="969696" cy="422256"/>
          </a:xfrm>
          <a:prstGeom prst="straightConnector1">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00B0F0"/>
            </a:solidFill>
            <a:prstDash val="solid"/>
            <a:miter/>
            <a:tailEnd type="triangle"/>
          </a:ln>
          <a:effectLst>
            <a:outerShdw blurRad="50800" dist="38100" dir="2700000" algn="tl" rotWithShape="0">
              <a:prstClr val="black">
                <a:alpha val="40000"/>
              </a:prstClr>
            </a:outerShdw>
          </a:effectLst>
        </p:spPr>
      </p:cxnSp>
      <p:cxnSp>
        <p:nvCxnSpPr>
          <p:cNvPr id="28" name="Straight Arrow Connector 27">
            <a:extLst>
              <a:ext uri="{FF2B5EF4-FFF2-40B4-BE49-F238E27FC236}">
                <a16:creationId xmlns:a16="http://schemas.microsoft.com/office/drawing/2014/main" id="{FB41F5C6-489E-4C0D-86C9-52ECB136D457}"/>
              </a:ext>
            </a:extLst>
          </p:cNvPr>
          <p:cNvCxnSpPr>
            <a:stCxn id="3" idx="7"/>
            <a:endCxn id="22" idx="3"/>
          </p:cNvCxnSpPr>
          <p:nvPr/>
        </p:nvCxnSpPr>
        <p:spPr>
          <a:xfrm flipV="1">
            <a:off x="5372700" y="2748643"/>
            <a:ext cx="1338913" cy="10015"/>
          </a:xfrm>
          <a:prstGeom prst="straightConnector1">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00B0F0"/>
            </a:solidFill>
            <a:prstDash val="solid"/>
            <a:miter/>
            <a:tailEnd type="triangle"/>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3687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627085" y="1881740"/>
            <a:ext cx="4354285" cy="923330"/>
          </a:xfrm>
          <a:prstGeom prst="rect">
            <a:avLst/>
          </a:prstGeom>
          <a:noFill/>
        </p:spPr>
        <p:txBody>
          <a:bodyPr wrap="square">
            <a:sp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Introduction</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68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A04648-8C2C-40E0-AB5B-F405064EC398}"/>
              </a:ext>
            </a:extLst>
          </p:cNvPr>
          <p:cNvPicPr>
            <a:picLocks noChangeAspect="1"/>
          </p:cNvPicPr>
          <p:nvPr/>
        </p:nvPicPr>
        <p:blipFill>
          <a:blip r:embed="rId2"/>
          <a:stretch>
            <a:fillRect/>
          </a:stretch>
        </p:blipFill>
        <p:spPr>
          <a:xfrm>
            <a:off x="37761" y="911472"/>
            <a:ext cx="4534239" cy="4175364"/>
          </a:xfrm>
          <a:prstGeom prst="flowChartDelay">
            <a:avLst/>
          </a:prstGeom>
        </p:spPr>
      </p:pic>
      <p:sp>
        <p:nvSpPr>
          <p:cNvPr id="12" name="원형: 비어 있음 1">
            <a:extLst>
              <a:ext uri="{FF2B5EF4-FFF2-40B4-BE49-F238E27FC236}">
                <a16:creationId xmlns:a16="http://schemas.microsoft.com/office/drawing/2014/main" id="{1807FA93-8BA0-466D-9869-1ACE047A80F0}"/>
              </a:ext>
            </a:extLst>
          </p:cNvPr>
          <p:cNvSpPr/>
          <p:nvPr/>
        </p:nvSpPr>
        <p:spPr>
          <a:xfrm>
            <a:off x="243240"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3" name="막힌 원호 47">
            <a:extLst>
              <a:ext uri="{FF2B5EF4-FFF2-40B4-BE49-F238E27FC236}">
                <a16:creationId xmlns:a16="http://schemas.microsoft.com/office/drawing/2014/main" id="{77F845E9-01C7-42CC-8B8D-925E4E57C2CB}"/>
              </a:ext>
            </a:extLst>
          </p:cNvPr>
          <p:cNvSpPr/>
          <p:nvPr/>
        </p:nvSpPr>
        <p:spPr>
          <a:xfrm rot="16200000">
            <a:off x="244035" y="123795"/>
            <a:ext cx="663533" cy="662684"/>
          </a:xfrm>
          <a:prstGeom prst="blockArc">
            <a:avLst>
              <a:gd name="adj1" fmla="val 18500179"/>
              <a:gd name="adj2" fmla="val 21443971"/>
              <a:gd name="adj3" fmla="val 8290"/>
            </a:avLst>
          </a:prstGeom>
          <a:solidFill>
            <a:srgbClr val="A27A47"/>
          </a:solidFill>
          <a:ln w="190500" cap="flat">
            <a:noFill/>
            <a:prstDash val="solid"/>
            <a:miter/>
          </a:ln>
        </p:spPr>
        <p:txBody>
          <a:bodyPr rtlCol="0" anchor="ctr"/>
          <a:lstStyle/>
          <a:p>
            <a:endParaRPr lang="ko-KR" altLang="en-US"/>
          </a:p>
        </p:txBody>
      </p:sp>
      <p:sp>
        <p:nvSpPr>
          <p:cNvPr id="2" name="Flowchart: Delay 1">
            <a:extLst>
              <a:ext uri="{FF2B5EF4-FFF2-40B4-BE49-F238E27FC236}">
                <a16:creationId xmlns:a16="http://schemas.microsoft.com/office/drawing/2014/main" id="{E5346B73-1B7B-4CEF-BCBE-75E9383814F8}"/>
              </a:ext>
            </a:extLst>
          </p:cNvPr>
          <p:cNvSpPr/>
          <p:nvPr/>
        </p:nvSpPr>
        <p:spPr>
          <a:xfrm>
            <a:off x="37761" y="910423"/>
            <a:ext cx="4534239" cy="4191380"/>
          </a:xfrm>
          <a:prstGeom prst="flowChartDelay">
            <a:avLst/>
          </a:prstGeom>
          <a:noFill/>
          <a:ln w="38100" cap="flat">
            <a:solidFill>
              <a:schemeClr val="accent2">
                <a:lumMod val="75000"/>
              </a:schemeClr>
            </a:solidFill>
            <a:prstDash val="solid"/>
            <a:miter/>
          </a:ln>
        </p:spPr>
        <p:txBody>
          <a:bodyPr rtlCol="0" anchor="ctr"/>
          <a:lstStyle/>
          <a:p>
            <a:pPr algn="ctr"/>
            <a:endParaRPr lang="en-IN" sz="2000" dirty="0">
              <a:solidFill>
                <a:srgbClr val="A27A47"/>
              </a:solidFill>
              <a:latin typeface="+mj-lt"/>
            </a:endParaRPr>
          </a:p>
        </p:txBody>
      </p:sp>
      <p:pic>
        <p:nvPicPr>
          <p:cNvPr id="7" name="Graphic 6" descr="Document">
            <a:extLst>
              <a:ext uri="{FF2B5EF4-FFF2-40B4-BE49-F238E27FC236}">
                <a16:creationId xmlns:a16="http://schemas.microsoft.com/office/drawing/2014/main" id="{8A4FCCA6-BC10-4004-A755-42CD8BF62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9706" y="1074275"/>
            <a:ext cx="484975" cy="484975"/>
          </a:xfrm>
          <a:prstGeom prst="rect">
            <a:avLst/>
          </a:prstGeom>
        </p:spPr>
      </p:pic>
      <p:pic>
        <p:nvPicPr>
          <p:cNvPr id="15" name="Graphic 14" descr="Document">
            <a:extLst>
              <a:ext uri="{FF2B5EF4-FFF2-40B4-BE49-F238E27FC236}">
                <a16:creationId xmlns:a16="http://schemas.microsoft.com/office/drawing/2014/main" id="{32E5C628-48E2-4CAF-A9CD-E2E71545D1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3324" y="2242457"/>
            <a:ext cx="484975" cy="484975"/>
          </a:xfrm>
          <a:prstGeom prst="rect">
            <a:avLst/>
          </a:prstGeom>
        </p:spPr>
      </p:pic>
      <p:pic>
        <p:nvPicPr>
          <p:cNvPr id="16" name="Graphic 15" descr="Document">
            <a:extLst>
              <a:ext uri="{FF2B5EF4-FFF2-40B4-BE49-F238E27FC236}">
                <a16:creationId xmlns:a16="http://schemas.microsoft.com/office/drawing/2014/main" id="{E3DDF3C1-4F9A-474E-9AB7-A6859B3230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9627" y="3372216"/>
            <a:ext cx="484975" cy="484975"/>
          </a:xfrm>
          <a:prstGeom prst="rect">
            <a:avLst/>
          </a:prstGeom>
        </p:spPr>
      </p:pic>
      <p:pic>
        <p:nvPicPr>
          <p:cNvPr id="17" name="Graphic 16" descr="Document">
            <a:extLst>
              <a:ext uri="{FF2B5EF4-FFF2-40B4-BE49-F238E27FC236}">
                <a16:creationId xmlns:a16="http://schemas.microsoft.com/office/drawing/2014/main" id="{830BAEAA-1813-4333-8027-51EA8660BA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9706" y="4459997"/>
            <a:ext cx="484975" cy="484975"/>
          </a:xfrm>
          <a:prstGeom prst="rect">
            <a:avLst/>
          </a:prstGeom>
        </p:spPr>
      </p:pic>
      <p:sp>
        <p:nvSpPr>
          <p:cNvPr id="11" name="TextBox 10">
            <a:extLst>
              <a:ext uri="{FF2B5EF4-FFF2-40B4-BE49-F238E27FC236}">
                <a16:creationId xmlns:a16="http://schemas.microsoft.com/office/drawing/2014/main" id="{4A2A7EA6-44C6-4A0B-89F2-ADB1F2AD869A}"/>
              </a:ext>
            </a:extLst>
          </p:cNvPr>
          <p:cNvSpPr txBox="1"/>
          <p:nvPr/>
        </p:nvSpPr>
        <p:spPr>
          <a:xfrm>
            <a:off x="4393379" y="1073360"/>
            <a:ext cx="4534239" cy="738664"/>
          </a:xfrm>
          <a:prstGeom prst="rect">
            <a:avLst/>
          </a:prstGeom>
          <a:noFill/>
        </p:spPr>
        <p:txBody>
          <a:bodyPr wrap="square" rtlCol="0">
            <a:spAutoFit/>
          </a:bodyPr>
          <a:lstStyle/>
          <a:p>
            <a:r>
              <a:rPr lang="en-US" dirty="0">
                <a:solidFill>
                  <a:schemeClr val="bg2">
                    <a:lumMod val="75000"/>
                  </a:schemeClr>
                </a:solidFill>
              </a:rPr>
              <a:t>An increasing demand for modern transportation necessitates faster car growth causing automobile is an essential mode of transportation for people </a:t>
            </a:r>
            <a:endParaRPr lang="en-IN" dirty="0">
              <a:solidFill>
                <a:schemeClr val="bg2">
                  <a:lumMod val="75000"/>
                </a:schemeClr>
              </a:solidFill>
            </a:endParaRPr>
          </a:p>
        </p:txBody>
      </p:sp>
      <p:sp>
        <p:nvSpPr>
          <p:cNvPr id="14" name="TextBox 13">
            <a:extLst>
              <a:ext uri="{FF2B5EF4-FFF2-40B4-BE49-F238E27FC236}">
                <a16:creationId xmlns:a16="http://schemas.microsoft.com/office/drawing/2014/main" id="{D0532D70-57A2-48D1-AB2F-7E2D9777ED37}"/>
              </a:ext>
            </a:extLst>
          </p:cNvPr>
          <p:cNvSpPr txBox="1"/>
          <p:nvPr/>
        </p:nvSpPr>
        <p:spPr>
          <a:xfrm>
            <a:off x="5024602" y="2196297"/>
            <a:ext cx="4032961" cy="523220"/>
          </a:xfrm>
          <a:prstGeom prst="rect">
            <a:avLst/>
          </a:prstGeom>
          <a:noFill/>
        </p:spPr>
        <p:txBody>
          <a:bodyPr wrap="square" rtlCol="0">
            <a:spAutoFit/>
          </a:bodyPr>
          <a:lstStyle/>
          <a:p>
            <a:r>
              <a:rPr lang="en-US" dirty="0">
                <a:solidFill>
                  <a:schemeClr val="bg2">
                    <a:lumMod val="75000"/>
                  </a:schemeClr>
                </a:solidFill>
              </a:rPr>
              <a:t>It is also associated with numerous negative effects, such as traffic accidents </a:t>
            </a:r>
            <a:endParaRPr lang="en-IN" dirty="0">
              <a:solidFill>
                <a:schemeClr val="bg2">
                  <a:lumMod val="75000"/>
                </a:schemeClr>
              </a:solidFill>
            </a:endParaRPr>
          </a:p>
        </p:txBody>
      </p:sp>
      <p:sp>
        <p:nvSpPr>
          <p:cNvPr id="18" name="TextBox 17">
            <a:extLst>
              <a:ext uri="{FF2B5EF4-FFF2-40B4-BE49-F238E27FC236}">
                <a16:creationId xmlns:a16="http://schemas.microsoft.com/office/drawing/2014/main" id="{5159539E-1DF9-4707-8760-FD332205493B}"/>
              </a:ext>
            </a:extLst>
          </p:cNvPr>
          <p:cNvSpPr txBox="1"/>
          <p:nvPr/>
        </p:nvSpPr>
        <p:spPr>
          <a:xfrm>
            <a:off x="4957498" y="3145973"/>
            <a:ext cx="4148741" cy="954107"/>
          </a:xfrm>
          <a:prstGeom prst="rect">
            <a:avLst/>
          </a:prstGeom>
          <a:noFill/>
        </p:spPr>
        <p:txBody>
          <a:bodyPr wrap="square" rtlCol="0">
            <a:spAutoFit/>
          </a:bodyPr>
          <a:lstStyle/>
          <a:p>
            <a:r>
              <a:rPr lang="en-US" dirty="0">
                <a:solidFill>
                  <a:schemeClr val="bg2">
                    <a:lumMod val="75000"/>
                  </a:schemeClr>
                </a:solidFill>
              </a:rPr>
              <a:t>A report by the National Highway Traffic Safety Administration showed that a total of 4,49,002  traffic accidents occurred in the India in 2019, resulting in 1,51,113 deaths and 4,51,361  injuries </a:t>
            </a:r>
            <a:endParaRPr lang="en-IN" dirty="0">
              <a:solidFill>
                <a:schemeClr val="bg2">
                  <a:lumMod val="75000"/>
                </a:schemeClr>
              </a:solidFill>
            </a:endParaRPr>
          </a:p>
        </p:txBody>
      </p:sp>
      <p:sp>
        <p:nvSpPr>
          <p:cNvPr id="22" name="TextBox 21">
            <a:extLst>
              <a:ext uri="{FF2B5EF4-FFF2-40B4-BE49-F238E27FC236}">
                <a16:creationId xmlns:a16="http://schemas.microsoft.com/office/drawing/2014/main" id="{891C94DF-AE6F-49F8-95A2-46DDE8371331}"/>
              </a:ext>
            </a:extLst>
          </p:cNvPr>
          <p:cNvSpPr txBox="1"/>
          <p:nvPr/>
        </p:nvSpPr>
        <p:spPr>
          <a:xfrm>
            <a:off x="4431140" y="4287789"/>
            <a:ext cx="4712860" cy="738664"/>
          </a:xfrm>
          <a:prstGeom prst="rect">
            <a:avLst/>
          </a:prstGeom>
          <a:noFill/>
        </p:spPr>
        <p:txBody>
          <a:bodyPr wrap="square" rtlCol="0">
            <a:spAutoFit/>
          </a:bodyPr>
          <a:lstStyle/>
          <a:p>
            <a:r>
              <a:rPr lang="en-US" dirty="0">
                <a:solidFill>
                  <a:schemeClr val="bg2">
                    <a:lumMod val="75000"/>
                  </a:schemeClr>
                </a:solidFill>
              </a:rPr>
              <a:t>Driver’s physiological factors such as heart rate brain waves, and electroencephalogram are monitored by various system </a:t>
            </a:r>
            <a:endParaRPr lang="en-IN" dirty="0">
              <a:solidFill>
                <a:schemeClr val="bg2">
                  <a:lumMod val="75000"/>
                </a:schemeClr>
              </a:solidFill>
            </a:endParaRPr>
          </a:p>
        </p:txBody>
      </p:sp>
    </p:spTree>
    <p:extLst>
      <p:ext uri="{BB962C8B-B14F-4D97-AF65-F5344CB8AC3E}">
        <p14:creationId xmlns:p14="http://schemas.microsoft.com/office/powerpoint/2010/main" val="111709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402113" y="1881740"/>
            <a:ext cx="4637315" cy="923330"/>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Motivation</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11262E0-82AE-4EB5-8867-956EADEA86D5}"/>
              </a:ext>
            </a:extLst>
          </p:cNvPr>
          <p:cNvCxnSpPr>
            <a:cxnSpLocks/>
          </p:cNvCxnSpPr>
          <p:nvPr/>
        </p:nvCxnSpPr>
        <p:spPr>
          <a:xfrm flipH="1">
            <a:off x="257755" y="851000"/>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0" name="직선 연결선 5">
            <a:extLst>
              <a:ext uri="{FF2B5EF4-FFF2-40B4-BE49-F238E27FC236}">
                <a16:creationId xmlns:a16="http://schemas.microsoft.com/office/drawing/2014/main" id="{03E5F6D2-4D0A-4528-9A8B-8781163166A1}"/>
              </a:ext>
            </a:extLst>
          </p:cNvPr>
          <p:cNvCxnSpPr>
            <a:cxnSpLocks/>
          </p:cNvCxnSpPr>
          <p:nvPr/>
        </p:nvCxnSpPr>
        <p:spPr>
          <a:xfrm flipH="1">
            <a:off x="257755" y="892275"/>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cxnSp>
        <p:nvCxnSpPr>
          <p:cNvPr id="21" name="직선 연결선 5">
            <a:extLst>
              <a:ext uri="{FF2B5EF4-FFF2-40B4-BE49-F238E27FC236}">
                <a16:creationId xmlns:a16="http://schemas.microsoft.com/office/drawing/2014/main" id="{9DEA6149-D21F-4C96-8950-5A7D3D64138B}"/>
              </a:ext>
            </a:extLst>
          </p:cNvPr>
          <p:cNvCxnSpPr>
            <a:cxnSpLocks/>
          </p:cNvCxnSpPr>
          <p:nvPr/>
        </p:nvCxnSpPr>
        <p:spPr>
          <a:xfrm flipH="1">
            <a:off x="257754" y="870618"/>
            <a:ext cx="8433857" cy="0"/>
          </a:xfrm>
          <a:prstGeom prst="line">
            <a:avLst/>
          </a:prstGeom>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p:spPr>
      </p:cxnSp>
      <p:sp>
        <p:nvSpPr>
          <p:cNvPr id="8" name="TextBox 7">
            <a:extLst>
              <a:ext uri="{FF2B5EF4-FFF2-40B4-BE49-F238E27FC236}">
                <a16:creationId xmlns:a16="http://schemas.microsoft.com/office/drawing/2014/main" id="{7D078496-2653-495D-8212-87B639DC7393}"/>
              </a:ext>
            </a:extLst>
          </p:cNvPr>
          <p:cNvSpPr txBox="1"/>
          <p:nvPr/>
        </p:nvSpPr>
        <p:spPr>
          <a:xfrm>
            <a:off x="1146629" y="174172"/>
            <a:ext cx="2242457"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A5E5C6-3507-4F5C-B4F0-69D6A636621E}"/>
              </a:ext>
            </a:extLst>
          </p:cNvPr>
          <p:cNvSpPr txBox="1"/>
          <p:nvPr/>
        </p:nvSpPr>
        <p:spPr>
          <a:xfrm>
            <a:off x="6209769" y="1447612"/>
            <a:ext cx="2915976" cy="1169551"/>
          </a:xfrm>
          <a:prstGeom prst="rect">
            <a:avLst/>
          </a:prstGeom>
          <a:noFill/>
        </p:spPr>
        <p:txBody>
          <a:bodyPr wrap="square" rtlCol="0">
            <a:spAutoFit/>
          </a:bodyPr>
          <a:lstStyle/>
          <a:p>
            <a:pPr>
              <a:buClr>
                <a:schemeClr val="bg1"/>
              </a:buClr>
              <a:buSzPct val="110000"/>
            </a:pPr>
            <a:r>
              <a:rPr lang="en-IN" dirty="0">
                <a:solidFill>
                  <a:schemeClr val="bg2">
                    <a:lumMod val="75000"/>
                  </a:schemeClr>
                </a:solidFill>
                <a:effectLst/>
                <a:latin typeface="Times New Roman" panose="02020603050405020304" pitchFamily="18" charset="0"/>
                <a:ea typeface="Calibri" panose="020F0502020204030204" pitchFamily="34" charset="0"/>
              </a:rPr>
              <a:t>The automobile business also has tried to build several systems to predict driver drowsiness but there are only a few commercial products available today. </a:t>
            </a:r>
          </a:p>
        </p:txBody>
      </p:sp>
      <p:sp>
        <p:nvSpPr>
          <p:cNvPr id="9" name="원형: 비어 있음 1">
            <a:extLst>
              <a:ext uri="{FF2B5EF4-FFF2-40B4-BE49-F238E27FC236}">
                <a16:creationId xmlns:a16="http://schemas.microsoft.com/office/drawing/2014/main" id="{BDB1BDD2-239F-44CA-970D-34FB7374F2C5}"/>
              </a:ext>
            </a:extLst>
          </p:cNvPr>
          <p:cNvSpPr/>
          <p:nvPr/>
        </p:nvSpPr>
        <p:spPr>
          <a:xfrm>
            <a:off x="257754" y="123660"/>
            <a:ext cx="663443" cy="664293"/>
          </a:xfrm>
          <a:prstGeom prst="donut">
            <a:avLst>
              <a:gd name="adj" fmla="val 8347"/>
            </a:avLst>
          </a:prstGeom>
          <a:solidFill>
            <a:schemeClr val="bg1">
              <a:alpha val="24000"/>
            </a:schemeClr>
          </a:solidFill>
          <a:ln w="9525" cap="flat">
            <a:noFill/>
            <a:prstDash val="solid"/>
            <a:miter/>
          </a:ln>
        </p:spPr>
        <p:txBody>
          <a:bodyPr rtlCol="0" anchor="ctr"/>
          <a:lstStyle/>
          <a:p>
            <a:pPr algn="l"/>
            <a:endParaRPr lang="ko-KR" altLang="en-US"/>
          </a:p>
        </p:txBody>
      </p:sp>
      <p:sp>
        <p:nvSpPr>
          <p:cNvPr id="10" name="막힌 원호 47">
            <a:extLst>
              <a:ext uri="{FF2B5EF4-FFF2-40B4-BE49-F238E27FC236}">
                <a16:creationId xmlns:a16="http://schemas.microsoft.com/office/drawing/2014/main" id="{194506C6-1B4F-4CAF-A6B1-2B038131F0E6}"/>
              </a:ext>
            </a:extLst>
          </p:cNvPr>
          <p:cNvSpPr/>
          <p:nvPr/>
        </p:nvSpPr>
        <p:spPr>
          <a:xfrm rot="16200000">
            <a:off x="258549" y="123795"/>
            <a:ext cx="663533" cy="662684"/>
          </a:xfrm>
          <a:prstGeom prst="blockArc">
            <a:avLst>
              <a:gd name="adj1" fmla="val 15949019"/>
              <a:gd name="adj2" fmla="val 21443971"/>
              <a:gd name="adj3" fmla="val 8290"/>
            </a:avLst>
          </a:prstGeom>
          <a:solidFill>
            <a:srgbClr val="A27A47"/>
          </a:solidFill>
          <a:ln w="190500" cap="flat">
            <a:noFill/>
            <a:prstDash val="solid"/>
            <a:miter/>
          </a:ln>
        </p:spPr>
        <p:txBody>
          <a:bodyPr rtlCol="0" anchor="ctr"/>
          <a:lstStyle/>
          <a:p>
            <a:endParaRPr lang="ko-KR" altLang="en-US"/>
          </a:p>
        </p:txBody>
      </p:sp>
      <p:sp>
        <p:nvSpPr>
          <p:cNvPr id="11" name="자유형: 도형 74">
            <a:extLst>
              <a:ext uri="{FF2B5EF4-FFF2-40B4-BE49-F238E27FC236}">
                <a16:creationId xmlns:a16="http://schemas.microsoft.com/office/drawing/2014/main" id="{C7C07435-358B-4FF9-A3CE-045AFEA8C9CC}"/>
              </a:ext>
            </a:extLst>
          </p:cNvPr>
          <p:cNvSpPr/>
          <p:nvPr/>
        </p:nvSpPr>
        <p:spPr>
          <a:xfrm>
            <a:off x="2910076" y="1387280"/>
            <a:ext cx="3005874" cy="3104786"/>
          </a:xfrm>
          <a:custGeom>
            <a:avLst/>
            <a:gdLst>
              <a:gd name="connsiteX0" fmla="*/ 4337330 w 5075645"/>
              <a:gd name="connsiteY0" fmla="*/ 807980 h 5075645"/>
              <a:gd name="connsiteX1" fmla="*/ 2625569 w 5075645"/>
              <a:gd name="connsiteY1" fmla="*/ 52470 h 5075645"/>
              <a:gd name="connsiteX2" fmla="*/ 2625315 w 5075645"/>
              <a:gd name="connsiteY2" fmla="*/ 52470 h 5075645"/>
              <a:gd name="connsiteX3" fmla="*/ 2624807 w 5075645"/>
              <a:gd name="connsiteY3" fmla="*/ 52470 h 5075645"/>
              <a:gd name="connsiteX4" fmla="*/ 2611611 w 5075645"/>
              <a:gd name="connsiteY4" fmla="*/ 51963 h 5075645"/>
              <a:gd name="connsiteX5" fmla="*/ 2546642 w 5075645"/>
              <a:gd name="connsiteY5" fmla="*/ 50694 h 5075645"/>
              <a:gd name="connsiteX6" fmla="*/ 50694 w 5075645"/>
              <a:gd name="connsiteY6" fmla="*/ 2546389 h 5075645"/>
              <a:gd name="connsiteX7" fmla="*/ 2546642 w 5075645"/>
              <a:gd name="connsiteY7" fmla="*/ 5042083 h 5075645"/>
              <a:gd name="connsiteX8" fmla="*/ 2611611 w 5075645"/>
              <a:gd name="connsiteY8" fmla="*/ 5040814 h 5075645"/>
              <a:gd name="connsiteX9" fmla="*/ 2624807 w 5075645"/>
              <a:gd name="connsiteY9" fmla="*/ 5040307 h 5075645"/>
              <a:gd name="connsiteX10" fmla="*/ 2625315 w 5075645"/>
              <a:gd name="connsiteY10" fmla="*/ 5040307 h 5075645"/>
              <a:gd name="connsiteX11" fmla="*/ 2625569 w 5075645"/>
              <a:gd name="connsiteY11" fmla="*/ 5040307 h 5075645"/>
              <a:gd name="connsiteX12" fmla="*/ 4337330 w 5075645"/>
              <a:gd name="connsiteY12" fmla="*/ 4284797 h 5075645"/>
              <a:gd name="connsiteX13" fmla="*/ 5042591 w 5075645"/>
              <a:gd name="connsiteY13" fmla="*/ 2546389 h 5075645"/>
              <a:gd name="connsiteX14" fmla="*/ 4337330 w 5075645"/>
              <a:gd name="connsiteY14" fmla="*/ 807980 h 5075645"/>
              <a:gd name="connsiteX15" fmla="*/ 2591816 w 5075645"/>
              <a:gd name="connsiteY15" fmla="*/ 3949551 h 5075645"/>
              <a:gd name="connsiteX16" fmla="*/ 2575066 w 5075645"/>
              <a:gd name="connsiteY16" fmla="*/ 3950058 h 5075645"/>
              <a:gd name="connsiteX17" fmla="*/ 2546896 w 5075645"/>
              <a:gd name="connsiteY17" fmla="*/ 3950820 h 5075645"/>
              <a:gd name="connsiteX18" fmla="*/ 1142211 w 5075645"/>
              <a:gd name="connsiteY18" fmla="*/ 2546389 h 5075645"/>
              <a:gd name="connsiteX19" fmla="*/ 2546896 w 5075645"/>
              <a:gd name="connsiteY19" fmla="*/ 1141957 h 5075645"/>
              <a:gd name="connsiteX20" fmla="*/ 2575066 w 5075645"/>
              <a:gd name="connsiteY20" fmla="*/ 1142719 h 5075645"/>
              <a:gd name="connsiteX21" fmla="*/ 2591816 w 5075645"/>
              <a:gd name="connsiteY21" fmla="*/ 1143226 h 5075645"/>
              <a:gd name="connsiteX22" fmla="*/ 3951328 w 5075645"/>
              <a:gd name="connsiteY22" fmla="*/ 2546389 h 5075645"/>
              <a:gd name="connsiteX23" fmla="*/ 2591816 w 5075645"/>
              <a:gd name="connsiteY23" fmla="*/ 3949551 h 507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75645" h="5075645">
                <a:moveTo>
                  <a:pt x="4337330" y="807980"/>
                </a:moveTo>
                <a:cubicBezTo>
                  <a:pt x="3883567" y="341021"/>
                  <a:pt x="3275759" y="72773"/>
                  <a:pt x="2625569" y="52470"/>
                </a:cubicBezTo>
                <a:cubicBezTo>
                  <a:pt x="2625569" y="52470"/>
                  <a:pt x="2625569" y="52470"/>
                  <a:pt x="2625315" y="52470"/>
                </a:cubicBezTo>
                <a:cubicBezTo>
                  <a:pt x="2625061" y="52470"/>
                  <a:pt x="2625061" y="52470"/>
                  <a:pt x="2624807" y="52470"/>
                </a:cubicBezTo>
                <a:lnTo>
                  <a:pt x="2611611" y="51963"/>
                </a:lnTo>
                <a:cubicBezTo>
                  <a:pt x="2590039" y="51201"/>
                  <a:pt x="2568468" y="50694"/>
                  <a:pt x="2546642" y="50694"/>
                </a:cubicBezTo>
                <a:cubicBezTo>
                  <a:pt x="1170381" y="50694"/>
                  <a:pt x="50694" y="1170381"/>
                  <a:pt x="50694" y="2546389"/>
                </a:cubicBezTo>
                <a:cubicBezTo>
                  <a:pt x="50694" y="3922396"/>
                  <a:pt x="1170381" y="5042083"/>
                  <a:pt x="2546642" y="5042083"/>
                </a:cubicBezTo>
                <a:cubicBezTo>
                  <a:pt x="2568468" y="5042083"/>
                  <a:pt x="2590039" y="5041576"/>
                  <a:pt x="2611611" y="5040814"/>
                </a:cubicBezTo>
                <a:lnTo>
                  <a:pt x="2624807" y="5040307"/>
                </a:lnTo>
                <a:cubicBezTo>
                  <a:pt x="2625061" y="5040307"/>
                  <a:pt x="2625061" y="5040307"/>
                  <a:pt x="2625315" y="5040307"/>
                </a:cubicBezTo>
                <a:cubicBezTo>
                  <a:pt x="2625315" y="5040307"/>
                  <a:pt x="2625315" y="5040307"/>
                  <a:pt x="2625569" y="5040307"/>
                </a:cubicBezTo>
                <a:cubicBezTo>
                  <a:pt x="3275759" y="5020004"/>
                  <a:pt x="3883567" y="4751756"/>
                  <a:pt x="4337330" y="4284797"/>
                </a:cubicBezTo>
                <a:cubicBezTo>
                  <a:pt x="4792108" y="3816569"/>
                  <a:pt x="5042591" y="3199370"/>
                  <a:pt x="5042591" y="2546389"/>
                </a:cubicBezTo>
                <a:cubicBezTo>
                  <a:pt x="5042591" y="1893407"/>
                  <a:pt x="4792108" y="1275954"/>
                  <a:pt x="4337330" y="807980"/>
                </a:cubicBezTo>
                <a:close/>
                <a:moveTo>
                  <a:pt x="2591816" y="3949551"/>
                </a:moveTo>
                <a:lnTo>
                  <a:pt x="2575066" y="3950058"/>
                </a:lnTo>
                <a:cubicBezTo>
                  <a:pt x="2565676" y="3950312"/>
                  <a:pt x="2556286" y="3950820"/>
                  <a:pt x="2546896" y="3950820"/>
                </a:cubicBezTo>
                <a:cubicBezTo>
                  <a:pt x="1772353" y="3950820"/>
                  <a:pt x="1142211" y="3320678"/>
                  <a:pt x="1142211" y="2546389"/>
                </a:cubicBezTo>
                <a:cubicBezTo>
                  <a:pt x="1142211" y="1772099"/>
                  <a:pt x="1772353" y="1141957"/>
                  <a:pt x="2546896" y="1141957"/>
                </a:cubicBezTo>
                <a:cubicBezTo>
                  <a:pt x="2556286" y="1141957"/>
                  <a:pt x="2565676" y="1142465"/>
                  <a:pt x="2575066" y="1142719"/>
                </a:cubicBezTo>
                <a:lnTo>
                  <a:pt x="2591816" y="1143226"/>
                </a:lnTo>
                <a:cubicBezTo>
                  <a:pt x="3354178" y="1167082"/>
                  <a:pt x="3951328" y="1783519"/>
                  <a:pt x="3951328" y="2546389"/>
                </a:cubicBezTo>
                <a:cubicBezTo>
                  <a:pt x="3951328" y="3309258"/>
                  <a:pt x="3354178" y="3925695"/>
                  <a:pt x="2591816" y="3949551"/>
                </a:cubicBezTo>
                <a:close/>
              </a:path>
            </a:pathLst>
          </a:custGeom>
          <a:solidFill>
            <a:srgbClr val="E2E2E2">
              <a:alpha val="10000"/>
            </a:srgbClr>
          </a:solidFill>
          <a:ln w="25369" cap="flat">
            <a:noFill/>
            <a:prstDash val="solid"/>
            <a:miter/>
          </a:ln>
        </p:spPr>
        <p:txBody>
          <a:bodyPr rtlCol="0" anchor="ctr"/>
          <a:lstStyle/>
          <a:p>
            <a:endParaRPr lang="ko-KR" altLang="en-US"/>
          </a:p>
        </p:txBody>
      </p:sp>
      <p:sp>
        <p:nvSpPr>
          <p:cNvPr id="12" name="자유형: 도형 75">
            <a:extLst>
              <a:ext uri="{FF2B5EF4-FFF2-40B4-BE49-F238E27FC236}">
                <a16:creationId xmlns:a16="http://schemas.microsoft.com/office/drawing/2014/main" id="{9BD30636-0A14-4E2B-8A9D-4E05FCC4F270}"/>
              </a:ext>
            </a:extLst>
          </p:cNvPr>
          <p:cNvSpPr/>
          <p:nvPr/>
        </p:nvSpPr>
        <p:spPr>
          <a:xfrm>
            <a:off x="3651234" y="2089651"/>
            <a:ext cx="1683289" cy="1738680"/>
          </a:xfrm>
          <a:custGeom>
            <a:avLst/>
            <a:gdLst>
              <a:gd name="connsiteX0" fmla="*/ 1468384 w 2842361"/>
              <a:gd name="connsiteY0" fmla="*/ 20303 h 2842361"/>
              <a:gd name="connsiteX1" fmla="*/ 1468384 w 2842361"/>
              <a:gd name="connsiteY1" fmla="*/ 20303 h 2842361"/>
              <a:gd name="connsiteX2" fmla="*/ 1452396 w 2842361"/>
              <a:gd name="connsiteY2" fmla="*/ 19795 h 2842361"/>
              <a:gd name="connsiteX3" fmla="*/ 1423719 w 2842361"/>
              <a:gd name="connsiteY3" fmla="*/ 19034 h 2842361"/>
              <a:gd name="connsiteX4" fmla="*/ 19034 w 2842361"/>
              <a:gd name="connsiteY4" fmla="*/ 1423718 h 2842361"/>
              <a:gd name="connsiteX5" fmla="*/ 1423719 w 2842361"/>
              <a:gd name="connsiteY5" fmla="*/ 2828150 h 2842361"/>
              <a:gd name="connsiteX6" fmla="*/ 1452650 w 2842361"/>
              <a:gd name="connsiteY6" fmla="*/ 2827388 h 2842361"/>
              <a:gd name="connsiteX7" fmla="*/ 1468384 w 2842361"/>
              <a:gd name="connsiteY7" fmla="*/ 2826881 h 2842361"/>
              <a:gd name="connsiteX8" fmla="*/ 1468384 w 2842361"/>
              <a:gd name="connsiteY8" fmla="*/ 2826881 h 2842361"/>
              <a:gd name="connsiteX9" fmla="*/ 2828150 w 2842361"/>
              <a:gd name="connsiteY9" fmla="*/ 1423718 h 2842361"/>
              <a:gd name="connsiteX10" fmla="*/ 1468384 w 2842361"/>
              <a:gd name="connsiteY10" fmla="*/ 20303 h 284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2361" h="2842361">
                <a:moveTo>
                  <a:pt x="1468384" y="20303"/>
                </a:moveTo>
                <a:cubicBezTo>
                  <a:pt x="1468384" y="20303"/>
                  <a:pt x="1468384" y="20303"/>
                  <a:pt x="1468384" y="20303"/>
                </a:cubicBezTo>
                <a:lnTo>
                  <a:pt x="1452396" y="19795"/>
                </a:lnTo>
                <a:cubicBezTo>
                  <a:pt x="1442752" y="19541"/>
                  <a:pt x="1433362" y="19034"/>
                  <a:pt x="1423719" y="19034"/>
                </a:cubicBezTo>
                <a:cubicBezTo>
                  <a:pt x="649175" y="19034"/>
                  <a:pt x="19034" y="649175"/>
                  <a:pt x="19034" y="1423718"/>
                </a:cubicBezTo>
                <a:cubicBezTo>
                  <a:pt x="19034" y="2198262"/>
                  <a:pt x="649175" y="2828150"/>
                  <a:pt x="1423719" y="2828150"/>
                </a:cubicBezTo>
                <a:cubicBezTo>
                  <a:pt x="1433362" y="2828150"/>
                  <a:pt x="1443006" y="2827642"/>
                  <a:pt x="1452650" y="2827388"/>
                </a:cubicBezTo>
                <a:lnTo>
                  <a:pt x="1468384" y="2826881"/>
                </a:lnTo>
                <a:cubicBezTo>
                  <a:pt x="1468384" y="2826881"/>
                  <a:pt x="1468384" y="2826881"/>
                  <a:pt x="1468384" y="2826881"/>
                </a:cubicBezTo>
                <a:cubicBezTo>
                  <a:pt x="2231000" y="2803025"/>
                  <a:pt x="2828150" y="2186842"/>
                  <a:pt x="2828150" y="1423718"/>
                </a:cubicBezTo>
                <a:cubicBezTo>
                  <a:pt x="2828150" y="660595"/>
                  <a:pt x="2230746" y="44158"/>
                  <a:pt x="1468384" y="20303"/>
                </a:cubicBezTo>
                <a:close/>
              </a:path>
            </a:pathLst>
          </a:custGeom>
          <a:noFill/>
          <a:ln w="9525" cap="flat">
            <a:noFill/>
            <a:prstDash val="solid"/>
            <a:miter/>
          </a:ln>
        </p:spPr>
        <p:txBody>
          <a:bodyPr rtlCol="0" anchor="ctr"/>
          <a:lstStyle/>
          <a:p>
            <a:endParaRPr lang="ko-KR" altLang="en-US"/>
          </a:p>
        </p:txBody>
      </p:sp>
      <p:sp>
        <p:nvSpPr>
          <p:cNvPr id="13" name="자유형: 도형 76">
            <a:extLst>
              <a:ext uri="{FF2B5EF4-FFF2-40B4-BE49-F238E27FC236}">
                <a16:creationId xmlns:a16="http://schemas.microsoft.com/office/drawing/2014/main" id="{563AF6D6-2B16-4C4E-A477-1EA30EDBE241}"/>
              </a:ext>
            </a:extLst>
          </p:cNvPr>
          <p:cNvSpPr/>
          <p:nvPr/>
        </p:nvSpPr>
        <p:spPr>
          <a:xfrm>
            <a:off x="4336897" y="3152493"/>
            <a:ext cx="1773465" cy="1536869"/>
          </a:xfrm>
          <a:custGeom>
            <a:avLst/>
            <a:gdLst>
              <a:gd name="connsiteX0" fmla="*/ 2453076 w 2994630"/>
              <a:gd name="connsiteY0" fmla="*/ 564666 h 2512444"/>
              <a:gd name="connsiteX1" fmla="*/ 1907444 w 2994630"/>
              <a:gd name="connsiteY1" fmla="*/ 19034 h 2512444"/>
              <a:gd name="connsiteX2" fmla="*/ 547679 w 2994630"/>
              <a:gd name="connsiteY2" fmla="*/ 1422196 h 2512444"/>
              <a:gd name="connsiteX3" fmla="*/ 547679 w 2994630"/>
              <a:gd name="connsiteY3" fmla="*/ 1422196 h 2512444"/>
              <a:gd name="connsiteX4" fmla="*/ 19304 w 2994630"/>
              <a:gd name="connsiteY4" fmla="*/ 1984577 h 2512444"/>
              <a:gd name="connsiteX5" fmla="*/ 564428 w 2994630"/>
              <a:gd name="connsiteY5" fmla="*/ 2513206 h 2512444"/>
              <a:gd name="connsiteX6" fmla="*/ 581685 w 2994630"/>
              <a:gd name="connsiteY6" fmla="*/ 2512952 h 2512444"/>
              <a:gd name="connsiteX7" fmla="*/ 582193 w 2994630"/>
              <a:gd name="connsiteY7" fmla="*/ 2512952 h 2512444"/>
              <a:gd name="connsiteX8" fmla="*/ 2293447 w 2994630"/>
              <a:gd name="connsiteY8" fmla="*/ 1757442 h 2512444"/>
              <a:gd name="connsiteX9" fmla="*/ 2998708 w 2994630"/>
              <a:gd name="connsiteY9" fmla="*/ 19034 h 2512444"/>
              <a:gd name="connsiteX10" fmla="*/ 2453076 w 2994630"/>
              <a:gd name="connsiteY10" fmla="*/ 564666 h 251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4630" h="2512444">
                <a:moveTo>
                  <a:pt x="2453076" y="564666"/>
                </a:moveTo>
                <a:cubicBezTo>
                  <a:pt x="2151837" y="564666"/>
                  <a:pt x="1907444" y="320273"/>
                  <a:pt x="1907444" y="19034"/>
                </a:cubicBezTo>
                <a:cubicBezTo>
                  <a:pt x="1907444" y="782157"/>
                  <a:pt x="1310040" y="1398594"/>
                  <a:pt x="547679" y="1422196"/>
                </a:cubicBezTo>
                <a:cubicBezTo>
                  <a:pt x="547679" y="1422196"/>
                  <a:pt x="547679" y="1422196"/>
                  <a:pt x="547679" y="1422196"/>
                </a:cubicBezTo>
                <a:cubicBezTo>
                  <a:pt x="246439" y="1431586"/>
                  <a:pt x="9914" y="1683338"/>
                  <a:pt x="19304" y="1984577"/>
                </a:cubicBezTo>
                <a:cubicBezTo>
                  <a:pt x="28440" y="2279980"/>
                  <a:pt x="270802" y="2513206"/>
                  <a:pt x="564428" y="2513206"/>
                </a:cubicBezTo>
                <a:cubicBezTo>
                  <a:pt x="570265" y="2513206"/>
                  <a:pt x="575848" y="2513206"/>
                  <a:pt x="581685" y="2512952"/>
                </a:cubicBezTo>
                <a:cubicBezTo>
                  <a:pt x="581939" y="2512952"/>
                  <a:pt x="581939" y="2512952"/>
                  <a:pt x="582193" y="2512952"/>
                </a:cubicBezTo>
                <a:cubicBezTo>
                  <a:pt x="1232129" y="2492650"/>
                  <a:pt x="1839938" y="2224148"/>
                  <a:pt x="2293447" y="1757442"/>
                </a:cubicBezTo>
                <a:cubicBezTo>
                  <a:pt x="2748225" y="1289214"/>
                  <a:pt x="2998708" y="672016"/>
                  <a:pt x="2998708" y="19034"/>
                </a:cubicBezTo>
                <a:cubicBezTo>
                  <a:pt x="2998708" y="320273"/>
                  <a:pt x="2754315" y="564666"/>
                  <a:pt x="2453076" y="564666"/>
                </a:cubicBezTo>
                <a:close/>
              </a:path>
            </a:pathLst>
          </a:custGeom>
          <a:solidFill>
            <a:srgbClr val="BC945D"/>
          </a:solidFill>
          <a:ln w="9525" cap="flat">
            <a:noFill/>
            <a:prstDash val="solid"/>
            <a:miter/>
          </a:ln>
        </p:spPr>
        <p:txBody>
          <a:bodyPr rtlCol="0" anchor="ctr"/>
          <a:lstStyle/>
          <a:p>
            <a:endParaRPr lang="ko-KR" altLang="en-US"/>
          </a:p>
        </p:txBody>
      </p:sp>
      <p:sp>
        <p:nvSpPr>
          <p:cNvPr id="14" name="자유형: 도형 77">
            <a:extLst>
              <a:ext uri="{FF2B5EF4-FFF2-40B4-BE49-F238E27FC236}">
                <a16:creationId xmlns:a16="http://schemas.microsoft.com/office/drawing/2014/main" id="{69E395E5-1B09-409D-AF83-196E6061BEF3}"/>
              </a:ext>
            </a:extLst>
          </p:cNvPr>
          <p:cNvSpPr/>
          <p:nvPr/>
        </p:nvSpPr>
        <p:spPr>
          <a:xfrm>
            <a:off x="4736892" y="1265300"/>
            <a:ext cx="1472877" cy="1878396"/>
          </a:xfrm>
          <a:custGeom>
            <a:avLst/>
            <a:gdLst>
              <a:gd name="connsiteX0" fmla="*/ 1764802 w 2487066"/>
              <a:gd name="connsiteY0" fmla="*/ 774543 h 3070765"/>
              <a:gd name="connsiteX1" fmla="*/ 53548 w 2487066"/>
              <a:gd name="connsiteY1" fmla="*/ 19034 h 3070765"/>
              <a:gd name="connsiteX2" fmla="*/ 581415 w 2487066"/>
              <a:gd name="connsiteY2" fmla="*/ 581415 h 3070765"/>
              <a:gd name="connsiteX3" fmla="*/ 19034 w 2487066"/>
              <a:gd name="connsiteY3" fmla="*/ 1109790 h 3070765"/>
              <a:gd name="connsiteX4" fmla="*/ 1378799 w 2487066"/>
              <a:gd name="connsiteY4" fmla="*/ 2512952 h 3070765"/>
              <a:gd name="connsiteX5" fmla="*/ 1924431 w 2487066"/>
              <a:gd name="connsiteY5" fmla="*/ 3058584 h 3070765"/>
              <a:gd name="connsiteX6" fmla="*/ 2470063 w 2487066"/>
              <a:gd name="connsiteY6" fmla="*/ 2512952 h 3070765"/>
              <a:gd name="connsiteX7" fmla="*/ 1764802 w 2487066"/>
              <a:gd name="connsiteY7" fmla="*/ 774543 h 307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066" h="3070765">
                <a:moveTo>
                  <a:pt x="1764802" y="774543"/>
                </a:moveTo>
                <a:cubicBezTo>
                  <a:pt x="1311293" y="307584"/>
                  <a:pt x="703485" y="39336"/>
                  <a:pt x="53548" y="19034"/>
                </a:cubicBezTo>
                <a:cubicBezTo>
                  <a:pt x="354534" y="28677"/>
                  <a:pt x="590805" y="280429"/>
                  <a:pt x="581415" y="581415"/>
                </a:cubicBezTo>
                <a:cubicBezTo>
                  <a:pt x="572025" y="882655"/>
                  <a:pt x="320781" y="1119687"/>
                  <a:pt x="19034" y="1109790"/>
                </a:cubicBezTo>
                <a:cubicBezTo>
                  <a:pt x="781650" y="1133645"/>
                  <a:pt x="1378799" y="1750082"/>
                  <a:pt x="1378799" y="2512952"/>
                </a:cubicBezTo>
                <a:cubicBezTo>
                  <a:pt x="1378799" y="2814192"/>
                  <a:pt x="1623192" y="3058584"/>
                  <a:pt x="1924431" y="3058584"/>
                </a:cubicBezTo>
                <a:cubicBezTo>
                  <a:pt x="2225671" y="3058584"/>
                  <a:pt x="2470063" y="2814192"/>
                  <a:pt x="2470063" y="2512952"/>
                </a:cubicBezTo>
                <a:cubicBezTo>
                  <a:pt x="2470063" y="1860224"/>
                  <a:pt x="2219580" y="1242772"/>
                  <a:pt x="1764802" y="774543"/>
                </a:cubicBezTo>
                <a:close/>
              </a:path>
            </a:pathLst>
          </a:custGeom>
          <a:solidFill>
            <a:srgbClr val="D6A86A"/>
          </a:solidFill>
          <a:ln w="9525" cap="flat">
            <a:noFill/>
            <a:prstDash val="solid"/>
            <a:miter/>
          </a:ln>
        </p:spPr>
        <p:txBody>
          <a:bodyPr rtlCol="0" anchor="ctr"/>
          <a:lstStyle/>
          <a:p>
            <a:endParaRPr lang="ko-KR" altLang="en-US"/>
          </a:p>
        </p:txBody>
      </p:sp>
      <p:sp>
        <p:nvSpPr>
          <p:cNvPr id="15" name="자유형: 도형 78">
            <a:extLst>
              <a:ext uri="{FF2B5EF4-FFF2-40B4-BE49-F238E27FC236}">
                <a16:creationId xmlns:a16="http://schemas.microsoft.com/office/drawing/2014/main" id="{A0F5D8C8-3025-4DF9-B529-EFD70248233E}"/>
              </a:ext>
            </a:extLst>
          </p:cNvPr>
          <p:cNvSpPr/>
          <p:nvPr/>
        </p:nvSpPr>
        <p:spPr>
          <a:xfrm>
            <a:off x="2825538" y="2739646"/>
            <a:ext cx="1532995" cy="1878396"/>
          </a:xfrm>
          <a:custGeom>
            <a:avLst/>
            <a:gdLst>
              <a:gd name="connsiteX0" fmla="*/ 2593655 w 2588579"/>
              <a:gd name="connsiteY0" fmla="*/ 3058584 h 3070765"/>
              <a:gd name="connsiteX1" fmla="*/ 2576398 w 2588579"/>
              <a:gd name="connsiteY1" fmla="*/ 3058838 h 3070765"/>
              <a:gd name="connsiteX2" fmla="*/ 2031273 w 2588579"/>
              <a:gd name="connsiteY2" fmla="*/ 2530209 h 3070765"/>
              <a:gd name="connsiteX3" fmla="*/ 2559648 w 2588579"/>
              <a:gd name="connsiteY3" fmla="*/ 1967828 h 3070765"/>
              <a:gd name="connsiteX4" fmla="*/ 2559648 w 2588579"/>
              <a:gd name="connsiteY4" fmla="*/ 1967828 h 3070765"/>
              <a:gd name="connsiteX5" fmla="*/ 2559648 w 2588579"/>
              <a:gd name="connsiteY5" fmla="*/ 1967828 h 3070765"/>
              <a:gd name="connsiteX6" fmla="*/ 2543914 w 2588579"/>
              <a:gd name="connsiteY6" fmla="*/ 1968335 h 3070765"/>
              <a:gd name="connsiteX7" fmla="*/ 2514982 w 2588579"/>
              <a:gd name="connsiteY7" fmla="*/ 1969097 h 3070765"/>
              <a:gd name="connsiteX8" fmla="*/ 1110298 w 2588579"/>
              <a:gd name="connsiteY8" fmla="*/ 564666 h 3070765"/>
              <a:gd name="connsiteX9" fmla="*/ 564666 w 2588579"/>
              <a:gd name="connsiteY9" fmla="*/ 19034 h 3070765"/>
              <a:gd name="connsiteX10" fmla="*/ 19034 w 2588579"/>
              <a:gd name="connsiteY10" fmla="*/ 564666 h 3070765"/>
              <a:gd name="connsiteX11" fmla="*/ 2514982 w 2588579"/>
              <a:gd name="connsiteY11" fmla="*/ 3060360 h 3070765"/>
              <a:gd name="connsiteX12" fmla="*/ 2581473 w 2588579"/>
              <a:gd name="connsiteY12" fmla="*/ 3058838 h 3070765"/>
              <a:gd name="connsiteX13" fmla="*/ 2593655 w 2588579"/>
              <a:gd name="connsiteY13" fmla="*/ 3058584 h 3070765"/>
              <a:gd name="connsiteX14" fmla="*/ 2594163 w 2588579"/>
              <a:gd name="connsiteY14" fmla="*/ 3058584 h 3070765"/>
              <a:gd name="connsiteX15" fmla="*/ 2593655 w 2588579"/>
              <a:gd name="connsiteY15" fmla="*/ 3058584 h 307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88579" h="3070765">
                <a:moveTo>
                  <a:pt x="2593655" y="3058584"/>
                </a:moveTo>
                <a:cubicBezTo>
                  <a:pt x="2587818" y="3058838"/>
                  <a:pt x="2581981" y="3058838"/>
                  <a:pt x="2576398" y="3058838"/>
                </a:cubicBezTo>
                <a:cubicBezTo>
                  <a:pt x="2283025" y="3058838"/>
                  <a:pt x="2040663" y="2825612"/>
                  <a:pt x="2031273" y="2530209"/>
                </a:cubicBezTo>
                <a:cubicBezTo>
                  <a:pt x="2021883" y="2228970"/>
                  <a:pt x="2258409" y="1977218"/>
                  <a:pt x="2559648" y="1967828"/>
                </a:cubicBezTo>
                <a:cubicBezTo>
                  <a:pt x="2559648" y="1967828"/>
                  <a:pt x="2559648" y="1967828"/>
                  <a:pt x="2559648" y="1967828"/>
                </a:cubicBezTo>
                <a:cubicBezTo>
                  <a:pt x="2559648" y="1967828"/>
                  <a:pt x="2559648" y="1967828"/>
                  <a:pt x="2559648" y="1967828"/>
                </a:cubicBezTo>
                <a:lnTo>
                  <a:pt x="2543914" y="1968335"/>
                </a:lnTo>
                <a:cubicBezTo>
                  <a:pt x="2534270" y="1968589"/>
                  <a:pt x="2524626" y="1969097"/>
                  <a:pt x="2514982" y="1969097"/>
                </a:cubicBezTo>
                <a:cubicBezTo>
                  <a:pt x="1740439" y="1969097"/>
                  <a:pt x="1110298" y="1338955"/>
                  <a:pt x="1110298" y="564666"/>
                </a:cubicBezTo>
                <a:cubicBezTo>
                  <a:pt x="1110298" y="263426"/>
                  <a:pt x="865905" y="19034"/>
                  <a:pt x="564666" y="19034"/>
                </a:cubicBezTo>
                <a:cubicBezTo>
                  <a:pt x="263426" y="19034"/>
                  <a:pt x="19034" y="263172"/>
                  <a:pt x="19034" y="564666"/>
                </a:cubicBezTo>
                <a:cubicBezTo>
                  <a:pt x="19034" y="1940927"/>
                  <a:pt x="1138721" y="3060360"/>
                  <a:pt x="2514982" y="3060360"/>
                </a:cubicBezTo>
                <a:cubicBezTo>
                  <a:pt x="2537315" y="3060360"/>
                  <a:pt x="2559394" y="3059599"/>
                  <a:pt x="2581473" y="3058838"/>
                </a:cubicBezTo>
                <a:lnTo>
                  <a:pt x="2593655" y="3058584"/>
                </a:lnTo>
                <a:cubicBezTo>
                  <a:pt x="2593909" y="3058584"/>
                  <a:pt x="2593909" y="3058584"/>
                  <a:pt x="2594163" y="3058584"/>
                </a:cubicBezTo>
                <a:cubicBezTo>
                  <a:pt x="2593909" y="3058584"/>
                  <a:pt x="2593655" y="3058584"/>
                  <a:pt x="2593655" y="3058584"/>
                </a:cubicBezTo>
                <a:close/>
              </a:path>
            </a:pathLst>
          </a:custGeom>
          <a:solidFill>
            <a:srgbClr val="A27A47"/>
          </a:solidFill>
          <a:ln w="9525" cap="flat">
            <a:noFill/>
            <a:prstDash val="solid"/>
            <a:miter/>
          </a:ln>
        </p:spPr>
        <p:txBody>
          <a:bodyPr rtlCol="0" anchor="ctr"/>
          <a:lstStyle/>
          <a:p>
            <a:endParaRPr lang="ko-KR" altLang="en-US"/>
          </a:p>
        </p:txBody>
      </p:sp>
      <p:sp>
        <p:nvSpPr>
          <p:cNvPr id="16" name="자유형: 도형 79">
            <a:extLst>
              <a:ext uri="{FF2B5EF4-FFF2-40B4-BE49-F238E27FC236}">
                <a16:creationId xmlns:a16="http://schemas.microsoft.com/office/drawing/2014/main" id="{A9597F06-BAFF-4B0D-881B-9821F38015BC}"/>
              </a:ext>
            </a:extLst>
          </p:cNvPr>
          <p:cNvSpPr/>
          <p:nvPr/>
        </p:nvSpPr>
        <p:spPr>
          <a:xfrm>
            <a:off x="2825538" y="1263954"/>
            <a:ext cx="1848612" cy="1536869"/>
          </a:xfrm>
          <a:custGeom>
            <a:avLst/>
            <a:gdLst>
              <a:gd name="connsiteX0" fmla="*/ 2593909 w 3121522"/>
              <a:gd name="connsiteY0" fmla="*/ 20810 h 2512444"/>
              <a:gd name="connsiteX1" fmla="*/ 2593655 w 3121522"/>
              <a:gd name="connsiteY1" fmla="*/ 20810 h 2512444"/>
              <a:gd name="connsiteX2" fmla="*/ 2581220 w 3121522"/>
              <a:gd name="connsiteY2" fmla="*/ 20303 h 2512444"/>
              <a:gd name="connsiteX3" fmla="*/ 2514982 w 3121522"/>
              <a:gd name="connsiteY3" fmla="*/ 19034 h 2512444"/>
              <a:gd name="connsiteX4" fmla="*/ 19034 w 3121522"/>
              <a:gd name="connsiteY4" fmla="*/ 2514982 h 2512444"/>
              <a:gd name="connsiteX5" fmla="*/ 564666 w 3121522"/>
              <a:gd name="connsiteY5" fmla="*/ 1969350 h 2512444"/>
              <a:gd name="connsiteX6" fmla="*/ 1110298 w 3121522"/>
              <a:gd name="connsiteY6" fmla="*/ 2514982 h 2512444"/>
              <a:gd name="connsiteX7" fmla="*/ 2514982 w 3121522"/>
              <a:gd name="connsiteY7" fmla="*/ 1110297 h 2512444"/>
              <a:gd name="connsiteX8" fmla="*/ 2543914 w 3121522"/>
              <a:gd name="connsiteY8" fmla="*/ 1111059 h 2512444"/>
              <a:gd name="connsiteX9" fmla="*/ 2559648 w 3121522"/>
              <a:gd name="connsiteY9" fmla="*/ 1111566 h 2512444"/>
              <a:gd name="connsiteX10" fmla="*/ 2559648 w 3121522"/>
              <a:gd name="connsiteY10" fmla="*/ 1111566 h 2512444"/>
              <a:gd name="connsiteX11" fmla="*/ 3122030 w 3121522"/>
              <a:gd name="connsiteY11" fmla="*/ 583192 h 2512444"/>
              <a:gd name="connsiteX12" fmla="*/ 2593909 w 3121522"/>
              <a:gd name="connsiteY12" fmla="*/ 20810 h 251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1522" h="2512444">
                <a:moveTo>
                  <a:pt x="2593909" y="20810"/>
                </a:moveTo>
                <a:cubicBezTo>
                  <a:pt x="2593909" y="20810"/>
                  <a:pt x="2593655" y="20810"/>
                  <a:pt x="2593655" y="20810"/>
                </a:cubicBezTo>
                <a:lnTo>
                  <a:pt x="2581220" y="20303"/>
                </a:lnTo>
                <a:cubicBezTo>
                  <a:pt x="2559141" y="19795"/>
                  <a:pt x="2537062" y="19034"/>
                  <a:pt x="2514982" y="19034"/>
                </a:cubicBezTo>
                <a:cubicBezTo>
                  <a:pt x="1138721" y="19034"/>
                  <a:pt x="19034" y="1138721"/>
                  <a:pt x="19034" y="2514982"/>
                </a:cubicBezTo>
                <a:cubicBezTo>
                  <a:pt x="19034" y="2213743"/>
                  <a:pt x="263426" y="1969350"/>
                  <a:pt x="564666" y="1969350"/>
                </a:cubicBezTo>
                <a:cubicBezTo>
                  <a:pt x="865905" y="1969350"/>
                  <a:pt x="1110298" y="2213489"/>
                  <a:pt x="1110298" y="2514982"/>
                </a:cubicBezTo>
                <a:cubicBezTo>
                  <a:pt x="1110298" y="1740439"/>
                  <a:pt x="1740439" y="1110297"/>
                  <a:pt x="2514982" y="1110297"/>
                </a:cubicBezTo>
                <a:cubicBezTo>
                  <a:pt x="2524626" y="1110297"/>
                  <a:pt x="2534270" y="1110805"/>
                  <a:pt x="2543914" y="1111059"/>
                </a:cubicBezTo>
                <a:lnTo>
                  <a:pt x="2559648" y="1111566"/>
                </a:lnTo>
                <a:cubicBezTo>
                  <a:pt x="2559648" y="1111566"/>
                  <a:pt x="2559648" y="1111566"/>
                  <a:pt x="2559648" y="1111566"/>
                </a:cubicBezTo>
                <a:cubicBezTo>
                  <a:pt x="2861395" y="1121464"/>
                  <a:pt x="3112640" y="884431"/>
                  <a:pt x="3122030" y="583192"/>
                </a:cubicBezTo>
                <a:cubicBezTo>
                  <a:pt x="3131420" y="282206"/>
                  <a:pt x="2895148" y="30454"/>
                  <a:pt x="2593909" y="20810"/>
                </a:cubicBezTo>
                <a:close/>
              </a:path>
            </a:pathLst>
          </a:custGeom>
          <a:solidFill>
            <a:srgbClr val="F3C27E"/>
          </a:solidFill>
          <a:ln w="9525" cap="flat">
            <a:noFill/>
            <a:prstDash val="solid"/>
            <a:miter/>
          </a:ln>
        </p:spPr>
        <p:txBody>
          <a:bodyPr rtlCol="0" anchor="ctr"/>
          <a:lstStyle/>
          <a:p>
            <a:endParaRPr lang="ko-KR" altLang="en-US" dirty="0"/>
          </a:p>
        </p:txBody>
      </p:sp>
      <p:pic>
        <p:nvPicPr>
          <p:cNvPr id="3" name="Graphic 2" descr="Head with gears">
            <a:extLst>
              <a:ext uri="{FF2B5EF4-FFF2-40B4-BE49-F238E27FC236}">
                <a16:creationId xmlns:a16="http://schemas.microsoft.com/office/drawing/2014/main" id="{8E7CC749-B160-47AB-86DB-C68AD874B9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8945" y="1515258"/>
            <a:ext cx="644577" cy="566671"/>
          </a:xfrm>
          <a:prstGeom prst="rect">
            <a:avLst/>
          </a:prstGeom>
        </p:spPr>
      </p:pic>
      <p:pic>
        <p:nvPicPr>
          <p:cNvPr id="17" name="Graphic 16" descr="Head with gears">
            <a:extLst>
              <a:ext uri="{FF2B5EF4-FFF2-40B4-BE49-F238E27FC236}">
                <a16:creationId xmlns:a16="http://schemas.microsoft.com/office/drawing/2014/main" id="{A9C36B55-8F2C-485C-8C87-A769CF94D4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35126" y="3434295"/>
            <a:ext cx="644577" cy="566671"/>
          </a:xfrm>
          <a:prstGeom prst="rect">
            <a:avLst/>
          </a:prstGeom>
        </p:spPr>
      </p:pic>
      <p:pic>
        <p:nvPicPr>
          <p:cNvPr id="18" name="Graphic 17" descr="Head with gears">
            <a:extLst>
              <a:ext uri="{FF2B5EF4-FFF2-40B4-BE49-F238E27FC236}">
                <a16:creationId xmlns:a16="http://schemas.microsoft.com/office/drawing/2014/main" id="{D1AD1AF0-C5F7-4342-820F-8EB2A3A92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7650" y="1894580"/>
            <a:ext cx="644577" cy="566671"/>
          </a:xfrm>
          <a:prstGeom prst="rect">
            <a:avLst/>
          </a:prstGeom>
        </p:spPr>
      </p:pic>
      <p:pic>
        <p:nvPicPr>
          <p:cNvPr id="19" name="Graphic 18" descr="Head with gears">
            <a:extLst>
              <a:ext uri="{FF2B5EF4-FFF2-40B4-BE49-F238E27FC236}">
                <a16:creationId xmlns:a16="http://schemas.microsoft.com/office/drawing/2014/main" id="{406B0E26-92B0-4E1D-8966-F9FBF2662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9691" y="3765550"/>
            <a:ext cx="644577" cy="566671"/>
          </a:xfrm>
          <a:prstGeom prst="rect">
            <a:avLst/>
          </a:prstGeom>
        </p:spPr>
      </p:pic>
      <p:sp>
        <p:nvSpPr>
          <p:cNvPr id="4" name="TextBox 3">
            <a:extLst>
              <a:ext uri="{FF2B5EF4-FFF2-40B4-BE49-F238E27FC236}">
                <a16:creationId xmlns:a16="http://schemas.microsoft.com/office/drawing/2014/main" id="{AD32D0B6-5258-473D-8EB5-9FC54DE44B73}"/>
              </a:ext>
            </a:extLst>
          </p:cNvPr>
          <p:cNvSpPr txBox="1"/>
          <p:nvPr/>
        </p:nvSpPr>
        <p:spPr>
          <a:xfrm>
            <a:off x="225141" y="1387280"/>
            <a:ext cx="2653564" cy="954107"/>
          </a:xfrm>
          <a:prstGeom prst="rect">
            <a:avLst/>
          </a:prstGeom>
          <a:noFill/>
        </p:spPr>
        <p:txBody>
          <a:bodyPr wrap="square" rtlCol="0">
            <a:spAutoFit/>
          </a:bodyPr>
          <a:lstStyle/>
          <a:p>
            <a:pPr>
              <a:buClr>
                <a:schemeClr val="bg1"/>
              </a:buClr>
              <a:buSzPct val="110000"/>
            </a:pPr>
            <a:r>
              <a:rPr lang="en-IN" sz="1400" dirty="0">
                <a:solidFill>
                  <a:schemeClr val="bg2">
                    <a:lumMod val="75000"/>
                  </a:schemeClr>
                </a:solidFill>
                <a:effectLst/>
                <a:latin typeface="Times New Roman" panose="02020603050405020304" pitchFamily="18" charset="0"/>
                <a:ea typeface="Calibri" panose="020F0502020204030204" pitchFamily="34" charset="0"/>
              </a:rPr>
              <a:t>Driver drowsiness is a significant factor in the increasing number of accidents on today’s roads and it is underestimated</a:t>
            </a:r>
          </a:p>
        </p:txBody>
      </p:sp>
      <p:sp>
        <p:nvSpPr>
          <p:cNvPr id="5" name="TextBox 4">
            <a:extLst>
              <a:ext uri="{FF2B5EF4-FFF2-40B4-BE49-F238E27FC236}">
                <a16:creationId xmlns:a16="http://schemas.microsoft.com/office/drawing/2014/main" id="{1893393B-6FBA-443B-9875-E833D402FD28}"/>
              </a:ext>
            </a:extLst>
          </p:cNvPr>
          <p:cNvSpPr txBox="1"/>
          <p:nvPr/>
        </p:nvSpPr>
        <p:spPr>
          <a:xfrm>
            <a:off x="240827" y="3537959"/>
            <a:ext cx="2653563" cy="954107"/>
          </a:xfrm>
          <a:prstGeom prst="rect">
            <a:avLst/>
          </a:prstGeom>
          <a:noFill/>
        </p:spPr>
        <p:txBody>
          <a:bodyPr wrap="square" rtlCol="0">
            <a:spAutoFit/>
          </a:bodyPr>
          <a:lstStyle/>
          <a:p>
            <a:r>
              <a:rPr lang="en-US" dirty="0">
                <a:solidFill>
                  <a:schemeClr val="bg2">
                    <a:lumMod val="75000"/>
                  </a:schemeClr>
                </a:solidFill>
                <a:latin typeface="Times New Roman" panose="02020603050405020304" pitchFamily="18" charset="0"/>
                <a:cs typeface="Times New Roman" panose="02020603050405020304" pitchFamily="18" charset="0"/>
              </a:rPr>
              <a:t>So far, researchers have tried to model the behavior by creating links between drowsiness and certain indications.</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B5827DF-093D-4388-9D54-0B49AC5ED8E2}"/>
              </a:ext>
            </a:extLst>
          </p:cNvPr>
          <p:cNvSpPr txBox="1"/>
          <p:nvPr/>
        </p:nvSpPr>
        <p:spPr>
          <a:xfrm>
            <a:off x="6214454" y="3571831"/>
            <a:ext cx="2814534" cy="954107"/>
          </a:xfrm>
          <a:prstGeom prst="rect">
            <a:avLst/>
          </a:prstGeom>
          <a:noFill/>
        </p:spPr>
        <p:txBody>
          <a:bodyPr wrap="square" rtlCol="0">
            <a:spAutoFit/>
          </a:bodyPr>
          <a:lstStyle/>
          <a:p>
            <a:r>
              <a:rPr lang="en-IN" sz="1400" dirty="0">
                <a:solidFill>
                  <a:schemeClr val="bg2">
                    <a:lumMod val="75000"/>
                  </a:schemeClr>
                </a:solidFill>
                <a:effectLst/>
                <a:latin typeface="Times New Roman" panose="02020603050405020304" pitchFamily="18" charset="0"/>
                <a:ea typeface="Calibri" panose="020F0502020204030204" pitchFamily="34" charset="0"/>
              </a:rPr>
              <a:t>The systems do not look at driver performance and overlook driver ability and characteristics also people drive differently. </a:t>
            </a:r>
            <a:endParaRPr lang="en-IN" dirty="0">
              <a:solidFill>
                <a:schemeClr val="bg2">
                  <a:lumMod val="75000"/>
                </a:schemeClr>
              </a:solidFill>
            </a:endParaRPr>
          </a:p>
        </p:txBody>
      </p:sp>
    </p:spTree>
    <p:extLst>
      <p:ext uri="{BB962C8B-B14F-4D97-AF65-F5344CB8AC3E}">
        <p14:creationId xmlns:p14="http://schemas.microsoft.com/office/powerpoint/2010/main" val="53936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5A9A7-A3CB-483D-85FB-FA0F680EDB26}"/>
              </a:ext>
            </a:extLst>
          </p:cNvPr>
          <p:cNvSpPr/>
          <p:nvPr/>
        </p:nvSpPr>
        <p:spPr>
          <a:xfrm>
            <a:off x="2104571" y="892629"/>
            <a:ext cx="5094514" cy="3294742"/>
          </a:xfrm>
          <a:prstGeom prst="ellipse">
            <a:avLst/>
          </a:prstGeom>
          <a:solidFill>
            <a:schemeClr val="accent3">
              <a:alpha val="50000"/>
            </a:schemeClr>
          </a:solidFill>
          <a:ln>
            <a:noFill/>
          </a:ln>
          <a:effectLst>
            <a:reflection blurRad="6350" stA="52000" endA="300" endPos="35000" dir="5400000" sy="-100000" algn="bl" rotWithShape="0"/>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IN" sz="2000" dirty="0">
              <a:solidFill>
                <a:srgbClr val="A27A47"/>
              </a:solidFill>
              <a:latin typeface="+mj-lt"/>
            </a:endParaRPr>
          </a:p>
        </p:txBody>
      </p:sp>
      <p:sp>
        <p:nvSpPr>
          <p:cNvPr id="8" name="TextBox 7">
            <a:extLst>
              <a:ext uri="{FF2B5EF4-FFF2-40B4-BE49-F238E27FC236}">
                <a16:creationId xmlns:a16="http://schemas.microsoft.com/office/drawing/2014/main" id="{5D407D39-7D00-45CE-9DA8-9098DF7A9600}"/>
              </a:ext>
            </a:extLst>
          </p:cNvPr>
          <p:cNvSpPr txBox="1"/>
          <p:nvPr/>
        </p:nvSpPr>
        <p:spPr>
          <a:xfrm>
            <a:off x="2960915" y="1694587"/>
            <a:ext cx="3621314" cy="1754326"/>
          </a:xfrm>
          <a:prstGeom prst="rect">
            <a:avLst/>
          </a:prstGeom>
          <a:noFill/>
        </p:spPr>
        <p:txBody>
          <a:bodyPr wrap="square">
            <a:spAutoFit/>
          </a:bodyPr>
          <a:lstStyle/>
          <a:p>
            <a:pPr algn="ctr"/>
            <a:r>
              <a:rPr lang="en-IN" sz="5400" b="1" dirty="0">
                <a:solidFill>
                  <a:srgbClr val="002060"/>
                </a:solidFill>
                <a:latin typeface="Times New Roman" panose="02020603050405020304" pitchFamily="18" charset="0"/>
                <a:cs typeface="Times New Roman" panose="02020603050405020304" pitchFamily="18" charset="0"/>
              </a:rPr>
              <a:t>Literature Review</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278208"/>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ubik Medium - Rubik">
      <a:majorFont>
        <a:latin typeface="Rubik Medium"/>
        <a:ea typeface="Arial Unicode MS"/>
        <a:cs typeface=""/>
      </a:majorFont>
      <a:minorFont>
        <a:latin typeface="Rubik"/>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flat">
          <a:solidFill>
            <a:srgbClr val="A27A47"/>
          </a:solidFill>
          <a:prstDash val="solid"/>
          <a:miter/>
        </a:ln>
      </a:spPr>
      <a:bodyPr rtlCol="0" anchor="ctr"/>
      <a:lstStyle>
        <a:defPPr algn="ctr">
          <a:defRPr sz="2000" dirty="0" smtClean="0">
            <a:solidFill>
              <a:srgbClr val="A27A47"/>
            </a:solidFill>
            <a:latin typeface="+mj-lt"/>
          </a:defRPr>
        </a:defPPr>
      </a:lstStyle>
    </a:spDef>
    <a:lnDef>
      <a:spPr>
        <a:gradFill>
          <a:gsLst>
            <a:gs pos="79650">
              <a:srgbClr val="D6A86A"/>
            </a:gs>
            <a:gs pos="0">
              <a:srgbClr val="BD955D"/>
            </a:gs>
            <a:gs pos="28000">
              <a:srgbClr val="987140"/>
            </a:gs>
            <a:gs pos="58000">
              <a:srgbClr val="F3C27E"/>
            </a:gs>
            <a:gs pos="63000">
              <a:srgbClr val="F6C480"/>
            </a:gs>
            <a:gs pos="100000">
              <a:srgbClr val="987141"/>
            </a:gs>
          </a:gsLst>
          <a:lin ang="0" scaled="0"/>
        </a:gradFill>
        <a:ln w="3175" cap="flat">
          <a:solidFill>
            <a:srgbClr val="A27A47"/>
          </a:solidFill>
          <a:prstDash val="solid"/>
          <a:miter/>
        </a:ln>
        <a:effectLst>
          <a:outerShdw blurRad="50800" dist="38100" dir="2700000" algn="tl" rotWithShape="0">
            <a:prstClr val="black">
              <a:alpha val="40000"/>
            </a:prstClr>
          </a:outerShdw>
        </a:effectLst>
      </a:spPr>
      <a:body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1206</Words>
  <Application>Microsoft Office PowerPoint</Application>
  <PresentationFormat>On-screen Show (16:9)</PresentationFormat>
  <Paragraphs>158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Bahnschrift Light</vt:lpstr>
      <vt:lpstr>Calibri</vt:lpstr>
      <vt:lpstr>Rubik</vt:lpstr>
      <vt:lpstr>Rubik Medium</vt:lpstr>
      <vt:lpstr>Times New Roman</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cp:lastModifiedBy>Ajay Walke</cp:lastModifiedBy>
  <cp:revision>53</cp:revision>
  <dcterms:modified xsi:type="dcterms:W3CDTF">2022-04-28T09:35:17Z</dcterms:modified>
</cp:coreProperties>
</file>