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D4B890-FEA4-4B30-BC2C-C15A3B55A6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A633F6-828D-4FD3-8953-9FF0CBE6CC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FA3027-9134-4BA5-8DC5-7B9514B3CC1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325D8D-9A11-4B83-A4D6-66458B51B0F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B04D43-7460-4DA7-9955-C38AF87E94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7B45A9-5A83-4FE0-9F10-8A96954078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1B0A97-B5B3-49D4-A7D8-CAD176F934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2492925-BCB5-41D2-A3B2-84B57CE879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A17BC1C-C4EE-4180-8DD3-1EBD641F10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C00CF7-934B-4154-B21F-92C7309BD8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E532B9-0A2D-4589-BDB9-A287F6C76D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C8FA49-D3EA-4CC9-A487-567574DCDC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39C5F6-41AA-449B-B525-870BD37E9F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E5E78E-D39E-4007-86A6-BD547B898E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ADB2A3-1D37-4BAD-B171-41361E4B66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165F3C-D228-4AC7-9DDF-E9D287077F0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D628A9-4EA2-4FBA-A37A-7F104735FC1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2B31A75-FAEE-4D40-982A-AAA8047A9F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FB1EB53-FFD1-434E-BC18-900F1213EB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F9155AE-6311-40DD-93E6-3842E6F520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90DAFAE-3078-4609-8A81-B1F535A1E3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6C880B-4E0D-4D8F-A203-1ABD01C5FA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028971-A36C-415B-8FEB-ED2F50D851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F25EADD-59B6-43FA-B111-574BA8E7A1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8AEE9B4-F85B-4F97-AD5D-DAAD2422B1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9D48FE9-16D2-4213-AC22-763A496AE6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CD94637-A2CF-47E6-9147-7D79BDF75D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7C932BE-9509-4048-9D54-C2AAACB9B3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76ED715-BB0A-4DFF-9D94-7FFEEB3B3AE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81E4F5A-AC72-46B6-932A-CEAFAC0EB40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30498E-BD09-42AA-A74B-1DCD05FA6E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BA3EA7-D6ED-4F3D-A362-33531178B5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F579E2-0350-4C6A-95AA-279822CA29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023DA5-72D3-4F8C-B496-BC6994124C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D6F2D0-28AB-42D5-A96E-7A4CF6E4E7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B6F070-563D-407E-AA63-285B2B32AC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7B17AD-64AD-42B1-97E9-910500B09D5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3C8C97-A328-4F64-A231-BE245BF8C90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FEB5E1-07ED-4C56-87BE-DF1492EF67C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8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Exploratory Data Analysis of Booking.com Multi-Destination Trips Dataset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Predicting the Next Destination in Multi-City Trips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Team: CodeRec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Device Usage by Country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analysis explores the difference in device usage by country compared to the overall average.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bar plot shows the variation in device class usage for different countries.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8" name="Picture 4" descr=""/>
          <p:cNvPicPr/>
          <p:nvPr/>
        </p:nvPicPr>
        <p:blipFill>
          <a:blip r:embed="rId1"/>
          <a:stretch/>
        </p:blipFill>
        <p:spPr>
          <a:xfrm>
            <a:off x="1734120" y="3259440"/>
            <a:ext cx="4968360" cy="323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Number of Bookings by Country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number of bookings by country is analyzed.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bar plot shows the number of bookings for each country in descending order.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1" name="Picture 4" descr=""/>
          <p:cNvPicPr/>
          <p:nvPr/>
        </p:nvPicPr>
        <p:blipFill>
          <a:blip r:embed="rId1"/>
          <a:stretch/>
        </p:blipFill>
        <p:spPr>
          <a:xfrm>
            <a:off x="1840320" y="3232080"/>
            <a:ext cx="4366440" cy="307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Key Findings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dataset provides rich sequential booking data, making it suitable for developing a recommendation system for predicting the next city a user would book.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August is the peak month for bookings, indicating a high travel season.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Most trips last between 1 to 2 days.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Device usage varies significantly across different countries, with notable differences in desktop vs. mobile bookings.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Distribution of Trip Lengths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5" name="Picture 2" descr="trip_length_distribution.png"/>
          <p:cNvPicPr/>
          <p:nvPr/>
        </p:nvPicPr>
        <p:blipFill>
          <a:blip r:embed="rId1"/>
          <a:stretch/>
        </p:blipFill>
        <p:spPr>
          <a:xfrm>
            <a:off x="914400" y="1371600"/>
            <a:ext cx="685764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Frequency of Reservations per City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Picture 2" descr="city_reservation_frequency.png"/>
          <p:cNvPicPr/>
          <p:nvPr/>
        </p:nvPicPr>
        <p:blipFill>
          <a:blip r:embed="rId1"/>
          <a:stretch/>
        </p:blipFill>
        <p:spPr>
          <a:xfrm>
            <a:off x="914400" y="1371600"/>
            <a:ext cx="685764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Feature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Engineering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Box 4"/>
          <p:cNvSpPr/>
          <p:nvPr/>
        </p:nvSpPr>
        <p:spPr>
          <a:xfrm>
            <a:off x="849240" y="1681920"/>
            <a:ext cx="6972120" cy="283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Objective: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 To create features that capture the sequential nature of trips and user preferences.</a:t>
            </a:r>
            <a:endParaRPr b="0" lang="en-US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Key Features Created:</a:t>
            </a:r>
            <a:endParaRPr b="0" lang="en-US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Temporal Features: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 Day of week, month, trip duration.</a:t>
            </a:r>
            <a:endParaRPr b="0" lang="en-US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User Behavior Features: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 Number of previous trips, average trip duration.</a:t>
            </a:r>
            <a:endParaRPr b="0" lang="en-US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Geographical Features: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 Distance between cities, travel pattern embeddings.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Feature Importance Ranking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1" name="Picture 2" descr="feature_importance_ranking.png"/>
          <p:cNvPicPr/>
          <p:nvPr/>
        </p:nvPicPr>
        <p:blipFill>
          <a:blip r:embed="rId1"/>
          <a:stretch/>
        </p:blipFill>
        <p:spPr>
          <a:xfrm>
            <a:off x="914400" y="1371600"/>
            <a:ext cx="685764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Model Performance Metrics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3" name="Picture 2" descr="model_performance_metrics.png"/>
          <p:cNvPicPr/>
          <p:nvPr/>
        </p:nvPicPr>
        <p:blipFill>
          <a:blip r:embed="rId1"/>
          <a:stretch/>
        </p:blipFill>
        <p:spPr>
          <a:xfrm>
            <a:off x="914400" y="1371600"/>
            <a:ext cx="685764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RNN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Box 4"/>
          <p:cNvSpPr/>
          <p:nvPr/>
        </p:nvSpPr>
        <p:spPr>
          <a:xfrm>
            <a:off x="931320" y="1600200"/>
            <a:ext cx="694224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Model Architecture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Model: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Recurrent Neural Network (RNN)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Components: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Embedding Layer: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To convert categorical features into dense vectors.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LSTM/GRU Layers: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To capture sequential dependencies.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Dense Layers: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For final prediction.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Training Data: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Description of the training process, including the use of the training set.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Evaluation Metrics: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Accuracy, Precision, Recall.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RNN Model Accuracy Over Epochs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7" name="Picture 2" descr="rnn_model_accuracy.png"/>
          <p:cNvPicPr/>
          <p:nvPr/>
        </p:nvPicPr>
        <p:blipFill>
          <a:blip r:embed="rId1"/>
          <a:stretch/>
        </p:blipFill>
        <p:spPr>
          <a:xfrm>
            <a:off x="914400" y="1371600"/>
            <a:ext cx="685764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Dataset Overview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dataset from Booking.com contains 1.5 million anonymized accommodation bookings, representing 359,000 unique trips across 39,000 destinations.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dataset is particularly well-suited for modeling sequential recommendations and retrieval problems in a high cardinality target space.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RNN Model Precision Over Epochs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9" name="Picture 2" descr="rnn_model_precision.png"/>
          <p:cNvPicPr/>
          <p:nvPr/>
        </p:nvPicPr>
        <p:blipFill>
          <a:blip r:embed="rId1"/>
          <a:stretch/>
        </p:blipFill>
        <p:spPr>
          <a:xfrm>
            <a:off x="914400" y="1371600"/>
            <a:ext cx="685764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LSTM Neural Network for Sequential Prediction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Architecture: Embedding layer followed by Bidirectional LSTM and a Dense output layer.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Purpose: To capture temporal dependencies and patterns in the sequence of cities visited.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Model Training &amp; Validation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Cross-Validation: Using K-Fold (e.g., 5 folds) to ensure the model's robustness.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Optimization: Adam optimizer with sparse categorical crossentropy.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Monitoring: Tracking validation accuracy to gauge performance.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Conclusion &amp; Future Work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Achievements: Successful development of a predictive model with robust validation.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Future Enhancements: Increase dataset size, incorporate more complex features, and deploy the model for real-time recommendations.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Dataset Overview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3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dataset consists of anonymized bookings representing multi-destination trips.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Key Columns: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user_id: User ID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checkin: Check-in date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checkout: Check-out date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city_id: Unique city ID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device_class: Device used for booking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affiliate_id: Affiliate channel ID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booker_country: Country of the booker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hotel_country: Country of the hotel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utrip_id: Unique multi-destination trip ID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Most Popular Cities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analysis identifies the most popular cities based on the number of bookings.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top 10 cities with the highest number of bookings are presented.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Picture 4" descr=""/>
          <p:cNvPicPr/>
          <p:nvPr/>
        </p:nvPicPr>
        <p:blipFill>
          <a:blip r:embed="rId1"/>
          <a:stretch/>
        </p:blipFill>
        <p:spPr>
          <a:xfrm>
            <a:off x="1886400" y="2543400"/>
            <a:ext cx="5370840" cy="388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Bookings per Month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analysis examines the number of bookings made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per month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August had the highest bookings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4" name="Picture 3" descr="device_class.png"/>
          <p:cNvPicPr/>
          <p:nvPr/>
        </p:nvPicPr>
        <p:blipFill>
          <a:blip r:embed="rId1"/>
          <a:stretch/>
        </p:blipFill>
        <p:spPr>
          <a:xfrm>
            <a:off x="903960" y="3382920"/>
            <a:ext cx="5333760" cy="320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Trip Duration Distribution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distribution of trip durations (in days) is analyzed.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histogram shows the frequency of different trip lengths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most trips lasted 1-2 days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Picture 3" descr="trip_duration.png"/>
          <p:cNvPicPr/>
          <p:nvPr/>
        </p:nvPicPr>
        <p:blipFill>
          <a:blip r:embed="rId1"/>
          <a:stretch/>
        </p:blipFill>
        <p:spPr>
          <a:xfrm>
            <a:off x="2522520" y="3273840"/>
            <a:ext cx="5333760" cy="320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Distribution of Trip Durations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9" name="Picture 2" descr="trip_duration.png"/>
          <p:cNvPicPr/>
          <p:nvPr/>
        </p:nvPicPr>
        <p:blipFill>
          <a:blip r:embed="rId1"/>
          <a:stretch/>
        </p:blipFill>
        <p:spPr>
          <a:xfrm>
            <a:off x="914400" y="1371600"/>
            <a:ext cx="685764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8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Change in Trip Duration Over Months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Seasonality peaks in Jan, Jul and December during winter/ summer holiday season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Picture 7" descr="A graph with blue lines&#10;&#10;Description automatically generated"/>
          <p:cNvPicPr/>
          <p:nvPr/>
        </p:nvPicPr>
        <p:blipFill>
          <a:blip r:embed="rId1"/>
          <a:stretch/>
        </p:blipFill>
        <p:spPr>
          <a:xfrm>
            <a:off x="1604160" y="2887200"/>
            <a:ext cx="5388840" cy="342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8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Booking Channel Distribution Over Months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94016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booking channel distribution over different months is visualized.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 heatmap shows the proportion of bookings made through various device classes each month.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5" name="Picture 3" descr="booking_channel.png"/>
          <p:cNvPicPr/>
          <p:nvPr/>
        </p:nvPicPr>
        <p:blipFill>
          <a:blip r:embed="rId1"/>
          <a:stretch/>
        </p:blipFill>
        <p:spPr>
          <a:xfrm>
            <a:off x="946080" y="2690640"/>
            <a:ext cx="6505560" cy="390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</TotalTime>
  <Application>LibreOffice/7.3.7.2$Linux_X86_64 LibreOffice_project/30$Build-2</Application>
  <AppVersion>15.0000</AppVersion>
  <Words>552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2024-06-01T09:41:43Z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20</vt:i4>
  </property>
</Properties>
</file>