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96076-73E7-46D2-955C-A3C92AD27F3E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F4EB28-EA0C-4246-A1E5-EC3A8E3C8787}">
      <dgm:prSet phldrT="[Text]" custT="1"/>
      <dgm:spPr/>
      <dgm:t>
        <a:bodyPr/>
        <a:lstStyle/>
        <a:p>
          <a:r>
            <a:rPr lang="en-US" sz="2800" b="1" dirty="0"/>
            <a:t>Casual riders rides more bikes on weekends whereas annual rides more on work days</a:t>
          </a:r>
          <a:endParaRPr lang="en-IN" sz="2800" b="1" dirty="0"/>
        </a:p>
      </dgm:t>
    </dgm:pt>
    <dgm:pt modelId="{FA88E95F-3D0B-474C-A40C-CF4C74F5F1AA}" type="parTrans" cxnId="{E0C61C04-B908-4C6A-ADD9-0CFE72D80C8A}">
      <dgm:prSet/>
      <dgm:spPr/>
      <dgm:t>
        <a:bodyPr/>
        <a:lstStyle/>
        <a:p>
          <a:endParaRPr lang="en-IN"/>
        </a:p>
      </dgm:t>
    </dgm:pt>
    <dgm:pt modelId="{46860E52-FCAD-42B1-BC2E-7275D8EC0C97}" type="sibTrans" cxnId="{E0C61C04-B908-4C6A-ADD9-0CFE72D80C8A}">
      <dgm:prSet/>
      <dgm:spPr/>
      <dgm:t>
        <a:bodyPr/>
        <a:lstStyle/>
        <a:p>
          <a:endParaRPr lang="en-IN"/>
        </a:p>
      </dgm:t>
    </dgm:pt>
    <dgm:pt modelId="{FC0264B1-290B-491B-B397-A63089D8D97D}">
      <dgm:prSet phldrT="[Text]" custT="1"/>
      <dgm:spPr/>
      <dgm:t>
        <a:bodyPr/>
        <a:lstStyle/>
        <a:p>
          <a:r>
            <a:rPr lang="en-US" sz="2800" b="1" dirty="0"/>
            <a:t>Average duration and number of rides by annual members are way more than casual members on everyday</a:t>
          </a:r>
          <a:endParaRPr lang="en-IN" sz="2800" b="1" dirty="0"/>
        </a:p>
      </dgm:t>
    </dgm:pt>
    <dgm:pt modelId="{A6B78C0B-F841-4558-B840-BAE0F0728A67}" type="parTrans" cxnId="{63F0A9FE-3471-4416-962B-2B268ACD6D40}">
      <dgm:prSet/>
      <dgm:spPr/>
      <dgm:t>
        <a:bodyPr/>
        <a:lstStyle/>
        <a:p>
          <a:endParaRPr lang="en-IN"/>
        </a:p>
      </dgm:t>
    </dgm:pt>
    <dgm:pt modelId="{743E79C9-4E2E-43BC-8CC6-ABA7BD898990}" type="sibTrans" cxnId="{63F0A9FE-3471-4416-962B-2B268ACD6D40}">
      <dgm:prSet/>
      <dgm:spPr/>
      <dgm:t>
        <a:bodyPr/>
        <a:lstStyle/>
        <a:p>
          <a:endParaRPr lang="en-IN"/>
        </a:p>
      </dgm:t>
    </dgm:pt>
    <dgm:pt modelId="{AC1E8683-D3A9-4B30-9340-B8127EAB9CEA}">
      <dgm:prSet phldrT="[Text]" custT="1"/>
      <dgm:spPr/>
      <dgm:t>
        <a:bodyPr/>
        <a:lstStyle/>
        <a:p>
          <a:r>
            <a:rPr lang="en-US" sz="2800" b="1" dirty="0"/>
            <a:t>Average duration of members are still high on weekends even number of rides decreases</a:t>
          </a:r>
          <a:endParaRPr lang="en-IN" sz="2800" b="1" dirty="0"/>
        </a:p>
      </dgm:t>
    </dgm:pt>
    <dgm:pt modelId="{47348442-2C9B-4F02-88C1-99170DE821F6}" type="parTrans" cxnId="{958CE2F4-0420-49FF-A118-7389E239BD77}">
      <dgm:prSet/>
      <dgm:spPr/>
      <dgm:t>
        <a:bodyPr/>
        <a:lstStyle/>
        <a:p>
          <a:endParaRPr lang="en-IN"/>
        </a:p>
      </dgm:t>
    </dgm:pt>
    <dgm:pt modelId="{DCF0C860-218B-4FDE-8084-DDE2903F9E8D}" type="sibTrans" cxnId="{958CE2F4-0420-49FF-A118-7389E239BD77}">
      <dgm:prSet/>
      <dgm:spPr/>
      <dgm:t>
        <a:bodyPr/>
        <a:lstStyle/>
        <a:p>
          <a:endParaRPr lang="en-IN"/>
        </a:p>
      </dgm:t>
    </dgm:pt>
    <dgm:pt modelId="{CB14007D-4A36-4E4B-AFA3-A0C856A5657A}" type="pres">
      <dgm:prSet presAssocID="{83196076-73E7-46D2-955C-A3C92AD27F3E}" presName="diagram" presStyleCnt="0">
        <dgm:presLayoutVars>
          <dgm:dir/>
          <dgm:resizeHandles val="exact"/>
        </dgm:presLayoutVars>
      </dgm:prSet>
      <dgm:spPr/>
    </dgm:pt>
    <dgm:pt modelId="{4FA654A7-5B39-4449-9436-88C8377C7AE2}" type="pres">
      <dgm:prSet presAssocID="{E8F4EB28-EA0C-4246-A1E5-EC3A8E3C8787}" presName="node" presStyleLbl="node1" presStyleIdx="0" presStyleCnt="3" custScaleX="50767" custScaleY="129109">
        <dgm:presLayoutVars>
          <dgm:bulletEnabled val="1"/>
        </dgm:presLayoutVars>
      </dgm:prSet>
      <dgm:spPr/>
    </dgm:pt>
    <dgm:pt modelId="{AE33D638-51FA-40BC-AEE6-125F34277D28}" type="pres">
      <dgm:prSet presAssocID="{46860E52-FCAD-42B1-BC2E-7275D8EC0C97}" presName="sibTrans" presStyleCnt="0"/>
      <dgm:spPr/>
    </dgm:pt>
    <dgm:pt modelId="{A237C079-88BC-499D-A82C-47E1422F63D2}" type="pres">
      <dgm:prSet presAssocID="{FC0264B1-290B-491B-B397-A63089D8D97D}" presName="node" presStyleLbl="node1" presStyleIdx="1" presStyleCnt="3" custScaleX="50514" custScaleY="129109" custLinFactNeighborY="-666">
        <dgm:presLayoutVars>
          <dgm:bulletEnabled val="1"/>
        </dgm:presLayoutVars>
      </dgm:prSet>
      <dgm:spPr/>
    </dgm:pt>
    <dgm:pt modelId="{F0D7BD05-5019-420D-9518-B16CB73F3D85}" type="pres">
      <dgm:prSet presAssocID="{743E79C9-4E2E-43BC-8CC6-ABA7BD898990}" presName="sibTrans" presStyleCnt="0"/>
      <dgm:spPr/>
    </dgm:pt>
    <dgm:pt modelId="{178AE32A-402F-4449-82BA-8E8BBAA0B67B}" type="pres">
      <dgm:prSet presAssocID="{AC1E8683-D3A9-4B30-9340-B8127EAB9CEA}" presName="node" presStyleLbl="node1" presStyleIdx="2" presStyleCnt="3" custScaleX="50487" custScaleY="128927">
        <dgm:presLayoutVars>
          <dgm:bulletEnabled val="1"/>
        </dgm:presLayoutVars>
      </dgm:prSet>
      <dgm:spPr/>
    </dgm:pt>
  </dgm:ptLst>
  <dgm:cxnLst>
    <dgm:cxn modelId="{E0C61C04-B908-4C6A-ADD9-0CFE72D80C8A}" srcId="{83196076-73E7-46D2-955C-A3C92AD27F3E}" destId="{E8F4EB28-EA0C-4246-A1E5-EC3A8E3C8787}" srcOrd="0" destOrd="0" parTransId="{FA88E95F-3D0B-474C-A40C-CF4C74F5F1AA}" sibTransId="{46860E52-FCAD-42B1-BC2E-7275D8EC0C97}"/>
    <dgm:cxn modelId="{0A321E12-AF10-4E09-A63D-E5BE0FDB6E43}" type="presOf" srcId="{FC0264B1-290B-491B-B397-A63089D8D97D}" destId="{A237C079-88BC-499D-A82C-47E1422F63D2}" srcOrd="0" destOrd="0" presId="urn:microsoft.com/office/officeart/2005/8/layout/default"/>
    <dgm:cxn modelId="{9749452B-DD51-4CE0-B154-8D3C2B759EFD}" type="presOf" srcId="{AC1E8683-D3A9-4B30-9340-B8127EAB9CEA}" destId="{178AE32A-402F-4449-82BA-8E8BBAA0B67B}" srcOrd="0" destOrd="0" presId="urn:microsoft.com/office/officeart/2005/8/layout/default"/>
    <dgm:cxn modelId="{CA78E5DA-4853-414E-955D-C125DF5E405F}" type="presOf" srcId="{83196076-73E7-46D2-955C-A3C92AD27F3E}" destId="{CB14007D-4A36-4E4B-AFA3-A0C856A5657A}" srcOrd="0" destOrd="0" presId="urn:microsoft.com/office/officeart/2005/8/layout/default"/>
    <dgm:cxn modelId="{B1CFB0EE-265A-4897-9370-4D95B9CBDFC3}" type="presOf" srcId="{E8F4EB28-EA0C-4246-A1E5-EC3A8E3C8787}" destId="{4FA654A7-5B39-4449-9436-88C8377C7AE2}" srcOrd="0" destOrd="0" presId="urn:microsoft.com/office/officeart/2005/8/layout/default"/>
    <dgm:cxn modelId="{958CE2F4-0420-49FF-A118-7389E239BD77}" srcId="{83196076-73E7-46D2-955C-A3C92AD27F3E}" destId="{AC1E8683-D3A9-4B30-9340-B8127EAB9CEA}" srcOrd="2" destOrd="0" parTransId="{47348442-2C9B-4F02-88C1-99170DE821F6}" sibTransId="{DCF0C860-218B-4FDE-8084-DDE2903F9E8D}"/>
    <dgm:cxn modelId="{63F0A9FE-3471-4416-962B-2B268ACD6D40}" srcId="{83196076-73E7-46D2-955C-A3C92AD27F3E}" destId="{FC0264B1-290B-491B-B397-A63089D8D97D}" srcOrd="1" destOrd="0" parTransId="{A6B78C0B-F841-4558-B840-BAE0F0728A67}" sibTransId="{743E79C9-4E2E-43BC-8CC6-ABA7BD898990}"/>
    <dgm:cxn modelId="{21E30FE4-9EDB-453E-85DD-3C01B2FD4D77}" type="presParOf" srcId="{CB14007D-4A36-4E4B-AFA3-A0C856A5657A}" destId="{4FA654A7-5B39-4449-9436-88C8377C7AE2}" srcOrd="0" destOrd="0" presId="urn:microsoft.com/office/officeart/2005/8/layout/default"/>
    <dgm:cxn modelId="{08FB530F-163B-4666-9853-EAC94B01F19D}" type="presParOf" srcId="{CB14007D-4A36-4E4B-AFA3-A0C856A5657A}" destId="{AE33D638-51FA-40BC-AEE6-125F34277D28}" srcOrd="1" destOrd="0" presId="urn:microsoft.com/office/officeart/2005/8/layout/default"/>
    <dgm:cxn modelId="{76C69908-0D37-431E-A6D0-F6059692DF0C}" type="presParOf" srcId="{CB14007D-4A36-4E4B-AFA3-A0C856A5657A}" destId="{A237C079-88BC-499D-A82C-47E1422F63D2}" srcOrd="2" destOrd="0" presId="urn:microsoft.com/office/officeart/2005/8/layout/default"/>
    <dgm:cxn modelId="{8F7D21C4-8261-4112-9A2B-16A87622B598}" type="presParOf" srcId="{CB14007D-4A36-4E4B-AFA3-A0C856A5657A}" destId="{F0D7BD05-5019-420D-9518-B16CB73F3D85}" srcOrd="3" destOrd="0" presId="urn:microsoft.com/office/officeart/2005/8/layout/default"/>
    <dgm:cxn modelId="{93CAA890-950D-4491-9C3C-BCF07C6067CE}" type="presParOf" srcId="{CB14007D-4A36-4E4B-AFA3-A0C856A5657A}" destId="{178AE32A-402F-4449-82BA-8E8BBAA0B67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654A7-5B39-4449-9436-88C8377C7AE2}">
      <dsp:nvSpPr>
        <dsp:cNvPr id="0" name=""/>
        <dsp:cNvSpPr/>
      </dsp:nvSpPr>
      <dsp:spPr>
        <a:xfrm>
          <a:off x="184542" y="0"/>
          <a:ext cx="3473338" cy="5299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Casual riders rides more bikes on weekends whereas annual rides more on work days</a:t>
          </a:r>
          <a:endParaRPr lang="en-IN" sz="2800" b="1" kern="1200" dirty="0"/>
        </a:p>
      </dsp:txBody>
      <dsp:txXfrm>
        <a:off x="184542" y="0"/>
        <a:ext cx="3473338" cy="5299969"/>
      </dsp:txXfrm>
    </dsp:sp>
    <dsp:sp modelId="{A237C079-88BC-499D-A82C-47E1422F63D2}">
      <dsp:nvSpPr>
        <dsp:cNvPr id="0" name=""/>
        <dsp:cNvSpPr/>
      </dsp:nvSpPr>
      <dsp:spPr>
        <a:xfrm>
          <a:off x="4342053" y="0"/>
          <a:ext cx="3456028" cy="52999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Average duration and number of rides by annual members are way more than casual members on everyday</a:t>
          </a:r>
          <a:endParaRPr lang="en-IN" sz="2800" b="1" kern="1200" dirty="0"/>
        </a:p>
      </dsp:txBody>
      <dsp:txXfrm>
        <a:off x="4342053" y="0"/>
        <a:ext cx="3456028" cy="5299969"/>
      </dsp:txXfrm>
    </dsp:sp>
    <dsp:sp modelId="{178AE32A-402F-4449-82BA-8E8BBAA0B67B}">
      <dsp:nvSpPr>
        <dsp:cNvPr id="0" name=""/>
        <dsp:cNvSpPr/>
      </dsp:nvSpPr>
      <dsp:spPr>
        <a:xfrm>
          <a:off x="8482254" y="3735"/>
          <a:ext cx="3454181" cy="5292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Average duration of members are still high on weekends even number of rides decreases</a:t>
          </a:r>
          <a:endParaRPr lang="en-IN" sz="2800" b="1" kern="1200" dirty="0"/>
        </a:p>
      </dsp:txBody>
      <dsp:txXfrm>
        <a:off x="8482254" y="3735"/>
        <a:ext cx="3454181" cy="529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2F-B997-485C-8B02-AF862B021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1C249-5588-4D35-89BA-8A0660C4B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6C1F-5F2D-4263-B59A-F9AE2E47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5782-D7ED-45F8-8701-61850A74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C8D4-AAE2-4B6A-9C08-5DB46B99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DF0-9457-4330-BBEA-5580B742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EB7FA-C834-46A3-9C1B-22E30F80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E06C0-CC5B-4084-8831-202CB49A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16DA-29CA-4139-AF4F-7F631378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1B90-86EE-4415-9839-D223F686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3AA42-6F02-4CE6-B958-3D84BF892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73ED-467E-47E3-82F7-A7A90871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33FF-E8CD-4464-9DD4-4E248CD7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7E79-17F4-4E23-A63C-19E9775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B277-43DA-4608-9ABE-DC1438CE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BD9C-8654-4F10-8342-6796D24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828E-8BB5-414C-BBA7-CABEFB7E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B6CE-2A86-4580-86E0-F23FF2C9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1302-2E6D-4FE6-8C7C-C2572C48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8A80-11EC-45AF-BCF0-9E2583C8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A1D-FAEE-4BE7-B859-E80871F2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9A3B-1995-492C-A4F4-60BADB30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8BC9-B6E6-4C7B-A78B-3BAE2025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2576-463D-4ED9-AA66-4091E12C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E7F2-9FA2-4260-8FB7-CB22B9D3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523-AA23-4393-BD90-5ADBEC41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2933-0770-4FB8-AF80-014BE6C3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3B1BA-B0AB-4932-ABC6-06778D84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CEDE2-3F48-4E70-A890-5CFAB07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00A24-B7BB-4234-8DCF-B969007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942D-53CC-426F-AA87-7FA813A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E582-77BB-4F03-870F-B6D0763A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E839B-E848-4936-845B-979D877E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391-528E-46F6-89AF-484EE5E1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FA636-D4E9-4F79-BDC8-80125E27B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8176D-676E-425C-AC75-DA25F7A8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6EE5C-389F-4654-AC24-511EC848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6BCD-D807-42E6-AC31-DD325D61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818B4-28C8-48DC-A07F-97598A6E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D478-95DB-467A-A15B-CFEF9A04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1F150-7AFD-4BC0-A326-05D2B8A4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30E3-7B8A-407D-9C26-B3B3977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E955-946E-47E8-8598-C07E008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BEC79-D731-4349-ADC5-F1EBB5B4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DF894-FC01-4A9F-B918-0061194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DCBFC-57F9-4930-83A3-E691B50E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7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0326-F02B-4892-BA4E-71BAC07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FA9F-5F3E-4532-BD17-2DCDD748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BEF1-3B75-4E5C-B9AC-F1C1D4F6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8C33-407B-4808-A1C2-A839BD2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1B005-050C-43F8-AD92-CE794A42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54A18-5E1A-4C8A-8910-BE88EF8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7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DF56-FB46-402E-B0F0-2C37C1DF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5F7E6-1E56-43E0-A85D-0A911BE2F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218F-AE91-4BB0-8102-58AADFA9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2B733-F354-43A5-979C-CE82B950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C5806-D7F4-4C27-8E05-8E3B4881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569A-2CC2-46A4-8360-0DF4E3AF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2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2B9A-7471-4437-A013-9B456A9A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9B3A-21CC-49FD-A205-411592B5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3363-E168-4B0F-88D4-4767FD27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6DC8-863F-4933-ADCD-B9C7038FC7B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C962-E6EF-492B-AF91-97F0E5EFF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94BD-CBAF-49B9-8E65-A3BFA76A1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CBB-438C-41CE-B179-2BAB0FB3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2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9B62-07A5-4900-92C2-1611BDF0B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731745"/>
            <a:ext cx="9144000" cy="2387600"/>
          </a:xfrm>
        </p:spPr>
        <p:txBody>
          <a:bodyPr/>
          <a:lstStyle/>
          <a:p>
            <a:r>
              <a:rPr lang="en-US" b="1" dirty="0"/>
              <a:t>Cyclist Bike Trip Insights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4BE1-0C67-4708-A106-E297888B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0" y="3593161"/>
            <a:ext cx="4364855" cy="1655762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Presented by: Ajay Chaudhary</a:t>
            </a:r>
          </a:p>
          <a:p>
            <a:r>
              <a:rPr lang="en-IN" dirty="0"/>
              <a:t>Last updated : 2022/01/02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42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1801-F519-4051-B88C-A608890B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1239-2156-4E01-A874-6FBDE053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Number of rides by weekday</a:t>
            </a:r>
          </a:p>
          <a:p>
            <a:r>
              <a:rPr lang="en-US" dirty="0"/>
              <a:t>Average duration by weekday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D7A3-9242-427B-8DD7-57179EC6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9631-064A-43DA-A8AF-211B338B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causal members and annual members choose cyclist bike differently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0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77A8-9FD9-4534-893A-75BAF309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6" y="540428"/>
            <a:ext cx="4181383" cy="6491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                                            </a:t>
            </a:r>
            <a:r>
              <a:rPr lang="en-US" sz="2700" b="1" dirty="0"/>
              <a:t>Number of rides by weekday</a:t>
            </a:r>
            <a:endParaRPr lang="en-IN" sz="2700" b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E0B9E36-3DD7-4BE7-8D40-DE514F74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3" y="1257300"/>
            <a:ext cx="6187736" cy="5347686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DA2246-A576-439E-94D8-820AF5392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Annual members rides less on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riders rides more on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 every weekday number of rides taken by members are greater than casual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5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F8DF1-874A-41FB-BDF5-D9EE138C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619" y="403934"/>
            <a:ext cx="3932237" cy="619216"/>
          </a:xfrm>
        </p:spPr>
        <p:txBody>
          <a:bodyPr>
            <a:normAutofit/>
          </a:bodyPr>
          <a:lstStyle/>
          <a:p>
            <a:r>
              <a:rPr lang="en-US" sz="2400" b="1" dirty="0"/>
              <a:t>Average duration by weekday</a:t>
            </a:r>
            <a:endParaRPr lang="en-IN" sz="2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4A7115-300B-4BF6-A684-1D7914BED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30" y="1093957"/>
            <a:ext cx="6329779" cy="53601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A26D0E-BD34-463D-9DCC-D8834E68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 average casual riders ride way less than annual members on every weekday.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Average duration of members are still high on weekends even number of rides decreases.</a:t>
            </a:r>
          </a:p>
        </p:txBody>
      </p:sp>
    </p:spTree>
    <p:extLst>
      <p:ext uri="{BB962C8B-B14F-4D97-AF65-F5344CB8AC3E}">
        <p14:creationId xmlns:p14="http://schemas.microsoft.com/office/powerpoint/2010/main" val="1418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5DF2-6B18-40B9-8C59-294F366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A85C143-EBFA-4E4E-A07D-E3923939B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258263"/>
              </p:ext>
            </p:extLst>
          </p:nvPr>
        </p:nvGraphicFramePr>
        <p:xfrm>
          <a:off x="71021" y="1473693"/>
          <a:ext cx="12120979" cy="5299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0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91D1-A671-4361-9CBB-6A22D3D3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208" y="2218846"/>
            <a:ext cx="4257583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4016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Cyclist Bike Trip Insights</vt:lpstr>
      <vt:lpstr>Table Of Content</vt:lpstr>
      <vt:lpstr>Objective</vt:lpstr>
      <vt:lpstr>                                             Number of rides by weekday</vt:lpstr>
      <vt:lpstr>Average duration by weekday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 Trip Insights</dc:title>
  <dc:creator>Ajay Chaudhary</dc:creator>
  <cp:lastModifiedBy>Ajay Chaudhary</cp:lastModifiedBy>
  <cp:revision>2</cp:revision>
  <dcterms:created xsi:type="dcterms:W3CDTF">2022-01-05T15:12:53Z</dcterms:created>
  <dcterms:modified xsi:type="dcterms:W3CDTF">2022-01-05T15:37:51Z</dcterms:modified>
</cp:coreProperties>
</file>