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E41C8-2476-4FB5-BF2C-231F5ED57501}" v="502" dt="2024-04-05T05:59:23.641"/>
    <p1510:client id="{5BD9C262-22B7-45B1-8A19-86C9A67025C1}" v="648" dt="2024-04-05T02:40:48.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07481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36449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44434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5672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48049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069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60326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644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22767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4893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0839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a:t>
            </a:r>
          </a:p>
          <a:p>
            <a:pPr lvl="7"/>
            <a:r>
              <a:rPr lang="en-US" dirty="0"/>
              <a:t>Eight</a:t>
            </a:r>
          </a:p>
          <a:p>
            <a:pPr lvl="8"/>
            <a:r>
              <a:rPr lang="en-US" dirty="0"/>
              <a:t>nine</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644336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819148"/>
            <a:ext cx="10993549" cy="871164"/>
          </a:xfrm>
        </p:spPr>
        <p:txBody>
          <a:bodyPr>
            <a:normAutofit/>
          </a:bodyPr>
          <a:lstStyle/>
          <a:p>
            <a:r>
              <a:rPr lang="en-US" dirty="0"/>
              <a:t>                      CAPSTONE  PROJECT</a:t>
            </a:r>
          </a:p>
        </p:txBody>
      </p:sp>
      <p:sp>
        <p:nvSpPr>
          <p:cNvPr id="3" name="Subtitle 2"/>
          <p:cNvSpPr>
            <a:spLocks noGrp="1"/>
          </p:cNvSpPr>
          <p:nvPr>
            <p:ph type="subTitle" idx="1"/>
          </p:nvPr>
        </p:nvSpPr>
        <p:spPr>
          <a:xfrm>
            <a:off x="581194" y="2035370"/>
            <a:ext cx="10993546" cy="1050396"/>
          </a:xfrm>
        </p:spPr>
        <p:txBody>
          <a:bodyPr>
            <a:normAutofit/>
          </a:bodyPr>
          <a:lstStyle/>
          <a:p>
            <a:r>
              <a:rPr lang="en-US" sz="3200" b="1" dirty="0"/>
              <a:t>                           TITANIC DATASET</a:t>
            </a:r>
            <a:endParaRPr lang="en-US" sz="4000" b="1" dirty="0"/>
          </a:p>
        </p:txBody>
      </p:sp>
      <p:sp>
        <p:nvSpPr>
          <p:cNvPr id="7" name="TextBox 6">
            <a:extLst>
              <a:ext uri="{FF2B5EF4-FFF2-40B4-BE49-F238E27FC236}">
                <a16:creationId xmlns:a16="http://schemas.microsoft.com/office/drawing/2014/main" id="{54699D0E-53B0-3F74-DCD5-FD143AEFD44A}"/>
              </a:ext>
            </a:extLst>
          </p:cNvPr>
          <p:cNvSpPr txBox="1"/>
          <p:nvPr/>
        </p:nvSpPr>
        <p:spPr>
          <a:xfrm>
            <a:off x="2159000" y="3664856"/>
            <a:ext cx="843642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bg1"/>
                </a:solidFill>
              </a:rPr>
              <a:t>Presented By:</a:t>
            </a:r>
          </a:p>
          <a:p>
            <a:r>
              <a:rPr lang="en-US" sz="2800" dirty="0">
                <a:solidFill>
                  <a:schemeClr val="bg1"/>
                </a:solidFill>
              </a:rPr>
              <a:t>NAME      :AJAY AMIRTHARAJ .A</a:t>
            </a:r>
          </a:p>
          <a:p>
            <a:r>
              <a:rPr lang="en-US" sz="2800" dirty="0">
                <a:solidFill>
                  <a:schemeClr val="bg1"/>
                </a:solidFill>
              </a:rPr>
              <a:t>REG NO  :950921105001    YEAR : III </a:t>
            </a:r>
          </a:p>
          <a:p>
            <a:r>
              <a:rPr lang="en-US" sz="2800" dirty="0">
                <a:solidFill>
                  <a:schemeClr val="bg1"/>
                </a:solidFill>
              </a:rPr>
              <a:t>DEPARTMENT :Electrical and Electronics department</a:t>
            </a:r>
          </a:p>
          <a:p>
            <a:r>
              <a:rPr lang="en-US" sz="2800" dirty="0">
                <a:solidFill>
                  <a:schemeClr val="bg1"/>
                </a:solidFill>
              </a:rPr>
              <a:t>COLLEGE :Holy cross Engineering college</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0E7F5-3E7B-A0B6-F52F-A68F5D206D74}"/>
              </a:ext>
            </a:extLst>
          </p:cNvPr>
          <p:cNvSpPr>
            <a:spLocks noGrp="1"/>
          </p:cNvSpPr>
          <p:nvPr>
            <p:ph type="title"/>
          </p:nvPr>
        </p:nvSpPr>
        <p:spPr>
          <a:xfrm>
            <a:off x="3816097" y="3433854"/>
            <a:ext cx="11029616" cy="740630"/>
          </a:xfrm>
        </p:spPr>
        <p:txBody>
          <a:bodyPr>
            <a:normAutofit/>
          </a:bodyPr>
          <a:lstStyle/>
          <a:p>
            <a:r>
              <a:rPr lang="en-US" sz="4000" dirty="0">
                <a:solidFill>
                  <a:srgbClr val="66B1CE"/>
                </a:solidFill>
              </a:rPr>
              <a:t>THANK    YOU</a:t>
            </a:r>
          </a:p>
        </p:txBody>
      </p:sp>
      <p:sp>
        <p:nvSpPr>
          <p:cNvPr id="3" name="Content Placeholder 2">
            <a:extLst>
              <a:ext uri="{FF2B5EF4-FFF2-40B4-BE49-F238E27FC236}">
                <a16:creationId xmlns:a16="http://schemas.microsoft.com/office/drawing/2014/main" id="{FC00191A-F700-5000-58B2-22140EEEF384}"/>
              </a:ext>
            </a:extLst>
          </p:cNvPr>
          <p:cNvSpPr>
            <a:spLocks noGrp="1"/>
          </p:cNvSpPr>
          <p:nvPr>
            <p:ph idx="1"/>
          </p:nvPr>
        </p:nvSpPr>
        <p:spPr/>
        <p:txBody>
          <a:bodyPr/>
          <a:lstStyle/>
          <a:p>
            <a:pPr marL="0" indent="0">
              <a:buNone/>
            </a:pPr>
            <a:r>
              <a:rPr lang="en-US" dirty="0"/>
              <a:t>  </a:t>
            </a:r>
            <a:endParaRPr lang="en-US"/>
          </a:p>
        </p:txBody>
      </p:sp>
    </p:spTree>
    <p:extLst>
      <p:ext uri="{BB962C8B-B14F-4D97-AF65-F5344CB8AC3E}">
        <p14:creationId xmlns:p14="http://schemas.microsoft.com/office/powerpoint/2010/main" val="4255645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6FDBD-3D36-BC3B-9DB1-0A6DB52446E3}"/>
              </a:ext>
            </a:extLst>
          </p:cNvPr>
          <p:cNvSpPr>
            <a:spLocks noGrp="1"/>
          </p:cNvSpPr>
          <p:nvPr>
            <p:ph type="title"/>
          </p:nvPr>
        </p:nvSpPr>
        <p:spPr/>
        <p:txBody>
          <a:bodyPr/>
          <a:lstStyle/>
          <a:p>
            <a:r>
              <a:rPr lang="en-US" dirty="0"/>
              <a:t>Outline  :</a:t>
            </a:r>
          </a:p>
        </p:txBody>
      </p:sp>
      <p:sp>
        <p:nvSpPr>
          <p:cNvPr id="3" name="Content Placeholder 2">
            <a:extLst>
              <a:ext uri="{FF2B5EF4-FFF2-40B4-BE49-F238E27FC236}">
                <a16:creationId xmlns:a16="http://schemas.microsoft.com/office/drawing/2014/main" id="{DAC1E0EA-0660-8901-C1F5-2FB0D9EAF75F}"/>
              </a:ext>
            </a:extLst>
          </p:cNvPr>
          <p:cNvSpPr>
            <a:spLocks noGrp="1"/>
          </p:cNvSpPr>
          <p:nvPr>
            <p:ph idx="1"/>
          </p:nvPr>
        </p:nvSpPr>
        <p:spPr/>
        <p:txBody>
          <a:bodyPr/>
          <a:lstStyle/>
          <a:p>
            <a:pPr marL="0" indent="0">
              <a:buNone/>
            </a:pPr>
            <a:r>
              <a:rPr lang="en-US" dirty="0"/>
              <a:t>  </a:t>
            </a:r>
            <a:endParaRPr lang="en-US"/>
          </a:p>
        </p:txBody>
      </p:sp>
      <p:sp>
        <p:nvSpPr>
          <p:cNvPr id="4" name="TextBox 3">
            <a:extLst>
              <a:ext uri="{FF2B5EF4-FFF2-40B4-BE49-F238E27FC236}">
                <a16:creationId xmlns:a16="http://schemas.microsoft.com/office/drawing/2014/main" id="{BE7BFCCA-BA1B-4D63-1530-D8D765CCE375}"/>
              </a:ext>
            </a:extLst>
          </p:cNvPr>
          <p:cNvSpPr txBox="1"/>
          <p:nvPr/>
        </p:nvSpPr>
        <p:spPr>
          <a:xfrm>
            <a:off x="1427123" y="2180224"/>
            <a:ext cx="708940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buFont typeface="Arial"/>
              <a:buChar char="•"/>
            </a:pPr>
            <a:r>
              <a:rPr lang="en-US" sz="3200" dirty="0"/>
              <a:t>Introduction</a:t>
            </a:r>
            <a:endParaRPr lang="en-US"/>
          </a:p>
        </p:txBody>
      </p:sp>
      <p:sp>
        <p:nvSpPr>
          <p:cNvPr id="5" name="TextBox 4">
            <a:extLst>
              <a:ext uri="{FF2B5EF4-FFF2-40B4-BE49-F238E27FC236}">
                <a16:creationId xmlns:a16="http://schemas.microsoft.com/office/drawing/2014/main" id="{09A95F2B-EB29-645C-CCB9-538C21C7504F}"/>
              </a:ext>
            </a:extLst>
          </p:cNvPr>
          <p:cNvSpPr txBox="1"/>
          <p:nvPr/>
        </p:nvSpPr>
        <p:spPr>
          <a:xfrm>
            <a:off x="1433285" y="2594429"/>
            <a:ext cx="451757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200" dirty="0"/>
              <a:t>Problem statement</a:t>
            </a:r>
            <a:endParaRPr lang="en-US"/>
          </a:p>
        </p:txBody>
      </p:sp>
      <p:sp>
        <p:nvSpPr>
          <p:cNvPr id="6" name="TextBox 5">
            <a:extLst>
              <a:ext uri="{FF2B5EF4-FFF2-40B4-BE49-F238E27FC236}">
                <a16:creationId xmlns:a16="http://schemas.microsoft.com/office/drawing/2014/main" id="{8D323185-B6E8-1DD3-A041-5BE9424156FE}"/>
              </a:ext>
            </a:extLst>
          </p:cNvPr>
          <p:cNvSpPr txBox="1"/>
          <p:nvPr/>
        </p:nvSpPr>
        <p:spPr>
          <a:xfrm>
            <a:off x="1427124" y="3171234"/>
            <a:ext cx="377371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200" dirty="0"/>
              <a:t>Proposed solution</a:t>
            </a:r>
            <a:endParaRPr lang="en-US"/>
          </a:p>
        </p:txBody>
      </p:sp>
      <p:sp>
        <p:nvSpPr>
          <p:cNvPr id="7" name="TextBox 6">
            <a:extLst>
              <a:ext uri="{FF2B5EF4-FFF2-40B4-BE49-F238E27FC236}">
                <a16:creationId xmlns:a16="http://schemas.microsoft.com/office/drawing/2014/main" id="{659971B5-3734-C3EE-4605-90E276DFCB09}"/>
              </a:ext>
            </a:extLst>
          </p:cNvPr>
          <p:cNvSpPr txBox="1"/>
          <p:nvPr/>
        </p:nvSpPr>
        <p:spPr>
          <a:xfrm>
            <a:off x="1452113" y="3732977"/>
            <a:ext cx="382814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buFont typeface="Arial"/>
              <a:buChar char="•"/>
            </a:pPr>
            <a:r>
              <a:rPr lang="en-US" sz="3200" dirty="0"/>
              <a:t>Algorithm</a:t>
            </a:r>
            <a:endParaRPr lang="en-US"/>
          </a:p>
        </p:txBody>
      </p:sp>
      <p:sp>
        <p:nvSpPr>
          <p:cNvPr id="8" name="TextBox 7">
            <a:extLst>
              <a:ext uri="{FF2B5EF4-FFF2-40B4-BE49-F238E27FC236}">
                <a16:creationId xmlns:a16="http://schemas.microsoft.com/office/drawing/2014/main" id="{FC7421BC-B95D-9FFC-23D2-7C1A8D2C3E00}"/>
              </a:ext>
            </a:extLst>
          </p:cNvPr>
          <p:cNvSpPr txBox="1"/>
          <p:nvPr/>
        </p:nvSpPr>
        <p:spPr>
          <a:xfrm>
            <a:off x="1459643" y="4310469"/>
            <a:ext cx="48260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buFont typeface="Arial"/>
              <a:buChar char="•"/>
            </a:pPr>
            <a:r>
              <a:rPr lang="en-US" sz="3200" dirty="0"/>
              <a:t>Result</a:t>
            </a:r>
            <a:endParaRPr lang="en-US"/>
          </a:p>
        </p:txBody>
      </p:sp>
      <p:sp>
        <p:nvSpPr>
          <p:cNvPr id="9" name="TextBox 8">
            <a:extLst>
              <a:ext uri="{FF2B5EF4-FFF2-40B4-BE49-F238E27FC236}">
                <a16:creationId xmlns:a16="http://schemas.microsoft.com/office/drawing/2014/main" id="{CF69F34A-9AAB-C3F4-63AB-43C5E1EFEA8E}"/>
              </a:ext>
            </a:extLst>
          </p:cNvPr>
          <p:cNvSpPr txBox="1"/>
          <p:nvPr/>
        </p:nvSpPr>
        <p:spPr>
          <a:xfrm>
            <a:off x="1395289" y="4889328"/>
            <a:ext cx="470344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buFont typeface="Arial"/>
              <a:buChar char="•"/>
            </a:pPr>
            <a:r>
              <a:rPr lang="en-US" sz="3200" dirty="0"/>
              <a:t>conclusion</a:t>
            </a:r>
            <a:endParaRPr lang="en-US"/>
          </a:p>
        </p:txBody>
      </p:sp>
      <p:sp>
        <p:nvSpPr>
          <p:cNvPr id="10" name="TextBox 9">
            <a:extLst>
              <a:ext uri="{FF2B5EF4-FFF2-40B4-BE49-F238E27FC236}">
                <a16:creationId xmlns:a16="http://schemas.microsoft.com/office/drawing/2014/main" id="{4BD6A982-2B7F-6B7E-A3C9-B83FDDB56BBE}"/>
              </a:ext>
            </a:extLst>
          </p:cNvPr>
          <p:cNvSpPr txBox="1"/>
          <p:nvPr/>
        </p:nvSpPr>
        <p:spPr>
          <a:xfrm>
            <a:off x="1430890" y="5472296"/>
            <a:ext cx="37374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buFont typeface="Arial"/>
              <a:buChar char="•"/>
            </a:pPr>
            <a:r>
              <a:rPr lang="en-US" sz="2800" dirty="0"/>
              <a:t>Reference</a:t>
            </a:r>
            <a:endParaRPr lang="en-US"/>
          </a:p>
        </p:txBody>
      </p:sp>
    </p:spTree>
    <p:extLst>
      <p:ext uri="{BB962C8B-B14F-4D97-AF65-F5344CB8AC3E}">
        <p14:creationId xmlns:p14="http://schemas.microsoft.com/office/powerpoint/2010/main" val="318764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D2DAD-C55B-8A7A-3267-8C72941B8417}"/>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49B81AA7-BD89-B9DA-2D87-AA7D3B9962C9}"/>
              </a:ext>
            </a:extLst>
          </p:cNvPr>
          <p:cNvSpPr>
            <a:spLocks noGrp="1"/>
          </p:cNvSpPr>
          <p:nvPr>
            <p:ph idx="1"/>
          </p:nvPr>
        </p:nvSpPr>
        <p:spPr/>
        <p:txBody>
          <a:bodyPr>
            <a:normAutofit/>
          </a:bodyPr>
          <a:lstStyle/>
          <a:p>
            <a:pPr marL="0" indent="0">
              <a:buNone/>
            </a:pPr>
            <a:r>
              <a:rPr lang="en-US" sz="3200" b="0" i="0">
                <a:solidFill>
                  <a:srgbClr val="1F1F1F"/>
                </a:solidFill>
                <a:latin typeface="Google Sans"/>
                <a:ea typeface="Google Sans"/>
                <a:cs typeface="Google Sans"/>
              </a:rPr>
              <a:t>The Titanic Dataset link is </a:t>
            </a:r>
            <a:r>
              <a:rPr lang="en-US" sz="3200" b="0" i="0">
                <a:solidFill>
                  <a:srgbClr val="040C28"/>
                </a:solidFill>
                <a:latin typeface="Google Sans"/>
                <a:ea typeface="Google Sans"/>
                <a:cs typeface="Google Sans"/>
              </a:rPr>
              <a:t>a dataset curated on the basis of the passengers on titanic, like their age, class, gender, etc to predict if they would have survived or not</a:t>
            </a:r>
            <a:r>
              <a:rPr lang="en-US" sz="3200" b="0" i="0">
                <a:solidFill>
                  <a:srgbClr val="1F1F1F"/>
                </a:solidFill>
                <a:latin typeface="Google Sans"/>
                <a:ea typeface="Google Sans"/>
                <a:cs typeface="Google Sans"/>
              </a:rPr>
              <a:t>. While there was some element of luck involved in surviving, it seems some groups of people were more likely to survive than others.</a:t>
            </a:r>
            <a:endParaRPr lang="en-US" sz="3200" dirty="0"/>
          </a:p>
        </p:txBody>
      </p:sp>
    </p:spTree>
    <p:extLst>
      <p:ext uri="{BB962C8B-B14F-4D97-AF65-F5344CB8AC3E}">
        <p14:creationId xmlns:p14="http://schemas.microsoft.com/office/powerpoint/2010/main" val="4038768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D7949-BCAB-3F6A-FBD2-D5F03CE0FD69}"/>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2A7E976C-7C0F-8B13-B1F5-5EFBE32E9DCB}"/>
              </a:ext>
            </a:extLst>
          </p:cNvPr>
          <p:cNvSpPr>
            <a:spLocks noGrp="1"/>
          </p:cNvSpPr>
          <p:nvPr>
            <p:ph idx="1"/>
          </p:nvPr>
        </p:nvSpPr>
        <p:spPr/>
        <p:txBody>
          <a:bodyPr>
            <a:normAutofit/>
          </a:bodyPr>
          <a:lstStyle/>
          <a:p>
            <a:pPr algn="l"/>
            <a:r>
              <a:rPr lang="en-US" sz="3200" b="0" i="0">
                <a:solidFill>
                  <a:srgbClr val="1F1F1F"/>
                </a:solidFill>
                <a:latin typeface="Google Sans"/>
                <a:ea typeface="Google Sans"/>
                <a:cs typeface="Google Sans"/>
              </a:rPr>
              <a:t>The competition is simple: we want you to </a:t>
            </a:r>
            <a:r>
              <a:rPr lang="en-US" sz="3200" b="0" i="0">
                <a:solidFill>
                  <a:srgbClr val="040C28"/>
                </a:solidFill>
                <a:latin typeface="Google Sans"/>
                <a:ea typeface="Google Sans"/>
                <a:cs typeface="Google Sans"/>
              </a:rPr>
              <a:t>use the Titanic passenger data (name, age, price of ticket, etc.) to try to predict who will survive and who will die</a:t>
            </a:r>
            <a:r>
              <a:rPr lang="en-US" sz="3200" b="0" i="0">
                <a:solidFill>
                  <a:srgbClr val="1F1F1F"/>
                </a:solidFill>
                <a:latin typeface="Google Sans"/>
                <a:ea typeface="Google Sans"/>
                <a:cs typeface="Google Sans"/>
              </a:rPr>
              <a:t>. The requirement is to predict passengers' survive.</a:t>
            </a:r>
          </a:p>
        </p:txBody>
      </p:sp>
    </p:spTree>
    <p:extLst>
      <p:ext uri="{BB962C8B-B14F-4D97-AF65-F5344CB8AC3E}">
        <p14:creationId xmlns:p14="http://schemas.microsoft.com/office/powerpoint/2010/main" val="170529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A2A4A-8BA5-766B-859F-0D11EA35FB5C}"/>
              </a:ext>
            </a:extLst>
          </p:cNvPr>
          <p:cNvSpPr>
            <a:spLocks noGrp="1"/>
          </p:cNvSpPr>
          <p:nvPr>
            <p:ph type="title"/>
          </p:nvPr>
        </p:nvSpPr>
        <p:spPr/>
        <p:txBody>
          <a:bodyPr/>
          <a:lstStyle/>
          <a:p>
            <a:r>
              <a:rPr lang="en-US" dirty="0"/>
              <a:t>Proposed solution :</a:t>
            </a:r>
          </a:p>
        </p:txBody>
      </p:sp>
      <p:sp>
        <p:nvSpPr>
          <p:cNvPr id="3" name="Content Placeholder 2">
            <a:extLst>
              <a:ext uri="{FF2B5EF4-FFF2-40B4-BE49-F238E27FC236}">
                <a16:creationId xmlns:a16="http://schemas.microsoft.com/office/drawing/2014/main" id="{177A3919-D7D3-D372-8CA6-1B1CBC5917DC}"/>
              </a:ext>
            </a:extLst>
          </p:cNvPr>
          <p:cNvSpPr>
            <a:spLocks noGrp="1"/>
          </p:cNvSpPr>
          <p:nvPr>
            <p:ph idx="1"/>
          </p:nvPr>
        </p:nvSpPr>
        <p:spPr>
          <a:xfrm>
            <a:off x="581192" y="2180496"/>
            <a:ext cx="11029615" cy="3980227"/>
          </a:xfrm>
        </p:spPr>
        <p:txBody>
          <a:bodyPr>
            <a:noAutofit/>
          </a:bodyPr>
          <a:lstStyle/>
          <a:p>
            <a:pPr marL="305435" indent="-305435" algn="l" rtl="0"/>
            <a:r>
              <a:rPr lang="en-US" sz="2800" b="0" i="0" dirty="0">
                <a:solidFill>
                  <a:srgbClr val="282829"/>
                </a:solidFill>
                <a:latin typeface="-apple-system"/>
                <a:ea typeface="-apple-system"/>
                <a:cs typeface="-apple-system"/>
              </a:rPr>
              <a:t>Solving the Titanic problem on Kaggle involves using machine learning techniques to predict which passengers survived the Titanic shipwreck. The dataset provides information about the passengers, such as their age, gender, ticket class, and whether they survived.</a:t>
            </a:r>
            <a:endParaRPr lang="en-US" sz="2800" dirty="0"/>
          </a:p>
          <a:p>
            <a:pPr marL="305435" indent="-305435" algn="l" rtl="0"/>
            <a:r>
              <a:rPr lang="en-US" sz="2800" b="0" i="0" dirty="0">
                <a:solidFill>
                  <a:srgbClr val="282829"/>
                </a:solidFill>
                <a:latin typeface="-apple-system"/>
                <a:ea typeface="-apple-system"/>
                <a:cs typeface="-apple-system"/>
              </a:rPr>
              <a:t>To solve this problem, you can start by exploring and understanding the dataset, performing data preprocessing, feature engineering, and selecting an appropriate machine learning algorithm to train and test the model. Popular algorithms for this problem include logistic regression, random forests, and gradient boosting.</a:t>
            </a:r>
            <a:endParaRPr lang="en-US" sz="2800" dirty="0"/>
          </a:p>
        </p:txBody>
      </p:sp>
    </p:spTree>
    <p:extLst>
      <p:ext uri="{BB962C8B-B14F-4D97-AF65-F5344CB8AC3E}">
        <p14:creationId xmlns:p14="http://schemas.microsoft.com/office/powerpoint/2010/main" val="3660183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9781-A2EC-DD8F-A275-4F131233B8AB}"/>
              </a:ext>
            </a:extLst>
          </p:cNvPr>
          <p:cNvSpPr>
            <a:spLocks noGrp="1"/>
          </p:cNvSpPr>
          <p:nvPr>
            <p:ph type="title"/>
          </p:nvPr>
        </p:nvSpPr>
        <p:spPr/>
        <p:txBody>
          <a:bodyPr/>
          <a:lstStyle/>
          <a:p>
            <a:r>
              <a:rPr lang="en-US" dirty="0"/>
              <a:t>Algorithm :</a:t>
            </a:r>
          </a:p>
        </p:txBody>
      </p:sp>
      <p:sp>
        <p:nvSpPr>
          <p:cNvPr id="3" name="Content Placeholder 2">
            <a:extLst>
              <a:ext uri="{FF2B5EF4-FFF2-40B4-BE49-F238E27FC236}">
                <a16:creationId xmlns:a16="http://schemas.microsoft.com/office/drawing/2014/main" id="{44F5DBA1-B3CC-5A98-F556-E3D82092062D}"/>
              </a:ext>
            </a:extLst>
          </p:cNvPr>
          <p:cNvSpPr>
            <a:spLocks noGrp="1"/>
          </p:cNvSpPr>
          <p:nvPr>
            <p:ph idx="1"/>
          </p:nvPr>
        </p:nvSpPr>
        <p:spPr/>
        <p:txBody>
          <a:bodyPr/>
          <a:lstStyle/>
          <a:p>
            <a:pPr marL="0" indent="0">
              <a:buNone/>
            </a:pPr>
            <a:r>
              <a:rPr lang="en-US" dirty="0"/>
              <a:t>   </a:t>
            </a:r>
          </a:p>
        </p:txBody>
      </p:sp>
      <p:sp>
        <p:nvSpPr>
          <p:cNvPr id="5" name="TextBox 4">
            <a:extLst>
              <a:ext uri="{FF2B5EF4-FFF2-40B4-BE49-F238E27FC236}">
                <a16:creationId xmlns:a16="http://schemas.microsoft.com/office/drawing/2014/main" id="{522A230D-07F2-0885-4059-2576F224BB44}"/>
              </a:ext>
            </a:extLst>
          </p:cNvPr>
          <p:cNvSpPr txBox="1"/>
          <p:nvPr/>
        </p:nvSpPr>
        <p:spPr>
          <a:xfrm>
            <a:off x="583721" y="2395268"/>
            <a:ext cx="1067950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Data Collection: Obtain the Titanic dataset, which contains information about passengers such as age, gender, ticket class, fare, cabin, etc.Data Preprocessing:Handle missing values: You may need to fill in missing values or drop rows/columns with too many missing values.Feature engineering: Create new features or transform existing ones that might be useful for prediction (e.g., extracting titles from names, creating a family size feature, etc.).Encode categorical variables: Convert categorical variables into numerical format using techniques like one-hot encoding or label encoding.Split Data: Divide the dataset into training and testing sets to evaluate the performance of the algorithm</a:t>
            </a:r>
          </a:p>
        </p:txBody>
      </p:sp>
    </p:spTree>
    <p:extLst>
      <p:ext uri="{BB962C8B-B14F-4D97-AF65-F5344CB8AC3E}">
        <p14:creationId xmlns:p14="http://schemas.microsoft.com/office/powerpoint/2010/main" val="1714936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5D97-1503-F8C8-4078-211CD05D6A61}"/>
              </a:ext>
            </a:extLst>
          </p:cNvPr>
          <p:cNvSpPr>
            <a:spLocks noGrp="1"/>
          </p:cNvSpPr>
          <p:nvPr>
            <p:ph type="title"/>
          </p:nvPr>
        </p:nvSpPr>
        <p:spPr/>
        <p:txBody>
          <a:bodyPr/>
          <a:lstStyle/>
          <a:p>
            <a:r>
              <a:rPr lang="en-US" dirty="0"/>
              <a:t>Result :</a:t>
            </a:r>
          </a:p>
        </p:txBody>
      </p:sp>
      <p:sp>
        <p:nvSpPr>
          <p:cNvPr id="3" name="Content Placeholder 2">
            <a:extLst>
              <a:ext uri="{FF2B5EF4-FFF2-40B4-BE49-F238E27FC236}">
                <a16:creationId xmlns:a16="http://schemas.microsoft.com/office/drawing/2014/main" id="{0D12F959-6CF6-D90A-A22F-A9B52D9A160A}"/>
              </a:ext>
            </a:extLst>
          </p:cNvPr>
          <p:cNvSpPr>
            <a:spLocks noGrp="1"/>
          </p:cNvSpPr>
          <p:nvPr>
            <p:ph idx="1"/>
          </p:nvPr>
        </p:nvSpPr>
        <p:spPr/>
        <p:txBody>
          <a:bodyPr/>
          <a:lstStyle/>
          <a:p>
            <a:pPr marL="0" indent="0">
              <a:buNone/>
            </a:pPr>
            <a:r>
              <a:rPr lang="en-US" dirty="0"/>
              <a:t>  </a:t>
            </a:r>
          </a:p>
        </p:txBody>
      </p:sp>
      <p:pic>
        <p:nvPicPr>
          <p:cNvPr id="4" name="Picture 3" descr="A graph of a person and person&#10;&#10;Description automatically generated">
            <a:extLst>
              <a:ext uri="{FF2B5EF4-FFF2-40B4-BE49-F238E27FC236}">
                <a16:creationId xmlns:a16="http://schemas.microsoft.com/office/drawing/2014/main" id="{EA8E22AA-2A46-9306-2F7B-D7FF456E49AB}"/>
              </a:ext>
            </a:extLst>
          </p:cNvPr>
          <p:cNvPicPr>
            <a:picLocks noChangeAspect="1"/>
          </p:cNvPicPr>
          <p:nvPr/>
        </p:nvPicPr>
        <p:blipFill>
          <a:blip r:embed="rId2"/>
          <a:stretch>
            <a:fillRect/>
          </a:stretch>
        </p:blipFill>
        <p:spPr>
          <a:xfrm>
            <a:off x="285661" y="1997553"/>
            <a:ext cx="3598114" cy="2647233"/>
          </a:xfrm>
          <a:prstGeom prst="rect">
            <a:avLst/>
          </a:prstGeom>
        </p:spPr>
      </p:pic>
      <p:pic>
        <p:nvPicPr>
          <p:cNvPr id="5" name="Picture 4" descr="A screenshot of a graph&#10;&#10;Description automatically generated">
            <a:extLst>
              <a:ext uri="{FF2B5EF4-FFF2-40B4-BE49-F238E27FC236}">
                <a16:creationId xmlns:a16="http://schemas.microsoft.com/office/drawing/2014/main" id="{ADFB466A-F935-09C6-2F37-8A790FF832DB}"/>
              </a:ext>
            </a:extLst>
          </p:cNvPr>
          <p:cNvPicPr>
            <a:picLocks noChangeAspect="1"/>
          </p:cNvPicPr>
          <p:nvPr/>
        </p:nvPicPr>
        <p:blipFill>
          <a:blip r:embed="rId3"/>
          <a:stretch>
            <a:fillRect/>
          </a:stretch>
        </p:blipFill>
        <p:spPr>
          <a:xfrm>
            <a:off x="4107162" y="1993870"/>
            <a:ext cx="6910658" cy="2654600"/>
          </a:xfrm>
          <a:prstGeom prst="rect">
            <a:avLst/>
          </a:prstGeom>
        </p:spPr>
      </p:pic>
      <p:pic>
        <p:nvPicPr>
          <p:cNvPr id="6" name="Picture 5" descr="A close-up of a graph&#10;&#10;Description automatically generated">
            <a:extLst>
              <a:ext uri="{FF2B5EF4-FFF2-40B4-BE49-F238E27FC236}">
                <a16:creationId xmlns:a16="http://schemas.microsoft.com/office/drawing/2014/main" id="{048E4E76-0E0E-5895-03CB-5B4FB348896B}"/>
              </a:ext>
            </a:extLst>
          </p:cNvPr>
          <p:cNvPicPr>
            <a:picLocks noChangeAspect="1"/>
          </p:cNvPicPr>
          <p:nvPr/>
        </p:nvPicPr>
        <p:blipFill>
          <a:blip r:embed="rId4"/>
          <a:stretch>
            <a:fillRect/>
          </a:stretch>
        </p:blipFill>
        <p:spPr>
          <a:xfrm>
            <a:off x="1694191" y="4187855"/>
            <a:ext cx="8329165" cy="2666101"/>
          </a:xfrm>
          <a:prstGeom prst="rect">
            <a:avLst/>
          </a:prstGeom>
        </p:spPr>
      </p:pic>
    </p:spTree>
    <p:extLst>
      <p:ext uri="{BB962C8B-B14F-4D97-AF65-F5344CB8AC3E}">
        <p14:creationId xmlns:p14="http://schemas.microsoft.com/office/powerpoint/2010/main" val="1029047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BB331-0C14-9861-1BC6-FF654DF80887}"/>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D1150880-406D-28C6-30FC-9E3CF4A4CF4A}"/>
              </a:ext>
            </a:extLst>
          </p:cNvPr>
          <p:cNvSpPr>
            <a:spLocks noGrp="1"/>
          </p:cNvSpPr>
          <p:nvPr>
            <p:ph idx="1"/>
          </p:nvPr>
        </p:nvSpPr>
        <p:spPr/>
        <p:txBody>
          <a:bodyPr/>
          <a:lstStyle/>
          <a:p>
            <a:pPr marL="0" indent="0">
              <a:buNone/>
            </a:pPr>
            <a:r>
              <a:rPr lang="en-US" dirty="0"/>
              <a:t>   </a:t>
            </a:r>
          </a:p>
        </p:txBody>
      </p:sp>
      <p:sp>
        <p:nvSpPr>
          <p:cNvPr id="6" name="TextBox 5">
            <a:extLst>
              <a:ext uri="{FF2B5EF4-FFF2-40B4-BE49-F238E27FC236}">
                <a16:creationId xmlns:a16="http://schemas.microsoft.com/office/drawing/2014/main" id="{380A9658-FF7A-C329-1556-4B713928349A}"/>
              </a:ext>
            </a:extLst>
          </p:cNvPr>
          <p:cNvSpPr txBox="1"/>
          <p:nvPr/>
        </p:nvSpPr>
        <p:spPr>
          <a:xfrm>
            <a:off x="569344" y="2035834"/>
            <a:ext cx="1106768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333333"/>
                </a:solidFill>
                <a:latin typeface="Helvetica Neue"/>
              </a:rPr>
              <a:t>The purpose of Titanic dataset is to use the existing features of passengers onboard Titanic as predictors to predict their survival outcome, for 0 being dead and 1 being survived from the tragic ship crash. It is certain through the practice of model improvement, the SVM analysis is better performed than the original logistic regression analysis for prediction accuracy.</a:t>
            </a:r>
          </a:p>
          <a:p>
            <a:r>
              <a:rPr lang="en-US" sz="2400" dirty="0">
                <a:solidFill>
                  <a:srgbClr val="333333"/>
                </a:solidFill>
                <a:latin typeface="Helvetica Neue"/>
              </a:rPr>
              <a:t>However, even from the logistic regression model, we can easily see that the Titanic survival outcome is highly depended on several predictors, such as sex, age and passenger class. In particular, female are more likely to survived than male while keeping other predictors conditions constant, older people are less likely to survived while keeping other predictors conditions constant; and lastly, people from a lower class are less likely to survived keeping other predictors conditions constant.</a:t>
            </a:r>
          </a:p>
        </p:txBody>
      </p:sp>
    </p:spTree>
    <p:extLst>
      <p:ext uri="{BB962C8B-B14F-4D97-AF65-F5344CB8AC3E}">
        <p14:creationId xmlns:p14="http://schemas.microsoft.com/office/powerpoint/2010/main" val="12546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7AB3-A259-7698-FDF6-0099FEC50DFF}"/>
              </a:ext>
            </a:extLst>
          </p:cNvPr>
          <p:cNvSpPr>
            <a:spLocks noGrp="1"/>
          </p:cNvSpPr>
          <p:nvPr>
            <p:ph type="title"/>
          </p:nvPr>
        </p:nvSpPr>
        <p:spPr/>
        <p:txBody>
          <a:bodyPr/>
          <a:lstStyle/>
          <a:p>
            <a:r>
              <a:rPr lang="en-US" dirty="0"/>
              <a:t>Reference :</a:t>
            </a:r>
          </a:p>
        </p:txBody>
      </p:sp>
      <p:sp>
        <p:nvSpPr>
          <p:cNvPr id="3" name="Content Placeholder 2">
            <a:extLst>
              <a:ext uri="{FF2B5EF4-FFF2-40B4-BE49-F238E27FC236}">
                <a16:creationId xmlns:a16="http://schemas.microsoft.com/office/drawing/2014/main" id="{6967AF2C-04E8-2BE6-A728-3D6085608B18}"/>
              </a:ext>
            </a:extLst>
          </p:cNvPr>
          <p:cNvSpPr>
            <a:spLocks noGrp="1"/>
          </p:cNvSpPr>
          <p:nvPr>
            <p:ph idx="1"/>
          </p:nvPr>
        </p:nvSpPr>
        <p:spPr/>
        <p:txBody>
          <a:bodyPr/>
          <a:lstStyle/>
          <a:p>
            <a:pPr marL="0" indent="0">
              <a:buNone/>
            </a:pPr>
            <a:r>
              <a:rPr lang="en-US" dirty="0"/>
              <a:t>    </a:t>
            </a:r>
          </a:p>
        </p:txBody>
      </p:sp>
      <p:sp>
        <p:nvSpPr>
          <p:cNvPr id="4" name="TextBox 3">
            <a:extLst>
              <a:ext uri="{FF2B5EF4-FFF2-40B4-BE49-F238E27FC236}">
                <a16:creationId xmlns:a16="http://schemas.microsoft.com/office/drawing/2014/main" id="{85E35B7A-BCB1-25FF-0EEB-3EA9E933EFCC}"/>
              </a:ext>
            </a:extLst>
          </p:cNvPr>
          <p:cNvSpPr txBox="1"/>
          <p:nvPr/>
        </p:nvSpPr>
        <p:spPr>
          <a:xfrm>
            <a:off x="1173192" y="2539042"/>
            <a:ext cx="49429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https://www.kaggle.com/c/titanic</a:t>
            </a:r>
          </a:p>
        </p:txBody>
      </p:sp>
      <p:sp>
        <p:nvSpPr>
          <p:cNvPr id="6" name="TextBox 5">
            <a:extLst>
              <a:ext uri="{FF2B5EF4-FFF2-40B4-BE49-F238E27FC236}">
                <a16:creationId xmlns:a16="http://schemas.microsoft.com/office/drawing/2014/main" id="{5FFFD69E-66D5-DF3E-1413-C9415F73D644}"/>
              </a:ext>
            </a:extLst>
          </p:cNvPr>
          <p:cNvSpPr txBox="1"/>
          <p:nvPr/>
        </p:nvSpPr>
        <p:spPr>
          <a:xfrm>
            <a:off x="1173192" y="3243532"/>
            <a:ext cx="771776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https://www.tensorflow.org/datasets/catalog/titanic</a:t>
            </a:r>
          </a:p>
        </p:txBody>
      </p:sp>
      <p:sp>
        <p:nvSpPr>
          <p:cNvPr id="7" name="TextBox 6">
            <a:extLst>
              <a:ext uri="{FF2B5EF4-FFF2-40B4-BE49-F238E27FC236}">
                <a16:creationId xmlns:a16="http://schemas.microsoft.com/office/drawing/2014/main" id="{5DC1E5F2-9248-A973-9E2B-0238A0D844A9}"/>
              </a:ext>
            </a:extLst>
          </p:cNvPr>
          <p:cNvSpPr txBox="1"/>
          <p:nvPr/>
        </p:nvSpPr>
        <p:spPr>
          <a:xfrm>
            <a:off x="1173193" y="4019909"/>
            <a:ext cx="1011878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https://www.geeksforgeeks.org/titanic-survival-prediction-using-tensorflow-in-python/</a:t>
            </a:r>
          </a:p>
        </p:txBody>
      </p:sp>
    </p:spTree>
    <p:extLst>
      <p:ext uri="{BB962C8B-B14F-4D97-AF65-F5344CB8AC3E}">
        <p14:creationId xmlns:p14="http://schemas.microsoft.com/office/powerpoint/2010/main" val="103940181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lpstr>
      <vt:lpstr>                      CAPSTONE  PROJECT</vt:lpstr>
      <vt:lpstr>Outline  :</vt:lpstr>
      <vt:lpstr>Introduction :</vt:lpstr>
      <vt:lpstr>Problem  statement :</vt:lpstr>
      <vt:lpstr>Proposed solution :</vt:lpstr>
      <vt:lpstr>Algorithm :</vt:lpstr>
      <vt:lpstr>Result :</vt:lpstr>
      <vt:lpstr>Conclusion :</vt:lpstr>
      <vt:lpstr>Reference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366</cp:revision>
  <dcterms:created xsi:type="dcterms:W3CDTF">2024-04-05T01:35:44Z</dcterms:created>
  <dcterms:modified xsi:type="dcterms:W3CDTF">2024-04-05T06:00:00Z</dcterms:modified>
</cp:coreProperties>
</file>