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23"/>
  </p:notesMasterIdLst>
  <p:sldIdLst>
    <p:sldId id="256" r:id="rId3"/>
    <p:sldId id="257" r:id="rId4"/>
    <p:sldId id="271" r:id="rId5"/>
    <p:sldId id="316" r:id="rId6"/>
    <p:sldId id="275" r:id="rId7"/>
    <p:sldId id="276" r:id="rId8"/>
    <p:sldId id="277" r:id="rId9"/>
    <p:sldId id="285" r:id="rId10"/>
    <p:sldId id="279" r:id="rId11"/>
    <p:sldId id="281" r:id="rId12"/>
    <p:sldId id="282" r:id="rId13"/>
    <p:sldId id="286" r:id="rId14"/>
    <p:sldId id="278" r:id="rId15"/>
    <p:sldId id="317" r:id="rId16"/>
    <p:sldId id="318" r:id="rId17"/>
    <p:sldId id="280" r:id="rId18"/>
    <p:sldId id="284" r:id="rId19"/>
    <p:sldId id="283" r:id="rId20"/>
    <p:sldId id="264" r:id="rId21"/>
    <p:sldId id="263" r:id="rId22"/>
  </p:sldIdLst>
  <p:sldSz cx="9144000" cy="5143500" type="screen16x9"/>
  <p:notesSz cx="6858000" cy="9144000"/>
  <p:embeddedFontLst>
    <p:embeddedFont>
      <p:font typeface="AngsanaUPC" panose="02020603050405020304" pitchFamily="18" charset="-34"/>
      <p:regular r:id="rId24"/>
      <p:bold r:id="rId25"/>
      <p:italic r:id="rId26"/>
      <p:boldItalic r:id="rId27"/>
    </p:embeddedFont>
    <p:embeddedFont>
      <p:font typeface="Garamond" panose="02020404030301010803" pitchFamily="18" charset="0"/>
      <p:regular r:id="rId28"/>
      <p:bold r:id="rId29"/>
      <p:italic r:id="rId30"/>
    </p:embeddedFont>
    <p:embeddedFont>
      <p:font typeface="Georgia" panose="02040502050405020303" pitchFamily="18" charset="0"/>
      <p:regular r:id="rId31"/>
      <p:bold r:id="rId32"/>
      <p:italic r:id="rId33"/>
      <p:boldItalic r:id="rId34"/>
    </p:embeddedFont>
    <p:embeddedFont>
      <p:font typeface="Lato" panose="020F0502020204030203" pitchFamily="34" charset="0"/>
      <p:regular r:id="rId35"/>
      <p:bold r:id="rId36"/>
      <p:italic r:id="rId37"/>
      <p:boldItalic r:id="rId38"/>
    </p:embeddedFont>
    <p:embeddedFont>
      <p:font typeface="Montserrat" panose="000005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69" autoAdjust="0"/>
    <p:restoredTop sz="94660"/>
  </p:normalViewPr>
  <p:slideViewPr>
    <p:cSldViewPr snapToGrid="0">
      <p:cViewPr varScale="1">
        <p:scale>
          <a:sx n="84" d="100"/>
          <a:sy n="84" d="100"/>
        </p:scale>
        <p:origin x="56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18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4T16:37:03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3224 0 0,'-1'12'11876'0'0,"-6"0"-7692"0"0,0-1-3291 0 0,5-11-1084 0 0,-14 4-13179 0 0,10-1 11022 0 0,4 0 1476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695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282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9035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1868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192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927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125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4585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695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12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752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917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5157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026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67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18-12-2024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606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SETUP REACT ENVIRONMENT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811A50-2630-4E93-846B-4AF9C9E3C94F}"/>
              </a:ext>
            </a:extLst>
          </p:cNvPr>
          <p:cNvSpPr txBox="1"/>
          <p:nvPr/>
        </p:nvSpPr>
        <p:spPr>
          <a:xfrm>
            <a:off x="381000" y="932047"/>
            <a:ext cx="7532284" cy="2473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500" b="1" dirty="0"/>
              <a:t>Step 1</a:t>
            </a:r>
            <a:r>
              <a:rPr lang="en-IN" sz="1500" dirty="0"/>
              <a:t>: Install Node visit https://nodejs.org</a:t>
            </a:r>
          </a:p>
          <a:p>
            <a:pPr>
              <a:lnSpc>
                <a:spcPct val="150000"/>
              </a:lnSpc>
            </a:pPr>
            <a:r>
              <a:rPr lang="en-IN" sz="1500" b="1" dirty="0"/>
              <a:t>Step 2</a:t>
            </a:r>
            <a:r>
              <a:rPr lang="en-IN" sz="1500" dirty="0"/>
              <a:t>: NPM will install automatically with node</a:t>
            </a:r>
          </a:p>
          <a:p>
            <a:pPr>
              <a:lnSpc>
                <a:spcPct val="150000"/>
              </a:lnSpc>
            </a:pPr>
            <a:r>
              <a:rPr lang="en-IN" sz="1500" b="1" dirty="0"/>
              <a:t>Step 3</a:t>
            </a:r>
            <a:r>
              <a:rPr lang="en-IN" sz="1500" dirty="0"/>
              <a:t>: By using create-react-app</a:t>
            </a:r>
          </a:p>
          <a:p>
            <a:pPr>
              <a:lnSpc>
                <a:spcPct val="150000"/>
              </a:lnSpc>
            </a:pPr>
            <a:r>
              <a:rPr lang="en-IN" sz="1500" dirty="0"/>
              <a:t>		</a:t>
            </a:r>
            <a:r>
              <a:rPr lang="en-IN" sz="1500" dirty="0" err="1"/>
              <a:t>npm</a:t>
            </a:r>
            <a:r>
              <a:rPr lang="en-IN" sz="1500" dirty="0"/>
              <a:t> install -g create-react-app</a:t>
            </a:r>
          </a:p>
          <a:p>
            <a:pPr>
              <a:lnSpc>
                <a:spcPct val="150000"/>
              </a:lnSpc>
            </a:pPr>
            <a:r>
              <a:rPr lang="en-IN" sz="1500" dirty="0"/>
              <a:t>		create-react-app my-app </a:t>
            </a:r>
          </a:p>
          <a:p>
            <a:pPr>
              <a:lnSpc>
                <a:spcPct val="150000"/>
              </a:lnSpc>
            </a:pPr>
            <a:r>
              <a:rPr lang="en-IN" sz="1500" dirty="0"/>
              <a:t>		To Run: cd my-app</a:t>
            </a:r>
          </a:p>
          <a:p>
            <a:pPr>
              <a:lnSpc>
                <a:spcPct val="150000"/>
              </a:lnSpc>
            </a:pPr>
            <a:r>
              <a:rPr lang="en-IN" sz="1500" dirty="0"/>
              <a:t>		              </a:t>
            </a:r>
            <a:r>
              <a:rPr lang="en-IN" sz="1500" dirty="0" err="1"/>
              <a:t>npm</a:t>
            </a:r>
            <a:r>
              <a:rPr lang="en-IN" sz="1500" dirty="0"/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2578354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788" y="1059873"/>
            <a:ext cx="2646218" cy="1564402"/>
          </a:xfrm>
        </p:spPr>
        <p:txBody>
          <a:bodyPr>
            <a:normAutofit/>
          </a:bodyPr>
          <a:lstStyle/>
          <a:p>
            <a:r>
              <a:rPr lang="en-IN" sz="21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18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922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Browser Extension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1681" y="961885"/>
            <a:ext cx="8290477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Add React Developer Tools as Browser extension.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</p:spTree>
    <p:extLst>
      <p:ext uri="{BB962C8B-B14F-4D97-AF65-F5344CB8AC3E}">
        <p14:creationId xmlns:p14="http://schemas.microsoft.com/office/powerpoint/2010/main" val="2783473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788" y="1059873"/>
            <a:ext cx="2646218" cy="1564402"/>
          </a:xfrm>
        </p:spPr>
        <p:txBody>
          <a:bodyPr>
            <a:normAutofit/>
          </a:bodyPr>
          <a:lstStyle/>
          <a:p>
            <a:r>
              <a:rPr lang="en-IN" sz="21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18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30782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React Version</a:t>
            </a:r>
            <a:endParaRPr lang="en-IN" sz="21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E2C32D-9C98-CBE9-4EE4-10DB618B11AF}"/>
              </a:ext>
            </a:extLst>
          </p:cNvPr>
          <p:cNvSpPr txBox="1"/>
          <p:nvPr/>
        </p:nvSpPr>
        <p:spPr>
          <a:xfrm>
            <a:off x="381000" y="945954"/>
            <a:ext cx="790470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800" dirty="0"/>
              <a:t>29 May 2013, First React version was released React 0.3.0  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800" dirty="0"/>
              <a:t>April 2016,  React version was released React 15.0</a:t>
            </a:r>
            <a:endParaRPr lang="en-US" sz="18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On September 26, 2017, React 16.0 was released to the public.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On February 16, 2019, React 16.8 was released to the public. The release introduced React Hooks.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On August 10, 2020, React v17.0, notable as the first major release without major changes to the React developer-facing API.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On March 29, 2022, React 18 was released</a:t>
            </a:r>
          </a:p>
        </p:txBody>
      </p:sp>
    </p:spTree>
    <p:extLst>
      <p:ext uri="{BB962C8B-B14F-4D97-AF65-F5344CB8AC3E}">
        <p14:creationId xmlns:p14="http://schemas.microsoft.com/office/powerpoint/2010/main" val="333567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Factories</a:t>
            </a:r>
            <a:endParaRPr lang="en-IN" sz="21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139D02-0BD8-144C-136B-5CB6D008D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" y="1366264"/>
            <a:ext cx="3376405" cy="13444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1F9B561-F137-ED4B-8924-736D619218AF}"/>
              </a:ext>
            </a:extLst>
          </p:cNvPr>
          <p:cNvSpPr/>
          <p:nvPr/>
        </p:nvSpPr>
        <p:spPr>
          <a:xfrm>
            <a:off x="316222" y="961987"/>
            <a:ext cx="7996074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6713" indent="-257175">
              <a:lnSpc>
                <a:spcPct val="150000"/>
              </a:lnSpc>
              <a:buSzPts val="1300"/>
              <a:buFont typeface="Wingdings" panose="05000000000000000000" pitchFamily="2" charset="2"/>
              <a:buChar char="§"/>
            </a:pPr>
            <a:r>
              <a:rPr lang="en-US" sz="1800" dirty="0"/>
              <a:t>This is React 0.12.</a:t>
            </a:r>
          </a:p>
          <a:p>
            <a:pPr marL="366713" indent="-257175">
              <a:lnSpc>
                <a:spcPct val="150000"/>
              </a:lnSpc>
              <a:buSzPts val="1300"/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5A1FC9-DBEF-E6E1-EAFA-C42AEC4C7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17" y="2943945"/>
            <a:ext cx="3521869" cy="657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975EAF-446F-B40B-1A48-B3D37E526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084" y="4065070"/>
            <a:ext cx="1943100" cy="50720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ADD589-AA27-E2E8-D27C-86A118E85743}"/>
              </a:ext>
            </a:extLst>
          </p:cNvPr>
          <p:cNvCxnSpPr/>
          <p:nvPr/>
        </p:nvCxnSpPr>
        <p:spPr>
          <a:xfrm>
            <a:off x="4191000" y="2102467"/>
            <a:ext cx="883920" cy="735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FF35B1-0ADF-61F8-4E46-E73BED8CA8A4}"/>
              </a:ext>
            </a:extLst>
          </p:cNvPr>
          <p:cNvCxnSpPr>
            <a:cxnSpLocks/>
          </p:cNvCxnSpPr>
          <p:nvPr/>
        </p:nvCxnSpPr>
        <p:spPr>
          <a:xfrm flipH="1">
            <a:off x="4209184" y="3601170"/>
            <a:ext cx="952500" cy="48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257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Factories</a:t>
            </a:r>
            <a:endParaRPr lang="en-IN" sz="21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26035-C377-DE78-8D51-2DB570AD3F14}"/>
              </a:ext>
            </a:extLst>
          </p:cNvPr>
          <p:cNvSpPr txBox="1"/>
          <p:nvPr/>
        </p:nvSpPr>
        <p:spPr>
          <a:xfrm>
            <a:off x="521147" y="1079099"/>
            <a:ext cx="308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With JSX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26259E-A309-A5FC-8A98-F4B21B38CC7B}"/>
              </a:ext>
            </a:extLst>
          </p:cNvPr>
          <p:cNvSpPr txBox="1"/>
          <p:nvPr/>
        </p:nvSpPr>
        <p:spPr>
          <a:xfrm>
            <a:off x="696406" y="3006304"/>
            <a:ext cx="2978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Without JSX</a:t>
            </a:r>
            <a:endParaRPr lang="en-IN" sz="18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385C031-33D1-76EB-8F74-666D384EC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537" y="1527592"/>
            <a:ext cx="3030927" cy="12192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A388CEF-A0D1-5E04-1BA1-9F6469E23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960" y="3712881"/>
            <a:ext cx="4176654" cy="106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08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JSX</a:t>
            </a:r>
            <a:endParaRPr lang="en-IN" sz="21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3AE3A-2853-09F0-6C8B-9082492EDE5F}"/>
              </a:ext>
            </a:extLst>
          </p:cNvPr>
          <p:cNvSpPr txBox="1"/>
          <p:nvPr/>
        </p:nvSpPr>
        <p:spPr>
          <a:xfrm>
            <a:off x="381000" y="899953"/>
            <a:ext cx="79019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Fundamentally, JSX just provides syntactic sugar for the </a:t>
            </a:r>
            <a:r>
              <a:rPr lang="en-US" sz="1800" dirty="0" err="1"/>
              <a:t>React.createElement</a:t>
            </a:r>
            <a:r>
              <a:rPr lang="en-US" sz="1800" dirty="0"/>
              <a:t>(component, props, ...children)</a:t>
            </a:r>
          </a:p>
          <a:p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Using Dot Notation for JSX Type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User-Defined Components Must Be Capitalized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JSX Children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JSX Expression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Passing props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35179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290060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00" b="1" dirty="0"/>
              <a:t>WHY REACTJS?</a:t>
            </a:r>
            <a:endParaRPr lang="en-IN" sz="21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C1D3AB-B942-4D0F-8FD9-F7B95161BCE1}"/>
              </a:ext>
            </a:extLst>
          </p:cNvPr>
          <p:cNvSpPr/>
          <p:nvPr/>
        </p:nvSpPr>
        <p:spPr>
          <a:xfrm>
            <a:off x="2096479" y="1531354"/>
            <a:ext cx="4979192" cy="3932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</a:rPr>
              <a:t>      Virtual DOM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E79AB4-D6BE-4CEF-863B-012D29A4BDDC}"/>
              </a:ext>
            </a:extLst>
          </p:cNvPr>
          <p:cNvSpPr/>
          <p:nvPr/>
        </p:nvSpPr>
        <p:spPr>
          <a:xfrm>
            <a:off x="2096480" y="2620339"/>
            <a:ext cx="4979192" cy="3758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</a:rPr>
              <a:t>      Unidirectional Data Flow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6B0C4C-4334-4CE7-89EE-349295F68ECA}"/>
              </a:ext>
            </a:extLst>
          </p:cNvPr>
          <p:cNvSpPr/>
          <p:nvPr/>
        </p:nvSpPr>
        <p:spPr>
          <a:xfrm>
            <a:off x="2096480" y="3696926"/>
            <a:ext cx="4961230" cy="3962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</a:rPr>
              <a:t>      Component Based System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CE3798-B26B-41B8-8D0C-3D10C1C0DB26}"/>
              </a:ext>
            </a:extLst>
          </p:cNvPr>
          <p:cNvSpPr/>
          <p:nvPr/>
        </p:nvSpPr>
        <p:spPr>
          <a:xfrm>
            <a:off x="2096480" y="3156108"/>
            <a:ext cx="4961230" cy="3809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just"/>
            <a:r>
              <a:rPr lang="en-IN" sz="1500" b="1" dirty="0">
                <a:solidFill>
                  <a:schemeClr val="tx1"/>
                </a:solidFill>
              </a:rPr>
              <a:t>        </a:t>
            </a:r>
            <a:r>
              <a:rPr lang="en-IN" sz="1800" b="1" dirty="0">
                <a:solidFill>
                  <a:schemeClr val="tx1"/>
                </a:solidFill>
              </a:rPr>
              <a:t>JSX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B7A3EC-F033-481D-A60E-B6AEE864A689}"/>
              </a:ext>
            </a:extLst>
          </p:cNvPr>
          <p:cNvSpPr/>
          <p:nvPr/>
        </p:nvSpPr>
        <p:spPr>
          <a:xfrm>
            <a:off x="2096479" y="2084569"/>
            <a:ext cx="4979192" cy="3758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</a:rPr>
              <a:t>      SPA VS MPA </a:t>
            </a:r>
          </a:p>
        </p:txBody>
      </p:sp>
    </p:spTree>
    <p:extLst>
      <p:ext uri="{BB962C8B-B14F-4D97-AF65-F5344CB8AC3E}">
        <p14:creationId xmlns:p14="http://schemas.microsoft.com/office/powerpoint/2010/main" val="3985561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788" y="1059873"/>
            <a:ext cx="2646218" cy="1564402"/>
          </a:xfrm>
        </p:spPr>
        <p:txBody>
          <a:bodyPr>
            <a:normAutofit/>
          </a:bodyPr>
          <a:lstStyle/>
          <a:p>
            <a:r>
              <a:rPr lang="en-IN" sz="2100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1800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30782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SPA VS MPA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B289D6-90C0-4FD2-A825-978306F72F42}"/>
              </a:ext>
            </a:extLst>
          </p:cNvPr>
          <p:cNvSpPr txBox="1"/>
          <p:nvPr/>
        </p:nvSpPr>
        <p:spPr>
          <a:xfrm>
            <a:off x="381000" y="899955"/>
            <a:ext cx="4572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b="1" dirty="0"/>
              <a:t>SPA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6F6A7-4162-4946-8642-717B1C2B5420}"/>
              </a:ext>
            </a:extLst>
          </p:cNvPr>
          <p:cNvSpPr txBox="1"/>
          <p:nvPr/>
        </p:nvSpPr>
        <p:spPr>
          <a:xfrm>
            <a:off x="381000" y="2791332"/>
            <a:ext cx="4572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b="1" dirty="0"/>
              <a:t>MPA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DBA553-D378-4E5A-920B-1B600A28417E}"/>
              </a:ext>
            </a:extLst>
          </p:cNvPr>
          <p:cNvSpPr txBox="1"/>
          <p:nvPr/>
        </p:nvSpPr>
        <p:spPr>
          <a:xfrm>
            <a:off x="323770" y="1134212"/>
            <a:ext cx="964427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dirty="0"/>
              <a:t>A SPA is an app that works inside a browser and does not require page reloading during use.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dirty="0">
                <a:ea typeface="Georgia"/>
                <a:cs typeface="Georgia"/>
                <a:sym typeface="Georgia"/>
              </a:rPr>
              <a:t>It is just one web page that you visit which then loads all other content using JavaScript — which they heavily depend on.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" sz="1200" dirty="0">
                <a:ea typeface="Georgia"/>
                <a:cs typeface="Georgia"/>
                <a:sym typeface="Georgia"/>
              </a:rPr>
              <a:t>SPA requests the markup and data independently and renders pages straight in the browser.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" sz="1200" dirty="0">
                <a:ea typeface="Georgia"/>
                <a:cs typeface="Georgia"/>
                <a:sym typeface="Georgia"/>
              </a:rPr>
              <a:t>Typically it has only one reactDOM.render() call because we have one root app component which hosts other react component</a:t>
            </a:r>
            <a:endParaRPr lang="en" sz="1200" dirty="0">
              <a:sym typeface="Georgia"/>
            </a:endParaRP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dirty="0"/>
              <a:t>Used By </a:t>
            </a:r>
            <a:r>
              <a:rPr lang="en" sz="1200" dirty="0">
                <a:ea typeface="Georgia"/>
                <a:cs typeface="Georgia"/>
                <a:sym typeface="Georgia"/>
              </a:rPr>
              <a:t>Gmail, Google Maps, Facebook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IN" sz="1200" dirty="0">
              <a:ea typeface="Georgia"/>
              <a:cs typeface="Georgia"/>
              <a:sym typeface="Georgi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6D82C7-736B-4A75-B35F-15818C29F17F}"/>
              </a:ext>
            </a:extLst>
          </p:cNvPr>
          <p:cNvSpPr txBox="1"/>
          <p:nvPr/>
        </p:nvSpPr>
        <p:spPr>
          <a:xfrm>
            <a:off x="323770" y="3028834"/>
            <a:ext cx="8599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dirty="0"/>
              <a:t>MPA is considered a more classical approach to app development. The multi-page design pattern requires a page reload every time the content changes. 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dirty="0"/>
              <a:t>Every Change i.e. displaying the data or submit data back to server requests rendering a new page from the server.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dirty="0">
                <a:ea typeface="Georgia"/>
                <a:cs typeface="Georgia"/>
                <a:sym typeface="Georgia"/>
              </a:rPr>
              <a:t>Before deploying a web application, you need to consider the goal of it. If you know you need multiple categories — use a multi-page site. 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dirty="0"/>
              <a:t>Used By extensive product portfolios, for example, e-commerce businesses.</a:t>
            </a:r>
            <a:endParaRPr lang="en-IN" sz="1200" dirty="0">
              <a:latin typeface="+mj-lt"/>
            </a:endParaRP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IN" sz="1200" dirty="0">
              <a:latin typeface="+mj-lt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507591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Virtual DOM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0" name="Google Shape;141;p20">
            <a:extLst>
              <a:ext uri="{FF2B5EF4-FFF2-40B4-BE49-F238E27FC236}">
                <a16:creationId xmlns:a16="http://schemas.microsoft.com/office/drawing/2014/main" id="{97186C87-6388-427A-A518-EC7703381751}"/>
              </a:ext>
            </a:extLst>
          </p:cNvPr>
          <p:cNvSpPr/>
          <p:nvPr/>
        </p:nvSpPr>
        <p:spPr>
          <a:xfrm>
            <a:off x="1485815" y="2055728"/>
            <a:ext cx="1496386" cy="7382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050" b="1" dirty="0">
                <a:solidFill>
                  <a:schemeClr val="tx1"/>
                </a:solidFill>
              </a:rPr>
              <a:t>UI Component</a:t>
            </a:r>
            <a:br>
              <a:rPr lang="en" sz="1050" b="1" dirty="0">
                <a:solidFill>
                  <a:schemeClr val="tx1"/>
                </a:solidFill>
              </a:rPr>
            </a:br>
            <a:r>
              <a:rPr lang="en" sz="1050" b="1" dirty="0">
                <a:solidFill>
                  <a:schemeClr val="tx1"/>
                </a:solidFill>
              </a:rPr>
              <a:t>App.js</a:t>
            </a:r>
            <a:endParaRPr sz="1050" b="1" dirty="0">
              <a:solidFill>
                <a:schemeClr val="tx1"/>
              </a:solidFill>
            </a:endParaRPr>
          </a:p>
        </p:txBody>
      </p:sp>
      <p:sp>
        <p:nvSpPr>
          <p:cNvPr id="11" name="Google Shape;139;p20">
            <a:extLst>
              <a:ext uri="{FF2B5EF4-FFF2-40B4-BE49-F238E27FC236}">
                <a16:creationId xmlns:a16="http://schemas.microsoft.com/office/drawing/2014/main" id="{6F06C418-B2CE-44D9-87F6-9B0E3C5A82F8}"/>
              </a:ext>
            </a:extLst>
          </p:cNvPr>
          <p:cNvSpPr/>
          <p:nvPr/>
        </p:nvSpPr>
        <p:spPr>
          <a:xfrm>
            <a:off x="2930384" y="3006765"/>
            <a:ext cx="1224116" cy="6872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050" b="1" dirty="0">
                <a:solidFill>
                  <a:schemeClr val="tx1"/>
                </a:solidFill>
              </a:rPr>
              <a:t>VirtualDom</a:t>
            </a:r>
            <a:br>
              <a:rPr lang="en" sz="1050" b="1" dirty="0">
                <a:solidFill>
                  <a:schemeClr val="tx1"/>
                </a:solidFill>
              </a:rPr>
            </a:br>
            <a:r>
              <a:rPr lang="en" sz="1050" b="1" dirty="0">
                <a:solidFill>
                  <a:schemeClr val="tx1"/>
                </a:solidFill>
              </a:rPr>
              <a:t>(New)</a:t>
            </a:r>
            <a:endParaRPr sz="1050" b="1" dirty="0">
              <a:solidFill>
                <a:schemeClr val="tx1"/>
              </a:solidFill>
            </a:endParaRPr>
          </a:p>
        </p:txBody>
      </p:sp>
      <p:sp>
        <p:nvSpPr>
          <p:cNvPr id="16" name="Google Shape;139;p20">
            <a:extLst>
              <a:ext uri="{FF2B5EF4-FFF2-40B4-BE49-F238E27FC236}">
                <a16:creationId xmlns:a16="http://schemas.microsoft.com/office/drawing/2014/main" id="{EAE3A695-8B63-453A-94C5-82B9DFFEE458}"/>
              </a:ext>
            </a:extLst>
          </p:cNvPr>
          <p:cNvSpPr/>
          <p:nvPr/>
        </p:nvSpPr>
        <p:spPr>
          <a:xfrm>
            <a:off x="4466312" y="3003893"/>
            <a:ext cx="1224116" cy="6872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050" b="1" dirty="0">
                <a:solidFill>
                  <a:schemeClr val="tx1"/>
                </a:solidFill>
              </a:rPr>
              <a:t>VirtualDom</a:t>
            </a:r>
            <a:br>
              <a:rPr lang="en" sz="1050" b="1" dirty="0">
                <a:solidFill>
                  <a:schemeClr val="tx1"/>
                </a:solidFill>
              </a:rPr>
            </a:br>
            <a:r>
              <a:rPr lang="en" sz="1050" b="1" dirty="0">
                <a:solidFill>
                  <a:schemeClr val="tx1"/>
                </a:solidFill>
              </a:rPr>
              <a:t>(Current)</a:t>
            </a:r>
            <a:endParaRPr sz="1050" b="1" dirty="0">
              <a:solidFill>
                <a:schemeClr val="tx1"/>
              </a:solidFill>
            </a:endParaRPr>
          </a:p>
        </p:txBody>
      </p:sp>
      <p:sp>
        <p:nvSpPr>
          <p:cNvPr id="17" name="Google Shape;139;p20">
            <a:extLst>
              <a:ext uri="{FF2B5EF4-FFF2-40B4-BE49-F238E27FC236}">
                <a16:creationId xmlns:a16="http://schemas.microsoft.com/office/drawing/2014/main" id="{68510263-FEBA-464A-B50A-A996C14A8C53}"/>
              </a:ext>
            </a:extLst>
          </p:cNvPr>
          <p:cNvSpPr/>
          <p:nvPr/>
        </p:nvSpPr>
        <p:spPr>
          <a:xfrm>
            <a:off x="6110169" y="1965436"/>
            <a:ext cx="1224116" cy="6872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050" b="1" dirty="0">
                <a:solidFill>
                  <a:schemeClr val="tx1"/>
                </a:solidFill>
              </a:rPr>
              <a:t>Browser </a:t>
            </a:r>
            <a:br>
              <a:rPr lang="en" sz="1050" b="1" dirty="0">
                <a:solidFill>
                  <a:schemeClr val="tx1"/>
                </a:solidFill>
              </a:rPr>
            </a:br>
            <a:r>
              <a:rPr lang="en" sz="1050" b="1" dirty="0">
                <a:solidFill>
                  <a:schemeClr val="tx1"/>
                </a:solidFill>
              </a:rPr>
              <a:t>DOM</a:t>
            </a:r>
            <a:endParaRPr sz="1050" b="1" dirty="0">
              <a:solidFill>
                <a:schemeClr val="tx1"/>
              </a:solidFill>
            </a:endParaRPr>
          </a:p>
        </p:txBody>
      </p:sp>
      <p:cxnSp>
        <p:nvCxnSpPr>
          <p:cNvPr id="18" name="Google Shape;146;p20">
            <a:extLst>
              <a:ext uri="{FF2B5EF4-FFF2-40B4-BE49-F238E27FC236}">
                <a16:creationId xmlns:a16="http://schemas.microsoft.com/office/drawing/2014/main" id="{CECC0252-FEA7-450A-B6BD-B42DCCAF235E}"/>
              </a:ext>
            </a:extLst>
          </p:cNvPr>
          <p:cNvCxnSpPr/>
          <p:nvPr/>
        </p:nvCxnSpPr>
        <p:spPr>
          <a:xfrm flipV="1">
            <a:off x="3614273" y="3956859"/>
            <a:ext cx="1252406" cy="402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oogle Shape;143;p20">
            <a:extLst>
              <a:ext uri="{FF2B5EF4-FFF2-40B4-BE49-F238E27FC236}">
                <a16:creationId xmlns:a16="http://schemas.microsoft.com/office/drawing/2014/main" id="{E3584452-5CDF-4873-A912-AA6E8456A8F2}"/>
              </a:ext>
            </a:extLst>
          </p:cNvPr>
          <p:cNvCxnSpPr/>
          <p:nvPr/>
        </p:nvCxnSpPr>
        <p:spPr>
          <a:xfrm>
            <a:off x="3614273" y="3722427"/>
            <a:ext cx="0" cy="23443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Google Shape;144;p20">
            <a:extLst>
              <a:ext uri="{FF2B5EF4-FFF2-40B4-BE49-F238E27FC236}">
                <a16:creationId xmlns:a16="http://schemas.microsoft.com/office/drawing/2014/main" id="{4CC63E4A-BBD8-4997-B086-9DA37AF1F4DD}"/>
              </a:ext>
            </a:extLst>
          </p:cNvPr>
          <p:cNvCxnSpPr/>
          <p:nvPr/>
        </p:nvCxnSpPr>
        <p:spPr>
          <a:xfrm>
            <a:off x="4842573" y="3708444"/>
            <a:ext cx="9641" cy="23112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oogle Shape;149;p20">
            <a:extLst>
              <a:ext uri="{FF2B5EF4-FFF2-40B4-BE49-F238E27FC236}">
                <a16:creationId xmlns:a16="http://schemas.microsoft.com/office/drawing/2014/main" id="{EA65CFA9-5DAC-4F36-885C-3DC2A16D3A0C}"/>
              </a:ext>
            </a:extLst>
          </p:cNvPr>
          <p:cNvCxnSpPr/>
          <p:nvPr/>
        </p:nvCxnSpPr>
        <p:spPr>
          <a:xfrm>
            <a:off x="6722227" y="2671314"/>
            <a:ext cx="0" cy="157972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Google Shape;148;p20">
            <a:extLst>
              <a:ext uri="{FF2B5EF4-FFF2-40B4-BE49-F238E27FC236}">
                <a16:creationId xmlns:a16="http://schemas.microsoft.com/office/drawing/2014/main" id="{1A571046-DAC6-459B-8BDC-C9B83551055F}"/>
              </a:ext>
            </a:extLst>
          </p:cNvPr>
          <p:cNvCxnSpPr/>
          <p:nvPr/>
        </p:nvCxnSpPr>
        <p:spPr>
          <a:xfrm>
            <a:off x="4240476" y="4271860"/>
            <a:ext cx="248175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oogle Shape;147;p20">
            <a:extLst>
              <a:ext uri="{FF2B5EF4-FFF2-40B4-BE49-F238E27FC236}">
                <a16:creationId xmlns:a16="http://schemas.microsoft.com/office/drawing/2014/main" id="{773CFA29-BE48-452E-BEF4-D61D37EF8157}"/>
              </a:ext>
            </a:extLst>
          </p:cNvPr>
          <p:cNvCxnSpPr/>
          <p:nvPr/>
        </p:nvCxnSpPr>
        <p:spPr>
          <a:xfrm>
            <a:off x="4240476" y="3956860"/>
            <a:ext cx="0" cy="315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Google Shape;145;p20">
            <a:extLst>
              <a:ext uri="{FF2B5EF4-FFF2-40B4-BE49-F238E27FC236}">
                <a16:creationId xmlns:a16="http://schemas.microsoft.com/office/drawing/2014/main" id="{7E89F563-F659-44F6-97D1-E8366C156AF8}"/>
              </a:ext>
            </a:extLst>
          </p:cNvPr>
          <p:cNvCxnSpPr/>
          <p:nvPr/>
        </p:nvCxnSpPr>
        <p:spPr>
          <a:xfrm>
            <a:off x="2236305" y="3366143"/>
            <a:ext cx="691784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oogle Shape;142;p20">
            <a:extLst>
              <a:ext uri="{FF2B5EF4-FFF2-40B4-BE49-F238E27FC236}">
                <a16:creationId xmlns:a16="http://schemas.microsoft.com/office/drawing/2014/main" id="{3C9B7A4D-3563-4733-ABED-E8CEE49D0D8F}"/>
              </a:ext>
            </a:extLst>
          </p:cNvPr>
          <p:cNvCxnSpPr/>
          <p:nvPr/>
        </p:nvCxnSpPr>
        <p:spPr>
          <a:xfrm>
            <a:off x="2234008" y="2796691"/>
            <a:ext cx="0" cy="5694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Google Shape;152;p20">
            <a:extLst>
              <a:ext uri="{FF2B5EF4-FFF2-40B4-BE49-F238E27FC236}">
                <a16:creationId xmlns:a16="http://schemas.microsoft.com/office/drawing/2014/main" id="{FA2FAD1E-D666-4DCB-AEE8-DE4E8DAB9BF0}"/>
              </a:ext>
            </a:extLst>
          </p:cNvPr>
          <p:cNvSpPr txBox="1"/>
          <p:nvPr/>
        </p:nvSpPr>
        <p:spPr>
          <a:xfrm>
            <a:off x="4900083" y="3956860"/>
            <a:ext cx="2240568" cy="277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 b="1" dirty="0">
                <a:latin typeface="Lato"/>
                <a:ea typeface="Lato"/>
                <a:cs typeface="Lato"/>
                <a:sym typeface="Lato"/>
              </a:rPr>
              <a:t>Difference Updated</a:t>
            </a:r>
            <a:endParaRPr sz="105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" name="Google Shape;151;p20">
            <a:extLst>
              <a:ext uri="{FF2B5EF4-FFF2-40B4-BE49-F238E27FC236}">
                <a16:creationId xmlns:a16="http://schemas.microsoft.com/office/drawing/2014/main" id="{5AEA3EE9-D23B-472D-8DBB-876662915D31}"/>
              </a:ext>
            </a:extLst>
          </p:cNvPr>
          <p:cNvSpPr txBox="1"/>
          <p:nvPr/>
        </p:nvSpPr>
        <p:spPr>
          <a:xfrm>
            <a:off x="2363460" y="3049138"/>
            <a:ext cx="536625" cy="19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 b="1" dirty="0">
                <a:latin typeface="Lato"/>
                <a:ea typeface="Lato"/>
                <a:cs typeface="Lato"/>
                <a:sym typeface="Lato"/>
              </a:rPr>
              <a:t>JSX</a:t>
            </a:r>
            <a:endParaRPr sz="1050" b="1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43696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50" y="1339275"/>
            <a:ext cx="55554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Introduction to React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to Work with React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Setup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ReactJs</a:t>
            </a:r>
            <a:endParaRPr lang="en-US" sz="200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Introduction to JSX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Babel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Virtual DOM</a:t>
            </a: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788" y="1059873"/>
            <a:ext cx="2646218" cy="1564402"/>
          </a:xfrm>
        </p:spPr>
        <p:txBody>
          <a:bodyPr>
            <a:normAutofit/>
          </a:bodyPr>
          <a:lstStyle/>
          <a:p>
            <a:r>
              <a:rPr lang="en-IN" sz="21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18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30782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WHAT IS NODE?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834315"/>
            <a:ext cx="8290477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Node.js is an open-source, cross-platform runtime environment  that is built on Google Chrome's JavaScript Engine(V8)</a:t>
            </a:r>
            <a:r>
              <a:rPr lang="en-US" sz="1800" dirty="0"/>
              <a:t>.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Node.js is the platform needed for the React.js development.</a:t>
            </a:r>
            <a:endParaRPr lang="en-US" sz="1800" dirty="0"/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Node bundles a React application into a single file for easy  compilation using webpack.</a:t>
            </a:r>
            <a:endParaRPr lang="en-US" sz="1800" dirty="0"/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Installation Link: </a:t>
            </a:r>
            <a:r>
              <a:rPr lang="en-US" sz="1800" dirty="0">
                <a:hlinkClick r:id="rId3"/>
              </a:rPr>
              <a:t>https://nodejs.org/en/download/</a:t>
            </a:r>
            <a:endParaRPr lang="en-US" sz="1800" dirty="0"/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</p:spTree>
    <p:extLst>
      <p:ext uri="{BB962C8B-B14F-4D97-AF65-F5344CB8AC3E}">
        <p14:creationId xmlns:p14="http://schemas.microsoft.com/office/powerpoint/2010/main" val="50037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788" y="1059873"/>
            <a:ext cx="2646218" cy="1564402"/>
          </a:xfrm>
        </p:spPr>
        <p:txBody>
          <a:bodyPr>
            <a:normAutofit/>
          </a:bodyPr>
          <a:lstStyle/>
          <a:p>
            <a:r>
              <a:rPr lang="en-IN" sz="21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18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52425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NPM: NODE PACKAGE MANAGER</a:t>
            </a:r>
            <a:endParaRPr lang="en-IN" sz="21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7367C-0AA2-40E6-BADC-9C6F5518AB84}"/>
              </a:ext>
            </a:extLst>
          </p:cNvPr>
          <p:cNvSpPr txBox="1"/>
          <p:nvPr/>
        </p:nvSpPr>
        <p:spPr>
          <a:xfrm>
            <a:off x="317530" y="841934"/>
            <a:ext cx="8290477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Essential JavaScript development tools that help you build powerful applications using modern open source code.</a:t>
            </a:r>
            <a:endParaRPr lang="en-IN" sz="1800" dirty="0">
              <a:latin typeface="+mn-lt"/>
            </a:endParaRP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Site Link: https://www.npmjs.com/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623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788" y="1059873"/>
            <a:ext cx="2646218" cy="1564402"/>
          </a:xfrm>
        </p:spPr>
        <p:txBody>
          <a:bodyPr>
            <a:normAutofit/>
          </a:bodyPr>
          <a:lstStyle/>
          <a:p>
            <a:r>
              <a:rPr lang="en-IN" sz="21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18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2900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HOW TO BUILD WORKFLOW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7367C-0AA2-40E6-BADC-9C6F5518AB84}"/>
              </a:ext>
            </a:extLst>
          </p:cNvPr>
          <p:cNvSpPr txBox="1"/>
          <p:nvPr/>
        </p:nvSpPr>
        <p:spPr>
          <a:xfrm>
            <a:off x="381000" y="1008394"/>
            <a:ext cx="8290477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§"/>
            </a:pPr>
            <a:r>
              <a:rPr lang="en-IN" sz="1800" dirty="0"/>
              <a:t>Use Dependency Management tool (</a:t>
            </a:r>
            <a:r>
              <a:rPr lang="en-IN" sz="1800" dirty="0" err="1"/>
              <a:t>npm</a:t>
            </a:r>
            <a:r>
              <a:rPr lang="en-IN" sz="1800" dirty="0"/>
              <a:t> or yarn) </a:t>
            </a:r>
          </a:p>
          <a:p>
            <a:pPr marL="257175" indent="-257175">
              <a:spcBef>
                <a:spcPts val="750"/>
              </a:spcBef>
              <a:buFont typeface="Wingdings" panose="05000000000000000000" pitchFamily="2" charset="2"/>
              <a:buChar char="§"/>
            </a:pPr>
            <a:r>
              <a:rPr lang="en-IN" sz="1800" dirty="0"/>
              <a:t>We need a bundler (webpack)</a:t>
            </a:r>
          </a:p>
          <a:p>
            <a:pPr marL="257175" indent="-257175">
              <a:spcBef>
                <a:spcPts val="750"/>
              </a:spcBef>
              <a:buFont typeface="Wingdings" panose="05000000000000000000" pitchFamily="2" charset="2"/>
              <a:buChar char="§"/>
            </a:pPr>
            <a:r>
              <a:rPr lang="en-IN" sz="1800" dirty="0"/>
              <a:t>Babel (</a:t>
            </a:r>
            <a:r>
              <a:rPr lang="en-IN" sz="1800" dirty="0" err="1"/>
              <a:t>Transcompiler</a:t>
            </a:r>
            <a:r>
              <a:rPr lang="en-IN" sz="1800" dirty="0"/>
              <a:t>) 	</a:t>
            </a:r>
          </a:p>
          <a:p>
            <a:pPr marL="257175" indent="-257175">
              <a:spcBef>
                <a:spcPts val="750"/>
              </a:spcBef>
              <a:buFont typeface="Wingdings" panose="05000000000000000000" pitchFamily="2" charset="2"/>
              <a:buChar char="§"/>
            </a:pPr>
            <a:r>
              <a:rPr lang="en-IN" sz="1800" dirty="0"/>
              <a:t>Use Development Server</a:t>
            </a:r>
          </a:p>
          <a:p>
            <a:pPr marL="257175" indent="-257175">
              <a:spcBef>
                <a:spcPts val="750"/>
              </a:spcBef>
              <a:spcAft>
                <a:spcPts val="750"/>
              </a:spcAft>
              <a:buFont typeface="Wingdings" panose="05000000000000000000" pitchFamily="2" charset="2"/>
              <a:buChar char="§"/>
            </a:pP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95073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788" y="1059873"/>
            <a:ext cx="2646218" cy="1564402"/>
          </a:xfrm>
        </p:spPr>
        <p:txBody>
          <a:bodyPr>
            <a:normAutofit/>
          </a:bodyPr>
          <a:lstStyle/>
          <a:p>
            <a:r>
              <a:rPr lang="en-IN" sz="21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18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2900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WHAT IS REACTJS?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7367C-0AA2-40E6-BADC-9C6F5518AB84}"/>
              </a:ext>
            </a:extLst>
          </p:cNvPr>
          <p:cNvSpPr txBox="1"/>
          <p:nvPr/>
        </p:nvSpPr>
        <p:spPr>
          <a:xfrm>
            <a:off x="381000" y="878431"/>
            <a:ext cx="8290477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A JavaScript library for building dynamic UI. </a:t>
            </a: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It is an open-source, component-based front end library responsible only for the view layer of the application.</a:t>
            </a: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ReactJS works as views using a component based system. </a:t>
            </a: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Building block of </a:t>
            </a:r>
            <a:r>
              <a:rPr lang="en-IN" sz="1800" dirty="0" err="1"/>
              <a:t>ReactJs</a:t>
            </a:r>
            <a:endParaRPr lang="en-IN" sz="1800" dirty="0"/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Basic Concepts</a:t>
            </a: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>
                <a:hlinkClick r:id="rId3"/>
              </a:rPr>
              <a:t>https://reactjs.org/</a:t>
            </a:r>
            <a:endParaRPr lang="en-IN" sz="1800" dirty="0"/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https://beta.reactjs.org/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03A4D2C-03C5-F8F4-F5A3-E877A89BCF1D}"/>
                  </a:ext>
                </a:extLst>
              </p14:cNvPr>
              <p14:cNvContentPartPr/>
              <p14:nvPr/>
            </p14:nvContentPartPr>
            <p14:xfrm>
              <a:off x="1472280" y="3626580"/>
              <a:ext cx="15480" cy="16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03A4D2C-03C5-F8F4-F5A3-E877A89BCF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3640" y="3617580"/>
                <a:ext cx="33120" cy="3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990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788" y="1059873"/>
            <a:ext cx="2646218" cy="1564402"/>
          </a:xfrm>
        </p:spPr>
        <p:txBody>
          <a:bodyPr>
            <a:normAutofit/>
          </a:bodyPr>
          <a:lstStyle/>
          <a:p>
            <a:r>
              <a:rPr lang="en-IN" sz="21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18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2900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HISTORY</a:t>
            </a:r>
            <a:endParaRPr lang="en-IN" sz="21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7367C-0AA2-40E6-BADC-9C6F5518AB84}"/>
              </a:ext>
            </a:extLst>
          </p:cNvPr>
          <p:cNvSpPr txBox="1"/>
          <p:nvPr/>
        </p:nvSpPr>
        <p:spPr>
          <a:xfrm>
            <a:off x="381000" y="849147"/>
            <a:ext cx="8290477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It came into existence in 2011, when a software engineer(Jordan </a:t>
            </a:r>
            <a:r>
              <a:rPr lang="en-IN" sz="1800" dirty="0" err="1"/>
              <a:t>Walke</a:t>
            </a:r>
            <a:r>
              <a:rPr lang="en-IN" sz="1800" dirty="0"/>
              <a:t>) at  Facebook created the library </a:t>
            </a:r>
            <a:r>
              <a:rPr lang="en-IN" sz="1800" dirty="0" err="1"/>
              <a:t>ReactJs</a:t>
            </a:r>
            <a:r>
              <a:rPr lang="en-IN" sz="1800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Facebook decided to make it open source in May 2013.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Build encapsulated components that manage their own state, then compose them to make complex UIs.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It was initially developed and maintained by Facebook and was later used in its products like WhatsApp &amp; Instagram.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675551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788" y="1059873"/>
            <a:ext cx="2646218" cy="1564402"/>
          </a:xfrm>
        </p:spPr>
        <p:txBody>
          <a:bodyPr>
            <a:normAutofit/>
          </a:bodyPr>
          <a:lstStyle/>
          <a:p>
            <a:r>
              <a:rPr lang="en-IN" sz="21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18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07066" y="2174150"/>
            <a:ext cx="4290060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  REACT DOM</a:t>
            </a:r>
            <a:endParaRPr lang="en-IN" sz="48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</p:spTree>
    <p:extLst>
      <p:ext uri="{BB962C8B-B14F-4D97-AF65-F5344CB8AC3E}">
        <p14:creationId xmlns:p14="http://schemas.microsoft.com/office/powerpoint/2010/main" val="1504684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6975" y="1737879"/>
            <a:ext cx="2646218" cy="1564402"/>
          </a:xfrm>
        </p:spPr>
        <p:txBody>
          <a:bodyPr>
            <a:normAutofit/>
          </a:bodyPr>
          <a:lstStyle/>
          <a:p>
            <a:br>
              <a:rPr lang="en-IN" sz="33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r>
              <a:rPr lang="en-IN" sz="33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  <a:t>HTML</a:t>
            </a:r>
            <a:br>
              <a:rPr lang="en-IN" sz="33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endParaRPr lang="en-IN" sz="1800" b="1" dirty="0">
              <a:solidFill>
                <a:srgbClr val="FFFFFF"/>
              </a:solidFill>
              <a:latin typeface="Garamond" panose="02020404030301010803" pitchFamily="18" charset="0"/>
              <a:cs typeface="AngsanaUPC" panose="020B0502040204020203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7D00A8-DD81-423A-B628-52EBB72EA017}"/>
              </a:ext>
            </a:extLst>
          </p:cNvPr>
          <p:cNvSpPr/>
          <p:nvPr/>
        </p:nvSpPr>
        <p:spPr>
          <a:xfrm>
            <a:off x="2473875" y="1745498"/>
            <a:ext cx="4727026" cy="12496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>
                <a:solidFill>
                  <a:schemeClr val="tx1"/>
                </a:solidFill>
              </a:rPr>
              <a:t>Text Editor </a:t>
            </a:r>
          </a:p>
          <a:p>
            <a:pPr algn="ctr"/>
            <a:r>
              <a:rPr lang="en-US" sz="2700" b="1" dirty="0">
                <a:solidFill>
                  <a:schemeClr val="tx1"/>
                </a:solidFill>
              </a:rPr>
              <a:t>Install Visual Studio Code</a:t>
            </a:r>
            <a:endParaRPr lang="en-IN" sz="27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3FC1A6-227C-45A3-9210-312E37A64FDA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2F57BA-7B5A-498B-85CE-C46ECBA3CE9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</p:spTree>
    <p:extLst>
      <p:ext uri="{BB962C8B-B14F-4D97-AF65-F5344CB8AC3E}">
        <p14:creationId xmlns:p14="http://schemas.microsoft.com/office/powerpoint/2010/main" val="42277044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744</Words>
  <Application>Microsoft Office PowerPoint</Application>
  <PresentationFormat>On-screen Show (16:9)</PresentationFormat>
  <Paragraphs>106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Montserrat</vt:lpstr>
      <vt:lpstr>Wingdings</vt:lpstr>
      <vt:lpstr>Lato</vt:lpstr>
      <vt:lpstr>Garamond</vt:lpstr>
      <vt:lpstr>Georgia</vt:lpstr>
      <vt:lpstr>Calibri</vt:lpstr>
      <vt:lpstr>Arial</vt:lpstr>
      <vt:lpstr>AngsanaUPC</vt:lpstr>
      <vt:lpstr>Simple Light</vt:lpstr>
      <vt:lpstr>Office Theme</vt:lpstr>
      <vt:lpstr>PowerPoint Presentation</vt:lpstr>
      <vt:lpstr>PowerPoint Presentation</vt:lpstr>
      <vt:lpstr>HTML</vt:lpstr>
      <vt:lpstr>HTML</vt:lpstr>
      <vt:lpstr>HTML</vt:lpstr>
      <vt:lpstr>HTML</vt:lpstr>
      <vt:lpstr>HTML</vt:lpstr>
      <vt:lpstr>HTML</vt:lpstr>
      <vt:lpstr> HTML </vt:lpstr>
      <vt:lpstr>PowerPoint Presentation</vt:lpstr>
      <vt:lpstr>HTML</vt:lpstr>
      <vt:lpstr>HTML</vt:lpstr>
      <vt:lpstr>PowerPoint Presentation</vt:lpstr>
      <vt:lpstr>PowerPoint Presentation</vt:lpstr>
      <vt:lpstr>PowerPoint Presentation</vt:lpstr>
      <vt:lpstr>PowerPoint Presentation</vt:lpstr>
      <vt:lpstr>HTML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76</cp:revision>
  <dcterms:modified xsi:type="dcterms:W3CDTF">2024-12-18T16:23:35Z</dcterms:modified>
</cp:coreProperties>
</file>