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2"/>
  </p:notesMasterIdLst>
  <p:sldIdLst>
    <p:sldId id="256" r:id="rId3"/>
    <p:sldId id="257" r:id="rId4"/>
    <p:sldId id="304" r:id="rId5"/>
    <p:sldId id="315" r:id="rId6"/>
    <p:sldId id="316" r:id="rId7"/>
    <p:sldId id="317" r:id="rId8"/>
    <p:sldId id="318" r:id="rId9"/>
    <p:sldId id="264" r:id="rId10"/>
    <p:sldId id="263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103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Link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Lists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GB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Form </a:t>
            </a:r>
            <a:r>
              <a:rPr lang="en-GB" sz="1500" b="1" dirty="0" err="1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Elememts</a:t>
            </a:r>
            <a:br>
              <a:rPr lang="en-GB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12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 b="1" dirty="0">
              <a:solidFill>
                <a:srgbClr val="F5FD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72C28C-EFBA-29C8-14D8-7623544FD1E1}"/>
              </a:ext>
            </a:extLst>
          </p:cNvPr>
          <p:cNvSpPr txBox="1"/>
          <p:nvPr/>
        </p:nvSpPr>
        <p:spPr>
          <a:xfrm>
            <a:off x="438283" y="606789"/>
            <a:ext cx="4182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Semantic &amp; Non-Semantic</a:t>
            </a:r>
          </a:p>
          <a:p>
            <a:endParaRPr lang="en-IN" sz="2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E69D6-D4D5-3433-31D4-8C4612896A66}"/>
              </a:ext>
            </a:extLst>
          </p:cNvPr>
          <p:cNvSpPr txBox="1"/>
          <p:nvPr/>
        </p:nvSpPr>
        <p:spPr>
          <a:xfrm>
            <a:off x="65323" y="1163811"/>
            <a:ext cx="9078677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Semantic elements </a:t>
            </a:r>
            <a:r>
              <a:rPr lang="en-US" sz="1800" dirty="0"/>
              <a:t>describe the meaning of the element and content. e.g.</a:t>
            </a:r>
          </a:p>
          <a:p>
            <a:r>
              <a:rPr lang="en-US" sz="1800" dirty="0"/>
              <a:t>	&lt;</a:t>
            </a:r>
            <a:r>
              <a:rPr lang="en-US" sz="1800" b="1" dirty="0"/>
              <a:t>header&gt;</a:t>
            </a:r>
            <a:r>
              <a:rPr lang="en-US" sz="1800" dirty="0"/>
              <a:t>: Introductory content e.g. set of navigation links</a:t>
            </a:r>
          </a:p>
          <a:p>
            <a:r>
              <a:rPr lang="en-US" sz="1800" dirty="0"/>
              <a:t>	&lt;</a:t>
            </a:r>
            <a:r>
              <a:rPr lang="en-US" sz="1800" b="1" dirty="0"/>
              <a:t>footer&gt;: </a:t>
            </a:r>
            <a:r>
              <a:rPr lang="en-US" sz="1800" dirty="0"/>
              <a:t>Define the footer section containing copyright, social media links, 	sitemap, etc.</a:t>
            </a:r>
          </a:p>
          <a:p>
            <a:r>
              <a:rPr lang="en-US" sz="1800" dirty="0"/>
              <a:t>	&lt;</a:t>
            </a:r>
            <a:r>
              <a:rPr lang="en-US" sz="1800" b="1" dirty="0"/>
              <a:t>section&gt;</a:t>
            </a:r>
            <a:r>
              <a:rPr lang="en-US" sz="1800" dirty="0"/>
              <a:t>: Defines a section of a document.</a:t>
            </a:r>
          </a:p>
          <a:p>
            <a:r>
              <a:rPr lang="en-US" sz="1800" dirty="0"/>
              <a:t>	</a:t>
            </a:r>
            <a:r>
              <a:rPr lang="en-US" sz="1800" b="1" dirty="0"/>
              <a:t>&lt;nav&gt;: </a:t>
            </a:r>
            <a:r>
              <a:rPr lang="en-US" sz="1800" dirty="0"/>
              <a:t>It define the navigation links.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Non-Semantic elements </a:t>
            </a:r>
            <a:r>
              <a:rPr lang="en-US" sz="1800" dirty="0"/>
              <a:t>define nothing about the content. e.g.</a:t>
            </a:r>
          </a:p>
          <a:p>
            <a:r>
              <a:rPr lang="en-US" sz="1800" dirty="0"/>
              <a:t> 	</a:t>
            </a:r>
            <a:r>
              <a:rPr lang="en-US" sz="1800" b="1" dirty="0"/>
              <a:t>div: </a:t>
            </a:r>
            <a:r>
              <a:rPr lang="en-US" sz="1800" dirty="0"/>
              <a:t>tag is used to define division/section in an HTML document. It is used as a 	container for HTML elements. Any sort of content can be added in the div tag.</a:t>
            </a:r>
          </a:p>
          <a:p>
            <a:r>
              <a:rPr lang="en-US" sz="1800" dirty="0"/>
              <a:t> 	</a:t>
            </a:r>
            <a:r>
              <a:rPr lang="en-US" sz="1800" b="1" dirty="0"/>
              <a:t>span: </a:t>
            </a:r>
            <a:r>
              <a:rPr lang="en-US" sz="1800" dirty="0"/>
              <a:t>tag is an inline container to mark up a part of the text of document.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2355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72C28C-EFBA-29C8-14D8-7623544FD1E1}"/>
              </a:ext>
            </a:extLst>
          </p:cNvPr>
          <p:cNvSpPr txBox="1"/>
          <p:nvPr/>
        </p:nvSpPr>
        <p:spPr>
          <a:xfrm>
            <a:off x="448816" y="599475"/>
            <a:ext cx="3078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Links</a:t>
            </a:r>
            <a:endParaRPr lang="en-IN" sz="2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E69D6-D4D5-3433-31D4-8C4612896A66}"/>
              </a:ext>
            </a:extLst>
          </p:cNvPr>
          <p:cNvSpPr txBox="1"/>
          <p:nvPr/>
        </p:nvSpPr>
        <p:spPr>
          <a:xfrm>
            <a:off x="464056" y="1110544"/>
            <a:ext cx="8290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HTML links are hyperlinks. You can click on a link and jump to another document.</a:t>
            </a:r>
          </a:p>
          <a:p>
            <a:pPr algn="l"/>
            <a:r>
              <a:rPr lang="en-US" sz="1800" dirty="0"/>
              <a:t>When you move the mouse over a link, the mouse arrow will turn into a little hand. Links are found in nearly all web pages. Links allow users to click their way from page to page</a:t>
            </a:r>
          </a:p>
          <a:p>
            <a:pPr algn="l"/>
            <a:r>
              <a:rPr lang="en-US" sz="1800" dirty="0"/>
              <a:t>Links are appear as follows in browser: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sz="1800" dirty="0"/>
              <a:t>An unvisited link is underlined and blue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sz="1800" dirty="0"/>
              <a:t>A visited link is underlined and purple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sz="1800" dirty="0"/>
              <a:t>An active link is underlined and red</a:t>
            </a:r>
          </a:p>
        </p:txBody>
      </p:sp>
    </p:spTree>
    <p:extLst>
      <p:ext uri="{BB962C8B-B14F-4D97-AF65-F5344CB8AC3E}">
        <p14:creationId xmlns:p14="http://schemas.microsoft.com/office/powerpoint/2010/main" val="232778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0BC980-DCB5-2482-6BF6-534500990216}"/>
              </a:ext>
            </a:extLst>
          </p:cNvPr>
          <p:cNvSpPr txBox="1"/>
          <p:nvPr/>
        </p:nvSpPr>
        <p:spPr>
          <a:xfrm>
            <a:off x="438283" y="599169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Lists, block &amp; Inline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01E99-EFBE-1671-52E3-C54A82BCA958}"/>
              </a:ext>
            </a:extLst>
          </p:cNvPr>
          <p:cNvSpPr txBox="1"/>
          <p:nvPr/>
        </p:nvSpPr>
        <p:spPr>
          <a:xfrm>
            <a:off x="518066" y="985278"/>
            <a:ext cx="82904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group related data into list on web browser.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There are three types of  list: </a:t>
            </a:r>
          </a:p>
          <a:p>
            <a:pPr marL="714375" lvl="1" indent="-371475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Unordered List</a:t>
            </a:r>
          </a:p>
          <a:p>
            <a:pPr marL="714375" lvl="1" indent="-371475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Ordered List</a:t>
            </a:r>
          </a:p>
          <a:p>
            <a:pPr marL="714375" lvl="1" indent="-371475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Description List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Block &amp; Inline Elements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6977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448816" y="600973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Tables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B147E-1A45-18B7-50EE-858CA0D0950E}"/>
              </a:ext>
            </a:extLst>
          </p:cNvPr>
          <p:cNvSpPr txBox="1"/>
          <p:nvPr/>
        </p:nvSpPr>
        <p:spPr>
          <a:xfrm>
            <a:off x="521970" y="1073976"/>
            <a:ext cx="829047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HTML tables allow us to organize data into rows and columns.</a:t>
            </a:r>
            <a:endParaRPr lang="en-US" sz="1800" b="1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b="1" dirty="0"/>
              <a:t>tr: </a:t>
            </a:r>
            <a:r>
              <a:rPr lang="en-US" sz="1800" dirty="0"/>
              <a:t>define each row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td: </a:t>
            </a:r>
            <a:r>
              <a:rPr lang="en-US" sz="1800" dirty="0"/>
              <a:t>define each table cell/ they are data containers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b="1" dirty="0"/>
              <a:t> </a:t>
            </a:r>
            <a:r>
              <a:rPr lang="en-US" sz="1800" b="1" dirty="0" err="1"/>
              <a:t>th</a:t>
            </a:r>
            <a:r>
              <a:rPr lang="en-US" sz="1800" b="1" dirty="0"/>
              <a:t>: </a:t>
            </a:r>
            <a:r>
              <a:rPr lang="en-US" sz="1800" dirty="0"/>
              <a:t>define the table header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b="1" dirty="0"/>
              <a:t>caption: </a:t>
            </a:r>
            <a:r>
              <a:rPr lang="en-US" sz="1800" dirty="0"/>
              <a:t>Use the HTML &lt;caption&gt; element to define a table caption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2335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0BC980-DCB5-2482-6BF6-534500990216}"/>
              </a:ext>
            </a:extLst>
          </p:cNvPr>
          <p:cNvSpPr txBox="1"/>
          <p:nvPr/>
        </p:nvSpPr>
        <p:spPr>
          <a:xfrm>
            <a:off x="448816" y="610240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Forms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39142-3DC1-ADA1-46CA-049E6C3FCE52}"/>
              </a:ext>
            </a:extLst>
          </p:cNvPr>
          <p:cNvSpPr txBox="1"/>
          <p:nvPr/>
        </p:nvSpPr>
        <p:spPr>
          <a:xfrm>
            <a:off x="514350" y="965849"/>
            <a:ext cx="829047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Forms is used to collect user input.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Form Elements: label input, select, option, </a:t>
            </a:r>
            <a:r>
              <a:rPr lang="en-US" sz="1800" dirty="0" err="1"/>
              <a:t>textarea</a:t>
            </a:r>
            <a:r>
              <a:rPr lang="en-US" sz="1800" dirty="0"/>
              <a:t>, button, </a:t>
            </a:r>
            <a:r>
              <a:rPr lang="en-US" sz="1800" dirty="0" err="1"/>
              <a:t>fieldset</a:t>
            </a:r>
            <a:r>
              <a:rPr lang="en-US" sz="1800" dirty="0"/>
              <a:t>, legend.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Form Attributes: method, target, action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776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382</Words>
  <Application>Microsoft Office PowerPoint</Application>
  <PresentationFormat>On-screen Show (16:9)</PresentationFormat>
  <Paragraphs>45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Wingdings</vt:lpstr>
      <vt:lpstr>Montserrat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73</cp:revision>
  <dcterms:modified xsi:type="dcterms:W3CDTF">2024-10-25T16:41:04Z</dcterms:modified>
</cp:coreProperties>
</file>