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62" r:id="rId6"/>
    <p:sldId id="265" r:id="rId7"/>
    <p:sldId id="27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1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1542C4-AEB7-4432-8F7B-6D1BC36F1162}"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291477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542C4-AEB7-4432-8F7B-6D1BC36F1162}"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424213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542C4-AEB7-4432-8F7B-6D1BC36F1162}"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3737102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542C4-AEB7-4432-8F7B-6D1BC36F1162}"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21BDB-65F4-43DB-A0A2-0C7F4E018BD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070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542C4-AEB7-4432-8F7B-6D1BC36F1162}"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1582899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1542C4-AEB7-4432-8F7B-6D1BC36F1162}" type="datetimeFigureOut">
              <a:rPr lang="en-IN" smtClean="0"/>
              <a:t>30-10-2024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3142155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1542C4-AEB7-4432-8F7B-6D1BC36F1162}" type="datetimeFigureOut">
              <a:rPr lang="en-IN" smtClean="0"/>
              <a:t>30-10-2024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2148065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542C4-AEB7-4432-8F7B-6D1BC36F1162}"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208787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542C4-AEB7-4432-8F7B-6D1BC36F1162}"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3510727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C613-2671-62B3-94F0-C521D9AF30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571290-C481-0096-E6DA-5650441B8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A01F68-6538-278F-6B2E-11DE8C454D9A}"/>
              </a:ext>
            </a:extLst>
          </p:cNvPr>
          <p:cNvSpPr>
            <a:spLocks noGrp="1"/>
          </p:cNvSpPr>
          <p:nvPr>
            <p:ph type="dt" sz="half" idx="10"/>
          </p:nvPr>
        </p:nvSpPr>
        <p:spPr/>
        <p:txBody>
          <a:bodyPr/>
          <a:lstStyle/>
          <a:p>
            <a:fld id="{FF1542C4-AEB7-4432-8F7B-6D1BC36F1162}" type="datetimeFigureOut">
              <a:rPr lang="en-IN" smtClean="0"/>
              <a:t>30-10-2024</a:t>
            </a:fld>
            <a:endParaRPr lang="en-IN"/>
          </a:p>
        </p:txBody>
      </p:sp>
      <p:sp>
        <p:nvSpPr>
          <p:cNvPr id="5" name="Footer Placeholder 4">
            <a:extLst>
              <a:ext uri="{FF2B5EF4-FFF2-40B4-BE49-F238E27FC236}">
                <a16:creationId xmlns:a16="http://schemas.microsoft.com/office/drawing/2014/main" id="{5D47E724-0434-F3DF-D25C-61332A75C8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F82CA-34C4-3F7C-6AD2-4CF3BFB7243F}"/>
              </a:ext>
            </a:extLst>
          </p:cNvPr>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371863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542C4-AEB7-4432-8F7B-6D1BC36F1162}"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309748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542C4-AEB7-4432-8F7B-6D1BC36F1162}"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210336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1542C4-AEB7-4432-8F7B-6D1BC36F1162}"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231580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542C4-AEB7-4432-8F7B-6D1BC36F1162}" type="datetimeFigureOut">
              <a:rPr lang="en-IN" smtClean="0"/>
              <a:t>30-10-2024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175257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1542C4-AEB7-4432-8F7B-6D1BC36F1162}" type="datetimeFigureOut">
              <a:rPr lang="en-IN" smtClean="0"/>
              <a:t>30-10-2024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2705504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F1542C4-AEB7-4432-8F7B-6D1BC36F1162}" type="datetimeFigureOut">
              <a:rPr lang="en-IN" smtClean="0"/>
              <a:t>30-10-2024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329080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542C4-AEB7-4432-8F7B-6D1BC36F1162}"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248454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542C4-AEB7-4432-8F7B-6D1BC36F1162}"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21BDB-65F4-43DB-A0A2-0C7F4E018BD3}" type="slidenum">
              <a:rPr lang="en-IN" smtClean="0"/>
              <a:t>‹#›</a:t>
            </a:fld>
            <a:endParaRPr lang="en-IN"/>
          </a:p>
        </p:txBody>
      </p:sp>
    </p:spTree>
    <p:extLst>
      <p:ext uri="{BB962C8B-B14F-4D97-AF65-F5344CB8AC3E}">
        <p14:creationId xmlns:p14="http://schemas.microsoft.com/office/powerpoint/2010/main" val="99647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F1542C4-AEB7-4432-8F7B-6D1BC36F1162}" type="datetimeFigureOut">
              <a:rPr lang="en-IN" smtClean="0"/>
              <a:t>30-10-2024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B321BDB-65F4-43DB-A0A2-0C7F4E018BD3}" type="slidenum">
              <a:rPr lang="en-IN" smtClean="0"/>
              <a:t>‹#›</a:t>
            </a:fld>
            <a:endParaRPr lang="en-IN"/>
          </a:p>
        </p:txBody>
      </p:sp>
    </p:spTree>
    <p:extLst>
      <p:ext uri="{BB962C8B-B14F-4D97-AF65-F5344CB8AC3E}">
        <p14:creationId xmlns:p14="http://schemas.microsoft.com/office/powerpoint/2010/main" val="3407707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commons.wikimedia.org/wiki/File:Email_Shiny_Icon.svg" TargetMode="External"/><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857B-5E9A-62A2-6352-25AFFC48972F}"/>
              </a:ext>
            </a:extLst>
          </p:cNvPr>
          <p:cNvSpPr>
            <a:spLocks noGrp="1"/>
          </p:cNvSpPr>
          <p:nvPr>
            <p:ph type="ctrTitle"/>
          </p:nvPr>
        </p:nvSpPr>
        <p:spPr>
          <a:xfrm>
            <a:off x="1783831" y="1439055"/>
            <a:ext cx="7809874" cy="4661941"/>
          </a:xfrm>
        </p:spPr>
        <p:txBody>
          <a:bodyPr anchor="ctr">
            <a:normAutofit/>
          </a:bodyPr>
          <a:lstStyle/>
          <a:p>
            <a:br>
              <a:rPr lang="en-IN" sz="3600" b="1" i="0" u="none" strike="noStrike" cap="none" baseline="0" dirty="0">
                <a:solidFill>
                  <a:srgbClr val="000000"/>
                </a:solidFill>
                <a:latin typeface="Times New Roman" panose="02020603050405020304" pitchFamily="18" charset="0"/>
                <a:cs typeface="Times New Roman" panose="02020603050405020304" pitchFamily="18" charset="0"/>
              </a:rPr>
            </a:br>
            <a:r>
              <a:rPr lang="en-IN" sz="3600" b="1" i="0" u="none" strike="noStrike" cap="none" baseline="0" dirty="0">
                <a:solidFill>
                  <a:srgbClr val="000000"/>
                </a:solidFill>
                <a:latin typeface="Times New Roman" panose="02020603050405020304" pitchFamily="18" charset="0"/>
                <a:cs typeface="Times New Roman" panose="02020603050405020304" pitchFamily="18" charset="0"/>
              </a:rPr>
              <a:t> </a:t>
            </a:r>
            <a:br>
              <a:rPr lang="en-IN" sz="3600" b="1" i="0" u="none" strike="noStrike" cap="none" baseline="0" dirty="0">
                <a:solidFill>
                  <a:srgbClr val="000000"/>
                </a:solidFill>
                <a:latin typeface="Times New Roman" panose="02020603050405020304" pitchFamily="18" charset="0"/>
                <a:cs typeface="Times New Roman" panose="02020603050405020304" pitchFamily="18" charset="0"/>
              </a:rPr>
            </a:br>
            <a:r>
              <a:rPr lang="en-GB" sz="4400" b="1" i="0" u="none" strike="noStrike" cap="none" baseline="0" dirty="0">
                <a:solidFill>
                  <a:srgbClr val="000000"/>
                </a:solidFill>
                <a:latin typeface="Times New Roman" panose="02020603050405020304" pitchFamily="18" charset="0"/>
                <a:cs typeface="Times New Roman" panose="02020603050405020304" pitchFamily="18" charset="0"/>
              </a:rPr>
              <a:t>Creating &amp; Sharing </a:t>
            </a:r>
            <a:r>
              <a:rPr lang="en-GB" sz="4400" b="1" cap="none" dirty="0">
                <a:solidFill>
                  <a:srgbClr val="000000"/>
                </a:solidFill>
                <a:latin typeface="Times New Roman" panose="02020603050405020304" pitchFamily="18" charset="0"/>
                <a:cs typeface="Times New Roman" panose="02020603050405020304" pitchFamily="18" charset="0"/>
              </a:rPr>
              <a:t>P</a:t>
            </a:r>
            <a:r>
              <a:rPr lang="en-GB" sz="4400" b="1" i="0" u="none" strike="noStrike" cap="none" baseline="0" dirty="0">
                <a:solidFill>
                  <a:srgbClr val="000000"/>
                </a:solidFill>
                <a:latin typeface="Times New Roman" panose="02020603050405020304" pitchFamily="18" charset="0"/>
                <a:cs typeface="Times New Roman" panose="02020603050405020304" pitchFamily="18" charset="0"/>
              </a:rPr>
              <a:t>ower BI Reports </a:t>
            </a:r>
            <a:br>
              <a:rPr lang="en-GB" sz="3600" b="1" i="0" u="none" strike="noStrike" cap="none" baseline="0" dirty="0">
                <a:solidFill>
                  <a:srgbClr val="000000"/>
                </a:solidFill>
                <a:latin typeface="Times New Roman" panose="02020603050405020304" pitchFamily="18" charset="0"/>
                <a:cs typeface="Times New Roman" panose="02020603050405020304" pitchFamily="18" charset="0"/>
              </a:rPr>
            </a:br>
            <a:endParaRPr lang="en-IN" sz="8000"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16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F3E6-B238-0B9B-6FBA-2F33647F053A}"/>
              </a:ext>
            </a:extLst>
          </p:cNvPr>
          <p:cNvSpPr>
            <a:spLocks noGrp="1"/>
          </p:cNvSpPr>
          <p:nvPr>
            <p:ph type="title"/>
          </p:nvPr>
        </p:nvSpPr>
        <p:spPr>
          <a:xfrm>
            <a:off x="913775" y="618517"/>
            <a:ext cx="7444413" cy="824521"/>
          </a:xfrm>
        </p:spPr>
        <p:txBody>
          <a:bodyPr/>
          <a:lstStyle/>
          <a:p>
            <a:pPr algn="l"/>
            <a:r>
              <a:rPr lang="en-GB" b="1" cap="none" dirty="0">
                <a:latin typeface="Times New Roman" panose="02020603050405020304" pitchFamily="18" charset="0"/>
                <a:cs typeface="Times New Roman" panose="02020603050405020304" pitchFamily="18" charset="0"/>
              </a:rPr>
              <a:t>Creating reports in power BI</a:t>
            </a:r>
            <a:endParaRPr lang="en-IN" cap="none"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B87D8B9-8BBA-3DDB-B19C-4C14F23CB950}"/>
              </a:ext>
            </a:extLst>
          </p:cNvPr>
          <p:cNvSpPr>
            <a:spLocks noGrp="1"/>
          </p:cNvSpPr>
          <p:nvPr>
            <p:ph type="body" idx="1"/>
          </p:nvPr>
        </p:nvSpPr>
        <p:spPr>
          <a:xfrm>
            <a:off x="913148" y="1871663"/>
            <a:ext cx="4673265" cy="499355"/>
          </a:xfrm>
          <a:pattFill prst="pct5">
            <a:fgClr>
              <a:schemeClr val="tx1"/>
            </a:fgClr>
            <a:bgClr>
              <a:schemeClr val="tx1"/>
            </a:bgClr>
          </a:pattFill>
        </p:spPr>
        <p:txBody>
          <a:bodyPr/>
          <a:lstStyle/>
          <a:p>
            <a:pPr algn="ctr"/>
            <a:r>
              <a:rPr lang="en-GB" sz="2800" b="1" cap="none" dirty="0">
                <a:solidFill>
                  <a:schemeClr val="bg1"/>
                </a:solidFill>
                <a:latin typeface="Times New Roman" panose="02020603050405020304" pitchFamily="18" charset="0"/>
                <a:cs typeface="Times New Roman" panose="02020603050405020304" pitchFamily="18" charset="0"/>
              </a:rPr>
              <a:t>1.Import data</a:t>
            </a:r>
            <a:endParaRPr lang="en-IN" dirty="0">
              <a:solidFill>
                <a:schemeClr val="bg1"/>
              </a:solidFill>
            </a:endParaRPr>
          </a:p>
        </p:txBody>
      </p:sp>
      <p:sp>
        <p:nvSpPr>
          <p:cNvPr id="3" name="Content Placeholder 2">
            <a:extLst>
              <a:ext uri="{FF2B5EF4-FFF2-40B4-BE49-F238E27FC236}">
                <a16:creationId xmlns:a16="http://schemas.microsoft.com/office/drawing/2014/main" id="{6D6C7F1D-755D-4CE9-DCF3-E3959C9230BE}"/>
              </a:ext>
            </a:extLst>
          </p:cNvPr>
          <p:cNvSpPr>
            <a:spLocks noGrp="1"/>
          </p:cNvSpPr>
          <p:nvPr>
            <p:ph sz="quarter" idx="13"/>
          </p:nvPr>
        </p:nvSpPr>
        <p:spPr>
          <a:xfrm>
            <a:off x="912523" y="2371018"/>
            <a:ext cx="4673265" cy="3658307"/>
          </a:xfrm>
          <a:ln>
            <a:solidFill>
              <a:schemeClr val="accent1"/>
            </a:solidFill>
          </a:ln>
        </p:spPr>
        <p:txBody>
          <a:bodyPr anchor="ctr">
            <a:normAutofit/>
          </a:bodyPr>
          <a:lstStyle/>
          <a:p>
            <a:pPr marL="0" indent="0">
              <a:buNone/>
            </a:pPr>
            <a:endParaRPr lang="en-GB" sz="2400" b="1" cap="none" dirty="0">
              <a:solidFill>
                <a:schemeClr val="bg1"/>
              </a:solidFill>
              <a:latin typeface="Times New Roman" panose="02020603050405020304" pitchFamily="18" charset="0"/>
              <a:cs typeface="Times New Roman" panose="02020603050405020304" pitchFamily="18" charset="0"/>
            </a:endParaRPr>
          </a:p>
          <a:p>
            <a:pPr marL="0" indent="0">
              <a:buNone/>
            </a:pPr>
            <a:endParaRPr lang="en-GB" sz="2400" cap="none" dirty="0">
              <a:latin typeface="Times New Roman" panose="02020603050405020304" pitchFamily="18" charset="0"/>
              <a:cs typeface="Times New Roman" panose="02020603050405020304" pitchFamily="18" charset="0"/>
            </a:endParaRPr>
          </a:p>
          <a:p>
            <a:pPr marL="0" indent="0">
              <a:buNone/>
            </a:pPr>
            <a:r>
              <a:rPr lang="en-GB" sz="2400" cap="none" dirty="0">
                <a:latin typeface="Times New Roman" panose="02020603050405020304" pitchFamily="18" charset="0"/>
                <a:cs typeface="Times New Roman" panose="02020603050405020304" pitchFamily="18" charset="0"/>
              </a:rPr>
              <a:t>connect power BI to data sources like excel, SQL databases, or cloud services (</a:t>
            </a:r>
            <a:r>
              <a:rPr lang="en-GB" sz="2400" cap="none" dirty="0" err="1">
                <a:latin typeface="Times New Roman" panose="02020603050405020304" pitchFamily="18" charset="0"/>
                <a:cs typeface="Times New Roman" panose="02020603050405020304" pitchFamily="18" charset="0"/>
              </a:rPr>
              <a:t>e.G.</a:t>
            </a:r>
            <a:r>
              <a:rPr lang="en-GB" sz="2400" cap="none" dirty="0">
                <a:latin typeface="Times New Roman" panose="02020603050405020304" pitchFamily="18" charset="0"/>
                <a:cs typeface="Times New Roman" panose="02020603050405020304" pitchFamily="18" charset="0"/>
              </a:rPr>
              <a:t>, Azure, google analytics).</a:t>
            </a:r>
          </a:p>
          <a:p>
            <a:pPr marL="0" indent="0">
              <a:buNone/>
            </a:pPr>
            <a:endParaRPr lang="en-GB" sz="2400" cap="none" dirty="0">
              <a:latin typeface="Times New Roman" panose="02020603050405020304" pitchFamily="18" charset="0"/>
              <a:cs typeface="Times New Roman" panose="02020603050405020304" pitchFamily="18" charset="0"/>
            </a:endParaRPr>
          </a:p>
          <a:p>
            <a:pPr marL="0" indent="0">
              <a:buNone/>
            </a:pPr>
            <a:endParaRPr lang="en-GB" sz="2400" cap="none" dirty="0">
              <a:latin typeface="Times New Roman" panose="02020603050405020304" pitchFamily="18" charset="0"/>
              <a:cs typeface="Times New Roman" panose="02020603050405020304" pitchFamily="18" charset="0"/>
            </a:endParaRPr>
          </a:p>
          <a:p>
            <a:pPr marL="0" indent="0">
              <a:buNone/>
            </a:pPr>
            <a:endParaRPr lang="en-IN" sz="2400" cap="none"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BC5FEA9-DCCC-9297-0542-5CA0ABB14FE5}"/>
              </a:ext>
            </a:extLst>
          </p:cNvPr>
          <p:cNvSpPr>
            <a:spLocks noGrp="1"/>
          </p:cNvSpPr>
          <p:nvPr>
            <p:ph type="body" sz="quarter" idx="3"/>
          </p:nvPr>
        </p:nvSpPr>
        <p:spPr>
          <a:xfrm>
            <a:off x="6800849" y="1871663"/>
            <a:ext cx="4477377" cy="499355"/>
          </a:xfrm>
          <a:pattFill prst="pct5">
            <a:fgClr>
              <a:schemeClr val="tx1"/>
            </a:fgClr>
            <a:bgClr>
              <a:schemeClr val="tx1"/>
            </a:bgClr>
          </a:pattFill>
        </p:spPr>
        <p:txBody>
          <a:bodyPr/>
          <a:lstStyle/>
          <a:p>
            <a:pPr algn="ctr"/>
            <a:r>
              <a:rPr lang="en-GB" sz="2800" b="1" cap="none" dirty="0">
                <a:solidFill>
                  <a:schemeClr val="bg1"/>
                </a:solidFill>
                <a:latin typeface="Times New Roman" panose="02020603050405020304" pitchFamily="18" charset="0"/>
                <a:cs typeface="Times New Roman" panose="02020603050405020304" pitchFamily="18" charset="0"/>
              </a:rPr>
              <a:t>2. Data transformation</a:t>
            </a:r>
            <a:endParaRPr lang="en-IN" dirty="0">
              <a:solidFill>
                <a:schemeClr val="bg1"/>
              </a:solidFill>
            </a:endParaRPr>
          </a:p>
        </p:txBody>
      </p:sp>
      <p:sp>
        <p:nvSpPr>
          <p:cNvPr id="6" name="Content Placeholder 5">
            <a:extLst>
              <a:ext uri="{FF2B5EF4-FFF2-40B4-BE49-F238E27FC236}">
                <a16:creationId xmlns:a16="http://schemas.microsoft.com/office/drawing/2014/main" id="{C2A63452-4763-6AC9-0114-28DB965C7CF6}"/>
              </a:ext>
            </a:extLst>
          </p:cNvPr>
          <p:cNvSpPr>
            <a:spLocks noGrp="1"/>
          </p:cNvSpPr>
          <p:nvPr>
            <p:ph sz="quarter" idx="14"/>
          </p:nvPr>
        </p:nvSpPr>
        <p:spPr>
          <a:xfrm>
            <a:off x="6800223" y="2371018"/>
            <a:ext cx="4477378" cy="3658307"/>
          </a:xfrm>
          <a:ln>
            <a:solidFill>
              <a:schemeClr val="accent1"/>
            </a:solidFill>
          </a:ln>
        </p:spPr>
        <p:txBody>
          <a:bodyPr anchor="t"/>
          <a:lstStyle/>
          <a:p>
            <a:pPr marL="0" indent="0">
              <a:buNone/>
            </a:pPr>
            <a:endParaRPr lang="en-GB" sz="2400" cap="none" dirty="0">
              <a:latin typeface="Times New Roman" panose="02020603050405020304" pitchFamily="18" charset="0"/>
              <a:cs typeface="Times New Roman" panose="02020603050405020304" pitchFamily="18" charset="0"/>
            </a:endParaRPr>
          </a:p>
          <a:p>
            <a:pPr marL="0" indent="0">
              <a:buNone/>
            </a:pPr>
            <a:r>
              <a:rPr lang="en-GB" sz="2400" cap="none" dirty="0">
                <a:latin typeface="Times New Roman" panose="02020603050405020304" pitchFamily="18" charset="0"/>
                <a:cs typeface="Times New Roman" panose="02020603050405020304" pitchFamily="18" charset="0"/>
              </a:rPr>
              <a:t>use power query to clean and transform data, shaping it into a format suitable for analysis</a:t>
            </a:r>
          </a:p>
          <a:p>
            <a:endParaRPr lang="en-IN" dirty="0"/>
          </a:p>
        </p:txBody>
      </p:sp>
    </p:spTree>
    <p:extLst>
      <p:ext uri="{BB962C8B-B14F-4D97-AF65-F5344CB8AC3E}">
        <p14:creationId xmlns:p14="http://schemas.microsoft.com/office/powerpoint/2010/main" val="264788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80594-13C4-C643-0768-A793FF25670D}"/>
              </a:ext>
            </a:extLst>
          </p:cNvPr>
          <p:cNvSpPr>
            <a:spLocks noGrp="1"/>
          </p:cNvSpPr>
          <p:nvPr>
            <p:ph type="body" idx="1"/>
          </p:nvPr>
        </p:nvSpPr>
        <p:spPr>
          <a:xfrm>
            <a:off x="913774" y="1224093"/>
            <a:ext cx="3298976" cy="576262"/>
          </a:xfrm>
          <a:pattFill prst="pct5">
            <a:fgClr>
              <a:schemeClr val="tx1"/>
            </a:fgClr>
            <a:bgClr>
              <a:schemeClr val="tx1"/>
            </a:bgClr>
          </a:pattFill>
        </p:spPr>
        <p:txBody>
          <a:bodyPr>
            <a:normAutofit fontScale="25000" lnSpcReduction="20000"/>
          </a:bodyPr>
          <a:lstStyle/>
          <a:p>
            <a:pPr marL="0" indent="0">
              <a:buNone/>
            </a:pPr>
            <a:endParaRPr lang="en-GB" sz="2400" cap="none" dirty="0">
              <a:solidFill>
                <a:schemeClr val="bg1"/>
              </a:solidFill>
              <a:latin typeface="Times New Roman" panose="02020603050405020304" pitchFamily="18" charset="0"/>
              <a:cs typeface="Times New Roman" panose="02020603050405020304" pitchFamily="18" charset="0"/>
            </a:endParaRPr>
          </a:p>
          <a:p>
            <a:pPr marL="0" indent="0">
              <a:buNone/>
            </a:pPr>
            <a:endParaRPr lang="en-GB" sz="2400" cap="none" dirty="0">
              <a:solidFill>
                <a:schemeClr val="bg1"/>
              </a:solidFill>
              <a:latin typeface="Times New Roman" panose="02020603050405020304" pitchFamily="18" charset="0"/>
              <a:cs typeface="Times New Roman" panose="02020603050405020304" pitchFamily="18" charset="0"/>
            </a:endParaRPr>
          </a:p>
          <a:p>
            <a:pPr marL="0" indent="0">
              <a:buNone/>
            </a:pPr>
            <a:endParaRPr lang="en-GB" sz="2400" cap="none" dirty="0">
              <a:solidFill>
                <a:schemeClr val="bg1"/>
              </a:solidFill>
              <a:latin typeface="Times New Roman" panose="02020603050405020304" pitchFamily="18" charset="0"/>
              <a:cs typeface="Times New Roman" panose="02020603050405020304" pitchFamily="18" charset="0"/>
            </a:endParaRPr>
          </a:p>
          <a:p>
            <a:pPr marL="0" indent="0">
              <a:buNone/>
            </a:pPr>
            <a:r>
              <a:rPr lang="en-GB" sz="9600" b="1" cap="none" dirty="0">
                <a:solidFill>
                  <a:schemeClr val="bg1"/>
                </a:solidFill>
                <a:latin typeface="Times New Roman" panose="02020603050405020304" pitchFamily="18" charset="0"/>
                <a:cs typeface="Times New Roman" panose="02020603050405020304" pitchFamily="18" charset="0"/>
              </a:rPr>
              <a:t>3. Data </a:t>
            </a:r>
            <a:r>
              <a:rPr lang="en-GB" sz="9600" b="1" cap="none" dirty="0" err="1">
                <a:solidFill>
                  <a:schemeClr val="bg1"/>
                </a:solidFill>
                <a:latin typeface="Times New Roman" panose="02020603050405020304" pitchFamily="18" charset="0"/>
                <a:cs typeface="Times New Roman" panose="02020603050405020304" pitchFamily="18" charset="0"/>
              </a:rPr>
              <a:t>modeling</a:t>
            </a:r>
            <a:endParaRPr lang="en-IN" sz="9600" cap="none" dirty="0">
              <a:solidFill>
                <a:schemeClr val="bg1"/>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29F421C5-D5BB-0865-6B31-6C2EE124A36E}"/>
              </a:ext>
            </a:extLst>
          </p:cNvPr>
          <p:cNvSpPr>
            <a:spLocks noGrp="1"/>
          </p:cNvSpPr>
          <p:nvPr>
            <p:ph type="body" sz="half" idx="15"/>
          </p:nvPr>
        </p:nvSpPr>
        <p:spPr>
          <a:xfrm>
            <a:off x="907822" y="1800355"/>
            <a:ext cx="3291521" cy="3990845"/>
          </a:xfrm>
          <a:ln>
            <a:solidFill>
              <a:schemeClr val="accent1"/>
            </a:solidFill>
          </a:ln>
        </p:spPr>
        <p:txBody>
          <a:bodyPr anchor="ctr">
            <a:normAutofit/>
          </a:bodyPr>
          <a:lstStyle/>
          <a:p>
            <a:endParaRPr lang="en-GB" sz="1400" cap="none" dirty="0">
              <a:latin typeface="Times New Roman" panose="02020603050405020304" pitchFamily="18" charset="0"/>
              <a:cs typeface="Times New Roman" panose="02020603050405020304" pitchFamily="18" charset="0"/>
            </a:endParaRPr>
          </a:p>
          <a:p>
            <a:endParaRPr lang="en-GB" cap="none" dirty="0">
              <a:latin typeface="Times New Roman" panose="02020603050405020304" pitchFamily="18" charset="0"/>
              <a:cs typeface="Times New Roman" panose="02020603050405020304" pitchFamily="18" charset="0"/>
            </a:endParaRPr>
          </a:p>
          <a:p>
            <a:r>
              <a:rPr lang="en-GB" sz="2400" cap="none" dirty="0">
                <a:latin typeface="Times New Roman" panose="02020603050405020304" pitchFamily="18" charset="0"/>
                <a:cs typeface="Times New Roman" panose="02020603050405020304" pitchFamily="18" charset="0"/>
              </a:rPr>
              <a:t>Build relationships between different data tables. Add calculated columns and measures using DAX (data analysis expressions).</a:t>
            </a:r>
          </a:p>
          <a:p>
            <a:endParaRPr lang="en-IN" dirty="0"/>
          </a:p>
        </p:txBody>
      </p:sp>
      <p:sp>
        <p:nvSpPr>
          <p:cNvPr id="5" name="Text Placeholder 4">
            <a:extLst>
              <a:ext uri="{FF2B5EF4-FFF2-40B4-BE49-F238E27FC236}">
                <a16:creationId xmlns:a16="http://schemas.microsoft.com/office/drawing/2014/main" id="{897641B9-665B-3AC8-8282-B766F3C0D205}"/>
              </a:ext>
            </a:extLst>
          </p:cNvPr>
          <p:cNvSpPr>
            <a:spLocks noGrp="1"/>
          </p:cNvSpPr>
          <p:nvPr>
            <p:ph type="body" sz="quarter" idx="3"/>
          </p:nvPr>
        </p:nvSpPr>
        <p:spPr>
          <a:xfrm>
            <a:off x="4440560" y="1224093"/>
            <a:ext cx="3291521" cy="576262"/>
          </a:xfrm>
          <a:pattFill prst="pct5">
            <a:fgClr>
              <a:schemeClr val="tx1"/>
            </a:fgClr>
            <a:bgClr>
              <a:schemeClr val="tx1"/>
            </a:bgClr>
          </a:pattFill>
        </p:spPr>
        <p:txBody>
          <a:bodyPr/>
          <a:lstStyle/>
          <a:p>
            <a:r>
              <a:rPr lang="en-GB" sz="2400" b="1" cap="none" dirty="0">
                <a:solidFill>
                  <a:schemeClr val="bg1"/>
                </a:solidFill>
                <a:latin typeface="Times New Roman" panose="02020603050405020304" pitchFamily="18" charset="0"/>
                <a:cs typeface="Times New Roman" panose="02020603050405020304" pitchFamily="18" charset="0"/>
              </a:rPr>
              <a:t>4.Visualizations</a:t>
            </a:r>
            <a:endParaRPr lang="en-IN" dirty="0">
              <a:solidFill>
                <a:schemeClr val="bg1"/>
              </a:solidFill>
            </a:endParaRPr>
          </a:p>
        </p:txBody>
      </p:sp>
      <p:sp>
        <p:nvSpPr>
          <p:cNvPr id="8" name="Text Placeholder 7">
            <a:extLst>
              <a:ext uri="{FF2B5EF4-FFF2-40B4-BE49-F238E27FC236}">
                <a16:creationId xmlns:a16="http://schemas.microsoft.com/office/drawing/2014/main" id="{0711F018-A94F-B3B1-7E02-91A65BF4E766}"/>
              </a:ext>
            </a:extLst>
          </p:cNvPr>
          <p:cNvSpPr>
            <a:spLocks noGrp="1"/>
          </p:cNvSpPr>
          <p:nvPr>
            <p:ph type="body" sz="half" idx="16"/>
          </p:nvPr>
        </p:nvSpPr>
        <p:spPr>
          <a:xfrm>
            <a:off x="4453178" y="1800355"/>
            <a:ext cx="3257551" cy="3990845"/>
          </a:xfrm>
          <a:ln>
            <a:solidFill>
              <a:schemeClr val="accent1"/>
            </a:solidFill>
          </a:ln>
        </p:spPr>
        <p:txBody>
          <a:bodyPr anchor="ctr"/>
          <a:lstStyle/>
          <a:p>
            <a:endParaRPr lang="en-GB" sz="2000" cap="none" dirty="0">
              <a:latin typeface="Times New Roman" panose="02020603050405020304" pitchFamily="18" charset="0"/>
              <a:cs typeface="Times New Roman" panose="02020603050405020304" pitchFamily="18" charset="0"/>
            </a:endParaRPr>
          </a:p>
          <a:p>
            <a:r>
              <a:rPr lang="en-GB" sz="2400" cap="none" dirty="0">
                <a:latin typeface="Times New Roman" panose="02020603050405020304" pitchFamily="18" charset="0"/>
                <a:cs typeface="Times New Roman" panose="02020603050405020304" pitchFamily="18" charset="0"/>
              </a:rPr>
              <a:t>Design visuals such as charts, tables, and maps. Power BI offers custom visualizations to convey data insights.</a:t>
            </a:r>
          </a:p>
          <a:p>
            <a:endParaRPr lang="en-IN" dirty="0"/>
          </a:p>
        </p:txBody>
      </p:sp>
      <p:sp>
        <p:nvSpPr>
          <p:cNvPr id="6" name="Text Placeholder 5">
            <a:extLst>
              <a:ext uri="{FF2B5EF4-FFF2-40B4-BE49-F238E27FC236}">
                <a16:creationId xmlns:a16="http://schemas.microsoft.com/office/drawing/2014/main" id="{9362482F-3776-6286-6E52-B280F4871767}"/>
              </a:ext>
            </a:extLst>
          </p:cNvPr>
          <p:cNvSpPr>
            <a:spLocks noGrp="1"/>
          </p:cNvSpPr>
          <p:nvPr>
            <p:ph type="body" sz="quarter" idx="13"/>
          </p:nvPr>
        </p:nvSpPr>
        <p:spPr>
          <a:xfrm>
            <a:off x="8181341" y="1224093"/>
            <a:ext cx="3291522" cy="576262"/>
          </a:xfrm>
          <a:pattFill prst="pct5">
            <a:fgClr>
              <a:schemeClr val="tx1"/>
            </a:fgClr>
            <a:bgClr>
              <a:schemeClr val="tx1"/>
            </a:bgClr>
          </a:pattFill>
        </p:spPr>
        <p:txBody>
          <a:bodyPr anchor="ctr"/>
          <a:lstStyle/>
          <a:p>
            <a:r>
              <a:rPr lang="en-GB" sz="2000" b="1" cap="none" dirty="0">
                <a:solidFill>
                  <a:schemeClr val="bg1"/>
                </a:solidFill>
                <a:latin typeface="Times New Roman" panose="02020603050405020304" pitchFamily="18" charset="0"/>
                <a:cs typeface="Times New Roman" panose="02020603050405020304" pitchFamily="18" charset="0"/>
              </a:rPr>
              <a:t>5. Layout and formatting</a:t>
            </a:r>
            <a:endParaRPr lang="en-IN" sz="2000" dirty="0">
              <a:solidFill>
                <a:schemeClr val="bg1"/>
              </a:solidFill>
            </a:endParaRPr>
          </a:p>
        </p:txBody>
      </p:sp>
      <p:sp>
        <p:nvSpPr>
          <p:cNvPr id="9" name="Text Placeholder 8">
            <a:extLst>
              <a:ext uri="{FF2B5EF4-FFF2-40B4-BE49-F238E27FC236}">
                <a16:creationId xmlns:a16="http://schemas.microsoft.com/office/drawing/2014/main" id="{B21FC462-3732-2C6A-C1C8-53AB92A0BBD9}"/>
              </a:ext>
            </a:extLst>
          </p:cNvPr>
          <p:cNvSpPr>
            <a:spLocks noGrp="1"/>
          </p:cNvSpPr>
          <p:nvPr>
            <p:ph type="body" sz="half" idx="17"/>
          </p:nvPr>
        </p:nvSpPr>
        <p:spPr>
          <a:xfrm>
            <a:off x="8181341" y="1800355"/>
            <a:ext cx="3257551" cy="3990845"/>
          </a:xfrm>
          <a:ln>
            <a:solidFill>
              <a:schemeClr val="accent1"/>
            </a:solidFill>
          </a:ln>
        </p:spPr>
        <p:txBody>
          <a:bodyPr anchor="ctr"/>
          <a:lstStyle/>
          <a:p>
            <a:endParaRPr lang="en-GB" sz="2000" cap="none" dirty="0">
              <a:latin typeface="Times New Roman" panose="02020603050405020304" pitchFamily="18" charset="0"/>
              <a:cs typeface="Times New Roman" panose="02020603050405020304" pitchFamily="18" charset="0"/>
            </a:endParaRPr>
          </a:p>
          <a:p>
            <a:r>
              <a:rPr lang="en-GB" sz="2400" cap="none" dirty="0">
                <a:latin typeface="Times New Roman" panose="02020603050405020304" pitchFamily="18" charset="0"/>
                <a:cs typeface="Times New Roman" panose="02020603050405020304" pitchFamily="18" charset="0"/>
              </a:rPr>
              <a:t>Organize visuals, set themes, adjust </a:t>
            </a:r>
            <a:r>
              <a:rPr lang="en-GB" sz="2400" cap="none" dirty="0" err="1">
                <a:latin typeface="Times New Roman" panose="02020603050405020304" pitchFamily="18" charset="0"/>
                <a:cs typeface="Times New Roman" panose="02020603050405020304" pitchFamily="18" charset="0"/>
              </a:rPr>
              <a:t>colors</a:t>
            </a:r>
            <a:r>
              <a:rPr lang="en-GB" sz="2400" cap="none" dirty="0">
                <a:latin typeface="Times New Roman" panose="02020603050405020304" pitchFamily="18" charset="0"/>
                <a:cs typeface="Times New Roman" panose="02020603050405020304" pitchFamily="18" charset="0"/>
              </a:rPr>
              <a:t>, and format the report for a clear and appealing presentation</a:t>
            </a:r>
            <a:endParaRPr lang="en-IN" sz="2400" cap="none"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9573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5C75-A395-0C64-3FB5-F2E1AA013BFB}"/>
              </a:ext>
            </a:extLst>
          </p:cNvPr>
          <p:cNvSpPr>
            <a:spLocks noGrp="1"/>
          </p:cNvSpPr>
          <p:nvPr>
            <p:ph type="title"/>
          </p:nvPr>
        </p:nvSpPr>
        <p:spPr/>
        <p:txBody>
          <a:bodyPr/>
          <a:lstStyle/>
          <a:p>
            <a:pPr algn="l"/>
            <a:r>
              <a:rPr lang="en-GB" b="1" cap="none" dirty="0">
                <a:latin typeface="Times New Roman" panose="02020603050405020304" pitchFamily="18" charset="0"/>
                <a:cs typeface="Times New Roman" panose="02020603050405020304" pitchFamily="18" charset="0"/>
              </a:rPr>
              <a:t>Sharing reports in power BI</a:t>
            </a:r>
            <a:endParaRPr lang="en-IN"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C5025A-5EC6-199B-D0C1-32870A910A48}"/>
              </a:ext>
            </a:extLst>
          </p:cNvPr>
          <p:cNvSpPr>
            <a:spLocks noGrp="1"/>
          </p:cNvSpPr>
          <p:nvPr>
            <p:ph idx="1"/>
          </p:nvPr>
        </p:nvSpPr>
        <p:spPr>
          <a:xfrm>
            <a:off x="913774" y="2367093"/>
            <a:ext cx="9830425" cy="3424107"/>
          </a:xfrm>
        </p:spPr>
        <p:txBody>
          <a:bodyPr>
            <a:normAutofit/>
          </a:bodyPr>
          <a:lstStyle/>
          <a:p>
            <a:pPr marL="0" indent="0">
              <a:buNone/>
            </a:pPr>
            <a:r>
              <a:rPr lang="en-GB" sz="2400" cap="none" dirty="0">
                <a:latin typeface="Times New Roman" panose="02020603050405020304" pitchFamily="18" charset="0"/>
                <a:cs typeface="Times New Roman" panose="02020603050405020304" pitchFamily="18" charset="0"/>
              </a:rPr>
              <a:t>Sharing power BI reports can be done in a few different ways, depending on your organization’s needs and the access level required. Here’s a rundown of the most common methods:</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94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ACB50-2E66-740D-553C-A3008C56FB2E}"/>
              </a:ext>
            </a:extLst>
          </p:cNvPr>
          <p:cNvSpPr>
            <a:spLocks noGrp="1"/>
          </p:cNvSpPr>
          <p:nvPr>
            <p:ph type="body" idx="1"/>
          </p:nvPr>
        </p:nvSpPr>
        <p:spPr>
          <a:xfrm>
            <a:off x="924025" y="871538"/>
            <a:ext cx="3298976" cy="714375"/>
          </a:xfrm>
          <a:pattFill prst="pct5">
            <a:fgClr>
              <a:schemeClr val="tx1"/>
            </a:fgClr>
            <a:bgClr>
              <a:schemeClr val="tx1"/>
            </a:bgClr>
          </a:pattFill>
        </p:spPr>
        <p:txBody>
          <a:bodyPr>
            <a:normAutofit/>
          </a:bodyPr>
          <a:lstStyle/>
          <a:p>
            <a:r>
              <a:rPr lang="en-GB" cap="none" dirty="0">
                <a:solidFill>
                  <a:schemeClr val="bg1"/>
                </a:solidFill>
                <a:latin typeface="Times New Roman" panose="02020603050405020304" pitchFamily="18" charset="0"/>
                <a:cs typeface="Times New Roman" panose="02020603050405020304" pitchFamily="18" charset="0"/>
              </a:rPr>
              <a:t>1. </a:t>
            </a:r>
            <a:r>
              <a:rPr lang="en-GB" b="1" cap="none" dirty="0">
                <a:solidFill>
                  <a:schemeClr val="bg1"/>
                </a:solidFill>
                <a:latin typeface="Times New Roman" panose="02020603050405020304" pitchFamily="18" charset="0"/>
                <a:cs typeface="Times New Roman" panose="02020603050405020304" pitchFamily="18" charset="0"/>
              </a:rPr>
              <a:t>Direct sharing in power bi service</a:t>
            </a:r>
            <a:endParaRPr lang="en-GB" sz="2400" cap="none" dirty="0">
              <a:solidFill>
                <a:schemeClr val="bg1"/>
              </a:solidFill>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447B5B7E-63F1-86C4-4FC2-8D44BA6BCD05}"/>
              </a:ext>
            </a:extLst>
          </p:cNvPr>
          <p:cNvSpPr>
            <a:spLocks noGrp="1"/>
          </p:cNvSpPr>
          <p:nvPr>
            <p:ph type="body" sz="half" idx="15"/>
          </p:nvPr>
        </p:nvSpPr>
        <p:spPr>
          <a:xfrm>
            <a:off x="913774" y="1585913"/>
            <a:ext cx="3298976" cy="4962396"/>
          </a:xfrm>
          <a:ln>
            <a:solidFill>
              <a:schemeClr val="accent1"/>
            </a:solidFill>
          </a:ln>
        </p:spPr>
        <p:txBody>
          <a:bodyPr>
            <a:normAutofit lnSpcReduction="10000"/>
          </a:bodyPr>
          <a:lstStyle/>
          <a:p>
            <a:r>
              <a:rPr lang="en-GB" sz="2400" b="1" cap="none" dirty="0">
                <a:latin typeface="Times New Roman" panose="02020603050405020304" pitchFamily="18" charset="0"/>
                <a:cs typeface="Times New Roman" panose="02020603050405020304" pitchFamily="18" charset="0"/>
              </a:rPr>
              <a:t>Use the “share” option</a:t>
            </a:r>
            <a:r>
              <a:rPr lang="en-GB" sz="2400" cap="none" dirty="0">
                <a:latin typeface="Times New Roman" panose="02020603050405020304" pitchFamily="18" charset="0"/>
                <a:cs typeface="Times New Roman" panose="02020603050405020304" pitchFamily="18" charset="0"/>
              </a:rPr>
              <a:t>: in the power BI service, open the report you want to share and click "share.“</a:t>
            </a:r>
          </a:p>
          <a:p>
            <a:r>
              <a:rPr lang="en-GB" sz="2400" b="1" cap="none" dirty="0">
                <a:latin typeface="Times New Roman" panose="02020603050405020304" pitchFamily="18" charset="0"/>
                <a:cs typeface="Times New Roman" panose="02020603050405020304" pitchFamily="18" charset="0"/>
              </a:rPr>
              <a:t>Enter recipient emails</a:t>
            </a:r>
            <a:r>
              <a:rPr lang="en-GB" sz="2400" cap="none" dirty="0">
                <a:latin typeface="Times New Roman" panose="02020603050405020304" pitchFamily="18" charset="0"/>
                <a:cs typeface="Times New Roman" panose="02020603050405020304" pitchFamily="18" charset="0"/>
              </a:rPr>
              <a:t>: add the email addresses of people you want to share the report with. They will receive a link to the report.</a:t>
            </a:r>
          </a:p>
          <a:p>
            <a:endParaRPr lang="en-IN" dirty="0"/>
          </a:p>
        </p:txBody>
      </p:sp>
      <p:sp>
        <p:nvSpPr>
          <p:cNvPr id="4" name="Text Placeholder 3">
            <a:extLst>
              <a:ext uri="{FF2B5EF4-FFF2-40B4-BE49-F238E27FC236}">
                <a16:creationId xmlns:a16="http://schemas.microsoft.com/office/drawing/2014/main" id="{00327065-EC30-FBD7-F70B-91E349440275}"/>
              </a:ext>
            </a:extLst>
          </p:cNvPr>
          <p:cNvSpPr>
            <a:spLocks noGrp="1"/>
          </p:cNvSpPr>
          <p:nvPr>
            <p:ph type="body" sz="quarter" idx="3"/>
          </p:nvPr>
        </p:nvSpPr>
        <p:spPr>
          <a:xfrm>
            <a:off x="4459844" y="854869"/>
            <a:ext cx="3291521" cy="714375"/>
          </a:xfrm>
          <a:pattFill prst="pct5">
            <a:fgClr>
              <a:schemeClr val="tx1"/>
            </a:fgClr>
            <a:bgClr>
              <a:schemeClr val="tx1"/>
            </a:bgClr>
          </a:pattFill>
        </p:spPr>
        <p:txBody>
          <a:bodyPr/>
          <a:lstStyle/>
          <a:p>
            <a:r>
              <a:rPr lang="en-GB" cap="none" dirty="0">
                <a:solidFill>
                  <a:schemeClr val="bg1"/>
                </a:solidFill>
                <a:latin typeface="Times New Roman" panose="02020603050405020304" pitchFamily="18" charset="0"/>
                <a:cs typeface="Times New Roman" panose="02020603050405020304" pitchFamily="18" charset="0"/>
              </a:rPr>
              <a:t>2. </a:t>
            </a:r>
            <a:r>
              <a:rPr lang="en-GB" b="1" cap="none" dirty="0">
                <a:solidFill>
                  <a:schemeClr val="bg1"/>
                </a:solidFill>
                <a:latin typeface="Times New Roman" panose="02020603050405020304" pitchFamily="18" charset="0"/>
                <a:cs typeface="Times New Roman" panose="02020603050405020304" pitchFamily="18" charset="0"/>
              </a:rPr>
              <a:t>Publish to web (public sharing)</a:t>
            </a:r>
            <a:endParaRPr lang="en-IN" dirty="0">
              <a:solidFill>
                <a:schemeClr val="bg1"/>
              </a:solidFill>
            </a:endParaRPr>
          </a:p>
        </p:txBody>
      </p:sp>
      <p:sp>
        <p:nvSpPr>
          <p:cNvPr id="7" name="Text Placeholder 6">
            <a:extLst>
              <a:ext uri="{FF2B5EF4-FFF2-40B4-BE49-F238E27FC236}">
                <a16:creationId xmlns:a16="http://schemas.microsoft.com/office/drawing/2014/main" id="{54A68E00-52E9-6A7D-55C2-C2DC21E04719}"/>
              </a:ext>
            </a:extLst>
          </p:cNvPr>
          <p:cNvSpPr>
            <a:spLocks noGrp="1"/>
          </p:cNvSpPr>
          <p:nvPr>
            <p:ph type="body" sz="half" idx="16"/>
          </p:nvPr>
        </p:nvSpPr>
        <p:spPr>
          <a:xfrm>
            <a:off x="4459055" y="1554957"/>
            <a:ext cx="3279767" cy="4993352"/>
          </a:xfrm>
          <a:ln>
            <a:solidFill>
              <a:schemeClr val="accent1"/>
            </a:solidFill>
          </a:ln>
        </p:spPr>
        <p:txBody>
          <a:bodyPr>
            <a:normAutofit/>
          </a:bodyPr>
          <a:lstStyle/>
          <a:p>
            <a:r>
              <a:rPr lang="en-GB" sz="2400" b="1" cap="none" dirty="0">
                <a:latin typeface="Times New Roman" panose="02020603050405020304" pitchFamily="18" charset="0"/>
                <a:cs typeface="Times New Roman" panose="02020603050405020304" pitchFamily="18" charset="0"/>
              </a:rPr>
              <a:t>Publish to web</a:t>
            </a:r>
            <a:r>
              <a:rPr lang="en-GB" sz="2400" cap="none" dirty="0">
                <a:latin typeface="Times New Roman" panose="02020603050405020304" pitchFamily="18" charset="0"/>
                <a:cs typeface="Times New Roman" panose="02020603050405020304" pitchFamily="18" charset="0"/>
              </a:rPr>
              <a:t>: in Power BI service, select the option “publish to web” for reports you want to make publicly accessible. This generates an embed link and HTML code to share on websites or blogs.</a:t>
            </a:r>
          </a:p>
          <a:p>
            <a:endParaRPr lang="en-IN" dirty="0"/>
          </a:p>
        </p:txBody>
      </p:sp>
      <p:sp>
        <p:nvSpPr>
          <p:cNvPr id="5" name="Text Placeholder 4">
            <a:extLst>
              <a:ext uri="{FF2B5EF4-FFF2-40B4-BE49-F238E27FC236}">
                <a16:creationId xmlns:a16="http://schemas.microsoft.com/office/drawing/2014/main" id="{70A9DEA2-BC43-5AE6-646C-3EDF8CC6A3B6}"/>
              </a:ext>
            </a:extLst>
          </p:cNvPr>
          <p:cNvSpPr>
            <a:spLocks noGrp="1"/>
          </p:cNvSpPr>
          <p:nvPr>
            <p:ph type="body" sz="quarter" idx="13"/>
          </p:nvPr>
        </p:nvSpPr>
        <p:spPr>
          <a:xfrm>
            <a:off x="7988208" y="838200"/>
            <a:ext cx="3279767" cy="731044"/>
          </a:xfrm>
          <a:pattFill prst="pct5">
            <a:fgClr>
              <a:schemeClr val="tx1"/>
            </a:fgClr>
            <a:bgClr>
              <a:schemeClr val="tx1"/>
            </a:bgClr>
          </a:pattFill>
        </p:spPr>
        <p:txBody>
          <a:bodyPr/>
          <a:lstStyle/>
          <a:p>
            <a:r>
              <a:rPr lang="en-GB" cap="none" dirty="0">
                <a:solidFill>
                  <a:schemeClr val="bg1"/>
                </a:solidFill>
                <a:latin typeface="Times New Roman" panose="02020603050405020304" pitchFamily="18" charset="0"/>
                <a:cs typeface="Times New Roman" panose="02020603050405020304" pitchFamily="18" charset="0"/>
              </a:rPr>
              <a:t>3. </a:t>
            </a:r>
            <a:r>
              <a:rPr lang="en-GB" b="1" cap="none" dirty="0">
                <a:solidFill>
                  <a:schemeClr val="bg1"/>
                </a:solidFill>
                <a:latin typeface="Times New Roman" panose="02020603050405020304" pitchFamily="18" charset="0"/>
                <a:cs typeface="Times New Roman" panose="02020603050405020304" pitchFamily="18" charset="0"/>
              </a:rPr>
              <a:t>Embed in Microsoft teams or SharePoint</a:t>
            </a:r>
            <a:endParaRPr lang="en-IN" dirty="0">
              <a:solidFill>
                <a:schemeClr val="bg1"/>
              </a:solidFill>
            </a:endParaRPr>
          </a:p>
        </p:txBody>
      </p:sp>
      <p:sp>
        <p:nvSpPr>
          <p:cNvPr id="8" name="Text Placeholder 7">
            <a:extLst>
              <a:ext uri="{FF2B5EF4-FFF2-40B4-BE49-F238E27FC236}">
                <a16:creationId xmlns:a16="http://schemas.microsoft.com/office/drawing/2014/main" id="{C27421AD-A2DF-4D51-D2B8-FEA983145ED8}"/>
              </a:ext>
            </a:extLst>
          </p:cNvPr>
          <p:cNvSpPr>
            <a:spLocks noGrp="1"/>
          </p:cNvSpPr>
          <p:nvPr>
            <p:ph type="body" sz="half" idx="17"/>
          </p:nvPr>
        </p:nvSpPr>
        <p:spPr>
          <a:xfrm>
            <a:off x="7988208" y="1554957"/>
            <a:ext cx="3279767" cy="4979064"/>
          </a:xfrm>
          <a:ln>
            <a:solidFill>
              <a:schemeClr val="accent1"/>
            </a:solidFill>
          </a:ln>
        </p:spPr>
        <p:txBody>
          <a:bodyPr>
            <a:normAutofit fontScale="92500"/>
          </a:bodyPr>
          <a:lstStyle/>
          <a:p>
            <a:r>
              <a:rPr lang="en-GB" sz="2400" b="1" cap="none" dirty="0">
                <a:latin typeface="Times New Roman" panose="02020603050405020304" pitchFamily="18" charset="0"/>
                <a:cs typeface="Times New Roman" panose="02020603050405020304" pitchFamily="18" charset="0"/>
              </a:rPr>
              <a:t>Teams integration</a:t>
            </a:r>
            <a:r>
              <a:rPr lang="en-GB" sz="2400" cap="none" dirty="0">
                <a:latin typeface="Times New Roman" panose="02020603050405020304" pitchFamily="18" charset="0"/>
                <a:cs typeface="Times New Roman" panose="02020603050405020304" pitchFamily="18" charset="0"/>
              </a:rPr>
              <a:t>: power BI reports can be embedded directly into a Microsoft Teams channel.</a:t>
            </a:r>
          </a:p>
          <a:p>
            <a:r>
              <a:rPr lang="en-GB" sz="2400" cap="none" dirty="0">
                <a:latin typeface="Times New Roman" panose="02020603050405020304" pitchFamily="18" charset="0"/>
                <a:cs typeface="Times New Roman" panose="02020603050405020304" pitchFamily="18" charset="0"/>
              </a:rPr>
              <a:t> </a:t>
            </a:r>
          </a:p>
          <a:p>
            <a:r>
              <a:rPr lang="en-GB" sz="2400" b="1" cap="none" dirty="0" err="1">
                <a:latin typeface="Times New Roman" panose="02020603050405020304" pitchFamily="18" charset="0"/>
                <a:cs typeface="Times New Roman" panose="02020603050405020304" pitchFamily="18" charset="0"/>
              </a:rPr>
              <a:t>Sharepoint</a:t>
            </a:r>
            <a:r>
              <a:rPr lang="en-GB" sz="2400" b="1" cap="none" dirty="0">
                <a:latin typeface="Times New Roman" panose="02020603050405020304" pitchFamily="18" charset="0"/>
                <a:cs typeface="Times New Roman" panose="02020603050405020304" pitchFamily="18" charset="0"/>
              </a:rPr>
              <a:t> integration</a:t>
            </a:r>
            <a:r>
              <a:rPr lang="en-GB" sz="2400" cap="none" dirty="0">
                <a:latin typeface="Times New Roman" panose="02020603050405020304" pitchFamily="18" charset="0"/>
                <a:cs typeface="Times New Roman" panose="02020603050405020304" pitchFamily="18" charset="0"/>
              </a:rPr>
              <a:t>: embed Power BI reports in SharePoint online by using the “power BI” web part and linking to the report</a:t>
            </a:r>
            <a:r>
              <a:rPr lang="en-GB" sz="1800" cap="none" dirty="0">
                <a:latin typeface="Times New Roman" panose="02020603050405020304" pitchFamily="18" charset="0"/>
                <a:cs typeface="Times New Roman" panose="02020603050405020304" pitchFamily="18" charset="0"/>
              </a:rPr>
              <a:t>. </a:t>
            </a:r>
            <a:endParaRPr lang="en-IN" sz="1800" dirty="0"/>
          </a:p>
        </p:txBody>
      </p:sp>
    </p:spTree>
    <p:extLst>
      <p:ext uri="{BB962C8B-B14F-4D97-AF65-F5344CB8AC3E}">
        <p14:creationId xmlns:p14="http://schemas.microsoft.com/office/powerpoint/2010/main" val="277019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A30F4DA-0E20-7BD5-6C57-1FC4B509BACB}"/>
              </a:ext>
            </a:extLst>
          </p:cNvPr>
          <p:cNvSpPr>
            <a:spLocks noGrp="1"/>
          </p:cNvSpPr>
          <p:nvPr>
            <p:ph type="body" idx="1"/>
          </p:nvPr>
        </p:nvSpPr>
        <p:spPr>
          <a:xfrm>
            <a:off x="1146327" y="1128714"/>
            <a:ext cx="4540097" cy="757237"/>
          </a:xfrm>
          <a:pattFill prst="pct5">
            <a:fgClr>
              <a:schemeClr val="tx1"/>
            </a:fgClr>
            <a:bgClr>
              <a:schemeClr val="tx1"/>
            </a:bgClr>
          </a:pattFill>
        </p:spPr>
        <p:txBody>
          <a:bodyPr anchor="b"/>
          <a:lstStyle/>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36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24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24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24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24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24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24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2400" cap="none"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2400" cap="none" dirty="0">
              <a:solidFill>
                <a:schemeClr val="bg1"/>
              </a:solidFill>
              <a:latin typeface="Times New Roman" panose="02020603050405020304" pitchFamily="18" charset="0"/>
              <a:cs typeface="Times New Roman" panose="02020603050405020304" pitchFamily="18" charset="0"/>
            </a:endParaRPr>
          </a:p>
          <a:p>
            <a:pPr algn="ctr">
              <a:lnSpc>
                <a:spcPct val="150000"/>
              </a:lnSpc>
            </a:pPr>
            <a:endParaRPr lang="en-IN" sz="3200" cap="none" dirty="0">
              <a:solidFill>
                <a:schemeClr val="bg1"/>
              </a:solidFill>
              <a:latin typeface="Times New Roman" panose="02020603050405020304" pitchFamily="18" charset="0"/>
              <a:cs typeface="Times New Roman" panose="02020603050405020304" pitchFamily="18" charset="0"/>
            </a:endParaRPr>
          </a:p>
          <a:p>
            <a:pPr algn="ctr">
              <a:lnSpc>
                <a:spcPct val="150000"/>
              </a:lnSpc>
            </a:pPr>
            <a:endParaRPr lang="en-IN" sz="3200" cap="none" dirty="0">
              <a:solidFill>
                <a:schemeClr val="bg1"/>
              </a:solidFill>
              <a:latin typeface="Times New Roman" panose="02020603050405020304" pitchFamily="18" charset="0"/>
              <a:cs typeface="Times New Roman" panose="02020603050405020304" pitchFamily="18" charset="0"/>
            </a:endParaRPr>
          </a:p>
          <a:p>
            <a:pPr algn="ctr">
              <a:lnSpc>
                <a:spcPct val="150000"/>
              </a:lnSpc>
            </a:pPr>
            <a:endParaRPr lang="en-IN" sz="3200" cap="none" dirty="0">
              <a:solidFill>
                <a:schemeClr val="bg1"/>
              </a:solidFill>
              <a:latin typeface="Times New Roman" panose="02020603050405020304" pitchFamily="18" charset="0"/>
              <a:cs typeface="Times New Roman" panose="02020603050405020304" pitchFamily="18" charset="0"/>
            </a:endParaRPr>
          </a:p>
          <a:p>
            <a:pPr algn="ctr">
              <a:lnSpc>
                <a:spcPct val="150000"/>
              </a:lnSpc>
            </a:pPr>
            <a:endParaRPr lang="en-IN" sz="3200" cap="none" dirty="0">
              <a:solidFill>
                <a:schemeClr val="bg1"/>
              </a:solidFill>
              <a:latin typeface="Times New Roman" panose="02020603050405020304" pitchFamily="18" charset="0"/>
              <a:cs typeface="Times New Roman" panose="02020603050405020304" pitchFamily="18" charset="0"/>
            </a:endParaRPr>
          </a:p>
          <a:p>
            <a:pPr algn="ctr">
              <a:lnSpc>
                <a:spcPct val="150000"/>
              </a:lnSpc>
            </a:pPr>
            <a:r>
              <a:rPr lang="en-IN" sz="2800" cap="none" dirty="0">
                <a:solidFill>
                  <a:schemeClr val="bg1"/>
                </a:solidFill>
                <a:latin typeface="Times New Roman" panose="02020603050405020304" pitchFamily="18" charset="0"/>
                <a:cs typeface="Times New Roman" panose="02020603050405020304" pitchFamily="18" charset="0"/>
              </a:rPr>
              <a:t>4.</a:t>
            </a:r>
            <a:r>
              <a:rPr lang="en-GB" sz="2800" b="1" cap="none" dirty="0">
                <a:solidFill>
                  <a:schemeClr val="bg1"/>
                </a:solidFill>
                <a:latin typeface="Times New Roman" panose="02020603050405020304" pitchFamily="18" charset="0"/>
                <a:cs typeface="Times New Roman" panose="02020603050405020304" pitchFamily="18" charset="0"/>
              </a:rPr>
              <a:t> Power BI app</a:t>
            </a:r>
            <a:endParaRPr lang="en-IN" sz="2800"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6BB693-E189-66F8-C20E-96E65CF3357B}"/>
              </a:ext>
            </a:extLst>
          </p:cNvPr>
          <p:cNvSpPr>
            <a:spLocks noGrp="1"/>
          </p:cNvSpPr>
          <p:nvPr>
            <p:ph sz="quarter" idx="13"/>
          </p:nvPr>
        </p:nvSpPr>
        <p:spPr>
          <a:xfrm>
            <a:off x="1146327" y="1885951"/>
            <a:ext cx="4540097" cy="4743449"/>
          </a:xfrm>
          <a:ln>
            <a:solidFill>
              <a:schemeClr val="accent1"/>
            </a:solidFill>
          </a:ln>
        </p:spPr>
        <p:txBody>
          <a:bodyPr>
            <a:normAutofit/>
          </a:bodyPr>
          <a:lstStyle/>
          <a:p>
            <a:pPr marL="0" indent="0">
              <a:buNone/>
            </a:pPr>
            <a:r>
              <a:rPr lang="en-GB" sz="2400" b="1" cap="none" dirty="0">
                <a:latin typeface="Times New Roman" panose="02020603050405020304" pitchFamily="18" charset="0"/>
                <a:cs typeface="Times New Roman" panose="02020603050405020304" pitchFamily="18" charset="0"/>
              </a:rPr>
              <a:t>Create a Power BI app</a:t>
            </a:r>
            <a:r>
              <a:rPr lang="en-GB" sz="2400" cap="none" dirty="0">
                <a:latin typeface="Times New Roman" panose="02020603050405020304" pitchFamily="18" charset="0"/>
                <a:cs typeface="Times New Roman" panose="02020603050405020304" pitchFamily="18" charset="0"/>
              </a:rPr>
              <a:t>: </a:t>
            </a:r>
          </a:p>
          <a:p>
            <a:pPr marL="0" indent="0">
              <a:buNone/>
            </a:pPr>
            <a:r>
              <a:rPr lang="en-GB" sz="2400" cap="none" dirty="0">
                <a:latin typeface="Times New Roman" panose="02020603050405020304" pitchFamily="18" charset="0"/>
                <a:cs typeface="Times New Roman" panose="02020603050405020304" pitchFamily="18" charset="0"/>
              </a:rPr>
              <a:t>group multiple reports and dashboards into a Power BI app, which can be shared with a large number of users. Recipients only need a Power BI pro license to access the app content.</a:t>
            </a:r>
          </a:p>
        </p:txBody>
      </p:sp>
      <p:sp>
        <p:nvSpPr>
          <p:cNvPr id="9" name="Text Placeholder 8">
            <a:extLst>
              <a:ext uri="{FF2B5EF4-FFF2-40B4-BE49-F238E27FC236}">
                <a16:creationId xmlns:a16="http://schemas.microsoft.com/office/drawing/2014/main" id="{45D47B7B-8DEE-E4B3-104F-ED1983243606}"/>
              </a:ext>
            </a:extLst>
          </p:cNvPr>
          <p:cNvSpPr>
            <a:spLocks noGrp="1"/>
          </p:cNvSpPr>
          <p:nvPr>
            <p:ph type="body" sz="quarter" idx="3"/>
          </p:nvPr>
        </p:nvSpPr>
        <p:spPr>
          <a:xfrm rot="10800000" flipV="1">
            <a:off x="6395797" y="1128713"/>
            <a:ext cx="4391266" cy="757237"/>
          </a:xfrm>
          <a:pattFill prst="pct5">
            <a:fgClr>
              <a:schemeClr val="tx1"/>
            </a:fgClr>
            <a:bgClr>
              <a:schemeClr val="tx1"/>
            </a:bgClr>
          </a:pattFill>
        </p:spPr>
        <p:txBody>
          <a:bodyPr anchor="ctr"/>
          <a:lstStyle/>
          <a:p>
            <a:pPr algn="ctr"/>
            <a:endParaRPr lang="en-IN" sz="2800" b="1" cap="none" dirty="0">
              <a:solidFill>
                <a:schemeClr val="bg1"/>
              </a:solidFill>
              <a:latin typeface="Times New Roman" panose="02020603050405020304" pitchFamily="18" charset="0"/>
              <a:cs typeface="Times New Roman" panose="02020603050405020304" pitchFamily="18" charset="0"/>
            </a:endParaRPr>
          </a:p>
          <a:p>
            <a:pPr algn="ctr"/>
            <a:r>
              <a:rPr lang="en-IN" sz="2800" b="1" cap="none" dirty="0">
                <a:solidFill>
                  <a:schemeClr val="bg1"/>
                </a:solidFill>
                <a:latin typeface="Times New Roman" panose="02020603050405020304" pitchFamily="18" charset="0"/>
                <a:cs typeface="Times New Roman" panose="02020603050405020304" pitchFamily="18" charset="0"/>
              </a:rPr>
              <a:t>5. Exporting reports</a:t>
            </a:r>
          </a:p>
          <a:p>
            <a:endParaRPr lang="en-IN" dirty="0">
              <a:solidFill>
                <a:schemeClr val="bg1"/>
              </a:solidFill>
            </a:endParaRPr>
          </a:p>
        </p:txBody>
      </p:sp>
      <p:sp>
        <p:nvSpPr>
          <p:cNvPr id="6" name="Content Placeholder 5">
            <a:extLst>
              <a:ext uri="{FF2B5EF4-FFF2-40B4-BE49-F238E27FC236}">
                <a16:creationId xmlns:a16="http://schemas.microsoft.com/office/drawing/2014/main" id="{B730CFCD-3308-5CAF-4D16-4FC2B2D91336}"/>
              </a:ext>
            </a:extLst>
          </p:cNvPr>
          <p:cNvSpPr>
            <a:spLocks noGrp="1"/>
          </p:cNvSpPr>
          <p:nvPr>
            <p:ph sz="quarter" idx="14"/>
          </p:nvPr>
        </p:nvSpPr>
        <p:spPr>
          <a:xfrm>
            <a:off x="6395797" y="1885951"/>
            <a:ext cx="4391266" cy="4743449"/>
          </a:xfrm>
          <a:ln>
            <a:solidFill>
              <a:schemeClr val="accent1"/>
            </a:solidFill>
          </a:ln>
        </p:spPr>
        <p:txBody>
          <a:bodyPr>
            <a:normAutofit/>
          </a:bodyPr>
          <a:lstStyle/>
          <a:p>
            <a:r>
              <a:rPr lang="en-GB" sz="2400" b="1" cap="none" dirty="0">
                <a:latin typeface="Times New Roman" panose="02020603050405020304" pitchFamily="18" charset="0"/>
                <a:cs typeface="Times New Roman" panose="02020603050405020304" pitchFamily="18" charset="0"/>
              </a:rPr>
              <a:t>Export as PDF or </a:t>
            </a:r>
            <a:r>
              <a:rPr lang="en-GB" sz="2400" b="1" cap="none" dirty="0" err="1">
                <a:latin typeface="Times New Roman" panose="02020603050405020304" pitchFamily="18" charset="0"/>
                <a:cs typeface="Times New Roman" panose="02020603050405020304" pitchFamily="18" charset="0"/>
              </a:rPr>
              <a:t>Powerpoint</a:t>
            </a:r>
            <a:r>
              <a:rPr lang="en-GB" sz="2400" cap="none" dirty="0">
                <a:latin typeface="Times New Roman" panose="02020603050405020304" pitchFamily="18" charset="0"/>
                <a:cs typeface="Times New Roman" panose="02020603050405020304" pitchFamily="18" charset="0"/>
              </a:rPr>
              <a:t>:</a:t>
            </a:r>
          </a:p>
          <a:p>
            <a:pPr marL="269875" indent="0" defTabSz="179388">
              <a:buNone/>
              <a:tabLst>
                <a:tab pos="2863850" algn="l"/>
              </a:tabLst>
            </a:pPr>
            <a:r>
              <a:rPr lang="en-GB" sz="2400" cap="none" dirty="0">
                <a:latin typeface="Times New Roman" panose="02020603050405020304" pitchFamily="18" charset="0"/>
                <a:cs typeface="Times New Roman" panose="02020603050405020304" pitchFamily="18" charset="0"/>
              </a:rPr>
              <a:t>In Power BI service or Power BI desktop, you can export reports as PDFs or power point files.</a:t>
            </a:r>
          </a:p>
          <a:p>
            <a:r>
              <a:rPr lang="en-GB" sz="2400" b="1" cap="none" dirty="0">
                <a:latin typeface="Times New Roman" panose="02020603050405020304" pitchFamily="18" charset="0"/>
                <a:cs typeface="Times New Roman" panose="02020603050405020304" pitchFamily="18" charset="0"/>
              </a:rPr>
              <a:t>Export visuals as images</a:t>
            </a:r>
            <a:r>
              <a:rPr lang="en-GB" sz="2400" cap="none" dirty="0">
                <a:latin typeface="Times New Roman" panose="02020603050405020304" pitchFamily="18" charset="0"/>
                <a:cs typeface="Times New Roman" panose="02020603050405020304" pitchFamily="18" charset="0"/>
              </a:rPr>
              <a:t>: individual visuals can be exported as images for embedding in documents or presentations</a:t>
            </a:r>
            <a:endParaRPr lang="en-IN" sz="2400" dirty="0"/>
          </a:p>
        </p:txBody>
      </p:sp>
    </p:spTree>
    <p:extLst>
      <p:ext uri="{BB962C8B-B14F-4D97-AF65-F5344CB8AC3E}">
        <p14:creationId xmlns:p14="http://schemas.microsoft.com/office/powerpoint/2010/main" val="427294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DA99A-3507-AD0C-9AB6-DB50A2D146BC}"/>
              </a:ext>
            </a:extLst>
          </p:cNvPr>
          <p:cNvSpPr>
            <a:spLocks noGrp="1"/>
          </p:cNvSpPr>
          <p:nvPr>
            <p:ph idx="1"/>
          </p:nvPr>
        </p:nvSpPr>
        <p:spPr>
          <a:xfrm>
            <a:off x="2658884" y="950432"/>
            <a:ext cx="5672763" cy="5157786"/>
          </a:xfrm>
        </p:spPr>
        <p:txBody>
          <a:bodyPr>
            <a:normAutofit lnSpcReduction="10000"/>
          </a:bodyPr>
          <a:lstStyle/>
          <a:p>
            <a:endParaRPr lang="en-GB" dirty="0"/>
          </a:p>
          <a:p>
            <a:endParaRPr lang="en-IN" dirty="0"/>
          </a:p>
          <a:p>
            <a:pPr marL="0" indent="0">
              <a:buNone/>
            </a:pPr>
            <a:endParaRPr lang="en-IN" dirty="0"/>
          </a:p>
          <a:p>
            <a:pPr marL="0" indent="0">
              <a:buNone/>
            </a:pPr>
            <a:endParaRPr lang="en-IN" dirty="0"/>
          </a:p>
          <a:p>
            <a:pPr marL="0" indent="0">
              <a:buNone/>
            </a:pPr>
            <a:r>
              <a:rPr lang="en-IN" sz="4400" b="1" cap="none" dirty="0">
                <a:latin typeface="Times New Roman" panose="02020603050405020304" pitchFamily="18" charset="0"/>
                <a:cs typeface="Times New Roman" panose="02020603050405020304" pitchFamily="18" charset="0"/>
              </a:rPr>
              <a:t>             </a:t>
            </a:r>
            <a:r>
              <a:rPr lang="en-IN" sz="5400" b="1" cap="none" dirty="0">
                <a:latin typeface="Times New Roman" panose="02020603050405020304" pitchFamily="18" charset="0"/>
                <a:cs typeface="Times New Roman" panose="02020603050405020304" pitchFamily="18" charset="0"/>
              </a:rPr>
              <a:t>Thank you </a:t>
            </a:r>
          </a:p>
          <a:p>
            <a:pPr marL="0" indent="0">
              <a:buNone/>
            </a:pPr>
            <a:endParaRPr lang="en-IN" sz="3200" b="1" cap="none" dirty="0">
              <a:latin typeface="Times New Roman" panose="02020603050405020304" pitchFamily="18" charset="0"/>
              <a:cs typeface="Times New Roman" panose="02020603050405020304" pitchFamily="18" charset="0"/>
            </a:endParaRPr>
          </a:p>
          <a:p>
            <a:pPr marL="0" indent="0">
              <a:buNone/>
            </a:pPr>
            <a:endParaRPr lang="en-IN" sz="3200" b="1" cap="none" dirty="0">
              <a:latin typeface="Times New Roman" panose="02020603050405020304" pitchFamily="18" charset="0"/>
              <a:cs typeface="Times New Roman" panose="02020603050405020304" pitchFamily="18" charset="0"/>
            </a:endParaRPr>
          </a:p>
          <a:p>
            <a:pPr marL="0" indent="0">
              <a:buNone/>
            </a:pPr>
            <a:r>
              <a:rPr lang="en-IN" sz="3200" b="1" cap="none" dirty="0">
                <a:latin typeface="Times New Roman" panose="02020603050405020304" pitchFamily="18" charset="0"/>
                <a:cs typeface="Times New Roman" panose="02020603050405020304" pitchFamily="18" charset="0"/>
              </a:rPr>
              <a:t>                   </a:t>
            </a:r>
            <a:r>
              <a:rPr lang="en-IN" b="1" cap="none" dirty="0">
                <a:latin typeface="Times New Roman" panose="02020603050405020304" pitchFamily="18" charset="0"/>
                <a:cs typeface="Times New Roman" panose="02020603050405020304" pitchFamily="18" charset="0"/>
              </a:rPr>
              <a:t>ajaycraju98@gmail.com</a:t>
            </a:r>
            <a:endParaRPr lang="en-IN" sz="3200" b="1" cap="none"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3BDA08-32EC-4ABC-7656-16491BE0125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71313" y="5301833"/>
            <a:ext cx="443538" cy="443538"/>
          </a:xfrm>
          <a:prstGeom prst="rect">
            <a:avLst/>
          </a:prstGeom>
        </p:spPr>
      </p:pic>
    </p:spTree>
    <p:extLst>
      <p:ext uri="{BB962C8B-B14F-4D97-AF65-F5344CB8AC3E}">
        <p14:creationId xmlns:p14="http://schemas.microsoft.com/office/powerpoint/2010/main" val="240679150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126</TotalTime>
  <Words>438</Words>
  <Application>Microsoft Office PowerPoint</Application>
  <PresentationFormat>Widescreen</PresentationFormat>
  <Paragraphs>80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Tw Cen MT</vt:lpstr>
      <vt:lpstr>Droplet</vt:lpstr>
      <vt:lpstr>   Creating &amp; Sharing Power BI Reports  </vt:lpstr>
      <vt:lpstr>Creating reports in power BI</vt:lpstr>
      <vt:lpstr>PowerPoint Presentation</vt:lpstr>
      <vt:lpstr>Sharing reports in power BI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12</cp:revision>
  <dcterms:created xsi:type="dcterms:W3CDTF">2024-10-30T13:20:03Z</dcterms:created>
  <dcterms:modified xsi:type="dcterms:W3CDTF">2024-10-30T15:26:31Z</dcterms:modified>
</cp:coreProperties>
</file>