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5559F-6873-4EE3-99B0-431D435145CE}"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4C75D1D-CF5C-4ABF-B9C9-0877B99AD097}" type="slidenum">
              <a:rPr lang="en-IN" smtClean="0"/>
              <a:t>‹#›</a:t>
            </a:fld>
            <a:endParaRPr lang="en-IN"/>
          </a:p>
        </p:txBody>
      </p:sp>
    </p:spTree>
    <p:extLst>
      <p:ext uri="{BB962C8B-B14F-4D97-AF65-F5344CB8AC3E}">
        <p14:creationId xmlns:p14="http://schemas.microsoft.com/office/powerpoint/2010/main" val="38146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5559F-6873-4EE3-99B0-431D435145CE}"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277471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5559F-6873-4EE3-99B0-431D435145CE}"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54947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5559F-6873-4EE3-99B0-431D435145CE}"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270241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B45559F-6873-4EE3-99B0-431D435145CE}" type="datetimeFigureOut">
              <a:rPr lang="en-IN" smtClean="0"/>
              <a:t>05-12-2024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4C75D1D-CF5C-4ABF-B9C9-0877B99AD097}" type="slidenum">
              <a:rPr lang="en-IN" smtClean="0"/>
              <a:t>‹#›</a:t>
            </a:fld>
            <a:endParaRPr lang="en-IN"/>
          </a:p>
        </p:txBody>
      </p:sp>
    </p:spTree>
    <p:extLst>
      <p:ext uri="{BB962C8B-B14F-4D97-AF65-F5344CB8AC3E}">
        <p14:creationId xmlns:p14="http://schemas.microsoft.com/office/powerpoint/2010/main" val="378371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45559F-6873-4EE3-99B0-431D435145CE}"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13850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45559F-6873-4EE3-99B0-431D435145CE}"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180371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45559F-6873-4EE3-99B0-431D435145CE}"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324415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5559F-6873-4EE3-99B0-431D435145CE}"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41299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45559F-6873-4EE3-99B0-431D435145CE}"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380646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45559F-6873-4EE3-99B0-431D435145CE}" type="datetimeFigureOut">
              <a:rPr lang="en-IN" smtClean="0"/>
              <a:t>05-12-2024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4C75D1D-CF5C-4ABF-B9C9-0877B99AD097}" type="slidenum">
              <a:rPr lang="en-IN" smtClean="0"/>
              <a:t>‹#›</a:t>
            </a:fld>
            <a:endParaRPr lang="en-IN"/>
          </a:p>
        </p:txBody>
      </p:sp>
    </p:spTree>
    <p:extLst>
      <p:ext uri="{BB962C8B-B14F-4D97-AF65-F5344CB8AC3E}">
        <p14:creationId xmlns:p14="http://schemas.microsoft.com/office/powerpoint/2010/main" val="206057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B45559F-6873-4EE3-99B0-431D435145CE}" type="datetimeFigureOut">
              <a:rPr lang="en-IN" smtClean="0"/>
              <a:t>05-12-2024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4C75D1D-CF5C-4ABF-B9C9-0877B99AD097}" type="slidenum">
              <a:rPr lang="en-IN" smtClean="0"/>
              <a:t>‹#›</a:t>
            </a:fld>
            <a:endParaRPr lang="en-IN"/>
          </a:p>
        </p:txBody>
      </p:sp>
    </p:spTree>
    <p:extLst>
      <p:ext uri="{BB962C8B-B14F-4D97-AF65-F5344CB8AC3E}">
        <p14:creationId xmlns:p14="http://schemas.microsoft.com/office/powerpoint/2010/main" val="2565641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id/logo-gmail-e-mail-1162901/"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conda.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E03A-A08D-4680-79CC-89F4DC1AD6FF}"/>
              </a:ext>
            </a:extLst>
          </p:cNvPr>
          <p:cNvSpPr>
            <a:spLocks noGrp="1"/>
          </p:cNvSpPr>
          <p:nvPr>
            <p:ph type="ctrTitle"/>
          </p:nvPr>
        </p:nvSpPr>
        <p:spPr/>
        <p:txBody>
          <a:bodyPr>
            <a:normAutofit/>
          </a:bodyPr>
          <a:lstStyle/>
          <a:p>
            <a:pPr algn="ctr"/>
            <a:br>
              <a:rPr lang="en-IN" sz="28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cap="none" baseline="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Python for data analysis </a:t>
            </a:r>
            <a:br>
              <a:rPr lang="en-GB" sz="2800" b="1" i="0" u="none" strike="noStrike" baseline="0" dirty="0">
                <a:solidFill>
                  <a:srgbClr val="000000"/>
                </a:solidFill>
                <a:latin typeface="Times New Roman" panose="02020603050405020304" pitchFamily="18" charset="0"/>
                <a:cs typeface="Times New Roman" panose="02020603050405020304" pitchFamily="18" charset="0"/>
              </a:rPr>
            </a:b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55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9CF-129B-054E-7D15-23CF33D6BF0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7147B8C-9AAD-60EC-40B9-B43B75BF325E}"/>
              </a:ext>
            </a:extLst>
          </p:cNvPr>
          <p:cNvSpPr>
            <a:spLocks noGrp="1"/>
          </p:cNvSpPr>
          <p:nvPr>
            <p:ph idx="1"/>
          </p:nvPr>
        </p:nvSpPr>
        <p:spPr/>
        <p:txBody>
          <a:bodyPr>
            <a:normAutofit/>
          </a:bodyPr>
          <a:lstStyle/>
          <a:p>
            <a:pPr marL="0" indent="0">
              <a:lnSpc>
                <a:spcPct val="150000"/>
              </a:lnSpc>
              <a:buNone/>
            </a:pPr>
            <a:r>
              <a:rPr lang="en-GB" sz="2400" b="1" dirty="0">
                <a:latin typeface="Times New Roman" panose="02020603050405020304" pitchFamily="18" charset="0"/>
                <a:cs typeface="Times New Roman" panose="02020603050405020304" pitchFamily="18" charset="0"/>
              </a:rPr>
              <a:t>4. Explore Data</a:t>
            </a:r>
            <a:r>
              <a:rPr lang="en-GB" sz="2400" dirty="0">
                <a:latin typeface="Times New Roman" panose="02020603050405020304" pitchFamily="18" charset="0"/>
                <a:cs typeface="Times New Roman" panose="02020603050405020304" pitchFamily="18" charset="0"/>
              </a:rPr>
              <a:t>: Generate summary statistics and visualize the data</a:t>
            </a:r>
          </a:p>
          <a:p>
            <a:pPr>
              <a:lnSpc>
                <a:spcPct val="150000"/>
              </a:lnSpc>
            </a:pPr>
            <a:r>
              <a:rPr lang="en-GB" sz="2400" dirty="0">
                <a:latin typeface="Times New Roman" panose="02020603050405020304" pitchFamily="18" charset="0"/>
                <a:cs typeface="Times New Roman" panose="02020603050405020304" pitchFamily="18" charset="0"/>
              </a:rPr>
              <a:t>print(</a:t>
            </a:r>
            <a:r>
              <a:rPr lang="en-GB" sz="2400" dirty="0" err="1">
                <a:latin typeface="Times New Roman" panose="02020603050405020304" pitchFamily="18" charset="0"/>
                <a:cs typeface="Times New Roman" panose="02020603050405020304" pitchFamily="18" charset="0"/>
              </a:rPr>
              <a:t>df.describe</a:t>
            </a:r>
            <a:r>
              <a:rPr lang="en-GB" sz="2400" dirty="0">
                <a:latin typeface="Times New Roman" panose="02020603050405020304" pitchFamily="18" charset="0"/>
                <a:cs typeface="Times New Roman" panose="02020603050405020304" pitchFamily="18" charset="0"/>
              </a:rPr>
              <a:t>())</a:t>
            </a:r>
          </a:p>
          <a:p>
            <a:pPr>
              <a:lnSpc>
                <a:spcPct val="150000"/>
              </a:lnSpc>
            </a:pPr>
            <a:r>
              <a:rPr lang="en-GB" sz="2400" dirty="0" err="1">
                <a:latin typeface="Times New Roman" panose="02020603050405020304" pitchFamily="18" charset="0"/>
                <a:cs typeface="Times New Roman" panose="02020603050405020304" pitchFamily="18" charset="0"/>
              </a:rPr>
              <a:t>df</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column_name</a:t>
            </a:r>
            <a:r>
              <a:rPr lang="en-GB" sz="2400" dirty="0">
                <a:latin typeface="Times New Roman" panose="02020603050405020304" pitchFamily="18" charset="0"/>
                <a:cs typeface="Times New Roman" panose="02020603050405020304" pitchFamily="18" charset="0"/>
              </a:rPr>
              <a:t>'].hist()</a:t>
            </a:r>
          </a:p>
          <a:p>
            <a:pPr marL="0" indent="0">
              <a:lnSpc>
                <a:spcPct val="150000"/>
              </a:lnSpc>
              <a:buNone/>
            </a:pPr>
            <a:r>
              <a:rPr lang="en-GB" sz="2400" b="1" dirty="0">
                <a:latin typeface="Times New Roman" panose="02020603050405020304" pitchFamily="18" charset="0"/>
                <a:cs typeface="Times New Roman" panose="02020603050405020304" pitchFamily="18" charset="0"/>
              </a:rPr>
              <a:t>5. </a:t>
            </a:r>
            <a:r>
              <a:rPr lang="en-GB" sz="2400" b="1" dirty="0" err="1">
                <a:latin typeface="Times New Roman" panose="02020603050405020304" pitchFamily="18" charset="0"/>
                <a:cs typeface="Times New Roman" panose="02020603050405020304" pitchFamily="18" charset="0"/>
              </a:rPr>
              <a:t>Analyze</a:t>
            </a:r>
            <a:r>
              <a:rPr lang="en-GB" sz="2400" b="1" dirty="0">
                <a:latin typeface="Times New Roman" panose="02020603050405020304" pitchFamily="18" charset="0"/>
                <a:cs typeface="Times New Roman" panose="02020603050405020304" pitchFamily="18" charset="0"/>
              </a:rPr>
              <a:t> Data</a:t>
            </a:r>
            <a:r>
              <a:rPr lang="en-GB" sz="2400" dirty="0">
                <a:latin typeface="Times New Roman" panose="02020603050405020304" pitchFamily="18" charset="0"/>
                <a:cs typeface="Times New Roman" panose="02020603050405020304" pitchFamily="18" charset="0"/>
              </a:rPr>
              <a:t>: Use statistical or computational methods to find insights</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GB" sz="2400" b="1" dirty="0">
                <a:latin typeface="Times New Roman" panose="02020603050405020304" pitchFamily="18" charset="0"/>
                <a:cs typeface="Times New Roman" panose="02020603050405020304" pitchFamily="18" charset="0"/>
              </a:rPr>
              <a:t>6. Communicate Results</a:t>
            </a:r>
            <a:r>
              <a:rPr lang="en-GB" sz="2400" dirty="0">
                <a:latin typeface="Times New Roman" panose="02020603050405020304" pitchFamily="18" charset="0"/>
                <a:cs typeface="Times New Roman" panose="02020603050405020304" pitchFamily="18" charset="0"/>
              </a:rPr>
              <a:t>: Use visualizations and reports to present findings.</a:t>
            </a: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57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0F94-2AD1-89D3-E26E-4064EB8E7D0D}"/>
              </a:ext>
            </a:extLst>
          </p:cNvPr>
          <p:cNvSpPr>
            <a:spLocks noGrp="1"/>
          </p:cNvSpPr>
          <p:nvPr>
            <p:ph type="title"/>
          </p:nvPr>
        </p:nvSpPr>
        <p:spPr/>
        <p:txBody>
          <a:bodyPr>
            <a:normAutofit/>
          </a:bodyPr>
          <a:lstStyle/>
          <a:p>
            <a:r>
              <a:rPr lang="en-GB"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D88AFD-648A-A532-A58E-CADD65B16676}"/>
              </a:ext>
            </a:extLst>
          </p:cNvPr>
          <p:cNvSpPr>
            <a:spLocks noGrp="1"/>
          </p:cNvSpPr>
          <p:nvPr>
            <p:ph idx="1"/>
          </p:nvPr>
        </p:nvSpPr>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Python is a powerful, flexible, and beginner-friendly language that has become a cornerstone in the field of data analysis. Its simplicity, combined with a rich ecosystem of libraries like </a:t>
            </a:r>
            <a:r>
              <a:rPr lang="en-GB" sz="2400" b="1" dirty="0">
                <a:latin typeface="Times New Roman" panose="02020603050405020304" pitchFamily="18" charset="0"/>
                <a:cs typeface="Times New Roman" panose="02020603050405020304" pitchFamily="18" charset="0"/>
              </a:rPr>
              <a:t>NumPy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Pandas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Matplotlib</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Seaborn</a:t>
            </a:r>
            <a:r>
              <a:rPr lang="en-GB" sz="2400" dirty="0">
                <a:latin typeface="Times New Roman" panose="02020603050405020304" pitchFamily="18" charset="0"/>
                <a:cs typeface="Times New Roman" panose="02020603050405020304" pitchFamily="18" charset="0"/>
              </a:rPr>
              <a:t>, allows users to efficiently manipulate,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and visualize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68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16A35-260F-0AB1-10AB-3E9A5482D100}"/>
              </a:ext>
            </a:extLst>
          </p:cNvPr>
          <p:cNvSpPr>
            <a:spLocks noGrp="1"/>
          </p:cNvSpPr>
          <p:nvPr>
            <p:ph idx="1"/>
          </p:nvPr>
        </p:nvSpPr>
        <p:spPr>
          <a:xfrm>
            <a:off x="1034321" y="2121408"/>
            <a:ext cx="10093927" cy="4050792"/>
          </a:xfrm>
        </p:spPr>
        <p:txBody>
          <a:bodyPr>
            <a:normAutofit fontScale="92500" lnSpcReduction="20000"/>
          </a:bodyPr>
          <a:lstStyle/>
          <a:p>
            <a:endParaRPr lang="en-GB"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pPr marL="0" indent="0" algn="ctr">
              <a:buNone/>
            </a:pPr>
            <a:r>
              <a:rPr lang="en-IN" sz="6500" b="1" dirty="0">
                <a:latin typeface="Times New Roman" panose="02020603050405020304" pitchFamily="18" charset="0"/>
                <a:cs typeface="Times New Roman" panose="02020603050405020304" pitchFamily="18" charset="0"/>
              </a:rPr>
              <a:t>Thank you</a:t>
            </a:r>
          </a:p>
          <a:p>
            <a:pPr marL="0" indent="0" algn="ctr">
              <a:buNone/>
            </a:pPr>
            <a:endParaRPr lang="en-IN" sz="2400" b="1" dirty="0">
              <a:latin typeface="Times New Roman" panose="02020603050405020304" pitchFamily="18" charset="0"/>
              <a:cs typeface="Times New Roman" panose="02020603050405020304" pitchFamily="18" charset="0"/>
            </a:endParaRPr>
          </a:p>
          <a:p>
            <a:pPr marL="0" indent="0" algn="ctr">
              <a:buNone/>
            </a:pPr>
            <a:endParaRPr lang="en-IN" sz="2400" b="1" dirty="0">
              <a:latin typeface="Times New Roman" panose="02020603050405020304" pitchFamily="18" charset="0"/>
              <a:cs typeface="Times New Roman" panose="02020603050405020304" pitchFamily="18" charset="0"/>
            </a:endParaRPr>
          </a:p>
          <a:p>
            <a:pPr marL="0" indent="0" algn="ctr">
              <a:buNone/>
            </a:pPr>
            <a:endParaRPr lang="en-IN" sz="2400" b="1" dirty="0">
              <a:latin typeface="Times New Roman" panose="02020603050405020304" pitchFamily="18" charset="0"/>
              <a:cs typeface="Times New Roman" panose="02020603050405020304" pitchFamily="18" charset="0"/>
            </a:endParaRPr>
          </a:p>
          <a:p>
            <a:pPr marL="0" indent="0" algn="ctr">
              <a:buNone/>
            </a:pPr>
            <a:endParaRPr lang="en-IN" sz="2400" b="1" dirty="0">
              <a:latin typeface="Times New Roman" panose="02020603050405020304" pitchFamily="18" charset="0"/>
              <a:cs typeface="Times New Roman" panose="02020603050405020304" pitchFamily="18" charset="0"/>
            </a:endParaRPr>
          </a:p>
          <a:p>
            <a:pPr marL="0" indent="0" algn="ctr">
              <a:buNone/>
            </a:pPr>
            <a:r>
              <a:rPr lang="en-IN" sz="2400" b="1" dirty="0">
                <a:latin typeface="Times New Roman" panose="02020603050405020304" pitchFamily="18" charset="0"/>
                <a:cs typeface="Times New Roman" panose="02020603050405020304" pitchFamily="18" charset="0"/>
              </a:rPr>
              <a:t>ajaycraju98@gmail.com</a:t>
            </a:r>
          </a:p>
        </p:txBody>
      </p:sp>
      <p:pic>
        <p:nvPicPr>
          <p:cNvPr id="5" name="Picture 4">
            <a:extLst>
              <a:ext uri="{FF2B5EF4-FFF2-40B4-BE49-F238E27FC236}">
                <a16:creationId xmlns:a16="http://schemas.microsoft.com/office/drawing/2014/main" id="{16AB2D85-0D7F-ACFD-56CA-383A8E4B52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57535" y="5420115"/>
            <a:ext cx="771897" cy="557213"/>
          </a:xfrm>
          <a:prstGeom prst="rect">
            <a:avLst/>
          </a:prstGeom>
        </p:spPr>
      </p:pic>
    </p:spTree>
    <p:extLst>
      <p:ext uri="{BB962C8B-B14F-4D97-AF65-F5344CB8AC3E}">
        <p14:creationId xmlns:p14="http://schemas.microsoft.com/office/powerpoint/2010/main" val="7982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F54B-EFE0-C695-65D4-3959E58D6CDA}"/>
              </a:ext>
            </a:extLst>
          </p:cNvPr>
          <p:cNvSpPr>
            <a:spLocks noGrp="1"/>
          </p:cNvSpPr>
          <p:nvPr>
            <p:ph type="title"/>
          </p:nvPr>
        </p:nvSpPr>
        <p:spPr/>
        <p:txBody>
          <a:bodyPr>
            <a:normAutofit/>
          </a:bodyPr>
          <a:lstStyle/>
          <a:p>
            <a:r>
              <a:rPr lang="en-GB"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Python?</a:t>
            </a:r>
            <a:endPar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621FD6-C6FE-FA7D-E59B-DC188954888B}"/>
              </a:ext>
            </a:extLst>
          </p:cNvPr>
          <p:cNvSpPr>
            <a:spLocks noGrp="1"/>
          </p:cNvSpPr>
          <p:nvPr>
            <p:ph idx="1"/>
          </p:nvPr>
        </p:nvSpPr>
        <p:spPr>
          <a:xfrm>
            <a:off x="1069848" y="2121407"/>
            <a:ext cx="5226021" cy="4369333"/>
          </a:xfrm>
        </p:spPr>
        <p:txBody>
          <a:bodyPr>
            <a:normAutofit lnSpcReduction="10000"/>
          </a:bodyPr>
          <a:lstStyle/>
          <a:p>
            <a:pPr>
              <a:lnSpc>
                <a:spcPct val="150000"/>
              </a:lnSpc>
            </a:pPr>
            <a:r>
              <a:rPr lang="en-GB" sz="2400" dirty="0">
                <a:latin typeface="Times New Roman" panose="02020603050405020304" pitchFamily="18" charset="0"/>
                <a:cs typeface="Times New Roman" panose="02020603050405020304" pitchFamily="18" charset="0"/>
              </a:rPr>
              <a:t>Python is a versatile and user-friendly programming language that is widely used for data analysis, web development, automation, and machine learning. Its simplicity and readability make it ideal for beginners, while its extensive libraries and frameworks cater to advanced applications.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1AE197-5A7A-088F-698D-4170164F678B}"/>
              </a:ext>
            </a:extLst>
          </p:cNvPr>
          <p:cNvPicPr>
            <a:picLocks noChangeAspect="1"/>
          </p:cNvPicPr>
          <p:nvPr/>
        </p:nvPicPr>
        <p:blipFill>
          <a:blip r:embed="rId2"/>
          <a:stretch>
            <a:fillRect/>
          </a:stretch>
        </p:blipFill>
        <p:spPr>
          <a:xfrm>
            <a:off x="6970425" y="1974054"/>
            <a:ext cx="4527030" cy="3692227"/>
          </a:xfrm>
          <a:prstGeom prst="rect">
            <a:avLst/>
          </a:prstGeom>
        </p:spPr>
      </p:pic>
    </p:spTree>
    <p:extLst>
      <p:ext uri="{BB962C8B-B14F-4D97-AF65-F5344CB8AC3E}">
        <p14:creationId xmlns:p14="http://schemas.microsoft.com/office/powerpoint/2010/main" val="366483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444E-A383-454B-DCCD-EBCC47D10C30}"/>
              </a:ext>
            </a:extLst>
          </p:cNvPr>
          <p:cNvSpPr>
            <a:spLocks noGrp="1"/>
          </p:cNvSpPr>
          <p:nvPr>
            <p:ph type="title"/>
          </p:nvPr>
        </p:nvSpPr>
        <p:spPr/>
        <p:txBody>
          <a:bodyPr>
            <a:normAutofit/>
          </a:bodyPr>
          <a:lstStyle/>
          <a:p>
            <a:r>
              <a:rPr lang="en-GB"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use Python for data analysis?</a:t>
            </a:r>
            <a:endPar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E73DB5-C6FC-2DE0-72AC-26F705C4A0E6}"/>
              </a:ext>
            </a:extLst>
          </p:cNvPr>
          <p:cNvSpPr>
            <a:spLocks noGrp="1"/>
          </p:cNvSpPr>
          <p:nvPr>
            <p:ph idx="1"/>
          </p:nvPr>
        </p:nvSpPr>
        <p:spPr>
          <a:xfrm>
            <a:off x="1069848" y="2093977"/>
            <a:ext cx="10058400" cy="4396764"/>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1</a:t>
            </a:r>
            <a:r>
              <a:rPr lang="en-GB" sz="2400" dirty="0">
                <a:latin typeface="Times New Roman" panose="02020603050405020304" pitchFamily="18" charset="0"/>
                <a:cs typeface="Times New Roman" panose="02020603050405020304" pitchFamily="18" charset="0"/>
              </a:rPr>
              <a:t>.</a:t>
            </a:r>
            <a:r>
              <a:rPr lang="en-GB" sz="2400" b="1" dirty="0">
                <a:latin typeface="Times New Roman" panose="02020603050405020304" pitchFamily="18" charset="0"/>
                <a:cs typeface="Times New Roman" panose="02020603050405020304" pitchFamily="18" charset="0"/>
              </a:rPr>
              <a:t> Ease of Learning</a:t>
            </a:r>
            <a:r>
              <a:rPr lang="en-GB" sz="2400" dirty="0">
                <a:latin typeface="Times New Roman" panose="02020603050405020304" pitchFamily="18" charset="0"/>
                <a:cs typeface="Times New Roman" panose="02020603050405020304" pitchFamily="18" charset="0"/>
              </a:rPr>
              <a:t>: Python has a simple syntax that is easy for beginners to learn.</a:t>
            </a:r>
          </a:p>
          <a:p>
            <a:pPr marL="0" indent="0">
              <a:buNone/>
            </a:pPr>
            <a:r>
              <a:rPr lang="en-GB" sz="2400" b="1" dirty="0">
                <a:latin typeface="Times New Roman" panose="02020603050405020304" pitchFamily="18" charset="0"/>
                <a:cs typeface="Times New Roman" panose="02020603050405020304" pitchFamily="18" charset="0"/>
              </a:rPr>
              <a:t>2. Comprehensive Libraries</a:t>
            </a:r>
            <a:r>
              <a:rPr lang="en-GB" sz="2400" dirty="0">
                <a:latin typeface="Times New Roman" panose="02020603050405020304" pitchFamily="18" charset="0"/>
                <a:cs typeface="Times New Roman" panose="02020603050405020304" pitchFamily="18" charset="0"/>
              </a:rPr>
              <a:t>: Python offers specialized libraries for data manipulation, analysis, and visualization, such as:</a:t>
            </a:r>
          </a:p>
          <a:p>
            <a:r>
              <a:rPr lang="en-IN" sz="2400" b="1" dirty="0">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For numerical computations.</a:t>
            </a:r>
            <a:endParaRPr lang="en-GB"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Pandas</a:t>
            </a:r>
            <a:r>
              <a:rPr lang="en-IN" sz="2400" dirty="0">
                <a:latin typeface="Times New Roman" panose="02020603050405020304" pitchFamily="18" charset="0"/>
                <a:cs typeface="Times New Roman" panose="02020603050405020304" pitchFamily="18" charset="0"/>
              </a:rPr>
              <a:t>: For data manipulation and analysis.</a:t>
            </a:r>
            <a:r>
              <a:rPr lang="en-GB" sz="2400" b="1" dirty="0">
                <a:latin typeface="Times New Roman" panose="02020603050405020304" pitchFamily="18" charset="0"/>
                <a:cs typeface="Times New Roman" panose="02020603050405020304" pitchFamily="18" charset="0"/>
              </a:rPr>
              <a:t> </a:t>
            </a:r>
          </a:p>
          <a:p>
            <a:r>
              <a:rPr lang="en-GB" sz="2400" b="1" dirty="0">
                <a:latin typeface="Times New Roman" panose="02020603050405020304" pitchFamily="18" charset="0"/>
                <a:cs typeface="Times New Roman" panose="02020603050405020304" pitchFamily="18" charset="0"/>
              </a:rPr>
              <a:t>Matplotlib and Seaborn</a:t>
            </a:r>
            <a:r>
              <a:rPr lang="en-GB" sz="2400" dirty="0">
                <a:latin typeface="Times New Roman" panose="02020603050405020304" pitchFamily="18" charset="0"/>
                <a:cs typeface="Times New Roman" panose="02020603050405020304" pitchFamily="18" charset="0"/>
              </a:rPr>
              <a:t>: For data visualization.</a:t>
            </a:r>
          </a:p>
          <a:p>
            <a:r>
              <a:rPr lang="en-GB" sz="2400" b="1" dirty="0">
                <a:latin typeface="Times New Roman" panose="02020603050405020304" pitchFamily="18" charset="0"/>
                <a:cs typeface="Times New Roman" panose="02020603050405020304" pitchFamily="18" charset="0"/>
              </a:rPr>
              <a:t>Scikit-learn</a:t>
            </a:r>
            <a:r>
              <a:rPr lang="en-GB" sz="2400" dirty="0">
                <a:latin typeface="Times New Roman" panose="02020603050405020304" pitchFamily="18" charset="0"/>
                <a:cs typeface="Times New Roman" panose="02020603050405020304" pitchFamily="18" charset="0"/>
              </a:rPr>
              <a:t>: For machine learning and predictive </a:t>
            </a:r>
            <a:r>
              <a:rPr lang="en-GB" sz="2400" dirty="0" err="1">
                <a:latin typeface="Times New Roman" panose="02020603050405020304" pitchFamily="18" charset="0"/>
                <a:cs typeface="Times New Roman" panose="02020603050405020304" pitchFamily="18" charset="0"/>
              </a:rPr>
              <a:t>modeling</a:t>
            </a:r>
            <a:r>
              <a:rPr lang="en-GB" sz="2400" dirty="0">
                <a:latin typeface="Times New Roman" panose="02020603050405020304" pitchFamily="18" charset="0"/>
                <a:cs typeface="Times New Roman" panose="02020603050405020304" pitchFamily="18" charset="0"/>
              </a:rPr>
              <a:t>.</a:t>
            </a:r>
          </a:p>
          <a:p>
            <a:pPr marL="0" indent="0">
              <a:buNone/>
            </a:pPr>
            <a:r>
              <a:rPr lang="en-GB" sz="2400" b="1" dirty="0">
                <a:latin typeface="Times New Roman" panose="02020603050405020304" pitchFamily="18" charset="0"/>
                <a:cs typeface="Times New Roman" panose="02020603050405020304" pitchFamily="18" charset="0"/>
              </a:rPr>
              <a:t>3.Community Support</a:t>
            </a:r>
            <a:r>
              <a:rPr lang="en-GB" sz="2400" dirty="0">
                <a:latin typeface="Times New Roman" panose="02020603050405020304" pitchFamily="18" charset="0"/>
                <a:cs typeface="Times New Roman" panose="02020603050405020304" pitchFamily="18" charset="0"/>
              </a:rPr>
              <a:t>: A large and active community provides resources, tutorials, and troubleshooting.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25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7F5A-5EE7-7D94-660C-7602BFEB5CB4}"/>
              </a:ext>
            </a:extLst>
          </p:cNvPr>
          <p:cNvSpPr>
            <a:spLocks noGrp="1"/>
          </p:cNvSpPr>
          <p:nvPr>
            <p:ph type="title"/>
          </p:nvPr>
        </p:nvSpPr>
        <p:spPr/>
        <p:txBody>
          <a:bodyPr>
            <a:normAutofit/>
          </a:bodyPr>
          <a:lstStyle/>
          <a:p>
            <a:r>
              <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Getting started</a:t>
            </a:r>
          </a:p>
        </p:txBody>
      </p:sp>
      <p:sp>
        <p:nvSpPr>
          <p:cNvPr id="3" name="Content Placeholder 2">
            <a:extLst>
              <a:ext uri="{FF2B5EF4-FFF2-40B4-BE49-F238E27FC236}">
                <a16:creationId xmlns:a16="http://schemas.microsoft.com/office/drawing/2014/main" id="{91AC04C8-FBB1-CA3F-4EA8-A0FBAA624099}"/>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Installing Python</a:t>
            </a:r>
          </a:p>
          <a:p>
            <a:r>
              <a:rPr lang="en-GB" sz="2400" dirty="0">
                <a:latin typeface="Times New Roman" panose="02020603050405020304" pitchFamily="18" charset="0"/>
                <a:cs typeface="Times New Roman" panose="02020603050405020304" pitchFamily="18" charset="0"/>
              </a:rPr>
              <a:t>Use a distribution like </a:t>
            </a:r>
            <a:r>
              <a:rPr lang="en-GB" sz="2400" dirty="0">
                <a:latin typeface="Times New Roman" panose="02020603050405020304" pitchFamily="18" charset="0"/>
                <a:cs typeface="Times New Roman" panose="02020603050405020304" pitchFamily="18" charset="0"/>
                <a:hlinkClick r:id="rId2"/>
              </a:rPr>
              <a:t>Anaconda</a:t>
            </a:r>
            <a:r>
              <a:rPr lang="en-GB" sz="2400" dirty="0">
                <a:latin typeface="Times New Roman" panose="02020603050405020304" pitchFamily="18" charset="0"/>
                <a:cs typeface="Times New Roman" panose="02020603050405020304" pitchFamily="18" charset="0"/>
              </a:rPr>
              <a:t> which bundles Python and essential libraries for data analysis. Alternatively, install Python via its official website and use</a:t>
            </a:r>
            <a:r>
              <a:rPr lang="en-IN" sz="2400" b="1" dirty="0">
                <a:latin typeface="Times New Roman" panose="02020603050405020304" pitchFamily="18" charset="0"/>
                <a:cs typeface="Times New Roman" panose="02020603050405020304" pitchFamily="18" charset="0"/>
              </a:rPr>
              <a:t> pip </a:t>
            </a:r>
            <a:r>
              <a:rPr lang="en-IN" sz="2400" dirty="0">
                <a:latin typeface="Times New Roman" panose="02020603050405020304" pitchFamily="18" charset="0"/>
                <a:cs typeface="Times New Roman" panose="02020603050405020304" pitchFamily="18" charset="0"/>
              </a:rPr>
              <a:t>to manage libraries.</a:t>
            </a:r>
            <a:endParaRPr lang="en-IN" sz="2400"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F99A01B-C1A1-8F84-0736-088C890E0989}"/>
              </a:ext>
            </a:extLst>
          </p:cNvPr>
          <p:cNvPicPr>
            <a:picLocks noChangeAspect="1"/>
          </p:cNvPicPr>
          <p:nvPr/>
        </p:nvPicPr>
        <p:blipFill>
          <a:blip r:embed="rId3"/>
          <a:stretch>
            <a:fillRect/>
          </a:stretch>
        </p:blipFill>
        <p:spPr>
          <a:xfrm>
            <a:off x="1063752" y="4044462"/>
            <a:ext cx="4796852" cy="2328906"/>
          </a:xfrm>
          <a:prstGeom prst="rect">
            <a:avLst/>
          </a:prstGeom>
        </p:spPr>
      </p:pic>
      <p:pic>
        <p:nvPicPr>
          <p:cNvPr id="5" name="Picture 4">
            <a:extLst>
              <a:ext uri="{FF2B5EF4-FFF2-40B4-BE49-F238E27FC236}">
                <a16:creationId xmlns:a16="http://schemas.microsoft.com/office/drawing/2014/main" id="{DEB78A8E-D51C-2724-B954-2A132C0CBE56}"/>
              </a:ext>
            </a:extLst>
          </p:cNvPr>
          <p:cNvPicPr>
            <a:picLocks noChangeAspect="1"/>
          </p:cNvPicPr>
          <p:nvPr/>
        </p:nvPicPr>
        <p:blipFill>
          <a:blip r:embed="rId4"/>
          <a:stretch>
            <a:fillRect/>
          </a:stretch>
        </p:blipFill>
        <p:spPr>
          <a:xfrm>
            <a:off x="6431443" y="4018406"/>
            <a:ext cx="4125965" cy="2153794"/>
          </a:xfrm>
          <a:prstGeom prst="rect">
            <a:avLst/>
          </a:prstGeom>
        </p:spPr>
      </p:pic>
    </p:spTree>
    <p:extLst>
      <p:ext uri="{BB962C8B-B14F-4D97-AF65-F5344CB8AC3E}">
        <p14:creationId xmlns:p14="http://schemas.microsoft.com/office/powerpoint/2010/main" val="305982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4A0F-ED10-DB11-9DD9-BA334EF2D6E8}"/>
              </a:ext>
            </a:extLst>
          </p:cNvPr>
          <p:cNvSpPr>
            <a:spLocks noGrp="1"/>
          </p:cNvSpPr>
          <p:nvPr>
            <p:ph type="title"/>
          </p:nvPr>
        </p:nvSpPr>
        <p:spPr>
          <a:xfrm>
            <a:off x="1069848" y="484632"/>
            <a:ext cx="10058400" cy="1636776"/>
          </a:xfrm>
        </p:spPr>
        <p:txBody>
          <a:bodyPr anchor="b"/>
          <a:lstStyle/>
          <a:p>
            <a:r>
              <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Basic workflow</a:t>
            </a:r>
            <a:br>
              <a:rPr lang="en-IN" b="1" dirty="0"/>
            </a:br>
            <a:endParaRPr lang="en-IN" dirty="0"/>
          </a:p>
        </p:txBody>
      </p:sp>
      <p:sp>
        <p:nvSpPr>
          <p:cNvPr id="3" name="Content Placeholder 2">
            <a:extLst>
              <a:ext uri="{FF2B5EF4-FFF2-40B4-BE49-F238E27FC236}">
                <a16:creationId xmlns:a16="http://schemas.microsoft.com/office/drawing/2014/main" id="{9C44BBEF-606A-99AC-5D2E-ECF4D4C1BA00}"/>
              </a:ext>
            </a:extLst>
          </p:cNvPr>
          <p:cNvSpPr>
            <a:spLocks noGrp="1"/>
          </p:cNvSpPr>
          <p:nvPr>
            <p:ph idx="1"/>
          </p:nvPr>
        </p:nvSpPr>
        <p:spPr/>
        <p:txBody>
          <a:bodyPr>
            <a:normAutofit/>
          </a:bodyPr>
          <a:lstStyle/>
          <a:p>
            <a:r>
              <a:rPr lang="en-GB" sz="2400" b="1" dirty="0">
                <a:latin typeface="Times New Roman" panose="02020603050405020304" pitchFamily="18" charset="0"/>
                <a:cs typeface="Times New Roman" panose="02020603050405020304" pitchFamily="18" charset="0"/>
              </a:rPr>
              <a:t>Import libraries: </a:t>
            </a:r>
            <a:r>
              <a:rPr lang="en-GB" sz="2400" dirty="0">
                <a:latin typeface="Times New Roman" panose="02020603050405020304" pitchFamily="18" charset="0"/>
                <a:cs typeface="Times New Roman" panose="02020603050405020304" pitchFamily="18" charset="0"/>
              </a:rPr>
              <a:t>Essential libraries like NumPy, Pandas, and Matplotlib.</a:t>
            </a:r>
            <a:endParaRPr lang="en-IN"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Load Data: </a:t>
            </a:r>
            <a:r>
              <a:rPr lang="en-GB" sz="2400" dirty="0">
                <a:latin typeface="Times New Roman" panose="02020603050405020304" pitchFamily="18" charset="0"/>
                <a:cs typeface="Times New Roman" panose="02020603050405020304" pitchFamily="18" charset="0"/>
              </a:rPr>
              <a:t>Use Pandas to load datasets from CSV, Excel, databases, or other sources.</a:t>
            </a:r>
            <a:endParaRPr lang="en-IN"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Preprocess Data: </a:t>
            </a:r>
            <a:r>
              <a:rPr lang="en-GB" sz="2400" dirty="0">
                <a:latin typeface="Times New Roman" panose="02020603050405020304" pitchFamily="18" charset="0"/>
                <a:cs typeface="Times New Roman" panose="02020603050405020304" pitchFamily="18" charset="0"/>
              </a:rPr>
              <a:t>Clean and transform data (handle missing values, normalize, etc.). </a:t>
            </a:r>
          </a:p>
          <a:p>
            <a:r>
              <a:rPr lang="en-GB" sz="2400" b="1" dirty="0" err="1">
                <a:latin typeface="Times New Roman" panose="02020603050405020304" pitchFamily="18" charset="0"/>
                <a:cs typeface="Times New Roman" panose="02020603050405020304" pitchFamily="18" charset="0"/>
              </a:rPr>
              <a:t>Analyze</a:t>
            </a:r>
            <a:r>
              <a:rPr lang="en-GB" sz="2400" b="1" dirty="0">
                <a:latin typeface="Times New Roman" panose="02020603050405020304" pitchFamily="18" charset="0"/>
                <a:cs typeface="Times New Roman" panose="02020603050405020304" pitchFamily="18" charset="0"/>
              </a:rPr>
              <a:t> Data: </a:t>
            </a:r>
            <a:r>
              <a:rPr lang="en-GB" sz="2400" dirty="0">
                <a:latin typeface="Times New Roman" panose="02020603050405020304" pitchFamily="18" charset="0"/>
                <a:cs typeface="Times New Roman" panose="02020603050405020304" pitchFamily="18" charset="0"/>
              </a:rPr>
              <a:t>Perform calculations, group data, and extract insights.</a:t>
            </a:r>
          </a:p>
          <a:p>
            <a:r>
              <a:rPr lang="en-GB" sz="2400" b="1" dirty="0">
                <a:latin typeface="Times New Roman" panose="02020603050405020304" pitchFamily="18" charset="0"/>
                <a:cs typeface="Times New Roman" panose="02020603050405020304" pitchFamily="18" charset="0"/>
              </a:rPr>
              <a:t>Visualize Data: </a:t>
            </a:r>
            <a:r>
              <a:rPr lang="en-GB" sz="2400" dirty="0">
                <a:latin typeface="Times New Roman" panose="02020603050405020304" pitchFamily="18" charset="0"/>
                <a:cs typeface="Times New Roman" panose="02020603050405020304" pitchFamily="18" charset="0"/>
              </a:rPr>
              <a:t>Use visualization libraries to create charts and graphs.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4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155F-A718-41E0-10F3-EC248C55C116}"/>
              </a:ext>
            </a:extLst>
          </p:cNvPr>
          <p:cNvSpPr>
            <a:spLocks noGrp="1"/>
          </p:cNvSpPr>
          <p:nvPr>
            <p:ph type="title"/>
          </p:nvPr>
        </p:nvSpPr>
        <p:spPr/>
        <p:txBody>
          <a:bodyPr>
            <a:normAutofit/>
          </a:bodyPr>
          <a:lstStyle/>
          <a:p>
            <a:r>
              <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Core libraries overview</a:t>
            </a:r>
          </a:p>
        </p:txBody>
      </p:sp>
      <p:sp>
        <p:nvSpPr>
          <p:cNvPr id="3" name="Content Placeholder 2">
            <a:extLst>
              <a:ext uri="{FF2B5EF4-FFF2-40B4-BE49-F238E27FC236}">
                <a16:creationId xmlns:a16="http://schemas.microsoft.com/office/drawing/2014/main" id="{3D9F0B9D-7265-52D7-09E1-5E1D067B7E57}"/>
              </a:ext>
            </a:extLst>
          </p:cNvPr>
          <p:cNvSpPr>
            <a:spLocks noGrp="1"/>
          </p:cNvSpPr>
          <p:nvPr>
            <p:ph idx="1"/>
          </p:nvPr>
        </p:nvSpPr>
        <p:spPr/>
        <p:txBody>
          <a:bodyPr/>
          <a:lstStyle/>
          <a:p>
            <a:pPr marL="0" indent="0">
              <a:buNone/>
            </a:pPr>
            <a:r>
              <a:rPr lang="en-IN" sz="2400" b="1" dirty="0">
                <a:latin typeface="Times New Roman" panose="02020603050405020304" pitchFamily="18" charset="0"/>
                <a:cs typeface="Times New Roman" panose="02020603050405020304" pitchFamily="18" charset="0"/>
              </a:rPr>
              <a:t>1. NumPy</a:t>
            </a:r>
          </a:p>
          <a:p>
            <a:r>
              <a:rPr lang="en-GB" sz="2400" dirty="0">
                <a:latin typeface="Times New Roman" panose="02020603050405020304" pitchFamily="18" charset="0"/>
                <a:cs typeface="Times New Roman" panose="02020603050405020304" pitchFamily="18" charset="0"/>
              </a:rPr>
              <a:t>Efficient handling of numerical data.</a:t>
            </a:r>
            <a:endParaRPr lang="en-IN"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Provides support for arrays and matrix operations.</a:t>
            </a:r>
          </a:p>
          <a:p>
            <a:r>
              <a:rPr lang="en-GB" sz="2400" b="1" dirty="0">
                <a:latin typeface="Times New Roman" panose="02020603050405020304" pitchFamily="18" charset="0"/>
                <a:cs typeface="Times New Roman" panose="02020603050405020304" pitchFamily="18" charset="0"/>
              </a:rPr>
              <a:t>Example:</a:t>
            </a:r>
            <a:endParaRPr lang="en-IN" sz="2400" b="1"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import </a:t>
            </a:r>
            <a:r>
              <a:rPr lang="en-GB" sz="2400" dirty="0" err="1">
                <a:latin typeface="Times New Roman" panose="02020603050405020304" pitchFamily="18" charset="0"/>
                <a:cs typeface="Times New Roman" panose="02020603050405020304" pitchFamily="18" charset="0"/>
              </a:rPr>
              <a:t>numpy</a:t>
            </a:r>
            <a:r>
              <a:rPr lang="en-GB" sz="2400" dirty="0">
                <a:latin typeface="Times New Roman" panose="02020603050405020304" pitchFamily="18" charset="0"/>
                <a:cs typeface="Times New Roman" panose="02020603050405020304" pitchFamily="18" charset="0"/>
              </a:rPr>
              <a:t> as np</a:t>
            </a:r>
          </a:p>
          <a:p>
            <a:pPr marL="0" indent="0">
              <a:buNone/>
            </a:pPr>
            <a:r>
              <a:rPr lang="en-GB" sz="2400" dirty="0">
                <a:latin typeface="Times New Roman" panose="02020603050405020304" pitchFamily="18" charset="0"/>
                <a:cs typeface="Times New Roman" panose="02020603050405020304" pitchFamily="18" charset="0"/>
              </a:rPr>
              <a:t>array = </a:t>
            </a:r>
            <a:r>
              <a:rPr lang="en-GB" sz="2400" dirty="0" err="1">
                <a:latin typeface="Times New Roman" panose="02020603050405020304" pitchFamily="18" charset="0"/>
                <a:cs typeface="Times New Roman" panose="02020603050405020304" pitchFamily="18" charset="0"/>
              </a:rPr>
              <a:t>np.array</a:t>
            </a:r>
            <a:r>
              <a:rPr lang="en-GB" sz="2400" dirty="0">
                <a:latin typeface="Times New Roman" panose="02020603050405020304" pitchFamily="18" charset="0"/>
                <a:cs typeface="Times New Roman" panose="02020603050405020304" pitchFamily="18" charset="0"/>
              </a:rPr>
              <a:t>([1, 2, 3, 4])</a:t>
            </a:r>
          </a:p>
          <a:p>
            <a:pPr marL="0" indent="0">
              <a:buNone/>
            </a:pPr>
            <a:r>
              <a:rPr lang="en-GB" sz="2400" dirty="0">
                <a:latin typeface="Times New Roman" panose="02020603050405020304" pitchFamily="18" charset="0"/>
                <a:cs typeface="Times New Roman" panose="02020603050405020304" pitchFamily="18" charset="0"/>
              </a:rPr>
              <a:t>print(</a:t>
            </a:r>
            <a:r>
              <a:rPr lang="en-GB" sz="2400" dirty="0" err="1">
                <a:latin typeface="Times New Roman" panose="02020603050405020304" pitchFamily="18" charset="0"/>
                <a:cs typeface="Times New Roman" panose="02020603050405020304" pitchFamily="18" charset="0"/>
              </a:rPr>
              <a:t>array.mean</a:t>
            </a:r>
            <a:r>
              <a:rPr lang="en-GB" sz="2400" dirty="0">
                <a:latin typeface="Times New Roman" panose="02020603050405020304" pitchFamily="18" charset="0"/>
                <a:cs typeface="Times New Roman" panose="02020603050405020304" pitchFamily="18" charset="0"/>
              </a:rPr>
              <a:t>())  # Output: 2.5</a:t>
            </a:r>
          </a:p>
          <a:p>
            <a:endParaRPr lang="en-IN" dirty="0"/>
          </a:p>
        </p:txBody>
      </p:sp>
      <p:pic>
        <p:nvPicPr>
          <p:cNvPr id="4" name="Picture 3">
            <a:extLst>
              <a:ext uri="{FF2B5EF4-FFF2-40B4-BE49-F238E27FC236}">
                <a16:creationId xmlns:a16="http://schemas.microsoft.com/office/drawing/2014/main" id="{5948F134-B56C-0802-0CAF-66508F33C73F}"/>
              </a:ext>
            </a:extLst>
          </p:cNvPr>
          <p:cNvPicPr>
            <a:picLocks noChangeAspect="1"/>
          </p:cNvPicPr>
          <p:nvPr/>
        </p:nvPicPr>
        <p:blipFill>
          <a:blip r:embed="rId2"/>
          <a:stretch>
            <a:fillRect/>
          </a:stretch>
        </p:blipFill>
        <p:spPr>
          <a:xfrm>
            <a:off x="7931277" y="2121408"/>
            <a:ext cx="3190875" cy="2938072"/>
          </a:xfrm>
          <a:prstGeom prst="rect">
            <a:avLst/>
          </a:prstGeom>
        </p:spPr>
      </p:pic>
    </p:spTree>
    <p:extLst>
      <p:ext uri="{BB962C8B-B14F-4D97-AF65-F5344CB8AC3E}">
        <p14:creationId xmlns:p14="http://schemas.microsoft.com/office/powerpoint/2010/main" val="161926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BFB2-8E2B-C9BF-756C-42E1C3C20583}"/>
              </a:ext>
            </a:extLst>
          </p:cNvPr>
          <p:cNvSpPr>
            <a:spLocks noGrp="1"/>
          </p:cNvSpPr>
          <p:nvPr>
            <p:ph type="title"/>
          </p:nvPr>
        </p:nvSpPr>
        <p:spPr/>
        <p:txBody>
          <a:bodyPr>
            <a:normAutofit/>
          </a:bodyPr>
          <a:lstStyle/>
          <a:p>
            <a:r>
              <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Pandas</a:t>
            </a:r>
          </a:p>
        </p:txBody>
      </p:sp>
      <p:sp>
        <p:nvSpPr>
          <p:cNvPr id="3" name="Content Placeholder 2">
            <a:extLst>
              <a:ext uri="{FF2B5EF4-FFF2-40B4-BE49-F238E27FC236}">
                <a16:creationId xmlns:a16="http://schemas.microsoft.com/office/drawing/2014/main" id="{AB638E44-ACA7-94BD-5DFF-66102638992C}"/>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Ideal for handling tabular data.</a:t>
            </a:r>
          </a:p>
          <a:p>
            <a:r>
              <a:rPr lang="en-GB" sz="2400" dirty="0">
                <a:latin typeface="Times New Roman" panose="02020603050405020304" pitchFamily="18" charset="0"/>
                <a:cs typeface="Times New Roman" panose="02020603050405020304" pitchFamily="18" charset="0"/>
              </a:rPr>
              <a:t>Offers data structures like </a:t>
            </a:r>
            <a:r>
              <a:rPr lang="en-GB" sz="2400" dirty="0" err="1">
                <a:latin typeface="Times New Roman" panose="02020603050405020304" pitchFamily="18" charset="0"/>
                <a:cs typeface="Times New Roman" panose="02020603050405020304" pitchFamily="18" charset="0"/>
              </a:rPr>
              <a:t>DataFrames</a:t>
            </a:r>
            <a:r>
              <a:rPr lang="en-GB" sz="2400" dirty="0">
                <a:latin typeface="Times New Roman" panose="02020603050405020304" pitchFamily="18" charset="0"/>
                <a:cs typeface="Times New Roman" panose="02020603050405020304" pitchFamily="18" charset="0"/>
              </a:rPr>
              <a:t> and Series.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Example:</a:t>
            </a:r>
          </a:p>
          <a:p>
            <a:pPr marL="0" indent="0">
              <a:buNone/>
            </a:pPr>
            <a:r>
              <a:rPr lang="en-IN" sz="2400" dirty="0">
                <a:latin typeface="Times New Roman" panose="02020603050405020304" pitchFamily="18" charset="0"/>
                <a:cs typeface="Times New Roman" panose="02020603050405020304" pitchFamily="18" charset="0"/>
              </a:rPr>
              <a:t>import pandas as pd</a:t>
            </a:r>
          </a:p>
          <a:p>
            <a:pPr marL="0" indent="0">
              <a:buNone/>
            </a:pPr>
            <a:r>
              <a:rPr lang="en-IN" sz="2400" dirty="0">
                <a:latin typeface="Times New Roman" panose="02020603050405020304" pitchFamily="18" charset="0"/>
                <a:cs typeface="Times New Roman" panose="02020603050405020304" pitchFamily="18" charset="0"/>
              </a:rPr>
              <a:t>data = {'Name': ['Alice', 'Bob'], 'Age': [24, 27]}</a:t>
            </a:r>
          </a:p>
          <a:p>
            <a:pPr marL="0" indent="0">
              <a:buNone/>
            </a:pPr>
            <a:r>
              <a:rPr lang="en-IN" sz="2400" dirty="0" err="1">
                <a:latin typeface="Times New Roman" panose="02020603050405020304" pitchFamily="18" charset="0"/>
                <a:cs typeface="Times New Roman" panose="02020603050405020304" pitchFamily="18" charset="0"/>
              </a:rPr>
              <a:t>df</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pd.DataFrame</a:t>
            </a:r>
            <a:r>
              <a:rPr lang="en-IN" sz="2400" dirty="0">
                <a:latin typeface="Times New Roman" panose="02020603050405020304" pitchFamily="18" charset="0"/>
                <a:cs typeface="Times New Roman" panose="02020603050405020304" pitchFamily="18" charset="0"/>
              </a:rPr>
              <a:t>(data)</a:t>
            </a:r>
          </a:p>
          <a:p>
            <a:pPr marL="0" indent="0">
              <a:buNone/>
            </a:pPr>
            <a:r>
              <a:rPr lang="en-IN" sz="2400" dirty="0">
                <a:latin typeface="Times New Roman" panose="02020603050405020304" pitchFamily="18" charset="0"/>
                <a:cs typeface="Times New Roman" panose="02020603050405020304" pitchFamily="18" charset="0"/>
              </a:rPr>
              <a:t>print(</a:t>
            </a:r>
            <a:r>
              <a:rPr lang="en-IN" sz="2400" dirty="0" err="1">
                <a:latin typeface="Times New Roman" panose="02020603050405020304" pitchFamily="18" charset="0"/>
                <a:cs typeface="Times New Roman" panose="02020603050405020304" pitchFamily="18" charset="0"/>
              </a:rPr>
              <a:t>df</a:t>
            </a:r>
            <a:r>
              <a:rPr lang="en-IN" sz="2400" dirty="0">
                <a:latin typeface="Times New Roman" panose="02020603050405020304" pitchFamily="18" charset="0"/>
                <a:cs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A46CA40E-3AC2-263D-8E91-7D3005A89608}"/>
              </a:ext>
            </a:extLst>
          </p:cNvPr>
          <p:cNvPicPr>
            <a:picLocks noChangeAspect="1"/>
          </p:cNvPicPr>
          <p:nvPr/>
        </p:nvPicPr>
        <p:blipFill>
          <a:blip r:embed="rId2"/>
          <a:stretch>
            <a:fillRect/>
          </a:stretch>
        </p:blipFill>
        <p:spPr>
          <a:xfrm>
            <a:off x="8244591" y="1776634"/>
            <a:ext cx="3079542" cy="3574854"/>
          </a:xfrm>
          <a:prstGeom prst="rect">
            <a:avLst/>
          </a:prstGeom>
        </p:spPr>
      </p:pic>
    </p:spTree>
    <p:extLst>
      <p:ext uri="{BB962C8B-B14F-4D97-AF65-F5344CB8AC3E}">
        <p14:creationId xmlns:p14="http://schemas.microsoft.com/office/powerpoint/2010/main" val="41101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37D3-A6B7-572F-D764-9B4CC0686481}"/>
              </a:ext>
            </a:extLst>
          </p:cNvPr>
          <p:cNvSpPr>
            <a:spLocks noGrp="1"/>
          </p:cNvSpPr>
          <p:nvPr>
            <p:ph type="title"/>
          </p:nvPr>
        </p:nvSpPr>
        <p:spPr/>
        <p:txBody>
          <a:bodyPr>
            <a:normAutofit/>
          </a:bodyPr>
          <a:lstStyle/>
          <a:p>
            <a:r>
              <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Matplotlib &amp; seaborn</a:t>
            </a:r>
          </a:p>
        </p:txBody>
      </p:sp>
      <p:sp>
        <p:nvSpPr>
          <p:cNvPr id="3" name="Content Placeholder 2">
            <a:extLst>
              <a:ext uri="{FF2B5EF4-FFF2-40B4-BE49-F238E27FC236}">
                <a16:creationId xmlns:a16="http://schemas.microsoft.com/office/drawing/2014/main" id="{79D30AD7-4B37-BE9C-4450-9BD77BCD61CA}"/>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Used for creating static, animated, and interactive visualizations</a:t>
            </a:r>
          </a:p>
          <a:p>
            <a:r>
              <a:rPr lang="en-GB" sz="2400" b="1" dirty="0">
                <a:latin typeface="Times New Roman" panose="02020603050405020304" pitchFamily="18" charset="0"/>
                <a:cs typeface="Times New Roman" panose="02020603050405020304" pitchFamily="18" charset="0"/>
              </a:rPr>
              <a:t>Example:</a:t>
            </a:r>
          </a:p>
          <a:p>
            <a:pPr marL="0" indent="0">
              <a:buNone/>
            </a:pPr>
            <a:r>
              <a:rPr lang="en-IN" sz="2400" dirty="0">
                <a:latin typeface="Times New Roman" panose="02020603050405020304" pitchFamily="18" charset="0"/>
                <a:cs typeface="Times New Roman" panose="02020603050405020304" pitchFamily="18" charset="0"/>
              </a:rPr>
              <a:t>import </a:t>
            </a:r>
            <a:r>
              <a:rPr lang="en-IN" sz="2400" dirty="0" err="1">
                <a:latin typeface="Times New Roman" panose="02020603050405020304" pitchFamily="18" charset="0"/>
                <a:cs typeface="Times New Roman" panose="02020603050405020304" pitchFamily="18" charset="0"/>
              </a:rPr>
              <a:t>matplotlib.pyplot</a:t>
            </a:r>
            <a:r>
              <a:rPr lang="en-IN" sz="2400" dirty="0">
                <a:latin typeface="Times New Roman" panose="02020603050405020304" pitchFamily="18" charset="0"/>
                <a:cs typeface="Times New Roman" panose="02020603050405020304" pitchFamily="18" charset="0"/>
              </a:rPr>
              <a:t> as </a:t>
            </a:r>
            <a:r>
              <a:rPr lang="en-IN" sz="2400" dirty="0" err="1">
                <a:latin typeface="Times New Roman" panose="02020603050405020304" pitchFamily="18" charset="0"/>
                <a:cs typeface="Times New Roman" panose="02020603050405020304" pitchFamily="18" charset="0"/>
              </a:rPr>
              <a:t>plt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x = [1, 2, 3, 4]</a:t>
            </a:r>
          </a:p>
          <a:p>
            <a:pPr marL="0" indent="0">
              <a:buNone/>
            </a:pPr>
            <a:r>
              <a:rPr lang="en-IN" sz="2400" dirty="0">
                <a:latin typeface="Times New Roman" panose="02020603050405020304" pitchFamily="18" charset="0"/>
                <a:cs typeface="Times New Roman" panose="02020603050405020304" pitchFamily="18" charset="0"/>
              </a:rPr>
              <a:t>y = [10, 20, 25, 30]</a:t>
            </a:r>
          </a:p>
          <a:p>
            <a:pPr marL="0" indent="0">
              <a:buNone/>
            </a:pPr>
            <a:r>
              <a:rPr lang="en-IN" sz="2400" dirty="0" err="1">
                <a:latin typeface="Times New Roman" panose="02020603050405020304" pitchFamily="18" charset="0"/>
                <a:cs typeface="Times New Roman" panose="02020603050405020304" pitchFamily="18" charset="0"/>
              </a:rPr>
              <a:t>plt.plot</a:t>
            </a:r>
            <a:r>
              <a:rPr lang="en-IN" sz="2400" dirty="0">
                <a:latin typeface="Times New Roman" panose="02020603050405020304" pitchFamily="18" charset="0"/>
                <a:cs typeface="Times New Roman" panose="02020603050405020304" pitchFamily="18" charset="0"/>
              </a:rPr>
              <a:t>(x, y)</a:t>
            </a:r>
          </a:p>
          <a:p>
            <a:pPr marL="0" indent="0">
              <a:buNone/>
            </a:pPr>
            <a:r>
              <a:rPr lang="en-IN" sz="2400" dirty="0" err="1">
                <a:latin typeface="Times New Roman" panose="02020603050405020304" pitchFamily="18" charset="0"/>
                <a:cs typeface="Times New Roman" panose="02020603050405020304" pitchFamily="18" charset="0"/>
              </a:rPr>
              <a:t>plt.show</a:t>
            </a:r>
            <a:r>
              <a:rPr lang="en-IN" sz="2400" dirty="0">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58E8A3AF-941C-BCFB-D17E-365D4DABE33F}"/>
              </a:ext>
            </a:extLst>
          </p:cNvPr>
          <p:cNvPicPr>
            <a:picLocks noChangeAspect="1"/>
          </p:cNvPicPr>
          <p:nvPr/>
        </p:nvPicPr>
        <p:blipFill>
          <a:blip r:embed="rId2"/>
          <a:stretch>
            <a:fillRect/>
          </a:stretch>
        </p:blipFill>
        <p:spPr>
          <a:xfrm>
            <a:off x="8004749" y="2655282"/>
            <a:ext cx="3462178" cy="2983043"/>
          </a:xfrm>
          <a:prstGeom prst="rect">
            <a:avLst/>
          </a:prstGeom>
        </p:spPr>
      </p:pic>
    </p:spTree>
    <p:extLst>
      <p:ext uri="{BB962C8B-B14F-4D97-AF65-F5344CB8AC3E}">
        <p14:creationId xmlns:p14="http://schemas.microsoft.com/office/powerpoint/2010/main" val="89208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4E0-D0B6-F066-83CE-3E0F8C1BDB43}"/>
              </a:ext>
            </a:extLst>
          </p:cNvPr>
          <p:cNvSpPr>
            <a:spLocks noGrp="1"/>
          </p:cNvSpPr>
          <p:nvPr>
            <p:ph type="title"/>
          </p:nvPr>
        </p:nvSpPr>
        <p:spPr/>
        <p:txBody>
          <a:bodyPr>
            <a:normAutofit/>
          </a:bodyPr>
          <a:lstStyle/>
          <a:p>
            <a:r>
              <a:rPr lang="en-IN" sz="44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Typical data analysis workflow</a:t>
            </a:r>
          </a:p>
        </p:txBody>
      </p:sp>
      <p:sp>
        <p:nvSpPr>
          <p:cNvPr id="3" name="Content Placeholder 2">
            <a:extLst>
              <a:ext uri="{FF2B5EF4-FFF2-40B4-BE49-F238E27FC236}">
                <a16:creationId xmlns:a16="http://schemas.microsoft.com/office/drawing/2014/main" id="{F4EAEAC3-5363-5BA3-ECA0-989377936F9E}"/>
              </a:ext>
            </a:extLst>
          </p:cNvPr>
          <p:cNvSpPr>
            <a:spLocks noGrp="1"/>
          </p:cNvSpPr>
          <p:nvPr>
            <p:ph idx="1"/>
          </p:nvPr>
        </p:nvSpPr>
        <p:spPr/>
        <p:txBody>
          <a:bodyPr/>
          <a:lstStyle/>
          <a:p>
            <a:pPr marL="0" indent="0">
              <a:lnSpc>
                <a:spcPct val="150000"/>
              </a:lnSpc>
              <a:buNone/>
            </a:pPr>
            <a:r>
              <a:rPr lang="en-GB" sz="2400" b="1" dirty="0">
                <a:latin typeface="Times New Roman" panose="02020603050405020304" pitchFamily="18" charset="0"/>
                <a:cs typeface="Times New Roman" panose="02020603050405020304" pitchFamily="18" charset="0"/>
              </a:rPr>
              <a:t>1. Understand the Problem</a:t>
            </a:r>
            <a:r>
              <a:rPr lang="en-GB" sz="2400" dirty="0">
                <a:latin typeface="Times New Roman" panose="02020603050405020304" pitchFamily="18" charset="0"/>
                <a:cs typeface="Times New Roman" panose="02020603050405020304" pitchFamily="18" charset="0"/>
              </a:rPr>
              <a:t>: Define the question you want to answer with data</a:t>
            </a:r>
          </a:p>
          <a:p>
            <a:pPr marL="0" indent="0">
              <a:lnSpc>
                <a:spcPct val="150000"/>
              </a:lnSpc>
              <a:buNone/>
            </a:pPr>
            <a:r>
              <a:rPr lang="en-GB" sz="2400" b="1" dirty="0">
                <a:latin typeface="Times New Roman" panose="02020603050405020304" pitchFamily="18" charset="0"/>
                <a:cs typeface="Times New Roman" panose="02020603050405020304" pitchFamily="18" charset="0"/>
              </a:rPr>
              <a:t>2. Load Data</a:t>
            </a:r>
            <a:r>
              <a:rPr lang="en-GB" sz="2400" dirty="0">
                <a:latin typeface="Times New Roman" panose="02020603050405020304" pitchFamily="18" charset="0"/>
                <a:cs typeface="Times New Roman" panose="02020603050405020304" pitchFamily="18" charset="0"/>
              </a:rPr>
              <a:t>: Use Pandas or other libraries to load the dataset</a:t>
            </a:r>
          </a:p>
          <a:p>
            <a:pPr>
              <a:lnSpc>
                <a:spcPct val="150000"/>
              </a:lnSpc>
            </a:pPr>
            <a:r>
              <a:rPr lang="en-IN" sz="2400" dirty="0" err="1">
                <a:latin typeface="Times New Roman" panose="02020603050405020304" pitchFamily="18" charset="0"/>
                <a:cs typeface="Times New Roman" panose="02020603050405020304" pitchFamily="18" charset="0"/>
              </a:rPr>
              <a:t>df</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pd.read_csv</a:t>
            </a:r>
            <a:r>
              <a:rPr lang="en-IN" sz="2400" dirty="0">
                <a:latin typeface="Times New Roman" panose="02020603050405020304" pitchFamily="18" charset="0"/>
                <a:cs typeface="Times New Roman" panose="02020603050405020304" pitchFamily="18" charset="0"/>
              </a:rPr>
              <a:t>('data.csv’)</a:t>
            </a:r>
          </a:p>
          <a:p>
            <a:pPr marL="0" indent="0">
              <a:lnSpc>
                <a:spcPct val="150000"/>
              </a:lnSpc>
              <a:buNone/>
            </a:pPr>
            <a:r>
              <a:rPr lang="en-GB" sz="2400" b="1" dirty="0">
                <a:latin typeface="Times New Roman" panose="02020603050405020304" pitchFamily="18" charset="0"/>
                <a:cs typeface="Times New Roman" panose="02020603050405020304" pitchFamily="18" charset="0"/>
              </a:rPr>
              <a:t>3. Clean Data</a:t>
            </a:r>
            <a:r>
              <a:rPr lang="en-GB" sz="2400" dirty="0">
                <a:latin typeface="Times New Roman" panose="02020603050405020304" pitchFamily="18" charset="0"/>
                <a:cs typeface="Times New Roman" panose="02020603050405020304" pitchFamily="18" charset="0"/>
              </a:rPr>
              <a:t>: Handle missing values, remove duplicates, and standardize data</a:t>
            </a:r>
          </a:p>
          <a:p>
            <a:pPr>
              <a:lnSpc>
                <a:spcPct val="150000"/>
              </a:lnSpc>
            </a:pPr>
            <a:r>
              <a:rPr lang="en-GB" sz="2400" dirty="0" err="1">
                <a:latin typeface="Times New Roman" panose="02020603050405020304" pitchFamily="18" charset="0"/>
                <a:cs typeface="Times New Roman" panose="02020603050405020304" pitchFamily="18" charset="0"/>
              </a:rPr>
              <a:t>df.dropna</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inplace</a:t>
            </a:r>
            <a:r>
              <a:rPr lang="en-GB" sz="2400" dirty="0">
                <a:latin typeface="Times New Roman" panose="02020603050405020304" pitchFamily="18" charset="0"/>
                <a:cs typeface="Times New Roman" panose="02020603050405020304" pitchFamily="18" charset="0"/>
              </a:rPr>
              <a:t>=True)  # Remove rows with missing values</a:t>
            </a:r>
          </a:p>
          <a:p>
            <a:pPr>
              <a:lnSpc>
                <a:spcPct val="150000"/>
              </a:lnSpc>
            </a:pPr>
            <a:endParaRPr lang="en-IN" dirty="0"/>
          </a:p>
        </p:txBody>
      </p:sp>
    </p:spTree>
    <p:extLst>
      <p:ext uri="{BB962C8B-B14F-4D97-AF65-F5344CB8AC3E}">
        <p14:creationId xmlns:p14="http://schemas.microsoft.com/office/powerpoint/2010/main" val="1824858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48</TotalTime>
  <Words>615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Rockwell</vt:lpstr>
      <vt:lpstr>Rockwell Condensed</vt:lpstr>
      <vt:lpstr>Times New Roman</vt:lpstr>
      <vt:lpstr>Wingdings</vt:lpstr>
      <vt:lpstr>Wood Type</vt:lpstr>
      <vt:lpstr> Introduction to Python for data analysis  </vt:lpstr>
      <vt:lpstr>What is Python?</vt:lpstr>
      <vt:lpstr>Why use Python for data analysis?</vt:lpstr>
      <vt:lpstr>Getting started</vt:lpstr>
      <vt:lpstr>2. Basic workflow </vt:lpstr>
      <vt:lpstr>Core libraries overview</vt:lpstr>
      <vt:lpstr>2. Pandas</vt:lpstr>
      <vt:lpstr>3. Matplotlib &amp; seaborn</vt:lpstr>
      <vt:lpstr>Typical data analysis workflow</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19</cp:revision>
  <dcterms:created xsi:type="dcterms:W3CDTF">2024-12-05T16:13:01Z</dcterms:created>
  <dcterms:modified xsi:type="dcterms:W3CDTF">2024-12-05T17:01:30Z</dcterms:modified>
</cp:coreProperties>
</file>