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5080BDF-FDF8-4CDB-88F1-EEAE946F635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3047841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80BDF-FDF8-4CDB-88F1-EEAE946F635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55949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80BDF-FDF8-4CDB-88F1-EEAE946F635C}"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190548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80BDF-FDF8-4CDB-88F1-EEAE946F635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340240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5080BDF-FDF8-4CDB-88F1-EEAE946F635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6098061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5080BDF-FDF8-4CDB-88F1-EEAE946F635C}" type="datetimeFigureOut">
              <a:rPr lang="en-IN" smtClean="0"/>
              <a:t>01-11-2024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423154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5080BDF-FDF8-4CDB-88F1-EEAE946F635C}"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5C052-2983-45F5-AB01-2DB3B994C3C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40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80BDF-FDF8-4CDB-88F1-EEAE946F635C}"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400643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80BDF-FDF8-4CDB-88F1-EEAE946F635C}" type="datetimeFigureOut">
              <a:rPr lang="en-IN" smtClean="0"/>
              <a:t>01-11-2024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130509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5080BDF-FDF8-4CDB-88F1-EEAE946F635C}" type="datetimeFigureOut">
              <a:rPr lang="en-IN" smtClean="0"/>
              <a:t>01-11-2024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242301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080BDF-FDF8-4CDB-88F1-EEAE946F635C}" type="datetimeFigureOut">
              <a:rPr lang="en-IN" smtClean="0"/>
              <a:t>01-11-2024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C65C052-2983-45F5-AB01-2DB3B994C3C3}" type="slidenum">
              <a:rPr lang="en-IN" smtClean="0"/>
              <a:t>‹#›</a:t>
            </a:fld>
            <a:endParaRPr lang="en-IN"/>
          </a:p>
        </p:txBody>
      </p:sp>
    </p:spTree>
    <p:extLst>
      <p:ext uri="{BB962C8B-B14F-4D97-AF65-F5344CB8AC3E}">
        <p14:creationId xmlns:p14="http://schemas.microsoft.com/office/powerpoint/2010/main" val="6132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5080BDF-FDF8-4CDB-88F1-EEAE946F635C}" type="datetimeFigureOut">
              <a:rPr lang="en-IN" smtClean="0"/>
              <a:t>01-11-2024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C65C052-2983-45F5-AB01-2DB3B994C3C3}" type="slidenum">
              <a:rPr lang="en-IN" smtClean="0"/>
              <a:t>‹#›</a:t>
            </a:fld>
            <a:endParaRPr lang="en-IN"/>
          </a:p>
        </p:txBody>
      </p:sp>
    </p:spTree>
    <p:extLst>
      <p:ext uri="{BB962C8B-B14F-4D97-AF65-F5344CB8AC3E}">
        <p14:creationId xmlns:p14="http://schemas.microsoft.com/office/powerpoint/2010/main" val="2070309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You've_got_mail.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DF00-0540-FC4D-74DC-924BF32002AF}"/>
              </a:ext>
            </a:extLst>
          </p:cNvPr>
          <p:cNvSpPr>
            <a:spLocks noGrp="1"/>
          </p:cNvSpPr>
          <p:nvPr>
            <p:ph type="ctrTitle"/>
          </p:nvPr>
        </p:nvSpPr>
        <p:spPr>
          <a:xfrm>
            <a:off x="1600200" y="2505456"/>
            <a:ext cx="8991600" cy="1451947"/>
          </a:xfrm>
        </p:spPr>
        <p:txBody>
          <a:bodyPr>
            <a:normAutofit fontScale="90000"/>
          </a:bodyPr>
          <a:lstStyle/>
          <a:p>
            <a:br>
              <a:rPr lang="en-IN" sz="1800" b="0" i="0" u="none" strike="noStrike" baseline="0" dirty="0">
                <a:solidFill>
                  <a:srgbClr val="000000"/>
                </a:solidFill>
              </a:rPr>
            </a:br>
            <a:r>
              <a:rPr lang="en-IN" sz="4000" b="1" i="0" u="none" strike="noStrike" baseline="0" dirty="0">
                <a:solidFill>
                  <a:srgbClr val="000000"/>
                </a:solidFill>
                <a:latin typeface="Times New Roman" panose="02020603050405020304" pitchFamily="18" charset="0"/>
                <a:cs typeface="Times New Roman" panose="02020603050405020304" pitchFamily="18" charset="0"/>
              </a:rPr>
              <a:t> </a:t>
            </a:r>
            <a:br>
              <a:rPr lang="en-IN"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400" b="1" i="0" u="none" strike="noStrike" cap="none" baseline="0" dirty="0">
                <a:solidFill>
                  <a:srgbClr val="000000"/>
                </a:solidFill>
                <a:latin typeface="Times New Roman" panose="02020603050405020304" pitchFamily="18" charset="0"/>
                <a:cs typeface="Times New Roman" panose="02020603050405020304" pitchFamily="18" charset="0"/>
              </a:rPr>
              <a:t>Using custom visuals in power BI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34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917A-6997-A628-2FDC-DCD495DB6B8A}"/>
              </a:ext>
            </a:extLst>
          </p:cNvPr>
          <p:cNvSpPr>
            <a:spLocks noGrp="1"/>
          </p:cNvSpPr>
          <p:nvPr>
            <p:ph type="title"/>
          </p:nvPr>
        </p:nvSpPr>
        <p:spPr/>
        <p:txBody>
          <a:bodyPr>
            <a:normAutofit fontScale="90000"/>
          </a:bodyPr>
          <a:lstStyle/>
          <a:p>
            <a:br>
              <a:rPr lang="en-IN" sz="1800" b="1" i="0" u="none" strike="noStrike" baseline="0" dirty="0">
                <a:solidFill>
                  <a:srgbClr val="000000"/>
                </a:solidFill>
                <a:latin typeface="Times New Roman" panose="02020603050405020304" pitchFamily="18" charset="0"/>
                <a:cs typeface="Times New Roman" panose="02020603050405020304" pitchFamily="18" charset="0"/>
              </a:rPr>
            </a:br>
            <a:r>
              <a:rPr lang="en-IN" sz="1800" b="1" i="0" u="none" strike="noStrike" baseline="0" dirty="0">
                <a:solidFill>
                  <a:srgbClr val="000000"/>
                </a:solidFill>
                <a:latin typeface="Times New Roman" panose="02020603050405020304" pitchFamily="18" charset="0"/>
                <a:cs typeface="Times New Roman" panose="02020603050405020304" pitchFamily="18" charset="0"/>
              </a:rPr>
              <a:t> </a:t>
            </a:r>
            <a:br>
              <a:rPr lang="en-IN" sz="1800" b="1" i="0" u="none" strike="noStrike" baseline="0" dirty="0">
                <a:solidFill>
                  <a:srgbClr val="000000"/>
                </a:solidFill>
                <a:latin typeface="Times New Roman" panose="02020603050405020304" pitchFamily="18" charset="0"/>
                <a:cs typeface="Times New Roman" panose="02020603050405020304" pitchFamily="18" charset="0"/>
              </a:rPr>
            </a:br>
            <a:r>
              <a:rPr lang="en-GB" sz="3600" b="1" i="0" u="none" strike="noStrike" cap="none" baseline="0" dirty="0">
                <a:solidFill>
                  <a:srgbClr val="000000"/>
                </a:solidFill>
                <a:latin typeface="Times New Roman" panose="02020603050405020304" pitchFamily="18" charset="0"/>
                <a:cs typeface="Times New Roman" panose="02020603050405020304" pitchFamily="18" charset="0"/>
              </a:rPr>
              <a:t>Custom visuals in power BI </a:t>
            </a:r>
            <a:br>
              <a:rPr lang="en-GB" sz="1800" b="1" i="0" u="none" strike="noStrike" baseline="0" dirty="0">
                <a:solidFill>
                  <a:srgbClr val="000000"/>
                </a:solidFill>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90DDDF-EDA1-3422-58B0-BF09AF08BE26}"/>
              </a:ext>
            </a:extLst>
          </p:cNvPr>
          <p:cNvSpPr>
            <a:spLocks noGrp="1"/>
          </p:cNvSpPr>
          <p:nvPr>
            <p:ph idx="1"/>
          </p:nvPr>
        </p:nvSpPr>
        <p:spPr/>
        <p:txBody>
          <a:bodyPr anchor="ctr">
            <a:normAutofit/>
          </a:bodyPr>
          <a:lstStyle/>
          <a:p>
            <a:pPr>
              <a:lnSpc>
                <a:spcPct val="150000"/>
              </a:lnSpc>
            </a:pPr>
            <a:r>
              <a:rPr lang="en-GB" sz="2400" dirty="0">
                <a:latin typeface="Times New Roman" panose="02020603050405020304" pitchFamily="18" charset="0"/>
                <a:cs typeface="Times New Roman" panose="02020603050405020304" pitchFamily="18" charset="0"/>
              </a:rPr>
              <a:t>In Power BI, custom visuals allow you to create more dynamic and tailored visualizations beyond the default visuals available in the platform. These can be particularly useful if you have unique data presentation needs or want to explore advanced visuals.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2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0946-FB87-18BB-45DC-E7C3E78C4499}"/>
              </a:ext>
            </a:extLst>
          </p:cNvPr>
          <p:cNvSpPr>
            <a:spLocks noGrp="1"/>
          </p:cNvSpPr>
          <p:nvPr>
            <p:ph type="title"/>
          </p:nvPr>
        </p:nvSpPr>
        <p:spPr>
          <a:xfrm>
            <a:off x="1988819" y="449704"/>
            <a:ext cx="7729728" cy="896413"/>
          </a:xfrm>
        </p:spPr>
        <p:txBody>
          <a:bodyPr>
            <a:normAutofit fontScale="90000"/>
          </a:bodyPr>
          <a:lstStyle/>
          <a:p>
            <a:r>
              <a:rPr lang="en-GB" sz="3200" b="1" cap="none" dirty="0">
                <a:latin typeface="Times New Roman" panose="02020603050405020304" pitchFamily="18" charset="0"/>
                <a:cs typeface="Times New Roman" panose="02020603050405020304" pitchFamily="18" charset="0"/>
              </a:rPr>
              <a:t>Some popular types of custom visuals</a:t>
            </a:r>
            <a:endParaRPr lang="en-IN" sz="3200" b="1" cap="none"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9549BF-E288-14DA-06C6-C798417572E7}"/>
              </a:ext>
            </a:extLst>
          </p:cNvPr>
          <p:cNvSpPr>
            <a:spLocks noGrp="1"/>
          </p:cNvSpPr>
          <p:nvPr>
            <p:ph sz="half" idx="1"/>
          </p:nvPr>
        </p:nvSpPr>
        <p:spPr>
          <a:xfrm>
            <a:off x="794480" y="1588957"/>
            <a:ext cx="5059204" cy="5111645"/>
          </a:xfrm>
          <a:ln>
            <a:solidFill>
              <a:schemeClr val="tx1"/>
            </a:solidFill>
          </a:ln>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1. Advanced Charts</a:t>
            </a:r>
          </a:p>
          <a:p>
            <a:pPr marL="457200" indent="-457200">
              <a:buAutoNum type="arabicPeriod"/>
            </a:pP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These visuals provide more sophisticated charting options than default Power BI visuals. Examples include:</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Radar Charts</a:t>
            </a:r>
            <a:r>
              <a:rPr lang="en-GB" sz="2000" dirty="0">
                <a:latin typeface="Times New Roman" panose="02020603050405020304" pitchFamily="18" charset="0"/>
                <a:cs typeface="Times New Roman" panose="02020603050405020304" pitchFamily="18" charset="0"/>
              </a:rPr>
              <a:t>: Show multi-dimensional data comparisons, often used to visualize strengths and weaknesses.</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Waterfall Charts</a:t>
            </a:r>
            <a:r>
              <a:rPr lang="en-GB" sz="2000" dirty="0">
                <a:latin typeface="Times New Roman" panose="02020603050405020304" pitchFamily="18" charset="0"/>
                <a:cs typeface="Times New Roman" panose="02020603050405020304" pitchFamily="18" charset="0"/>
              </a:rPr>
              <a:t>: Display cumulative effects of sequential positive and negative values.</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Bullet Charts</a:t>
            </a:r>
            <a:r>
              <a:rPr lang="en-GB" sz="2000" dirty="0">
                <a:latin typeface="Times New Roman" panose="02020603050405020304" pitchFamily="18" charset="0"/>
                <a:cs typeface="Times New Roman" panose="02020603050405020304" pitchFamily="18" charset="0"/>
              </a:rPr>
              <a:t>: Compare actual data against target metrics in a compact way</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D638FC4-3034-E7AB-A08C-3A549A2167D6}"/>
              </a:ext>
            </a:extLst>
          </p:cNvPr>
          <p:cNvSpPr>
            <a:spLocks noGrp="1"/>
          </p:cNvSpPr>
          <p:nvPr>
            <p:ph sz="half" idx="2"/>
          </p:nvPr>
        </p:nvSpPr>
        <p:spPr>
          <a:xfrm>
            <a:off x="6338315" y="1588957"/>
            <a:ext cx="5174131" cy="5111645"/>
          </a:xfrm>
          <a:ln>
            <a:solidFill>
              <a:schemeClr val="tx1"/>
            </a:solidFill>
          </a:ln>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2. Infographic &amp; Storytelling Visuals</a:t>
            </a:r>
          </a:p>
          <a:p>
            <a:pPr marL="0" indent="0">
              <a:buNone/>
            </a:pPr>
            <a:endParaRPr lang="en-GB"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Designed to enhance storytelling and add engaging, creative graphics. Examples include</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Infographic Designer</a:t>
            </a:r>
            <a:r>
              <a:rPr lang="en-GB" sz="20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Combines images and data points </a:t>
            </a:r>
            <a:r>
              <a:rPr lang="en-GB" sz="2000" dirty="0">
                <a:latin typeface="Times New Roman" panose="02020603050405020304" pitchFamily="18" charset="0"/>
                <a:cs typeface="Times New Roman" panose="02020603050405020304" pitchFamily="18" charset="0"/>
              </a:rPr>
              <a:t>for visually rich presentations.</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Synoptic Panel</a:t>
            </a:r>
            <a:r>
              <a:rPr lang="en-GB" sz="2000" dirty="0">
                <a:latin typeface="Times New Roman" panose="02020603050405020304" pitchFamily="18" charset="0"/>
                <a:cs typeface="Times New Roman" panose="02020603050405020304" pitchFamily="18" charset="0"/>
              </a:rPr>
              <a:t>: Allows you to map data to custom images (e.g., floor plans, equipment layouts).</a:t>
            </a:r>
          </a:p>
          <a:p>
            <a:pPr>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Play Axis</a:t>
            </a:r>
            <a:r>
              <a:rPr lang="en-GB" sz="2000" dirty="0">
                <a:latin typeface="Times New Roman" panose="02020603050405020304" pitchFamily="18" charset="0"/>
                <a:cs typeface="Times New Roman" panose="02020603050405020304" pitchFamily="18" charset="0"/>
              </a:rPr>
              <a:t>: Creates animations of data over time, useful for trend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31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00A49C-6845-982F-A53A-AFD439C7FD07}"/>
              </a:ext>
            </a:extLst>
          </p:cNvPr>
          <p:cNvSpPr>
            <a:spLocks noGrp="1"/>
          </p:cNvSpPr>
          <p:nvPr>
            <p:ph type="body" idx="1"/>
          </p:nvPr>
        </p:nvSpPr>
        <p:spPr>
          <a:xfrm>
            <a:off x="1204210" y="244790"/>
            <a:ext cx="4270248" cy="704087"/>
          </a:xfrm>
          <a:pattFill prst="pct5">
            <a:fgClr>
              <a:schemeClr val="bg1">
                <a:lumMod val="95000"/>
              </a:schemeClr>
            </a:fgClr>
            <a:bgClr>
              <a:schemeClr val="bg1"/>
            </a:bgClr>
          </a:pattFill>
          <a:ln>
            <a:solidFill>
              <a:srgbClr val="404040"/>
            </a:solidFill>
          </a:ln>
        </p:spPr>
        <p:txBody>
          <a:bodyPr anchor="ctr">
            <a:normAutofit/>
          </a:bodyPr>
          <a:lstStyle/>
          <a:p>
            <a:r>
              <a:rPr lang="en-IN" sz="2400" b="1" cap="none" dirty="0">
                <a:solidFill>
                  <a:schemeClr val="tx1"/>
                </a:solidFill>
                <a:latin typeface="Times New Roman" panose="02020603050405020304" pitchFamily="18" charset="0"/>
                <a:cs typeface="Times New Roman" panose="02020603050405020304" pitchFamily="18" charset="0"/>
              </a:rPr>
              <a:t>3. Statistical visuals</a:t>
            </a:r>
          </a:p>
        </p:txBody>
      </p:sp>
      <p:sp>
        <p:nvSpPr>
          <p:cNvPr id="6" name="Content Placeholder 5">
            <a:extLst>
              <a:ext uri="{FF2B5EF4-FFF2-40B4-BE49-F238E27FC236}">
                <a16:creationId xmlns:a16="http://schemas.microsoft.com/office/drawing/2014/main" id="{9409967D-A92D-283E-468C-14A514FB013A}"/>
              </a:ext>
            </a:extLst>
          </p:cNvPr>
          <p:cNvSpPr>
            <a:spLocks noGrp="1"/>
          </p:cNvSpPr>
          <p:nvPr>
            <p:ph sz="half" idx="2"/>
          </p:nvPr>
        </p:nvSpPr>
        <p:spPr>
          <a:xfrm>
            <a:off x="1204210" y="1139254"/>
            <a:ext cx="4270248" cy="5473956"/>
          </a:xfrm>
          <a:ln>
            <a:solidFill>
              <a:srgbClr val="404040"/>
            </a:solidFill>
          </a:ln>
        </p:spPr>
        <p:txBody>
          <a:bodyPr>
            <a:normAutofit fontScale="92500"/>
          </a:bodyPr>
          <a:lstStyle/>
          <a:p>
            <a:pPr>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For users needing more advanced statistical insights, these visuals offer a deeper data perspective. Examples include:</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Histogram</a:t>
            </a:r>
            <a:r>
              <a:rPr lang="en-GB" sz="2000" dirty="0">
                <a:latin typeface="Times New Roman" panose="02020603050405020304" pitchFamily="18" charset="0"/>
                <a:cs typeface="Times New Roman" panose="02020603050405020304" pitchFamily="18" charset="0"/>
              </a:rPr>
              <a:t>: Displays the distribution of a dataset.</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Box-and-Whisker Plot</a:t>
            </a:r>
            <a:r>
              <a:rPr lang="en-GB" sz="2000" dirty="0">
                <a:latin typeface="Times New Roman" panose="02020603050405020304" pitchFamily="18" charset="0"/>
                <a:cs typeface="Times New Roman" panose="02020603050405020304" pitchFamily="18" charset="0"/>
              </a:rPr>
              <a:t>: Visualizes data dispersion, showing median, quartiles, and outliers</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Correlation Plot</a:t>
            </a:r>
            <a:r>
              <a:rPr lang="en-GB" sz="2000" dirty="0">
                <a:latin typeface="Times New Roman" panose="02020603050405020304" pitchFamily="18" charset="0"/>
                <a:cs typeface="Times New Roman" panose="02020603050405020304" pitchFamily="18" charset="0"/>
              </a:rPr>
              <a:t>: Shows relationships and correlations between variables.</a:t>
            </a:r>
            <a:endParaRPr lang="en-IN" sz="2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D901CD7-015C-B0C5-C652-6DAD9FB3CBC6}"/>
              </a:ext>
            </a:extLst>
          </p:cNvPr>
          <p:cNvSpPr>
            <a:spLocks noGrp="1"/>
          </p:cNvSpPr>
          <p:nvPr>
            <p:ph sz="quarter" idx="4"/>
          </p:nvPr>
        </p:nvSpPr>
        <p:spPr>
          <a:xfrm>
            <a:off x="6338315" y="1139253"/>
            <a:ext cx="4649475" cy="5473955"/>
          </a:xfrm>
          <a:ln>
            <a:solidFill>
              <a:srgbClr val="404040"/>
            </a:solidFill>
          </a:ln>
        </p:spPr>
        <p:txBody>
          <a:bodyPr>
            <a:noAutofit/>
          </a:bodyPr>
          <a:lstStyle/>
          <a:p>
            <a:pPr>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Custom KPIs enable efficient performance monitoring and comparisons against targets. Examples include:</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KPI Indicator</a:t>
            </a:r>
            <a:r>
              <a:rPr lang="en-GB" sz="2000" dirty="0">
                <a:latin typeface="Times New Roman" panose="02020603050405020304" pitchFamily="18" charset="0"/>
                <a:cs typeface="Times New Roman" panose="02020603050405020304" pitchFamily="18" charset="0"/>
              </a:rPr>
              <a:t>: Combines multiple indicators in a compact view.</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Card with States</a:t>
            </a:r>
            <a:r>
              <a:rPr lang="en-GB" sz="2000" dirty="0">
                <a:latin typeface="Times New Roman" panose="02020603050405020304" pitchFamily="18" charset="0"/>
                <a:cs typeface="Times New Roman" panose="02020603050405020304" pitchFamily="18" charset="0"/>
              </a:rPr>
              <a:t>: A KPI card that changes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based on predefined performance thresholds.</a:t>
            </a:r>
          </a:p>
          <a:p>
            <a:pPr>
              <a:lnSpc>
                <a:spcPct val="15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Linear Gauge</a:t>
            </a:r>
            <a:r>
              <a:rPr lang="en-GB" sz="2000" dirty="0">
                <a:latin typeface="Times New Roman" panose="02020603050405020304" pitchFamily="18" charset="0"/>
                <a:cs typeface="Times New Roman" panose="02020603050405020304" pitchFamily="18" charset="0"/>
              </a:rPr>
              <a:t>: Measures value against a goal with customizable </a:t>
            </a:r>
            <a:r>
              <a:rPr lang="en-GB" sz="2000" dirty="0" err="1">
                <a:latin typeface="Times New Roman" panose="02020603050405020304" pitchFamily="18" charset="0"/>
                <a:cs typeface="Times New Roman" panose="02020603050405020304" pitchFamily="18" charset="0"/>
              </a:rPr>
              <a:t>colors</a:t>
            </a:r>
            <a:r>
              <a:rPr lang="en-GB" sz="2000" dirty="0">
                <a:latin typeface="Times New Roman" panose="02020603050405020304" pitchFamily="18" charset="0"/>
                <a:cs typeface="Times New Roman" panose="02020603050405020304" pitchFamily="18" charset="0"/>
              </a:rPr>
              <a:t> &amp; markers.</a:t>
            </a:r>
            <a:endParaRPr lang="en-IN" sz="20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412E0E61-14FE-447B-CD85-807FFE4CB323}"/>
              </a:ext>
            </a:extLst>
          </p:cNvPr>
          <p:cNvSpPr>
            <a:spLocks noGrp="1"/>
          </p:cNvSpPr>
          <p:nvPr>
            <p:ph type="body" sz="quarter" idx="13"/>
          </p:nvPr>
        </p:nvSpPr>
        <p:spPr>
          <a:xfrm>
            <a:off x="6338315" y="244791"/>
            <a:ext cx="4649473" cy="704087"/>
          </a:xfrm>
          <a:pattFill prst="pct5">
            <a:fgClr>
              <a:schemeClr val="bg1">
                <a:lumMod val="95000"/>
              </a:schemeClr>
            </a:fgClr>
            <a:bgClr>
              <a:schemeClr val="bg1"/>
            </a:bgClr>
          </a:pattFill>
          <a:ln>
            <a:solidFill>
              <a:srgbClr val="404040"/>
            </a:solidFill>
          </a:ln>
        </p:spPr>
        <p:txBody>
          <a:bodyPr anchor="ctr">
            <a:normAutofit/>
          </a:bodyPr>
          <a:lstStyle/>
          <a:p>
            <a:r>
              <a:rPr lang="en-GB" sz="2400" b="1" dirty="0">
                <a:solidFill>
                  <a:schemeClr val="tx1"/>
                </a:solidFill>
                <a:latin typeface="Times New Roman" panose="02020603050405020304" pitchFamily="18" charset="0"/>
                <a:cs typeface="Times New Roman" panose="02020603050405020304" pitchFamily="18" charset="0"/>
              </a:rPr>
              <a:t>4. KPIs &amp; </a:t>
            </a:r>
            <a:r>
              <a:rPr lang="en-GB" sz="2400" b="1" cap="none" dirty="0">
                <a:solidFill>
                  <a:schemeClr val="tx1"/>
                </a:solidFill>
                <a:latin typeface="Times New Roman" panose="02020603050405020304" pitchFamily="18" charset="0"/>
                <a:cs typeface="Times New Roman" panose="02020603050405020304" pitchFamily="18" charset="0"/>
              </a:rPr>
              <a:t>performance visuals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3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3B9581-DD17-9EA6-0418-E49F87421814}"/>
              </a:ext>
            </a:extLst>
          </p:cNvPr>
          <p:cNvSpPr>
            <a:spLocks noGrp="1"/>
          </p:cNvSpPr>
          <p:nvPr>
            <p:ph type="body" idx="1"/>
          </p:nvPr>
        </p:nvSpPr>
        <p:spPr>
          <a:xfrm>
            <a:off x="1478505" y="493786"/>
            <a:ext cx="4270248" cy="704087"/>
          </a:xfrm>
          <a:pattFill prst="pct5">
            <a:fgClr>
              <a:schemeClr val="bg1">
                <a:lumMod val="95000"/>
              </a:schemeClr>
            </a:fgClr>
            <a:bgClr>
              <a:schemeClr val="bg1"/>
            </a:bgClr>
          </a:pattFill>
          <a:ln>
            <a:solidFill>
              <a:srgbClr val="404040"/>
            </a:solidFill>
          </a:ln>
        </p:spPr>
        <p:txBody>
          <a:bodyPr anchor="ctr">
            <a:normAutofit/>
          </a:bodyPr>
          <a:lstStyle/>
          <a:p>
            <a:r>
              <a:rPr lang="en-IN" sz="2800" b="1" cap="none" dirty="0">
                <a:solidFill>
                  <a:schemeClr val="tx1"/>
                </a:solidFill>
                <a:latin typeface="Times New Roman" panose="02020603050405020304" pitchFamily="18" charset="0"/>
                <a:cs typeface="Times New Roman" panose="02020603050405020304" pitchFamily="18" charset="0"/>
              </a:rPr>
              <a:t>5. Financial visuals</a:t>
            </a:r>
          </a:p>
        </p:txBody>
      </p:sp>
      <p:sp>
        <p:nvSpPr>
          <p:cNvPr id="6" name="Content Placeholder 5">
            <a:extLst>
              <a:ext uri="{FF2B5EF4-FFF2-40B4-BE49-F238E27FC236}">
                <a16:creationId xmlns:a16="http://schemas.microsoft.com/office/drawing/2014/main" id="{7D1F1BC5-C4E4-1EE6-A011-E446E8D8886A}"/>
              </a:ext>
            </a:extLst>
          </p:cNvPr>
          <p:cNvSpPr>
            <a:spLocks noGrp="1"/>
          </p:cNvSpPr>
          <p:nvPr>
            <p:ph sz="half" idx="2"/>
          </p:nvPr>
        </p:nvSpPr>
        <p:spPr>
          <a:xfrm>
            <a:off x="1426039" y="1514004"/>
            <a:ext cx="4375179" cy="5036695"/>
          </a:xfrm>
          <a:ln>
            <a:solidFill>
              <a:srgbClr val="404040"/>
            </a:solidFill>
          </a:ln>
        </p:spPr>
        <p:txBody>
          <a:bodyPr>
            <a:normAutofit fontScale="92500" lnSpcReduction="20000"/>
          </a:bodyPr>
          <a:lstStyle/>
          <a:p>
            <a:pPr>
              <a:lnSpc>
                <a:spcPct val="16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For financial analysis, specialized visuals can make interpreting key financial metrics easier. Examples include:</a:t>
            </a:r>
          </a:p>
          <a:p>
            <a:pPr>
              <a:lnSpc>
                <a:spcPct val="160000"/>
              </a:lnSpc>
              <a:buFont typeface="Wingdings" panose="05000000000000000000" pitchFamily="2" charset="2"/>
              <a:buChar char="q"/>
            </a:pPr>
            <a:r>
              <a:rPr lang="en-GB" b="1" dirty="0" err="1">
                <a:latin typeface="Times New Roman" panose="02020603050405020304" pitchFamily="18" charset="0"/>
                <a:cs typeface="Times New Roman" panose="02020603050405020304" pitchFamily="18" charset="0"/>
              </a:rPr>
              <a:t>ProfitBase</a:t>
            </a:r>
            <a:r>
              <a:rPr lang="en-GB" b="1" dirty="0">
                <a:latin typeface="Times New Roman" panose="02020603050405020304" pitchFamily="18" charset="0"/>
                <a:cs typeface="Times New Roman" panose="02020603050405020304" pitchFamily="18" charset="0"/>
              </a:rPr>
              <a:t> Visual Planning</a:t>
            </a:r>
            <a:r>
              <a:rPr lang="en-GB" dirty="0">
                <a:latin typeface="Times New Roman" panose="02020603050405020304" pitchFamily="18" charset="0"/>
                <a:cs typeface="Times New Roman" panose="02020603050405020304" pitchFamily="18" charset="0"/>
              </a:rPr>
              <a:t>: Used for budgeting and financial planning with dynamic visualization.</a:t>
            </a:r>
          </a:p>
          <a:p>
            <a:pPr>
              <a:lnSpc>
                <a:spcPct val="16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Tornado Chart</a:t>
            </a:r>
            <a:r>
              <a:rPr lang="en-GB" dirty="0">
                <a:latin typeface="Times New Roman" panose="02020603050405020304" pitchFamily="18" charset="0"/>
                <a:cs typeface="Times New Roman" panose="02020603050405020304" pitchFamily="18" charset="0"/>
              </a:rPr>
              <a:t>: Shows comparisons and distributions, often used for financial risk analysis.</a:t>
            </a:r>
          </a:p>
          <a:p>
            <a:pPr>
              <a:lnSpc>
                <a:spcPct val="160000"/>
              </a:lnSpc>
              <a:buFont typeface="Wingdings" panose="05000000000000000000" pitchFamily="2" charset="2"/>
              <a:buChar char="q"/>
            </a:pPr>
            <a:r>
              <a:rPr lang="en-GB" b="1" dirty="0">
                <a:latin typeface="Times New Roman" panose="02020603050405020304" pitchFamily="18" charset="0"/>
                <a:cs typeface="Times New Roman" panose="02020603050405020304" pitchFamily="18" charset="0"/>
              </a:rPr>
              <a:t>Variance Chart</a:t>
            </a:r>
            <a:r>
              <a:rPr lang="en-GB" dirty="0">
                <a:latin typeface="Times New Roman" panose="02020603050405020304" pitchFamily="18" charset="0"/>
                <a:cs typeface="Times New Roman" panose="02020603050405020304" pitchFamily="18" charset="0"/>
              </a:rPr>
              <a:t>: Highlights variances and differences between actuals and targets.</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A738619-1589-9E2F-0782-1A477C9CCE78}"/>
              </a:ext>
            </a:extLst>
          </p:cNvPr>
          <p:cNvSpPr>
            <a:spLocks noGrp="1"/>
          </p:cNvSpPr>
          <p:nvPr>
            <p:ph sz="quarter" idx="4"/>
          </p:nvPr>
        </p:nvSpPr>
        <p:spPr>
          <a:xfrm>
            <a:off x="6338315" y="1499015"/>
            <a:ext cx="4529553" cy="5036695"/>
          </a:xfrm>
          <a:ln>
            <a:solidFill>
              <a:srgbClr val="404040"/>
            </a:solidFill>
          </a:ln>
        </p:spPr>
        <p:txBody>
          <a:bodyPr>
            <a:normAutofit fontScale="92500" lnSpcReduction="20000"/>
          </a:bodyPr>
          <a:lstStyle/>
          <a:p>
            <a:pPr>
              <a:lnSpc>
                <a:spcPct val="16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These visuals are ideal for location-based data analysis, and they come with features beyond the default map visuals in Power BI. Examples include:</a:t>
            </a:r>
          </a:p>
          <a:p>
            <a:pPr>
              <a:lnSpc>
                <a:spcPct val="160000"/>
              </a:lnSpc>
              <a:buFont typeface="Wingdings" panose="05000000000000000000" pitchFamily="2" charset="2"/>
              <a:buChar char="q"/>
            </a:pPr>
            <a:r>
              <a:rPr lang="en-GB" sz="2000" b="1" dirty="0" err="1">
                <a:latin typeface="Times New Roman" panose="02020603050405020304" pitchFamily="18" charset="0"/>
                <a:cs typeface="Times New Roman" panose="02020603050405020304" pitchFamily="18" charset="0"/>
              </a:rPr>
              <a:t>Mapbox</a:t>
            </a:r>
            <a:r>
              <a:rPr lang="en-GB" sz="2000" b="1" dirty="0">
                <a:latin typeface="Times New Roman" panose="02020603050405020304" pitchFamily="18" charset="0"/>
                <a:cs typeface="Times New Roman" panose="02020603050405020304" pitchFamily="18" charset="0"/>
              </a:rPr>
              <a:t> Visual</a:t>
            </a:r>
            <a:r>
              <a:rPr lang="en-GB" sz="2000" dirty="0">
                <a:latin typeface="Times New Roman" panose="02020603050405020304" pitchFamily="18" charset="0"/>
                <a:cs typeface="Times New Roman" panose="02020603050405020304" pitchFamily="18" charset="0"/>
              </a:rPr>
              <a:t>: Provides rich, detailed maps with customization options.</a:t>
            </a:r>
          </a:p>
          <a:p>
            <a:pPr>
              <a:lnSpc>
                <a:spcPct val="16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Heatmaps</a:t>
            </a:r>
            <a:r>
              <a:rPr lang="en-GB" sz="2000" dirty="0">
                <a:latin typeface="Times New Roman" panose="02020603050405020304" pitchFamily="18" charset="0"/>
                <a:cs typeface="Times New Roman" panose="02020603050405020304" pitchFamily="18" charset="0"/>
              </a:rPr>
              <a:t>: Visualize density and intensity of data points on a map</a:t>
            </a:r>
          </a:p>
          <a:p>
            <a:pPr>
              <a:lnSpc>
                <a:spcPct val="16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Route Maps</a:t>
            </a:r>
            <a:r>
              <a:rPr lang="en-GB" sz="2000" dirty="0">
                <a:latin typeface="Times New Roman" panose="02020603050405020304" pitchFamily="18" charset="0"/>
                <a:cs typeface="Times New Roman" panose="02020603050405020304" pitchFamily="18" charset="0"/>
              </a:rPr>
              <a:t>: Plot and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paths, often used for logistics or tracking movement.</a:t>
            </a:r>
            <a:endParaRPr lang="en-IN" sz="20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74D2949-2A75-D838-E0B9-1EACC3512A8D}"/>
              </a:ext>
            </a:extLst>
          </p:cNvPr>
          <p:cNvSpPr>
            <a:spLocks noGrp="1"/>
          </p:cNvSpPr>
          <p:nvPr>
            <p:ph type="body" sz="quarter" idx="13"/>
          </p:nvPr>
        </p:nvSpPr>
        <p:spPr>
          <a:xfrm>
            <a:off x="6338314" y="493787"/>
            <a:ext cx="4529553" cy="704086"/>
          </a:xfrm>
          <a:pattFill prst="pct5">
            <a:fgClr>
              <a:schemeClr val="bg1">
                <a:lumMod val="95000"/>
              </a:schemeClr>
            </a:fgClr>
            <a:bgClr>
              <a:schemeClr val="bg1"/>
            </a:bgClr>
          </a:pattFill>
          <a:ln>
            <a:solidFill>
              <a:srgbClr val="404040"/>
            </a:solidFill>
          </a:ln>
        </p:spPr>
        <p:txBody>
          <a:bodyPr anchor="ctr">
            <a:normAutofit fontScale="92500"/>
          </a:bodyPr>
          <a:lstStyle/>
          <a:p>
            <a:r>
              <a:rPr lang="en-GB" sz="2400" b="1" cap="none" dirty="0">
                <a:solidFill>
                  <a:schemeClr val="tx1"/>
                </a:solidFill>
                <a:latin typeface="Times New Roman" panose="02020603050405020304" pitchFamily="18" charset="0"/>
                <a:cs typeface="Times New Roman" panose="02020603050405020304" pitchFamily="18" charset="0"/>
              </a:rPr>
              <a:t>6. Geospatial &amp; mapping visuals</a:t>
            </a:r>
            <a:endParaRPr lang="en-IN" sz="2400"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8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AC40-05D4-7542-F40F-833701068638}"/>
              </a:ext>
            </a:extLst>
          </p:cNvPr>
          <p:cNvSpPr>
            <a:spLocks noGrp="1"/>
          </p:cNvSpPr>
          <p:nvPr>
            <p:ph type="title"/>
          </p:nvPr>
        </p:nvSpPr>
        <p:spPr>
          <a:xfrm>
            <a:off x="2231136" y="292308"/>
            <a:ext cx="7729728" cy="906905"/>
          </a:xfrm>
        </p:spPr>
        <p:txBody>
          <a:bodyPr>
            <a:noAutofit/>
          </a:bodyPr>
          <a:lstStyle/>
          <a:p>
            <a:r>
              <a:rPr lang="en-GB" b="1" cap="none" dirty="0">
                <a:latin typeface="Times New Roman" panose="02020603050405020304" pitchFamily="18" charset="0"/>
                <a:cs typeface="Times New Roman" panose="02020603050405020304" pitchFamily="18" charset="0"/>
              </a:rPr>
              <a:t>How to get started with custom visuals in Power BI</a:t>
            </a:r>
            <a:endParaRPr lang="en-IN"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8183C-AA5C-9898-5FD5-C095C3DE0CF7}"/>
              </a:ext>
            </a:extLst>
          </p:cNvPr>
          <p:cNvSpPr>
            <a:spLocks noGrp="1"/>
          </p:cNvSpPr>
          <p:nvPr>
            <p:ph idx="1"/>
          </p:nvPr>
        </p:nvSpPr>
        <p:spPr>
          <a:xfrm>
            <a:off x="2231136" y="1558977"/>
            <a:ext cx="7729728" cy="5006715"/>
          </a:xfrm>
        </p:spPr>
        <p:txBody>
          <a:bodyPr>
            <a:normAutofit fontScale="70000" lnSpcReduction="20000"/>
          </a:bodyPr>
          <a:lstStyle/>
          <a:p>
            <a:pPr>
              <a:lnSpc>
                <a:spcPct val="160000"/>
              </a:lnSpc>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 </a:t>
            </a:r>
            <a:r>
              <a:rPr lang="en-GB" sz="3100" b="1" dirty="0">
                <a:latin typeface="Times New Roman" panose="02020603050405020304" pitchFamily="18" charset="0"/>
                <a:cs typeface="Times New Roman" panose="02020603050405020304" pitchFamily="18" charset="0"/>
              </a:rPr>
              <a:t>Get Custom Visuals from Microsoft AppSource</a:t>
            </a:r>
          </a:p>
          <a:p>
            <a:pPr>
              <a:lnSpc>
                <a:spcPct val="160000"/>
              </a:lnSpc>
              <a:buFont typeface="Wingdings" panose="05000000000000000000" pitchFamily="2" charset="2"/>
              <a:buChar char="q"/>
            </a:pPr>
            <a:r>
              <a:rPr lang="en-IN" sz="3100" b="1" dirty="0">
                <a:latin typeface="Times New Roman" panose="02020603050405020304" pitchFamily="18" charset="0"/>
                <a:cs typeface="Times New Roman" panose="02020603050405020304" pitchFamily="18" charset="0"/>
              </a:rPr>
              <a:t> Import Custom Visuals from a .</a:t>
            </a:r>
            <a:r>
              <a:rPr lang="en-IN" sz="3100" b="1" dirty="0" err="1">
                <a:latin typeface="Times New Roman" panose="02020603050405020304" pitchFamily="18" charset="0"/>
                <a:cs typeface="Times New Roman" panose="02020603050405020304" pitchFamily="18" charset="0"/>
              </a:rPr>
              <a:t>pbiviz</a:t>
            </a:r>
            <a:r>
              <a:rPr lang="en-IN" sz="3100" b="1" dirty="0">
                <a:latin typeface="Times New Roman" panose="02020603050405020304" pitchFamily="18" charset="0"/>
                <a:cs typeface="Times New Roman" panose="02020603050405020304" pitchFamily="18" charset="0"/>
              </a:rPr>
              <a:t> File</a:t>
            </a:r>
            <a:endParaRPr lang="en-GB" sz="3100" b="1"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q"/>
            </a:pPr>
            <a:r>
              <a:rPr lang="en-GB" sz="3100" b="1" dirty="0">
                <a:latin typeface="Times New Roman" panose="02020603050405020304" pitchFamily="18" charset="0"/>
                <a:cs typeface="Times New Roman" panose="02020603050405020304" pitchFamily="18" charset="0"/>
              </a:rPr>
              <a:t> Using Custom Visuals in Reports</a:t>
            </a:r>
          </a:p>
          <a:p>
            <a:pPr>
              <a:lnSpc>
                <a:spcPct val="160000"/>
              </a:lnSpc>
              <a:buFont typeface="Wingdings" panose="05000000000000000000" pitchFamily="2" charset="2"/>
              <a:buChar char="q"/>
            </a:pPr>
            <a:r>
              <a:rPr lang="en-GB" sz="3100" b="1" dirty="0">
                <a:latin typeface="Times New Roman" panose="02020603050405020304" pitchFamily="18" charset="0"/>
                <a:cs typeface="Times New Roman" panose="02020603050405020304" pitchFamily="18" charset="0"/>
              </a:rPr>
              <a:t> Customizing and Formatting Custom Visuals</a:t>
            </a:r>
          </a:p>
          <a:p>
            <a:pPr>
              <a:lnSpc>
                <a:spcPct val="160000"/>
              </a:lnSpc>
              <a:buFont typeface="Wingdings" panose="05000000000000000000" pitchFamily="2" charset="2"/>
              <a:buChar char="q"/>
            </a:pPr>
            <a:r>
              <a:rPr lang="en-GB" sz="3100" b="1" dirty="0">
                <a:latin typeface="Times New Roman" panose="02020603050405020304" pitchFamily="18" charset="0"/>
                <a:cs typeface="Times New Roman" panose="02020603050405020304" pitchFamily="18" charset="0"/>
              </a:rPr>
              <a:t> Creating Custom Visuals with Power BI Developer Tools (Advanced)</a:t>
            </a:r>
          </a:p>
          <a:p>
            <a:pPr>
              <a:lnSpc>
                <a:spcPct val="160000"/>
              </a:lnSpc>
              <a:buFont typeface="Wingdings" panose="05000000000000000000" pitchFamily="2" charset="2"/>
              <a:buChar char="q"/>
            </a:pPr>
            <a:r>
              <a:rPr lang="en-GB" sz="3100" b="1" dirty="0">
                <a:latin typeface="Times New Roman" panose="02020603050405020304" pitchFamily="18" charset="0"/>
                <a:cs typeface="Times New Roman" panose="02020603050405020304" pitchFamily="18" charset="0"/>
              </a:rPr>
              <a:t> Security and Compatibility Considerations</a:t>
            </a:r>
          </a:p>
          <a:p>
            <a:pPr>
              <a:lnSpc>
                <a:spcPct val="160000"/>
              </a:lnSpc>
              <a:buFont typeface="Wingdings" panose="05000000000000000000" pitchFamily="2" charset="2"/>
              <a:buChar char="q"/>
            </a:pPr>
            <a:r>
              <a:rPr lang="en-GB" sz="3100" b="1" dirty="0">
                <a:latin typeface="Times New Roman" panose="02020603050405020304" pitchFamily="18" charset="0"/>
                <a:cs typeface="Times New Roman" panose="02020603050405020304" pitchFamily="18" charset="0"/>
              </a:rPr>
              <a:t> Sharing Custom Visuals in Power BI Service</a:t>
            </a:r>
          </a:p>
          <a:p>
            <a:pPr marL="0" indent="0">
              <a:lnSpc>
                <a:spcPct val="150000"/>
              </a:lnSpc>
              <a:buNone/>
            </a:pPr>
            <a:r>
              <a:rPr lang="en-GB"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99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41D0-F988-5CBA-B091-B84A789575EA}"/>
              </a:ext>
            </a:extLst>
          </p:cNvPr>
          <p:cNvSpPr>
            <a:spLocks noGrp="1"/>
          </p:cNvSpPr>
          <p:nvPr>
            <p:ph type="title"/>
          </p:nvPr>
        </p:nvSpPr>
        <p:spPr/>
        <p:txBody>
          <a:bodyPr>
            <a:normAutofit/>
          </a:bodyPr>
          <a:lstStyle/>
          <a:p>
            <a:r>
              <a:rPr lang="en-GB" sz="4000" b="1" cap="none" dirty="0">
                <a:latin typeface="Times New Roman" panose="02020603050405020304" pitchFamily="18" charset="0"/>
                <a:cs typeface="Times New Roman" panose="02020603050405020304" pitchFamily="18" charset="0"/>
              </a:rPr>
              <a:t>Conclusion</a:t>
            </a:r>
            <a:endParaRPr lang="en-IN" sz="40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D7946F-D523-5170-CC4B-78C9B4A8C335}"/>
              </a:ext>
            </a:extLst>
          </p:cNvPr>
          <p:cNvSpPr>
            <a:spLocks noGrp="1"/>
          </p:cNvSpPr>
          <p:nvPr>
            <p:ph idx="1"/>
          </p:nvPr>
        </p:nvSpPr>
        <p:spPr>
          <a:xfrm>
            <a:off x="2231136" y="2638044"/>
            <a:ext cx="7729728" cy="3672815"/>
          </a:xfrm>
        </p:spPr>
        <p:txBody>
          <a:bodyPr>
            <a:normAutofit/>
          </a:bodyPr>
          <a:lstStyle/>
          <a:p>
            <a:pPr>
              <a:lnSpc>
                <a:spcPct val="160000"/>
              </a:lnSpc>
            </a:pPr>
            <a:r>
              <a:rPr lang="en-GB" sz="2000" dirty="0">
                <a:latin typeface="Times New Roman" panose="02020603050405020304" pitchFamily="18" charset="0"/>
                <a:cs typeface="Times New Roman" panose="02020603050405020304" pitchFamily="18" charset="0"/>
              </a:rPr>
              <a:t>Using custom visuals in Power BI enhances the storytelling capabilities of data reports by providing flexibility and tailored visualizations. Custom visuals enable users to create unique representations that suit specific data analysis needs, making complex data insights more accessible and engaging. They expand beyond standard visuals, offering innovative ways to display data that can be interactive, visually appealing, and highly customized.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06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8CE3-A162-6732-67DB-F602A21B280C}"/>
              </a:ext>
            </a:extLst>
          </p:cNvPr>
          <p:cNvSpPr>
            <a:spLocks noGrp="1"/>
          </p:cNvSpPr>
          <p:nvPr>
            <p:ph type="title"/>
          </p:nvPr>
        </p:nvSpPr>
        <p:spPr>
          <a:xfrm>
            <a:off x="2231136" y="1199212"/>
            <a:ext cx="7729728" cy="4377129"/>
          </a:xfrm>
        </p:spPr>
        <p:txBody>
          <a:bodyPr>
            <a:normAutofit/>
          </a:bodyPr>
          <a:lstStyle/>
          <a:p>
            <a:br>
              <a:rPr lang="en-GB" dirty="0"/>
            </a:br>
            <a:br>
              <a:rPr lang="en-GB" dirty="0"/>
            </a:br>
            <a:br>
              <a:rPr lang="en-GB" dirty="0"/>
            </a:br>
            <a:r>
              <a:rPr lang="en-GB" sz="5300" b="1" cap="none" dirty="0">
                <a:latin typeface="Times New Roman" panose="02020603050405020304" pitchFamily="18" charset="0"/>
                <a:cs typeface="Times New Roman" panose="02020603050405020304" pitchFamily="18" charset="0"/>
              </a:rPr>
              <a:t>Thank you</a:t>
            </a:r>
            <a:br>
              <a:rPr lang="en-GB" dirty="0"/>
            </a:br>
            <a:br>
              <a:rPr lang="en-GB" dirty="0"/>
            </a:br>
            <a:br>
              <a:rPr lang="en-GB" dirty="0"/>
            </a:br>
            <a:br>
              <a:rPr lang="en-GB" dirty="0"/>
            </a:br>
            <a:r>
              <a:rPr lang="en-GB" sz="2000" b="1" cap="none" dirty="0">
                <a:latin typeface="Times New Roman" panose="02020603050405020304" pitchFamily="18" charset="0"/>
                <a:cs typeface="Times New Roman" panose="02020603050405020304" pitchFamily="18" charset="0"/>
              </a:rPr>
              <a:t>ajaycraju98@gmail.Com</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9C50919-190B-507E-6E35-3155E3FF32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64864" y="4712573"/>
            <a:ext cx="367293" cy="367708"/>
          </a:xfrm>
          <a:prstGeom prst="rect">
            <a:avLst/>
          </a:prstGeom>
        </p:spPr>
      </p:pic>
    </p:spTree>
    <p:extLst>
      <p:ext uri="{BB962C8B-B14F-4D97-AF65-F5344CB8AC3E}">
        <p14:creationId xmlns:p14="http://schemas.microsoft.com/office/powerpoint/2010/main" val="38982561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42</TotalTime>
  <Words>595</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Times New Roman</vt:lpstr>
      <vt:lpstr>Wingdings</vt:lpstr>
      <vt:lpstr>Parcel</vt:lpstr>
      <vt:lpstr>   Using custom visuals in power BI </vt:lpstr>
      <vt:lpstr>   Custom visuals in power BI  </vt:lpstr>
      <vt:lpstr>Some popular types of custom visuals</vt:lpstr>
      <vt:lpstr>PowerPoint Presentation</vt:lpstr>
      <vt:lpstr>PowerPoint Presentation</vt:lpstr>
      <vt:lpstr>How to get started with custom visuals in Power BI</vt:lpstr>
      <vt:lpstr>Conclusion</vt:lpstr>
      <vt:lpstr>   Thank you    ajaycraju98@gmail.Com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17</cp:revision>
  <dcterms:created xsi:type="dcterms:W3CDTF">2024-11-01T13:51:45Z</dcterms:created>
  <dcterms:modified xsi:type="dcterms:W3CDTF">2024-11-01T14:33:49Z</dcterms:modified>
</cp:coreProperties>
</file>