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58"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B8A81D-4C12-4735-8122-9B7460DFC213}"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E226B-560B-4000-8900-250A5C9154A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47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A81D-4C12-4735-8122-9B7460DFC213}"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320590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A81D-4C12-4735-8122-9B7460DFC213}"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184694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A81D-4C12-4735-8122-9B7460DFC213}"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199561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A81D-4C12-4735-8122-9B7460DFC213}"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E226B-560B-4000-8900-250A5C9154A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03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8A81D-4C12-4735-8122-9B7460DFC213}"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203533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8A81D-4C12-4735-8122-9B7460DFC213}" type="datetimeFigureOut">
              <a:rPr lang="en-IN" smtClean="0"/>
              <a:t>31-10-2024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67477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8A81D-4C12-4735-8122-9B7460DFC213}" type="datetimeFigureOut">
              <a:rPr lang="en-IN" smtClean="0"/>
              <a:t>31-10-2024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77767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B8A81D-4C12-4735-8122-9B7460DFC213}" type="datetimeFigureOut">
              <a:rPr lang="en-IN" smtClean="0"/>
              <a:t>31-10-2024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350361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B8A81D-4C12-4735-8122-9B7460DFC213}" type="datetimeFigureOut">
              <a:rPr lang="en-IN" smtClean="0"/>
              <a:t>31-10-2024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FE226B-560B-4000-8900-250A5C9154A7}" type="slidenum">
              <a:rPr lang="en-IN" smtClean="0"/>
              <a:t>‹#›</a:t>
            </a:fld>
            <a:endParaRPr lang="en-IN"/>
          </a:p>
        </p:txBody>
      </p:sp>
    </p:spTree>
    <p:extLst>
      <p:ext uri="{BB962C8B-B14F-4D97-AF65-F5344CB8AC3E}">
        <p14:creationId xmlns:p14="http://schemas.microsoft.com/office/powerpoint/2010/main" val="379369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A81D-4C12-4735-8122-9B7460DFC213}"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FE226B-560B-4000-8900-250A5C9154A7}" type="slidenum">
              <a:rPr lang="en-IN" smtClean="0"/>
              <a:t>‹#›</a:t>
            </a:fld>
            <a:endParaRPr lang="en-IN"/>
          </a:p>
        </p:txBody>
      </p:sp>
    </p:spTree>
    <p:extLst>
      <p:ext uri="{BB962C8B-B14F-4D97-AF65-F5344CB8AC3E}">
        <p14:creationId xmlns:p14="http://schemas.microsoft.com/office/powerpoint/2010/main" val="239222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B8A81D-4C12-4735-8122-9B7460DFC213}" type="datetimeFigureOut">
              <a:rPr lang="en-IN" smtClean="0"/>
              <a:t>31-10-2024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FE226B-560B-4000-8900-250A5C9154A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146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ajaycraju98@gmail.Co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pixabay.com/id/logo-gmail-e-mail-11629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8623-4915-1A36-9737-14C1F423D33F}"/>
              </a:ext>
            </a:extLst>
          </p:cNvPr>
          <p:cNvSpPr>
            <a:spLocks noGrp="1"/>
          </p:cNvSpPr>
          <p:nvPr>
            <p:ph type="title"/>
          </p:nvPr>
        </p:nvSpPr>
        <p:spPr/>
        <p:txBody>
          <a:bodyPr>
            <a:normAutofit/>
          </a:bodyPr>
          <a:lstStyle/>
          <a:p>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GB" sz="1800" b="0" i="0" u="none" strike="noStrike" baseline="0" dirty="0">
                <a:solidFill>
                  <a:srgbClr val="000000"/>
                </a:solidFill>
              </a:rPr>
            </a:br>
            <a:endParaRPr lang="en-IN" dirty="0"/>
          </a:p>
        </p:txBody>
      </p:sp>
      <p:sp>
        <p:nvSpPr>
          <p:cNvPr id="4" name="Content Placeholder 3">
            <a:extLst>
              <a:ext uri="{FF2B5EF4-FFF2-40B4-BE49-F238E27FC236}">
                <a16:creationId xmlns:a16="http://schemas.microsoft.com/office/drawing/2014/main" id="{B8B5BC6C-7FB8-830D-056B-ABF10AB89906}"/>
              </a:ext>
            </a:extLst>
          </p:cNvPr>
          <p:cNvSpPr>
            <a:spLocks noGrp="1"/>
          </p:cNvSpPr>
          <p:nvPr>
            <p:ph idx="1"/>
          </p:nvPr>
        </p:nvSpPr>
        <p:spPr>
          <a:xfrm>
            <a:off x="838200" y="1737360"/>
            <a:ext cx="6177197" cy="4439603"/>
          </a:xfrm>
        </p:spPr>
        <p:txBody>
          <a:bodyPr anchor="ctr">
            <a:normAutofit/>
          </a:bodyPr>
          <a:lstStyle/>
          <a:p>
            <a:pPr marL="0" indent="0" algn="ctr">
              <a:buNone/>
            </a:pPr>
            <a:r>
              <a:rPr lang="en-GB" sz="4400" b="1" i="0" u="none" strike="noStrike" baseline="0" dirty="0">
                <a:solidFill>
                  <a:srgbClr val="000000"/>
                </a:solidFill>
                <a:latin typeface="Times New Roman" panose="02020603050405020304" pitchFamily="18" charset="0"/>
                <a:cs typeface="Times New Roman" panose="02020603050405020304" pitchFamily="18" charset="0"/>
              </a:rPr>
              <a:t>Power BI's Q&amp;A Feature </a:t>
            </a:r>
            <a:r>
              <a:rPr lang="en-GB" sz="4400" b="1" dirty="0">
                <a:solidFill>
                  <a:srgbClr val="000000"/>
                </a:solidFill>
                <a:latin typeface="Times New Roman" panose="02020603050405020304" pitchFamily="18" charset="0"/>
                <a:cs typeface="Times New Roman" panose="02020603050405020304" pitchFamily="18" charset="0"/>
              </a:rPr>
              <a:t>F</a:t>
            </a:r>
            <a:r>
              <a:rPr lang="en-GB" sz="4400" b="1" i="0" u="none" strike="noStrike" baseline="0" dirty="0">
                <a:solidFill>
                  <a:srgbClr val="000000"/>
                </a:solidFill>
                <a:latin typeface="Times New Roman" panose="02020603050405020304" pitchFamily="18" charset="0"/>
                <a:cs typeface="Times New Roman" panose="02020603050405020304" pitchFamily="18" charset="0"/>
              </a:rPr>
              <a:t>or Natural </a:t>
            </a:r>
            <a:r>
              <a:rPr lang="en-GB" sz="4400" b="1" dirty="0">
                <a:solidFill>
                  <a:srgbClr val="000000"/>
                </a:solidFill>
                <a:latin typeface="Times New Roman" panose="02020603050405020304" pitchFamily="18" charset="0"/>
                <a:cs typeface="Times New Roman" panose="02020603050405020304" pitchFamily="18" charset="0"/>
              </a:rPr>
              <a:t>L</a:t>
            </a:r>
            <a:r>
              <a:rPr lang="en-GB" sz="4400" b="1" i="0" u="none" strike="noStrike" baseline="0" dirty="0">
                <a:solidFill>
                  <a:srgbClr val="000000"/>
                </a:solidFill>
                <a:latin typeface="Times New Roman" panose="02020603050405020304" pitchFamily="18" charset="0"/>
                <a:cs typeface="Times New Roman" panose="02020603050405020304" pitchFamily="18" charset="0"/>
              </a:rPr>
              <a:t>anguage </a:t>
            </a:r>
            <a:r>
              <a:rPr lang="en-GB" sz="4400" b="1" dirty="0">
                <a:solidFill>
                  <a:srgbClr val="000000"/>
                </a:solidFill>
                <a:latin typeface="Times New Roman" panose="02020603050405020304" pitchFamily="18" charset="0"/>
                <a:cs typeface="Times New Roman" panose="02020603050405020304" pitchFamily="18" charset="0"/>
              </a:rPr>
              <a:t>Q</a:t>
            </a:r>
            <a:r>
              <a:rPr lang="en-GB" sz="4400" b="1" i="0" u="none" strike="noStrike" baseline="0" dirty="0">
                <a:solidFill>
                  <a:srgbClr val="000000"/>
                </a:solidFill>
                <a:latin typeface="Times New Roman" panose="02020603050405020304" pitchFamily="18" charset="0"/>
                <a:cs typeface="Times New Roman" panose="02020603050405020304" pitchFamily="18" charset="0"/>
              </a:rPr>
              <a:t>ueries</a:t>
            </a:r>
            <a:endParaRPr lang="en-IN" sz="4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D4C7787-3786-A866-B452-DB829CF05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279" y="2503788"/>
            <a:ext cx="4542019" cy="3232644"/>
          </a:xfrm>
          <a:prstGeom prst="rect">
            <a:avLst/>
          </a:prstGeom>
        </p:spPr>
      </p:pic>
    </p:spTree>
    <p:extLst>
      <p:ext uri="{BB962C8B-B14F-4D97-AF65-F5344CB8AC3E}">
        <p14:creationId xmlns:p14="http://schemas.microsoft.com/office/powerpoint/2010/main" val="142049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229F-2300-DC25-DA95-0F98AD2CC020}"/>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Q&amp;A</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Questions and Answers)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B3EAA1-2A46-007B-1A2B-F18C5E567EBE}"/>
              </a:ext>
            </a:extLst>
          </p:cNvPr>
          <p:cNvSpPr>
            <a:spLocks noGrp="1"/>
          </p:cNvSpPr>
          <p:nvPr>
            <p:ph idx="1"/>
          </p:nvPr>
        </p:nvSpPr>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Power BI’s </a:t>
            </a:r>
            <a:r>
              <a:rPr lang="en-GB" sz="2400" b="1" dirty="0">
                <a:latin typeface="Times New Roman" panose="02020603050405020304" pitchFamily="18" charset="0"/>
                <a:cs typeface="Times New Roman" panose="02020603050405020304" pitchFamily="18" charset="0"/>
              </a:rPr>
              <a:t>Q&amp;A</a:t>
            </a:r>
            <a:r>
              <a:rPr lang="en-GB" sz="2400" dirty="0">
                <a:latin typeface="Times New Roman" panose="02020603050405020304" pitchFamily="18" charset="0"/>
                <a:cs typeface="Times New Roman" panose="02020603050405020304" pitchFamily="18" charset="0"/>
              </a:rPr>
              <a:t> feature is designed to let users explore data by typing questions in natural language, and it automatically generates visual answers based on available datasets. Power BI’s Q&amp;A feature allows users to interact with data using natural language queries, making it easier to explore data without writing code or complex formulas.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34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A588-A210-8E3D-6BEC-7020D9EF19D4}"/>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Natural Language Queries (NLQs)</a:t>
            </a:r>
          </a:p>
        </p:txBody>
      </p:sp>
      <p:sp>
        <p:nvSpPr>
          <p:cNvPr id="3" name="Content Placeholder 2">
            <a:extLst>
              <a:ext uri="{FF2B5EF4-FFF2-40B4-BE49-F238E27FC236}">
                <a16:creationId xmlns:a16="http://schemas.microsoft.com/office/drawing/2014/main" id="{03910DE3-B89D-5AF1-3F4A-7483565B586A}"/>
              </a:ext>
            </a:extLst>
          </p:cNvPr>
          <p:cNvSpPr>
            <a:spLocks noGrp="1"/>
          </p:cNvSpPr>
          <p:nvPr>
            <p:ph idx="1"/>
          </p:nvPr>
        </p:nvSpPr>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It refers to questions posed in everyday language that a system, like Power BI, can interpret to retrieve specific data insights. In Power BI's Q&amp;A feature, NLQs allow users to interact with datasets by asking questions in a conversational manner, such as "What are last month’s sales by product?" or "Show average profit for each region."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0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900C-218E-5766-B56C-FC56710F28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A5302E9A-F9D3-7292-54D7-CE41AB943204}"/>
              </a:ext>
            </a:extLst>
          </p:cNvPr>
          <p:cNvSpPr>
            <a:spLocks noGrp="1"/>
          </p:cNvSpPr>
          <p:nvPr>
            <p:ph idx="1"/>
          </p:nvPr>
        </p:nvSpPr>
        <p:spPr>
          <a:xfrm>
            <a:off x="1097280" y="1845734"/>
            <a:ext cx="5918117" cy="4525086"/>
          </a:xfrm>
        </p:spPr>
        <p:txBody>
          <a:bodyPr>
            <a:normAutofit fontScale="85000" lnSpcReduction="10000"/>
          </a:bodyPr>
          <a:lstStyle/>
          <a:p>
            <a:pPr>
              <a:lnSpc>
                <a:spcPct val="150000"/>
              </a:lnSpc>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Data Sensitivity: </a:t>
            </a:r>
            <a:r>
              <a:rPr lang="en-GB" sz="2400" dirty="0">
                <a:latin typeface="Times New Roman" panose="02020603050405020304" pitchFamily="18" charset="0"/>
                <a:cs typeface="Times New Roman" panose="02020603050405020304" pitchFamily="18" charset="0"/>
              </a:rPr>
              <a:t>Q&amp;A is sensitive to how data is structured. Properly naming columns, tables, and relationships enhances accuracy.</a:t>
            </a:r>
          </a:p>
          <a:p>
            <a:pPr>
              <a:lnSpc>
                <a:spcPct val="150000"/>
              </a:lnSpc>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Synonyms</a:t>
            </a:r>
            <a:r>
              <a:rPr lang="en-GB" sz="2400" dirty="0">
                <a:latin typeface="Times New Roman" panose="02020603050405020304" pitchFamily="18" charset="0"/>
                <a:cs typeface="Times New Roman" panose="02020603050405020304" pitchFamily="18" charset="0"/>
              </a:rPr>
              <a:t>: Power BI allows you to add synonyms for fields, making it easier for users to ask questions in various ways</a:t>
            </a:r>
          </a:p>
          <a:p>
            <a:pPr>
              <a:lnSpc>
                <a:spcPct val="150000"/>
              </a:lnSpc>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Train Q&amp;A</a:t>
            </a:r>
            <a:r>
              <a:rPr lang="en-GB" sz="2400" dirty="0">
                <a:latin typeface="Times New Roman" panose="02020603050405020304" pitchFamily="18" charset="0"/>
                <a:cs typeface="Times New Roman" panose="02020603050405020304" pitchFamily="18" charset="0"/>
              </a:rPr>
              <a:t>: You can train the Q&amp;A feature by entering sample questions and setting the expected answers, making it better suited to common queries.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66981E-1E58-C7B6-118E-4888FDC52A8A}"/>
              </a:ext>
            </a:extLst>
          </p:cNvPr>
          <p:cNvPicPr>
            <a:picLocks noChangeAspect="1"/>
          </p:cNvPicPr>
          <p:nvPr/>
        </p:nvPicPr>
        <p:blipFill>
          <a:blip r:embed="rId2">
            <a:extLst>
              <a:ext uri="{28A0092B-C50C-407E-A947-70E740481C1C}">
                <a14:useLocalDpi xmlns:a14="http://schemas.microsoft.com/office/drawing/2010/main" val="0"/>
              </a:ext>
            </a:extLst>
          </a:blip>
          <a:srcRect l="4314" t="2599" r="2601" b="2514"/>
          <a:stretch/>
        </p:blipFill>
        <p:spPr>
          <a:xfrm>
            <a:off x="7559459" y="1845734"/>
            <a:ext cx="4402691" cy="4329652"/>
          </a:xfrm>
          <a:prstGeom prst="rect">
            <a:avLst/>
          </a:prstGeom>
        </p:spPr>
      </p:pic>
    </p:spTree>
    <p:extLst>
      <p:ext uri="{BB962C8B-B14F-4D97-AF65-F5344CB8AC3E}">
        <p14:creationId xmlns:p14="http://schemas.microsoft.com/office/powerpoint/2010/main" val="216662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E9A0-27AE-D854-F834-04CAD4FA736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How It Works ??</a:t>
            </a:r>
          </a:p>
        </p:txBody>
      </p:sp>
      <p:sp>
        <p:nvSpPr>
          <p:cNvPr id="3" name="Content Placeholder 2">
            <a:extLst>
              <a:ext uri="{FF2B5EF4-FFF2-40B4-BE49-F238E27FC236}">
                <a16:creationId xmlns:a16="http://schemas.microsoft.com/office/drawing/2014/main" id="{2F38803A-38A7-D5D3-8939-3AFD829ABA01}"/>
              </a:ext>
            </a:extLst>
          </p:cNvPr>
          <p:cNvSpPr>
            <a:spLocks noGrp="1"/>
          </p:cNvSpPr>
          <p:nvPr>
            <p:ph idx="1"/>
          </p:nvPr>
        </p:nvSpPr>
        <p:spPr>
          <a:xfrm>
            <a:off x="1097280" y="1845734"/>
            <a:ext cx="6127979" cy="4540076"/>
          </a:xfrm>
        </p:spPr>
        <p:txBody>
          <a:bodyPr>
            <a:normAutofit fontScale="92500"/>
          </a:bodyPr>
          <a:lstStyle/>
          <a:p>
            <a:pPr>
              <a:lnSpc>
                <a:spcPct val="11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Natural Language Query</a:t>
            </a:r>
            <a:r>
              <a:rPr lang="en-GB" dirty="0">
                <a:latin typeface="Times New Roman" panose="02020603050405020304" pitchFamily="18" charset="0"/>
                <a:cs typeface="Times New Roman" panose="02020603050405020304" pitchFamily="18" charset="0"/>
              </a:rPr>
              <a:t>: Users can type questions in natural language (like "What was the total sales last month?") in the Q&amp;A box.</a:t>
            </a:r>
          </a:p>
          <a:p>
            <a:pPr>
              <a:lnSpc>
                <a:spcPct val="11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Suggestions and Auto-Completion</a:t>
            </a:r>
            <a:r>
              <a:rPr lang="en-GB" dirty="0">
                <a:latin typeface="Times New Roman" panose="02020603050405020304" pitchFamily="18" charset="0"/>
                <a:cs typeface="Times New Roman" panose="02020603050405020304" pitchFamily="18" charset="0"/>
              </a:rPr>
              <a:t>: As you type, Power BI suggests relevant keywords and phrases based on the data available, helping you formulate questions.</a:t>
            </a:r>
          </a:p>
          <a:p>
            <a:pPr>
              <a:lnSpc>
                <a:spcPct val="11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Dynamic Visualizations</a:t>
            </a:r>
            <a:r>
              <a:rPr lang="en-GB" dirty="0">
                <a:latin typeface="Times New Roman" panose="02020603050405020304" pitchFamily="18" charset="0"/>
                <a:cs typeface="Times New Roman" panose="02020603050405020304" pitchFamily="18" charset="0"/>
              </a:rPr>
              <a:t>: Based on the question, Power BI generates the most appropriate visualization (e.g., bar chart, pie chart, line chart) and displays it instantly</a:t>
            </a:r>
          </a:p>
          <a:p>
            <a:pPr>
              <a:lnSpc>
                <a:spcPct val="11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Rephrasing and Refinement</a:t>
            </a:r>
            <a:r>
              <a:rPr lang="en-GB" dirty="0">
                <a:latin typeface="Times New Roman" panose="02020603050405020304" pitchFamily="18" charset="0"/>
                <a:cs typeface="Times New Roman" panose="02020603050405020304" pitchFamily="18" charset="0"/>
              </a:rPr>
              <a:t>: If the generated visualization isn’t quite right, users can rephrase questions or use the suggested edits Power BI offers to refine the query.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6AF646-C034-B519-4AAD-4ADEE68D0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160" y="2085576"/>
            <a:ext cx="4367759" cy="4060391"/>
          </a:xfrm>
          <a:prstGeom prst="rect">
            <a:avLst/>
          </a:prstGeom>
        </p:spPr>
      </p:pic>
    </p:spTree>
    <p:extLst>
      <p:ext uri="{BB962C8B-B14F-4D97-AF65-F5344CB8AC3E}">
        <p14:creationId xmlns:p14="http://schemas.microsoft.com/office/powerpoint/2010/main" val="416353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38D8-1D28-498F-CD5F-15ED58AC681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id="{4FED92F5-FB26-ECFC-BD78-E127866F2748}"/>
              </a:ext>
            </a:extLst>
          </p:cNvPr>
          <p:cNvSpPr>
            <a:spLocks noGrp="1"/>
          </p:cNvSpPr>
          <p:nvPr>
            <p:ph idx="1"/>
          </p:nvPr>
        </p:nvSpPr>
        <p:spPr>
          <a:xfrm>
            <a:off x="1097280" y="1845733"/>
            <a:ext cx="6397802" cy="4435145"/>
          </a:xfrm>
        </p:spPr>
        <p:txBody>
          <a:bodyPr/>
          <a:lstStyle/>
          <a:p>
            <a:pPr>
              <a:lnSpc>
                <a:spcPct val="15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Quick Insights</a:t>
            </a:r>
            <a:r>
              <a:rPr lang="en-GB" dirty="0">
                <a:latin typeface="Times New Roman" panose="02020603050405020304" pitchFamily="18" charset="0"/>
                <a:cs typeface="Times New Roman" panose="02020603050405020304" pitchFamily="18" charset="0"/>
              </a:rPr>
              <a:t>: For business users, it provides a fast way to gather insights without technical knowledge</a:t>
            </a:r>
          </a:p>
          <a:p>
            <a:pPr>
              <a:lnSpc>
                <a:spcPct val="15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Exploratory Data Analysis</a:t>
            </a:r>
            <a:r>
              <a:rPr lang="en-GB" dirty="0">
                <a:latin typeface="Times New Roman" panose="02020603050405020304" pitchFamily="18" charset="0"/>
                <a:cs typeface="Times New Roman" panose="02020603050405020304" pitchFamily="18" charset="0"/>
              </a:rPr>
              <a:t>: Data analysts can use Q&amp;A to explore trends, anomalies, and relationships within data interactively.</a:t>
            </a:r>
          </a:p>
          <a:p>
            <a:pPr>
              <a:lnSpc>
                <a:spcPct val="15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Dashboards and Reports</a:t>
            </a:r>
            <a:r>
              <a:rPr lang="en-GB" dirty="0">
                <a:latin typeface="Times New Roman" panose="02020603050405020304" pitchFamily="18" charset="0"/>
                <a:cs typeface="Times New Roman" panose="02020603050405020304" pitchFamily="18" charset="0"/>
              </a:rPr>
              <a:t>: Adding a Q&amp;A button to dashboards or reports allows end-users to explore the data further without pre-defined filters or slicers.</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F633897-46D8-F1FD-0AE1-4FB546203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913" y="1916226"/>
            <a:ext cx="4287188" cy="4260737"/>
          </a:xfrm>
          <a:prstGeom prst="rect">
            <a:avLst/>
          </a:prstGeom>
        </p:spPr>
      </p:pic>
    </p:spTree>
    <p:extLst>
      <p:ext uri="{BB962C8B-B14F-4D97-AF65-F5344CB8AC3E}">
        <p14:creationId xmlns:p14="http://schemas.microsoft.com/office/powerpoint/2010/main" val="145233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7C96-87A3-867F-26CE-21922D6D3BA2}"/>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5DEEE5-86F5-7FF9-B209-8D1F99F6D3F7}"/>
              </a:ext>
            </a:extLst>
          </p:cNvPr>
          <p:cNvSpPr>
            <a:spLocks noGrp="1"/>
          </p:cNvSpPr>
          <p:nvPr>
            <p:ph idx="1"/>
          </p:nvPr>
        </p:nvSpPr>
        <p:spPr/>
        <p:txBody>
          <a:bodyPr>
            <a:normAutofit fontScale="92500"/>
          </a:bodyPr>
          <a:lstStyle/>
          <a:p>
            <a:pPr>
              <a:lnSpc>
                <a:spcPct val="150000"/>
              </a:lnSpc>
            </a:pPr>
            <a:r>
              <a:rPr lang="en-GB" sz="2400" dirty="0">
                <a:latin typeface="Times New Roman" panose="02020603050405020304" pitchFamily="18" charset="0"/>
                <a:cs typeface="Times New Roman" panose="02020603050405020304" pitchFamily="18" charset="0"/>
              </a:rPr>
              <a:t>Power BI’s Q&amp;A feature brings a new level of accessibility and efficiency to data analysis by allowing users to query data in plain language. This tool empowers users, regardless of their technical background, to gain insights quickly and visually without the need for complex coding or extensive training. By streamlining data exploration through suggestions, automatic visualizations, and customization options, Q&amp;A enhances the interactivity and flexibility of Power BI reports, making it easier for businesses to make data-driven decisions in real-time.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4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9B730-D398-0297-5C49-BC8C976428D9}"/>
              </a:ext>
            </a:extLst>
          </p:cNvPr>
          <p:cNvSpPr>
            <a:spLocks noGrp="1"/>
          </p:cNvSpPr>
          <p:nvPr>
            <p:ph idx="1"/>
          </p:nvPr>
        </p:nvSpPr>
        <p:spPr>
          <a:xfrm>
            <a:off x="1167983" y="1738858"/>
            <a:ext cx="5322757" cy="4512040"/>
          </a:xfrm>
        </p:spPr>
        <p:txBody>
          <a:bodyPr>
            <a:normAutofit/>
          </a:bodyPr>
          <a:lstStyle/>
          <a:p>
            <a:endParaRPr lang="en-GB" dirty="0"/>
          </a:p>
          <a:p>
            <a:endParaRPr lang="en-IN" dirty="0"/>
          </a:p>
          <a:p>
            <a:endParaRPr lang="en-IN" dirty="0"/>
          </a:p>
          <a:p>
            <a:endParaRPr lang="en-IN" dirty="0"/>
          </a:p>
          <a:p>
            <a:pPr marL="0" indent="0">
              <a:buNone/>
            </a:pPr>
            <a:r>
              <a:rPr lang="en-IN" dirty="0"/>
              <a:t>                   </a:t>
            </a:r>
            <a:r>
              <a:rPr lang="en-IN" sz="4800" b="1" dirty="0">
                <a:latin typeface="Times New Roman" panose="02020603050405020304" pitchFamily="18" charset="0"/>
                <a:cs typeface="Times New Roman" panose="02020603050405020304" pitchFamily="18" charset="0"/>
              </a:rPr>
              <a:t>Thank you </a:t>
            </a:r>
          </a:p>
          <a:p>
            <a:endParaRPr lang="en-IN" dirty="0"/>
          </a:p>
          <a:p>
            <a:endParaRPr lang="en-IN" dirty="0"/>
          </a:p>
          <a:p>
            <a:pPr marL="0" indent="0">
              <a:buNone/>
            </a:pPr>
            <a:r>
              <a:rPr lang="en-IN" sz="1800" b="1" dirty="0">
                <a:latin typeface="Times New Roman" panose="02020603050405020304" pitchFamily="18" charset="0"/>
                <a:cs typeface="Times New Roman" panose="02020603050405020304" pitchFamily="18" charset="0"/>
              </a:rPr>
              <a:t>        </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hlinkClick r:id="rId2"/>
              </a:rPr>
              <a:t>ajaycraju98@gmail.Com</a:t>
            </a: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8DD7F0B-8CAE-F117-1311-8BB8020156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58911" y="5666282"/>
            <a:ext cx="544643" cy="393164"/>
          </a:xfrm>
          <a:prstGeom prst="rect">
            <a:avLst/>
          </a:prstGeom>
        </p:spPr>
      </p:pic>
      <p:pic>
        <p:nvPicPr>
          <p:cNvPr id="7" name="Picture 6">
            <a:extLst>
              <a:ext uri="{FF2B5EF4-FFF2-40B4-BE49-F238E27FC236}">
                <a16:creationId xmlns:a16="http://schemas.microsoft.com/office/drawing/2014/main" id="{BA41E5E6-B6A1-9720-9102-BE0CDB5D5C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0564" y="1843789"/>
            <a:ext cx="4826833" cy="4302177"/>
          </a:xfrm>
          <a:prstGeom prst="rect">
            <a:avLst/>
          </a:prstGeom>
        </p:spPr>
      </p:pic>
    </p:spTree>
    <p:extLst>
      <p:ext uri="{BB962C8B-B14F-4D97-AF65-F5344CB8AC3E}">
        <p14:creationId xmlns:p14="http://schemas.microsoft.com/office/powerpoint/2010/main" val="40868635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93</TotalTime>
  <Words>532</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Times New Roman</vt:lpstr>
      <vt:lpstr>Wingdings</vt:lpstr>
      <vt:lpstr>Retrospect</vt:lpstr>
      <vt:lpstr>    </vt:lpstr>
      <vt:lpstr>Q&amp;A (Questions and Answers)</vt:lpstr>
      <vt:lpstr>Natural Language Queries (NLQs)</vt:lpstr>
      <vt:lpstr>Key Features</vt:lpstr>
      <vt:lpstr>How It Works ??</vt:lpstr>
      <vt:lpstr>Use Cases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14</cp:revision>
  <dcterms:created xsi:type="dcterms:W3CDTF">2024-10-31T13:05:58Z</dcterms:created>
  <dcterms:modified xsi:type="dcterms:W3CDTF">2024-10-31T17:30:07Z</dcterms:modified>
</cp:coreProperties>
</file>