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58214B4-F020-414F-AD57-8099467011B7}" type="datetimeFigureOut">
              <a:rPr lang="en-IN" smtClean="0"/>
              <a:t>12-11-2024</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FD79BDC-551A-47B1-A24F-CBD64DFA303F}" type="slidenum">
              <a:rPr lang="en-IN" smtClean="0"/>
              <a:t>‹#›</a:t>
            </a:fld>
            <a:endParaRPr lang="en-IN"/>
          </a:p>
        </p:txBody>
      </p:sp>
    </p:spTree>
    <p:extLst>
      <p:ext uri="{BB962C8B-B14F-4D97-AF65-F5344CB8AC3E}">
        <p14:creationId xmlns:p14="http://schemas.microsoft.com/office/powerpoint/2010/main" val="2584174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214B4-F020-414F-AD57-8099467011B7}" type="datetimeFigureOut">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79BDC-551A-47B1-A24F-CBD64DFA303F}" type="slidenum">
              <a:rPr lang="en-IN" smtClean="0"/>
              <a:t>‹#›</a:t>
            </a:fld>
            <a:endParaRPr lang="en-IN"/>
          </a:p>
        </p:txBody>
      </p:sp>
    </p:spTree>
    <p:extLst>
      <p:ext uri="{BB962C8B-B14F-4D97-AF65-F5344CB8AC3E}">
        <p14:creationId xmlns:p14="http://schemas.microsoft.com/office/powerpoint/2010/main" val="340471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58214B4-F020-414F-AD57-8099467011B7}" type="datetimeFigureOut">
              <a:rPr lang="en-IN" smtClean="0"/>
              <a:t>12-11-2024</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FD79BDC-551A-47B1-A24F-CBD64DFA303F}" type="slidenum">
              <a:rPr lang="en-IN" smtClean="0"/>
              <a:t>‹#›</a:t>
            </a:fld>
            <a:endParaRPr lang="en-IN"/>
          </a:p>
        </p:txBody>
      </p:sp>
    </p:spTree>
    <p:extLst>
      <p:ext uri="{BB962C8B-B14F-4D97-AF65-F5344CB8AC3E}">
        <p14:creationId xmlns:p14="http://schemas.microsoft.com/office/powerpoint/2010/main" val="3267008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214B4-F020-414F-AD57-8099467011B7}" type="datetimeFigureOut">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CFD79BDC-551A-47B1-A24F-CBD64DFA303F}" type="slidenum">
              <a:rPr lang="en-IN" smtClean="0"/>
              <a:t>‹#›</a:t>
            </a:fld>
            <a:endParaRPr lang="en-IN"/>
          </a:p>
        </p:txBody>
      </p:sp>
    </p:spTree>
    <p:extLst>
      <p:ext uri="{BB962C8B-B14F-4D97-AF65-F5344CB8AC3E}">
        <p14:creationId xmlns:p14="http://schemas.microsoft.com/office/powerpoint/2010/main" val="248821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58214B4-F020-414F-AD57-8099467011B7}" type="datetimeFigureOut">
              <a:rPr lang="en-IN" smtClean="0"/>
              <a:t>12-11-2024</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FD79BDC-551A-47B1-A24F-CBD64DFA303F}" type="slidenum">
              <a:rPr lang="en-IN" smtClean="0"/>
              <a:t>‹#›</a:t>
            </a:fld>
            <a:endParaRPr lang="en-IN"/>
          </a:p>
        </p:txBody>
      </p:sp>
    </p:spTree>
    <p:extLst>
      <p:ext uri="{BB962C8B-B14F-4D97-AF65-F5344CB8AC3E}">
        <p14:creationId xmlns:p14="http://schemas.microsoft.com/office/powerpoint/2010/main" val="2849809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8214B4-F020-414F-AD57-8099467011B7}" type="datetimeFigureOut">
              <a:rPr lang="en-IN" smtClean="0"/>
              <a:t>12-11-2024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D79BDC-551A-47B1-A24F-CBD64DFA303F}" type="slidenum">
              <a:rPr lang="en-IN" smtClean="0"/>
              <a:t>‹#›</a:t>
            </a:fld>
            <a:endParaRPr lang="en-IN"/>
          </a:p>
        </p:txBody>
      </p:sp>
    </p:spTree>
    <p:extLst>
      <p:ext uri="{BB962C8B-B14F-4D97-AF65-F5344CB8AC3E}">
        <p14:creationId xmlns:p14="http://schemas.microsoft.com/office/powerpoint/2010/main" val="310270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8214B4-F020-414F-AD57-8099467011B7}" type="datetimeFigureOut">
              <a:rPr lang="en-IN" smtClean="0"/>
              <a:t>12-11-2024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D79BDC-551A-47B1-A24F-CBD64DFA303F}" type="slidenum">
              <a:rPr lang="en-IN" smtClean="0"/>
              <a:t>‹#›</a:t>
            </a:fld>
            <a:endParaRPr lang="en-IN"/>
          </a:p>
        </p:txBody>
      </p:sp>
    </p:spTree>
    <p:extLst>
      <p:ext uri="{BB962C8B-B14F-4D97-AF65-F5344CB8AC3E}">
        <p14:creationId xmlns:p14="http://schemas.microsoft.com/office/powerpoint/2010/main" val="1075283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8214B4-F020-414F-AD57-8099467011B7}" type="datetimeFigureOut">
              <a:rPr lang="en-IN" smtClean="0"/>
              <a:t>12-11-2024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D79BDC-551A-47B1-A24F-CBD64DFA303F}" type="slidenum">
              <a:rPr lang="en-IN" smtClean="0"/>
              <a:t>‹#›</a:t>
            </a:fld>
            <a:endParaRPr lang="en-IN"/>
          </a:p>
        </p:txBody>
      </p:sp>
    </p:spTree>
    <p:extLst>
      <p:ext uri="{BB962C8B-B14F-4D97-AF65-F5344CB8AC3E}">
        <p14:creationId xmlns:p14="http://schemas.microsoft.com/office/powerpoint/2010/main" val="3925686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8214B4-F020-414F-AD57-8099467011B7}" type="datetimeFigureOut">
              <a:rPr lang="en-IN" smtClean="0"/>
              <a:t>12-11-2024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D79BDC-551A-47B1-A24F-CBD64DFA303F}" type="slidenum">
              <a:rPr lang="en-IN" smtClean="0"/>
              <a:t>‹#›</a:t>
            </a:fld>
            <a:endParaRPr lang="en-IN"/>
          </a:p>
        </p:txBody>
      </p:sp>
    </p:spTree>
    <p:extLst>
      <p:ext uri="{BB962C8B-B14F-4D97-AF65-F5344CB8AC3E}">
        <p14:creationId xmlns:p14="http://schemas.microsoft.com/office/powerpoint/2010/main" val="11637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58214B4-F020-414F-AD57-8099467011B7}" type="datetimeFigureOut">
              <a:rPr lang="en-IN" smtClean="0"/>
              <a:t>12-11-2024</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FD79BDC-551A-47B1-A24F-CBD64DFA303F}" type="slidenum">
              <a:rPr lang="en-IN" smtClean="0"/>
              <a:t>‹#›</a:t>
            </a:fld>
            <a:endParaRPr lang="en-IN"/>
          </a:p>
        </p:txBody>
      </p:sp>
    </p:spTree>
    <p:extLst>
      <p:ext uri="{BB962C8B-B14F-4D97-AF65-F5344CB8AC3E}">
        <p14:creationId xmlns:p14="http://schemas.microsoft.com/office/powerpoint/2010/main" val="2745556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8214B4-F020-414F-AD57-8099467011B7}" type="datetimeFigureOut">
              <a:rPr lang="en-IN" smtClean="0"/>
              <a:t>12-11-2024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D79BDC-551A-47B1-A24F-CBD64DFA303F}" type="slidenum">
              <a:rPr lang="en-IN" smtClean="0"/>
              <a:t>‹#›</a:t>
            </a:fld>
            <a:endParaRPr lang="en-IN"/>
          </a:p>
        </p:txBody>
      </p:sp>
    </p:spTree>
    <p:extLst>
      <p:ext uri="{BB962C8B-B14F-4D97-AF65-F5344CB8AC3E}">
        <p14:creationId xmlns:p14="http://schemas.microsoft.com/office/powerpoint/2010/main" val="2145073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58214B4-F020-414F-AD57-8099467011B7}" type="datetimeFigureOut">
              <a:rPr lang="en-IN" smtClean="0"/>
              <a:t>12-11-2024</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FD79BDC-551A-47B1-A24F-CBD64DFA303F}"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0483489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EE5F3-0B52-33BE-CEAF-4B2279A87555}"/>
              </a:ext>
            </a:extLst>
          </p:cNvPr>
          <p:cNvSpPr>
            <a:spLocks noGrp="1"/>
          </p:cNvSpPr>
          <p:nvPr>
            <p:ph type="ctrTitle"/>
          </p:nvPr>
        </p:nvSpPr>
        <p:spPr>
          <a:xfrm>
            <a:off x="599225" y="4063434"/>
            <a:ext cx="10993549" cy="1475013"/>
          </a:xfrm>
        </p:spPr>
        <p:txBody>
          <a:bodyPr/>
          <a:lstStyle/>
          <a:p>
            <a:pPr algn="ctr"/>
            <a:br>
              <a:rPr lang="en-IN" sz="1800" b="0" i="0" u="none" strike="noStrike" baseline="0" dirty="0">
                <a:solidFill>
                  <a:srgbClr val="000000"/>
                </a:solidFill>
              </a:rPr>
            </a:br>
            <a:r>
              <a:rPr lang="en-GB" sz="3200" b="1" i="0" u="none" strike="noStrike" cap="none" baseline="0" dirty="0">
                <a:solidFill>
                  <a:schemeClr val="bg1"/>
                </a:solidFill>
                <a:latin typeface="+mn-lt"/>
              </a:rPr>
              <a:t>Basic SQL queries (SELECT, WHERE, ORDER BY) </a:t>
            </a:r>
            <a:br>
              <a:rPr lang="en-GB" sz="1800" b="0" i="0" u="none" strike="noStrike" baseline="0" dirty="0">
                <a:solidFill>
                  <a:srgbClr val="000000"/>
                </a:solidFill>
              </a:rPr>
            </a:br>
            <a:endParaRPr lang="en-IN" dirty="0"/>
          </a:p>
        </p:txBody>
      </p:sp>
    </p:spTree>
    <p:extLst>
      <p:ext uri="{BB962C8B-B14F-4D97-AF65-F5344CB8AC3E}">
        <p14:creationId xmlns:p14="http://schemas.microsoft.com/office/powerpoint/2010/main" val="395116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B20B5-C829-2503-1345-9E87507A9EC8}"/>
              </a:ext>
            </a:extLst>
          </p:cNvPr>
          <p:cNvSpPr>
            <a:spLocks noGrp="1"/>
          </p:cNvSpPr>
          <p:nvPr>
            <p:ph type="title"/>
          </p:nvPr>
        </p:nvSpPr>
        <p:spPr/>
        <p:txBody>
          <a:bodyPr anchor="ctr">
            <a:normAutofit/>
          </a:bodyPr>
          <a:lstStyle/>
          <a:p>
            <a:r>
              <a:rPr lang="en-IN" sz="3600" b="1" cap="none" dirty="0">
                <a:latin typeface="+mn-lt"/>
              </a:rPr>
              <a:t>What is MySQL?</a:t>
            </a:r>
          </a:p>
        </p:txBody>
      </p:sp>
      <p:sp>
        <p:nvSpPr>
          <p:cNvPr id="3" name="Content Placeholder 2">
            <a:extLst>
              <a:ext uri="{FF2B5EF4-FFF2-40B4-BE49-F238E27FC236}">
                <a16:creationId xmlns:a16="http://schemas.microsoft.com/office/drawing/2014/main" id="{4E0F753A-D4EE-17D9-0AA8-2F52153D1349}"/>
              </a:ext>
            </a:extLst>
          </p:cNvPr>
          <p:cNvSpPr>
            <a:spLocks noGrp="1"/>
          </p:cNvSpPr>
          <p:nvPr>
            <p:ph idx="1"/>
          </p:nvPr>
        </p:nvSpPr>
        <p:spPr/>
        <p:txBody>
          <a:bodyPr>
            <a:normAutofit/>
          </a:bodyPr>
          <a:lstStyle/>
          <a:p>
            <a:pPr>
              <a:lnSpc>
                <a:spcPct val="150000"/>
              </a:lnSpc>
            </a:pPr>
            <a:r>
              <a:rPr lang="en-GB" sz="2400" dirty="0">
                <a:latin typeface="Gill Sans MT" panose="020B0502020104020203" pitchFamily="34" charset="0"/>
              </a:rPr>
              <a:t>MySQL is an </a:t>
            </a:r>
            <a:r>
              <a:rPr lang="en-GB" sz="2400" b="1" dirty="0">
                <a:latin typeface="Gill Sans MT" panose="020B0502020104020203" pitchFamily="34" charset="0"/>
              </a:rPr>
              <a:t>open-source relational database management system (RDBMS)</a:t>
            </a:r>
            <a:r>
              <a:rPr lang="en-GB" sz="2400" dirty="0">
                <a:latin typeface="Gill Sans MT" panose="020B0502020104020203" pitchFamily="34" charset="0"/>
              </a:rPr>
              <a:t> that uses </a:t>
            </a:r>
            <a:r>
              <a:rPr lang="en-GB" sz="2400" b="1" dirty="0">
                <a:latin typeface="Gill Sans MT" panose="020B0502020104020203" pitchFamily="34" charset="0"/>
              </a:rPr>
              <a:t>Structured Query Language (SQL)</a:t>
            </a:r>
            <a:r>
              <a:rPr lang="en-GB" sz="2400" dirty="0">
                <a:latin typeface="Gill Sans MT" panose="020B0502020104020203" pitchFamily="34" charset="0"/>
              </a:rPr>
              <a:t> for managing and manipulating databases. It is one of the most widely used database systems, especially in web applications.</a:t>
            </a:r>
            <a:endParaRPr lang="en-IN" sz="2400" dirty="0">
              <a:latin typeface="Gill Sans MT" panose="020B0502020104020203" pitchFamily="34" charset="0"/>
            </a:endParaRPr>
          </a:p>
        </p:txBody>
      </p:sp>
    </p:spTree>
    <p:extLst>
      <p:ext uri="{BB962C8B-B14F-4D97-AF65-F5344CB8AC3E}">
        <p14:creationId xmlns:p14="http://schemas.microsoft.com/office/powerpoint/2010/main" val="1659208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B7156-C136-5FCC-0230-2D3C7A1F5A0C}"/>
              </a:ext>
            </a:extLst>
          </p:cNvPr>
          <p:cNvSpPr>
            <a:spLocks noGrp="1"/>
          </p:cNvSpPr>
          <p:nvPr>
            <p:ph type="title"/>
          </p:nvPr>
        </p:nvSpPr>
        <p:spPr/>
        <p:txBody>
          <a:bodyPr anchor="ctr">
            <a:normAutofit/>
          </a:bodyPr>
          <a:lstStyle/>
          <a:p>
            <a:r>
              <a:rPr lang="en-IN" sz="3600" b="1" cap="none" dirty="0">
                <a:latin typeface="Gill Sans MT" panose="020B0502020104020203" pitchFamily="34" charset="0"/>
              </a:rPr>
              <a:t>Key features of MySQL</a:t>
            </a:r>
          </a:p>
        </p:txBody>
      </p:sp>
      <p:sp>
        <p:nvSpPr>
          <p:cNvPr id="3" name="Content Placeholder 2">
            <a:extLst>
              <a:ext uri="{FF2B5EF4-FFF2-40B4-BE49-F238E27FC236}">
                <a16:creationId xmlns:a16="http://schemas.microsoft.com/office/drawing/2014/main" id="{79C14CA9-8072-D259-7A07-B464C5E2EF63}"/>
              </a:ext>
            </a:extLst>
          </p:cNvPr>
          <p:cNvSpPr>
            <a:spLocks noGrp="1"/>
          </p:cNvSpPr>
          <p:nvPr>
            <p:ph idx="1"/>
          </p:nvPr>
        </p:nvSpPr>
        <p:spPr>
          <a:xfrm>
            <a:off x="449705" y="1858780"/>
            <a:ext cx="10904095" cy="4871803"/>
          </a:xfrm>
        </p:spPr>
        <p:txBody>
          <a:bodyPr>
            <a:normAutofit/>
          </a:bodyPr>
          <a:lstStyle/>
          <a:p>
            <a:r>
              <a:rPr lang="en-IN" sz="2400" dirty="0">
                <a:latin typeface="+mj-lt"/>
              </a:rPr>
              <a:t>Open-Source</a:t>
            </a:r>
          </a:p>
          <a:p>
            <a:r>
              <a:rPr lang="en-IN" sz="2400" dirty="0">
                <a:latin typeface="+mj-lt"/>
              </a:rPr>
              <a:t>Relational Database System</a:t>
            </a:r>
          </a:p>
          <a:p>
            <a:r>
              <a:rPr lang="en-IN" sz="2400" dirty="0">
                <a:latin typeface="+mj-lt"/>
              </a:rPr>
              <a:t>Cross-Platform Compatibility</a:t>
            </a:r>
          </a:p>
          <a:p>
            <a:r>
              <a:rPr lang="en-IN" sz="2400" dirty="0">
                <a:latin typeface="+mj-lt"/>
              </a:rPr>
              <a:t>High Performance</a:t>
            </a:r>
          </a:p>
          <a:p>
            <a:r>
              <a:rPr lang="en-IN" sz="2400" dirty="0">
                <a:latin typeface="+mj-lt"/>
              </a:rPr>
              <a:t>Scalability</a:t>
            </a:r>
          </a:p>
          <a:p>
            <a:r>
              <a:rPr lang="en-IN" sz="2400" dirty="0">
                <a:latin typeface="+mj-lt"/>
              </a:rPr>
              <a:t>Security</a:t>
            </a:r>
          </a:p>
          <a:p>
            <a:r>
              <a:rPr lang="en-IN" sz="2400" dirty="0">
                <a:latin typeface="+mj-lt"/>
              </a:rPr>
              <a:t>Support for Various Storage Engines</a:t>
            </a:r>
          </a:p>
          <a:p>
            <a:r>
              <a:rPr lang="en-IN" sz="2400" dirty="0">
                <a:latin typeface="+mj-lt"/>
              </a:rPr>
              <a:t>Replication and Clustering</a:t>
            </a:r>
          </a:p>
          <a:p>
            <a:r>
              <a:rPr lang="en-IN" sz="2400" dirty="0">
                <a:latin typeface="+mj-lt"/>
              </a:rPr>
              <a:t>Integration with Programming Languages</a:t>
            </a:r>
          </a:p>
        </p:txBody>
      </p:sp>
      <p:pic>
        <p:nvPicPr>
          <p:cNvPr id="4" name="Picture 3">
            <a:extLst>
              <a:ext uri="{FF2B5EF4-FFF2-40B4-BE49-F238E27FC236}">
                <a16:creationId xmlns:a16="http://schemas.microsoft.com/office/drawing/2014/main" id="{BD415997-6DB2-5086-0C7F-AE6B384B2116}"/>
              </a:ext>
            </a:extLst>
          </p:cNvPr>
          <p:cNvPicPr>
            <a:picLocks noChangeAspect="1"/>
          </p:cNvPicPr>
          <p:nvPr/>
        </p:nvPicPr>
        <p:blipFill>
          <a:blip r:embed="rId2"/>
          <a:stretch>
            <a:fillRect/>
          </a:stretch>
        </p:blipFill>
        <p:spPr>
          <a:xfrm>
            <a:off x="6463884" y="2597045"/>
            <a:ext cx="4763750" cy="3175833"/>
          </a:xfrm>
          <a:prstGeom prst="rect">
            <a:avLst/>
          </a:prstGeom>
        </p:spPr>
      </p:pic>
    </p:spTree>
    <p:extLst>
      <p:ext uri="{BB962C8B-B14F-4D97-AF65-F5344CB8AC3E}">
        <p14:creationId xmlns:p14="http://schemas.microsoft.com/office/powerpoint/2010/main" val="1386705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1738C-2B64-640B-B47C-E248356AF2B1}"/>
              </a:ext>
            </a:extLst>
          </p:cNvPr>
          <p:cNvSpPr>
            <a:spLocks noGrp="1"/>
          </p:cNvSpPr>
          <p:nvPr>
            <p:ph type="title"/>
          </p:nvPr>
        </p:nvSpPr>
        <p:spPr/>
        <p:txBody>
          <a:bodyPr anchor="ctr">
            <a:normAutofit/>
          </a:bodyPr>
          <a:lstStyle/>
          <a:p>
            <a:r>
              <a:rPr lang="en-IN" sz="3600" b="1" cap="none" dirty="0">
                <a:latin typeface="Gill Sans MT" panose="020B0502020104020203" pitchFamily="34" charset="0"/>
              </a:rPr>
              <a:t>1. SELECT statement</a:t>
            </a:r>
          </a:p>
        </p:txBody>
      </p:sp>
      <p:sp>
        <p:nvSpPr>
          <p:cNvPr id="3" name="Content Placeholder 2">
            <a:extLst>
              <a:ext uri="{FF2B5EF4-FFF2-40B4-BE49-F238E27FC236}">
                <a16:creationId xmlns:a16="http://schemas.microsoft.com/office/drawing/2014/main" id="{4547656E-1AE9-D1BB-3E8B-8E100B786893}"/>
              </a:ext>
            </a:extLst>
          </p:cNvPr>
          <p:cNvSpPr>
            <a:spLocks noGrp="1"/>
          </p:cNvSpPr>
          <p:nvPr>
            <p:ph idx="1"/>
          </p:nvPr>
        </p:nvSpPr>
        <p:spPr>
          <a:xfrm>
            <a:off x="581192" y="2180496"/>
            <a:ext cx="5924539" cy="4175334"/>
          </a:xfrm>
        </p:spPr>
        <p:txBody>
          <a:bodyPr>
            <a:normAutofit/>
          </a:bodyPr>
          <a:lstStyle/>
          <a:p>
            <a:r>
              <a:rPr lang="en-GB" sz="2400" dirty="0">
                <a:latin typeface="Gill Sans MT" panose="020B0502020104020203" pitchFamily="34" charset="0"/>
              </a:rPr>
              <a:t>Used to retrieve data from one or more columns of a table.</a:t>
            </a:r>
          </a:p>
          <a:p>
            <a:r>
              <a:rPr lang="en-IN" sz="2400" dirty="0">
                <a:latin typeface="Gill Sans MT" panose="020B0502020104020203" pitchFamily="34" charset="0"/>
              </a:rPr>
              <a:t>Syntax:</a:t>
            </a:r>
            <a:endParaRPr lang="en-GB" sz="2400" dirty="0">
              <a:latin typeface="Gill Sans MT" panose="020B0502020104020203" pitchFamily="34" charset="0"/>
            </a:endParaRPr>
          </a:p>
          <a:p>
            <a:pPr marL="0" indent="0">
              <a:buNone/>
            </a:pPr>
            <a:r>
              <a:rPr lang="en-GB" sz="2400" dirty="0">
                <a:latin typeface="Gill Sans MT" panose="020B0502020104020203" pitchFamily="34" charset="0"/>
              </a:rPr>
              <a:t>    SELECT column1, column2, ... FROM </a:t>
            </a:r>
            <a:r>
              <a:rPr lang="en-GB" sz="2400" dirty="0" err="1">
                <a:latin typeface="Gill Sans MT" panose="020B0502020104020203" pitchFamily="34" charset="0"/>
              </a:rPr>
              <a:t>table_name</a:t>
            </a:r>
            <a:r>
              <a:rPr lang="en-GB" sz="2400" dirty="0">
                <a:latin typeface="Gill Sans MT" panose="020B0502020104020203" pitchFamily="34" charset="0"/>
              </a:rPr>
              <a:t>;</a:t>
            </a:r>
          </a:p>
          <a:p>
            <a:r>
              <a:rPr lang="en-IN" sz="2400" dirty="0">
                <a:latin typeface="Gill Sans MT" panose="020B0502020104020203" pitchFamily="34" charset="0"/>
              </a:rPr>
              <a:t>Example:</a:t>
            </a:r>
            <a:endParaRPr lang="en-GB" sz="2400" dirty="0">
              <a:latin typeface="Gill Sans MT" panose="020B0502020104020203" pitchFamily="34" charset="0"/>
            </a:endParaRPr>
          </a:p>
          <a:p>
            <a:pPr marL="0" indent="0">
              <a:buNone/>
            </a:pPr>
            <a:r>
              <a:rPr lang="en-GB" sz="2400" dirty="0">
                <a:latin typeface="Gill Sans MT" panose="020B0502020104020203" pitchFamily="34" charset="0"/>
              </a:rPr>
              <a:t>    SELECT name, age FROM students;</a:t>
            </a:r>
          </a:p>
        </p:txBody>
      </p:sp>
      <p:pic>
        <p:nvPicPr>
          <p:cNvPr id="4" name="Picture 3">
            <a:extLst>
              <a:ext uri="{FF2B5EF4-FFF2-40B4-BE49-F238E27FC236}">
                <a16:creationId xmlns:a16="http://schemas.microsoft.com/office/drawing/2014/main" id="{6685B74F-012A-51D9-B4BB-0BDCA0982CEB}"/>
              </a:ext>
            </a:extLst>
          </p:cNvPr>
          <p:cNvPicPr>
            <a:picLocks noChangeAspect="1"/>
          </p:cNvPicPr>
          <p:nvPr/>
        </p:nvPicPr>
        <p:blipFill>
          <a:blip r:embed="rId2"/>
          <a:stretch>
            <a:fillRect/>
          </a:stretch>
        </p:blipFill>
        <p:spPr>
          <a:xfrm>
            <a:off x="7400222" y="2524365"/>
            <a:ext cx="4060685" cy="3487595"/>
          </a:xfrm>
          <a:prstGeom prst="rect">
            <a:avLst/>
          </a:prstGeom>
        </p:spPr>
      </p:pic>
    </p:spTree>
    <p:extLst>
      <p:ext uri="{BB962C8B-B14F-4D97-AF65-F5344CB8AC3E}">
        <p14:creationId xmlns:p14="http://schemas.microsoft.com/office/powerpoint/2010/main" val="406658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3281-D411-96E9-9585-2E814AC707B5}"/>
              </a:ext>
            </a:extLst>
          </p:cNvPr>
          <p:cNvSpPr>
            <a:spLocks noGrp="1"/>
          </p:cNvSpPr>
          <p:nvPr>
            <p:ph type="title"/>
          </p:nvPr>
        </p:nvSpPr>
        <p:spPr/>
        <p:txBody>
          <a:bodyPr anchor="ctr">
            <a:normAutofit/>
          </a:bodyPr>
          <a:lstStyle/>
          <a:p>
            <a:r>
              <a:rPr lang="en-IN" sz="3600" b="1" cap="none" dirty="0">
                <a:latin typeface="Gill Sans MT" panose="020B0502020104020203" pitchFamily="34" charset="0"/>
              </a:rPr>
              <a:t>2. where clause</a:t>
            </a:r>
          </a:p>
        </p:txBody>
      </p:sp>
      <p:sp>
        <p:nvSpPr>
          <p:cNvPr id="3" name="Content Placeholder 2">
            <a:extLst>
              <a:ext uri="{FF2B5EF4-FFF2-40B4-BE49-F238E27FC236}">
                <a16:creationId xmlns:a16="http://schemas.microsoft.com/office/drawing/2014/main" id="{EE193782-C2E4-A4CA-2BE9-B412479DB91D}"/>
              </a:ext>
            </a:extLst>
          </p:cNvPr>
          <p:cNvSpPr>
            <a:spLocks noGrp="1"/>
          </p:cNvSpPr>
          <p:nvPr>
            <p:ph idx="1"/>
          </p:nvPr>
        </p:nvSpPr>
        <p:spPr>
          <a:xfrm>
            <a:off x="581192" y="2180496"/>
            <a:ext cx="6074441" cy="4415176"/>
          </a:xfrm>
        </p:spPr>
        <p:txBody>
          <a:bodyPr>
            <a:normAutofit/>
          </a:bodyPr>
          <a:lstStyle/>
          <a:p>
            <a:pPr>
              <a:lnSpc>
                <a:spcPct val="150000"/>
              </a:lnSpc>
            </a:pPr>
            <a:r>
              <a:rPr lang="en-GB" sz="2400" dirty="0">
                <a:latin typeface="+mj-lt"/>
              </a:rPr>
              <a:t>Used to filter rows based on specific conditions.</a:t>
            </a:r>
          </a:p>
          <a:p>
            <a:pPr marL="0" indent="0">
              <a:lnSpc>
                <a:spcPct val="150000"/>
              </a:lnSpc>
              <a:buNone/>
            </a:pPr>
            <a:r>
              <a:rPr lang="en-GB" sz="2400" dirty="0">
                <a:latin typeface="+mj-lt"/>
              </a:rPr>
              <a:t>    SELECT column1, column2, ... FROM </a:t>
            </a:r>
            <a:r>
              <a:rPr lang="en-GB" sz="2400" dirty="0" err="1">
                <a:latin typeface="+mj-lt"/>
              </a:rPr>
              <a:t>table_name</a:t>
            </a:r>
            <a:r>
              <a:rPr lang="en-GB" sz="2400" dirty="0">
                <a:latin typeface="+mj-lt"/>
              </a:rPr>
              <a:t> WHERE condition;</a:t>
            </a:r>
          </a:p>
          <a:p>
            <a:pPr>
              <a:lnSpc>
                <a:spcPct val="150000"/>
              </a:lnSpc>
            </a:pPr>
            <a:r>
              <a:rPr lang="en-IN" sz="2400" dirty="0">
                <a:latin typeface="+mj-lt"/>
              </a:rPr>
              <a:t>Example:</a:t>
            </a:r>
          </a:p>
          <a:p>
            <a:pPr marL="0" indent="0">
              <a:lnSpc>
                <a:spcPct val="150000"/>
              </a:lnSpc>
              <a:buNone/>
            </a:pPr>
            <a:r>
              <a:rPr lang="en-GB" sz="2400" dirty="0">
                <a:latin typeface="+mj-lt"/>
              </a:rPr>
              <a:t>    SELECT name, age FROM students WHERE age &gt; 18;</a:t>
            </a:r>
            <a:endParaRPr lang="en-IN" sz="2400" dirty="0">
              <a:latin typeface="+mj-lt"/>
            </a:endParaRPr>
          </a:p>
        </p:txBody>
      </p:sp>
    </p:spTree>
    <p:extLst>
      <p:ext uri="{BB962C8B-B14F-4D97-AF65-F5344CB8AC3E}">
        <p14:creationId xmlns:p14="http://schemas.microsoft.com/office/powerpoint/2010/main" val="1459421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05CAA-6668-72EF-075E-5DD29C9DA221}"/>
              </a:ext>
            </a:extLst>
          </p:cNvPr>
          <p:cNvSpPr>
            <a:spLocks noGrp="1"/>
          </p:cNvSpPr>
          <p:nvPr>
            <p:ph type="title"/>
          </p:nvPr>
        </p:nvSpPr>
        <p:spPr/>
        <p:txBody>
          <a:bodyPr anchor="ctr">
            <a:normAutofit/>
          </a:bodyPr>
          <a:lstStyle/>
          <a:p>
            <a:r>
              <a:rPr lang="en-IN" sz="3600" b="1" cap="none" dirty="0">
                <a:latin typeface="Gill Sans MT" panose="020B0502020104020203" pitchFamily="34" charset="0"/>
              </a:rPr>
              <a:t>Operators for WHERE clause</a:t>
            </a:r>
          </a:p>
        </p:txBody>
      </p:sp>
      <p:sp>
        <p:nvSpPr>
          <p:cNvPr id="3" name="Content Placeholder 2">
            <a:extLst>
              <a:ext uri="{FF2B5EF4-FFF2-40B4-BE49-F238E27FC236}">
                <a16:creationId xmlns:a16="http://schemas.microsoft.com/office/drawing/2014/main" id="{A9CCF9DC-AD0C-1887-AC7A-E7B65CFA7030}"/>
              </a:ext>
            </a:extLst>
          </p:cNvPr>
          <p:cNvSpPr>
            <a:spLocks noGrp="1"/>
          </p:cNvSpPr>
          <p:nvPr>
            <p:ph idx="1"/>
          </p:nvPr>
        </p:nvSpPr>
        <p:spPr>
          <a:xfrm>
            <a:off x="838200" y="1888761"/>
            <a:ext cx="10515600" cy="4631960"/>
          </a:xfrm>
        </p:spPr>
        <p:txBody>
          <a:bodyPr>
            <a:normAutofit fontScale="92500" lnSpcReduction="20000"/>
          </a:bodyPr>
          <a:lstStyle/>
          <a:p>
            <a:pPr>
              <a:lnSpc>
                <a:spcPct val="150000"/>
              </a:lnSpc>
            </a:pPr>
            <a:r>
              <a:rPr lang="en-IN" sz="2400" dirty="0">
                <a:latin typeface="Gill Sans MT" panose="020B0502020104020203" pitchFamily="34" charset="0"/>
              </a:rPr>
              <a:t>Comparison Operators: = , != , &gt;, &lt; , &gt;=, &lt;=</a:t>
            </a:r>
          </a:p>
          <a:p>
            <a:pPr>
              <a:lnSpc>
                <a:spcPct val="150000"/>
              </a:lnSpc>
            </a:pPr>
            <a:r>
              <a:rPr lang="en-IN" sz="2400" b="1" dirty="0">
                <a:latin typeface="Gill Sans MT" panose="020B0502020104020203" pitchFamily="34" charset="0"/>
              </a:rPr>
              <a:t>Logical Operators:</a:t>
            </a:r>
            <a:r>
              <a:rPr lang="en-IN" sz="2400" dirty="0">
                <a:latin typeface="Gill Sans MT" panose="020B0502020104020203" pitchFamily="34" charset="0"/>
              </a:rPr>
              <a:t>  AND,  OR  ,NOT</a:t>
            </a:r>
          </a:p>
          <a:p>
            <a:pPr>
              <a:lnSpc>
                <a:spcPct val="150000"/>
              </a:lnSpc>
            </a:pPr>
            <a:r>
              <a:rPr lang="en-GB" sz="2400" b="1" dirty="0">
                <a:latin typeface="Gill Sans MT" panose="020B0502020104020203" pitchFamily="34" charset="0"/>
              </a:rPr>
              <a:t>LIKE:</a:t>
            </a:r>
            <a:r>
              <a:rPr lang="en-GB" sz="2400" dirty="0">
                <a:latin typeface="Gill Sans MT" panose="020B0502020104020203" pitchFamily="34" charset="0"/>
              </a:rPr>
              <a:t> Used for pattern matching.</a:t>
            </a:r>
            <a:endParaRPr lang="en-IN" sz="2400" dirty="0">
              <a:latin typeface="Gill Sans MT" panose="020B0502020104020203" pitchFamily="34" charset="0"/>
            </a:endParaRPr>
          </a:p>
          <a:p>
            <a:pPr marL="0" indent="0">
              <a:lnSpc>
                <a:spcPct val="150000"/>
              </a:lnSpc>
              <a:buNone/>
            </a:pPr>
            <a:r>
              <a:rPr lang="en-IN" sz="2400" dirty="0">
                <a:latin typeface="Gill Sans MT" panose="020B0502020104020203" pitchFamily="34" charset="0"/>
              </a:rPr>
              <a:t>    </a:t>
            </a:r>
            <a:r>
              <a:rPr lang="en-IN" sz="2400" dirty="0" err="1">
                <a:latin typeface="Gill Sans MT" panose="020B0502020104020203" pitchFamily="34" charset="0"/>
              </a:rPr>
              <a:t>Eg</a:t>
            </a:r>
            <a:r>
              <a:rPr lang="en-IN" sz="2400" dirty="0">
                <a:latin typeface="Gill Sans MT" panose="020B0502020104020203" pitchFamily="34" charset="0"/>
              </a:rPr>
              <a:t>: </a:t>
            </a:r>
            <a:r>
              <a:rPr lang="en-GB" sz="2400" dirty="0">
                <a:latin typeface="Gill Sans MT" panose="020B0502020104020203" pitchFamily="34" charset="0"/>
              </a:rPr>
              <a:t>SELECT name FROM students WHERE name LIKE 'A%'; -- Names starting with 'A’</a:t>
            </a:r>
          </a:p>
          <a:p>
            <a:pPr>
              <a:lnSpc>
                <a:spcPct val="150000"/>
              </a:lnSpc>
            </a:pPr>
            <a:r>
              <a:rPr lang="en-GB" sz="2400" b="1" dirty="0">
                <a:latin typeface="Gill Sans MT" panose="020B0502020104020203" pitchFamily="34" charset="0"/>
              </a:rPr>
              <a:t>IN:</a:t>
            </a:r>
            <a:r>
              <a:rPr lang="en-GB" sz="2400" dirty="0">
                <a:latin typeface="Gill Sans MT" panose="020B0502020104020203" pitchFamily="34" charset="0"/>
              </a:rPr>
              <a:t> Matches values in a list</a:t>
            </a:r>
          </a:p>
          <a:p>
            <a:pPr marL="0" indent="0">
              <a:lnSpc>
                <a:spcPct val="150000"/>
              </a:lnSpc>
              <a:buNone/>
            </a:pPr>
            <a:r>
              <a:rPr lang="en-GB" sz="2400" dirty="0">
                <a:latin typeface="Gill Sans MT" panose="020B0502020104020203" pitchFamily="34" charset="0"/>
              </a:rPr>
              <a:t>    SELECT name FROM students WHERE age IN (18, 21, 25);</a:t>
            </a:r>
          </a:p>
          <a:p>
            <a:pPr>
              <a:lnSpc>
                <a:spcPct val="150000"/>
              </a:lnSpc>
            </a:pPr>
            <a:r>
              <a:rPr lang="en-IN" sz="2400" b="1" dirty="0">
                <a:latin typeface="Gill Sans MT" panose="020B0502020104020203" pitchFamily="34" charset="0"/>
              </a:rPr>
              <a:t>BETWEEN:</a:t>
            </a:r>
            <a:r>
              <a:rPr lang="en-IN" sz="2400" dirty="0">
                <a:latin typeface="Gill Sans MT" panose="020B0502020104020203" pitchFamily="34" charset="0"/>
              </a:rPr>
              <a:t> Filters a range</a:t>
            </a:r>
            <a:endParaRPr lang="en-GB" sz="2400" dirty="0">
              <a:latin typeface="Gill Sans MT" panose="020B0502020104020203" pitchFamily="34" charset="0"/>
            </a:endParaRPr>
          </a:p>
          <a:p>
            <a:pPr marL="0" indent="0">
              <a:lnSpc>
                <a:spcPct val="150000"/>
              </a:lnSpc>
              <a:buNone/>
            </a:pPr>
            <a:r>
              <a:rPr lang="en-GB" sz="2400" dirty="0">
                <a:latin typeface="Gill Sans MT" panose="020B0502020104020203" pitchFamily="34" charset="0"/>
              </a:rPr>
              <a:t>    SELECT name FROM students WHERE age BETWEEN 18 AND 25;</a:t>
            </a:r>
            <a:endParaRPr lang="en-IN" sz="2400" dirty="0">
              <a:latin typeface="Gill Sans MT" panose="020B0502020104020203" pitchFamily="34" charset="0"/>
            </a:endParaRPr>
          </a:p>
        </p:txBody>
      </p:sp>
    </p:spTree>
    <p:extLst>
      <p:ext uri="{BB962C8B-B14F-4D97-AF65-F5344CB8AC3E}">
        <p14:creationId xmlns:p14="http://schemas.microsoft.com/office/powerpoint/2010/main" val="3239995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FE2D1-FFA1-2DCE-5F8C-3D7FD43F6093}"/>
              </a:ext>
            </a:extLst>
          </p:cNvPr>
          <p:cNvSpPr>
            <a:spLocks noGrp="1"/>
          </p:cNvSpPr>
          <p:nvPr>
            <p:ph type="title"/>
          </p:nvPr>
        </p:nvSpPr>
        <p:spPr/>
        <p:txBody>
          <a:bodyPr anchor="ctr">
            <a:normAutofit/>
          </a:bodyPr>
          <a:lstStyle/>
          <a:p>
            <a:r>
              <a:rPr lang="en-IN" sz="3600" b="1" cap="none" dirty="0">
                <a:latin typeface="Gill Sans MT" panose="020B0502020104020203" pitchFamily="34" charset="0"/>
              </a:rPr>
              <a:t>ORDER BY clause</a:t>
            </a:r>
          </a:p>
        </p:txBody>
      </p:sp>
      <p:sp>
        <p:nvSpPr>
          <p:cNvPr id="3" name="Content Placeholder 2">
            <a:extLst>
              <a:ext uri="{FF2B5EF4-FFF2-40B4-BE49-F238E27FC236}">
                <a16:creationId xmlns:a16="http://schemas.microsoft.com/office/drawing/2014/main" id="{3FAD449E-9D16-87A0-974A-A31CE6FA3468}"/>
              </a:ext>
            </a:extLst>
          </p:cNvPr>
          <p:cNvSpPr>
            <a:spLocks noGrp="1"/>
          </p:cNvSpPr>
          <p:nvPr>
            <p:ph idx="1"/>
          </p:nvPr>
        </p:nvSpPr>
        <p:spPr>
          <a:xfrm>
            <a:off x="449706" y="1918741"/>
            <a:ext cx="11161102" cy="4512039"/>
          </a:xfrm>
        </p:spPr>
        <p:txBody>
          <a:bodyPr>
            <a:normAutofit/>
          </a:bodyPr>
          <a:lstStyle/>
          <a:p>
            <a:r>
              <a:rPr lang="en-GB" sz="2400" dirty="0">
                <a:latin typeface="Gill Sans MT" panose="020B0502020104020203" pitchFamily="34" charset="0"/>
              </a:rPr>
              <a:t>Used to sort the result set by one or more columns.</a:t>
            </a:r>
          </a:p>
          <a:p>
            <a:r>
              <a:rPr lang="en-IN" sz="2400" dirty="0">
                <a:latin typeface="Gill Sans MT" panose="020B0502020104020203" pitchFamily="34" charset="0"/>
              </a:rPr>
              <a:t>Syntax:</a:t>
            </a:r>
          </a:p>
          <a:p>
            <a:pPr marL="0" indent="0">
              <a:buNone/>
            </a:pPr>
            <a:r>
              <a:rPr lang="en-GB" sz="2400" dirty="0">
                <a:latin typeface="Gill Sans MT" panose="020B0502020104020203" pitchFamily="34" charset="0"/>
              </a:rPr>
              <a:t>    SELECT column1, column2, ... FROM </a:t>
            </a:r>
            <a:r>
              <a:rPr lang="en-GB" sz="2400" dirty="0" err="1">
                <a:latin typeface="Gill Sans MT" panose="020B0502020104020203" pitchFamily="34" charset="0"/>
              </a:rPr>
              <a:t>table_name</a:t>
            </a:r>
            <a:r>
              <a:rPr lang="en-GB" sz="2400" dirty="0">
                <a:latin typeface="Gill Sans MT" panose="020B0502020104020203" pitchFamily="34" charset="0"/>
              </a:rPr>
              <a:t> ORDER BY column1 [ASC|DESC];</a:t>
            </a:r>
          </a:p>
          <a:p>
            <a:r>
              <a:rPr lang="en-IN" sz="2400" dirty="0">
                <a:latin typeface="Gill Sans MT" panose="020B0502020104020203" pitchFamily="34" charset="0"/>
              </a:rPr>
              <a:t>Example:</a:t>
            </a:r>
          </a:p>
          <a:p>
            <a:pPr marL="0" indent="0">
              <a:buNone/>
            </a:pPr>
            <a:r>
              <a:rPr lang="en-GB" sz="2400" dirty="0">
                <a:latin typeface="Gill Sans MT" panose="020B0502020104020203" pitchFamily="34" charset="0"/>
              </a:rPr>
              <a:t>   SELECT name, age FROM students ORDER BY age ASC; </a:t>
            </a:r>
          </a:p>
          <a:p>
            <a:pPr marL="0" indent="0">
              <a:buNone/>
            </a:pPr>
            <a:r>
              <a:rPr lang="en-GB" sz="2400" dirty="0">
                <a:latin typeface="Gill Sans MT" panose="020B0502020104020203" pitchFamily="34" charset="0"/>
              </a:rPr>
              <a:t>-- Sort by age in ascending order</a:t>
            </a:r>
            <a:endParaRPr lang="en-IN" sz="2400" dirty="0">
              <a:latin typeface="Gill Sans MT" panose="020B0502020104020203" pitchFamily="34" charset="0"/>
            </a:endParaRPr>
          </a:p>
        </p:txBody>
      </p:sp>
    </p:spTree>
    <p:extLst>
      <p:ext uri="{BB962C8B-B14F-4D97-AF65-F5344CB8AC3E}">
        <p14:creationId xmlns:p14="http://schemas.microsoft.com/office/powerpoint/2010/main" val="2263268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43723-FAFE-8DF3-9043-76618A206580}"/>
              </a:ext>
            </a:extLst>
          </p:cNvPr>
          <p:cNvSpPr>
            <a:spLocks noGrp="1"/>
          </p:cNvSpPr>
          <p:nvPr>
            <p:ph type="title"/>
          </p:nvPr>
        </p:nvSpPr>
        <p:spPr/>
        <p:txBody>
          <a:bodyPr anchor="ctr">
            <a:normAutofit/>
          </a:bodyPr>
          <a:lstStyle/>
          <a:p>
            <a:r>
              <a:rPr lang="en-GB" sz="3600" b="1" cap="none" dirty="0">
                <a:latin typeface="Gill Sans MT" panose="020B0502020104020203" pitchFamily="34" charset="0"/>
              </a:rPr>
              <a:t>Conclusion</a:t>
            </a:r>
            <a:endParaRPr lang="en-IN" sz="3600" b="1" cap="none" dirty="0">
              <a:latin typeface="Gill Sans MT" panose="020B0502020104020203" pitchFamily="34" charset="0"/>
            </a:endParaRPr>
          </a:p>
        </p:txBody>
      </p:sp>
      <p:sp>
        <p:nvSpPr>
          <p:cNvPr id="3" name="Content Placeholder 2">
            <a:extLst>
              <a:ext uri="{FF2B5EF4-FFF2-40B4-BE49-F238E27FC236}">
                <a16:creationId xmlns:a16="http://schemas.microsoft.com/office/drawing/2014/main" id="{32FD1CF9-3EE8-058B-A38A-442116885D01}"/>
              </a:ext>
            </a:extLst>
          </p:cNvPr>
          <p:cNvSpPr>
            <a:spLocks noGrp="1"/>
          </p:cNvSpPr>
          <p:nvPr>
            <p:ph idx="1"/>
          </p:nvPr>
        </p:nvSpPr>
        <p:spPr>
          <a:xfrm>
            <a:off x="449706" y="1978702"/>
            <a:ext cx="11287592" cy="4452078"/>
          </a:xfrm>
        </p:spPr>
        <p:txBody>
          <a:bodyPr>
            <a:normAutofit/>
          </a:bodyPr>
          <a:lstStyle/>
          <a:p>
            <a:pPr>
              <a:lnSpc>
                <a:spcPct val="150000"/>
              </a:lnSpc>
            </a:pPr>
            <a:r>
              <a:rPr lang="en-GB" sz="2400" dirty="0">
                <a:latin typeface="Gill Sans MT" panose="020B0502020104020203" pitchFamily="34" charset="0"/>
              </a:rPr>
              <a:t>The basic SQL queries, ‘SELECT’, ‘WHERE’, and ‘ORDER BY’, are essential tools for retrieving, filtering, and sorting data in a database. The ‘SELECT’ statement specifies the columns to retrieve, the ‘WHERE’ clause filters rows based on conditions, and the ‘ORDER BY’ clause organizes the results in ascending or descending order. Together, these commands form the foundation of SQL, enabling precise and efficient data manipulation, which is crucial for both basic and advanced database operations.</a:t>
            </a:r>
            <a:endParaRPr lang="en-IN" sz="2400" dirty="0">
              <a:latin typeface="Gill Sans MT" panose="020B0502020104020203" pitchFamily="34" charset="0"/>
            </a:endParaRPr>
          </a:p>
        </p:txBody>
      </p:sp>
    </p:spTree>
    <p:extLst>
      <p:ext uri="{BB962C8B-B14F-4D97-AF65-F5344CB8AC3E}">
        <p14:creationId xmlns:p14="http://schemas.microsoft.com/office/powerpoint/2010/main" val="294376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0E7C61-0267-A495-B83F-873866275F89}"/>
              </a:ext>
            </a:extLst>
          </p:cNvPr>
          <p:cNvSpPr>
            <a:spLocks noGrp="1"/>
          </p:cNvSpPr>
          <p:nvPr>
            <p:ph idx="1"/>
          </p:nvPr>
        </p:nvSpPr>
        <p:spPr>
          <a:xfrm>
            <a:off x="419724" y="2158584"/>
            <a:ext cx="5966085" cy="4272196"/>
          </a:xfrm>
        </p:spPr>
        <p:txBody>
          <a:bodyPr anchor="ctr">
            <a:normAutofit fontScale="40000" lnSpcReduction="20000"/>
          </a:bodyPr>
          <a:lstStyle/>
          <a:p>
            <a:endParaRPr lang="en-GB" dirty="0"/>
          </a:p>
          <a:p>
            <a:endParaRPr lang="en-IN" dirty="0"/>
          </a:p>
          <a:p>
            <a:endParaRPr lang="en-IN" sz="4800" b="1" dirty="0">
              <a:latin typeface="Gill Sans MT" panose="020B0502020104020203" pitchFamily="34" charset="0"/>
            </a:endParaRPr>
          </a:p>
          <a:p>
            <a:pPr marL="0" indent="0" algn="ctr">
              <a:buNone/>
            </a:pPr>
            <a:endParaRPr lang="en-IN" sz="8000" b="1" dirty="0">
              <a:latin typeface="Gill Sans MT" panose="020B0502020104020203" pitchFamily="34" charset="0"/>
            </a:endParaRPr>
          </a:p>
          <a:p>
            <a:pPr marL="0" indent="0" algn="ctr">
              <a:buNone/>
            </a:pPr>
            <a:r>
              <a:rPr lang="en-IN" sz="10000" b="1" dirty="0">
                <a:latin typeface="Gill Sans MT" panose="020B0502020104020203" pitchFamily="34" charset="0"/>
              </a:rPr>
              <a:t>Thank you </a:t>
            </a:r>
          </a:p>
          <a:p>
            <a:endParaRPr lang="en-IN" sz="4800" b="1" dirty="0">
              <a:latin typeface="Gill Sans MT" panose="020B0502020104020203" pitchFamily="34" charset="0"/>
            </a:endParaRPr>
          </a:p>
          <a:p>
            <a:endParaRPr lang="en-IN" dirty="0"/>
          </a:p>
          <a:p>
            <a:pPr marL="0" indent="0">
              <a:buNone/>
            </a:pPr>
            <a:r>
              <a:rPr lang="en-IN" sz="4000" b="1" dirty="0">
                <a:latin typeface="Gill Sans MT" panose="020B0502020104020203" pitchFamily="34" charset="0"/>
              </a:rPr>
              <a:t>     </a:t>
            </a:r>
            <a:endParaRPr lang="en-IN" dirty="0"/>
          </a:p>
          <a:p>
            <a:endParaRPr lang="en-IN" dirty="0"/>
          </a:p>
          <a:p>
            <a:endParaRPr lang="en-IN" sz="3400" dirty="0">
              <a:latin typeface="+mj-lt"/>
            </a:endParaRPr>
          </a:p>
          <a:p>
            <a:pPr marL="0" indent="0">
              <a:buNone/>
            </a:pPr>
            <a:r>
              <a:rPr lang="en-IN" sz="7400" dirty="0">
                <a:latin typeface="+mj-lt"/>
              </a:rPr>
              <a:t>           ajaycraju98@gmail.com</a:t>
            </a:r>
          </a:p>
          <a:p>
            <a:endParaRPr lang="en-IN" dirty="0"/>
          </a:p>
        </p:txBody>
      </p:sp>
    </p:spTree>
    <p:extLst>
      <p:ext uri="{BB962C8B-B14F-4D97-AF65-F5344CB8AC3E}">
        <p14:creationId xmlns:p14="http://schemas.microsoft.com/office/powerpoint/2010/main" val="291120847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Dividend</Template>
  <TotalTime>132</TotalTime>
  <Words>418</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Gill Sans MT</vt:lpstr>
      <vt:lpstr>Wingdings 2</vt:lpstr>
      <vt:lpstr>Dividend</vt:lpstr>
      <vt:lpstr> Basic SQL queries (SELECT, WHERE, ORDER BY)  </vt:lpstr>
      <vt:lpstr>What is MySQL?</vt:lpstr>
      <vt:lpstr>Key features of MySQL</vt:lpstr>
      <vt:lpstr>1. SELECT statement</vt:lpstr>
      <vt:lpstr>2. where clause</vt:lpstr>
      <vt:lpstr>Operators for WHERE clause</vt:lpstr>
      <vt:lpstr>ORDER BY clause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AJAY C R</dc:creator>
  <cp:lastModifiedBy>AJAY C R</cp:lastModifiedBy>
  <cp:revision>15</cp:revision>
  <dcterms:created xsi:type="dcterms:W3CDTF">2024-11-12T05:41:40Z</dcterms:created>
  <dcterms:modified xsi:type="dcterms:W3CDTF">2024-11-12T16:27:12Z</dcterms:modified>
</cp:coreProperties>
</file>