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7"/>
  </p:notesMasterIdLst>
  <p:sldIdLst>
    <p:sldId id="256" r:id="rId2"/>
    <p:sldId id="257" r:id="rId3"/>
    <p:sldId id="281" r:id="rId4"/>
    <p:sldId id="268" r:id="rId5"/>
    <p:sldId id="269" r:id="rId6"/>
    <p:sldId id="270" r:id="rId7"/>
    <p:sldId id="271" r:id="rId8"/>
    <p:sldId id="272" r:id="rId9"/>
    <p:sldId id="274" r:id="rId10"/>
    <p:sldId id="275" r:id="rId11"/>
    <p:sldId id="273" r:id="rId12"/>
    <p:sldId id="276"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D381C-81E5-47D7-AF74-6D20B917BA5D}" type="datetimeFigureOut">
              <a:rPr lang="en-IN" smtClean="0"/>
              <a:t>27-10-2024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4DC19-63E8-4C7F-AD2D-D976E389A551}" type="slidenum">
              <a:rPr lang="en-IN" smtClean="0"/>
              <a:t>‹#›</a:t>
            </a:fld>
            <a:endParaRPr lang="en-IN"/>
          </a:p>
        </p:txBody>
      </p:sp>
    </p:spTree>
    <p:extLst>
      <p:ext uri="{BB962C8B-B14F-4D97-AF65-F5344CB8AC3E}">
        <p14:creationId xmlns:p14="http://schemas.microsoft.com/office/powerpoint/2010/main" val="35505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F4DC19-63E8-4C7F-AD2D-D976E389A551}" type="slidenum">
              <a:rPr lang="en-IN" smtClean="0"/>
              <a:t>13</a:t>
            </a:fld>
            <a:endParaRPr lang="en-IN"/>
          </a:p>
        </p:txBody>
      </p:sp>
    </p:spTree>
    <p:extLst>
      <p:ext uri="{BB962C8B-B14F-4D97-AF65-F5344CB8AC3E}">
        <p14:creationId xmlns:p14="http://schemas.microsoft.com/office/powerpoint/2010/main" val="109362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4340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37361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7EF83E-94BC-452C-A1F2-3F44A3776B1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8598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4565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7EF83E-94BC-452C-A1F2-3F44A3776B1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0582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283949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1443930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253404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238497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0AE26-8939-4511-B085-9B33BFD5436F}"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68097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117937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0AE26-8939-4511-B085-9B33BFD5436F}"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99754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0AE26-8939-4511-B085-9B33BFD5436F}"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192458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0AE26-8939-4511-B085-9B33BFD5436F}"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88426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343227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0AE26-8939-4511-B085-9B33BFD5436F}"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7EF83E-94BC-452C-A1F2-3F44A3776B18}" type="slidenum">
              <a:rPr lang="en-IN" smtClean="0"/>
              <a:t>‹#›</a:t>
            </a:fld>
            <a:endParaRPr lang="en-IN"/>
          </a:p>
        </p:txBody>
      </p:sp>
    </p:spTree>
    <p:extLst>
      <p:ext uri="{BB962C8B-B14F-4D97-AF65-F5344CB8AC3E}">
        <p14:creationId xmlns:p14="http://schemas.microsoft.com/office/powerpoint/2010/main" val="265094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C0AE26-8939-4511-B085-9B33BFD5436F}" type="datetimeFigureOut">
              <a:rPr lang="en-IN" smtClean="0"/>
              <a:t>27-10-2024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7EF83E-94BC-452C-A1F2-3F44A3776B18}" type="slidenum">
              <a:rPr lang="en-IN" smtClean="0"/>
              <a:t>‹#›</a:t>
            </a:fld>
            <a:endParaRPr lang="en-IN"/>
          </a:p>
        </p:txBody>
      </p:sp>
    </p:spTree>
    <p:extLst>
      <p:ext uri="{BB962C8B-B14F-4D97-AF65-F5344CB8AC3E}">
        <p14:creationId xmlns:p14="http://schemas.microsoft.com/office/powerpoint/2010/main" val="169723528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ajaycraju98@gmail.com"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pixabay.com/id/logo-gmail-e-mail-11629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67CC-EA8E-0B34-0E95-3A0E2969D926}"/>
              </a:ext>
            </a:extLst>
          </p:cNvPr>
          <p:cNvSpPr>
            <a:spLocks noGrp="1"/>
          </p:cNvSpPr>
          <p:nvPr>
            <p:ph type="ctrTitle"/>
          </p:nvPr>
        </p:nvSpPr>
        <p:spPr>
          <a:xfrm>
            <a:off x="1960562" y="2843213"/>
            <a:ext cx="5940425" cy="3657600"/>
          </a:xfrm>
          <a:noFill/>
        </p:spPr>
        <p:txBody>
          <a:bodyPr anchor="b">
            <a:normAutofit fontScale="90000"/>
          </a:bodyPr>
          <a:lstStyle/>
          <a:p>
            <a:pPr algn="ct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r>
              <a:rPr lang="en-IN" sz="2800" b="1" i="0" u="none" strike="noStrike" baseline="0" dirty="0">
                <a:solidFill>
                  <a:srgbClr val="000000"/>
                </a:solidFill>
                <a:latin typeface="Times New Roman" panose="02020603050405020304" pitchFamily="18" charset="0"/>
                <a:cs typeface="Times New Roman" panose="02020603050405020304" pitchFamily="18" charset="0"/>
              </a:rPr>
              <a:t> </a:t>
            </a: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br>
              <a:rPr lang="en-IN" sz="3600" b="1" i="0" u="none" strike="noStrike" baseline="0" dirty="0">
                <a:solidFill>
                  <a:srgbClr val="000000"/>
                </a:solidFill>
                <a:latin typeface="Times New Roman" panose="02020603050405020304" pitchFamily="18" charset="0"/>
                <a:cs typeface="Times New Roman" panose="02020603050405020304" pitchFamily="18" charset="0"/>
              </a:rPr>
            </a:br>
            <a:br>
              <a:rPr lang="en-IN" sz="4400" b="1" i="0" u="none" strike="noStrike" baseline="0" dirty="0">
                <a:solidFill>
                  <a:srgbClr val="000000"/>
                </a:solidFill>
                <a:latin typeface="Times New Roman" panose="02020603050405020304" pitchFamily="18" charset="0"/>
                <a:cs typeface="Times New Roman" panose="02020603050405020304" pitchFamily="18" charset="0"/>
              </a:rPr>
            </a:br>
            <a:r>
              <a:rPr lang="en-GB" sz="5400" b="1" i="1" u="none" strike="noStrike" baseline="0" dirty="0">
                <a:solidFill>
                  <a:srgbClr val="000000"/>
                </a:solidFill>
                <a:latin typeface="Times New Roman" panose="02020603050405020304" pitchFamily="18" charset="0"/>
                <a:cs typeface="Times New Roman" panose="02020603050405020304" pitchFamily="18" charset="0"/>
              </a:rPr>
              <a:t>Designing interactive visualizations in Power BI</a:t>
            </a:r>
            <a:br>
              <a:rPr lang="en-IN" sz="3600" b="1" i="0" u="none" strike="noStrike" baseline="0" dirty="0">
                <a:solidFill>
                  <a:srgbClr val="000000"/>
                </a:solidFill>
                <a:latin typeface="Times New Roman" panose="02020603050405020304" pitchFamily="18" charset="0"/>
                <a:cs typeface="Times New Roman" panose="02020603050405020304" pitchFamily="18" charset="0"/>
              </a:rPr>
            </a:br>
            <a:br>
              <a:rPr lang="en-GB" sz="5400" b="1" i="0" u="none" strike="noStrike" baseline="0" dirty="0">
                <a:solidFill>
                  <a:srgbClr val="000000"/>
                </a:solidFill>
                <a:latin typeface="Times New Roman" panose="02020603050405020304" pitchFamily="18" charset="0"/>
                <a:cs typeface="Times New Roman" panose="02020603050405020304" pitchFamily="18" charset="0"/>
              </a:rPr>
            </a:br>
            <a:endParaRPr lang="en-IN" sz="8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BFAAE60-00AA-38E5-37B4-98174C787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862" y="2000250"/>
            <a:ext cx="3190876" cy="3128962"/>
          </a:xfrm>
          <a:prstGeom prst="rect">
            <a:avLst/>
          </a:prstGeom>
        </p:spPr>
      </p:pic>
    </p:spTree>
    <p:extLst>
      <p:ext uri="{BB962C8B-B14F-4D97-AF65-F5344CB8AC3E}">
        <p14:creationId xmlns:p14="http://schemas.microsoft.com/office/powerpoint/2010/main" val="401566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D41E-F91D-3875-BC32-6D9B33F5C2DD}"/>
              </a:ext>
            </a:extLst>
          </p:cNvPr>
          <p:cNvSpPr>
            <a:spLocks noGrp="1"/>
          </p:cNvSpPr>
          <p:nvPr>
            <p:ph type="title"/>
          </p:nvPr>
        </p:nvSpPr>
        <p:spPr>
          <a:xfrm>
            <a:off x="2043114" y="644470"/>
            <a:ext cx="9147174" cy="604615"/>
          </a:xfrm>
        </p:spPr>
        <p:txBody>
          <a:bodyPr>
            <a:normAutofit/>
          </a:bodyPr>
          <a:lstStyle/>
          <a:p>
            <a:r>
              <a:rPr lang="en-GB" sz="3200" b="1" i="1" dirty="0">
                <a:latin typeface="Times New Roman" panose="02020603050405020304" pitchFamily="18" charset="0"/>
                <a:cs typeface="Times New Roman" panose="02020603050405020304" pitchFamily="18" charset="0"/>
              </a:rPr>
              <a:t>7</a:t>
            </a:r>
            <a:r>
              <a:rPr lang="en-GB" sz="2800" b="1" i="1" dirty="0">
                <a:latin typeface="Times New Roman" panose="02020603050405020304" pitchFamily="18" charset="0"/>
                <a:cs typeface="Times New Roman" panose="02020603050405020304" pitchFamily="18" charset="0"/>
              </a:rPr>
              <a:t>. Use Buttons and Navigation for Guided Interaction</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CC1EA3-AA3D-5D43-3148-58777FE2838F}"/>
              </a:ext>
            </a:extLst>
          </p:cNvPr>
          <p:cNvSpPr>
            <a:spLocks noGrp="1"/>
          </p:cNvSpPr>
          <p:nvPr>
            <p:ph idx="1"/>
          </p:nvPr>
        </p:nvSpPr>
        <p:spPr>
          <a:xfrm>
            <a:off x="2043114" y="1685925"/>
            <a:ext cx="5272086" cy="4743449"/>
          </a:xfrm>
        </p:spPr>
        <p:txBody>
          <a:bodyPr>
            <a:normAutofit/>
          </a:bodyPr>
          <a:lstStyle/>
          <a:p>
            <a:pPr>
              <a:lnSpc>
                <a:spcPct val="150000"/>
              </a:lnSpc>
            </a:pPr>
            <a:r>
              <a:rPr lang="en-GB" sz="2400" b="1" dirty="0">
                <a:latin typeface="Times New Roman" panose="02020603050405020304" pitchFamily="18" charset="0"/>
                <a:cs typeface="Times New Roman" panose="02020603050405020304" pitchFamily="18" charset="0"/>
              </a:rPr>
              <a:t>Buttons</a:t>
            </a:r>
            <a:r>
              <a:rPr lang="en-GB" sz="2400" dirty="0">
                <a:latin typeface="Times New Roman" panose="02020603050405020304" pitchFamily="18" charset="0"/>
                <a:cs typeface="Times New Roman" panose="02020603050405020304" pitchFamily="18" charset="0"/>
              </a:rPr>
              <a:t> can be used to navigate between report pages, reset filters, or trigger bookmarks. Adding icons and labels to buttons enhances usability.</a:t>
            </a:r>
          </a:p>
          <a:p>
            <a:pPr>
              <a:lnSpc>
                <a:spcPct val="150000"/>
              </a:lnSpc>
            </a:pPr>
            <a:r>
              <a:rPr lang="en-GB" sz="2400" b="1" dirty="0">
                <a:latin typeface="Times New Roman" panose="02020603050405020304" pitchFamily="18" charset="0"/>
                <a:cs typeface="Times New Roman" panose="02020603050405020304" pitchFamily="18" charset="0"/>
              </a:rPr>
              <a:t>Page navigation buttons</a:t>
            </a:r>
            <a:r>
              <a:rPr lang="en-GB" sz="2400" dirty="0">
                <a:latin typeface="Times New Roman" panose="02020603050405020304" pitchFamily="18" charset="0"/>
                <a:cs typeface="Times New Roman" panose="02020603050405020304" pitchFamily="18" charset="0"/>
              </a:rPr>
              <a:t> are useful for creating a story or report flow, helping guide users through the data logically.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EEC5C8-F405-C253-2BCC-65479AA25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949" y="1852612"/>
            <a:ext cx="4067175" cy="3810000"/>
          </a:xfrm>
          <a:prstGeom prst="rect">
            <a:avLst/>
          </a:prstGeom>
        </p:spPr>
      </p:pic>
    </p:spTree>
    <p:extLst>
      <p:ext uri="{BB962C8B-B14F-4D97-AF65-F5344CB8AC3E}">
        <p14:creationId xmlns:p14="http://schemas.microsoft.com/office/powerpoint/2010/main" val="334513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62526E-DCF3-F45E-3336-5EDD40852CA7}"/>
              </a:ext>
            </a:extLst>
          </p:cNvPr>
          <p:cNvSpPr>
            <a:spLocks noGrp="1"/>
          </p:cNvSpPr>
          <p:nvPr>
            <p:ph type="title"/>
          </p:nvPr>
        </p:nvSpPr>
        <p:spPr>
          <a:xfrm>
            <a:off x="1971676" y="685800"/>
            <a:ext cx="9432924" cy="800100"/>
          </a:xfrm>
        </p:spPr>
        <p:txBody>
          <a:bodyPr>
            <a:normAutofit fontScale="90000"/>
          </a:bodyPr>
          <a:lstStyle/>
          <a:p>
            <a:r>
              <a:rPr lang="pt-BR" b="1" i="1" dirty="0">
                <a:latin typeface="Times New Roman" panose="02020603050405020304" pitchFamily="18" charset="0"/>
                <a:cs typeface="Times New Roman" panose="02020603050405020304" pitchFamily="18" charset="0"/>
              </a:rPr>
              <a:t>8. Incorporate Q&amp;A for Natural Language Queries</a:t>
            </a:r>
            <a:endParaRPr lang="en-IN"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066D407-51BE-6F40-C9B6-1AA324EED044}"/>
              </a:ext>
            </a:extLst>
          </p:cNvPr>
          <p:cNvSpPr>
            <a:spLocks noGrp="1"/>
          </p:cNvSpPr>
          <p:nvPr>
            <p:ph idx="1"/>
          </p:nvPr>
        </p:nvSpPr>
        <p:spPr>
          <a:xfrm>
            <a:off x="1971676" y="1843087"/>
            <a:ext cx="4972049" cy="4643437"/>
          </a:xfrm>
        </p:spPr>
        <p:txBody>
          <a:bodyPr>
            <a:normAutofit fontScale="92500"/>
          </a:bodyPr>
          <a:lstStyle/>
          <a:p>
            <a:pPr>
              <a:lnSpc>
                <a:spcPct val="150000"/>
              </a:lnSpc>
            </a:pPr>
            <a:r>
              <a:rPr lang="en-GB" sz="2400" dirty="0">
                <a:latin typeface="Times New Roman" panose="02020603050405020304" pitchFamily="18" charset="0"/>
                <a:cs typeface="Times New Roman" panose="02020603050405020304" pitchFamily="18" charset="0"/>
              </a:rPr>
              <a:t>Power BI’s </a:t>
            </a:r>
            <a:r>
              <a:rPr lang="en-GB" sz="2400" b="1" dirty="0">
                <a:latin typeface="Times New Roman" panose="02020603050405020304" pitchFamily="18" charset="0"/>
                <a:cs typeface="Times New Roman" panose="02020603050405020304" pitchFamily="18" charset="0"/>
              </a:rPr>
              <a:t>Q&amp;A feature</a:t>
            </a:r>
            <a:r>
              <a:rPr lang="en-GB" sz="2400" dirty="0">
                <a:latin typeface="Times New Roman" panose="02020603050405020304" pitchFamily="18" charset="0"/>
                <a:cs typeface="Times New Roman" panose="02020603050405020304" pitchFamily="18" charset="0"/>
              </a:rPr>
              <a:t> allows users to type questions in natural language to get specific answers. Train this feature with relevant terms to improve accuracy.</a:t>
            </a:r>
          </a:p>
          <a:p>
            <a:pPr>
              <a:lnSpc>
                <a:spcPct val="150000"/>
              </a:lnSpc>
            </a:pPr>
            <a:r>
              <a:rPr lang="en-GB" sz="2400" dirty="0">
                <a:latin typeface="Times New Roman" panose="02020603050405020304" pitchFamily="18" charset="0"/>
                <a:cs typeface="Times New Roman" panose="02020603050405020304" pitchFamily="18" charset="0"/>
              </a:rPr>
              <a:t>This can be useful for ad hoc exploration, making it easier for non-technical users to engage with the data.</a:t>
            </a:r>
          </a:p>
          <a:p>
            <a:pPr>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2706525-3097-28D4-0923-3B2596E9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925" y="2428875"/>
            <a:ext cx="4286250" cy="2943225"/>
          </a:xfrm>
          <a:prstGeom prst="rect">
            <a:avLst/>
          </a:prstGeom>
        </p:spPr>
      </p:pic>
    </p:spTree>
    <p:extLst>
      <p:ext uri="{BB962C8B-B14F-4D97-AF65-F5344CB8AC3E}">
        <p14:creationId xmlns:p14="http://schemas.microsoft.com/office/powerpoint/2010/main" val="54001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5BD3-FC41-61F6-58EE-929BCDB44E72}"/>
              </a:ext>
            </a:extLst>
          </p:cNvPr>
          <p:cNvSpPr>
            <a:spLocks noGrp="1"/>
          </p:cNvSpPr>
          <p:nvPr>
            <p:ph type="title"/>
          </p:nvPr>
        </p:nvSpPr>
        <p:spPr>
          <a:xfrm>
            <a:off x="2107150" y="565889"/>
            <a:ext cx="8911687" cy="761778"/>
          </a:xfrm>
        </p:spPr>
        <p:txBody>
          <a:bodyPr/>
          <a:lstStyle/>
          <a:p>
            <a:r>
              <a:rPr lang="en-IN" b="1" i="1" dirty="0">
                <a:latin typeface="Times New Roman" panose="02020603050405020304" pitchFamily="18" charset="0"/>
                <a:cs typeface="Times New Roman" panose="02020603050405020304" pitchFamily="18" charset="0"/>
              </a:rPr>
              <a:t>9. Optimize Performance for Interactivity</a:t>
            </a:r>
          </a:p>
        </p:txBody>
      </p:sp>
      <p:sp>
        <p:nvSpPr>
          <p:cNvPr id="3" name="Content Placeholder 2">
            <a:extLst>
              <a:ext uri="{FF2B5EF4-FFF2-40B4-BE49-F238E27FC236}">
                <a16:creationId xmlns:a16="http://schemas.microsoft.com/office/drawing/2014/main" id="{226CD11D-647C-F4FF-2DA3-9E20599B2D28}"/>
              </a:ext>
            </a:extLst>
          </p:cNvPr>
          <p:cNvSpPr>
            <a:spLocks noGrp="1"/>
          </p:cNvSpPr>
          <p:nvPr>
            <p:ph idx="1"/>
          </p:nvPr>
        </p:nvSpPr>
        <p:spPr>
          <a:xfrm>
            <a:off x="2107150" y="1671637"/>
            <a:ext cx="4636550" cy="4943475"/>
          </a:xfrm>
        </p:spPr>
        <p:txBody>
          <a:bodyPr>
            <a:normAutofit lnSpcReduction="10000"/>
          </a:bodyPr>
          <a:lstStyle/>
          <a:p>
            <a:pPr>
              <a:lnSpc>
                <a:spcPct val="150000"/>
              </a:lnSpc>
            </a:pPr>
            <a:r>
              <a:rPr lang="en-GB" sz="2400" dirty="0">
                <a:latin typeface="Times New Roman" panose="02020603050405020304" pitchFamily="18" charset="0"/>
                <a:cs typeface="Times New Roman" panose="02020603050405020304" pitchFamily="18" charset="0"/>
              </a:rPr>
              <a:t>Minimize data loads, optimize data models, and use </a:t>
            </a:r>
            <a:r>
              <a:rPr lang="en-GB" sz="2400" b="1" dirty="0">
                <a:latin typeface="Times New Roman" panose="02020603050405020304" pitchFamily="18" charset="0"/>
                <a:cs typeface="Times New Roman" panose="02020603050405020304" pitchFamily="18" charset="0"/>
              </a:rPr>
              <a:t>data aggregations</a:t>
            </a:r>
            <a:r>
              <a:rPr lang="en-GB" sz="2400" dirty="0">
                <a:latin typeface="Times New Roman" panose="02020603050405020304" pitchFamily="18" charset="0"/>
                <a:cs typeface="Times New Roman" panose="02020603050405020304" pitchFamily="18" charset="0"/>
              </a:rPr>
              <a:t> to ensure reports load quickly and interactions are seamless.</a:t>
            </a:r>
          </a:p>
          <a:p>
            <a:pPr>
              <a:lnSpc>
                <a:spcPct val="150000"/>
              </a:lnSpc>
            </a:pPr>
            <a:r>
              <a:rPr lang="en-GB" sz="2400" dirty="0">
                <a:latin typeface="Times New Roman" panose="02020603050405020304" pitchFamily="18" charset="0"/>
                <a:cs typeface="Times New Roman" panose="02020603050405020304" pitchFamily="18" charset="0"/>
              </a:rPr>
              <a:t>Limit the number of visuals on each page to avoid performance slowdowns and keep the design user-friendly.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19E825-0AB0-6372-32A3-F3F962C9E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825" y="2085976"/>
            <a:ext cx="3900487" cy="3567111"/>
          </a:xfrm>
          <a:prstGeom prst="rect">
            <a:avLst/>
          </a:prstGeom>
        </p:spPr>
      </p:pic>
    </p:spTree>
    <p:extLst>
      <p:ext uri="{BB962C8B-B14F-4D97-AF65-F5344CB8AC3E}">
        <p14:creationId xmlns:p14="http://schemas.microsoft.com/office/powerpoint/2010/main" val="224214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74C2-8DC9-BBD8-B420-5AFA25D69AC0}"/>
              </a:ext>
            </a:extLst>
          </p:cNvPr>
          <p:cNvSpPr>
            <a:spLocks noGrp="1"/>
          </p:cNvSpPr>
          <p:nvPr>
            <p:ph type="title"/>
          </p:nvPr>
        </p:nvSpPr>
        <p:spPr>
          <a:xfrm>
            <a:off x="1878551" y="637326"/>
            <a:ext cx="5779550" cy="618903"/>
          </a:xfrm>
        </p:spPr>
        <p:txBody>
          <a:bodyPr>
            <a:normAutofit fontScale="90000"/>
          </a:bodyPr>
          <a:lstStyle/>
          <a:p>
            <a:r>
              <a:rPr lang="en-GB" b="1" i="1" dirty="0">
                <a:latin typeface="Times New Roman" panose="02020603050405020304" pitchFamily="18" charset="0"/>
                <a:cs typeface="Times New Roman" panose="02020603050405020304" pitchFamily="18" charset="0"/>
              </a:rPr>
              <a:t>10. Test Usability and Refine</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D801ED-361A-4FBA-73EA-59DC23BFFE19}"/>
              </a:ext>
            </a:extLst>
          </p:cNvPr>
          <p:cNvSpPr>
            <a:spLocks noGrp="1"/>
          </p:cNvSpPr>
          <p:nvPr>
            <p:ph idx="1"/>
          </p:nvPr>
        </p:nvSpPr>
        <p:spPr>
          <a:xfrm>
            <a:off x="1808970" y="1728788"/>
            <a:ext cx="4934730" cy="4786312"/>
          </a:xfrm>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Test the interactivity to ensure users understand how to interact with visuals and navigation</a:t>
            </a:r>
          </a:p>
          <a:p>
            <a:pPr>
              <a:lnSpc>
                <a:spcPct val="150000"/>
              </a:lnSpc>
            </a:pPr>
            <a:r>
              <a:rPr lang="en-GB" sz="2400" dirty="0">
                <a:latin typeface="Times New Roman" panose="02020603050405020304" pitchFamily="18" charset="0"/>
                <a:cs typeface="Times New Roman" panose="02020603050405020304" pitchFamily="18" charset="0"/>
              </a:rPr>
              <a:t>Collect feedback to refine filters, drill-throughs, and other interactive elements based on user needs.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85CAA8-9CDB-F290-A0DB-795906397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0" y="1585913"/>
            <a:ext cx="4243387" cy="4072417"/>
          </a:xfrm>
          <a:prstGeom prst="rect">
            <a:avLst/>
          </a:prstGeom>
        </p:spPr>
      </p:pic>
    </p:spTree>
    <p:extLst>
      <p:ext uri="{BB962C8B-B14F-4D97-AF65-F5344CB8AC3E}">
        <p14:creationId xmlns:p14="http://schemas.microsoft.com/office/powerpoint/2010/main" val="10627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A260-5B03-0540-3FCA-DA58C1FF1906}"/>
              </a:ext>
            </a:extLst>
          </p:cNvPr>
          <p:cNvSpPr>
            <a:spLocks noGrp="1"/>
          </p:cNvSpPr>
          <p:nvPr>
            <p:ph type="title"/>
          </p:nvPr>
        </p:nvSpPr>
        <p:spPr>
          <a:xfrm>
            <a:off x="2592926" y="624110"/>
            <a:ext cx="3965038" cy="718915"/>
          </a:xfrm>
        </p:spPr>
        <p:txBody>
          <a:bodyPr/>
          <a:lstStyle/>
          <a:p>
            <a:r>
              <a:rPr lang="en-GB" b="1" dirty="0">
                <a:latin typeface="Times New Roman" panose="02020603050405020304" pitchFamily="18" charset="0"/>
                <a:cs typeface="Times New Roman" panose="02020603050405020304" pitchFamily="18" charset="0"/>
              </a:rPr>
              <a:t>   </a:t>
            </a:r>
            <a:r>
              <a:rPr lang="en-GB" sz="4000" b="1" i="1" dirty="0">
                <a:latin typeface="Times New Roman" panose="02020603050405020304" pitchFamily="18" charset="0"/>
                <a:cs typeface="Times New Roman" panose="02020603050405020304" pitchFamily="18" charset="0"/>
              </a:rPr>
              <a:t>Conclusion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7F7DC-8E95-AD74-BFB5-259CFB4FFB52}"/>
              </a:ext>
            </a:extLst>
          </p:cNvPr>
          <p:cNvSpPr>
            <a:spLocks noGrp="1"/>
          </p:cNvSpPr>
          <p:nvPr>
            <p:ph idx="1"/>
          </p:nvPr>
        </p:nvSpPr>
        <p:spPr>
          <a:xfrm>
            <a:off x="2592926" y="1914525"/>
            <a:ext cx="7594062" cy="3996697"/>
          </a:xfrm>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In conclusion, designing interactive visualizations in Power BI allows users to 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dynamically, making insights more accessible and actionable. By leveraging various tools like slicers, drill-throughs, cross-filtering, and bookmarks, you can create an engaging, user-friendly experience that empowers users to delve deeper into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17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333A5-5569-DE58-7CDA-9ED942A8166C}"/>
              </a:ext>
            </a:extLst>
          </p:cNvPr>
          <p:cNvSpPr>
            <a:spLocks noGrp="1"/>
          </p:cNvSpPr>
          <p:nvPr>
            <p:ph idx="1"/>
          </p:nvPr>
        </p:nvSpPr>
        <p:spPr>
          <a:xfrm>
            <a:off x="2052637" y="1739900"/>
            <a:ext cx="6677026" cy="4132263"/>
          </a:xfrm>
        </p:spPr>
        <p:txBody>
          <a:bodyPr>
            <a:normAutofit/>
          </a:bodyPr>
          <a:lstStyle/>
          <a:p>
            <a:endParaRPr lang="en-GB" dirty="0"/>
          </a:p>
          <a:p>
            <a:endParaRPr lang="en-IN" dirty="0"/>
          </a:p>
          <a:p>
            <a:pPr marL="0" indent="0" algn="ctr">
              <a:buNone/>
            </a:pPr>
            <a:endParaRPr lang="en-IN" dirty="0"/>
          </a:p>
          <a:p>
            <a:pPr marL="0" indent="0">
              <a:buNone/>
            </a:pPr>
            <a:r>
              <a:rPr lang="en-IN" sz="4400" b="1" dirty="0">
                <a:latin typeface="Times New Roman" panose="02020603050405020304" pitchFamily="18" charset="0"/>
                <a:cs typeface="Times New Roman" panose="02020603050405020304" pitchFamily="18" charset="0"/>
              </a:rPr>
              <a:t>            </a:t>
            </a:r>
            <a:r>
              <a:rPr lang="en-IN" sz="4800" b="1" i="1" dirty="0">
                <a:latin typeface="Times New Roman" panose="02020603050405020304" pitchFamily="18" charset="0"/>
                <a:cs typeface="Times New Roman" panose="02020603050405020304" pitchFamily="18" charset="0"/>
              </a:rPr>
              <a:t>Thank you</a:t>
            </a:r>
          </a:p>
          <a:p>
            <a:pPr marL="0" indent="0">
              <a:buNone/>
            </a:pPr>
            <a:endParaRPr lang="en-IN" sz="4400" b="1" dirty="0">
              <a:latin typeface="Times New Roman" panose="02020603050405020304" pitchFamily="18" charset="0"/>
              <a:cs typeface="Times New Roman" panose="02020603050405020304" pitchFamily="18" charset="0"/>
            </a:endParaRPr>
          </a:p>
          <a:p>
            <a:pPr marL="0" indent="0">
              <a:buNone/>
            </a:pPr>
            <a:endParaRPr lang="en-IN" sz="44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r>
              <a:rPr lang="en-IN" sz="1800" b="1" i="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ajaycraju98@gmail.com</a:t>
            </a:r>
            <a:endParaRPr lang="en-IN" sz="1800" b="1" i="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80BAD7-600B-CCCD-B503-0005FFAC190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95601" y="5357812"/>
            <a:ext cx="519112" cy="374734"/>
          </a:xfrm>
          <a:prstGeom prst="rect">
            <a:avLst/>
          </a:prstGeom>
        </p:spPr>
      </p:pic>
      <p:pic>
        <p:nvPicPr>
          <p:cNvPr id="7" name="Picture 6">
            <a:extLst>
              <a:ext uri="{FF2B5EF4-FFF2-40B4-BE49-F238E27FC236}">
                <a16:creationId xmlns:a16="http://schemas.microsoft.com/office/drawing/2014/main" id="{87F094BA-21AC-4097-4DCD-A8D339592A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0437" y="1791493"/>
            <a:ext cx="4276725" cy="3275013"/>
          </a:xfrm>
          <a:prstGeom prst="rect">
            <a:avLst/>
          </a:prstGeom>
        </p:spPr>
      </p:pic>
    </p:spTree>
    <p:extLst>
      <p:ext uri="{BB962C8B-B14F-4D97-AF65-F5344CB8AC3E}">
        <p14:creationId xmlns:p14="http://schemas.microsoft.com/office/powerpoint/2010/main" val="181723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7A13-2163-2179-81E1-F156651303F0}"/>
              </a:ext>
            </a:extLst>
          </p:cNvPr>
          <p:cNvSpPr>
            <a:spLocks noGrp="1"/>
          </p:cNvSpPr>
          <p:nvPr>
            <p:ph type="title"/>
          </p:nvPr>
        </p:nvSpPr>
        <p:spPr>
          <a:xfrm>
            <a:off x="2378613" y="671512"/>
            <a:ext cx="6279613" cy="714375"/>
          </a:xfrm>
        </p:spPr>
        <p:txBody>
          <a:bodyPr>
            <a:normAutofit/>
          </a:bodyPr>
          <a:lstStyle/>
          <a:p>
            <a:r>
              <a:rPr lang="en-IN" sz="4000" b="1" i="1" dirty="0">
                <a:latin typeface="Times New Roman" panose="02020603050405020304" pitchFamily="18" charset="0"/>
                <a:cs typeface="Times New Roman" panose="02020603050405020304" pitchFamily="18" charset="0"/>
              </a:rPr>
              <a:t>Visualizations in Power BI</a:t>
            </a:r>
          </a:p>
        </p:txBody>
      </p:sp>
      <p:sp>
        <p:nvSpPr>
          <p:cNvPr id="3" name="Content Placeholder 2">
            <a:extLst>
              <a:ext uri="{FF2B5EF4-FFF2-40B4-BE49-F238E27FC236}">
                <a16:creationId xmlns:a16="http://schemas.microsoft.com/office/drawing/2014/main" id="{CB1BEA0F-C994-4022-E35F-7A1520BFF62F}"/>
              </a:ext>
            </a:extLst>
          </p:cNvPr>
          <p:cNvSpPr>
            <a:spLocks noGrp="1"/>
          </p:cNvSpPr>
          <p:nvPr>
            <p:ph idx="1"/>
          </p:nvPr>
        </p:nvSpPr>
        <p:spPr>
          <a:xfrm>
            <a:off x="2217737" y="2190750"/>
            <a:ext cx="8783638" cy="3777622"/>
          </a:xfrm>
        </p:spPr>
        <p:txBody>
          <a:bodyPr>
            <a:normAutofit fontScale="92500" lnSpcReduction="20000"/>
          </a:bodyPr>
          <a:lstStyle/>
          <a:p>
            <a:pPr>
              <a:lnSpc>
                <a:spcPct val="150000"/>
              </a:lnSpc>
            </a:pPr>
            <a:r>
              <a:rPr lang="en-GB" sz="2400" dirty="0">
                <a:latin typeface="Times New Roman" panose="02020603050405020304" pitchFamily="18" charset="0"/>
                <a:cs typeface="Times New Roman" panose="02020603050405020304" pitchFamily="18" charset="0"/>
              </a:rPr>
              <a:t>Power BI’s visualization tools are designed to turn complex datasets into easily understandable, interactive graphics that reveal trends, patterns, and insights. It offers a broad selection of visuals, including bar and column charts for categorical comparisons, line and area charts for tracking trends over time, and pie or donut charts for illustrating proportions.. The platform’s flexibility empowers users to create visually appealing, data-rich dashboards that support strategic decision-making and enhance data storytelling.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84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38EA-DF43-4045-C2F7-B8CAE5229799}"/>
              </a:ext>
            </a:extLst>
          </p:cNvPr>
          <p:cNvSpPr>
            <a:spLocks noGrp="1"/>
          </p:cNvSpPr>
          <p:nvPr>
            <p:ph type="title"/>
          </p:nvPr>
        </p:nvSpPr>
        <p:spPr>
          <a:xfrm>
            <a:off x="2224088" y="642937"/>
            <a:ext cx="7743824" cy="600075"/>
          </a:xfrm>
        </p:spPr>
        <p:txBody>
          <a:bodyPr>
            <a:normAutofit fontScale="90000"/>
          </a:bodyPr>
          <a:lstStyle/>
          <a:p>
            <a:r>
              <a:rPr lang="en-GB" b="1" i="1" dirty="0">
                <a:latin typeface="Times New Roman" panose="02020603050405020304" pitchFamily="18" charset="0"/>
                <a:cs typeface="Times New Roman" panose="02020603050405020304" pitchFamily="18" charset="0"/>
              </a:rPr>
              <a:t>Types of Visualizations in Power BI</a:t>
            </a:r>
            <a:endParaRPr lang="en-IN" i="1" dirty="0"/>
          </a:p>
        </p:txBody>
      </p:sp>
      <p:sp>
        <p:nvSpPr>
          <p:cNvPr id="3" name="Content Placeholder 2">
            <a:extLst>
              <a:ext uri="{FF2B5EF4-FFF2-40B4-BE49-F238E27FC236}">
                <a16:creationId xmlns:a16="http://schemas.microsoft.com/office/drawing/2014/main" id="{6E1C42E4-5080-ACFB-25AC-E6A87D084071}"/>
              </a:ext>
            </a:extLst>
          </p:cNvPr>
          <p:cNvSpPr>
            <a:spLocks noGrp="1"/>
          </p:cNvSpPr>
          <p:nvPr>
            <p:ph idx="1"/>
          </p:nvPr>
        </p:nvSpPr>
        <p:spPr>
          <a:xfrm>
            <a:off x="2443163" y="1528763"/>
            <a:ext cx="4714875" cy="5029200"/>
          </a:xfrm>
        </p:spPr>
        <p:txBody>
          <a:bodyPr/>
          <a:lstStyle/>
          <a:p>
            <a:r>
              <a:rPr lang="en-GB" sz="2000" b="1" dirty="0">
                <a:latin typeface="Times New Roman" panose="02020603050405020304" pitchFamily="18" charset="0"/>
                <a:cs typeface="Times New Roman" panose="02020603050405020304" pitchFamily="18" charset="0"/>
              </a:rPr>
              <a:t>Bar and Column Charts</a:t>
            </a:r>
          </a:p>
          <a:p>
            <a:r>
              <a:rPr lang="en-IN" sz="2000" b="1" dirty="0">
                <a:latin typeface="Times New Roman" panose="02020603050405020304" pitchFamily="18" charset="0"/>
                <a:cs typeface="Times New Roman" panose="02020603050405020304" pitchFamily="18" charset="0"/>
              </a:rPr>
              <a:t>Line Charts</a:t>
            </a:r>
          </a:p>
          <a:p>
            <a:r>
              <a:rPr lang="en-GB" sz="2000" b="1" dirty="0">
                <a:latin typeface="Times New Roman" panose="02020603050405020304" pitchFamily="18" charset="0"/>
                <a:cs typeface="Times New Roman" panose="02020603050405020304" pitchFamily="18" charset="0"/>
              </a:rPr>
              <a:t>Pie and Donut Charts</a:t>
            </a:r>
          </a:p>
          <a:p>
            <a:r>
              <a:rPr lang="en-IN" sz="2000" b="1" dirty="0">
                <a:latin typeface="Times New Roman" panose="02020603050405020304" pitchFamily="18" charset="0"/>
                <a:cs typeface="Times New Roman" panose="02020603050405020304" pitchFamily="18" charset="0"/>
              </a:rPr>
              <a:t>Area Charts</a:t>
            </a:r>
          </a:p>
          <a:p>
            <a:r>
              <a:rPr lang="en-IN" sz="2000" b="1" dirty="0">
                <a:latin typeface="Times New Roman" panose="02020603050405020304" pitchFamily="18" charset="0"/>
                <a:cs typeface="Times New Roman" panose="02020603050405020304" pitchFamily="18" charset="0"/>
              </a:rPr>
              <a:t>Tables and Matrices</a:t>
            </a:r>
          </a:p>
          <a:p>
            <a:r>
              <a:rPr lang="en-GB" sz="2000" b="1" dirty="0">
                <a:latin typeface="Times New Roman" panose="02020603050405020304" pitchFamily="18" charset="0"/>
                <a:cs typeface="Times New Roman" panose="02020603050405020304" pitchFamily="18" charset="0"/>
              </a:rPr>
              <a:t>Maps (Choropleth and Filled)</a:t>
            </a:r>
          </a:p>
          <a:p>
            <a:r>
              <a:rPr lang="en-IN" sz="2000" b="1" dirty="0">
                <a:latin typeface="Times New Roman" panose="02020603050405020304" pitchFamily="18" charset="0"/>
                <a:cs typeface="Times New Roman" panose="02020603050405020304" pitchFamily="18" charset="0"/>
              </a:rPr>
              <a:t>Tree Maps</a:t>
            </a:r>
          </a:p>
          <a:p>
            <a:r>
              <a:rPr lang="en-IN" sz="2000" b="1" dirty="0">
                <a:latin typeface="Times New Roman" panose="02020603050405020304" pitchFamily="18" charset="0"/>
                <a:cs typeface="Times New Roman" panose="02020603050405020304" pitchFamily="18" charset="0"/>
              </a:rPr>
              <a:t>Funnel Charts</a:t>
            </a:r>
          </a:p>
          <a:p>
            <a:r>
              <a:rPr lang="en-GB" sz="2000" b="1" dirty="0">
                <a:latin typeface="Times New Roman" panose="02020603050405020304" pitchFamily="18" charset="0"/>
                <a:cs typeface="Times New Roman" panose="02020603050405020304" pitchFamily="18" charset="0"/>
              </a:rPr>
              <a:t>Gauge and KPI Visuals</a:t>
            </a:r>
          </a:p>
          <a:p>
            <a:r>
              <a:rPr lang="en-GB" sz="2000" b="1" dirty="0">
                <a:latin typeface="Times New Roman" panose="02020603050405020304" pitchFamily="18" charset="0"/>
                <a:cs typeface="Times New Roman" panose="02020603050405020304" pitchFamily="18" charset="0"/>
              </a:rPr>
              <a:t>Cards (Single Number and Multi-Row)</a:t>
            </a:r>
          </a:p>
          <a:p>
            <a:r>
              <a:rPr lang="en-IN" sz="2000" b="1" dirty="0">
                <a:latin typeface="Times New Roman" panose="02020603050405020304" pitchFamily="18" charset="0"/>
                <a:cs typeface="Times New Roman" panose="02020603050405020304" pitchFamily="18" charset="0"/>
              </a:rPr>
              <a:t>Waterfall Chart</a:t>
            </a:r>
          </a:p>
          <a:p>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FB83CE6-B030-95A4-0572-3D895741E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038" y="1528763"/>
            <a:ext cx="4400550" cy="4543425"/>
          </a:xfrm>
          <a:prstGeom prst="rect">
            <a:avLst/>
          </a:prstGeom>
        </p:spPr>
      </p:pic>
    </p:spTree>
    <p:extLst>
      <p:ext uri="{BB962C8B-B14F-4D97-AF65-F5344CB8AC3E}">
        <p14:creationId xmlns:p14="http://schemas.microsoft.com/office/powerpoint/2010/main" val="28929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895CA1-9EA6-2CD8-86D8-F3964979EF5C}"/>
              </a:ext>
            </a:extLst>
          </p:cNvPr>
          <p:cNvSpPr>
            <a:spLocks noGrp="1"/>
          </p:cNvSpPr>
          <p:nvPr>
            <p:ph type="title"/>
          </p:nvPr>
        </p:nvSpPr>
        <p:spPr>
          <a:xfrm>
            <a:off x="2157413" y="442913"/>
            <a:ext cx="9347199" cy="1171576"/>
          </a:xfrm>
        </p:spPr>
        <p:txBody>
          <a:bodyPr>
            <a:normAutofit fontScale="90000"/>
          </a:bodyPr>
          <a:lstStyle/>
          <a:p>
            <a:r>
              <a:rPr lang="en-GB" b="1" i="1" dirty="0">
                <a:latin typeface="Times New Roman" panose="02020603050405020304" pitchFamily="18" charset="0"/>
                <a:cs typeface="Times New Roman" panose="02020603050405020304" pitchFamily="18" charset="0"/>
              </a:rPr>
              <a:t>key steps and tips to design effective interactive visualizations in Power BI</a:t>
            </a:r>
            <a:endParaRPr lang="en-IN"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9BF209A-F208-ACE1-80C2-61D8EE33D7E4}"/>
              </a:ext>
            </a:extLst>
          </p:cNvPr>
          <p:cNvSpPr>
            <a:spLocks noGrp="1"/>
          </p:cNvSpPr>
          <p:nvPr>
            <p:ph idx="1"/>
          </p:nvPr>
        </p:nvSpPr>
        <p:spPr>
          <a:xfrm>
            <a:off x="2286000" y="2157412"/>
            <a:ext cx="5500688" cy="4143376"/>
          </a:xfrm>
        </p:spPr>
        <p:txBody>
          <a:bodyPr>
            <a:normAutofit/>
          </a:bodyPr>
          <a:lstStyle/>
          <a:p>
            <a:pPr marL="0" indent="0">
              <a:lnSpc>
                <a:spcPct val="150000"/>
              </a:lnSpc>
              <a:buNone/>
            </a:pPr>
            <a:r>
              <a:rPr lang="en-GB" sz="2400" b="1" i="1" dirty="0">
                <a:latin typeface="Times New Roman" panose="02020603050405020304" pitchFamily="18" charset="0"/>
                <a:cs typeface="Times New Roman" panose="02020603050405020304" pitchFamily="18" charset="0"/>
              </a:rPr>
              <a:t>1. Choose the Right Visualization Type</a:t>
            </a:r>
          </a:p>
          <a:p>
            <a:pPr>
              <a:lnSpc>
                <a:spcPct val="150000"/>
              </a:lnSpc>
            </a:pPr>
            <a:r>
              <a:rPr lang="en-GB" sz="2000" b="1" dirty="0">
                <a:latin typeface="Times New Roman" panose="02020603050405020304" pitchFamily="18" charset="0"/>
                <a:cs typeface="Times New Roman" panose="02020603050405020304" pitchFamily="18" charset="0"/>
              </a:rPr>
              <a:t>Select visuals</a:t>
            </a:r>
            <a:r>
              <a:rPr lang="en-GB" sz="2000" dirty="0">
                <a:latin typeface="Times New Roman" panose="02020603050405020304" pitchFamily="18" charset="0"/>
                <a:cs typeface="Times New Roman" panose="02020603050405020304" pitchFamily="18" charset="0"/>
              </a:rPr>
              <a:t> that best represent your data, like bar charts for categorical data, line charts for trends, or maps for geographical data.</a:t>
            </a:r>
          </a:p>
          <a:p>
            <a:pPr>
              <a:lnSpc>
                <a:spcPct val="150000"/>
              </a:lnSpc>
            </a:pPr>
            <a:r>
              <a:rPr lang="en-GB" sz="2000" dirty="0">
                <a:latin typeface="Times New Roman" panose="02020603050405020304" pitchFamily="18" charset="0"/>
                <a:cs typeface="Times New Roman" panose="02020603050405020304" pitchFamily="18" charset="0"/>
              </a:rPr>
              <a:t>Use </a:t>
            </a:r>
            <a:r>
              <a:rPr lang="en-GB" sz="2000" b="1" dirty="0">
                <a:latin typeface="Times New Roman" panose="02020603050405020304" pitchFamily="18" charset="0"/>
                <a:cs typeface="Times New Roman" panose="02020603050405020304" pitchFamily="18" charset="0"/>
              </a:rPr>
              <a:t>custom visuals</a:t>
            </a:r>
            <a:r>
              <a:rPr lang="en-GB" sz="2000" dirty="0">
                <a:latin typeface="Times New Roman" panose="02020603050405020304" pitchFamily="18" charset="0"/>
                <a:cs typeface="Times New Roman" panose="02020603050405020304" pitchFamily="18" charset="0"/>
              </a:rPr>
              <a:t> from Power BI's marketplace if the standard options don’t meet your needs.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80E1B2-B019-EEDC-1ED3-9F1227F2A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725" y="2328862"/>
            <a:ext cx="3714750" cy="3328987"/>
          </a:xfrm>
          <a:prstGeom prst="rect">
            <a:avLst/>
          </a:prstGeom>
        </p:spPr>
      </p:pic>
    </p:spTree>
    <p:extLst>
      <p:ext uri="{BB962C8B-B14F-4D97-AF65-F5344CB8AC3E}">
        <p14:creationId xmlns:p14="http://schemas.microsoft.com/office/powerpoint/2010/main" val="32046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DB9D43-52AC-2A0A-9409-CDDE42721272}"/>
              </a:ext>
            </a:extLst>
          </p:cNvPr>
          <p:cNvSpPr>
            <a:spLocks noGrp="1"/>
          </p:cNvSpPr>
          <p:nvPr>
            <p:ph type="title"/>
          </p:nvPr>
        </p:nvSpPr>
        <p:spPr>
          <a:xfrm>
            <a:off x="2592926" y="685800"/>
            <a:ext cx="5336638" cy="771525"/>
          </a:xfrm>
        </p:spPr>
        <p:txBody>
          <a:bodyPr>
            <a:normAutofit/>
          </a:bodyPr>
          <a:lstStyle/>
          <a:p>
            <a:r>
              <a:rPr lang="en-GB" b="1" i="1" dirty="0">
                <a:latin typeface="Times New Roman" panose="02020603050405020304" pitchFamily="18" charset="0"/>
                <a:cs typeface="Times New Roman" panose="02020603050405020304" pitchFamily="18" charset="0"/>
              </a:rPr>
              <a:t>2. Use Filters and Slicers</a:t>
            </a:r>
            <a:endParaRPr lang="en-IN" b="1" i="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2137A7E-F7C4-45C5-4CCE-0EC9E8771FA1}"/>
              </a:ext>
            </a:extLst>
          </p:cNvPr>
          <p:cNvSpPr>
            <a:spLocks noGrp="1"/>
          </p:cNvSpPr>
          <p:nvPr>
            <p:ph idx="1"/>
          </p:nvPr>
        </p:nvSpPr>
        <p:spPr>
          <a:xfrm>
            <a:off x="2592925" y="1628775"/>
            <a:ext cx="5050887" cy="4829175"/>
          </a:xfrm>
        </p:spPr>
        <p:txBody>
          <a:bodyPr>
            <a:normAutofit fontScale="92500" lnSpcReduction="20000"/>
          </a:bodyPr>
          <a:lstStyle/>
          <a:p>
            <a:pPr>
              <a:lnSpc>
                <a:spcPct val="150000"/>
              </a:lnSpc>
            </a:pPr>
            <a:r>
              <a:rPr lang="en-GB" sz="2400" b="1" dirty="0">
                <a:latin typeface="Times New Roman" panose="02020603050405020304" pitchFamily="18" charset="0"/>
                <a:cs typeface="Times New Roman" panose="02020603050405020304" pitchFamily="18" charset="0"/>
              </a:rPr>
              <a:t>Slicers</a:t>
            </a:r>
            <a:r>
              <a:rPr lang="en-GB" sz="2400" dirty="0">
                <a:latin typeface="Times New Roman" panose="02020603050405020304" pitchFamily="18" charset="0"/>
                <a:cs typeface="Times New Roman" panose="02020603050405020304" pitchFamily="18" charset="0"/>
              </a:rPr>
              <a:t> allow users to filter data by categories like dates, regions, or product categories. These can be dropdowns or lists to make filtering easier.</a:t>
            </a:r>
          </a:p>
          <a:p>
            <a:pPr>
              <a:lnSpc>
                <a:spcPct val="150000"/>
              </a:lnSpc>
            </a:pPr>
            <a:r>
              <a:rPr lang="en-GB" sz="2400" dirty="0">
                <a:latin typeface="Times New Roman" panose="02020603050405020304" pitchFamily="18" charset="0"/>
                <a:cs typeface="Times New Roman" panose="02020603050405020304" pitchFamily="18" charset="0"/>
              </a:rPr>
              <a:t>Use </a:t>
            </a:r>
            <a:r>
              <a:rPr lang="en-GB" sz="2400" b="1" dirty="0">
                <a:latin typeface="Times New Roman" panose="02020603050405020304" pitchFamily="18" charset="0"/>
                <a:cs typeface="Times New Roman" panose="02020603050405020304" pitchFamily="18" charset="0"/>
              </a:rPr>
              <a:t>visual-level, page-level, or report-level filters</a:t>
            </a:r>
            <a:r>
              <a:rPr lang="en-GB" sz="2400" dirty="0">
                <a:latin typeface="Times New Roman" panose="02020603050405020304" pitchFamily="18" charset="0"/>
                <a:cs typeface="Times New Roman" panose="02020603050405020304" pitchFamily="18" charset="0"/>
              </a:rPr>
              <a:t> to control data views and scope.</a:t>
            </a:r>
          </a:p>
          <a:p>
            <a:pPr>
              <a:lnSpc>
                <a:spcPct val="150000"/>
              </a:lnSpc>
            </a:pPr>
            <a:r>
              <a:rPr lang="en-GB" sz="2400" dirty="0">
                <a:latin typeface="Times New Roman" panose="02020603050405020304" pitchFamily="18" charset="0"/>
                <a:cs typeface="Times New Roman" panose="02020603050405020304" pitchFamily="18" charset="0"/>
              </a:rPr>
              <a:t>Implement </a:t>
            </a:r>
            <a:r>
              <a:rPr lang="en-GB" sz="2400" b="1" dirty="0">
                <a:latin typeface="Times New Roman" panose="02020603050405020304" pitchFamily="18" charset="0"/>
                <a:cs typeface="Times New Roman" panose="02020603050405020304" pitchFamily="18" charset="0"/>
              </a:rPr>
              <a:t>drill-through filters</a:t>
            </a:r>
            <a:r>
              <a:rPr lang="en-GB" sz="2400" dirty="0">
                <a:latin typeface="Times New Roman" panose="02020603050405020304" pitchFamily="18" charset="0"/>
                <a:cs typeface="Times New Roman" panose="02020603050405020304" pitchFamily="18" charset="0"/>
              </a:rPr>
              <a:t> to enable users to click and access more detailed data.</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4EA4103-AC4A-5F09-A265-B51BF56D6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564" y="1857374"/>
            <a:ext cx="3729036" cy="3686175"/>
          </a:xfrm>
          <a:prstGeom prst="rect">
            <a:avLst/>
          </a:prstGeom>
        </p:spPr>
      </p:pic>
    </p:spTree>
    <p:extLst>
      <p:ext uri="{BB962C8B-B14F-4D97-AF65-F5344CB8AC3E}">
        <p14:creationId xmlns:p14="http://schemas.microsoft.com/office/powerpoint/2010/main" val="241981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5FE257-E0F5-CC97-1A28-BF15B5171447}"/>
              </a:ext>
            </a:extLst>
          </p:cNvPr>
          <p:cNvSpPr>
            <a:spLocks noGrp="1"/>
          </p:cNvSpPr>
          <p:nvPr>
            <p:ph type="title"/>
          </p:nvPr>
        </p:nvSpPr>
        <p:spPr>
          <a:xfrm>
            <a:off x="2164300" y="638398"/>
            <a:ext cx="8911687" cy="690340"/>
          </a:xfrm>
        </p:spPr>
        <p:txBody>
          <a:bodyPr>
            <a:normAutofit fontScale="90000"/>
          </a:bodyPr>
          <a:lstStyle/>
          <a:p>
            <a:r>
              <a:rPr lang="en-GB" b="1" i="1" dirty="0">
                <a:latin typeface="Times New Roman" panose="02020603050405020304" pitchFamily="18" charset="0"/>
                <a:cs typeface="Times New Roman" panose="02020603050405020304" pitchFamily="18" charset="0"/>
              </a:rPr>
              <a:t>3. Enable Cross-Filtering and Cross-Highlighting</a:t>
            </a:r>
            <a:endParaRPr lang="en-IN"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6E0587-B61E-8FC3-5E00-CF7E952864AB}"/>
              </a:ext>
            </a:extLst>
          </p:cNvPr>
          <p:cNvSpPr>
            <a:spLocks noGrp="1"/>
          </p:cNvSpPr>
          <p:nvPr>
            <p:ph idx="1"/>
          </p:nvPr>
        </p:nvSpPr>
        <p:spPr>
          <a:xfrm>
            <a:off x="2205038" y="1671639"/>
            <a:ext cx="4772025" cy="4700586"/>
          </a:xfrm>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Cross-filtering allows selecting an item in one visualization (like a bar in a bar chart) to filter other visuals on the page automatically.</a:t>
            </a:r>
          </a:p>
          <a:p>
            <a:pPr>
              <a:lnSpc>
                <a:spcPct val="150000"/>
              </a:lnSpc>
            </a:pPr>
            <a:r>
              <a:rPr lang="en-GB" sz="2400" dirty="0">
                <a:latin typeface="Times New Roman" panose="02020603050405020304" pitchFamily="18" charset="0"/>
                <a:cs typeface="Times New Roman" panose="02020603050405020304" pitchFamily="18" charset="0"/>
              </a:rPr>
              <a:t>This technique creates a seamless experience for users to explore relationships and patterns in data interactively.</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A7833E-739F-A987-DD7F-C39E43C95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950" y="2114550"/>
            <a:ext cx="4114801" cy="3600450"/>
          </a:xfrm>
          <a:prstGeom prst="rect">
            <a:avLst/>
          </a:prstGeom>
        </p:spPr>
      </p:pic>
    </p:spTree>
    <p:extLst>
      <p:ext uri="{BB962C8B-B14F-4D97-AF65-F5344CB8AC3E}">
        <p14:creationId xmlns:p14="http://schemas.microsoft.com/office/powerpoint/2010/main" val="377398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E1A0D-2F39-8DEC-65E3-285CE0CB0558}"/>
              </a:ext>
            </a:extLst>
          </p:cNvPr>
          <p:cNvSpPr>
            <a:spLocks noGrp="1"/>
          </p:cNvSpPr>
          <p:nvPr>
            <p:ph type="title"/>
          </p:nvPr>
        </p:nvSpPr>
        <p:spPr>
          <a:xfrm>
            <a:off x="1892838" y="657225"/>
            <a:ext cx="8911687" cy="800100"/>
          </a:xfrm>
        </p:spPr>
        <p:txBody>
          <a:bodyPr/>
          <a:lstStyle/>
          <a:p>
            <a:r>
              <a:rPr lang="en-GB" b="1" i="1" dirty="0">
                <a:latin typeface="Times New Roman" panose="02020603050405020304" pitchFamily="18" charset="0"/>
                <a:cs typeface="Times New Roman" panose="02020603050405020304" pitchFamily="18" charset="0"/>
              </a:rPr>
              <a:t>4. Create Drill-Down and Drill-Up Options</a:t>
            </a:r>
            <a:endParaRPr lang="en-IN"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942D02E-F725-5D41-E0F5-5D625031BD73}"/>
              </a:ext>
            </a:extLst>
          </p:cNvPr>
          <p:cNvSpPr>
            <a:spLocks noGrp="1"/>
          </p:cNvSpPr>
          <p:nvPr>
            <p:ph idx="1"/>
          </p:nvPr>
        </p:nvSpPr>
        <p:spPr>
          <a:xfrm>
            <a:off x="2000250" y="1700213"/>
            <a:ext cx="5014913" cy="4686299"/>
          </a:xfrm>
        </p:spPr>
        <p:txBody>
          <a:bodyPr>
            <a:normAutofit/>
          </a:bodyPr>
          <a:lstStyle/>
          <a:p>
            <a:pPr>
              <a:lnSpc>
                <a:spcPct val="150000"/>
              </a:lnSpc>
            </a:pPr>
            <a:r>
              <a:rPr lang="en-GB" sz="2400" b="1" dirty="0">
                <a:latin typeface="Times New Roman" panose="02020603050405020304" pitchFamily="18" charset="0"/>
                <a:cs typeface="Times New Roman" panose="02020603050405020304" pitchFamily="18" charset="0"/>
              </a:rPr>
              <a:t>Hierarchical data</a:t>
            </a:r>
            <a:r>
              <a:rPr lang="en-GB" sz="2400" dirty="0">
                <a:latin typeface="Times New Roman" panose="02020603050405020304" pitchFamily="18" charset="0"/>
                <a:cs typeface="Times New Roman" panose="02020603050405020304" pitchFamily="18" charset="0"/>
              </a:rPr>
              <a:t> (like regions and cities) can benefit from drill-down capabilities. You can set hierarchies in visuals to let users explore deeper levels of data.</a:t>
            </a:r>
          </a:p>
          <a:p>
            <a:pPr>
              <a:lnSpc>
                <a:spcPct val="150000"/>
              </a:lnSpc>
            </a:pPr>
            <a:r>
              <a:rPr lang="en-GB" sz="2400" dirty="0">
                <a:latin typeface="Times New Roman" panose="02020603050405020304" pitchFamily="18" charset="0"/>
                <a:cs typeface="Times New Roman" panose="02020603050405020304" pitchFamily="18" charset="0"/>
              </a:rPr>
              <a:t>Enable the </a:t>
            </a:r>
            <a:r>
              <a:rPr lang="en-GB" sz="2400" b="1" dirty="0">
                <a:latin typeface="Times New Roman" panose="02020603050405020304" pitchFamily="18" charset="0"/>
                <a:cs typeface="Times New Roman" panose="02020603050405020304" pitchFamily="18" charset="0"/>
              </a:rPr>
              <a:t>drill-up</a:t>
            </a:r>
            <a:r>
              <a:rPr lang="en-GB" sz="2400" dirty="0">
                <a:latin typeface="Times New Roman" panose="02020603050405020304" pitchFamily="18" charset="0"/>
                <a:cs typeface="Times New Roman" panose="02020603050405020304" pitchFamily="18" charset="0"/>
              </a:rPr>
              <a:t> option to allow users to return to higher levels after drilling down</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C055616-E0C9-FEE7-BE0B-3B519BD75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6" y="1885949"/>
            <a:ext cx="4229100" cy="4043363"/>
          </a:xfrm>
          <a:prstGeom prst="rect">
            <a:avLst/>
          </a:prstGeom>
        </p:spPr>
      </p:pic>
    </p:spTree>
    <p:extLst>
      <p:ext uri="{BB962C8B-B14F-4D97-AF65-F5344CB8AC3E}">
        <p14:creationId xmlns:p14="http://schemas.microsoft.com/office/powerpoint/2010/main" val="262554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14706B-2C45-C0EA-1CEF-6E94E5ADB4DE}"/>
              </a:ext>
            </a:extLst>
          </p:cNvPr>
          <p:cNvSpPr>
            <a:spLocks noGrp="1"/>
          </p:cNvSpPr>
          <p:nvPr>
            <p:ph type="title"/>
          </p:nvPr>
        </p:nvSpPr>
        <p:spPr>
          <a:xfrm>
            <a:off x="2085975" y="700088"/>
            <a:ext cx="7272337" cy="671512"/>
          </a:xfrm>
        </p:spPr>
        <p:txBody>
          <a:bodyPr>
            <a:normAutofit/>
          </a:bodyPr>
          <a:lstStyle/>
          <a:p>
            <a:r>
              <a:rPr lang="en-GB" b="1" i="1" dirty="0">
                <a:latin typeface="Times New Roman" panose="02020603050405020304" pitchFamily="18" charset="0"/>
                <a:cs typeface="Times New Roman" panose="02020603050405020304" pitchFamily="18" charset="0"/>
              </a:rPr>
              <a:t>5. Add Bookmarks for Custom Views</a:t>
            </a:r>
            <a:endParaRPr lang="en-IN"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7315D8C-9823-7E62-ADA8-C77C11091BF8}"/>
              </a:ext>
            </a:extLst>
          </p:cNvPr>
          <p:cNvSpPr>
            <a:spLocks noGrp="1"/>
          </p:cNvSpPr>
          <p:nvPr>
            <p:ph idx="1"/>
          </p:nvPr>
        </p:nvSpPr>
        <p:spPr>
          <a:xfrm>
            <a:off x="2257425" y="1557338"/>
            <a:ext cx="4900613" cy="4914900"/>
          </a:xfrm>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Bookmarks save specific views of your report. By creating multiple bookmarks, you can showcase different insights or states of data.</a:t>
            </a:r>
          </a:p>
          <a:p>
            <a:pPr>
              <a:lnSpc>
                <a:spcPct val="150000"/>
              </a:lnSpc>
            </a:pPr>
            <a:r>
              <a:rPr lang="en-GB" sz="2400" dirty="0">
                <a:latin typeface="Times New Roman" panose="02020603050405020304" pitchFamily="18" charset="0"/>
                <a:cs typeface="Times New Roman" panose="02020603050405020304" pitchFamily="18" charset="0"/>
              </a:rPr>
              <a:t>Use bookmarks with </a:t>
            </a:r>
            <a:r>
              <a:rPr lang="en-GB" sz="2400" b="1" dirty="0">
                <a:latin typeface="Times New Roman" panose="02020603050405020304" pitchFamily="18" charset="0"/>
                <a:cs typeface="Times New Roman" panose="02020603050405020304" pitchFamily="18" charset="0"/>
              </a:rPr>
              <a:t>buttons</a:t>
            </a:r>
            <a:r>
              <a:rPr lang="en-GB" sz="2400" dirty="0">
                <a:latin typeface="Times New Roman" panose="02020603050405020304" pitchFamily="18" charset="0"/>
                <a:cs typeface="Times New Roman" panose="02020603050405020304" pitchFamily="18" charset="0"/>
              </a:rPr>
              <a:t> to switch between views, allowing a more narrative-driven experience.</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404B1BD-9ACD-DC3F-1799-5091F61F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474" y="1643063"/>
            <a:ext cx="4105275" cy="4329114"/>
          </a:xfrm>
          <a:prstGeom prst="rect">
            <a:avLst/>
          </a:prstGeom>
        </p:spPr>
      </p:pic>
    </p:spTree>
    <p:extLst>
      <p:ext uri="{BB962C8B-B14F-4D97-AF65-F5344CB8AC3E}">
        <p14:creationId xmlns:p14="http://schemas.microsoft.com/office/powerpoint/2010/main" val="370371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03BF-98AF-C673-4388-0BE918DF8C41}"/>
              </a:ext>
            </a:extLst>
          </p:cNvPr>
          <p:cNvSpPr>
            <a:spLocks noGrp="1"/>
          </p:cNvSpPr>
          <p:nvPr>
            <p:ph type="title"/>
          </p:nvPr>
        </p:nvSpPr>
        <p:spPr>
          <a:xfrm>
            <a:off x="2192875" y="638398"/>
            <a:ext cx="8911687" cy="861790"/>
          </a:xfrm>
        </p:spPr>
        <p:txBody>
          <a:bodyPr/>
          <a:lstStyle/>
          <a:p>
            <a:r>
              <a:rPr lang="en-GB" b="1" i="1" dirty="0">
                <a:latin typeface="Times New Roman" panose="02020603050405020304" pitchFamily="18" charset="0"/>
                <a:cs typeface="Times New Roman" panose="02020603050405020304" pitchFamily="18" charset="0"/>
              </a:rPr>
              <a:t>6. Leverage Tooltips for Extra Information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E1F871-777C-F0AF-864E-D6D0409466B0}"/>
              </a:ext>
            </a:extLst>
          </p:cNvPr>
          <p:cNvSpPr>
            <a:spLocks noGrp="1"/>
          </p:cNvSpPr>
          <p:nvPr>
            <p:ph idx="1"/>
          </p:nvPr>
        </p:nvSpPr>
        <p:spPr>
          <a:xfrm>
            <a:off x="2314576" y="1643063"/>
            <a:ext cx="5043487" cy="4729162"/>
          </a:xfrm>
        </p:spPr>
        <p:txBody>
          <a:bodyPr/>
          <a:lstStyle/>
          <a:p>
            <a:pPr>
              <a:lnSpc>
                <a:spcPct val="150000"/>
              </a:lnSpc>
            </a:pPr>
            <a:r>
              <a:rPr lang="en-GB" sz="2400" dirty="0">
                <a:latin typeface="Times New Roman" panose="02020603050405020304" pitchFamily="18" charset="0"/>
                <a:cs typeface="Times New Roman" panose="02020603050405020304" pitchFamily="18" charset="0"/>
              </a:rPr>
              <a:t>Enable </a:t>
            </a:r>
            <a:r>
              <a:rPr lang="en-GB" sz="2400" b="1" dirty="0">
                <a:latin typeface="Times New Roman" panose="02020603050405020304" pitchFamily="18" charset="0"/>
                <a:cs typeface="Times New Roman" panose="02020603050405020304" pitchFamily="18" charset="0"/>
              </a:rPr>
              <a:t>tooltips</a:t>
            </a:r>
            <a:r>
              <a:rPr lang="en-GB" sz="2400" dirty="0">
                <a:latin typeface="Times New Roman" panose="02020603050405020304" pitchFamily="18" charset="0"/>
                <a:cs typeface="Times New Roman" panose="02020603050405020304" pitchFamily="18" charset="0"/>
              </a:rPr>
              <a:t> to show additional data when users hover over a data point.</a:t>
            </a:r>
          </a:p>
          <a:p>
            <a:pPr>
              <a:lnSpc>
                <a:spcPct val="150000"/>
              </a:lnSpc>
            </a:pPr>
            <a:r>
              <a:rPr lang="en-GB" sz="2400" dirty="0">
                <a:latin typeface="Times New Roman" panose="02020603050405020304" pitchFamily="18" charset="0"/>
                <a:cs typeface="Times New Roman" panose="02020603050405020304" pitchFamily="18" charset="0"/>
              </a:rPr>
              <a:t>Custom tooltips can be created by adding visualizations, making them useful for showing supporting metrics or explanations</a:t>
            </a:r>
          </a:p>
          <a:p>
            <a:endParaRPr lang="en-IN" dirty="0"/>
          </a:p>
        </p:txBody>
      </p:sp>
      <p:pic>
        <p:nvPicPr>
          <p:cNvPr id="5" name="Picture 4">
            <a:extLst>
              <a:ext uri="{FF2B5EF4-FFF2-40B4-BE49-F238E27FC236}">
                <a16:creationId xmlns:a16="http://schemas.microsoft.com/office/drawing/2014/main" id="{BE78BACE-232E-09CB-E16F-A4B3288FF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574" y="1905000"/>
            <a:ext cx="3800475" cy="3876675"/>
          </a:xfrm>
          <a:prstGeom prst="rect">
            <a:avLst/>
          </a:prstGeom>
        </p:spPr>
      </p:pic>
    </p:spTree>
    <p:extLst>
      <p:ext uri="{BB962C8B-B14F-4D97-AF65-F5344CB8AC3E}">
        <p14:creationId xmlns:p14="http://schemas.microsoft.com/office/powerpoint/2010/main" val="19475878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353</TotalTime>
  <Words>732</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                   Designing interactive visualizations in Power BI  </vt:lpstr>
      <vt:lpstr>Visualizations in Power BI</vt:lpstr>
      <vt:lpstr>Types of Visualizations in Power BI</vt:lpstr>
      <vt:lpstr>key steps and tips to design effective interactive visualizations in Power BI</vt:lpstr>
      <vt:lpstr>2. Use Filters and Slicers</vt:lpstr>
      <vt:lpstr>3. Enable Cross-Filtering and Cross-Highlighting</vt:lpstr>
      <vt:lpstr>4. Create Drill-Down and Drill-Up Options</vt:lpstr>
      <vt:lpstr>5. Add Bookmarks for Custom Views</vt:lpstr>
      <vt:lpstr>6. Leverage Tooltips for Extra Information</vt:lpstr>
      <vt:lpstr>7. Use Buttons and Navigation for Guided Interaction</vt:lpstr>
      <vt:lpstr>8. Incorporate Q&amp;A for Natural Language Queries</vt:lpstr>
      <vt:lpstr>9. Optimize Performance for Interactivity</vt:lpstr>
      <vt:lpstr>10. Test Usability and Refine</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43</cp:revision>
  <dcterms:created xsi:type="dcterms:W3CDTF">2024-10-27T06:34:31Z</dcterms:created>
  <dcterms:modified xsi:type="dcterms:W3CDTF">2024-10-27T12:28:13Z</dcterms:modified>
</cp:coreProperties>
</file>