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media/image5.jpg" ContentType="image/jpeg"/>
  <Override PartName="/ppt/theme/themeOverride5.xml" ContentType="application/vnd.openxmlformats-officedocument.themeOverride+xml"/>
  <Override PartName="/ppt/media/image6.jpg" ContentType="image/jpeg"/>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media/image10.jpg" ContentType="image/jpeg"/>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media/image1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7" r:id="rId9"/>
    <p:sldId id="268" r:id="rId10"/>
    <p:sldId id="270" r:id="rId11"/>
    <p:sldId id="271" r:id="rId12"/>
    <p:sldId id="273"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C R" initials="AC" lastIdx="1" clrIdx="0">
    <p:extLst>
      <p:ext uri="{19B8F6BF-5375-455C-9EA6-DF929625EA0E}">
        <p15:presenceInfo xmlns:p15="http://schemas.microsoft.com/office/powerpoint/2012/main" userId="225523631d3627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9" d="100"/>
          <a:sy n="39" d="100"/>
        </p:scale>
        <p:origin x="30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A23A-4631-1D0F-F4C9-93C0119C3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5D143B-2D6F-25FB-4D8A-E61901B86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108032-04A6-5378-53FC-2E6DA3805B80}"/>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5" name="Footer Placeholder 4">
            <a:extLst>
              <a:ext uri="{FF2B5EF4-FFF2-40B4-BE49-F238E27FC236}">
                <a16:creationId xmlns:a16="http://schemas.microsoft.com/office/drawing/2014/main" id="{3FFFD724-3BBD-F6CE-AA58-77E7E0D57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CBD0E-CE41-1EB2-BBC3-94D0913696E4}"/>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1207606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CC22-5F1E-7FEC-E2BD-DF5726C9F4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40BC2C-7550-A7D9-9C7F-3784D913D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08AA10-F391-A0BC-B3F0-A3C20B7C594F}"/>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5" name="Footer Placeholder 4">
            <a:extLst>
              <a:ext uri="{FF2B5EF4-FFF2-40B4-BE49-F238E27FC236}">
                <a16:creationId xmlns:a16="http://schemas.microsoft.com/office/drawing/2014/main" id="{ACD529E5-2E41-1938-739E-8BBD111246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77976-6FC6-3E71-8499-2F069C117D23}"/>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98783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B08AB-F3DC-D40D-C59A-1A39593B17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57E7EC-61B2-F936-D68F-9456C7624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9CC87-1678-CD21-7362-856EBA1F4D2B}"/>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5" name="Footer Placeholder 4">
            <a:extLst>
              <a:ext uri="{FF2B5EF4-FFF2-40B4-BE49-F238E27FC236}">
                <a16:creationId xmlns:a16="http://schemas.microsoft.com/office/drawing/2014/main" id="{7BB5215C-1A56-5134-4C29-F7A6ECD413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EED75-F9FD-7001-774A-855EED5B3A65}"/>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88983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DAC4-F874-8C14-31A5-58CADDCFC9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C59BB8-190F-5888-F76F-1E09DB462F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C2D1DD-E8CF-9679-9E52-BD393462632C}"/>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5" name="Footer Placeholder 4">
            <a:extLst>
              <a:ext uri="{FF2B5EF4-FFF2-40B4-BE49-F238E27FC236}">
                <a16:creationId xmlns:a16="http://schemas.microsoft.com/office/drawing/2014/main" id="{3C0977B7-3816-A4CC-188E-A1A602AD7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8560B-D838-F405-D081-BA44067E7639}"/>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194421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88B9-2AA7-A187-240E-CEA83BA58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F450A4-8530-578A-C1B5-E4777C0B0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8942E7-0F54-113F-05D2-6941D846F6FB}"/>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5" name="Footer Placeholder 4">
            <a:extLst>
              <a:ext uri="{FF2B5EF4-FFF2-40B4-BE49-F238E27FC236}">
                <a16:creationId xmlns:a16="http://schemas.microsoft.com/office/drawing/2014/main" id="{E465460C-DCC7-2F5A-9918-A4649982F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534078-1841-668B-7102-C489B3850663}"/>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318532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A3D4-2056-0453-BCEB-26B210DEEC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605687-1E57-3CF5-DC5B-3A6BE1D8FA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D5AC9B-EC09-FD49-88F0-D2C7796524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8BC6F0-7867-8F05-0A64-DB62FC486382}"/>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6" name="Footer Placeholder 5">
            <a:extLst>
              <a:ext uri="{FF2B5EF4-FFF2-40B4-BE49-F238E27FC236}">
                <a16:creationId xmlns:a16="http://schemas.microsoft.com/office/drawing/2014/main" id="{6F419715-4DB3-C57C-7B9F-F61AEF1F38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0CACAA-C603-82DD-5FF3-E040FFD0F4C1}"/>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178752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796-5E77-81EB-1560-17A3E0F0CB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A5623-3C8F-471A-CDA5-C6F41F411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074CA-0863-6FF9-4AB0-495959E493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A6D88E-10CD-6468-BF9F-E33AAC872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983C9-F073-FEC2-A7BB-E62BA8781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0C2896-9439-A887-79DE-FCC059E22B6F}"/>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8" name="Footer Placeholder 7">
            <a:extLst>
              <a:ext uri="{FF2B5EF4-FFF2-40B4-BE49-F238E27FC236}">
                <a16:creationId xmlns:a16="http://schemas.microsoft.com/office/drawing/2014/main" id="{8D056E32-783D-011E-81D8-0F21A2DE87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B0FC51-CD96-332B-8BB2-F55DAB23C20E}"/>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362362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B924-4EC6-8B9C-19F4-69A6649540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0522E0-43B4-8A38-FCA2-510145DE08CF}"/>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4" name="Footer Placeholder 3">
            <a:extLst>
              <a:ext uri="{FF2B5EF4-FFF2-40B4-BE49-F238E27FC236}">
                <a16:creationId xmlns:a16="http://schemas.microsoft.com/office/drawing/2014/main" id="{52865A52-F5CF-E72C-E4A5-CBC105E46F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3B1590-A285-7F9A-4C44-1C235B100345}"/>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396918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F8962-EF64-9B85-45A1-DB3DF90F69DD}"/>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3" name="Footer Placeholder 2">
            <a:extLst>
              <a:ext uri="{FF2B5EF4-FFF2-40B4-BE49-F238E27FC236}">
                <a16:creationId xmlns:a16="http://schemas.microsoft.com/office/drawing/2014/main" id="{B49F8795-DA66-A920-DD3B-676E337406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AA0134-7C7B-17E6-426B-529F63C5F4D6}"/>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349648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49D1-26E6-8355-DEBE-49723AFD1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E0619C-9575-7984-0A7F-F7875AD50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ECF229-75BA-2504-6529-48A4B0835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4CD43-9B83-EF2B-0A46-AB216A2C6981}"/>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6" name="Footer Placeholder 5">
            <a:extLst>
              <a:ext uri="{FF2B5EF4-FFF2-40B4-BE49-F238E27FC236}">
                <a16:creationId xmlns:a16="http://schemas.microsoft.com/office/drawing/2014/main" id="{94911EFC-E67F-A7DE-4650-731D2099F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32053A-4A91-F759-9BE7-3E5E6047A4A3}"/>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197268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2141-2AB9-999C-E098-CFF5992A8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862FC9-AFB3-966D-AB59-425ED6445A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767D8D-3E00-DF02-7909-B725F1D0C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BAB23-E091-EE01-F456-BFC6D66A5EA5}"/>
              </a:ext>
            </a:extLst>
          </p:cNvPr>
          <p:cNvSpPr>
            <a:spLocks noGrp="1"/>
          </p:cNvSpPr>
          <p:nvPr>
            <p:ph type="dt" sz="half" idx="10"/>
          </p:nvPr>
        </p:nvSpPr>
        <p:spPr/>
        <p:txBody>
          <a:bodyPr/>
          <a:lstStyle/>
          <a:p>
            <a:fld id="{ECE6D023-8D4E-4180-BE50-D57F6FA8BAD9}" type="datetimeFigureOut">
              <a:rPr lang="en-IN" smtClean="0"/>
              <a:t>21-10-2024</a:t>
            </a:fld>
            <a:endParaRPr lang="en-IN"/>
          </a:p>
        </p:txBody>
      </p:sp>
      <p:sp>
        <p:nvSpPr>
          <p:cNvPr id="6" name="Footer Placeholder 5">
            <a:extLst>
              <a:ext uri="{FF2B5EF4-FFF2-40B4-BE49-F238E27FC236}">
                <a16:creationId xmlns:a16="http://schemas.microsoft.com/office/drawing/2014/main" id="{6121BB13-6E0C-D5B6-C744-6CAFC559B1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6D2603-8F3D-AD00-521D-EB8E22686474}"/>
              </a:ext>
            </a:extLst>
          </p:cNvPr>
          <p:cNvSpPr>
            <a:spLocks noGrp="1"/>
          </p:cNvSpPr>
          <p:nvPr>
            <p:ph type="sldNum" sz="quarter" idx="12"/>
          </p:nvPr>
        </p:nvSpPr>
        <p:spPr/>
        <p:txBody>
          <a:bodyPr/>
          <a:lstStyle/>
          <a:p>
            <a:fld id="{93CFE3BA-BA49-44E5-9495-D94F88696331}" type="slidenum">
              <a:rPr lang="en-IN" smtClean="0"/>
              <a:t>‹#›</a:t>
            </a:fld>
            <a:endParaRPr lang="en-IN"/>
          </a:p>
        </p:txBody>
      </p:sp>
    </p:spTree>
    <p:extLst>
      <p:ext uri="{BB962C8B-B14F-4D97-AF65-F5344CB8AC3E}">
        <p14:creationId xmlns:p14="http://schemas.microsoft.com/office/powerpoint/2010/main" val="414209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400D4-9E39-AE41-6FB7-C7B47B067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54B4F7-0086-4375-6C8D-CB36CB210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15CEA-C518-D2EB-CF62-56C1F7E74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6D023-8D4E-4180-BE50-D57F6FA8BAD9}" type="datetimeFigureOut">
              <a:rPr lang="en-IN" smtClean="0"/>
              <a:t>21-10-2024</a:t>
            </a:fld>
            <a:endParaRPr lang="en-IN"/>
          </a:p>
        </p:txBody>
      </p:sp>
      <p:sp>
        <p:nvSpPr>
          <p:cNvPr id="5" name="Footer Placeholder 4">
            <a:extLst>
              <a:ext uri="{FF2B5EF4-FFF2-40B4-BE49-F238E27FC236}">
                <a16:creationId xmlns:a16="http://schemas.microsoft.com/office/drawing/2014/main" id="{36A2340C-BCD0-631E-72CA-01BF99BAE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A9C521-A6C1-0AAA-96C2-DD571289FE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FE3BA-BA49-44E5-9495-D94F88696331}" type="slidenum">
              <a:rPr lang="en-IN" smtClean="0"/>
              <a:t>‹#›</a:t>
            </a:fld>
            <a:endParaRPr lang="en-IN"/>
          </a:p>
        </p:txBody>
      </p:sp>
    </p:spTree>
    <p:extLst>
      <p:ext uri="{BB962C8B-B14F-4D97-AF65-F5344CB8AC3E}">
        <p14:creationId xmlns:p14="http://schemas.microsoft.com/office/powerpoint/2010/main" val="3959079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9.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9.xml"/><Relationship Id="rId1" Type="http://schemas.openxmlformats.org/officeDocument/2006/relationships/themeOverride" Target="../theme/themeOverride12.xml"/><Relationship Id="rId5" Type="http://schemas.openxmlformats.org/officeDocument/2006/relationships/hyperlink" Target="https://www.wired.it/mobile/app/2015/03/09/nuova-gmail-per-iphone-notifiche-interattive/" TargetMode="Externa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95AD-E730-C166-6941-83D27B7464E2}"/>
              </a:ext>
            </a:extLst>
          </p:cNvPr>
          <p:cNvSpPr>
            <a:spLocks noGrp="1"/>
          </p:cNvSpPr>
          <p:nvPr>
            <p:ph type="ctrTitle"/>
          </p:nvPr>
        </p:nvSpPr>
        <p:spPr>
          <a:xfrm>
            <a:off x="976313" y="1122363"/>
            <a:ext cx="5567361" cy="4464050"/>
          </a:xfrm>
        </p:spPr>
        <p:txBody>
          <a:bodyPr>
            <a:normAutofit fontScale="90000"/>
          </a:bodyPr>
          <a:lstStyle/>
          <a:p>
            <a:br>
              <a:rPr lang="en-IN" sz="2800" b="1" i="1" u="none" strike="noStrike" baseline="0" dirty="0">
                <a:solidFill>
                  <a:schemeClr val="bg1"/>
                </a:solidFill>
                <a:latin typeface="Times New Roman" panose="02020603050405020304" pitchFamily="18" charset="0"/>
                <a:cs typeface="Times New Roman" panose="02020603050405020304" pitchFamily="18" charset="0"/>
              </a:rPr>
            </a:br>
            <a:r>
              <a:rPr lang="en-IN" sz="4400" b="1" i="1" u="none" strike="noStrike" baseline="0" dirty="0">
                <a:solidFill>
                  <a:schemeClr val="bg1"/>
                </a:solidFill>
                <a:latin typeface="Times New Roman" panose="02020603050405020304" pitchFamily="18" charset="0"/>
                <a:cs typeface="Times New Roman" panose="02020603050405020304" pitchFamily="18" charset="0"/>
              </a:rPr>
              <a:t> </a:t>
            </a:r>
            <a:br>
              <a:rPr lang="en-IN" sz="4400" b="1" i="1" u="none" strike="noStrike" baseline="0" dirty="0">
                <a:solidFill>
                  <a:schemeClr val="bg1"/>
                </a:solidFill>
                <a:latin typeface="Times New Roman" panose="02020603050405020304" pitchFamily="18" charset="0"/>
                <a:cs typeface="Times New Roman" panose="02020603050405020304" pitchFamily="18" charset="0"/>
              </a:rPr>
            </a:br>
            <a:r>
              <a:rPr lang="en-GB" sz="6700" b="1" i="1" u="none" strike="noStrike" baseline="0" dirty="0">
                <a:solidFill>
                  <a:schemeClr val="bg1"/>
                </a:solidFill>
                <a:latin typeface="Times New Roman" panose="02020603050405020304" pitchFamily="18" charset="0"/>
                <a:cs typeface="Times New Roman" panose="02020603050405020304" pitchFamily="18" charset="0"/>
              </a:rPr>
              <a:t>Introduction to power bi and </a:t>
            </a:r>
            <a:br>
              <a:rPr lang="en-GB" sz="6700" b="1" i="1" u="none" strike="noStrike" baseline="0" dirty="0">
                <a:solidFill>
                  <a:schemeClr val="bg1"/>
                </a:solidFill>
                <a:latin typeface="Times New Roman" panose="02020603050405020304" pitchFamily="18" charset="0"/>
                <a:cs typeface="Times New Roman" panose="02020603050405020304" pitchFamily="18" charset="0"/>
              </a:rPr>
            </a:br>
            <a:r>
              <a:rPr lang="en-GB" sz="6700" b="1" i="1" u="none" strike="noStrike" baseline="0" dirty="0">
                <a:solidFill>
                  <a:schemeClr val="bg1"/>
                </a:solidFill>
                <a:latin typeface="Times New Roman" panose="02020603050405020304" pitchFamily="18" charset="0"/>
                <a:cs typeface="Times New Roman" panose="02020603050405020304" pitchFamily="18" charset="0"/>
              </a:rPr>
              <a:t>components </a:t>
            </a:r>
            <a:br>
              <a:rPr lang="en-GB" sz="2800" b="1" i="1" u="none" strike="noStrike" baseline="0" dirty="0">
                <a:solidFill>
                  <a:schemeClr val="bg1"/>
                </a:solidFill>
                <a:latin typeface="Times New Roman" panose="02020603050405020304" pitchFamily="18" charset="0"/>
                <a:cs typeface="Times New Roman" panose="02020603050405020304" pitchFamily="18" charset="0"/>
              </a:rPr>
            </a:br>
            <a:endParaRPr lang="en-IN" sz="8000" b="1" i="1"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60BAC73-C02D-4FFD-62B2-CE01B6C9C84B}"/>
              </a:ext>
            </a:extLst>
          </p:cNvPr>
          <p:cNvPicPr>
            <a:picLocks noChangeAspect="1"/>
          </p:cNvPicPr>
          <p:nvPr/>
        </p:nvPicPr>
        <p:blipFill>
          <a:blip r:embed="rId2">
            <a:extLst>
              <a:ext uri="{28A0092B-C50C-407E-A947-70E740481C1C}">
                <a14:useLocalDpi xmlns:a14="http://schemas.microsoft.com/office/drawing/2010/main" val="0"/>
              </a:ext>
            </a:extLst>
          </a:blip>
          <a:srcRect l="37663" b="10625"/>
          <a:stretch/>
        </p:blipFill>
        <p:spPr>
          <a:xfrm>
            <a:off x="6657976" y="0"/>
            <a:ext cx="5462588" cy="6858000"/>
          </a:xfrm>
          <a:prstGeom prst="rect">
            <a:avLst/>
          </a:prstGeom>
        </p:spPr>
      </p:pic>
    </p:spTree>
    <p:extLst>
      <p:ext uri="{BB962C8B-B14F-4D97-AF65-F5344CB8AC3E}">
        <p14:creationId xmlns:p14="http://schemas.microsoft.com/office/powerpoint/2010/main" val="3235265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63B4-3929-E219-D5F0-B3A25AE1A035}"/>
              </a:ext>
            </a:extLst>
          </p:cNvPr>
          <p:cNvSpPr>
            <a:spLocks noGrp="1"/>
          </p:cNvSpPr>
          <p:nvPr>
            <p:ph type="title"/>
          </p:nvPr>
        </p:nvSpPr>
        <p:spPr>
          <a:xfrm>
            <a:off x="838200" y="365125"/>
            <a:ext cx="4676775" cy="1325563"/>
          </a:xfrm>
        </p:spPr>
        <p:txBody>
          <a:bodyPr/>
          <a:lstStyle/>
          <a:p>
            <a:r>
              <a:rPr lang="en-GB" b="1" i="1" dirty="0">
                <a:solidFill>
                  <a:schemeClr val="bg1"/>
                </a:solidFill>
                <a:latin typeface="Times New Roman" panose="02020603050405020304" pitchFamily="18" charset="0"/>
                <a:cs typeface="Times New Roman" panose="02020603050405020304" pitchFamily="18" charset="0"/>
              </a:rPr>
              <a:t>Power BI Mobile</a:t>
            </a:r>
            <a:endParaRPr lang="en-IN"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2AEB86-4176-B091-A799-F415DA328163}"/>
              </a:ext>
            </a:extLst>
          </p:cNvPr>
          <p:cNvSpPr>
            <a:spLocks noGrp="1"/>
          </p:cNvSpPr>
          <p:nvPr>
            <p:ph idx="1"/>
          </p:nvPr>
        </p:nvSpPr>
        <p:spPr>
          <a:xfrm>
            <a:off x="838200" y="1825625"/>
            <a:ext cx="4676775" cy="4351338"/>
          </a:xfrm>
        </p:spPr>
        <p:txBody>
          <a:bodyPr>
            <a:normAutofit/>
          </a:bodyPr>
          <a:lstStyle/>
          <a:p>
            <a:pPr>
              <a:lnSpc>
                <a:spcPct val="150000"/>
              </a:lnSpc>
            </a:pPr>
            <a:r>
              <a:rPr lang="en-GB" sz="2400" b="1" i="1" dirty="0">
                <a:solidFill>
                  <a:schemeClr val="bg1"/>
                </a:solidFill>
                <a:latin typeface="Times New Roman" panose="02020603050405020304" pitchFamily="18" charset="0"/>
                <a:cs typeface="Times New Roman" panose="02020603050405020304" pitchFamily="18" charset="0"/>
              </a:rPr>
              <a:t>Power BI Mobile</a:t>
            </a:r>
            <a:r>
              <a:rPr lang="en-GB" sz="2400" i="1" dirty="0">
                <a:solidFill>
                  <a:schemeClr val="bg1"/>
                </a:solidFill>
                <a:latin typeface="Times New Roman" panose="02020603050405020304" pitchFamily="18" charset="0"/>
                <a:cs typeface="Times New Roman" panose="02020603050405020304" pitchFamily="18" charset="0"/>
              </a:rPr>
              <a:t> is the mobile version of Power BI that allows users to access and interact with their Power BI reports and dashboards on smartphones and tablets. </a:t>
            </a:r>
          </a:p>
          <a:p>
            <a:endParaRPr lang="en-GB" i="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D5C852-0D0A-CDBF-4EE4-DFD976903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186" y="0"/>
            <a:ext cx="4976813" cy="6858000"/>
          </a:xfrm>
          <a:prstGeom prst="rect">
            <a:avLst/>
          </a:prstGeom>
        </p:spPr>
      </p:pic>
    </p:spTree>
    <p:extLst>
      <p:ext uri="{BB962C8B-B14F-4D97-AF65-F5344CB8AC3E}">
        <p14:creationId xmlns:p14="http://schemas.microsoft.com/office/powerpoint/2010/main" val="3562122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CD58-037E-970E-46D0-34F1518028AC}"/>
              </a:ext>
            </a:extLst>
          </p:cNvPr>
          <p:cNvSpPr>
            <a:spLocks noGrp="1"/>
          </p:cNvSpPr>
          <p:nvPr>
            <p:ph type="title"/>
          </p:nvPr>
        </p:nvSpPr>
        <p:spPr>
          <a:xfrm>
            <a:off x="742949" y="114301"/>
            <a:ext cx="5472113" cy="1214437"/>
          </a:xfrm>
        </p:spPr>
        <p:txBody>
          <a:bodyPr/>
          <a:lstStyle/>
          <a:p>
            <a:r>
              <a:rPr lang="en-GB" b="1" i="1" dirty="0">
                <a:solidFill>
                  <a:schemeClr val="bg1"/>
                </a:solidFill>
                <a:latin typeface="Times New Roman" panose="02020603050405020304" pitchFamily="18" charset="0"/>
                <a:cs typeface="Times New Roman" panose="02020603050405020304" pitchFamily="18" charset="0"/>
              </a:rPr>
              <a:t>Power BI Gateway</a:t>
            </a:r>
            <a:endParaRPr lang="en-IN" i="1" dirty="0">
              <a:solidFill>
                <a:schemeClr val="bg1"/>
              </a:solidFill>
            </a:endParaRPr>
          </a:p>
        </p:txBody>
      </p:sp>
      <p:sp>
        <p:nvSpPr>
          <p:cNvPr id="3" name="Content Placeholder 2">
            <a:extLst>
              <a:ext uri="{FF2B5EF4-FFF2-40B4-BE49-F238E27FC236}">
                <a16:creationId xmlns:a16="http://schemas.microsoft.com/office/drawing/2014/main" id="{D0948872-8C0D-9A32-4607-AFE8FEF4C19C}"/>
              </a:ext>
            </a:extLst>
          </p:cNvPr>
          <p:cNvSpPr>
            <a:spLocks noGrp="1"/>
          </p:cNvSpPr>
          <p:nvPr>
            <p:ph idx="1"/>
          </p:nvPr>
        </p:nvSpPr>
        <p:spPr>
          <a:xfrm>
            <a:off x="457200" y="1471613"/>
            <a:ext cx="6186488" cy="4705350"/>
          </a:xfrm>
        </p:spPr>
        <p:txBody>
          <a:bodyPr>
            <a:noAutofit/>
          </a:bodyPr>
          <a:lstStyle/>
          <a:p>
            <a:pPr>
              <a:lnSpc>
                <a:spcPct val="150000"/>
              </a:lnSpc>
            </a:pPr>
            <a:r>
              <a:rPr lang="en-GB" sz="2000" b="1" i="1" dirty="0">
                <a:solidFill>
                  <a:schemeClr val="bg1"/>
                </a:solidFill>
                <a:latin typeface="Times New Roman" panose="02020603050405020304" pitchFamily="18" charset="0"/>
                <a:cs typeface="Times New Roman" panose="02020603050405020304" pitchFamily="18" charset="0"/>
              </a:rPr>
              <a:t>Power BI Gateway</a:t>
            </a:r>
            <a:r>
              <a:rPr lang="en-GB" sz="2000" i="1" dirty="0">
                <a:solidFill>
                  <a:schemeClr val="bg1"/>
                </a:solidFill>
                <a:latin typeface="Times New Roman" panose="02020603050405020304" pitchFamily="18" charset="0"/>
                <a:cs typeface="Times New Roman" panose="02020603050405020304" pitchFamily="18" charset="0"/>
              </a:rPr>
              <a:t> is a bridge that facilitates secure data transfer between on-premises data sources (such as SQL Server, SharePoint, or local Excel files) and cloud-based services like </a:t>
            </a:r>
            <a:r>
              <a:rPr lang="en-GB" sz="2000" b="1" i="1" dirty="0">
                <a:solidFill>
                  <a:schemeClr val="bg1"/>
                </a:solidFill>
                <a:latin typeface="Times New Roman" panose="02020603050405020304" pitchFamily="18" charset="0"/>
                <a:cs typeface="Times New Roman" panose="02020603050405020304" pitchFamily="18" charset="0"/>
              </a:rPr>
              <a:t>Power BI</a:t>
            </a:r>
            <a:r>
              <a:rPr lang="en-GB" sz="2000" i="1" dirty="0">
                <a:solidFill>
                  <a:schemeClr val="bg1"/>
                </a:solidFill>
                <a:latin typeface="Times New Roman" panose="02020603050405020304" pitchFamily="18" charset="0"/>
                <a:cs typeface="Times New Roman" panose="02020603050405020304" pitchFamily="18" charset="0"/>
              </a:rPr>
              <a:t>, </a:t>
            </a:r>
            <a:r>
              <a:rPr lang="en-GB" sz="2000" b="1" i="1" dirty="0">
                <a:solidFill>
                  <a:schemeClr val="bg1"/>
                </a:solidFill>
                <a:latin typeface="Times New Roman" panose="02020603050405020304" pitchFamily="18" charset="0"/>
                <a:cs typeface="Times New Roman" panose="02020603050405020304" pitchFamily="18" charset="0"/>
              </a:rPr>
              <a:t>Power Automate</a:t>
            </a:r>
            <a:r>
              <a:rPr lang="en-GB" sz="2000" i="1" dirty="0">
                <a:solidFill>
                  <a:schemeClr val="bg1"/>
                </a:solidFill>
                <a:latin typeface="Times New Roman" panose="02020603050405020304" pitchFamily="18" charset="0"/>
                <a:cs typeface="Times New Roman" panose="02020603050405020304" pitchFamily="18" charset="0"/>
              </a:rPr>
              <a:t>, </a:t>
            </a:r>
            <a:r>
              <a:rPr lang="en-GB" sz="2000" b="1" i="1" dirty="0">
                <a:solidFill>
                  <a:schemeClr val="bg1"/>
                </a:solidFill>
                <a:latin typeface="Times New Roman" panose="02020603050405020304" pitchFamily="18" charset="0"/>
                <a:cs typeface="Times New Roman" panose="02020603050405020304" pitchFamily="18" charset="0"/>
              </a:rPr>
              <a:t>Power Apps</a:t>
            </a:r>
            <a:r>
              <a:rPr lang="en-GB" sz="2000" i="1" dirty="0">
                <a:solidFill>
                  <a:schemeClr val="bg1"/>
                </a:solidFill>
                <a:latin typeface="Times New Roman" panose="02020603050405020304" pitchFamily="18" charset="0"/>
                <a:cs typeface="Times New Roman" panose="02020603050405020304" pitchFamily="18" charset="0"/>
              </a:rPr>
              <a:t>, and </a:t>
            </a:r>
            <a:r>
              <a:rPr lang="en-GB" sz="2000" b="1" i="1" dirty="0">
                <a:solidFill>
                  <a:schemeClr val="bg1"/>
                </a:solidFill>
                <a:latin typeface="Times New Roman" panose="02020603050405020304" pitchFamily="18" charset="0"/>
                <a:cs typeface="Times New Roman" panose="02020603050405020304" pitchFamily="18" charset="0"/>
              </a:rPr>
              <a:t>Azure Analysis Services</a:t>
            </a:r>
            <a:r>
              <a:rPr lang="en-GB" sz="2000" i="1" dirty="0">
                <a:solidFill>
                  <a:schemeClr val="bg1"/>
                </a:solidFill>
                <a:latin typeface="Times New Roman" panose="02020603050405020304" pitchFamily="18" charset="0"/>
                <a:cs typeface="Times New Roman" panose="02020603050405020304" pitchFamily="18" charset="0"/>
              </a:rPr>
              <a:t>. It enables users to refresh data in reports and dashboards hosted in Power BI Service without moving the data to the cloud. This is especially useful for organizations that store sensitive data on local servers but still want to use cloud-based analytics</a:t>
            </a:r>
            <a:r>
              <a:rPr lang="en-GB" sz="1100" i="1" dirty="0">
                <a:solidFill>
                  <a:schemeClr val="bg1"/>
                </a:solidFill>
                <a:latin typeface="Times New Roman" panose="02020603050405020304" pitchFamily="18" charset="0"/>
                <a:cs typeface="Times New Roman" panose="02020603050405020304" pitchFamily="18" charset="0"/>
              </a:rPr>
              <a:t>.</a:t>
            </a:r>
          </a:p>
          <a:p>
            <a:pPr>
              <a:lnSpc>
                <a:spcPct val="150000"/>
              </a:lnSpc>
            </a:pPr>
            <a:endParaRPr lang="en-GB" sz="1100" i="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sz="700" i="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77BFBF-6488-CD72-78BB-BA087B738F48}"/>
              </a:ext>
            </a:extLst>
          </p:cNvPr>
          <p:cNvPicPr>
            <a:picLocks noChangeAspect="1"/>
          </p:cNvPicPr>
          <p:nvPr/>
        </p:nvPicPr>
        <p:blipFill>
          <a:blip r:embed="rId3">
            <a:extLst>
              <a:ext uri="{28A0092B-C50C-407E-A947-70E740481C1C}">
                <a14:useLocalDpi xmlns:a14="http://schemas.microsoft.com/office/drawing/2010/main" val="0"/>
              </a:ext>
            </a:extLst>
          </a:blip>
          <a:srcRect l="6471" t="22450" r="6040" b="17326"/>
          <a:stretch/>
        </p:blipFill>
        <p:spPr>
          <a:xfrm>
            <a:off x="7029450" y="0"/>
            <a:ext cx="5162550" cy="6858000"/>
          </a:xfrm>
          <a:prstGeom prst="rect">
            <a:avLst/>
          </a:prstGeom>
        </p:spPr>
      </p:pic>
    </p:spTree>
    <p:extLst>
      <p:ext uri="{BB962C8B-B14F-4D97-AF65-F5344CB8AC3E}">
        <p14:creationId xmlns:p14="http://schemas.microsoft.com/office/powerpoint/2010/main" val="912889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D05C7D15-37C5-39D2-6BCC-A4A2F1316E5E}"/>
              </a:ext>
            </a:extLst>
          </p:cNvPr>
          <p:cNvSpPr>
            <a:spLocks noGrp="1"/>
          </p:cNvSpPr>
          <p:nvPr>
            <p:ph type="title"/>
          </p:nvPr>
        </p:nvSpPr>
        <p:spPr>
          <a:xfrm>
            <a:off x="1096963" y="171451"/>
            <a:ext cx="4689475" cy="1271587"/>
          </a:xfrm>
        </p:spPr>
        <p:txBody>
          <a:bodyPr>
            <a:normAutofit/>
          </a:bodyPr>
          <a:lstStyle/>
          <a:p>
            <a:r>
              <a:rPr lang="en-GB" sz="4400" b="1" i="1" dirty="0">
                <a:solidFill>
                  <a:schemeClr val="bg1"/>
                </a:solidFill>
                <a:latin typeface="Times New Roman" panose="02020603050405020304" pitchFamily="18" charset="0"/>
                <a:cs typeface="Times New Roman" panose="02020603050405020304" pitchFamily="18" charset="0"/>
              </a:rPr>
              <a:t>Conclusion</a:t>
            </a:r>
            <a:r>
              <a:rPr lang="en-GB" sz="4400" b="1" dirty="0">
                <a:solidFill>
                  <a:schemeClr val="bg1"/>
                </a:solidFill>
                <a:latin typeface="Times New Roman" panose="02020603050405020304" pitchFamily="18" charset="0"/>
                <a:cs typeface="Times New Roman" panose="02020603050405020304" pitchFamily="18" charset="0"/>
              </a:rPr>
              <a:t> </a:t>
            </a:r>
            <a:endParaRPr lang="en-IN" sz="4400" b="1" dirty="0">
              <a:solidFill>
                <a:schemeClr val="bg1"/>
              </a:solidFill>
              <a:latin typeface="Times New Roman" panose="02020603050405020304" pitchFamily="18" charset="0"/>
              <a:cs typeface="Times New Roman" panose="02020603050405020304" pitchFamily="18" charset="0"/>
            </a:endParaRPr>
          </a:p>
        </p:txBody>
      </p:sp>
      <p:pic>
        <p:nvPicPr>
          <p:cNvPr id="45" name="Content Placeholder 44">
            <a:extLst>
              <a:ext uri="{FF2B5EF4-FFF2-40B4-BE49-F238E27FC236}">
                <a16:creationId xmlns:a16="http://schemas.microsoft.com/office/drawing/2014/main" id="{6B7CC7FE-EEAC-C570-DD37-54ADDEA755BC}"/>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8339" r="18339"/>
          <a:stretch/>
        </p:blipFill>
        <p:spPr>
          <a:xfrm>
            <a:off x="6615114" y="0"/>
            <a:ext cx="5576886" cy="6858000"/>
          </a:xfrm>
        </p:spPr>
      </p:pic>
      <p:sp>
        <p:nvSpPr>
          <p:cNvPr id="47" name="Text Placeholder 46">
            <a:extLst>
              <a:ext uri="{FF2B5EF4-FFF2-40B4-BE49-F238E27FC236}">
                <a16:creationId xmlns:a16="http://schemas.microsoft.com/office/drawing/2014/main" id="{C3BD0068-5FED-782E-C5DA-ACB39C9CAFB8}"/>
              </a:ext>
            </a:extLst>
          </p:cNvPr>
          <p:cNvSpPr>
            <a:spLocks noGrp="1"/>
          </p:cNvSpPr>
          <p:nvPr>
            <p:ph type="body" sz="half" idx="2"/>
          </p:nvPr>
        </p:nvSpPr>
        <p:spPr>
          <a:xfrm>
            <a:off x="757238" y="1443038"/>
            <a:ext cx="5338762" cy="4986338"/>
          </a:xfrm>
        </p:spPr>
        <p:txBody>
          <a:bodyPr>
            <a:normAutofit fontScale="92500"/>
          </a:bodyPr>
          <a:lstStyle/>
          <a:p>
            <a:pPr>
              <a:lnSpc>
                <a:spcPct val="170000"/>
              </a:lnSpc>
            </a:pPr>
            <a:r>
              <a:rPr lang="en-GB" sz="1800" i="1" dirty="0">
                <a:solidFill>
                  <a:schemeClr val="bg1"/>
                </a:solidFill>
                <a:latin typeface="Times New Roman" panose="02020603050405020304" pitchFamily="18" charset="0"/>
                <a:cs typeface="Times New Roman" panose="02020603050405020304" pitchFamily="18" charset="0"/>
              </a:rPr>
              <a:t>Power BI is a powerful business analytics tool that enables organizations to transform raw data into meaningful insights. With its user-friendly interface, robust data visualization capabilities, and ability to integrate with various data sources, Power BI helps businesses make data-driven decisions. Its strengths include ease of use, flexibility, real-time reporting, and sharing features that promote collaboration across teams. Additionally, Power BI's integration with Microsoft's ecosystem (e.g., Excel, Azure) makes it a valuable tool for businesses already using these platforms.</a:t>
            </a:r>
          </a:p>
          <a:p>
            <a:pPr>
              <a:lnSpc>
                <a:spcPct val="170000"/>
              </a:lnSpc>
            </a:pPr>
            <a:endParaRPr lang="en-IN"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40120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4BABC0-37C5-0954-5C4F-5BC81392FB3A}"/>
              </a:ext>
            </a:extLst>
          </p:cNvPr>
          <p:cNvSpPr>
            <a:spLocks noGrp="1"/>
          </p:cNvSpPr>
          <p:nvPr>
            <p:ph type="title"/>
          </p:nvPr>
        </p:nvSpPr>
        <p:spPr>
          <a:xfrm>
            <a:off x="1497013" y="2457450"/>
            <a:ext cx="3932237" cy="1600200"/>
          </a:xfrm>
        </p:spPr>
        <p:txBody>
          <a:bodyPr>
            <a:normAutofit/>
          </a:bodyPr>
          <a:lstStyle/>
          <a:p>
            <a:r>
              <a:rPr lang="en-GB" sz="6000" b="1" i="1" dirty="0">
                <a:solidFill>
                  <a:schemeClr val="bg1"/>
                </a:solidFill>
                <a:latin typeface="Times New Roman" panose="02020603050405020304" pitchFamily="18" charset="0"/>
                <a:cs typeface="Times New Roman" panose="02020603050405020304" pitchFamily="18" charset="0"/>
              </a:rPr>
              <a:t>Thank you</a:t>
            </a:r>
            <a:endParaRPr lang="en-IN" sz="6000" b="1" i="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073A024-7FC2-77BA-764F-02AC3EACB459}"/>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7862" r="7862"/>
          <a:stretch/>
        </p:blipFill>
        <p:spPr>
          <a:xfrm>
            <a:off x="6958012" y="0"/>
            <a:ext cx="5233987" cy="6858000"/>
          </a:xfrm>
        </p:spPr>
      </p:pic>
      <p:sp>
        <p:nvSpPr>
          <p:cNvPr id="7" name="Text Placeholder 6">
            <a:extLst>
              <a:ext uri="{FF2B5EF4-FFF2-40B4-BE49-F238E27FC236}">
                <a16:creationId xmlns:a16="http://schemas.microsoft.com/office/drawing/2014/main" id="{5AD6BA8B-E559-A3E3-72E7-48E320D7B3AB}"/>
              </a:ext>
            </a:extLst>
          </p:cNvPr>
          <p:cNvSpPr>
            <a:spLocks noGrp="1"/>
          </p:cNvSpPr>
          <p:nvPr>
            <p:ph type="body" sz="half" idx="2"/>
          </p:nvPr>
        </p:nvSpPr>
        <p:spPr>
          <a:xfrm>
            <a:off x="839788" y="3429000"/>
            <a:ext cx="3775075" cy="2743200"/>
          </a:xfrm>
        </p:spPr>
        <p:txBody>
          <a:bodyPr/>
          <a:lstStyle/>
          <a:p>
            <a:endParaRPr lang="en-GB" i="1" dirty="0">
              <a:solidFill>
                <a:schemeClr val="bg1"/>
              </a:solidFill>
              <a:latin typeface="Times New Roman" panose="02020603050405020304" pitchFamily="18" charset="0"/>
              <a:cs typeface="Times New Roman" panose="02020603050405020304" pitchFamily="18" charset="0"/>
            </a:endParaRPr>
          </a:p>
          <a:p>
            <a:endParaRPr lang="en-IN" i="1" dirty="0">
              <a:solidFill>
                <a:schemeClr val="bg1"/>
              </a:solidFill>
              <a:latin typeface="Times New Roman" panose="02020603050405020304" pitchFamily="18" charset="0"/>
              <a:cs typeface="Times New Roman" panose="02020603050405020304" pitchFamily="18" charset="0"/>
            </a:endParaRPr>
          </a:p>
          <a:p>
            <a:endParaRPr lang="en-IN" i="1" dirty="0">
              <a:solidFill>
                <a:schemeClr val="bg1"/>
              </a:solidFill>
              <a:latin typeface="Times New Roman" panose="02020603050405020304" pitchFamily="18" charset="0"/>
              <a:cs typeface="Times New Roman" panose="02020603050405020304" pitchFamily="18" charset="0"/>
            </a:endParaRPr>
          </a:p>
          <a:p>
            <a:endParaRPr lang="en-IN" i="1" dirty="0">
              <a:solidFill>
                <a:schemeClr val="bg1"/>
              </a:solidFill>
              <a:latin typeface="Times New Roman" panose="02020603050405020304" pitchFamily="18" charset="0"/>
              <a:cs typeface="Times New Roman" panose="02020603050405020304" pitchFamily="18" charset="0"/>
            </a:endParaRPr>
          </a:p>
          <a:p>
            <a:endParaRPr lang="en-IN" i="1" dirty="0">
              <a:solidFill>
                <a:schemeClr val="bg1"/>
              </a:solidFill>
              <a:latin typeface="Times New Roman" panose="02020603050405020304" pitchFamily="18" charset="0"/>
              <a:cs typeface="Times New Roman" panose="02020603050405020304" pitchFamily="18" charset="0"/>
            </a:endParaRPr>
          </a:p>
          <a:p>
            <a:endParaRPr lang="en-IN" i="1" dirty="0">
              <a:solidFill>
                <a:schemeClr val="bg1"/>
              </a:solidFill>
              <a:latin typeface="Times New Roman" panose="02020603050405020304" pitchFamily="18" charset="0"/>
              <a:cs typeface="Times New Roman" panose="02020603050405020304" pitchFamily="18" charset="0"/>
            </a:endParaRPr>
          </a:p>
          <a:p>
            <a:pPr algn="ctr"/>
            <a:r>
              <a:rPr lang="en-IN" sz="1800" b="1" i="1" dirty="0">
                <a:solidFill>
                  <a:schemeClr val="bg1"/>
                </a:solidFill>
                <a:latin typeface="Times New Roman" panose="02020603050405020304" pitchFamily="18" charset="0"/>
                <a:cs typeface="Times New Roman" panose="02020603050405020304" pitchFamily="18" charset="0"/>
              </a:rPr>
              <a:t>    ajaycraju98@gmail.com</a:t>
            </a:r>
          </a:p>
        </p:txBody>
      </p:sp>
      <p:pic>
        <p:nvPicPr>
          <p:cNvPr id="9" name="Picture 8">
            <a:extLst>
              <a:ext uri="{FF2B5EF4-FFF2-40B4-BE49-F238E27FC236}">
                <a16:creationId xmlns:a16="http://schemas.microsoft.com/office/drawing/2014/main" id="{5741EA74-8384-4E56-1925-349FF027021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7348" y="5423373"/>
            <a:ext cx="499665" cy="428112"/>
          </a:xfrm>
          <a:prstGeom prst="rect">
            <a:avLst/>
          </a:prstGeom>
        </p:spPr>
      </p:pic>
    </p:spTree>
    <p:extLst>
      <p:ext uri="{BB962C8B-B14F-4D97-AF65-F5344CB8AC3E}">
        <p14:creationId xmlns:p14="http://schemas.microsoft.com/office/powerpoint/2010/main" val="52006068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3730-E7B1-7F7F-DB8D-0541FA2C3EF5}"/>
              </a:ext>
            </a:extLst>
          </p:cNvPr>
          <p:cNvSpPr>
            <a:spLocks noGrp="1"/>
          </p:cNvSpPr>
          <p:nvPr>
            <p:ph type="title"/>
          </p:nvPr>
        </p:nvSpPr>
        <p:spPr>
          <a:xfrm>
            <a:off x="838200" y="365125"/>
            <a:ext cx="4819650" cy="849313"/>
          </a:xfrm>
        </p:spPr>
        <p:txBody>
          <a:bodyPr>
            <a:normAutofit/>
          </a:bodyPr>
          <a:lstStyle/>
          <a:p>
            <a:r>
              <a:rPr lang="en-IN" sz="3200" b="1" i="1" u="none" strike="noStrike" baseline="0" dirty="0">
                <a:solidFill>
                  <a:schemeClr val="bg1"/>
                </a:solidFill>
                <a:latin typeface="Times New Roman" panose="02020603050405020304" pitchFamily="18" charset="0"/>
                <a:cs typeface="Times New Roman" panose="02020603050405020304" pitchFamily="18" charset="0"/>
              </a:rPr>
              <a:t>Microsoft</a:t>
            </a:r>
            <a:r>
              <a:rPr lang="en-IN" sz="3200" b="1" i="1" u="none" strike="noStrike" baseline="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Power BI</a:t>
            </a:r>
            <a:endParaRPr lang="en-IN" sz="66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CF4B6-E8CA-9B49-3E5D-FEF3FDB94373}"/>
              </a:ext>
            </a:extLst>
          </p:cNvPr>
          <p:cNvSpPr>
            <a:spLocks noGrp="1"/>
          </p:cNvSpPr>
          <p:nvPr>
            <p:ph idx="1"/>
          </p:nvPr>
        </p:nvSpPr>
        <p:spPr>
          <a:xfrm>
            <a:off x="714375" y="1385888"/>
            <a:ext cx="5600699" cy="5214937"/>
          </a:xfrm>
        </p:spPr>
        <p:txBody>
          <a:bodyPr>
            <a:normAutofit fontScale="92500" lnSpcReduction="10000"/>
          </a:bodyPr>
          <a:lstStyle/>
          <a:p>
            <a:pPr marL="0" indent="0">
              <a:lnSpc>
                <a:spcPct val="150000"/>
              </a:lnSpc>
              <a:buNone/>
            </a:pPr>
            <a:r>
              <a:rPr lang="en-GB" sz="2400" i="1" dirty="0">
                <a:solidFill>
                  <a:schemeClr val="bg1"/>
                </a:solidFill>
                <a:latin typeface="Times New Roman" panose="02020603050405020304" pitchFamily="18" charset="0"/>
                <a:cs typeface="Times New Roman" panose="02020603050405020304" pitchFamily="18" charset="0"/>
              </a:rPr>
              <a:t>Power BI is a business analytics tool developed by Microsoft that enables users to visualize data, share insights, and make data-driven decisions. It integrates data from various sources, transforming it into interactive and insightful visual reports and dashboards. </a:t>
            </a:r>
            <a:r>
              <a:rPr lang="en-GB" sz="2400" b="0" i="1" u="none" strike="noStrike" baseline="0" dirty="0">
                <a:solidFill>
                  <a:schemeClr val="bg1"/>
                </a:solidFill>
                <a:latin typeface="Times New Roman" panose="02020603050405020304" pitchFamily="18" charset="0"/>
                <a:cs typeface="Times New Roman" panose="02020603050405020304" pitchFamily="18" charset="0"/>
              </a:rPr>
              <a:t>Power BI connects to various data sources through a secure and </a:t>
            </a:r>
            <a:r>
              <a:rPr lang="en-IN" sz="2400" b="0" i="1" u="none" strike="noStrike" baseline="0" dirty="0">
                <a:solidFill>
                  <a:schemeClr val="bg1"/>
                </a:solidFill>
                <a:latin typeface="Times New Roman" panose="02020603050405020304" pitchFamily="18" charset="0"/>
                <a:cs typeface="Times New Roman" panose="02020603050405020304" pitchFamily="18" charset="0"/>
              </a:rPr>
              <a:t>user-friendly interface. </a:t>
            </a:r>
            <a:r>
              <a:rPr lang="en-GB" sz="2400" b="0" i="1" u="none" strike="noStrike" baseline="0" dirty="0">
                <a:solidFill>
                  <a:schemeClr val="bg1"/>
                </a:solidFill>
                <a:latin typeface="Times New Roman" panose="02020603050405020304" pitchFamily="18" charset="0"/>
                <a:cs typeface="Times New Roman" panose="02020603050405020304" pitchFamily="18" charset="0"/>
              </a:rPr>
              <a:t>Users can quickly explore and interact </a:t>
            </a:r>
            <a:r>
              <a:rPr lang="en-IN" sz="2400" b="0" i="1" u="none" strike="noStrike" baseline="0" dirty="0">
                <a:solidFill>
                  <a:schemeClr val="bg1"/>
                </a:solidFill>
                <a:latin typeface="Times New Roman" panose="02020603050405020304" pitchFamily="18" charset="0"/>
                <a:cs typeface="Times New Roman" panose="02020603050405020304" pitchFamily="18" charset="0"/>
              </a:rPr>
              <a:t>with their data</a:t>
            </a:r>
            <a:r>
              <a:rPr lang="en-IN" b="0" i="1" u="none" strike="noStrike" baseline="0" dirty="0">
                <a:solidFill>
                  <a:schemeClr val="bg1"/>
                </a:solidFill>
                <a:latin typeface="Times New Roman" panose="02020603050405020304" pitchFamily="18" charset="0"/>
                <a:cs typeface="Times New Roman" panose="02020603050405020304" pitchFamily="18" charset="0"/>
              </a:rPr>
              <a:t>. </a:t>
            </a:r>
            <a:endParaRPr lang="en-IN" i="1" dirty="0">
              <a:solidFill>
                <a:schemeClr val="bg1"/>
              </a:solidFill>
              <a:latin typeface="Times New Roman" panose="02020603050405020304" pitchFamily="18" charset="0"/>
              <a:cs typeface="Times New Roman" panose="02020603050405020304" pitchFamily="18" charset="0"/>
            </a:endParaRPr>
          </a:p>
          <a:p>
            <a:pPr marL="0" indent="0">
              <a:lnSpc>
                <a:spcPct val="150000"/>
              </a:lnSpc>
              <a:buNone/>
            </a:pPr>
            <a:r>
              <a:rPr lang="en-GB" sz="2400" i="1" dirty="0">
                <a:solidFill>
                  <a:schemeClr val="bg1"/>
                </a:solidFill>
                <a:latin typeface="Times New Roman" panose="02020603050405020304" pitchFamily="18" charset="0"/>
                <a:cs typeface="Times New Roman" panose="02020603050405020304" pitchFamily="18" charset="0"/>
              </a:rPr>
              <a:t> </a:t>
            </a:r>
            <a:endParaRPr lang="en-IN" i="1"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3BC9D7E-CD9E-A490-EBAF-18FEF7F71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475" y="0"/>
            <a:ext cx="4962525" cy="6857999"/>
          </a:xfrm>
          <a:prstGeom prst="rect">
            <a:avLst/>
          </a:prstGeom>
        </p:spPr>
      </p:pic>
    </p:spTree>
    <p:extLst>
      <p:ext uri="{BB962C8B-B14F-4D97-AF65-F5344CB8AC3E}">
        <p14:creationId xmlns:p14="http://schemas.microsoft.com/office/powerpoint/2010/main" val="336296609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DA78-7963-30D9-14E3-CD4E13EC95F5}"/>
              </a:ext>
            </a:extLst>
          </p:cNvPr>
          <p:cNvSpPr>
            <a:spLocks noGrp="1"/>
          </p:cNvSpPr>
          <p:nvPr>
            <p:ph type="title"/>
          </p:nvPr>
        </p:nvSpPr>
        <p:spPr>
          <a:xfrm>
            <a:off x="981075" y="2766218"/>
            <a:ext cx="4262438" cy="1325563"/>
          </a:xfrm>
        </p:spPr>
        <p:txBody>
          <a:bodyPr>
            <a:normAutofit/>
          </a:bodyPr>
          <a:lstStyle/>
          <a:p>
            <a:pPr algn="ctr"/>
            <a:r>
              <a:rPr lang="en-IN" sz="5400" b="1" i="1" dirty="0">
                <a:solidFill>
                  <a:schemeClr val="bg1"/>
                </a:solidFill>
                <a:latin typeface="Times New Roman" panose="02020603050405020304" pitchFamily="18" charset="0"/>
                <a:cs typeface="Times New Roman" panose="02020603050405020304" pitchFamily="18" charset="0"/>
              </a:rPr>
              <a:t>Key Features</a:t>
            </a:r>
          </a:p>
        </p:txBody>
      </p:sp>
      <p:pic>
        <p:nvPicPr>
          <p:cNvPr id="9" name="Picture 8">
            <a:extLst>
              <a:ext uri="{FF2B5EF4-FFF2-40B4-BE49-F238E27FC236}">
                <a16:creationId xmlns:a16="http://schemas.microsoft.com/office/drawing/2014/main" id="{4DCFE6CC-C116-0CE5-2EDB-24D1F9841CC7}"/>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6686550" y="0"/>
            <a:ext cx="5505450" cy="6858000"/>
          </a:xfrm>
          <a:prstGeom prst="rect">
            <a:avLst/>
          </a:prstGeom>
          <a:pattFill prst="pct5">
            <a:fgClr>
              <a:schemeClr val="bg1"/>
            </a:fgClr>
            <a:bgClr>
              <a:schemeClr val="bg1"/>
            </a:bgClr>
          </a:pattFill>
        </p:spPr>
      </p:pic>
    </p:spTree>
    <p:extLst>
      <p:ext uri="{BB962C8B-B14F-4D97-AF65-F5344CB8AC3E}">
        <p14:creationId xmlns:p14="http://schemas.microsoft.com/office/powerpoint/2010/main" val="5291218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53BE-566B-80DD-9437-A8B4875FF6D0}"/>
              </a:ext>
            </a:extLst>
          </p:cNvPr>
          <p:cNvSpPr>
            <a:spLocks noGrp="1"/>
          </p:cNvSpPr>
          <p:nvPr>
            <p:ph type="title"/>
          </p:nvPr>
        </p:nvSpPr>
        <p:spPr>
          <a:xfrm>
            <a:off x="838200" y="365125"/>
            <a:ext cx="7820025" cy="1325563"/>
          </a:xfrm>
        </p:spPr>
        <p:txBody>
          <a:bodyPr>
            <a:normAutofit/>
          </a:bodyPr>
          <a:lstStyle/>
          <a:p>
            <a:r>
              <a:rPr lang="en-IN" sz="4000" b="1" dirty="0">
                <a:solidFill>
                  <a:schemeClr val="bg1"/>
                </a:solidFill>
                <a:latin typeface="Times New Roman" panose="02020603050405020304" pitchFamily="18" charset="0"/>
                <a:cs typeface="Times New Roman" panose="02020603050405020304" pitchFamily="18" charset="0"/>
              </a:rPr>
              <a:t>    </a:t>
            </a:r>
            <a:r>
              <a:rPr lang="en-IN" b="1" i="1" dirty="0">
                <a:solidFill>
                  <a:schemeClr val="bg1"/>
                </a:solidFill>
                <a:latin typeface="Times New Roman" panose="02020603050405020304" pitchFamily="18" charset="0"/>
                <a:cs typeface="Times New Roman" panose="02020603050405020304" pitchFamily="18" charset="0"/>
              </a:rPr>
              <a:t>Power BI Components</a:t>
            </a:r>
            <a:endParaRPr lang="en-IN" sz="4000" b="1" i="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4751578-BF82-3283-258C-A11CEF798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47910"/>
            <a:ext cx="9517857" cy="2538413"/>
          </a:xfrm>
          <a:prstGeom prst="rect">
            <a:avLst/>
          </a:prstGeom>
        </p:spPr>
      </p:pic>
    </p:spTree>
    <p:extLst>
      <p:ext uri="{BB962C8B-B14F-4D97-AF65-F5344CB8AC3E}">
        <p14:creationId xmlns:p14="http://schemas.microsoft.com/office/powerpoint/2010/main" val="304538617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571F-544D-22A4-EB42-85CDC65983BE}"/>
              </a:ext>
            </a:extLst>
          </p:cNvPr>
          <p:cNvSpPr>
            <a:spLocks noGrp="1"/>
          </p:cNvSpPr>
          <p:nvPr>
            <p:ph type="title"/>
          </p:nvPr>
        </p:nvSpPr>
        <p:spPr/>
        <p:txBody>
          <a:bodyPr/>
          <a:lstStyle/>
          <a:p>
            <a:r>
              <a:rPr lang="en-GB" b="1" i="1" dirty="0">
                <a:solidFill>
                  <a:schemeClr val="bg1"/>
                </a:solidFill>
                <a:latin typeface="Times New Roman" panose="02020603050405020304" pitchFamily="18" charset="0"/>
                <a:cs typeface="Times New Roman" panose="02020603050405020304" pitchFamily="18" charset="0"/>
              </a:rPr>
              <a:t>Power BI Desktop</a:t>
            </a:r>
            <a:endParaRPr lang="en-IN" i="1" dirty="0">
              <a:solidFill>
                <a:schemeClr val="bg1"/>
              </a:solidFill>
            </a:endParaRPr>
          </a:p>
        </p:txBody>
      </p:sp>
      <p:sp>
        <p:nvSpPr>
          <p:cNvPr id="3" name="Content Placeholder 2">
            <a:extLst>
              <a:ext uri="{FF2B5EF4-FFF2-40B4-BE49-F238E27FC236}">
                <a16:creationId xmlns:a16="http://schemas.microsoft.com/office/drawing/2014/main" id="{D0C78113-2991-4D0E-DE16-D3AA525D3DCD}"/>
              </a:ext>
            </a:extLst>
          </p:cNvPr>
          <p:cNvSpPr>
            <a:spLocks noGrp="1"/>
          </p:cNvSpPr>
          <p:nvPr>
            <p:ph idx="1"/>
          </p:nvPr>
        </p:nvSpPr>
        <p:spPr>
          <a:xfrm>
            <a:off x="738187" y="1568450"/>
            <a:ext cx="5367337" cy="4924425"/>
          </a:xfrm>
        </p:spPr>
        <p:txBody>
          <a:bodyPr>
            <a:normAutofit fontScale="92500" lnSpcReduction="20000"/>
          </a:bodyPr>
          <a:lstStyle/>
          <a:p>
            <a:pPr>
              <a:lnSpc>
                <a:spcPct val="150000"/>
              </a:lnSpc>
            </a:pPr>
            <a:r>
              <a:rPr lang="en-GB" sz="2400" b="1" i="1" dirty="0">
                <a:solidFill>
                  <a:schemeClr val="bg1"/>
                </a:solidFill>
                <a:latin typeface="Times New Roman" panose="02020603050405020304" pitchFamily="18" charset="0"/>
                <a:cs typeface="Times New Roman" panose="02020603050405020304" pitchFamily="18" charset="0"/>
              </a:rPr>
              <a:t>Power BI Desktop</a:t>
            </a:r>
            <a:r>
              <a:rPr lang="en-GB" sz="2400" i="1" dirty="0">
                <a:solidFill>
                  <a:schemeClr val="bg1"/>
                </a:solidFill>
                <a:latin typeface="Times New Roman" panose="02020603050405020304" pitchFamily="18" charset="0"/>
                <a:cs typeface="Times New Roman" panose="02020603050405020304" pitchFamily="18" charset="0"/>
              </a:rPr>
              <a:t> is a free, powerful desktop application that allows users to create interactive data visualizations and reports by connecting to various data sources, transforming and </a:t>
            </a:r>
            <a:r>
              <a:rPr lang="en-GB" sz="2400" i="1" dirty="0" err="1">
                <a:solidFill>
                  <a:schemeClr val="bg1"/>
                </a:solidFill>
                <a:latin typeface="Times New Roman" panose="02020603050405020304" pitchFamily="18" charset="0"/>
                <a:cs typeface="Times New Roman" panose="02020603050405020304" pitchFamily="18" charset="0"/>
              </a:rPr>
              <a:t>modeling</a:t>
            </a:r>
            <a:r>
              <a:rPr lang="en-GB" sz="2400" i="1" dirty="0">
                <a:solidFill>
                  <a:schemeClr val="bg1"/>
                </a:solidFill>
                <a:latin typeface="Times New Roman" panose="02020603050405020304" pitchFamily="18" charset="0"/>
                <a:cs typeface="Times New Roman" panose="02020603050405020304" pitchFamily="18" charset="0"/>
              </a:rPr>
              <a:t> the data, and building visuals for insightful analysis. It is a core component of the Power BI suite and is commonly used by business analysts and data professionals to develop robust reports before sharing them via Power BI Service.</a:t>
            </a:r>
            <a:endParaRPr lang="en-IN" sz="2400" i="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156E6F-0479-881D-AC6A-91946E5F5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975" y="0"/>
            <a:ext cx="5534025" cy="6858000"/>
          </a:xfrm>
          <a:prstGeom prst="rect">
            <a:avLst/>
          </a:prstGeom>
        </p:spPr>
      </p:pic>
    </p:spTree>
    <p:extLst>
      <p:ext uri="{BB962C8B-B14F-4D97-AF65-F5344CB8AC3E}">
        <p14:creationId xmlns:p14="http://schemas.microsoft.com/office/powerpoint/2010/main" val="375727995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AD8F-E20C-3EA1-F518-947E9AD086CE}"/>
              </a:ext>
            </a:extLst>
          </p:cNvPr>
          <p:cNvSpPr>
            <a:spLocks noGrp="1"/>
          </p:cNvSpPr>
          <p:nvPr>
            <p:ph type="title"/>
          </p:nvPr>
        </p:nvSpPr>
        <p:spPr>
          <a:xfrm>
            <a:off x="342900" y="2271713"/>
            <a:ext cx="6015037" cy="2628899"/>
          </a:xfrm>
        </p:spPr>
        <p:txBody>
          <a:bodyPr>
            <a:normAutofit/>
          </a:bodyPr>
          <a:lstStyle/>
          <a:p>
            <a:pPr algn="ctr"/>
            <a:r>
              <a:rPr lang="en-GB" b="1" i="1" dirty="0">
                <a:solidFill>
                  <a:schemeClr val="bg1"/>
                </a:solidFill>
                <a:latin typeface="Times New Roman" panose="02020603050405020304" pitchFamily="18" charset="0"/>
                <a:cs typeface="Times New Roman" panose="02020603050405020304" pitchFamily="18" charset="0"/>
              </a:rPr>
              <a:t>Key Features of Power BI Desktop</a:t>
            </a:r>
            <a:endParaRPr lang="en-IN" b="1" i="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CF5CAE-E9DD-9A3E-0B06-10C1EA4C2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700" y="0"/>
            <a:ext cx="5448300" cy="6858000"/>
          </a:xfrm>
          <a:prstGeom prst="rect">
            <a:avLst/>
          </a:prstGeom>
        </p:spPr>
      </p:pic>
    </p:spTree>
    <p:extLst>
      <p:ext uri="{BB962C8B-B14F-4D97-AF65-F5344CB8AC3E}">
        <p14:creationId xmlns:p14="http://schemas.microsoft.com/office/powerpoint/2010/main" val="98876697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4ECB8-F423-A3E5-C439-4E0D5E0DB584}"/>
              </a:ext>
            </a:extLst>
          </p:cNvPr>
          <p:cNvSpPr>
            <a:spLocks noGrp="1"/>
          </p:cNvSpPr>
          <p:nvPr>
            <p:ph idx="1"/>
          </p:nvPr>
        </p:nvSpPr>
        <p:spPr>
          <a:xfrm>
            <a:off x="514350" y="1314450"/>
            <a:ext cx="6000750" cy="4900613"/>
          </a:xfrm>
        </p:spPr>
        <p:txBody>
          <a:bodyPr>
            <a:normAutofit fontScale="92500"/>
          </a:bodyPr>
          <a:lstStyle/>
          <a:p>
            <a:pPr marL="0" indent="0">
              <a:lnSpc>
                <a:spcPct val="150000"/>
              </a:lnSpc>
              <a:buNone/>
            </a:pPr>
            <a:r>
              <a:rPr lang="en-GB" sz="2400" i="1" dirty="0">
                <a:solidFill>
                  <a:schemeClr val="bg1"/>
                </a:solidFill>
                <a:latin typeface="Times New Roman" panose="02020603050405020304" pitchFamily="18" charset="0"/>
                <a:cs typeface="Times New Roman" panose="02020603050405020304" pitchFamily="18" charset="0"/>
              </a:rPr>
              <a:t>In Power BI Desktop, there are </a:t>
            </a:r>
            <a:r>
              <a:rPr lang="en-GB" sz="2400" b="1" i="1" dirty="0">
                <a:solidFill>
                  <a:schemeClr val="bg1"/>
                </a:solidFill>
                <a:latin typeface="Times New Roman" panose="02020603050405020304" pitchFamily="18" charset="0"/>
                <a:cs typeface="Times New Roman" panose="02020603050405020304" pitchFamily="18" charset="0"/>
              </a:rPr>
              <a:t>three primary panes</a:t>
            </a:r>
            <a:r>
              <a:rPr lang="en-GB" sz="2400" i="1" dirty="0">
                <a:solidFill>
                  <a:schemeClr val="bg1"/>
                </a:solidFill>
                <a:latin typeface="Times New Roman" panose="02020603050405020304" pitchFamily="18" charset="0"/>
                <a:cs typeface="Times New Roman" panose="02020603050405020304" pitchFamily="18" charset="0"/>
              </a:rPr>
              <a:t> that users interact with while creating and working with reports. These panes are crucial for building reports, managing data, and creating visualizations. The three panes are:</a:t>
            </a:r>
          </a:p>
          <a:p>
            <a:pPr>
              <a:lnSpc>
                <a:spcPct val="150000"/>
              </a:lnSpc>
              <a:buFont typeface="Wingdings" panose="05000000000000000000" pitchFamily="2" charset="2"/>
              <a:buChar char="ü"/>
            </a:pPr>
            <a:r>
              <a:rPr lang="en-IN" sz="2400" i="1" dirty="0">
                <a:solidFill>
                  <a:schemeClr val="bg1"/>
                </a:solidFill>
                <a:latin typeface="Times New Roman" panose="02020603050405020304" pitchFamily="18" charset="0"/>
                <a:cs typeface="Times New Roman" panose="02020603050405020304" pitchFamily="18" charset="0"/>
              </a:rPr>
              <a:t>Fields Pane</a:t>
            </a:r>
            <a:endParaRPr lang="en-GB" sz="2400" i="1" dirty="0">
              <a:solidFill>
                <a:schemeClr val="bg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IN" sz="2400" i="1" dirty="0">
                <a:solidFill>
                  <a:schemeClr val="bg1"/>
                </a:solidFill>
                <a:latin typeface="Times New Roman" panose="02020603050405020304" pitchFamily="18" charset="0"/>
                <a:cs typeface="Times New Roman" panose="02020603050405020304" pitchFamily="18" charset="0"/>
              </a:rPr>
              <a:t>Visualizations Pane</a:t>
            </a:r>
            <a:endParaRPr lang="en-GB" sz="2400" i="1" dirty="0">
              <a:solidFill>
                <a:schemeClr val="bg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IN" sz="2400" i="1" dirty="0">
                <a:solidFill>
                  <a:schemeClr val="bg1"/>
                </a:solidFill>
                <a:latin typeface="Times New Roman" panose="02020603050405020304" pitchFamily="18" charset="0"/>
                <a:cs typeface="Times New Roman" panose="02020603050405020304" pitchFamily="18" charset="0"/>
              </a:rPr>
              <a:t>Filters Pane</a:t>
            </a:r>
          </a:p>
        </p:txBody>
      </p:sp>
      <p:pic>
        <p:nvPicPr>
          <p:cNvPr id="5" name="Picture 4">
            <a:extLst>
              <a:ext uri="{FF2B5EF4-FFF2-40B4-BE49-F238E27FC236}">
                <a16:creationId xmlns:a16="http://schemas.microsoft.com/office/drawing/2014/main" id="{849DD3B3-3AFF-FFCC-438C-7CF44A7E9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988" y="1"/>
            <a:ext cx="5434012" cy="6858000"/>
          </a:xfrm>
          <a:prstGeom prst="rect">
            <a:avLst/>
          </a:prstGeom>
        </p:spPr>
      </p:pic>
    </p:spTree>
    <p:extLst>
      <p:ext uri="{BB962C8B-B14F-4D97-AF65-F5344CB8AC3E}">
        <p14:creationId xmlns:p14="http://schemas.microsoft.com/office/powerpoint/2010/main" val="403342818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D91E-3B88-9306-DF2D-0FC2442FEDC2}"/>
              </a:ext>
            </a:extLst>
          </p:cNvPr>
          <p:cNvSpPr>
            <a:spLocks noGrp="1"/>
          </p:cNvSpPr>
          <p:nvPr>
            <p:ph type="title"/>
          </p:nvPr>
        </p:nvSpPr>
        <p:spPr>
          <a:xfrm>
            <a:off x="309562" y="454637"/>
            <a:ext cx="6348413" cy="977900"/>
          </a:xfrm>
        </p:spPr>
        <p:txBody>
          <a:bodyPr/>
          <a:lstStyle/>
          <a:p>
            <a:r>
              <a:rPr lang="en-IN" b="1" i="1" dirty="0">
                <a:solidFill>
                  <a:schemeClr val="bg1"/>
                </a:solidFill>
                <a:latin typeface="Times New Roman" panose="02020603050405020304" pitchFamily="18" charset="0"/>
                <a:cs typeface="Times New Roman" panose="02020603050405020304" pitchFamily="18" charset="0"/>
              </a:rPr>
              <a:t>Switching Between Views</a:t>
            </a:r>
          </a:p>
        </p:txBody>
      </p:sp>
      <p:sp>
        <p:nvSpPr>
          <p:cNvPr id="3" name="Content Placeholder 2">
            <a:extLst>
              <a:ext uri="{FF2B5EF4-FFF2-40B4-BE49-F238E27FC236}">
                <a16:creationId xmlns:a16="http://schemas.microsoft.com/office/drawing/2014/main" id="{2D55EFAF-6AD7-E249-94C3-39D08BF95641}"/>
              </a:ext>
            </a:extLst>
          </p:cNvPr>
          <p:cNvSpPr>
            <a:spLocks noGrp="1"/>
          </p:cNvSpPr>
          <p:nvPr>
            <p:ph idx="1"/>
          </p:nvPr>
        </p:nvSpPr>
        <p:spPr>
          <a:xfrm>
            <a:off x="481012" y="1768475"/>
            <a:ext cx="5405438" cy="4375150"/>
          </a:xfrm>
        </p:spPr>
        <p:txBody>
          <a:bodyPr>
            <a:normAutofit fontScale="85000" lnSpcReduction="20000"/>
          </a:bodyPr>
          <a:lstStyle/>
          <a:p>
            <a:pPr>
              <a:lnSpc>
                <a:spcPct val="150000"/>
              </a:lnSpc>
              <a:buFont typeface="Wingdings" panose="05000000000000000000" pitchFamily="2" charset="2"/>
              <a:buChar char="ü"/>
            </a:pPr>
            <a:r>
              <a:rPr lang="en-GB" b="1" i="1" dirty="0">
                <a:solidFill>
                  <a:schemeClr val="bg1"/>
                </a:solidFill>
                <a:latin typeface="Times New Roman" panose="02020603050405020304" pitchFamily="18" charset="0"/>
                <a:cs typeface="Times New Roman" panose="02020603050405020304" pitchFamily="18" charset="0"/>
              </a:rPr>
              <a:t>Report View</a:t>
            </a:r>
            <a:r>
              <a:rPr lang="en-GB" i="1" dirty="0">
                <a:solidFill>
                  <a:schemeClr val="bg1"/>
                </a:solidFill>
                <a:latin typeface="Times New Roman" panose="02020603050405020304" pitchFamily="18" charset="0"/>
                <a:cs typeface="Times New Roman" panose="02020603050405020304" pitchFamily="18" charset="0"/>
              </a:rPr>
              <a:t>: Used to design and create visualizations, reports, and dashboards.</a:t>
            </a:r>
          </a:p>
          <a:p>
            <a:pPr>
              <a:lnSpc>
                <a:spcPct val="150000"/>
              </a:lnSpc>
              <a:buFont typeface="Wingdings" panose="05000000000000000000" pitchFamily="2" charset="2"/>
              <a:buChar char="ü"/>
            </a:pPr>
            <a:r>
              <a:rPr lang="en-GB" b="1" i="1" dirty="0">
                <a:solidFill>
                  <a:schemeClr val="bg1"/>
                </a:solidFill>
                <a:latin typeface="Times New Roman" panose="02020603050405020304" pitchFamily="18" charset="0"/>
                <a:cs typeface="Times New Roman" panose="02020603050405020304" pitchFamily="18" charset="0"/>
              </a:rPr>
              <a:t>Data View</a:t>
            </a:r>
            <a:r>
              <a:rPr lang="en-GB" i="1" dirty="0">
                <a:solidFill>
                  <a:schemeClr val="bg1"/>
                </a:solidFill>
                <a:latin typeface="Times New Roman" panose="02020603050405020304" pitchFamily="18" charset="0"/>
                <a:cs typeface="Times New Roman" panose="02020603050405020304" pitchFamily="18" charset="0"/>
              </a:rPr>
              <a:t>: Used to inspect and validate the raw and transformed data in tabular form.</a:t>
            </a:r>
          </a:p>
          <a:p>
            <a:pPr>
              <a:lnSpc>
                <a:spcPct val="150000"/>
              </a:lnSpc>
              <a:buFont typeface="Wingdings" panose="05000000000000000000" pitchFamily="2" charset="2"/>
              <a:buChar char="ü"/>
            </a:pPr>
            <a:r>
              <a:rPr lang="en-GB" b="1" i="1" dirty="0">
                <a:solidFill>
                  <a:schemeClr val="bg1"/>
                </a:solidFill>
                <a:latin typeface="Times New Roman" panose="02020603050405020304" pitchFamily="18" charset="0"/>
                <a:cs typeface="Times New Roman" panose="02020603050405020304" pitchFamily="18" charset="0"/>
              </a:rPr>
              <a:t>Model View</a:t>
            </a:r>
            <a:r>
              <a:rPr lang="en-GB" i="1" dirty="0">
                <a:solidFill>
                  <a:schemeClr val="bg1"/>
                </a:solidFill>
                <a:latin typeface="Times New Roman" panose="02020603050405020304" pitchFamily="18" charset="0"/>
                <a:cs typeface="Times New Roman" panose="02020603050405020304" pitchFamily="18" charset="0"/>
              </a:rPr>
              <a:t>: Used to define and manage relationships between tables, ensuring accurate data </a:t>
            </a:r>
            <a:r>
              <a:rPr lang="en-GB" i="1" dirty="0" err="1">
                <a:solidFill>
                  <a:schemeClr val="bg1"/>
                </a:solidFill>
                <a:latin typeface="Times New Roman" panose="02020603050405020304" pitchFamily="18" charset="0"/>
                <a:cs typeface="Times New Roman" panose="02020603050405020304" pitchFamily="18" charset="0"/>
              </a:rPr>
              <a:t>modeling</a:t>
            </a:r>
            <a:r>
              <a:rPr lang="en-GB" i="1" dirty="0">
                <a:solidFill>
                  <a:schemeClr val="bg1"/>
                </a:solidFill>
                <a:latin typeface="Times New Roman" panose="02020603050405020304" pitchFamily="18" charset="0"/>
                <a:cs typeface="Times New Roman" panose="02020603050405020304" pitchFamily="18" charset="0"/>
              </a:rPr>
              <a:t>.</a:t>
            </a:r>
            <a:endParaRPr lang="en-IN" i="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A2FD9E-E832-9896-B12B-F6990DC9B688}"/>
              </a:ext>
            </a:extLst>
          </p:cNvPr>
          <p:cNvPicPr>
            <a:picLocks noChangeAspect="1"/>
          </p:cNvPicPr>
          <p:nvPr/>
        </p:nvPicPr>
        <p:blipFill>
          <a:blip r:embed="rId3">
            <a:extLst>
              <a:ext uri="{28A0092B-C50C-407E-A947-70E740481C1C}">
                <a14:useLocalDpi xmlns:a14="http://schemas.microsoft.com/office/drawing/2010/main" val="0"/>
              </a:ext>
            </a:extLst>
          </a:blip>
          <a:srcRect l="2209" t="2885" r="1892" b="2377"/>
          <a:stretch/>
        </p:blipFill>
        <p:spPr>
          <a:xfrm>
            <a:off x="7043738" y="0"/>
            <a:ext cx="5148263" cy="6857999"/>
          </a:xfrm>
          <a:prstGeom prst="rect">
            <a:avLst/>
          </a:prstGeom>
        </p:spPr>
      </p:pic>
    </p:spTree>
    <p:extLst>
      <p:ext uri="{BB962C8B-B14F-4D97-AF65-F5344CB8AC3E}">
        <p14:creationId xmlns:p14="http://schemas.microsoft.com/office/powerpoint/2010/main" val="20305326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30ED-9E24-1DE4-7268-86FF00FFEE1E}"/>
              </a:ext>
            </a:extLst>
          </p:cNvPr>
          <p:cNvSpPr>
            <a:spLocks noGrp="1"/>
          </p:cNvSpPr>
          <p:nvPr>
            <p:ph type="title"/>
          </p:nvPr>
        </p:nvSpPr>
        <p:spPr>
          <a:xfrm>
            <a:off x="633414" y="414338"/>
            <a:ext cx="5753100" cy="1276350"/>
          </a:xfrm>
        </p:spPr>
        <p:txBody>
          <a:bodyPr/>
          <a:lstStyle/>
          <a:p>
            <a:r>
              <a:rPr lang="en-GB" b="1" i="1" dirty="0">
                <a:solidFill>
                  <a:schemeClr val="bg1"/>
                </a:solidFill>
                <a:latin typeface="Times New Roman" panose="02020603050405020304" pitchFamily="18" charset="0"/>
                <a:cs typeface="Times New Roman" panose="02020603050405020304" pitchFamily="18" charset="0"/>
              </a:rPr>
              <a:t>Power BI Service</a:t>
            </a:r>
            <a:endParaRPr lang="en-IN"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FE0D31-547C-293A-B9E6-C6062CFBB741}"/>
              </a:ext>
            </a:extLst>
          </p:cNvPr>
          <p:cNvSpPr>
            <a:spLocks noGrp="1"/>
          </p:cNvSpPr>
          <p:nvPr>
            <p:ph idx="1"/>
          </p:nvPr>
        </p:nvSpPr>
        <p:spPr>
          <a:xfrm>
            <a:off x="633413" y="2055813"/>
            <a:ext cx="5462587" cy="4121150"/>
          </a:xfrm>
        </p:spPr>
        <p:txBody>
          <a:bodyPr>
            <a:normAutofit fontScale="92500" lnSpcReduction="20000"/>
          </a:bodyPr>
          <a:lstStyle/>
          <a:p>
            <a:pPr>
              <a:lnSpc>
                <a:spcPct val="150000"/>
              </a:lnSpc>
            </a:pPr>
            <a:r>
              <a:rPr lang="en-GB" sz="2400" b="1" i="1" dirty="0">
                <a:solidFill>
                  <a:schemeClr val="bg1"/>
                </a:solidFill>
                <a:latin typeface="Times New Roman" panose="02020603050405020304" pitchFamily="18" charset="0"/>
                <a:cs typeface="Times New Roman" panose="02020603050405020304" pitchFamily="18" charset="0"/>
              </a:rPr>
              <a:t>Power BI Service</a:t>
            </a:r>
            <a:r>
              <a:rPr lang="en-GB" sz="2400" i="1" dirty="0">
                <a:solidFill>
                  <a:schemeClr val="bg1"/>
                </a:solidFill>
                <a:latin typeface="Times New Roman" panose="02020603050405020304" pitchFamily="18" charset="0"/>
                <a:cs typeface="Times New Roman" panose="02020603050405020304" pitchFamily="18" charset="0"/>
              </a:rPr>
              <a:t> is the online, cloud-based platform for Power BI that allows users to share, collaborate, and interact with Power BI reports and dashboards. While </a:t>
            </a:r>
            <a:r>
              <a:rPr lang="en-GB" sz="2400" b="1" i="1" dirty="0">
                <a:solidFill>
                  <a:schemeClr val="bg1"/>
                </a:solidFill>
                <a:latin typeface="Times New Roman" panose="02020603050405020304" pitchFamily="18" charset="0"/>
                <a:cs typeface="Times New Roman" panose="02020603050405020304" pitchFamily="18" charset="0"/>
              </a:rPr>
              <a:t>Power BI Desktop</a:t>
            </a:r>
            <a:r>
              <a:rPr lang="en-GB" sz="2400" i="1" dirty="0">
                <a:solidFill>
                  <a:schemeClr val="bg1"/>
                </a:solidFill>
                <a:latin typeface="Times New Roman" panose="02020603050405020304" pitchFamily="18" charset="0"/>
                <a:cs typeface="Times New Roman" panose="02020603050405020304" pitchFamily="18" charset="0"/>
              </a:rPr>
              <a:t> is primarily used to create reports, </a:t>
            </a:r>
            <a:r>
              <a:rPr lang="en-GB" sz="2400" b="1" i="1" dirty="0">
                <a:solidFill>
                  <a:schemeClr val="bg1"/>
                </a:solidFill>
                <a:latin typeface="Times New Roman" panose="02020603050405020304" pitchFamily="18" charset="0"/>
                <a:cs typeface="Times New Roman" panose="02020603050405020304" pitchFamily="18" charset="0"/>
              </a:rPr>
              <a:t>Power BI Service</a:t>
            </a:r>
            <a:r>
              <a:rPr lang="en-GB" sz="2400" i="1" dirty="0">
                <a:solidFill>
                  <a:schemeClr val="bg1"/>
                </a:solidFill>
                <a:latin typeface="Times New Roman" panose="02020603050405020304" pitchFamily="18" charset="0"/>
                <a:cs typeface="Times New Roman" panose="02020603050405020304" pitchFamily="18" charset="0"/>
              </a:rPr>
              <a:t> is used to publish, share, and manage them in the cloud, enabling business teams to access up-to-date insights and collaborate from anywhere.</a:t>
            </a:r>
            <a:endParaRPr lang="en-IN" sz="2400" i="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DA2066-D120-3D5E-A6CB-F5802AB04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413" y="0"/>
            <a:ext cx="5462587" cy="6858000"/>
          </a:xfrm>
          <a:prstGeom prst="rect">
            <a:avLst/>
          </a:prstGeom>
        </p:spPr>
      </p:pic>
    </p:spTree>
    <p:extLst>
      <p:ext uri="{BB962C8B-B14F-4D97-AF65-F5344CB8AC3E}">
        <p14:creationId xmlns:p14="http://schemas.microsoft.com/office/powerpoint/2010/main" val="137126416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191</TotalTime>
  <Words>570</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   Introduction to power bi and  components  </vt:lpstr>
      <vt:lpstr>Microsoft Power BI</vt:lpstr>
      <vt:lpstr>Key Features</vt:lpstr>
      <vt:lpstr>    Power BI Components</vt:lpstr>
      <vt:lpstr>Power BI Desktop</vt:lpstr>
      <vt:lpstr>Key Features of Power BI Desktop</vt:lpstr>
      <vt:lpstr>PowerPoint Presentation</vt:lpstr>
      <vt:lpstr>Switching Between Views</vt:lpstr>
      <vt:lpstr>Power BI Service</vt:lpstr>
      <vt:lpstr>Power BI Mobile</vt:lpstr>
      <vt:lpstr>Power BI Gateway</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17</cp:revision>
  <dcterms:created xsi:type="dcterms:W3CDTF">2024-10-21T13:31:54Z</dcterms:created>
  <dcterms:modified xsi:type="dcterms:W3CDTF">2024-10-21T16:43:07Z</dcterms:modified>
</cp:coreProperties>
</file>