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4" d="100"/>
          <a:sy n="64" d="100"/>
        </p:scale>
        <p:origin x="90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14E28273-321B-4727-A9AE-32E0F0E9D5E0}" type="datetimeFigureOut">
              <a:rPr lang="en-IN" smtClean="0"/>
              <a:t>04-11-2024</a:t>
            </a:fld>
            <a:endParaRPr lang="en-IN"/>
          </a:p>
        </p:txBody>
      </p:sp>
      <p:sp>
        <p:nvSpPr>
          <p:cNvPr id="5" name="Footer Placeholder 4"/>
          <p:cNvSpPr>
            <a:spLocks noGrp="1"/>
          </p:cNvSpPr>
          <p:nvPr>
            <p:ph type="ftr" sz="quarter" idx="11"/>
          </p:nvPr>
        </p:nvSpPr>
        <p:spPr>
          <a:xfrm>
            <a:off x="3962399" y="5870575"/>
            <a:ext cx="4893958" cy="377825"/>
          </a:xfrm>
        </p:spPr>
        <p:txBody>
          <a:bodyPr/>
          <a:lstStyle/>
          <a:p>
            <a:endParaRPr lang="en-IN"/>
          </a:p>
        </p:txBody>
      </p:sp>
      <p:sp>
        <p:nvSpPr>
          <p:cNvPr id="6" name="Slide Number Placeholder 5"/>
          <p:cNvSpPr>
            <a:spLocks noGrp="1"/>
          </p:cNvSpPr>
          <p:nvPr>
            <p:ph type="sldNum" sz="quarter" idx="12"/>
          </p:nvPr>
        </p:nvSpPr>
        <p:spPr>
          <a:xfrm>
            <a:off x="10608958" y="5870575"/>
            <a:ext cx="551167" cy="377825"/>
          </a:xfrm>
        </p:spPr>
        <p:txBody>
          <a:bodyPr/>
          <a:lstStyle/>
          <a:p>
            <a:fld id="{9D7D55BF-8C9A-4900-A710-6051291D0882}" type="slidenum">
              <a:rPr lang="en-IN" smtClean="0"/>
              <a:t>‹#›</a:t>
            </a:fld>
            <a:endParaRPr lang="en-IN"/>
          </a:p>
        </p:txBody>
      </p:sp>
    </p:spTree>
    <p:extLst>
      <p:ext uri="{BB962C8B-B14F-4D97-AF65-F5344CB8AC3E}">
        <p14:creationId xmlns:p14="http://schemas.microsoft.com/office/powerpoint/2010/main" val="197343127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4E28273-321B-4727-A9AE-32E0F0E9D5E0}" type="datetimeFigureOut">
              <a:rPr lang="en-IN" smtClean="0"/>
              <a:t>04-11-2024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7D55BF-8C9A-4900-A710-6051291D0882}" type="slidenum">
              <a:rPr lang="en-IN" smtClean="0"/>
              <a:t>‹#›</a:t>
            </a:fld>
            <a:endParaRPr lang="en-IN"/>
          </a:p>
        </p:txBody>
      </p:sp>
    </p:spTree>
    <p:extLst>
      <p:ext uri="{BB962C8B-B14F-4D97-AF65-F5344CB8AC3E}">
        <p14:creationId xmlns:p14="http://schemas.microsoft.com/office/powerpoint/2010/main" val="14002664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4E28273-321B-4727-A9AE-32E0F0E9D5E0}" type="datetimeFigureOut">
              <a:rPr lang="en-IN" smtClean="0"/>
              <a:t>04-11-2024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7D55BF-8C9A-4900-A710-6051291D0882}" type="slidenum">
              <a:rPr lang="en-IN" smtClean="0"/>
              <a:t>‹#›</a:t>
            </a:fld>
            <a:endParaRPr lang="en-IN"/>
          </a:p>
        </p:txBody>
      </p:sp>
    </p:spTree>
    <p:extLst>
      <p:ext uri="{BB962C8B-B14F-4D97-AF65-F5344CB8AC3E}">
        <p14:creationId xmlns:p14="http://schemas.microsoft.com/office/powerpoint/2010/main" val="41310393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4E28273-321B-4727-A9AE-32E0F0E9D5E0}" type="datetimeFigureOut">
              <a:rPr lang="en-IN" smtClean="0"/>
              <a:t>04-11-2024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7D55BF-8C9A-4900-A710-6051291D0882}" type="slidenum">
              <a:rPr lang="en-IN" smtClean="0"/>
              <a:t>‹#›</a:t>
            </a:fld>
            <a:endParaRPr lang="en-IN"/>
          </a:p>
        </p:txBody>
      </p:sp>
    </p:spTree>
    <p:extLst>
      <p:ext uri="{BB962C8B-B14F-4D97-AF65-F5344CB8AC3E}">
        <p14:creationId xmlns:p14="http://schemas.microsoft.com/office/powerpoint/2010/main" val="9383454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4E28273-321B-4727-A9AE-32E0F0E9D5E0}" type="datetimeFigureOut">
              <a:rPr lang="en-IN" smtClean="0"/>
              <a:t>04-11-2024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7D55BF-8C9A-4900-A710-6051291D0882}" type="slidenum">
              <a:rPr lang="en-IN" smtClean="0"/>
              <a:t>‹#›</a:t>
            </a:fld>
            <a:endParaRPr lang="en-IN"/>
          </a:p>
        </p:txBody>
      </p:sp>
    </p:spTree>
    <p:extLst>
      <p:ext uri="{BB962C8B-B14F-4D97-AF65-F5344CB8AC3E}">
        <p14:creationId xmlns:p14="http://schemas.microsoft.com/office/powerpoint/2010/main" val="18617162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4E28273-321B-4727-A9AE-32E0F0E9D5E0}" type="datetimeFigureOut">
              <a:rPr lang="en-IN" smtClean="0"/>
              <a:t>04-11-2024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7D55BF-8C9A-4900-A710-6051291D0882}" type="slidenum">
              <a:rPr lang="en-IN" smtClean="0"/>
              <a:t>‹#›</a:t>
            </a:fld>
            <a:endParaRPr lang="en-IN"/>
          </a:p>
        </p:txBody>
      </p:sp>
    </p:spTree>
    <p:extLst>
      <p:ext uri="{BB962C8B-B14F-4D97-AF65-F5344CB8AC3E}">
        <p14:creationId xmlns:p14="http://schemas.microsoft.com/office/powerpoint/2010/main" val="12920683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4E28273-321B-4727-A9AE-32E0F0E9D5E0}" type="datetimeFigureOut">
              <a:rPr lang="en-IN" smtClean="0"/>
              <a:t>04-11-2024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7D55BF-8C9A-4900-A710-6051291D0882}" type="slidenum">
              <a:rPr lang="en-IN" smtClean="0"/>
              <a:t>‹#›</a:t>
            </a:fld>
            <a:endParaRPr lang="en-IN"/>
          </a:p>
        </p:txBody>
      </p:sp>
    </p:spTree>
    <p:extLst>
      <p:ext uri="{BB962C8B-B14F-4D97-AF65-F5344CB8AC3E}">
        <p14:creationId xmlns:p14="http://schemas.microsoft.com/office/powerpoint/2010/main" val="2134268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E28273-321B-4727-A9AE-32E0F0E9D5E0}" type="datetimeFigureOut">
              <a:rPr lang="en-IN" smtClean="0"/>
              <a:t>04-11-2024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7D55BF-8C9A-4900-A710-6051291D0882}" type="slidenum">
              <a:rPr lang="en-IN" smtClean="0"/>
              <a:t>‹#›</a:t>
            </a:fld>
            <a:endParaRPr lang="en-IN"/>
          </a:p>
        </p:txBody>
      </p:sp>
    </p:spTree>
    <p:extLst>
      <p:ext uri="{BB962C8B-B14F-4D97-AF65-F5344CB8AC3E}">
        <p14:creationId xmlns:p14="http://schemas.microsoft.com/office/powerpoint/2010/main" val="28526258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E28273-321B-4727-A9AE-32E0F0E9D5E0}" type="datetimeFigureOut">
              <a:rPr lang="en-IN" smtClean="0"/>
              <a:t>04-11-2024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7D55BF-8C9A-4900-A710-6051291D0882}" type="slidenum">
              <a:rPr lang="en-IN" smtClean="0"/>
              <a:t>‹#›</a:t>
            </a:fld>
            <a:endParaRPr lang="en-IN"/>
          </a:p>
        </p:txBody>
      </p:sp>
    </p:spTree>
    <p:extLst>
      <p:ext uri="{BB962C8B-B14F-4D97-AF65-F5344CB8AC3E}">
        <p14:creationId xmlns:p14="http://schemas.microsoft.com/office/powerpoint/2010/main" val="19228531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E28273-321B-4727-A9AE-32E0F0E9D5E0}" type="datetimeFigureOut">
              <a:rPr lang="en-IN" smtClean="0"/>
              <a:t>04-11-2024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7D55BF-8C9A-4900-A710-6051291D0882}" type="slidenum">
              <a:rPr lang="en-IN" smtClean="0"/>
              <a:t>‹#›</a:t>
            </a:fld>
            <a:endParaRPr lang="en-IN"/>
          </a:p>
        </p:txBody>
      </p:sp>
    </p:spTree>
    <p:extLst>
      <p:ext uri="{BB962C8B-B14F-4D97-AF65-F5344CB8AC3E}">
        <p14:creationId xmlns:p14="http://schemas.microsoft.com/office/powerpoint/2010/main" val="16526155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4E28273-321B-4727-A9AE-32E0F0E9D5E0}" type="datetimeFigureOut">
              <a:rPr lang="en-IN" smtClean="0"/>
              <a:t>04-11-2024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7D55BF-8C9A-4900-A710-6051291D0882}" type="slidenum">
              <a:rPr lang="en-IN" smtClean="0"/>
              <a:t>‹#›</a:t>
            </a:fld>
            <a:endParaRPr lang="en-IN"/>
          </a:p>
        </p:txBody>
      </p:sp>
    </p:spTree>
    <p:extLst>
      <p:ext uri="{BB962C8B-B14F-4D97-AF65-F5344CB8AC3E}">
        <p14:creationId xmlns:p14="http://schemas.microsoft.com/office/powerpoint/2010/main" val="16861827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4E28273-321B-4727-A9AE-32E0F0E9D5E0}" type="datetimeFigureOut">
              <a:rPr lang="en-IN" smtClean="0"/>
              <a:t>04-11-2024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7D55BF-8C9A-4900-A710-6051291D0882}" type="slidenum">
              <a:rPr lang="en-IN" smtClean="0"/>
              <a:t>‹#›</a:t>
            </a:fld>
            <a:endParaRPr lang="en-IN"/>
          </a:p>
        </p:txBody>
      </p:sp>
    </p:spTree>
    <p:extLst>
      <p:ext uri="{BB962C8B-B14F-4D97-AF65-F5344CB8AC3E}">
        <p14:creationId xmlns:p14="http://schemas.microsoft.com/office/powerpoint/2010/main" val="29475211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4E28273-321B-4727-A9AE-32E0F0E9D5E0}" type="datetimeFigureOut">
              <a:rPr lang="en-IN" smtClean="0"/>
              <a:t>04-11-2024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D7D55BF-8C9A-4900-A710-6051291D0882}" type="slidenum">
              <a:rPr lang="en-IN" smtClean="0"/>
              <a:t>‹#›</a:t>
            </a:fld>
            <a:endParaRPr lang="en-IN"/>
          </a:p>
        </p:txBody>
      </p:sp>
    </p:spTree>
    <p:extLst>
      <p:ext uri="{BB962C8B-B14F-4D97-AF65-F5344CB8AC3E}">
        <p14:creationId xmlns:p14="http://schemas.microsoft.com/office/powerpoint/2010/main" val="36557472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4E28273-321B-4727-A9AE-32E0F0E9D5E0}" type="datetimeFigureOut">
              <a:rPr lang="en-IN" smtClean="0"/>
              <a:t>04-11-2024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D7D55BF-8C9A-4900-A710-6051291D0882}" type="slidenum">
              <a:rPr lang="en-IN" smtClean="0"/>
              <a:t>‹#›</a:t>
            </a:fld>
            <a:endParaRPr lang="en-IN"/>
          </a:p>
        </p:txBody>
      </p:sp>
    </p:spTree>
    <p:extLst>
      <p:ext uri="{BB962C8B-B14F-4D97-AF65-F5344CB8AC3E}">
        <p14:creationId xmlns:p14="http://schemas.microsoft.com/office/powerpoint/2010/main" val="31180276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14E28273-321B-4727-A9AE-32E0F0E9D5E0}" type="datetimeFigureOut">
              <a:rPr lang="en-IN" smtClean="0"/>
              <a:t>04-11-2024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D7D55BF-8C9A-4900-A710-6051291D0882}" type="slidenum">
              <a:rPr lang="en-IN" smtClean="0"/>
              <a:t>‹#›</a:t>
            </a:fld>
            <a:endParaRPr lang="en-IN"/>
          </a:p>
        </p:txBody>
      </p:sp>
    </p:spTree>
    <p:extLst>
      <p:ext uri="{BB962C8B-B14F-4D97-AF65-F5344CB8AC3E}">
        <p14:creationId xmlns:p14="http://schemas.microsoft.com/office/powerpoint/2010/main" val="4687854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4E28273-321B-4727-A9AE-32E0F0E9D5E0}" type="datetimeFigureOut">
              <a:rPr lang="en-IN" smtClean="0"/>
              <a:t>04-11-2024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7D55BF-8C9A-4900-A710-6051291D0882}" type="slidenum">
              <a:rPr lang="en-IN" smtClean="0"/>
              <a:t>‹#›</a:t>
            </a:fld>
            <a:endParaRPr lang="en-IN"/>
          </a:p>
        </p:txBody>
      </p:sp>
    </p:spTree>
    <p:extLst>
      <p:ext uri="{BB962C8B-B14F-4D97-AF65-F5344CB8AC3E}">
        <p14:creationId xmlns:p14="http://schemas.microsoft.com/office/powerpoint/2010/main" val="38580107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4E28273-321B-4727-A9AE-32E0F0E9D5E0}" type="datetimeFigureOut">
              <a:rPr lang="en-IN" smtClean="0"/>
              <a:t>04-11-2024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7D55BF-8C9A-4900-A710-6051291D0882}" type="slidenum">
              <a:rPr lang="en-IN" smtClean="0"/>
              <a:t>‹#›</a:t>
            </a:fld>
            <a:endParaRPr lang="en-IN"/>
          </a:p>
        </p:txBody>
      </p:sp>
    </p:spTree>
    <p:extLst>
      <p:ext uri="{BB962C8B-B14F-4D97-AF65-F5344CB8AC3E}">
        <p14:creationId xmlns:p14="http://schemas.microsoft.com/office/powerpoint/2010/main" val="20641126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4E28273-321B-4727-A9AE-32E0F0E9D5E0}" type="datetimeFigureOut">
              <a:rPr lang="en-IN" smtClean="0"/>
              <a:t>04-11-2024</a:t>
            </a:fld>
            <a:endParaRPr lang="en-IN"/>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D7D55BF-8C9A-4900-A710-6051291D0882}" type="slidenum">
              <a:rPr lang="en-IN" smtClean="0"/>
              <a:t>‹#›</a:t>
            </a:fld>
            <a:endParaRPr lang="en-IN"/>
          </a:p>
        </p:txBody>
      </p:sp>
    </p:spTree>
    <p:extLst>
      <p:ext uri="{BB962C8B-B14F-4D97-AF65-F5344CB8AC3E}">
        <p14:creationId xmlns:p14="http://schemas.microsoft.com/office/powerpoint/2010/main" val="3684587901"/>
      </p:ext>
    </p:extLst>
  </p:cSld>
  <p:clrMap bg1="dk1" tx1="lt1" bg2="dk2" tx2="lt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webp"/><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banhgaooneone.com/hanh-trinh-cuu-tro-mien-trung-lu-lut-cung-banh-gao-one-one/" TargetMode="External"/><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0DD84-3D46-65A7-E658-A09EBFAE788C}"/>
              </a:ext>
            </a:extLst>
          </p:cNvPr>
          <p:cNvSpPr>
            <a:spLocks noGrp="1"/>
          </p:cNvSpPr>
          <p:nvPr>
            <p:ph type="ctrTitle"/>
          </p:nvPr>
        </p:nvSpPr>
        <p:spPr>
          <a:xfrm>
            <a:off x="4482059" y="1843790"/>
            <a:ext cx="7420131" cy="4167265"/>
          </a:xfrm>
        </p:spPr>
        <p:txBody>
          <a:bodyPr anchor="ctr">
            <a:normAutofit/>
          </a:bodyPr>
          <a:lstStyle/>
          <a:p>
            <a:pPr algn="ctr"/>
            <a:br>
              <a:rPr lang="en-IN" sz="2800" b="1" i="0" u="none" strike="noStrike" baseline="0" dirty="0">
                <a:solidFill>
                  <a:srgbClr val="000000"/>
                </a:solidFill>
                <a:latin typeface="Times New Roman" panose="02020603050405020304" pitchFamily="18" charset="0"/>
                <a:cs typeface="Times New Roman" panose="02020603050405020304" pitchFamily="18" charset="0"/>
              </a:rPr>
            </a:br>
            <a:r>
              <a:rPr lang="en-IN" sz="2800" b="1" i="0" u="none" strike="noStrike" baseline="0" dirty="0">
                <a:latin typeface="Times New Roman" panose="02020603050405020304" pitchFamily="18" charset="0"/>
                <a:cs typeface="Times New Roman" panose="02020603050405020304" pitchFamily="18" charset="0"/>
              </a:rPr>
              <a:t> </a:t>
            </a:r>
            <a:br>
              <a:rPr lang="en-IN" sz="2800" b="1" i="0" u="none" strike="noStrike" baseline="0" dirty="0">
                <a:latin typeface="Times New Roman" panose="02020603050405020304" pitchFamily="18" charset="0"/>
                <a:cs typeface="Times New Roman" panose="02020603050405020304" pitchFamily="18" charset="0"/>
              </a:rPr>
            </a:br>
            <a:r>
              <a:rPr lang="en-GB" sz="4000" b="1" i="0" u="none" strike="noStrike" cap="none" baseline="0" dirty="0">
                <a:latin typeface="Times New Roman" panose="02020603050405020304" pitchFamily="18" charset="0"/>
                <a:cs typeface="Times New Roman" panose="02020603050405020304" pitchFamily="18" charset="0"/>
              </a:rPr>
              <a:t>Implementing row-level security in Power BI </a:t>
            </a:r>
            <a:br>
              <a:rPr lang="en-GB" sz="3200" b="1" i="0" u="none" strike="noStrike" baseline="0" dirty="0">
                <a:solidFill>
                  <a:srgbClr val="000000"/>
                </a:solidFill>
                <a:latin typeface="Times New Roman" panose="02020603050405020304" pitchFamily="18" charset="0"/>
                <a:cs typeface="Times New Roman" panose="02020603050405020304" pitchFamily="18" charset="0"/>
              </a:rPr>
            </a:br>
            <a:endParaRPr lang="en-IN" sz="8000"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F8A8EFD1-2CDA-B579-5B4E-533C330D64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9170" y="1843790"/>
            <a:ext cx="3633085" cy="3852471"/>
          </a:xfrm>
          <a:prstGeom prst="rect">
            <a:avLst/>
          </a:prstGeom>
        </p:spPr>
      </p:pic>
    </p:spTree>
    <p:extLst>
      <p:ext uri="{BB962C8B-B14F-4D97-AF65-F5344CB8AC3E}">
        <p14:creationId xmlns:p14="http://schemas.microsoft.com/office/powerpoint/2010/main" val="9927960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90BDA-4400-D16E-FACE-1A7213950397}"/>
              </a:ext>
            </a:extLst>
          </p:cNvPr>
          <p:cNvSpPr>
            <a:spLocks noGrp="1"/>
          </p:cNvSpPr>
          <p:nvPr>
            <p:ph type="title"/>
          </p:nvPr>
        </p:nvSpPr>
        <p:spPr>
          <a:xfrm>
            <a:off x="1030287" y="879423"/>
            <a:ext cx="10131425" cy="1456267"/>
          </a:xfrm>
        </p:spPr>
        <p:txBody>
          <a:bodyPr/>
          <a:lstStyle/>
          <a:p>
            <a:r>
              <a:rPr lang="en-GB" b="1" cap="none" dirty="0">
                <a:solidFill>
                  <a:schemeClr val="bg1"/>
                </a:solidFill>
                <a:latin typeface="Times New Roman" panose="02020603050405020304" pitchFamily="18" charset="0"/>
                <a:cs typeface="Times New Roman" panose="02020603050405020304" pitchFamily="18" charset="0"/>
              </a:rPr>
              <a:t>Implementing row-level security (RLS)</a:t>
            </a:r>
            <a:endParaRPr lang="en-IN" b="1" cap="none"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E3425A6-CF39-941D-3643-50E12E6A8432}"/>
              </a:ext>
            </a:extLst>
          </p:cNvPr>
          <p:cNvSpPr>
            <a:spLocks noGrp="1"/>
          </p:cNvSpPr>
          <p:nvPr>
            <p:ph idx="1"/>
          </p:nvPr>
        </p:nvSpPr>
        <p:spPr/>
        <p:txBody>
          <a:bodyPr>
            <a:normAutofit/>
          </a:bodyPr>
          <a:lstStyle/>
          <a:p>
            <a:pPr>
              <a:lnSpc>
                <a:spcPct val="150000"/>
              </a:lnSpc>
            </a:pPr>
            <a:r>
              <a:rPr lang="en-GB" sz="2400" dirty="0">
                <a:latin typeface="Times New Roman" panose="02020603050405020304" pitchFamily="18" charset="0"/>
                <a:cs typeface="Times New Roman" panose="02020603050405020304" pitchFamily="18" charset="0"/>
              </a:rPr>
              <a:t>Implementing Row-Level Security (RLS) in Power BI is a powerful feature that restricts data access at the row level, allowing users to view only the data relevant to them. RLS is useful for maintaining data confidentiality and improving user experience by limiting the visible data to each user based on roles and permissions.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60548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F8EE6-85CC-639F-B12E-510783CEE2E3}"/>
              </a:ext>
            </a:extLst>
          </p:cNvPr>
          <p:cNvSpPr>
            <a:spLocks noGrp="1"/>
          </p:cNvSpPr>
          <p:nvPr>
            <p:ph type="title"/>
          </p:nvPr>
        </p:nvSpPr>
        <p:spPr>
          <a:xfrm>
            <a:off x="685801" y="609600"/>
            <a:ext cx="9372599" cy="724525"/>
          </a:xfrm>
        </p:spPr>
        <p:txBody>
          <a:bodyPr>
            <a:noAutofit/>
          </a:bodyPr>
          <a:lstStyle/>
          <a:p>
            <a:r>
              <a:rPr lang="en-GB" sz="3200" b="1" cap="none" dirty="0">
                <a:latin typeface="Times New Roman" panose="02020603050405020304" pitchFamily="18" charset="0"/>
                <a:cs typeface="Times New Roman" panose="02020603050405020304" pitchFamily="18" charset="0"/>
              </a:rPr>
              <a:t>Steps to implement row-level security in Power BI</a:t>
            </a:r>
            <a:br>
              <a:rPr lang="en-GB" sz="2800" b="1" cap="none" dirty="0">
                <a:solidFill>
                  <a:schemeClr val="bg1"/>
                </a:solidFill>
                <a:latin typeface="Times New Roman" panose="02020603050405020304" pitchFamily="18" charset="0"/>
                <a:cs typeface="Times New Roman" panose="02020603050405020304" pitchFamily="18" charset="0"/>
              </a:rPr>
            </a:br>
            <a:endParaRPr lang="en-IN" sz="2800" cap="none"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2B1B9E6-AED4-FDC8-942B-35DD2C87D195}"/>
              </a:ext>
            </a:extLst>
          </p:cNvPr>
          <p:cNvSpPr>
            <a:spLocks noGrp="1"/>
          </p:cNvSpPr>
          <p:nvPr>
            <p:ph idx="1"/>
          </p:nvPr>
        </p:nvSpPr>
        <p:spPr>
          <a:xfrm>
            <a:off x="685802" y="1334127"/>
            <a:ext cx="5655037" cy="5291526"/>
          </a:xfrm>
        </p:spPr>
        <p:txBody>
          <a:bodyPr>
            <a:normAutofit fontScale="92500"/>
          </a:bodyPr>
          <a:lstStyle/>
          <a:p>
            <a:pPr marL="0" indent="0">
              <a:lnSpc>
                <a:spcPct val="150000"/>
              </a:lnSpc>
              <a:buNone/>
            </a:pPr>
            <a:r>
              <a:rPr lang="en-GB" sz="2800" b="1" dirty="0">
                <a:solidFill>
                  <a:schemeClr val="bg1"/>
                </a:solidFill>
                <a:latin typeface="Times New Roman" panose="02020603050405020304" pitchFamily="18" charset="0"/>
                <a:cs typeface="Times New Roman" panose="02020603050405020304" pitchFamily="18" charset="0"/>
              </a:rPr>
              <a:t>1. Define Roles in Power BI Desktop</a:t>
            </a:r>
          </a:p>
          <a:p>
            <a:pPr>
              <a:lnSpc>
                <a:spcPct val="150000"/>
              </a:lnSpc>
              <a:buFont typeface="Wingdings" panose="05000000000000000000" pitchFamily="2" charset="2"/>
              <a:buChar char="q"/>
            </a:pPr>
            <a:r>
              <a:rPr lang="en-GB" sz="2400" dirty="0">
                <a:latin typeface="Times New Roman" panose="02020603050405020304" pitchFamily="18" charset="0"/>
                <a:cs typeface="Times New Roman" panose="02020603050405020304" pitchFamily="18" charset="0"/>
              </a:rPr>
              <a:t>In Power BI Desktop, go to </a:t>
            </a:r>
            <a:r>
              <a:rPr lang="en-GB" sz="2400" b="1" dirty="0" err="1">
                <a:latin typeface="Times New Roman" panose="02020603050405020304" pitchFamily="18" charset="0"/>
                <a:cs typeface="Times New Roman" panose="02020603050405020304" pitchFamily="18" charset="0"/>
              </a:rPr>
              <a:t>Modeling</a:t>
            </a:r>
            <a:r>
              <a:rPr lang="en-GB" sz="2400" dirty="0">
                <a:latin typeface="Times New Roman" panose="02020603050405020304" pitchFamily="18" charset="0"/>
                <a:cs typeface="Times New Roman" panose="02020603050405020304" pitchFamily="18" charset="0"/>
              </a:rPr>
              <a:t> &gt; </a:t>
            </a:r>
            <a:r>
              <a:rPr lang="en-GB" sz="2400" b="1" dirty="0">
                <a:latin typeface="Times New Roman" panose="02020603050405020304" pitchFamily="18" charset="0"/>
                <a:cs typeface="Times New Roman" panose="02020603050405020304" pitchFamily="18" charset="0"/>
              </a:rPr>
              <a:t>Manage Roles</a:t>
            </a:r>
            <a:r>
              <a:rPr lang="en-GB" sz="2400" dirty="0">
                <a:latin typeface="Times New Roman" panose="02020603050405020304" pitchFamily="18" charset="0"/>
                <a:cs typeface="Times New Roman" panose="02020603050405020304" pitchFamily="18" charset="0"/>
              </a:rPr>
              <a:t>.</a:t>
            </a:r>
          </a:p>
          <a:p>
            <a:pPr>
              <a:lnSpc>
                <a:spcPct val="150000"/>
              </a:lnSpc>
              <a:buFont typeface="Wingdings" panose="05000000000000000000" pitchFamily="2" charset="2"/>
              <a:buChar char="q"/>
            </a:pPr>
            <a:r>
              <a:rPr lang="en-GB" sz="2400" dirty="0">
                <a:latin typeface="Times New Roman" panose="02020603050405020304" pitchFamily="18" charset="0"/>
                <a:cs typeface="Times New Roman" panose="02020603050405020304" pitchFamily="18" charset="0"/>
              </a:rPr>
              <a:t>Create a new role and set filters on tables by specifying DAX expressions that define access rules (</a:t>
            </a:r>
            <a:r>
              <a:rPr lang="en-IN" sz="2400" dirty="0">
                <a:latin typeface="Times New Roman" panose="02020603050405020304" pitchFamily="18" charset="0"/>
                <a:cs typeface="Times New Roman" panose="02020603050405020304" pitchFamily="18" charset="0"/>
              </a:rPr>
              <a:t>[Region] = "East“)</a:t>
            </a:r>
            <a:r>
              <a:rPr lang="en-GB" sz="2400" dirty="0">
                <a:latin typeface="Times New Roman" panose="02020603050405020304" pitchFamily="18" charset="0"/>
                <a:cs typeface="Times New Roman" panose="02020603050405020304" pitchFamily="18" charset="0"/>
              </a:rPr>
              <a:t> to restrict data to a specific region).</a:t>
            </a:r>
          </a:p>
          <a:p>
            <a:pPr>
              <a:lnSpc>
                <a:spcPct val="150000"/>
              </a:lnSpc>
              <a:buFont typeface="Wingdings" panose="05000000000000000000" pitchFamily="2" charset="2"/>
              <a:buChar char="q"/>
            </a:pPr>
            <a:r>
              <a:rPr lang="en-GB" sz="2400" dirty="0">
                <a:latin typeface="Times New Roman" panose="02020603050405020304" pitchFamily="18" charset="0"/>
                <a:cs typeface="Times New Roman" panose="02020603050405020304" pitchFamily="18" charset="0"/>
              </a:rPr>
              <a:t>Multiple roles can be defined if different user groups require distinct data views.</a:t>
            </a:r>
            <a:endParaRPr lang="en-IN" sz="24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BDC4CA73-7FDC-0564-3172-A95D49E050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55435" y="1903751"/>
            <a:ext cx="4412730" cy="3777521"/>
          </a:xfrm>
          <a:prstGeom prst="rect">
            <a:avLst/>
          </a:prstGeom>
        </p:spPr>
      </p:pic>
    </p:spTree>
    <p:extLst>
      <p:ext uri="{BB962C8B-B14F-4D97-AF65-F5344CB8AC3E}">
        <p14:creationId xmlns:p14="http://schemas.microsoft.com/office/powerpoint/2010/main" val="24374711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F3CE2-BC28-44CD-6085-6D68B02FA9D3}"/>
              </a:ext>
            </a:extLst>
          </p:cNvPr>
          <p:cNvSpPr>
            <a:spLocks noGrp="1"/>
          </p:cNvSpPr>
          <p:nvPr>
            <p:ph type="title"/>
          </p:nvPr>
        </p:nvSpPr>
        <p:spPr>
          <a:xfrm>
            <a:off x="685801" y="462821"/>
            <a:ext cx="10131425" cy="798226"/>
          </a:xfrm>
        </p:spPr>
        <p:txBody>
          <a:bodyPr/>
          <a:lstStyle/>
          <a:p>
            <a:r>
              <a:rPr lang="en-GB" b="1" cap="none" dirty="0">
                <a:solidFill>
                  <a:schemeClr val="bg1"/>
                </a:solidFill>
                <a:latin typeface="Times New Roman" panose="02020603050405020304" pitchFamily="18" charset="0"/>
                <a:cs typeface="Times New Roman" panose="02020603050405020304" pitchFamily="18" charset="0"/>
              </a:rPr>
              <a:t>2. Assign users to roles in Power BI service</a:t>
            </a:r>
            <a:endParaRPr lang="en-IN" b="1" cap="none"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FF4D15C-02E1-DEF7-F80C-D3B436A926B0}"/>
              </a:ext>
            </a:extLst>
          </p:cNvPr>
          <p:cNvSpPr>
            <a:spLocks noGrp="1"/>
          </p:cNvSpPr>
          <p:nvPr>
            <p:ph idx="1"/>
          </p:nvPr>
        </p:nvSpPr>
        <p:spPr>
          <a:xfrm>
            <a:off x="685801" y="1379095"/>
            <a:ext cx="5939851" cy="5141626"/>
          </a:xfrm>
        </p:spPr>
        <p:txBody>
          <a:bodyPr>
            <a:normAutofit/>
          </a:bodyPr>
          <a:lstStyle/>
          <a:p>
            <a:pPr>
              <a:lnSpc>
                <a:spcPct val="150000"/>
              </a:lnSpc>
              <a:buFont typeface="Wingdings" panose="05000000000000000000" pitchFamily="2" charset="2"/>
              <a:buChar char="q"/>
            </a:pPr>
            <a:r>
              <a:rPr lang="en-GB" sz="2400" dirty="0">
                <a:latin typeface="Times New Roman" panose="02020603050405020304" pitchFamily="18" charset="0"/>
                <a:cs typeface="Times New Roman" panose="02020603050405020304" pitchFamily="18" charset="0"/>
              </a:rPr>
              <a:t>Publish your report to Power BI Service.</a:t>
            </a:r>
          </a:p>
          <a:p>
            <a:pPr>
              <a:lnSpc>
                <a:spcPct val="150000"/>
              </a:lnSpc>
              <a:buFont typeface="Wingdings" panose="05000000000000000000" pitchFamily="2" charset="2"/>
              <a:buChar char="q"/>
            </a:pPr>
            <a:r>
              <a:rPr lang="en-GB" sz="2400" dirty="0">
                <a:latin typeface="Times New Roman" panose="02020603050405020304" pitchFamily="18" charset="0"/>
                <a:cs typeface="Times New Roman" panose="02020603050405020304" pitchFamily="18" charset="0"/>
              </a:rPr>
              <a:t>Go to the dataset’s settings in Power BI Service, select </a:t>
            </a:r>
            <a:r>
              <a:rPr lang="en-GB" sz="2400" b="1" dirty="0">
                <a:latin typeface="Times New Roman" panose="02020603050405020304" pitchFamily="18" charset="0"/>
                <a:cs typeface="Times New Roman" panose="02020603050405020304" pitchFamily="18" charset="0"/>
              </a:rPr>
              <a:t>Security</a:t>
            </a:r>
            <a:r>
              <a:rPr lang="en-GB" sz="2400" dirty="0">
                <a:latin typeface="Times New Roman" panose="02020603050405020304" pitchFamily="18" charset="0"/>
                <a:cs typeface="Times New Roman" panose="02020603050405020304" pitchFamily="18" charset="0"/>
              </a:rPr>
              <a:t>, and assign specific users or security groups to each role.</a:t>
            </a:r>
          </a:p>
          <a:p>
            <a:pPr>
              <a:lnSpc>
                <a:spcPct val="150000"/>
              </a:lnSpc>
              <a:buFont typeface="Wingdings" panose="05000000000000000000" pitchFamily="2" charset="2"/>
              <a:buChar char="q"/>
            </a:pPr>
            <a:r>
              <a:rPr lang="en-GB" sz="2400" dirty="0">
                <a:latin typeface="Times New Roman" panose="02020603050405020304" pitchFamily="18" charset="0"/>
                <a:cs typeface="Times New Roman" panose="02020603050405020304" pitchFamily="18" charset="0"/>
              </a:rPr>
              <a:t>Only the assigned users will see the data allowed by their roles.</a:t>
            </a:r>
            <a:endParaRPr lang="en-IN"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0BF9705A-97F7-DB02-E24E-84E4D54E5E93}"/>
              </a:ext>
            </a:extLst>
          </p:cNvPr>
          <p:cNvPicPr>
            <a:picLocks noChangeAspect="1"/>
          </p:cNvPicPr>
          <p:nvPr/>
        </p:nvPicPr>
        <p:blipFill>
          <a:blip r:embed="rId2">
            <a:extLst>
              <a:ext uri="{28A0092B-C50C-407E-A947-70E740481C1C}">
                <a14:useLocalDpi xmlns:a14="http://schemas.microsoft.com/office/drawing/2010/main" val="0"/>
              </a:ext>
            </a:extLst>
          </a:blip>
          <a:srcRect l="2546" t="3385" r="2909" b="4371"/>
          <a:stretch/>
        </p:blipFill>
        <p:spPr>
          <a:xfrm>
            <a:off x="7465103" y="1798820"/>
            <a:ext cx="4407108" cy="4197247"/>
          </a:xfrm>
          <a:prstGeom prst="rect">
            <a:avLst/>
          </a:prstGeom>
        </p:spPr>
      </p:pic>
    </p:spTree>
    <p:extLst>
      <p:ext uri="{BB962C8B-B14F-4D97-AF65-F5344CB8AC3E}">
        <p14:creationId xmlns:p14="http://schemas.microsoft.com/office/powerpoint/2010/main" val="5250947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857BC-3968-7CA7-5325-E8E13FD1A2ED}"/>
              </a:ext>
            </a:extLst>
          </p:cNvPr>
          <p:cNvSpPr>
            <a:spLocks noGrp="1"/>
          </p:cNvSpPr>
          <p:nvPr>
            <p:ph type="title"/>
          </p:nvPr>
        </p:nvSpPr>
        <p:spPr/>
        <p:txBody>
          <a:bodyPr/>
          <a:lstStyle/>
          <a:p>
            <a:r>
              <a:rPr lang="en-GB" b="1" cap="none" dirty="0">
                <a:solidFill>
                  <a:schemeClr val="bg1"/>
                </a:solidFill>
                <a:latin typeface="Times New Roman" panose="02020603050405020304" pitchFamily="18" charset="0"/>
                <a:cs typeface="Times New Roman" panose="02020603050405020304" pitchFamily="18" charset="0"/>
              </a:rPr>
              <a:t>3.</a:t>
            </a:r>
            <a:r>
              <a:rPr lang="en-IN" b="1" cap="none" dirty="0">
                <a:solidFill>
                  <a:schemeClr val="bg1"/>
                </a:solidFill>
                <a:latin typeface="Times New Roman" panose="02020603050405020304" pitchFamily="18" charset="0"/>
                <a:cs typeface="Times New Roman" panose="02020603050405020304" pitchFamily="18" charset="0"/>
              </a:rPr>
              <a:t> Test security settings</a:t>
            </a:r>
          </a:p>
        </p:txBody>
      </p:sp>
      <p:sp>
        <p:nvSpPr>
          <p:cNvPr id="3" name="Content Placeholder 2">
            <a:extLst>
              <a:ext uri="{FF2B5EF4-FFF2-40B4-BE49-F238E27FC236}">
                <a16:creationId xmlns:a16="http://schemas.microsoft.com/office/drawing/2014/main" id="{0EEDDC84-43C0-9C7C-9DF2-ECB9A9ECDBB1}"/>
              </a:ext>
            </a:extLst>
          </p:cNvPr>
          <p:cNvSpPr>
            <a:spLocks noGrp="1"/>
          </p:cNvSpPr>
          <p:nvPr>
            <p:ph idx="1"/>
          </p:nvPr>
        </p:nvSpPr>
        <p:spPr>
          <a:xfrm>
            <a:off x="685801" y="1813811"/>
            <a:ext cx="6059773" cy="4721900"/>
          </a:xfrm>
        </p:spPr>
        <p:txBody>
          <a:bodyPr>
            <a:normAutofit/>
          </a:bodyPr>
          <a:lstStyle/>
          <a:p>
            <a:pPr>
              <a:lnSpc>
                <a:spcPct val="150000"/>
              </a:lnSpc>
              <a:buFont typeface="Wingdings" panose="05000000000000000000" pitchFamily="2" charset="2"/>
              <a:buChar char="q"/>
            </a:pPr>
            <a:r>
              <a:rPr lang="en-GB" sz="2400" dirty="0">
                <a:latin typeface="Times New Roman" panose="02020603050405020304" pitchFamily="18" charset="0"/>
                <a:cs typeface="Times New Roman" panose="02020603050405020304" pitchFamily="18" charset="0"/>
              </a:rPr>
              <a:t>In Power BI Desktop, use the </a:t>
            </a:r>
            <a:r>
              <a:rPr lang="en-GB" sz="2400" b="1" dirty="0">
                <a:latin typeface="Times New Roman" panose="02020603050405020304" pitchFamily="18" charset="0"/>
                <a:cs typeface="Times New Roman" panose="02020603050405020304" pitchFamily="18" charset="0"/>
              </a:rPr>
              <a:t>View as Role</a:t>
            </a:r>
            <a:r>
              <a:rPr lang="en-GB" sz="2400" dirty="0">
                <a:latin typeface="Times New Roman" panose="02020603050405020304" pitchFamily="18" charset="0"/>
                <a:cs typeface="Times New Roman" panose="02020603050405020304" pitchFamily="18" charset="0"/>
              </a:rPr>
              <a:t> feature to verify the RLS setup.</a:t>
            </a:r>
          </a:p>
          <a:p>
            <a:pPr>
              <a:lnSpc>
                <a:spcPct val="150000"/>
              </a:lnSpc>
              <a:buFont typeface="Wingdings" panose="05000000000000000000" pitchFamily="2" charset="2"/>
              <a:buChar char="q"/>
            </a:pPr>
            <a:r>
              <a:rPr lang="en-GB" sz="2400" dirty="0">
                <a:latin typeface="Times New Roman" panose="02020603050405020304" pitchFamily="18" charset="0"/>
                <a:cs typeface="Times New Roman" panose="02020603050405020304" pitchFamily="18" charset="0"/>
              </a:rPr>
              <a:t>In Power BI Service, you can test the roles by selecting </a:t>
            </a:r>
            <a:r>
              <a:rPr lang="en-GB" sz="2400" b="1" dirty="0">
                <a:latin typeface="Times New Roman" panose="02020603050405020304" pitchFamily="18" charset="0"/>
                <a:cs typeface="Times New Roman" panose="02020603050405020304" pitchFamily="18" charset="0"/>
              </a:rPr>
              <a:t>Test as Role</a:t>
            </a:r>
            <a:r>
              <a:rPr lang="en-GB" sz="2400" dirty="0">
                <a:latin typeface="Times New Roman" panose="02020603050405020304" pitchFamily="18" charset="0"/>
                <a:cs typeface="Times New Roman" panose="02020603050405020304" pitchFamily="18" charset="0"/>
              </a:rPr>
              <a:t> to ensure each role restricts data correctly for different users.</a:t>
            </a:r>
          </a:p>
          <a:p>
            <a:pPr>
              <a:lnSpc>
                <a:spcPct val="150000"/>
              </a:lnSpc>
              <a:buFont typeface="Wingdings" panose="05000000000000000000" pitchFamily="2" charset="2"/>
              <a:buChar char="q"/>
            </a:pPr>
            <a:endParaRPr lang="en-IN"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05AABC71-3D85-243A-06F2-4373706E8C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63786" y="1948722"/>
            <a:ext cx="3942413" cy="3507698"/>
          </a:xfrm>
          <a:prstGeom prst="rect">
            <a:avLst/>
          </a:prstGeom>
        </p:spPr>
      </p:pic>
    </p:spTree>
    <p:extLst>
      <p:ext uri="{BB962C8B-B14F-4D97-AF65-F5344CB8AC3E}">
        <p14:creationId xmlns:p14="http://schemas.microsoft.com/office/powerpoint/2010/main" val="39141762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85DBB-B15D-21F1-256A-BB093EB078F7}"/>
              </a:ext>
            </a:extLst>
          </p:cNvPr>
          <p:cNvSpPr>
            <a:spLocks noGrp="1"/>
          </p:cNvSpPr>
          <p:nvPr>
            <p:ph type="title"/>
          </p:nvPr>
        </p:nvSpPr>
        <p:spPr/>
        <p:txBody>
          <a:bodyPr/>
          <a:lstStyle/>
          <a:p>
            <a:r>
              <a:rPr lang="en-IN" b="1" cap="none" dirty="0">
                <a:latin typeface="Times New Roman" panose="02020603050405020304" pitchFamily="18" charset="0"/>
                <a:cs typeface="Times New Roman" panose="02020603050405020304" pitchFamily="18" charset="0"/>
              </a:rPr>
              <a:t>Key points to consider</a:t>
            </a:r>
          </a:p>
        </p:txBody>
      </p:sp>
      <p:sp>
        <p:nvSpPr>
          <p:cNvPr id="3" name="Content Placeholder 2">
            <a:extLst>
              <a:ext uri="{FF2B5EF4-FFF2-40B4-BE49-F238E27FC236}">
                <a16:creationId xmlns:a16="http://schemas.microsoft.com/office/drawing/2014/main" id="{59D4549A-E1F8-4C4A-5D03-582BE5CAE6D0}"/>
              </a:ext>
            </a:extLst>
          </p:cNvPr>
          <p:cNvSpPr>
            <a:spLocks noGrp="1"/>
          </p:cNvSpPr>
          <p:nvPr>
            <p:ph idx="1"/>
          </p:nvPr>
        </p:nvSpPr>
        <p:spPr>
          <a:xfrm>
            <a:off x="685801" y="2142067"/>
            <a:ext cx="10131425" cy="4273723"/>
          </a:xfrm>
        </p:spPr>
        <p:txBody>
          <a:bodyPr>
            <a:normAutofit/>
          </a:bodyPr>
          <a:lstStyle/>
          <a:p>
            <a:pPr>
              <a:lnSpc>
                <a:spcPct val="150000"/>
              </a:lnSpc>
              <a:buFont typeface="Wingdings" panose="05000000000000000000" pitchFamily="2" charset="2"/>
              <a:buChar char="q"/>
            </a:pPr>
            <a:r>
              <a:rPr lang="en-GB" sz="2000" b="1" dirty="0">
                <a:solidFill>
                  <a:schemeClr val="bg1"/>
                </a:solidFill>
                <a:latin typeface="Times New Roman" panose="02020603050405020304" pitchFamily="18" charset="0"/>
                <a:cs typeface="Times New Roman" panose="02020603050405020304" pitchFamily="18" charset="0"/>
              </a:rPr>
              <a:t>Dynamic RLS:</a:t>
            </a:r>
            <a:r>
              <a:rPr lang="en-GB" sz="2000" dirty="0">
                <a:solidFill>
                  <a:schemeClr val="bg1"/>
                </a:solidFill>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You can implement dynamic RLS by linking user information with data in the model (e.g., mapping usernames to regions). This can be done by using </a:t>
            </a:r>
            <a:r>
              <a:rPr lang="en-IN" sz="2000" dirty="0">
                <a:latin typeface="Times New Roman" panose="02020603050405020304" pitchFamily="18" charset="0"/>
                <a:cs typeface="Times New Roman" panose="02020603050405020304" pitchFamily="18" charset="0"/>
              </a:rPr>
              <a:t>USERPRINCIPALNAME() </a:t>
            </a:r>
            <a:r>
              <a:rPr lang="en-GB" sz="2000" dirty="0">
                <a:latin typeface="Times New Roman" panose="02020603050405020304" pitchFamily="18" charset="0"/>
                <a:cs typeface="Times New Roman" panose="02020603050405020304" pitchFamily="18" charset="0"/>
              </a:rPr>
              <a:t>to identify the current user.</a:t>
            </a:r>
          </a:p>
          <a:p>
            <a:pPr>
              <a:lnSpc>
                <a:spcPct val="150000"/>
              </a:lnSpc>
              <a:buFont typeface="Wingdings" panose="05000000000000000000" pitchFamily="2" charset="2"/>
              <a:buChar char="q"/>
            </a:pPr>
            <a:r>
              <a:rPr lang="en-GB" sz="2000" b="1" dirty="0">
                <a:solidFill>
                  <a:schemeClr val="bg1"/>
                </a:solidFill>
                <a:latin typeface="Times New Roman" panose="02020603050405020304" pitchFamily="18" charset="0"/>
                <a:cs typeface="Times New Roman" panose="02020603050405020304" pitchFamily="18" charset="0"/>
              </a:rPr>
              <a:t>Security on Import or Direct Query Mode:</a:t>
            </a:r>
            <a:r>
              <a:rPr lang="en-GB" sz="2000" dirty="0">
                <a:solidFill>
                  <a:schemeClr val="bg1"/>
                </a:solidFill>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RLS works with both Import and Direct Query mode, but the setup may vary slightly based on the data source.</a:t>
            </a:r>
          </a:p>
          <a:p>
            <a:pPr>
              <a:lnSpc>
                <a:spcPct val="150000"/>
              </a:lnSpc>
              <a:buFont typeface="Wingdings" panose="05000000000000000000" pitchFamily="2" charset="2"/>
              <a:buChar char="q"/>
            </a:pPr>
            <a:r>
              <a:rPr lang="en-GB" sz="2000" b="1" dirty="0">
                <a:solidFill>
                  <a:schemeClr val="bg1"/>
                </a:solidFill>
                <a:latin typeface="Times New Roman" panose="02020603050405020304" pitchFamily="18" charset="0"/>
                <a:cs typeface="Times New Roman" panose="02020603050405020304" pitchFamily="18" charset="0"/>
              </a:rPr>
              <a:t>Limitations:</a:t>
            </a:r>
            <a:r>
              <a:rPr lang="en-GB" sz="2000" dirty="0">
                <a:solidFill>
                  <a:schemeClr val="bg1"/>
                </a:solidFill>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RLS is not available in Power BI Pro for datasets accessed via a live connection to Analysis Services. Additionally, RLS only restricts data access in Power BI reports and dashboards, not in exported or shared content outside Power BI.</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855869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50283-510C-0882-7419-141270196895}"/>
              </a:ext>
            </a:extLst>
          </p:cNvPr>
          <p:cNvSpPr>
            <a:spLocks noGrp="1"/>
          </p:cNvSpPr>
          <p:nvPr>
            <p:ph type="title"/>
          </p:nvPr>
        </p:nvSpPr>
        <p:spPr/>
        <p:txBody>
          <a:bodyPr/>
          <a:lstStyle/>
          <a:p>
            <a:r>
              <a:rPr lang="en-GB" b="1" cap="none" dirty="0">
                <a:solidFill>
                  <a:schemeClr val="bg1"/>
                </a:solidFill>
                <a:latin typeface="Times New Roman" panose="02020603050405020304" pitchFamily="18" charset="0"/>
                <a:cs typeface="Times New Roman" panose="02020603050405020304" pitchFamily="18" charset="0"/>
              </a:rPr>
              <a:t>  </a:t>
            </a:r>
            <a:r>
              <a:rPr lang="en-GB" sz="4400" b="1" cap="none" dirty="0">
                <a:solidFill>
                  <a:schemeClr val="bg1"/>
                </a:solidFill>
                <a:latin typeface="Times New Roman" panose="02020603050405020304" pitchFamily="18" charset="0"/>
                <a:cs typeface="Times New Roman" panose="02020603050405020304" pitchFamily="18" charset="0"/>
              </a:rPr>
              <a:t>Conclusion</a:t>
            </a:r>
            <a:endParaRPr lang="en-IN" b="1" cap="none"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36A762D-7816-8A85-5A9A-C8148E9E00FC}"/>
              </a:ext>
            </a:extLst>
          </p:cNvPr>
          <p:cNvSpPr>
            <a:spLocks noGrp="1"/>
          </p:cNvSpPr>
          <p:nvPr>
            <p:ph idx="1"/>
          </p:nvPr>
        </p:nvSpPr>
        <p:spPr/>
        <p:txBody>
          <a:bodyPr>
            <a:normAutofit lnSpcReduction="10000"/>
          </a:bodyPr>
          <a:lstStyle/>
          <a:p>
            <a:pPr>
              <a:lnSpc>
                <a:spcPct val="150000"/>
              </a:lnSpc>
            </a:pPr>
            <a:r>
              <a:rPr lang="en-GB" sz="2400" dirty="0">
                <a:latin typeface="Times New Roman" panose="02020603050405020304" pitchFamily="18" charset="0"/>
                <a:cs typeface="Times New Roman" panose="02020603050405020304" pitchFamily="18" charset="0"/>
              </a:rPr>
              <a:t>RLS setup in Power BI is straightforward, allowing roles and rules to be configured with flexibility, whether through static or dynamic conditions. However, testing roles and understanding limitations—such as compatibility with specific data sources and sharing restrictions—are crucial for effective deployment. Overall, RLS in Power BI is a powerful mechanism for tailoring data access, fostering secure data sharing, and enabling a focused and user-specific data experience.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444247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CB14F77-117A-20DF-4821-FAE74A2C72E4}"/>
              </a:ext>
            </a:extLst>
          </p:cNvPr>
          <p:cNvSpPr>
            <a:spLocks noGrp="1"/>
          </p:cNvSpPr>
          <p:nvPr>
            <p:ph idx="1"/>
          </p:nvPr>
        </p:nvSpPr>
        <p:spPr>
          <a:xfrm>
            <a:off x="1138004" y="1570792"/>
            <a:ext cx="5427689" cy="4351338"/>
          </a:xfrm>
        </p:spPr>
        <p:txBody>
          <a:bodyPr/>
          <a:lstStyle/>
          <a:p>
            <a:endParaRPr lang="en-GB" dirty="0"/>
          </a:p>
          <a:p>
            <a:endParaRPr lang="en-IN" dirty="0"/>
          </a:p>
          <a:p>
            <a:endParaRPr lang="en-IN" dirty="0"/>
          </a:p>
          <a:p>
            <a:pPr marL="0" indent="0">
              <a:buNone/>
            </a:pPr>
            <a:r>
              <a:rPr lang="en-IN" sz="4000" b="1" dirty="0">
                <a:latin typeface="Times New Roman" panose="02020603050405020304" pitchFamily="18" charset="0"/>
                <a:cs typeface="Times New Roman" panose="02020603050405020304" pitchFamily="18" charset="0"/>
              </a:rPr>
              <a:t>      </a:t>
            </a:r>
            <a:r>
              <a:rPr lang="en-IN" sz="4000" b="1" dirty="0">
                <a:solidFill>
                  <a:schemeClr val="bg1"/>
                </a:solidFill>
                <a:latin typeface="Times New Roman" panose="02020603050405020304" pitchFamily="18" charset="0"/>
                <a:cs typeface="Times New Roman" panose="02020603050405020304" pitchFamily="18" charset="0"/>
              </a:rPr>
              <a:t>Thank you</a:t>
            </a:r>
          </a:p>
          <a:p>
            <a:endParaRPr lang="en-IN" dirty="0"/>
          </a:p>
          <a:p>
            <a:endParaRPr lang="en-IN" dirty="0"/>
          </a:p>
          <a:p>
            <a:endParaRPr lang="en-IN" dirty="0"/>
          </a:p>
          <a:p>
            <a:pPr marL="0" indent="0">
              <a:buNone/>
            </a:pPr>
            <a:r>
              <a:rPr lang="en-IN" sz="2400" b="1" dirty="0">
                <a:latin typeface="Times New Roman" panose="02020603050405020304" pitchFamily="18" charset="0"/>
                <a:cs typeface="Times New Roman" panose="02020603050405020304" pitchFamily="18" charset="0"/>
              </a:rPr>
              <a:t>         ajaycraju98@gmail.com</a:t>
            </a:r>
          </a:p>
        </p:txBody>
      </p:sp>
      <p:pic>
        <p:nvPicPr>
          <p:cNvPr id="5" name="Picture 4">
            <a:extLst>
              <a:ext uri="{FF2B5EF4-FFF2-40B4-BE49-F238E27FC236}">
                <a16:creationId xmlns:a16="http://schemas.microsoft.com/office/drawing/2014/main" id="{A93BE3A4-A199-3905-21E4-AB72FC42CBEB}"/>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302896" y="5034014"/>
            <a:ext cx="465944" cy="506388"/>
          </a:xfrm>
          <a:prstGeom prst="rect">
            <a:avLst/>
          </a:prstGeom>
        </p:spPr>
      </p:pic>
      <p:pic>
        <p:nvPicPr>
          <p:cNvPr id="2" name="Picture 1">
            <a:extLst>
              <a:ext uri="{FF2B5EF4-FFF2-40B4-BE49-F238E27FC236}">
                <a16:creationId xmlns:a16="http://schemas.microsoft.com/office/drawing/2014/main" id="{DFC3628A-0357-F7BE-6E53-A96A8045288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30190" y="2136098"/>
            <a:ext cx="3882452" cy="3762531"/>
          </a:xfrm>
          <a:prstGeom prst="rect">
            <a:avLst/>
          </a:prstGeom>
        </p:spPr>
      </p:pic>
    </p:spTree>
    <p:extLst>
      <p:ext uri="{BB962C8B-B14F-4D97-AF65-F5344CB8AC3E}">
        <p14:creationId xmlns:p14="http://schemas.microsoft.com/office/powerpoint/2010/main" val="327046385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3F296A"/>
      </a:dk2>
      <a:lt2>
        <a:srgbClr val="EBEBEB"/>
      </a:lt2>
      <a:accent1>
        <a:srgbClr val="E84574"/>
      </a:accent1>
      <a:accent2>
        <a:srgbClr val="798FF2"/>
      </a:accent2>
      <a:accent3>
        <a:srgbClr val="95C369"/>
      </a:accent3>
      <a:accent4>
        <a:srgbClr val="EE875A"/>
      </a:accent4>
      <a:accent5>
        <a:srgbClr val="C363E8"/>
      </a:accent5>
      <a:accent6>
        <a:srgbClr val="6AADC8"/>
      </a:accent6>
      <a:hlink>
        <a:srgbClr val="FE80C7"/>
      </a:hlink>
      <a:folHlink>
        <a:srgbClr val="FBA3EC"/>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61DDDE80-2DFA-4F2A-B66F-72059846BDAA}"/>
    </a:ext>
  </a:extLst>
</a:theme>
</file>

<file path=docProps/app.xml><?xml version="1.0" encoding="utf-8"?>
<Properties xmlns="http://schemas.openxmlformats.org/officeDocument/2006/extended-properties" xmlns:vt="http://schemas.openxmlformats.org/officeDocument/2006/docPropsVTypes">
  <Template>Celestial</Template>
  <TotalTime>171</TotalTime>
  <Words>463</Words>
  <Application>Microsoft Office PowerPoint</Application>
  <PresentationFormat>Widescreen</PresentationFormat>
  <Paragraphs>29</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Calibri Light</vt:lpstr>
      <vt:lpstr>Times New Roman</vt:lpstr>
      <vt:lpstr>Wingdings</vt:lpstr>
      <vt:lpstr>Celestial</vt:lpstr>
      <vt:lpstr>   Implementing row-level security in Power BI  </vt:lpstr>
      <vt:lpstr>Implementing row-level security (RLS)</vt:lpstr>
      <vt:lpstr>Steps to implement row-level security in Power BI </vt:lpstr>
      <vt:lpstr>2. Assign users to roles in Power BI service</vt:lpstr>
      <vt:lpstr>3. Test security settings</vt:lpstr>
      <vt:lpstr>Key points to consider</vt:lpstr>
      <vt:lpstr>  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AJAY C R</dc:creator>
  <cp:lastModifiedBy>AJAY C R</cp:lastModifiedBy>
  <cp:revision>16</cp:revision>
  <dcterms:created xsi:type="dcterms:W3CDTF">2024-11-01T14:34:45Z</dcterms:created>
  <dcterms:modified xsi:type="dcterms:W3CDTF">2024-11-04T17:56:04Z</dcterms:modified>
</cp:coreProperties>
</file>