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A13BE2C-FD0E-4F57-939E-A7A32DA08CB5}" type="datetimeFigureOut">
              <a:rPr lang="en-IN" smtClean="0"/>
              <a:t>24-10-2024</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04156C94-B218-4897-AABA-F173728D782B}" type="slidenum">
              <a:rPr lang="en-IN" smtClean="0"/>
              <a:t>‹#›</a:t>
            </a:fld>
            <a:endParaRPr lang="en-IN"/>
          </a:p>
        </p:txBody>
      </p:sp>
    </p:spTree>
    <p:extLst>
      <p:ext uri="{BB962C8B-B14F-4D97-AF65-F5344CB8AC3E}">
        <p14:creationId xmlns:p14="http://schemas.microsoft.com/office/powerpoint/2010/main" val="16715922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3BE2C-FD0E-4F57-939E-A7A32DA08CB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242758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3BE2C-FD0E-4F57-939E-A7A32DA08CB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346070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3BE2C-FD0E-4F57-939E-A7A32DA08CB5}"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332673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A13BE2C-FD0E-4F57-939E-A7A32DA08CB5}" type="datetimeFigureOut">
              <a:rPr lang="en-IN" smtClean="0"/>
              <a:t>24-10-2024</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04156C94-B218-4897-AABA-F173728D782B}" type="slidenum">
              <a:rPr lang="en-IN" smtClean="0"/>
              <a:t>‹#›</a:t>
            </a:fld>
            <a:endParaRPr lang="en-IN"/>
          </a:p>
        </p:txBody>
      </p:sp>
    </p:spTree>
    <p:extLst>
      <p:ext uri="{BB962C8B-B14F-4D97-AF65-F5344CB8AC3E}">
        <p14:creationId xmlns:p14="http://schemas.microsoft.com/office/powerpoint/2010/main" val="16120098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3BE2C-FD0E-4F57-939E-A7A32DA08CB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105265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3BE2C-FD0E-4F57-939E-A7A32DA08CB5}"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333375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3BE2C-FD0E-4F57-939E-A7A32DA08CB5}"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341583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3BE2C-FD0E-4F57-939E-A7A32DA08CB5}"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156C94-B218-4897-AABA-F173728D782B}" type="slidenum">
              <a:rPr lang="en-IN" smtClean="0"/>
              <a:t>‹#›</a:t>
            </a:fld>
            <a:endParaRPr lang="en-IN"/>
          </a:p>
        </p:txBody>
      </p:sp>
    </p:spTree>
    <p:extLst>
      <p:ext uri="{BB962C8B-B14F-4D97-AF65-F5344CB8AC3E}">
        <p14:creationId xmlns:p14="http://schemas.microsoft.com/office/powerpoint/2010/main" val="7318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4A13BE2C-FD0E-4F57-939E-A7A32DA08CB5}"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4156C94-B218-4897-AABA-F173728D782B}" type="slidenum">
              <a:rPr lang="en-IN" smtClean="0"/>
              <a:t>‹#›</a:t>
            </a:fld>
            <a:endParaRPr lang="en-IN"/>
          </a:p>
        </p:txBody>
      </p:sp>
    </p:spTree>
    <p:extLst>
      <p:ext uri="{BB962C8B-B14F-4D97-AF65-F5344CB8AC3E}">
        <p14:creationId xmlns:p14="http://schemas.microsoft.com/office/powerpoint/2010/main" val="271363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4A13BE2C-FD0E-4F57-939E-A7A32DA08CB5}" type="datetimeFigureOut">
              <a:rPr lang="en-IN" smtClean="0"/>
              <a:t>24-10-2024</a:t>
            </a:fld>
            <a:endParaRPr lang="en-IN"/>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04156C94-B218-4897-AABA-F173728D782B}" type="slidenum">
              <a:rPr lang="en-IN" smtClean="0"/>
              <a:t>‹#›</a:t>
            </a:fld>
            <a:endParaRPr lang="en-IN"/>
          </a:p>
        </p:txBody>
      </p:sp>
    </p:spTree>
    <p:extLst>
      <p:ext uri="{BB962C8B-B14F-4D97-AF65-F5344CB8AC3E}">
        <p14:creationId xmlns:p14="http://schemas.microsoft.com/office/powerpoint/2010/main" val="39492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A13BE2C-FD0E-4F57-939E-A7A32DA08CB5}" type="datetimeFigureOut">
              <a:rPr lang="en-IN" smtClean="0"/>
              <a:t>24-10-2024</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4156C94-B218-4897-AABA-F173728D782B}"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560880106"/>
      </p:ext>
    </p:extLst>
  </p:cSld>
  <p:clrMap bg1="dk1" tx1="lt1" bg2="dk2" tx2="lt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mailto:ajaycraju98@gmail.com" TargetMode="External"/><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banhgaooneone.com/cung-don-tet-voi-ba-con-ngheo-cac-tinh-mien-trung/"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C094-7A93-E2BA-CD93-308D1999CD81}"/>
              </a:ext>
            </a:extLst>
          </p:cNvPr>
          <p:cNvSpPr>
            <a:spLocks noGrp="1"/>
          </p:cNvSpPr>
          <p:nvPr>
            <p:ph type="ctrTitle"/>
          </p:nvPr>
        </p:nvSpPr>
        <p:spPr>
          <a:xfrm>
            <a:off x="6493356" y="2133600"/>
            <a:ext cx="3992747" cy="2590800"/>
          </a:xfrm>
          <a:blipFill>
            <a:blip r:embed="rId2"/>
            <a:stretch>
              <a:fillRect/>
            </a:stretch>
          </a:blipFill>
        </p:spPr>
        <p:txBody>
          <a:bodyPr>
            <a:normAutofit/>
          </a:bodyPr>
          <a:lstStyle/>
          <a:p>
            <a:br>
              <a:rPr lang="en-IN" sz="3200" b="1" i="0" u="none" strike="noStrike" baseline="0" dirty="0">
                <a:solidFill>
                  <a:srgbClr val="000000"/>
                </a:solidFill>
                <a:latin typeface="Times New Roman" panose="02020603050405020304" pitchFamily="18" charset="0"/>
                <a:cs typeface="Times New Roman" panose="02020603050405020304" pitchFamily="18" charset="0"/>
              </a:rPr>
            </a:br>
            <a:r>
              <a:rPr lang="en-IN" sz="3200" b="1" i="0" u="none" strike="noStrike" baseline="0" dirty="0">
                <a:solidFill>
                  <a:srgbClr val="000000"/>
                </a:solidFill>
                <a:latin typeface="Times New Roman" panose="02020603050405020304" pitchFamily="18" charset="0"/>
                <a:cs typeface="Times New Roman" panose="02020603050405020304" pitchFamily="18" charset="0"/>
              </a:rPr>
              <a:t> </a:t>
            </a:r>
            <a:br>
              <a:rPr lang="en-IN" sz="3200" b="1" i="0" u="none" strike="noStrike" baseline="0" dirty="0">
                <a:solidFill>
                  <a:srgbClr val="000000"/>
                </a:solidFill>
                <a:latin typeface="Times New Roman" panose="02020603050405020304" pitchFamily="18" charset="0"/>
                <a:cs typeface="Times New Roman" panose="02020603050405020304" pitchFamily="18" charset="0"/>
              </a:rPr>
            </a:br>
            <a:br>
              <a:rPr lang="en-GB" sz="3200" b="1" i="0" u="none" strike="noStrike" baseline="0" dirty="0">
                <a:latin typeface="Times New Roman" panose="02020603050405020304" pitchFamily="18" charset="0"/>
                <a:cs typeface="Times New Roman" panose="02020603050405020304" pitchFamily="18" charset="0"/>
              </a:rPr>
            </a:br>
            <a:endParaRPr lang="en-IN" sz="8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13B77B-FD1E-3275-C710-C45D88CA93F5}"/>
              </a:ext>
            </a:extLst>
          </p:cNvPr>
          <p:cNvSpPr>
            <a:spLocks noGrp="1"/>
          </p:cNvSpPr>
          <p:nvPr>
            <p:ph type="subTitle" idx="1"/>
          </p:nvPr>
        </p:nvSpPr>
        <p:spPr>
          <a:xfrm>
            <a:off x="1597742" y="2133600"/>
            <a:ext cx="4498258" cy="2590800"/>
          </a:xfrm>
        </p:spPr>
        <p:txBody>
          <a:bodyPr anchor="ctr">
            <a:normAutofit/>
          </a:bodyPr>
          <a:lstStyle/>
          <a:p>
            <a:r>
              <a:rPr lang="en-GB" sz="4000" b="1" i="0" u="none" strike="noStrike" cap="none" baseline="0" dirty="0">
                <a:latin typeface="Times New Roman" panose="02020603050405020304" pitchFamily="18" charset="0"/>
                <a:cs typeface="Times New Roman" panose="02020603050405020304" pitchFamily="18" charset="0"/>
              </a:rPr>
              <a:t>Data </a:t>
            </a:r>
            <a:r>
              <a:rPr lang="en-GB" sz="4000" b="1" i="0" u="none" strike="noStrike" cap="none" baseline="0" dirty="0" err="1">
                <a:latin typeface="Times New Roman" panose="02020603050405020304" pitchFamily="18" charset="0"/>
                <a:cs typeface="Times New Roman" panose="02020603050405020304" pitchFamily="18" charset="0"/>
              </a:rPr>
              <a:t>modeling</a:t>
            </a:r>
            <a:r>
              <a:rPr lang="en-GB" sz="4000" b="1" i="0" u="none" strike="noStrike" cap="none" baseline="0" dirty="0">
                <a:latin typeface="Times New Roman" panose="02020603050405020304" pitchFamily="18" charset="0"/>
                <a:cs typeface="Times New Roman" panose="02020603050405020304" pitchFamily="18" charset="0"/>
              </a:rPr>
              <a:t> in Power BI</a:t>
            </a:r>
            <a:endParaRPr lang="en-IN" sz="4000" dirty="0"/>
          </a:p>
        </p:txBody>
      </p:sp>
    </p:spTree>
    <p:extLst>
      <p:ext uri="{BB962C8B-B14F-4D97-AF65-F5344CB8AC3E}">
        <p14:creationId xmlns:p14="http://schemas.microsoft.com/office/powerpoint/2010/main" val="19757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D21D-AA28-4204-2859-C49215101B5F}"/>
              </a:ext>
            </a:extLst>
          </p:cNvPr>
          <p:cNvSpPr>
            <a:spLocks noGrp="1"/>
          </p:cNvSpPr>
          <p:nvPr>
            <p:ph type="title"/>
          </p:nvPr>
        </p:nvSpPr>
        <p:spPr>
          <a:xfrm>
            <a:off x="745330" y="571157"/>
            <a:ext cx="4912519" cy="1371600"/>
          </a:xfrm>
        </p:spPr>
        <p:txBody>
          <a:bodyPr>
            <a:normAutofit/>
          </a:bodyPr>
          <a:lstStyle/>
          <a:p>
            <a:r>
              <a:rPr lang="en-GB" sz="2800" b="1" i="0" u="none" strike="noStrike" baseline="0" dirty="0">
                <a:latin typeface="Times New Roman" panose="02020603050405020304" pitchFamily="18" charset="0"/>
                <a:cs typeface="Times New Roman" panose="02020603050405020304" pitchFamily="18" charset="0"/>
              </a:rPr>
              <a:t>One to One Relationship (1:1)</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F91578-791F-E0D9-5ABA-1F40C6851728}"/>
              </a:ext>
            </a:extLst>
          </p:cNvPr>
          <p:cNvSpPr>
            <a:spLocks noGrp="1"/>
          </p:cNvSpPr>
          <p:nvPr>
            <p:ph idx="1"/>
          </p:nvPr>
        </p:nvSpPr>
        <p:spPr>
          <a:xfrm>
            <a:off x="745331" y="1942757"/>
            <a:ext cx="4712494" cy="3931920"/>
          </a:xfrm>
        </p:spPr>
        <p:txBody>
          <a:bodyPr>
            <a:normAutofit/>
          </a:bodyPr>
          <a:lstStyle/>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One-to-one relationship means that each value in a column of one table has a unique match in </a:t>
            </a:r>
            <a:r>
              <a:rPr lang="en-IN" sz="2400" b="0" i="0" u="none" strike="noStrike" baseline="0" dirty="0">
                <a:latin typeface="Times New Roman" panose="02020603050405020304" pitchFamily="18" charset="0"/>
                <a:cs typeface="Times New Roman" panose="02020603050405020304" pitchFamily="18" charset="0"/>
              </a:rPr>
              <a:t>the related table.</a:t>
            </a:r>
          </a:p>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Both tables have only one instance of a particular value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D74B5D-4F4A-FA2A-43C0-E59993E60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7" y="385763"/>
            <a:ext cx="5047619" cy="6115050"/>
          </a:xfrm>
          <a:prstGeom prst="rect">
            <a:avLst/>
          </a:prstGeom>
        </p:spPr>
      </p:pic>
    </p:spTree>
    <p:extLst>
      <p:ext uri="{BB962C8B-B14F-4D97-AF65-F5344CB8AC3E}">
        <p14:creationId xmlns:p14="http://schemas.microsoft.com/office/powerpoint/2010/main" val="307680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F181-4115-4C84-66BE-173B9F508ADA}"/>
              </a:ext>
            </a:extLst>
          </p:cNvPr>
          <p:cNvSpPr>
            <a:spLocks noGrp="1"/>
          </p:cNvSpPr>
          <p:nvPr>
            <p:ph type="title"/>
          </p:nvPr>
        </p:nvSpPr>
        <p:spPr>
          <a:xfrm>
            <a:off x="752475" y="614019"/>
            <a:ext cx="6005513" cy="1371600"/>
          </a:xfrm>
        </p:spPr>
        <p:txBody>
          <a:bodyPr>
            <a:normAutofit/>
          </a:bodyPr>
          <a:lstStyle/>
          <a:p>
            <a:r>
              <a:rPr lang="en-GB" sz="3200" b="1" i="0" u="none" strike="noStrike" baseline="0" dirty="0">
                <a:solidFill>
                  <a:schemeClr val="tx1"/>
                </a:solidFill>
                <a:latin typeface="Times New Roman" panose="02020603050405020304" pitchFamily="18" charset="0"/>
                <a:cs typeface="Times New Roman" panose="02020603050405020304" pitchFamily="18" charset="0"/>
              </a:rPr>
              <a:t>One to Many Relationship (1:*)</a:t>
            </a:r>
            <a:br>
              <a:rPr lang="en-GB" sz="3200" b="1" i="0" u="none" strike="noStrike" baseline="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3BB791-99D3-7990-9103-CF56CBB2A0F6}"/>
              </a:ext>
            </a:extLst>
          </p:cNvPr>
          <p:cNvSpPr>
            <a:spLocks noGrp="1"/>
          </p:cNvSpPr>
          <p:nvPr>
            <p:ph idx="1"/>
          </p:nvPr>
        </p:nvSpPr>
        <p:spPr>
          <a:xfrm>
            <a:off x="752475" y="1843088"/>
            <a:ext cx="4719638" cy="4031245"/>
          </a:xfrm>
        </p:spPr>
        <p:txBody>
          <a:bodyPr>
            <a:normAutofit/>
          </a:bodyPr>
          <a:lstStyle/>
          <a:p>
            <a:pPr algn="l">
              <a:lnSpc>
                <a:spcPct val="110000"/>
              </a:lnSpc>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One-to-many relationship occurs when each value in a column of one table has a unique match </a:t>
            </a:r>
            <a:r>
              <a:rPr lang="en-IN" sz="2400" b="0" i="0" u="none" strike="noStrike" baseline="0" dirty="0">
                <a:latin typeface="Times New Roman" panose="02020603050405020304" pitchFamily="18" charset="0"/>
                <a:cs typeface="Times New Roman" panose="02020603050405020304" pitchFamily="18" charset="0"/>
              </a:rPr>
              <a:t>in the related table.</a:t>
            </a:r>
          </a:p>
          <a:p>
            <a:pPr algn="l">
              <a:lnSpc>
                <a:spcPct val="110000"/>
              </a:lnSpc>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The related table can have multiple instances of the value from the primary table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4A2982-37FB-FFCC-BC53-717F70707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950" y="414337"/>
            <a:ext cx="4181475" cy="6043613"/>
          </a:xfrm>
          <a:prstGeom prst="rect">
            <a:avLst/>
          </a:prstGeom>
        </p:spPr>
      </p:pic>
    </p:spTree>
    <p:extLst>
      <p:ext uri="{BB962C8B-B14F-4D97-AF65-F5344CB8AC3E}">
        <p14:creationId xmlns:p14="http://schemas.microsoft.com/office/powerpoint/2010/main" val="274292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694B-B77D-8164-B378-FCAF3902C2B1}"/>
              </a:ext>
            </a:extLst>
          </p:cNvPr>
          <p:cNvSpPr>
            <a:spLocks noGrp="1"/>
          </p:cNvSpPr>
          <p:nvPr>
            <p:ph type="title"/>
          </p:nvPr>
        </p:nvSpPr>
        <p:spPr>
          <a:xfrm>
            <a:off x="795338" y="628307"/>
            <a:ext cx="6405563" cy="1086194"/>
          </a:xfrm>
        </p:spPr>
        <p:txBody>
          <a:bodyPr>
            <a:normAutofit/>
          </a:bodyPr>
          <a:lstStyle/>
          <a:p>
            <a:r>
              <a:rPr lang="en-IN" sz="3200" b="1" i="0" u="none" strike="noStrike" baseline="0" dirty="0">
                <a:solidFill>
                  <a:schemeClr val="tx1"/>
                </a:solidFill>
                <a:latin typeface="Times New Roman" panose="02020603050405020304" pitchFamily="18" charset="0"/>
                <a:cs typeface="Times New Roman" panose="02020603050405020304" pitchFamily="18" charset="0"/>
              </a:rPr>
              <a:t>Many to Many Relationship (:)</a:t>
            </a:r>
            <a:br>
              <a:rPr lang="en-IN" sz="3600" b="1" i="0" u="none" strike="noStrike" baseline="0" dirty="0">
                <a:solidFill>
                  <a:schemeClr val="tx1"/>
                </a:solidFill>
                <a:latin typeface="Times New Roman" panose="02020603050405020304" pitchFamily="18" charset="0"/>
                <a:cs typeface="Times New Roman" panose="02020603050405020304" pitchFamily="18" charset="0"/>
              </a:rPr>
            </a:b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82DDEE-99EC-E728-D9D4-A5FC002228DE}"/>
              </a:ext>
            </a:extLst>
          </p:cNvPr>
          <p:cNvSpPr>
            <a:spLocks noGrp="1"/>
          </p:cNvSpPr>
          <p:nvPr>
            <p:ph idx="1"/>
          </p:nvPr>
        </p:nvSpPr>
        <p:spPr>
          <a:xfrm>
            <a:off x="795338" y="1574481"/>
            <a:ext cx="4862512" cy="4655211"/>
          </a:xfrm>
        </p:spPr>
        <p:txBody>
          <a:bodyPr>
            <a:normAutofit/>
          </a:bodyPr>
          <a:lstStyle/>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Many-to-many relationship is possible in Power BI through composite models.</a:t>
            </a:r>
          </a:p>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It allows establishing relationships where both tables can have multiple instances of values.</a:t>
            </a:r>
          </a:p>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This removes the need for unique values in the tables and previous workarounds.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88C567-7E22-09A3-1157-93631FEBE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788" y="400050"/>
            <a:ext cx="4367211" cy="6072188"/>
          </a:xfrm>
          <a:prstGeom prst="rect">
            <a:avLst/>
          </a:prstGeom>
        </p:spPr>
      </p:pic>
    </p:spTree>
    <p:extLst>
      <p:ext uri="{BB962C8B-B14F-4D97-AF65-F5344CB8AC3E}">
        <p14:creationId xmlns:p14="http://schemas.microsoft.com/office/powerpoint/2010/main" val="234881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243C-A147-2F76-FE58-6C8B535B7914}"/>
              </a:ext>
            </a:extLst>
          </p:cNvPr>
          <p:cNvSpPr>
            <a:spLocks noGrp="1"/>
          </p:cNvSpPr>
          <p:nvPr>
            <p:ph type="title"/>
          </p:nvPr>
        </p:nvSpPr>
        <p:spPr/>
        <p:txBody>
          <a:bodyPr>
            <a:normAutofit/>
          </a:bodyPr>
          <a:lstStyle/>
          <a:p>
            <a:r>
              <a:rPr lang="en-GB"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DB14E-A90E-CB0A-9B52-9234DDC0C3F7}"/>
              </a:ext>
            </a:extLst>
          </p:cNvPr>
          <p:cNvSpPr>
            <a:spLocks noGrp="1"/>
          </p:cNvSpPr>
          <p:nvPr>
            <p:ph idx="1"/>
          </p:nvPr>
        </p:nvSpPr>
        <p:spPr>
          <a:xfrm>
            <a:off x="938213" y="2014194"/>
            <a:ext cx="10058400" cy="3931920"/>
          </a:xfrm>
        </p:spPr>
        <p:txBody>
          <a:bodyPr>
            <a:normAutofit/>
          </a:bodyPr>
          <a:lstStyle/>
          <a:p>
            <a:pPr>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In conclusion, data </a:t>
            </a:r>
            <a:r>
              <a:rPr lang="en-GB" sz="2400" dirty="0" err="1">
                <a:latin typeface="Times New Roman" panose="02020603050405020304" pitchFamily="18" charset="0"/>
                <a:cs typeface="Times New Roman" panose="02020603050405020304" pitchFamily="18" charset="0"/>
              </a:rPr>
              <a:t>modeling</a:t>
            </a:r>
            <a:r>
              <a:rPr lang="en-GB" sz="2400" dirty="0">
                <a:latin typeface="Times New Roman" panose="02020603050405020304" pitchFamily="18" charset="0"/>
                <a:cs typeface="Times New Roman" panose="02020603050405020304" pitchFamily="18" charset="0"/>
              </a:rPr>
              <a:t> is a crucial step in Power BI that ensures data is structured and organized effectively for analysis and reporting. A well-designed data model enables users to create accurate, scalable, and high-performing reports by establishing clear relationships between different datasets, optimizing query performance, and simplifying data exploration.</a:t>
            </a:r>
          </a:p>
          <a:p>
            <a:pPr>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By utilizing techniques such as proper table relationships, star schema design, calculated columns, and measures, Power BI users can efficiently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across various dimensions. Moreover, the integration of DAX allows for advanced calculations and dynamic insights, enhancing the depth of analysis.</a:t>
            </a:r>
          </a:p>
          <a:p>
            <a:pPr>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7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61A45-A3C4-4EEB-5393-A99F8911248C}"/>
              </a:ext>
            </a:extLst>
          </p:cNvPr>
          <p:cNvSpPr>
            <a:spLocks noGrp="1"/>
          </p:cNvSpPr>
          <p:nvPr>
            <p:ph idx="1"/>
          </p:nvPr>
        </p:nvSpPr>
        <p:spPr>
          <a:xfrm>
            <a:off x="1366838" y="1688783"/>
            <a:ext cx="5029200" cy="3931920"/>
          </a:xfrm>
        </p:spPr>
        <p:txBody>
          <a:bodyPr>
            <a:normAutofit lnSpcReduction="10000"/>
          </a:bodyPr>
          <a:lstStyle/>
          <a:p>
            <a:pPr marL="0" indent="0">
              <a:buNone/>
            </a:pPr>
            <a:endParaRPr lang="en-GB" dirty="0"/>
          </a:p>
          <a:p>
            <a:pPr marL="0" indent="0">
              <a:buNone/>
            </a:pPr>
            <a:endParaRPr lang="en-GB" dirty="0"/>
          </a:p>
          <a:p>
            <a:pPr marL="0" indent="0">
              <a:buNone/>
            </a:pPr>
            <a:endParaRPr lang="en-GB" dirty="0"/>
          </a:p>
          <a:p>
            <a:pPr marL="0" indent="0">
              <a:buNone/>
            </a:pPr>
            <a:r>
              <a:rPr lang="en-GB" dirty="0"/>
              <a:t>               </a:t>
            </a:r>
            <a:r>
              <a:rPr lang="en-GB" sz="4000" b="1" dirty="0">
                <a:latin typeface="Times New Roman" panose="02020603050405020304" pitchFamily="18" charset="0"/>
                <a:cs typeface="Times New Roman" panose="02020603050405020304" pitchFamily="18" charset="0"/>
              </a:rPr>
              <a:t>Thank you </a:t>
            </a:r>
          </a:p>
          <a:p>
            <a:pPr marL="0" indent="0">
              <a:buNone/>
            </a:pPr>
            <a:endParaRPr lang="en-GB" sz="4000" b="1" dirty="0">
              <a:latin typeface="Times New Roman" panose="02020603050405020304" pitchFamily="18" charset="0"/>
              <a:cs typeface="Times New Roman" panose="02020603050405020304" pitchFamily="18" charset="0"/>
            </a:endParaRPr>
          </a:p>
          <a:p>
            <a:pPr marL="0" indent="0">
              <a:buNone/>
            </a:pPr>
            <a:endParaRPr lang="en-GB" sz="4000" b="1" dirty="0">
              <a:latin typeface="Times New Roman" panose="02020603050405020304" pitchFamily="18" charset="0"/>
              <a:cs typeface="Times New Roman" panose="02020603050405020304" pitchFamily="18" charset="0"/>
            </a:endParaRPr>
          </a:p>
          <a:p>
            <a:pPr marL="0" indent="0">
              <a:buNone/>
            </a:pPr>
            <a:r>
              <a:rPr lang="en-GB" sz="40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ajaycraju98@gmail.com</a:t>
            </a:r>
            <a:endParaRPr lang="en-GB" sz="1600" b="1" dirty="0">
              <a:latin typeface="Times New Roman" panose="02020603050405020304" pitchFamily="18" charset="0"/>
              <a:cs typeface="Times New Roman" panose="02020603050405020304" pitchFamily="18" charset="0"/>
            </a:endParaRPr>
          </a:p>
          <a:p>
            <a:pPr marL="0" indent="0">
              <a:buNone/>
            </a:pPr>
            <a:endParaRPr lang="en-GB" sz="1600"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D82961-CD7F-3415-FD24-9A20378EC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514" y="400050"/>
            <a:ext cx="5029199" cy="6086475"/>
          </a:xfrm>
          <a:prstGeom prst="rect">
            <a:avLst/>
          </a:prstGeom>
        </p:spPr>
      </p:pic>
      <p:pic>
        <p:nvPicPr>
          <p:cNvPr id="4" name="Picture 3">
            <a:extLst>
              <a:ext uri="{FF2B5EF4-FFF2-40B4-BE49-F238E27FC236}">
                <a16:creationId xmlns:a16="http://schemas.microsoft.com/office/drawing/2014/main" id="{557E23AC-DC1B-8DD8-DE79-05C969A1120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874924" y="4938236"/>
            <a:ext cx="461962" cy="461962"/>
          </a:xfrm>
          <a:prstGeom prst="rect">
            <a:avLst/>
          </a:prstGeom>
        </p:spPr>
      </p:pic>
      <p:sp>
        <p:nvSpPr>
          <p:cNvPr id="6" name="TextBox 5">
            <a:extLst>
              <a:ext uri="{FF2B5EF4-FFF2-40B4-BE49-F238E27FC236}">
                <a16:creationId xmlns:a16="http://schemas.microsoft.com/office/drawing/2014/main" id="{87ED0B62-5547-E967-2BDF-1340B7CAB8CD}"/>
              </a:ext>
            </a:extLst>
          </p:cNvPr>
          <p:cNvSpPr txBox="1"/>
          <p:nvPr/>
        </p:nvSpPr>
        <p:spPr>
          <a:xfrm>
            <a:off x="1881188" y="7776231"/>
            <a:ext cx="155661" cy="6878806"/>
          </a:xfrm>
          <a:prstGeom prst="rect">
            <a:avLst/>
          </a:prstGeom>
          <a:noFill/>
        </p:spPr>
        <p:txBody>
          <a:bodyPr wrap="square" rtlCol="0">
            <a:spAutoFit/>
          </a:bodyPr>
          <a:lstStyle/>
          <a:p>
            <a:r>
              <a:rPr lang="en-IN" sz="900">
                <a:hlinkClick r:id="rId5" tooltip="https://banhgaooneone.com/cung-don-tet-voi-ba-con-ngheo-cac-tinh-mien-trung/"/>
              </a:rPr>
              <a:t>This Photo</a:t>
            </a:r>
            <a:r>
              <a:rPr lang="en-IN" sz="900"/>
              <a:t> by Unknown Author is licensed under </a:t>
            </a:r>
            <a:r>
              <a:rPr lang="en-IN" sz="900">
                <a:hlinkClick r:id="rId6" tooltip="https://creativecommons.org/licenses/by-nc-sa/3.0/"/>
              </a:rPr>
              <a:t>CC BY-SA-NC</a:t>
            </a:r>
            <a:endParaRPr lang="en-IN" sz="900"/>
          </a:p>
        </p:txBody>
      </p:sp>
    </p:spTree>
    <p:extLst>
      <p:ext uri="{BB962C8B-B14F-4D97-AF65-F5344CB8AC3E}">
        <p14:creationId xmlns:p14="http://schemas.microsoft.com/office/powerpoint/2010/main" val="81993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F751-3FC9-7E81-CF0E-E896B6B7F27B}"/>
              </a:ext>
            </a:extLst>
          </p:cNvPr>
          <p:cNvSpPr>
            <a:spLocks noGrp="1"/>
          </p:cNvSpPr>
          <p:nvPr>
            <p:ph type="title"/>
          </p:nvPr>
        </p:nvSpPr>
        <p:spPr>
          <a:xfrm>
            <a:off x="762001" y="642594"/>
            <a:ext cx="10058400" cy="1371600"/>
          </a:xfrm>
        </p:spPr>
        <p:txBody>
          <a:bodyPr/>
          <a:lstStyle/>
          <a:p>
            <a:r>
              <a:rPr lang="en-GB" sz="4400" b="1" i="0" u="none" strike="noStrike" baseline="0" dirty="0">
                <a:solidFill>
                  <a:schemeClr val="tx1"/>
                </a:solidFill>
                <a:latin typeface="Times New Roman" panose="02020603050405020304" pitchFamily="18" charset="0"/>
                <a:cs typeface="Times New Roman" panose="02020603050405020304" pitchFamily="18" charset="0"/>
              </a:rPr>
              <a:t>Data </a:t>
            </a:r>
            <a:r>
              <a:rPr lang="en-GB" sz="4400" b="1" i="0" u="none" strike="noStrike" baseline="0" dirty="0" err="1">
                <a:solidFill>
                  <a:schemeClr val="tx1"/>
                </a:solidFill>
                <a:latin typeface="Times New Roman" panose="02020603050405020304" pitchFamily="18" charset="0"/>
                <a:cs typeface="Times New Roman" panose="02020603050405020304" pitchFamily="18" charset="0"/>
              </a:rPr>
              <a:t>modeling</a:t>
            </a:r>
            <a:endParaRPr lang="en-IN" dirty="0">
              <a:solidFill>
                <a:schemeClr val="tx1"/>
              </a:solidFill>
            </a:endParaRPr>
          </a:p>
        </p:txBody>
      </p:sp>
      <p:sp>
        <p:nvSpPr>
          <p:cNvPr id="3" name="Content Placeholder 2">
            <a:extLst>
              <a:ext uri="{FF2B5EF4-FFF2-40B4-BE49-F238E27FC236}">
                <a16:creationId xmlns:a16="http://schemas.microsoft.com/office/drawing/2014/main" id="{1F435FED-C03E-F005-2690-D592C342A20F}"/>
              </a:ext>
            </a:extLst>
          </p:cNvPr>
          <p:cNvSpPr>
            <a:spLocks noGrp="1"/>
          </p:cNvSpPr>
          <p:nvPr>
            <p:ph idx="1"/>
          </p:nvPr>
        </p:nvSpPr>
        <p:spPr>
          <a:xfrm>
            <a:off x="762001" y="2014194"/>
            <a:ext cx="10333702" cy="3678248"/>
          </a:xfrm>
        </p:spPr>
        <p:txBody>
          <a:bodyPr>
            <a:normAutofit/>
          </a:bodyPr>
          <a:lstStyle/>
          <a:p>
            <a:pPr>
              <a:lnSpc>
                <a:spcPct val="150000"/>
              </a:lnSpc>
            </a:pPr>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modeling</a:t>
            </a:r>
            <a:r>
              <a:rPr lang="en-GB" sz="2400" b="1" dirty="0">
                <a:latin typeface="Times New Roman" panose="02020603050405020304" pitchFamily="18" charset="0"/>
                <a:cs typeface="Times New Roman" panose="02020603050405020304" pitchFamily="18" charset="0"/>
              </a:rPr>
              <a:t> in Power BI</a:t>
            </a:r>
            <a:r>
              <a:rPr lang="en-GB" sz="2400" dirty="0">
                <a:latin typeface="Times New Roman" panose="02020603050405020304" pitchFamily="18" charset="0"/>
                <a:cs typeface="Times New Roman" panose="02020603050405020304" pitchFamily="18" charset="0"/>
              </a:rPr>
              <a:t> is a crucial process that involves designing and structuring data relationships to create efficient and meaningful reports and dashboards. It helps in organizing raw data into a structured format, enabling more accurate analysis and better insights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1062-D9CA-F6A4-2EE6-9D4564D3667C}"/>
              </a:ext>
            </a:extLst>
          </p:cNvPr>
          <p:cNvSpPr>
            <a:spLocks noGrp="1"/>
          </p:cNvSpPr>
          <p:nvPr>
            <p:ph type="title"/>
          </p:nvPr>
        </p:nvSpPr>
        <p:spPr>
          <a:xfrm>
            <a:off x="479399" y="642594"/>
            <a:ext cx="6351639" cy="1059068"/>
          </a:xfrm>
        </p:spPr>
        <p:txBody>
          <a:bodyPr>
            <a:noAutofit/>
          </a:bodyPr>
          <a:lstStyle/>
          <a:p>
            <a:r>
              <a:rPr lang="en-GB" sz="3200" b="1" dirty="0">
                <a:latin typeface="Times New Roman" panose="02020603050405020304" pitchFamily="18" charset="0"/>
                <a:cs typeface="Times New Roman" panose="02020603050405020304" pitchFamily="18" charset="0"/>
              </a:rPr>
              <a:t>Key Components of Data </a:t>
            </a:r>
            <a:r>
              <a:rPr lang="en-GB" sz="3200" b="1" dirty="0" err="1">
                <a:latin typeface="Times New Roman" panose="02020603050405020304" pitchFamily="18" charset="0"/>
                <a:cs typeface="Times New Roman" panose="02020603050405020304" pitchFamily="18" charset="0"/>
              </a:rPr>
              <a:t>Modeling</a:t>
            </a:r>
            <a:endParaRPr lang="en-IN" sz="32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8400762-8B3E-7197-FDAA-4FAC2D7A0B02}"/>
              </a:ext>
            </a:extLst>
          </p:cNvPr>
          <p:cNvSpPr>
            <a:spLocks noGrp="1"/>
          </p:cNvSpPr>
          <p:nvPr>
            <p:ph idx="1"/>
          </p:nvPr>
        </p:nvSpPr>
        <p:spPr>
          <a:xfrm>
            <a:off x="609599" y="1701662"/>
            <a:ext cx="5614219" cy="4513744"/>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1.Tables:</a:t>
            </a:r>
          </a:p>
          <a:p>
            <a:pPr marL="0" indent="0">
              <a:buNone/>
            </a:pPr>
            <a:r>
              <a:rPr lang="en-GB" sz="2400" dirty="0">
                <a:latin typeface="Times New Roman" panose="02020603050405020304" pitchFamily="18" charset="0"/>
                <a:cs typeface="Times New Roman" panose="02020603050405020304" pitchFamily="18" charset="0"/>
              </a:rPr>
              <a:t>Tables in Power BI represent datasets imported from various sources like Excel, databases, or online services. Each table consists of rows (records) and columns (fields).</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2.Data Types:</a:t>
            </a:r>
          </a:p>
          <a:p>
            <a:pPr marL="0" indent="0">
              <a:buNone/>
            </a:pPr>
            <a:r>
              <a:rPr lang="en-GB" sz="2400" dirty="0">
                <a:latin typeface="Times New Roman" panose="02020603050405020304" pitchFamily="18" charset="0"/>
                <a:cs typeface="Times New Roman" panose="02020603050405020304" pitchFamily="18" charset="0"/>
              </a:rPr>
              <a:t>Defining the correct data types for columns (e.g., text, numbers, dates) is critical for accurate analysis and correct relationships between tables.</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CB5C140-C8FD-B72B-4268-A90891C2A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98206"/>
            <a:ext cx="4558638" cy="6076336"/>
          </a:xfrm>
          <a:prstGeom prst="rect">
            <a:avLst/>
          </a:prstGeom>
        </p:spPr>
      </p:pic>
    </p:spTree>
    <p:extLst>
      <p:ext uri="{BB962C8B-B14F-4D97-AF65-F5344CB8AC3E}">
        <p14:creationId xmlns:p14="http://schemas.microsoft.com/office/powerpoint/2010/main" val="240496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340F9-038F-E19A-72C7-A2B897141421}"/>
              </a:ext>
            </a:extLst>
          </p:cNvPr>
          <p:cNvSpPr>
            <a:spLocks noGrp="1"/>
          </p:cNvSpPr>
          <p:nvPr>
            <p:ph idx="1"/>
          </p:nvPr>
        </p:nvSpPr>
        <p:spPr>
          <a:xfrm>
            <a:off x="712839" y="593853"/>
            <a:ext cx="5029200" cy="5670293"/>
          </a:xfrm>
        </p:spPr>
        <p:txBody>
          <a:bodyPr>
            <a:normAutofit fontScale="62500" lnSpcReduction="20000"/>
          </a:bodyPr>
          <a:lstStyle/>
          <a:p>
            <a:pPr marL="0" indent="0">
              <a:lnSpc>
                <a:spcPct val="150000"/>
              </a:lnSpc>
              <a:buNone/>
            </a:pPr>
            <a:r>
              <a:rPr lang="en-IN" sz="3400" b="1" dirty="0">
                <a:latin typeface="Times New Roman" panose="02020603050405020304" pitchFamily="18" charset="0"/>
                <a:cs typeface="Times New Roman" panose="02020603050405020304" pitchFamily="18" charset="0"/>
              </a:rPr>
              <a:t>3. Calculated Columns:</a:t>
            </a:r>
          </a:p>
          <a:p>
            <a:pPr marL="0" indent="0">
              <a:lnSpc>
                <a:spcPct val="150000"/>
              </a:lnSpc>
              <a:buNone/>
            </a:pPr>
            <a:r>
              <a:rPr lang="en-GB" sz="3400" dirty="0">
                <a:latin typeface="Times New Roman" panose="02020603050405020304" pitchFamily="18" charset="0"/>
                <a:cs typeface="Times New Roman" panose="02020603050405020304" pitchFamily="18" charset="0"/>
              </a:rPr>
              <a:t>These are columns created in Power BI that do not exist in the original dataset. Calculated columns are based on data from existing columns and can be created using </a:t>
            </a:r>
            <a:r>
              <a:rPr lang="en-GB" sz="3400" b="1" dirty="0">
                <a:latin typeface="Times New Roman" panose="02020603050405020304" pitchFamily="18" charset="0"/>
                <a:cs typeface="Times New Roman" panose="02020603050405020304" pitchFamily="18" charset="0"/>
              </a:rPr>
              <a:t>DAX (Data Analysis Expressions)</a:t>
            </a:r>
            <a:r>
              <a:rPr lang="en-GB" sz="3400" dirty="0">
                <a:latin typeface="Times New Roman" panose="02020603050405020304" pitchFamily="18" charset="0"/>
                <a:cs typeface="Times New Roman" panose="02020603050405020304" pitchFamily="18" charset="0"/>
              </a:rPr>
              <a:t>.</a:t>
            </a:r>
            <a:endParaRPr lang="en-IN" sz="3400" dirty="0">
              <a:latin typeface="Times New Roman" panose="02020603050405020304" pitchFamily="18" charset="0"/>
              <a:cs typeface="Times New Roman" panose="02020603050405020304" pitchFamily="18" charset="0"/>
            </a:endParaRPr>
          </a:p>
          <a:p>
            <a:pPr marL="0" indent="0">
              <a:lnSpc>
                <a:spcPct val="150000"/>
              </a:lnSpc>
              <a:buNone/>
            </a:pPr>
            <a:r>
              <a:rPr lang="en-IN" sz="3400" b="1" dirty="0">
                <a:latin typeface="Times New Roman" panose="02020603050405020304" pitchFamily="18" charset="0"/>
                <a:cs typeface="Times New Roman" panose="02020603050405020304" pitchFamily="18" charset="0"/>
              </a:rPr>
              <a:t>4. Measures:</a:t>
            </a:r>
          </a:p>
          <a:p>
            <a:pPr marL="0" indent="0">
              <a:lnSpc>
                <a:spcPct val="150000"/>
              </a:lnSpc>
              <a:buNone/>
            </a:pPr>
            <a:r>
              <a:rPr lang="en-GB" sz="3400" b="1" dirty="0">
                <a:latin typeface="Times New Roman" panose="02020603050405020304" pitchFamily="18" charset="0"/>
                <a:cs typeface="Times New Roman" panose="02020603050405020304" pitchFamily="18" charset="0"/>
              </a:rPr>
              <a:t>Measures</a:t>
            </a:r>
            <a:r>
              <a:rPr lang="en-GB" sz="3400" dirty="0">
                <a:latin typeface="Times New Roman" panose="02020603050405020304" pitchFamily="18" charset="0"/>
                <a:cs typeface="Times New Roman" panose="02020603050405020304" pitchFamily="18" charset="0"/>
              </a:rPr>
              <a:t> are dynamic calculations that can be aggregated, such as sums, averages, or percentages. Measures are written using DAX and are recalculated in real time based on user interactions in reports</a:t>
            </a:r>
            <a:r>
              <a:rPr lang="en-GB"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C73B44-EE89-520E-C5D1-480955BD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220" y="398206"/>
            <a:ext cx="4601496" cy="6061588"/>
          </a:xfrm>
          <a:prstGeom prst="rect">
            <a:avLst/>
          </a:prstGeom>
        </p:spPr>
      </p:pic>
    </p:spTree>
    <p:extLst>
      <p:ext uri="{BB962C8B-B14F-4D97-AF65-F5344CB8AC3E}">
        <p14:creationId xmlns:p14="http://schemas.microsoft.com/office/powerpoint/2010/main" val="42823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8FB1A12-F37C-36B4-32B5-3BCCE34D342C}"/>
              </a:ext>
            </a:extLst>
          </p:cNvPr>
          <p:cNvSpPr>
            <a:spLocks noGrp="1"/>
          </p:cNvSpPr>
          <p:nvPr>
            <p:ph idx="1"/>
          </p:nvPr>
        </p:nvSpPr>
        <p:spPr>
          <a:xfrm>
            <a:off x="604684" y="604684"/>
            <a:ext cx="5225845" cy="5681816"/>
          </a:xfrm>
        </p:spPr>
        <p:txBody>
          <a:bodyPr>
            <a:norm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5. DAX (Data Analysis Expressions):</a:t>
            </a:r>
          </a:p>
          <a:p>
            <a:pPr marL="0" indent="0">
              <a:lnSpc>
                <a:spcPct val="150000"/>
              </a:lnSpc>
              <a:buNone/>
            </a:pPr>
            <a:r>
              <a:rPr lang="en-GB" sz="2000" b="1" dirty="0">
                <a:latin typeface="Times New Roman" panose="02020603050405020304" pitchFamily="18" charset="0"/>
                <a:cs typeface="Times New Roman" panose="02020603050405020304" pitchFamily="18" charset="0"/>
              </a:rPr>
              <a:t>DAX </a:t>
            </a:r>
            <a:r>
              <a:rPr lang="en-GB" sz="2000" dirty="0">
                <a:latin typeface="Times New Roman" panose="02020603050405020304" pitchFamily="18" charset="0"/>
                <a:cs typeface="Times New Roman" panose="02020603050405020304" pitchFamily="18" charset="0"/>
              </a:rPr>
              <a:t>is a formula language used in Power BI, Power Pivot, and SQL Server Analysis Services (SSAS) to perform data manipulation, calculations, and aggregation in tabular models. DAX is essential for building custom calculations, creating dynamic measures, and performing data transformations in Power BI. It combines elements from Excel formulas and SQL-like expressions but is more powerful for multi-dimensional data analysis.</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A2764DD-DF3E-60CF-0251-4004CEE79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710" y="368710"/>
            <a:ext cx="4551414" cy="6135329"/>
          </a:xfrm>
          <a:prstGeom prst="rect">
            <a:avLst/>
          </a:prstGeom>
        </p:spPr>
      </p:pic>
    </p:spTree>
    <p:extLst>
      <p:ext uri="{BB962C8B-B14F-4D97-AF65-F5344CB8AC3E}">
        <p14:creationId xmlns:p14="http://schemas.microsoft.com/office/powerpoint/2010/main" val="68121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29C85-95C1-FFB3-C9DD-FFB691A9C018}"/>
              </a:ext>
            </a:extLst>
          </p:cNvPr>
          <p:cNvSpPr>
            <a:spLocks noGrp="1"/>
          </p:cNvSpPr>
          <p:nvPr>
            <p:ph idx="1"/>
          </p:nvPr>
        </p:nvSpPr>
        <p:spPr>
          <a:xfrm>
            <a:off x="634181" y="545690"/>
            <a:ext cx="5869858" cy="5737123"/>
          </a:xfrm>
        </p:spPr>
        <p:txBody>
          <a:bodyPr>
            <a:normAutofit/>
          </a:bodyPr>
          <a:lstStyle/>
          <a:p>
            <a:pPr marL="0" indent="0">
              <a:lnSpc>
                <a:spcPct val="150000"/>
              </a:lnSpc>
              <a:buNone/>
            </a:pPr>
            <a:r>
              <a:rPr lang="fr-FR" sz="2400" b="1" dirty="0">
                <a:latin typeface="Times New Roman" panose="02020603050405020304" pitchFamily="18" charset="0"/>
                <a:cs typeface="Times New Roman" panose="02020603050405020304" pitchFamily="18" charset="0"/>
              </a:rPr>
              <a:t>6. Direct </a:t>
            </a:r>
            <a:r>
              <a:rPr lang="fr-FR" sz="2400" b="1" dirty="0" err="1">
                <a:latin typeface="Times New Roman" panose="02020603050405020304" pitchFamily="18" charset="0"/>
                <a:cs typeface="Times New Roman" panose="02020603050405020304" pitchFamily="18" charset="0"/>
              </a:rPr>
              <a:t>Query</a:t>
            </a:r>
            <a:r>
              <a:rPr lang="fr-FR" sz="2400" b="1" dirty="0">
                <a:latin typeface="Times New Roman" panose="02020603050405020304" pitchFamily="18" charset="0"/>
                <a:cs typeface="Times New Roman" panose="02020603050405020304" pitchFamily="18" charset="0"/>
              </a:rPr>
              <a:t> vs. Import Mode:</a:t>
            </a:r>
          </a:p>
          <a:p>
            <a:pPr>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Import Mode</a:t>
            </a:r>
            <a:r>
              <a:rPr lang="en-GB" sz="2000" dirty="0">
                <a:latin typeface="Times New Roman" panose="02020603050405020304" pitchFamily="18" charset="0"/>
                <a:cs typeface="Times New Roman" panose="02020603050405020304" pitchFamily="18" charset="0"/>
              </a:rPr>
              <a:t>: Data is imported and stored in Power BI's in-memory engine for fast querying and visualization. Recommended for smaller datasets.</a:t>
            </a:r>
            <a:endParaRPr lang="fr-FR"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Direct Query</a:t>
            </a:r>
            <a:r>
              <a:rPr lang="en-GB" sz="2000" dirty="0">
                <a:latin typeface="Times New Roman" panose="02020603050405020304" pitchFamily="18" charset="0"/>
                <a:cs typeface="Times New Roman" panose="02020603050405020304" pitchFamily="18" charset="0"/>
              </a:rPr>
              <a:t>: Data remains in the source system and is queried in real-time. Suitable for large datasets where storage in Power BI is not feasible.</a:t>
            </a:r>
            <a:endParaRPr lang="fr-FR"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GB" sz="2000" b="1" dirty="0">
                <a:latin typeface="Times New Roman" panose="02020603050405020304" pitchFamily="18" charset="0"/>
                <a:cs typeface="Times New Roman" panose="02020603050405020304" pitchFamily="18" charset="0"/>
              </a:rPr>
              <a:t>Composite Models</a:t>
            </a:r>
            <a:r>
              <a:rPr lang="en-GB" sz="2000" dirty="0">
                <a:latin typeface="Times New Roman" panose="02020603050405020304" pitchFamily="18" charset="0"/>
                <a:cs typeface="Times New Roman" panose="02020603050405020304" pitchFamily="18" charset="0"/>
              </a:rPr>
              <a:t>: Allows a combination of Import and Direct Query modes for different tables within the same data model.</a:t>
            </a:r>
            <a:endParaRPr lang="fr-FR"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F66C96-BE53-A6DF-206D-F3825DE31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710" y="412955"/>
            <a:ext cx="4575380" cy="6061587"/>
          </a:xfrm>
          <a:prstGeom prst="rect">
            <a:avLst/>
          </a:prstGeom>
        </p:spPr>
      </p:pic>
    </p:spTree>
    <p:extLst>
      <p:ext uri="{BB962C8B-B14F-4D97-AF65-F5344CB8AC3E}">
        <p14:creationId xmlns:p14="http://schemas.microsoft.com/office/powerpoint/2010/main" val="193426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F9C52-C580-C1FC-E968-A3DD386D393E}"/>
              </a:ext>
            </a:extLst>
          </p:cNvPr>
          <p:cNvSpPr>
            <a:spLocks noGrp="1"/>
          </p:cNvSpPr>
          <p:nvPr>
            <p:ph idx="1"/>
          </p:nvPr>
        </p:nvSpPr>
        <p:spPr>
          <a:xfrm>
            <a:off x="614362" y="692712"/>
            <a:ext cx="5481638" cy="5560604"/>
          </a:xfrm>
        </p:spPr>
        <p:txBody>
          <a:bodyPr>
            <a:normAutofit/>
          </a:bodyPr>
          <a:lstStyle/>
          <a:p>
            <a:pPr marL="0" indent="0">
              <a:lnSpc>
                <a:spcPct val="150000"/>
              </a:lnSpc>
              <a:buNone/>
            </a:pPr>
            <a:r>
              <a:rPr lang="en-IN" sz="2400" b="1" dirty="0">
                <a:latin typeface="Times New Roman" panose="02020603050405020304" pitchFamily="18" charset="0"/>
                <a:cs typeface="Times New Roman" panose="02020603050405020304" pitchFamily="18" charset="0"/>
              </a:rPr>
              <a:t>7. Relationships:</a:t>
            </a:r>
          </a:p>
          <a:p>
            <a:pPr>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Relationships define how tables are connected. Power BI uses </a:t>
            </a:r>
            <a:r>
              <a:rPr lang="en-GB" sz="2400" b="1" dirty="0">
                <a:latin typeface="Times New Roman" panose="02020603050405020304" pitchFamily="18" charset="0"/>
                <a:cs typeface="Times New Roman" panose="02020603050405020304" pitchFamily="18" charset="0"/>
              </a:rPr>
              <a:t>primary keys</a:t>
            </a:r>
            <a:r>
              <a:rPr lang="en-GB" sz="2400" dirty="0">
                <a:latin typeface="Times New Roman" panose="02020603050405020304" pitchFamily="18" charset="0"/>
                <a:cs typeface="Times New Roman" panose="02020603050405020304" pitchFamily="18" charset="0"/>
              </a:rPr>
              <a:t> (unique identifiers) and </a:t>
            </a:r>
            <a:r>
              <a:rPr lang="en-GB" sz="2400" b="1" dirty="0">
                <a:latin typeface="Times New Roman" panose="02020603050405020304" pitchFamily="18" charset="0"/>
                <a:cs typeface="Times New Roman" panose="02020603050405020304" pitchFamily="18" charset="0"/>
              </a:rPr>
              <a:t>foreign keys</a:t>
            </a:r>
            <a:r>
              <a:rPr lang="en-GB" sz="2400" dirty="0">
                <a:latin typeface="Times New Roman" panose="02020603050405020304" pitchFamily="18" charset="0"/>
                <a:cs typeface="Times New Roman" panose="02020603050405020304" pitchFamily="18" charset="0"/>
              </a:rPr>
              <a:t> to create relationships between tables.</a:t>
            </a:r>
            <a:endParaRPr lang="en-IN"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Users can manage and visualize relationships through the </a:t>
            </a:r>
            <a:r>
              <a:rPr lang="en-GB" sz="2400" b="1" dirty="0">
                <a:latin typeface="Times New Roman" panose="02020603050405020304" pitchFamily="18" charset="0"/>
                <a:cs typeface="Times New Roman" panose="02020603050405020304" pitchFamily="18" charset="0"/>
              </a:rPr>
              <a:t>Model view</a:t>
            </a:r>
            <a:r>
              <a:rPr lang="en-GB" sz="2400" dirty="0">
                <a:latin typeface="Times New Roman" panose="02020603050405020304" pitchFamily="18" charset="0"/>
                <a:cs typeface="Times New Roman" panose="02020603050405020304" pitchFamily="18" charset="0"/>
              </a:rPr>
              <a:t> in Power BI Desktop.</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7C829D-397F-8675-FD3B-3D1F75B7F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89" y="414336"/>
            <a:ext cx="4700586" cy="6057901"/>
          </a:xfrm>
          <a:prstGeom prst="rect">
            <a:avLst/>
          </a:prstGeom>
        </p:spPr>
      </p:pic>
    </p:spTree>
    <p:extLst>
      <p:ext uri="{BB962C8B-B14F-4D97-AF65-F5344CB8AC3E}">
        <p14:creationId xmlns:p14="http://schemas.microsoft.com/office/powerpoint/2010/main" val="395319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05121-8D97-A028-3D76-01D090B386CC}"/>
              </a:ext>
            </a:extLst>
          </p:cNvPr>
          <p:cNvSpPr>
            <a:spLocks noGrp="1"/>
          </p:cNvSpPr>
          <p:nvPr>
            <p:ph idx="1"/>
          </p:nvPr>
        </p:nvSpPr>
        <p:spPr>
          <a:xfrm>
            <a:off x="723900" y="740092"/>
            <a:ext cx="4876800" cy="5377815"/>
          </a:xfrm>
        </p:spPr>
        <p:txBody>
          <a:bodyPr>
            <a:norm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8. </a:t>
            </a:r>
            <a:r>
              <a:rPr lang="en-IN" sz="2400" b="1" dirty="0">
                <a:latin typeface="Times New Roman" panose="02020603050405020304" pitchFamily="18" charset="0"/>
                <a:cs typeface="Times New Roman" panose="02020603050405020304" pitchFamily="18" charset="0"/>
              </a:rPr>
              <a:t>Cardinality</a:t>
            </a:r>
            <a:r>
              <a:rPr lang="en-IN" sz="24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Relationships in Power BI can have various cardinalities, including </a:t>
            </a:r>
            <a:r>
              <a:rPr lang="en-GB" sz="2400" b="1" dirty="0">
                <a:latin typeface="Times New Roman" panose="02020603050405020304" pitchFamily="18" charset="0"/>
                <a:cs typeface="Times New Roman" panose="02020603050405020304" pitchFamily="18" charset="0"/>
              </a:rPr>
              <a:t>one-to-one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one-to-many</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many-to-many</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Defining the correct cardinality is essential for building accurate relationships between tables.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C19600-3C19-58FD-D7CC-E5BFFEB52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385763"/>
            <a:ext cx="4262438" cy="6057900"/>
          </a:xfrm>
          <a:prstGeom prst="rect">
            <a:avLst/>
          </a:prstGeom>
        </p:spPr>
      </p:pic>
    </p:spTree>
    <p:extLst>
      <p:ext uri="{BB962C8B-B14F-4D97-AF65-F5344CB8AC3E}">
        <p14:creationId xmlns:p14="http://schemas.microsoft.com/office/powerpoint/2010/main" val="278658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9B8-CF4D-F12D-6F06-7A752964AD7F}"/>
              </a:ext>
            </a:extLst>
          </p:cNvPr>
          <p:cNvSpPr>
            <a:spLocks noGrp="1"/>
          </p:cNvSpPr>
          <p:nvPr>
            <p:ph type="title"/>
          </p:nvPr>
        </p:nvSpPr>
        <p:spPr>
          <a:xfrm>
            <a:off x="752474" y="571157"/>
            <a:ext cx="5362575" cy="1371600"/>
          </a:xfrm>
        </p:spPr>
        <p:txBody>
          <a:bodyPr>
            <a:normAutofit/>
          </a:bodyPr>
          <a:lstStyle/>
          <a:p>
            <a:r>
              <a:rPr lang="en-GB" sz="2800" b="1" i="0" u="none" strike="noStrike" baseline="0" dirty="0">
                <a:latin typeface="Times New Roman" panose="02020603050405020304" pitchFamily="18" charset="0"/>
                <a:cs typeface="Times New Roman" panose="02020603050405020304" pitchFamily="18" charset="0"/>
              </a:rPr>
              <a:t>Many to One Relationship (*:1)</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8DAADF-403D-458E-5560-AA35CD2CEC5E}"/>
              </a:ext>
            </a:extLst>
          </p:cNvPr>
          <p:cNvSpPr>
            <a:spLocks noGrp="1"/>
          </p:cNvSpPr>
          <p:nvPr>
            <p:ph idx="1"/>
          </p:nvPr>
        </p:nvSpPr>
        <p:spPr>
          <a:xfrm>
            <a:off x="800101" y="1942757"/>
            <a:ext cx="5139345" cy="4344086"/>
          </a:xfrm>
        </p:spPr>
        <p:txBody>
          <a:bodyPr>
            <a:normAutofit/>
          </a:bodyPr>
          <a:lstStyle/>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Many-to-one relationship is the most common type.</a:t>
            </a:r>
          </a:p>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In this relationship, a column in one table can have multiple instances of a value.</a:t>
            </a:r>
          </a:p>
          <a:p>
            <a:pPr algn="l">
              <a:buFont typeface="Wingdings" panose="05000000000000000000" pitchFamily="2" charset="2"/>
              <a:buChar char="ü"/>
            </a:pPr>
            <a:r>
              <a:rPr lang="en-GB" sz="2400" b="0" i="0" u="none" strike="noStrike" baseline="0" dirty="0">
                <a:latin typeface="Times New Roman" panose="02020603050405020304" pitchFamily="18" charset="0"/>
                <a:cs typeface="Times New Roman" panose="02020603050405020304" pitchFamily="18" charset="0"/>
              </a:rPr>
              <a:t>The related table (lookup table) has only one instance of that value.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FDC0D7-B49A-EB8B-D3B6-0938D1BFD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975" y="414338"/>
            <a:ext cx="5139345" cy="6043612"/>
          </a:xfrm>
          <a:prstGeom prst="rect">
            <a:avLst/>
          </a:prstGeom>
        </p:spPr>
      </p:pic>
    </p:spTree>
    <p:extLst>
      <p:ext uri="{BB962C8B-B14F-4D97-AF65-F5344CB8AC3E}">
        <p14:creationId xmlns:p14="http://schemas.microsoft.com/office/powerpoint/2010/main" val="1681096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Savon</Template>
  <TotalTime>155</TotalTime>
  <Words>751</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vt:lpstr>
      <vt:lpstr>Savon</vt:lpstr>
      <vt:lpstr>    </vt:lpstr>
      <vt:lpstr>Data modeling</vt:lpstr>
      <vt:lpstr>Key Components of Data Modeling</vt:lpstr>
      <vt:lpstr>PowerPoint Presentation</vt:lpstr>
      <vt:lpstr>PowerPoint Presentation</vt:lpstr>
      <vt:lpstr>PowerPoint Presentation</vt:lpstr>
      <vt:lpstr>PowerPoint Presentation</vt:lpstr>
      <vt:lpstr>PowerPoint Presentation</vt:lpstr>
      <vt:lpstr>Many to One Relationship (*:1)</vt:lpstr>
      <vt:lpstr>One to One Relationship (1:1)</vt:lpstr>
      <vt:lpstr>One to Many Relationship (1:*) </vt:lpstr>
      <vt:lpstr>Many to Many Relationship (:)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35</cp:revision>
  <dcterms:created xsi:type="dcterms:W3CDTF">2024-10-23T14:07:18Z</dcterms:created>
  <dcterms:modified xsi:type="dcterms:W3CDTF">2024-10-24T15:33:22Z</dcterms:modified>
</cp:coreProperties>
</file>