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2"/>
  </p:notes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5D6BB3-5F29-47C0-82E8-39D551BFCEFD}" type="datetimeFigureOut">
              <a:rPr lang="en-IN" smtClean="0"/>
              <a:t>07-11-2024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53351B-9111-4CD2-8F60-428CDD482308}" type="slidenum">
              <a:rPr lang="en-IN" smtClean="0"/>
              <a:t>‹#›</a:t>
            </a:fld>
            <a:endParaRPr lang="en-IN"/>
          </a:p>
        </p:txBody>
      </p:sp>
    </p:spTree>
    <p:extLst>
      <p:ext uri="{BB962C8B-B14F-4D97-AF65-F5344CB8AC3E}">
        <p14:creationId xmlns:p14="http://schemas.microsoft.com/office/powerpoint/2010/main" val="2757648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53351B-9111-4CD2-8F60-428CDD482308}" type="slidenum">
              <a:rPr lang="en-IN" smtClean="0"/>
              <a:t>4</a:t>
            </a:fld>
            <a:endParaRPr lang="en-IN"/>
          </a:p>
        </p:txBody>
      </p:sp>
    </p:spTree>
    <p:extLst>
      <p:ext uri="{BB962C8B-B14F-4D97-AF65-F5344CB8AC3E}">
        <p14:creationId xmlns:p14="http://schemas.microsoft.com/office/powerpoint/2010/main" val="3605023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C3FF1F-A554-4873-84A7-D661059240A6}" type="datetimeFigureOut">
              <a:rPr lang="en-IN" smtClean="0"/>
              <a:t>07-11-2024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37E752A-2422-47D8-9AF3-62E0412485D6}" type="slidenum">
              <a:rPr lang="en-IN" smtClean="0"/>
              <a:t>‹#›</a:t>
            </a:fld>
            <a:endParaRPr lang="en-IN"/>
          </a:p>
        </p:txBody>
      </p:sp>
    </p:spTree>
    <p:extLst>
      <p:ext uri="{BB962C8B-B14F-4D97-AF65-F5344CB8AC3E}">
        <p14:creationId xmlns:p14="http://schemas.microsoft.com/office/powerpoint/2010/main" val="2877582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C3FF1F-A554-4873-84A7-D661059240A6}"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7E752A-2422-47D8-9AF3-62E0412485D6}" type="slidenum">
              <a:rPr lang="en-IN" smtClean="0"/>
              <a:t>‹#›</a:t>
            </a:fld>
            <a:endParaRPr lang="en-IN"/>
          </a:p>
        </p:txBody>
      </p:sp>
    </p:spTree>
    <p:extLst>
      <p:ext uri="{BB962C8B-B14F-4D97-AF65-F5344CB8AC3E}">
        <p14:creationId xmlns:p14="http://schemas.microsoft.com/office/powerpoint/2010/main" val="822118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C3FF1F-A554-4873-84A7-D661059240A6}" type="datetimeFigureOut">
              <a:rPr lang="en-IN" smtClean="0"/>
              <a:t>07-11-2024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37E752A-2422-47D8-9AF3-62E0412485D6}" type="slidenum">
              <a:rPr lang="en-IN" smtClean="0"/>
              <a:t>‹#›</a:t>
            </a:fld>
            <a:endParaRPr lang="en-IN"/>
          </a:p>
        </p:txBody>
      </p:sp>
    </p:spTree>
    <p:extLst>
      <p:ext uri="{BB962C8B-B14F-4D97-AF65-F5344CB8AC3E}">
        <p14:creationId xmlns:p14="http://schemas.microsoft.com/office/powerpoint/2010/main" val="349132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C3FF1F-A554-4873-84A7-D661059240A6}"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837E752A-2422-47D8-9AF3-62E0412485D6}" type="slidenum">
              <a:rPr lang="en-IN" smtClean="0"/>
              <a:t>‹#›</a:t>
            </a:fld>
            <a:endParaRPr lang="en-IN"/>
          </a:p>
        </p:txBody>
      </p:sp>
    </p:spTree>
    <p:extLst>
      <p:ext uri="{BB962C8B-B14F-4D97-AF65-F5344CB8AC3E}">
        <p14:creationId xmlns:p14="http://schemas.microsoft.com/office/powerpoint/2010/main" val="2108631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C3FF1F-A554-4873-84A7-D661059240A6}" type="datetimeFigureOut">
              <a:rPr lang="en-IN" smtClean="0"/>
              <a:t>07-11-2024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37E752A-2422-47D8-9AF3-62E0412485D6}" type="slidenum">
              <a:rPr lang="en-IN" smtClean="0"/>
              <a:t>‹#›</a:t>
            </a:fld>
            <a:endParaRPr lang="en-IN"/>
          </a:p>
        </p:txBody>
      </p:sp>
    </p:spTree>
    <p:extLst>
      <p:ext uri="{BB962C8B-B14F-4D97-AF65-F5344CB8AC3E}">
        <p14:creationId xmlns:p14="http://schemas.microsoft.com/office/powerpoint/2010/main" val="373918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C3FF1F-A554-4873-84A7-D661059240A6}"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7E752A-2422-47D8-9AF3-62E0412485D6}" type="slidenum">
              <a:rPr lang="en-IN" smtClean="0"/>
              <a:t>‹#›</a:t>
            </a:fld>
            <a:endParaRPr lang="en-IN"/>
          </a:p>
        </p:txBody>
      </p:sp>
    </p:spTree>
    <p:extLst>
      <p:ext uri="{BB962C8B-B14F-4D97-AF65-F5344CB8AC3E}">
        <p14:creationId xmlns:p14="http://schemas.microsoft.com/office/powerpoint/2010/main" val="2921070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C3FF1F-A554-4873-84A7-D661059240A6}" type="datetimeFigureOut">
              <a:rPr lang="en-IN" smtClean="0"/>
              <a:t>07-11-2024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7E752A-2422-47D8-9AF3-62E0412485D6}" type="slidenum">
              <a:rPr lang="en-IN" smtClean="0"/>
              <a:t>‹#›</a:t>
            </a:fld>
            <a:endParaRPr lang="en-IN"/>
          </a:p>
        </p:txBody>
      </p:sp>
    </p:spTree>
    <p:extLst>
      <p:ext uri="{BB962C8B-B14F-4D97-AF65-F5344CB8AC3E}">
        <p14:creationId xmlns:p14="http://schemas.microsoft.com/office/powerpoint/2010/main" val="420938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C3FF1F-A554-4873-84A7-D661059240A6}" type="datetimeFigureOut">
              <a:rPr lang="en-IN" smtClean="0"/>
              <a:t>07-11-2024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7E752A-2422-47D8-9AF3-62E0412485D6}" type="slidenum">
              <a:rPr lang="en-IN" smtClean="0"/>
              <a:t>‹#›</a:t>
            </a:fld>
            <a:endParaRPr lang="en-IN"/>
          </a:p>
        </p:txBody>
      </p:sp>
    </p:spTree>
    <p:extLst>
      <p:ext uri="{BB962C8B-B14F-4D97-AF65-F5344CB8AC3E}">
        <p14:creationId xmlns:p14="http://schemas.microsoft.com/office/powerpoint/2010/main" val="242986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C3FF1F-A554-4873-84A7-D661059240A6}" type="datetimeFigureOut">
              <a:rPr lang="en-IN" smtClean="0"/>
              <a:t>07-11-2024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7E752A-2422-47D8-9AF3-62E0412485D6}" type="slidenum">
              <a:rPr lang="en-IN" smtClean="0"/>
              <a:t>‹#›</a:t>
            </a:fld>
            <a:endParaRPr lang="en-IN"/>
          </a:p>
        </p:txBody>
      </p:sp>
    </p:spTree>
    <p:extLst>
      <p:ext uri="{BB962C8B-B14F-4D97-AF65-F5344CB8AC3E}">
        <p14:creationId xmlns:p14="http://schemas.microsoft.com/office/powerpoint/2010/main" val="2173350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C3FF1F-A554-4873-84A7-D661059240A6}" type="datetimeFigureOut">
              <a:rPr lang="en-IN" smtClean="0"/>
              <a:t>07-11-2024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37E752A-2422-47D8-9AF3-62E0412485D6}" type="slidenum">
              <a:rPr lang="en-IN" smtClean="0"/>
              <a:t>‹#›</a:t>
            </a:fld>
            <a:endParaRPr lang="en-IN"/>
          </a:p>
        </p:txBody>
      </p:sp>
    </p:spTree>
    <p:extLst>
      <p:ext uri="{BB962C8B-B14F-4D97-AF65-F5344CB8AC3E}">
        <p14:creationId xmlns:p14="http://schemas.microsoft.com/office/powerpoint/2010/main" val="2674134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C3FF1F-A554-4873-84A7-D661059240A6}"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7E752A-2422-47D8-9AF3-62E0412485D6}" type="slidenum">
              <a:rPr lang="en-IN" smtClean="0"/>
              <a:t>‹#›</a:t>
            </a:fld>
            <a:endParaRPr lang="en-IN"/>
          </a:p>
        </p:txBody>
      </p:sp>
    </p:spTree>
    <p:extLst>
      <p:ext uri="{BB962C8B-B14F-4D97-AF65-F5344CB8AC3E}">
        <p14:creationId xmlns:p14="http://schemas.microsoft.com/office/powerpoint/2010/main" val="991434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C3FF1F-A554-4873-84A7-D661059240A6}" type="datetimeFigureOut">
              <a:rPr lang="en-IN" smtClean="0"/>
              <a:t>07-11-2024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37E752A-2422-47D8-9AF3-62E0412485D6}"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19382377"/>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ixabay.com/id/logo-gmail-e-mail-1162901/"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B83F-75F2-60E7-F532-C55732463154}"/>
              </a:ext>
            </a:extLst>
          </p:cNvPr>
          <p:cNvSpPr>
            <a:spLocks noGrp="1"/>
          </p:cNvSpPr>
          <p:nvPr>
            <p:ph type="ctrTitle"/>
          </p:nvPr>
        </p:nvSpPr>
        <p:spPr>
          <a:xfrm>
            <a:off x="599225" y="3838582"/>
            <a:ext cx="10993549" cy="1475013"/>
          </a:xfrm>
        </p:spPr>
        <p:txBody>
          <a:bodyPr anchor="ctr">
            <a:normAutofit fontScale="90000"/>
          </a:bodyPr>
          <a:lstStyle/>
          <a:p>
            <a:pPr algn="ctr"/>
            <a:br>
              <a:rPr lang="en-IN" sz="2400" b="1" i="0" u="none" strike="noStrike" cap="none" baseline="0" dirty="0">
                <a:solidFill>
                  <a:schemeClr val="bg1"/>
                </a:solidFill>
                <a:latin typeface="Times New Roman" panose="02020603050405020304" pitchFamily="18" charset="0"/>
                <a:cs typeface="Times New Roman" panose="02020603050405020304" pitchFamily="18" charset="0"/>
              </a:rPr>
            </a:br>
            <a:r>
              <a:rPr lang="en-GB" sz="4900" b="1" i="0" u="none" strike="noStrike" cap="none" baseline="0" dirty="0">
                <a:solidFill>
                  <a:schemeClr val="bg1"/>
                </a:solidFill>
                <a:latin typeface="Gill Sans MT" panose="020B0502020104020203" pitchFamily="34" charset="0"/>
                <a:cs typeface="Times New Roman" panose="02020603050405020304" pitchFamily="18" charset="0"/>
              </a:rPr>
              <a:t>Implementing hierarchies and </a:t>
            </a:r>
            <a:br>
              <a:rPr lang="en-GB" sz="4900" b="1" i="0" u="none" strike="noStrike" cap="none" baseline="0" dirty="0">
                <a:solidFill>
                  <a:schemeClr val="bg1"/>
                </a:solidFill>
                <a:latin typeface="Gill Sans MT" panose="020B0502020104020203" pitchFamily="34" charset="0"/>
                <a:cs typeface="Times New Roman" panose="02020603050405020304" pitchFamily="18" charset="0"/>
              </a:rPr>
            </a:br>
            <a:r>
              <a:rPr lang="en-GB" sz="4900" b="1" i="0" u="none" strike="noStrike" cap="none" baseline="0" dirty="0">
                <a:solidFill>
                  <a:schemeClr val="bg1"/>
                </a:solidFill>
                <a:latin typeface="Gill Sans MT" panose="020B0502020104020203" pitchFamily="34" charset="0"/>
                <a:cs typeface="Times New Roman" panose="02020603050405020304" pitchFamily="18" charset="0"/>
              </a:rPr>
              <a:t>drill-down functionality </a:t>
            </a:r>
            <a:br>
              <a:rPr lang="en-GB" sz="2400" b="1" i="0" u="none" strike="noStrike" cap="none" baseline="0" dirty="0">
                <a:solidFill>
                  <a:schemeClr val="bg1"/>
                </a:solidFill>
                <a:latin typeface="Times New Roman" panose="02020603050405020304" pitchFamily="18" charset="0"/>
                <a:cs typeface="Times New Roman" panose="02020603050405020304" pitchFamily="18" charset="0"/>
              </a:rPr>
            </a:br>
            <a:endParaRPr lang="en-IN" sz="4400" b="1" cap="non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265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4374B-0D25-2076-BF0C-AA2E931B4B63}"/>
              </a:ext>
            </a:extLst>
          </p:cNvPr>
          <p:cNvSpPr>
            <a:spLocks noGrp="1"/>
          </p:cNvSpPr>
          <p:nvPr>
            <p:ph type="title"/>
          </p:nvPr>
        </p:nvSpPr>
        <p:spPr/>
        <p:txBody>
          <a:bodyPr anchor="ctr">
            <a:normAutofit/>
          </a:bodyPr>
          <a:lstStyle/>
          <a:p>
            <a:r>
              <a:rPr lang="en-GB" sz="3600" b="1" cap="none" dirty="0">
                <a:latin typeface="Gill Sans MT" panose="020B0502020104020203" pitchFamily="34" charset="0"/>
                <a:cs typeface="Times New Roman" panose="02020603050405020304" pitchFamily="18" charset="0"/>
              </a:rPr>
              <a:t>3.Expand to next level (expand all)</a:t>
            </a:r>
            <a:endParaRPr lang="en-IN" sz="3600" b="1" cap="none" dirty="0">
              <a:latin typeface="Gill Sans MT" panose="020B0502020104020203"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F9B7B3-0E7E-6592-66F4-69392E0E224E}"/>
              </a:ext>
            </a:extLst>
          </p:cNvPr>
          <p:cNvSpPr>
            <a:spLocks noGrp="1"/>
          </p:cNvSpPr>
          <p:nvPr>
            <p:ph idx="1"/>
          </p:nvPr>
        </p:nvSpPr>
        <p:spPr/>
        <p:txBody>
          <a:bodyPr anchor="t">
            <a:normAutofit/>
          </a:bodyPr>
          <a:lstStyle/>
          <a:p>
            <a:pPr>
              <a:lnSpc>
                <a:spcPct val="150000"/>
              </a:lnSpc>
            </a:pPr>
            <a:r>
              <a:rPr lang="en-GB" sz="2400" b="1" dirty="0">
                <a:latin typeface="Gill Sans MT" panose="020B0502020104020203" pitchFamily="34" charset="0"/>
                <a:cs typeface="Times New Roman" panose="02020603050405020304" pitchFamily="18" charset="0"/>
              </a:rPr>
              <a:t>Definition</a:t>
            </a:r>
            <a:r>
              <a:rPr lang="en-GB" sz="2400" dirty="0">
                <a:latin typeface="Gill Sans MT" panose="020B0502020104020203" pitchFamily="34" charset="0"/>
                <a:cs typeface="Times New Roman" panose="02020603050405020304" pitchFamily="18" charset="0"/>
              </a:rPr>
              <a:t>: This type of drill-down lets users view multiple levels of data in the same visual, essentially expanding to show data points from all child levels at once (e.g., displaying both "Country" and "State" data in a single view).</a:t>
            </a:r>
          </a:p>
          <a:p>
            <a:pPr>
              <a:lnSpc>
                <a:spcPct val="150000"/>
              </a:lnSpc>
            </a:pPr>
            <a:r>
              <a:rPr lang="en-GB" sz="2400" b="1" dirty="0">
                <a:latin typeface="Gill Sans MT" panose="020B0502020104020203" pitchFamily="34" charset="0"/>
                <a:cs typeface="Times New Roman" panose="02020603050405020304" pitchFamily="18" charset="0"/>
              </a:rPr>
              <a:t>Usage</a:t>
            </a:r>
            <a:r>
              <a:rPr lang="en-GB" sz="2400" dirty="0">
                <a:latin typeface="Gill Sans MT" panose="020B0502020104020203" pitchFamily="34" charset="0"/>
                <a:cs typeface="Times New Roman" panose="02020603050405020304" pitchFamily="18" charset="0"/>
              </a:rPr>
              <a:t>: Use the </a:t>
            </a:r>
            <a:r>
              <a:rPr lang="en-GB" sz="2400" b="1" dirty="0">
                <a:latin typeface="Gill Sans MT" panose="020B0502020104020203" pitchFamily="34" charset="0"/>
                <a:cs typeface="Times New Roman" panose="02020603050405020304" pitchFamily="18" charset="0"/>
              </a:rPr>
              <a:t>Expand All Down One Level</a:t>
            </a:r>
            <a:r>
              <a:rPr lang="en-GB" sz="2400" dirty="0">
                <a:latin typeface="Gill Sans MT" panose="020B0502020104020203" pitchFamily="34" charset="0"/>
                <a:cs typeface="Times New Roman" panose="02020603050405020304" pitchFamily="18" charset="0"/>
              </a:rPr>
              <a:t> button (double downward arrow) to display multiple levels simultaneously</a:t>
            </a:r>
            <a:endParaRPr lang="en-IN" sz="2400"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2609522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3474-0908-CD1A-B9E7-C1AC948FCFA5}"/>
              </a:ext>
            </a:extLst>
          </p:cNvPr>
          <p:cNvSpPr>
            <a:spLocks noGrp="1"/>
          </p:cNvSpPr>
          <p:nvPr>
            <p:ph type="title"/>
          </p:nvPr>
        </p:nvSpPr>
        <p:spPr/>
        <p:txBody>
          <a:bodyPr anchor="ctr">
            <a:normAutofit/>
          </a:bodyPr>
          <a:lstStyle/>
          <a:p>
            <a:r>
              <a:rPr lang="en-IN" sz="3600" b="1" cap="none" dirty="0">
                <a:latin typeface="Gill Sans MT" panose="020B0502020104020203" pitchFamily="34" charset="0"/>
                <a:cs typeface="Times New Roman" panose="02020603050405020304" pitchFamily="18" charset="0"/>
              </a:rPr>
              <a:t>4.Drill-through</a:t>
            </a:r>
          </a:p>
        </p:txBody>
      </p:sp>
      <p:sp>
        <p:nvSpPr>
          <p:cNvPr id="3" name="Content Placeholder 2">
            <a:extLst>
              <a:ext uri="{FF2B5EF4-FFF2-40B4-BE49-F238E27FC236}">
                <a16:creationId xmlns:a16="http://schemas.microsoft.com/office/drawing/2014/main" id="{83FAC92D-3257-7EEF-7A92-3AA743D93C76}"/>
              </a:ext>
            </a:extLst>
          </p:cNvPr>
          <p:cNvSpPr>
            <a:spLocks noGrp="1"/>
          </p:cNvSpPr>
          <p:nvPr>
            <p:ph idx="1"/>
          </p:nvPr>
        </p:nvSpPr>
        <p:spPr/>
        <p:txBody>
          <a:bodyPr anchor="t">
            <a:normAutofit/>
          </a:bodyPr>
          <a:lstStyle/>
          <a:p>
            <a:pPr>
              <a:lnSpc>
                <a:spcPct val="150000"/>
              </a:lnSpc>
            </a:pPr>
            <a:r>
              <a:rPr lang="en-GB" sz="2400" b="1" dirty="0">
                <a:latin typeface="Gill Sans MT" panose="020B0502020104020203" pitchFamily="34" charset="0"/>
                <a:cs typeface="Times New Roman" panose="02020603050405020304" pitchFamily="18" charset="0"/>
              </a:rPr>
              <a:t>Definition</a:t>
            </a:r>
            <a:r>
              <a:rPr lang="en-GB" sz="2400" dirty="0">
                <a:latin typeface="Gill Sans MT" panose="020B0502020104020203" pitchFamily="34" charset="0"/>
                <a:cs typeface="Times New Roman" panose="02020603050405020304" pitchFamily="18" charset="0"/>
              </a:rPr>
              <a:t>: Drill-through allows users to navigate to a different report page filtered based on the selected data point. This feature is typically used to create a detailed view or summary on a dedicated page.</a:t>
            </a:r>
          </a:p>
          <a:p>
            <a:pPr>
              <a:lnSpc>
                <a:spcPct val="150000"/>
              </a:lnSpc>
            </a:pPr>
            <a:r>
              <a:rPr lang="en-GB" sz="2400" b="1" dirty="0">
                <a:latin typeface="Gill Sans MT" panose="020B0502020104020203" pitchFamily="34" charset="0"/>
                <a:cs typeface="Times New Roman" panose="02020603050405020304" pitchFamily="18" charset="0"/>
              </a:rPr>
              <a:t>Usage</a:t>
            </a:r>
            <a:r>
              <a:rPr lang="en-GB" sz="2400" dirty="0">
                <a:latin typeface="Gill Sans MT" panose="020B0502020104020203" pitchFamily="34" charset="0"/>
                <a:cs typeface="Times New Roman" panose="02020603050405020304" pitchFamily="18" charset="0"/>
              </a:rPr>
              <a:t>: Right-click on a data point in a visual, select </a:t>
            </a:r>
            <a:r>
              <a:rPr lang="en-GB" sz="2400" b="1" dirty="0">
                <a:latin typeface="Gill Sans MT" panose="020B0502020104020203" pitchFamily="34" charset="0"/>
                <a:cs typeface="Times New Roman" panose="02020603050405020304" pitchFamily="18" charset="0"/>
              </a:rPr>
              <a:t>Drill through</a:t>
            </a:r>
            <a:r>
              <a:rPr lang="en-GB" sz="2400" dirty="0">
                <a:latin typeface="Gill Sans MT" panose="020B0502020104020203" pitchFamily="34" charset="0"/>
                <a:cs typeface="Times New Roman" panose="02020603050405020304" pitchFamily="18" charset="0"/>
              </a:rPr>
              <a:t>, and choose the desired page. You’ll be taken to that page with filters applied to display detailed information for the selected item.</a:t>
            </a:r>
            <a:endParaRPr lang="en-IN" sz="2400"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3959550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B947-91E5-D6EA-BA8B-D851682FA25D}"/>
              </a:ext>
            </a:extLst>
          </p:cNvPr>
          <p:cNvSpPr>
            <a:spLocks noGrp="1"/>
          </p:cNvSpPr>
          <p:nvPr>
            <p:ph type="title"/>
          </p:nvPr>
        </p:nvSpPr>
        <p:spPr/>
        <p:txBody>
          <a:bodyPr anchor="ctr">
            <a:normAutofit/>
          </a:bodyPr>
          <a:lstStyle/>
          <a:p>
            <a:pPr>
              <a:lnSpc>
                <a:spcPct val="150000"/>
              </a:lnSpc>
            </a:pPr>
            <a:r>
              <a:rPr lang="en-IN" sz="3600" b="1" cap="none" dirty="0">
                <a:latin typeface="Gill Sans MT" panose="020B0502020104020203" pitchFamily="34" charset="0"/>
                <a:cs typeface="Times New Roman" panose="02020603050405020304" pitchFamily="18" charset="0"/>
              </a:rPr>
              <a:t>5. Cross-report drill-through</a:t>
            </a:r>
          </a:p>
        </p:txBody>
      </p:sp>
      <p:sp>
        <p:nvSpPr>
          <p:cNvPr id="3" name="Content Placeholder 2">
            <a:extLst>
              <a:ext uri="{FF2B5EF4-FFF2-40B4-BE49-F238E27FC236}">
                <a16:creationId xmlns:a16="http://schemas.microsoft.com/office/drawing/2014/main" id="{ACB4FA96-C726-0AA1-E9C1-E3BC65C4DC78}"/>
              </a:ext>
            </a:extLst>
          </p:cNvPr>
          <p:cNvSpPr>
            <a:spLocks noGrp="1"/>
          </p:cNvSpPr>
          <p:nvPr>
            <p:ph idx="1"/>
          </p:nvPr>
        </p:nvSpPr>
        <p:spPr/>
        <p:txBody>
          <a:bodyPr anchor="t">
            <a:normAutofit/>
          </a:bodyPr>
          <a:lstStyle/>
          <a:p>
            <a:pPr>
              <a:lnSpc>
                <a:spcPct val="150000"/>
              </a:lnSpc>
            </a:pPr>
            <a:r>
              <a:rPr lang="en-GB" sz="2400" b="1" dirty="0">
                <a:latin typeface="Gill Sans MT" panose="020B0502020104020203" pitchFamily="34" charset="0"/>
                <a:cs typeface="Times New Roman" panose="02020603050405020304" pitchFamily="18" charset="0"/>
              </a:rPr>
              <a:t>Definition</a:t>
            </a:r>
            <a:r>
              <a:rPr lang="en-GB" sz="2400" dirty="0">
                <a:latin typeface="Gill Sans MT" panose="020B0502020104020203" pitchFamily="34" charset="0"/>
                <a:cs typeface="Times New Roman" panose="02020603050405020304" pitchFamily="18" charset="0"/>
              </a:rPr>
              <a:t>: Cross-report drill-through is similar to regular drill-through but allows users to navigate between different Power BI reports. This is helpful for data models split across multiple reports or dashboards.</a:t>
            </a:r>
          </a:p>
          <a:p>
            <a:pPr>
              <a:lnSpc>
                <a:spcPct val="150000"/>
              </a:lnSpc>
            </a:pPr>
            <a:r>
              <a:rPr lang="en-GB" sz="2400" dirty="0">
                <a:latin typeface="Gill Sans MT" panose="020B0502020104020203" pitchFamily="34" charset="0"/>
                <a:cs typeface="Times New Roman" panose="02020603050405020304" pitchFamily="18" charset="0"/>
              </a:rPr>
              <a:t>Usage: After setting up cross-report drill-through in both reports, right-click a data point, select </a:t>
            </a:r>
            <a:r>
              <a:rPr lang="en-GB" sz="2400" b="1" dirty="0">
                <a:latin typeface="Gill Sans MT" panose="020B0502020104020203" pitchFamily="34" charset="0"/>
                <a:cs typeface="Times New Roman" panose="02020603050405020304" pitchFamily="18" charset="0"/>
              </a:rPr>
              <a:t>Drill through</a:t>
            </a:r>
            <a:r>
              <a:rPr lang="en-GB" sz="2400" dirty="0">
                <a:latin typeface="Gill Sans MT" panose="020B0502020104020203" pitchFamily="34" charset="0"/>
                <a:cs typeface="Times New Roman" panose="02020603050405020304" pitchFamily="18" charset="0"/>
              </a:rPr>
              <a:t>, and choose a report to navigate to</a:t>
            </a:r>
            <a:endParaRPr lang="en-IN" sz="2400"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448451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9386-E508-413E-F542-834093F93E1D}"/>
              </a:ext>
            </a:extLst>
          </p:cNvPr>
          <p:cNvSpPr>
            <a:spLocks noGrp="1"/>
          </p:cNvSpPr>
          <p:nvPr>
            <p:ph type="title"/>
          </p:nvPr>
        </p:nvSpPr>
        <p:spPr/>
        <p:txBody>
          <a:bodyPr anchor="ctr">
            <a:normAutofit/>
          </a:bodyPr>
          <a:lstStyle/>
          <a:p>
            <a:pPr>
              <a:lnSpc>
                <a:spcPct val="150000"/>
              </a:lnSpc>
            </a:pPr>
            <a:r>
              <a:rPr lang="en-IN" sz="3600" b="1" cap="none" dirty="0">
                <a:latin typeface="Gill Sans MT" panose="020B0502020104020203" pitchFamily="34" charset="0"/>
                <a:cs typeface="Times New Roman" panose="02020603050405020304" pitchFamily="18" charset="0"/>
              </a:rPr>
              <a:t>6. Hierarchy-based drill-down</a:t>
            </a:r>
          </a:p>
        </p:txBody>
      </p:sp>
      <p:sp>
        <p:nvSpPr>
          <p:cNvPr id="3" name="Content Placeholder 2">
            <a:extLst>
              <a:ext uri="{FF2B5EF4-FFF2-40B4-BE49-F238E27FC236}">
                <a16:creationId xmlns:a16="http://schemas.microsoft.com/office/drawing/2014/main" id="{C6347F83-6C9C-3350-6815-09D568D9C9A9}"/>
              </a:ext>
            </a:extLst>
          </p:cNvPr>
          <p:cNvSpPr>
            <a:spLocks noGrp="1"/>
          </p:cNvSpPr>
          <p:nvPr>
            <p:ph idx="1"/>
          </p:nvPr>
        </p:nvSpPr>
        <p:spPr/>
        <p:txBody>
          <a:bodyPr anchor="t">
            <a:normAutofit/>
          </a:bodyPr>
          <a:lstStyle/>
          <a:p>
            <a:pPr>
              <a:lnSpc>
                <a:spcPct val="150000"/>
              </a:lnSpc>
            </a:pPr>
            <a:r>
              <a:rPr lang="en-GB" sz="2400" b="1" dirty="0">
                <a:latin typeface="Gill Sans MT" panose="020B0502020104020203" pitchFamily="34" charset="0"/>
                <a:cs typeface="Times New Roman" panose="02020603050405020304" pitchFamily="18" charset="0"/>
              </a:rPr>
              <a:t>Definition</a:t>
            </a:r>
            <a:r>
              <a:rPr lang="en-GB" sz="2400" dirty="0">
                <a:latin typeface="Gill Sans MT" panose="020B0502020104020203" pitchFamily="34" charset="0"/>
                <a:cs typeface="Times New Roman" panose="02020603050405020304" pitchFamily="18" charset="0"/>
              </a:rPr>
              <a:t>: Hierarchy-based drill-downs are specifically structured around predefined data hierarchies. This type of drill-down lets users explore data by navigating from the top level to progressively finer levels (like Year &gt; Quarter &gt; Month in time-based data).</a:t>
            </a:r>
          </a:p>
          <a:p>
            <a:pPr>
              <a:lnSpc>
                <a:spcPct val="150000"/>
              </a:lnSpc>
            </a:pPr>
            <a:r>
              <a:rPr lang="en-GB" sz="2400" b="1" dirty="0">
                <a:latin typeface="Gill Sans MT" panose="020B0502020104020203" pitchFamily="34" charset="0"/>
                <a:cs typeface="Times New Roman" panose="02020603050405020304" pitchFamily="18" charset="0"/>
              </a:rPr>
              <a:t>Usage</a:t>
            </a:r>
            <a:r>
              <a:rPr lang="en-GB" sz="2400" dirty="0">
                <a:latin typeface="Gill Sans MT" panose="020B0502020104020203" pitchFamily="34" charset="0"/>
                <a:cs typeface="Times New Roman" panose="02020603050405020304" pitchFamily="18" charset="0"/>
              </a:rPr>
              <a:t>: Create a hierarchy in the Fields pane and drag it to the </a:t>
            </a:r>
            <a:r>
              <a:rPr lang="en-GB" sz="2400" b="1" dirty="0">
                <a:latin typeface="Gill Sans MT" panose="020B0502020104020203" pitchFamily="34" charset="0"/>
                <a:cs typeface="Times New Roman" panose="02020603050405020304" pitchFamily="18" charset="0"/>
              </a:rPr>
              <a:t>Axis</a:t>
            </a:r>
            <a:r>
              <a:rPr lang="en-GB" sz="2400" dirty="0">
                <a:latin typeface="Gill Sans MT" panose="020B0502020104020203" pitchFamily="34" charset="0"/>
                <a:cs typeface="Times New Roman" panose="02020603050405020304" pitchFamily="18" charset="0"/>
              </a:rPr>
              <a:t> of a visual. Power BI recognizes the structure and enables drill-down functionality across levels.</a:t>
            </a:r>
            <a:endParaRPr lang="en-IN" sz="2400"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940196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85250-9A1A-4A09-2111-1C6E72A6B722}"/>
              </a:ext>
            </a:extLst>
          </p:cNvPr>
          <p:cNvSpPr>
            <a:spLocks noGrp="1"/>
          </p:cNvSpPr>
          <p:nvPr>
            <p:ph type="title"/>
          </p:nvPr>
        </p:nvSpPr>
        <p:spPr/>
        <p:txBody>
          <a:bodyPr anchor="ctr">
            <a:normAutofit/>
          </a:bodyPr>
          <a:lstStyle/>
          <a:p>
            <a:r>
              <a:rPr lang="en-IN" sz="3600" b="1" cap="none" dirty="0">
                <a:latin typeface="Gill Sans MT" panose="020B0502020104020203" pitchFamily="34" charset="0"/>
                <a:cs typeface="Times New Roman" panose="02020603050405020304" pitchFamily="18" charset="0"/>
              </a:rPr>
              <a:t>How to implement </a:t>
            </a:r>
            <a:r>
              <a:rPr lang="en-GB" sz="3600" b="1" i="0" u="none" strike="noStrike" cap="none" baseline="0" dirty="0">
                <a:solidFill>
                  <a:schemeClr val="bg1"/>
                </a:solidFill>
                <a:latin typeface="Gill Sans MT" panose="020B0502020104020203" pitchFamily="34" charset="0"/>
                <a:cs typeface="Times New Roman" panose="02020603050405020304" pitchFamily="18" charset="0"/>
              </a:rPr>
              <a:t>hierarchies and  drill-down?? </a:t>
            </a:r>
            <a:endParaRPr lang="en-IN" sz="3600" cap="none" dirty="0">
              <a:latin typeface="Gill Sans MT" panose="020B0502020104020203"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3C250E-533E-D1FC-D3DE-A149E159B637}"/>
              </a:ext>
            </a:extLst>
          </p:cNvPr>
          <p:cNvSpPr>
            <a:spLocks noGrp="1"/>
          </p:cNvSpPr>
          <p:nvPr>
            <p:ph idx="1"/>
          </p:nvPr>
        </p:nvSpPr>
        <p:spPr>
          <a:xfrm>
            <a:off x="581192" y="2180496"/>
            <a:ext cx="11029615" cy="4325235"/>
          </a:xfrm>
        </p:spPr>
        <p:txBody>
          <a:bodyPr anchor="t">
            <a:normAutofit fontScale="92500" lnSpcReduction="20000"/>
          </a:bodyPr>
          <a:lstStyle/>
          <a:p>
            <a:pPr marL="0" indent="0">
              <a:lnSpc>
                <a:spcPct val="150000"/>
              </a:lnSpc>
              <a:buNone/>
            </a:pPr>
            <a:r>
              <a:rPr lang="en-IN" sz="2400" b="1" dirty="0">
                <a:latin typeface="Gill Sans MT" panose="020B0502020104020203" pitchFamily="34" charset="0"/>
                <a:cs typeface="Times New Roman" panose="02020603050405020304" pitchFamily="18" charset="0"/>
              </a:rPr>
              <a:t>1. Define Hierarchies in the Data</a:t>
            </a:r>
            <a:endParaRPr lang="en-GB" sz="2400" b="1" dirty="0">
              <a:latin typeface="Gill Sans MT" panose="020B0502020104020203" pitchFamily="34" charset="0"/>
              <a:cs typeface="Times New Roman" panose="02020603050405020304" pitchFamily="18" charset="0"/>
            </a:endParaRPr>
          </a:p>
          <a:p>
            <a:pPr>
              <a:lnSpc>
                <a:spcPct val="150000"/>
              </a:lnSpc>
            </a:pPr>
            <a:r>
              <a:rPr lang="en-GB" sz="2400" b="1" dirty="0">
                <a:latin typeface="Gill Sans MT" panose="020B0502020104020203" pitchFamily="34" charset="0"/>
                <a:cs typeface="Times New Roman" panose="02020603050405020304" pitchFamily="18" charset="0"/>
              </a:rPr>
              <a:t>Hierarchies</a:t>
            </a:r>
            <a:r>
              <a:rPr lang="en-GB" sz="2400" dirty="0">
                <a:latin typeface="Gill Sans MT" panose="020B0502020104020203" pitchFamily="34" charset="0"/>
                <a:cs typeface="Times New Roman" panose="02020603050405020304" pitchFamily="18" charset="0"/>
              </a:rPr>
              <a:t> typically represent data organized in levels. For example, a common hierarchy for sales data might look like:</a:t>
            </a:r>
          </a:p>
          <a:p>
            <a:pPr>
              <a:lnSpc>
                <a:spcPct val="150000"/>
              </a:lnSpc>
            </a:pPr>
            <a:r>
              <a:rPr lang="en-IN" sz="2400" dirty="0">
                <a:latin typeface="Gill Sans MT" panose="020B0502020104020203" pitchFamily="34" charset="0"/>
                <a:cs typeface="Times New Roman" panose="02020603050405020304" pitchFamily="18" charset="0"/>
              </a:rPr>
              <a:t>Region &gt; Country &gt; State &gt; City</a:t>
            </a:r>
            <a:endParaRPr lang="en-GB" sz="2400" dirty="0">
              <a:latin typeface="Gill Sans MT" panose="020B0502020104020203" pitchFamily="34" charset="0"/>
              <a:cs typeface="Times New Roman" panose="02020603050405020304" pitchFamily="18" charset="0"/>
            </a:endParaRPr>
          </a:p>
          <a:p>
            <a:pPr>
              <a:lnSpc>
                <a:spcPct val="150000"/>
              </a:lnSpc>
            </a:pPr>
            <a:r>
              <a:rPr lang="en-IN" sz="2400" dirty="0">
                <a:latin typeface="Gill Sans MT" panose="020B0502020104020203" pitchFamily="34" charset="0"/>
                <a:cs typeface="Times New Roman" panose="02020603050405020304" pitchFamily="18" charset="0"/>
              </a:rPr>
              <a:t>Year &gt; Quarter &gt; Month &gt; Day</a:t>
            </a:r>
            <a:endParaRPr lang="en-GB" sz="2400" dirty="0">
              <a:latin typeface="Gill Sans MT" panose="020B0502020104020203" pitchFamily="34" charset="0"/>
              <a:cs typeface="Times New Roman" panose="02020603050405020304" pitchFamily="18" charset="0"/>
            </a:endParaRPr>
          </a:p>
          <a:p>
            <a:pPr>
              <a:lnSpc>
                <a:spcPct val="150000"/>
              </a:lnSpc>
            </a:pPr>
            <a:r>
              <a:rPr lang="en-GB" sz="2400" dirty="0">
                <a:latin typeface="Gill Sans MT" panose="020B0502020104020203" pitchFamily="34" charset="0"/>
                <a:cs typeface="Times New Roman" panose="02020603050405020304" pitchFamily="18" charset="0"/>
              </a:rPr>
              <a:t>When setting up a hierarchy, you structure the data so each level can be drilled into for more detailed information. This often requires organizing data columns in a way that reflects the hierarchy.</a:t>
            </a:r>
            <a:endParaRPr lang="en-IN" sz="2400"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1642162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6A12-8110-A9EC-DBAB-60F1A57ABD90}"/>
              </a:ext>
            </a:extLst>
          </p:cNvPr>
          <p:cNvSpPr>
            <a:spLocks noGrp="1"/>
          </p:cNvSpPr>
          <p:nvPr>
            <p:ph type="title"/>
          </p:nvPr>
        </p:nvSpPr>
        <p:spPr/>
        <p:txBody>
          <a:bodyPr anchor="ctr">
            <a:normAutofit/>
          </a:bodyPr>
          <a:lstStyle/>
          <a:p>
            <a:r>
              <a:rPr lang="en-IN" sz="3600" b="1" cap="none" dirty="0">
                <a:latin typeface="Gill Sans MT" panose="020B0502020104020203" pitchFamily="34" charset="0"/>
                <a:cs typeface="Times New Roman" panose="02020603050405020304" pitchFamily="18" charset="0"/>
              </a:rPr>
              <a:t>2.Set up drill-down paths</a:t>
            </a:r>
          </a:p>
        </p:txBody>
      </p:sp>
      <p:sp>
        <p:nvSpPr>
          <p:cNvPr id="3" name="Content Placeholder 2">
            <a:extLst>
              <a:ext uri="{FF2B5EF4-FFF2-40B4-BE49-F238E27FC236}">
                <a16:creationId xmlns:a16="http://schemas.microsoft.com/office/drawing/2014/main" id="{BA59B6C9-2DAB-A2F2-9931-782D6746A6D7}"/>
              </a:ext>
            </a:extLst>
          </p:cNvPr>
          <p:cNvSpPr>
            <a:spLocks noGrp="1"/>
          </p:cNvSpPr>
          <p:nvPr>
            <p:ph idx="1"/>
          </p:nvPr>
        </p:nvSpPr>
        <p:spPr>
          <a:xfrm>
            <a:off x="581192" y="2180496"/>
            <a:ext cx="11029615" cy="4430166"/>
          </a:xfrm>
        </p:spPr>
        <p:txBody>
          <a:bodyPr anchor="t">
            <a:normAutofit/>
          </a:bodyPr>
          <a:lstStyle/>
          <a:p>
            <a:pPr>
              <a:lnSpc>
                <a:spcPct val="150000"/>
              </a:lnSpc>
            </a:pPr>
            <a:r>
              <a:rPr lang="en-GB" sz="2400" b="1" dirty="0">
                <a:latin typeface="Gill Sans MT" panose="020B0502020104020203" pitchFamily="34" charset="0"/>
                <a:cs typeface="Times New Roman" panose="02020603050405020304" pitchFamily="18" charset="0"/>
              </a:rPr>
              <a:t>Drill-down paths</a:t>
            </a:r>
            <a:r>
              <a:rPr lang="en-GB" sz="2400" dirty="0">
                <a:latin typeface="Gill Sans MT" panose="020B0502020104020203" pitchFamily="34" charset="0"/>
                <a:cs typeface="Times New Roman" panose="02020603050405020304" pitchFamily="18" charset="0"/>
              </a:rPr>
              <a:t> define how users navigate through levels of a hierarchy. The most common tools for implementing drill-downs are:</a:t>
            </a:r>
          </a:p>
          <a:p>
            <a:pPr>
              <a:lnSpc>
                <a:spcPct val="150000"/>
              </a:lnSpc>
            </a:pPr>
            <a:r>
              <a:rPr lang="en-GB" sz="2400" b="1" dirty="0">
                <a:latin typeface="Gill Sans MT" panose="020B0502020104020203" pitchFamily="34" charset="0"/>
                <a:cs typeface="Times New Roman" panose="02020603050405020304" pitchFamily="18" charset="0"/>
              </a:rPr>
              <a:t>Power BI</a:t>
            </a:r>
            <a:r>
              <a:rPr lang="en-GB" sz="2400" dirty="0">
                <a:latin typeface="Gill Sans MT" panose="020B0502020104020203" pitchFamily="34" charset="0"/>
                <a:cs typeface="Times New Roman" panose="02020603050405020304" pitchFamily="18" charset="0"/>
              </a:rPr>
              <a:t>: Allows users to create hierarchies by dragging and dropping fields into desired levels. Users can then click on data points to "drill down" to the next level.</a:t>
            </a:r>
          </a:p>
        </p:txBody>
      </p:sp>
    </p:spTree>
    <p:extLst>
      <p:ext uri="{BB962C8B-B14F-4D97-AF65-F5344CB8AC3E}">
        <p14:creationId xmlns:p14="http://schemas.microsoft.com/office/powerpoint/2010/main" val="2068909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FD046-8958-598A-DE3C-04F10D49E5DB}"/>
              </a:ext>
            </a:extLst>
          </p:cNvPr>
          <p:cNvSpPr>
            <a:spLocks noGrp="1"/>
          </p:cNvSpPr>
          <p:nvPr>
            <p:ph type="title"/>
          </p:nvPr>
        </p:nvSpPr>
        <p:spPr/>
        <p:txBody>
          <a:bodyPr anchor="ctr">
            <a:normAutofit/>
          </a:bodyPr>
          <a:lstStyle/>
          <a:p>
            <a:r>
              <a:rPr lang="en-IN" sz="3600" b="1" cap="none" dirty="0">
                <a:latin typeface="Gill Sans MT" panose="020B0502020104020203" pitchFamily="34" charset="0"/>
                <a:cs typeface="Times New Roman" panose="02020603050405020304" pitchFamily="18" charset="0"/>
              </a:rPr>
              <a:t>3. Implement interactive elements</a:t>
            </a:r>
          </a:p>
        </p:txBody>
      </p:sp>
      <p:sp>
        <p:nvSpPr>
          <p:cNvPr id="3" name="Content Placeholder 2">
            <a:extLst>
              <a:ext uri="{FF2B5EF4-FFF2-40B4-BE49-F238E27FC236}">
                <a16:creationId xmlns:a16="http://schemas.microsoft.com/office/drawing/2014/main" id="{C59E07D0-FDF7-66DE-6EBF-E11F4F8F6BA8}"/>
              </a:ext>
            </a:extLst>
          </p:cNvPr>
          <p:cNvSpPr>
            <a:spLocks noGrp="1"/>
          </p:cNvSpPr>
          <p:nvPr>
            <p:ph idx="1"/>
          </p:nvPr>
        </p:nvSpPr>
        <p:spPr>
          <a:xfrm>
            <a:off x="581192" y="2180496"/>
            <a:ext cx="11029615" cy="4295255"/>
          </a:xfrm>
        </p:spPr>
        <p:txBody>
          <a:bodyPr anchor="t">
            <a:normAutofit/>
          </a:bodyPr>
          <a:lstStyle/>
          <a:p>
            <a:pPr>
              <a:lnSpc>
                <a:spcPct val="150000"/>
              </a:lnSpc>
            </a:pPr>
            <a:r>
              <a:rPr lang="en-GB" sz="2400" b="1" dirty="0">
                <a:latin typeface="Gill Sans MT" panose="020B0502020104020203" pitchFamily="34" charset="0"/>
                <a:cs typeface="Times New Roman" panose="02020603050405020304" pitchFamily="18" charset="0"/>
              </a:rPr>
              <a:t>Tooltips</a:t>
            </a:r>
            <a:r>
              <a:rPr lang="en-GB" sz="2400" dirty="0">
                <a:latin typeface="Gill Sans MT" panose="020B0502020104020203" pitchFamily="34" charset="0"/>
                <a:cs typeface="Times New Roman" panose="02020603050405020304" pitchFamily="18" charset="0"/>
              </a:rPr>
              <a:t>: Add tooltips to show additional information as users hover over elements in each level.</a:t>
            </a:r>
          </a:p>
          <a:p>
            <a:pPr>
              <a:lnSpc>
                <a:spcPct val="150000"/>
              </a:lnSpc>
            </a:pPr>
            <a:r>
              <a:rPr lang="en-GB" sz="2400" b="1" dirty="0">
                <a:latin typeface="Gill Sans MT" panose="020B0502020104020203" pitchFamily="34" charset="0"/>
                <a:cs typeface="Times New Roman" panose="02020603050405020304" pitchFamily="18" charset="0"/>
              </a:rPr>
              <a:t>Filters and Slicers</a:t>
            </a:r>
            <a:r>
              <a:rPr lang="en-GB" sz="2400" dirty="0">
                <a:latin typeface="Gill Sans MT" panose="020B0502020104020203" pitchFamily="34" charset="0"/>
                <a:cs typeface="Times New Roman" panose="02020603050405020304" pitchFamily="18" charset="0"/>
              </a:rPr>
              <a:t>: These can help users refine their view as they navigate the hierarchy.</a:t>
            </a:r>
          </a:p>
          <a:p>
            <a:pPr>
              <a:lnSpc>
                <a:spcPct val="150000"/>
              </a:lnSpc>
            </a:pPr>
            <a:r>
              <a:rPr lang="en-GB" sz="2400" b="1" dirty="0">
                <a:latin typeface="Gill Sans MT" panose="020B0502020104020203" pitchFamily="34" charset="0"/>
                <a:cs typeface="Times New Roman" panose="02020603050405020304" pitchFamily="18" charset="0"/>
              </a:rPr>
              <a:t>Breadcrumbs</a:t>
            </a:r>
            <a:r>
              <a:rPr lang="en-GB" sz="2400" dirty="0">
                <a:latin typeface="Gill Sans MT" panose="020B0502020104020203" pitchFamily="34" charset="0"/>
                <a:cs typeface="Times New Roman" panose="02020603050405020304" pitchFamily="18" charset="0"/>
              </a:rPr>
              <a:t>: Use breadcrumbs to display the current path in the hierarchy and allow users to jump back to previous levels.</a:t>
            </a:r>
            <a:endParaRPr lang="en-IN" sz="2400"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3500446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F33BA-EB32-43EC-0860-18FC230C553E}"/>
              </a:ext>
            </a:extLst>
          </p:cNvPr>
          <p:cNvSpPr>
            <a:spLocks noGrp="1"/>
          </p:cNvSpPr>
          <p:nvPr>
            <p:ph type="title"/>
          </p:nvPr>
        </p:nvSpPr>
        <p:spPr/>
        <p:txBody>
          <a:bodyPr anchor="ctr">
            <a:normAutofit/>
          </a:bodyPr>
          <a:lstStyle/>
          <a:p>
            <a:pPr>
              <a:lnSpc>
                <a:spcPct val="150000"/>
              </a:lnSpc>
            </a:pPr>
            <a:r>
              <a:rPr lang="en-GB" sz="3600" b="1" cap="none" dirty="0">
                <a:latin typeface="Gill Sans MT" panose="020B0502020104020203" pitchFamily="34" charset="0"/>
                <a:cs typeface="Times New Roman" panose="02020603050405020304" pitchFamily="18" charset="0"/>
              </a:rPr>
              <a:t>4. Aggregate data for each level</a:t>
            </a:r>
            <a:endParaRPr lang="en-IN" sz="3600" b="1" cap="none" dirty="0">
              <a:latin typeface="Gill Sans MT" panose="020B0502020104020203"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53ED4E-2AA6-3206-B149-6AE9515E10D1}"/>
              </a:ext>
            </a:extLst>
          </p:cNvPr>
          <p:cNvSpPr>
            <a:spLocks noGrp="1"/>
          </p:cNvSpPr>
          <p:nvPr>
            <p:ph idx="1"/>
          </p:nvPr>
        </p:nvSpPr>
        <p:spPr/>
        <p:txBody>
          <a:bodyPr anchor="t">
            <a:normAutofit/>
          </a:bodyPr>
          <a:lstStyle/>
          <a:p>
            <a:pPr>
              <a:lnSpc>
                <a:spcPct val="150000"/>
              </a:lnSpc>
            </a:pPr>
            <a:r>
              <a:rPr lang="en-GB" sz="2400" dirty="0">
                <a:latin typeface="Gill Sans MT" panose="020B0502020104020203" pitchFamily="34" charset="0"/>
                <a:cs typeface="Times New Roman" panose="02020603050405020304" pitchFamily="18" charset="0"/>
              </a:rPr>
              <a:t>At each level of the hierarchy, data should be appropriately aggregated (e.g., sum, average) for a clear overview.</a:t>
            </a:r>
          </a:p>
          <a:p>
            <a:pPr>
              <a:lnSpc>
                <a:spcPct val="150000"/>
              </a:lnSpc>
            </a:pPr>
            <a:r>
              <a:rPr lang="en-GB" sz="2400" dirty="0">
                <a:latin typeface="Gill Sans MT" panose="020B0502020104020203" pitchFamily="34" charset="0"/>
                <a:cs typeface="Times New Roman" panose="02020603050405020304" pitchFamily="18" charset="0"/>
              </a:rPr>
              <a:t>Ensure data aggregation respects the hierarchy. For instance, aggregate sales by country before drilling down to the state level.</a:t>
            </a:r>
            <a:endParaRPr lang="en-IN" sz="2400"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2630943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E7DF-A210-3CF7-E964-E666F11CD9A5}"/>
              </a:ext>
            </a:extLst>
          </p:cNvPr>
          <p:cNvSpPr>
            <a:spLocks noGrp="1"/>
          </p:cNvSpPr>
          <p:nvPr>
            <p:ph type="title"/>
          </p:nvPr>
        </p:nvSpPr>
        <p:spPr/>
        <p:txBody>
          <a:bodyPr anchor="ctr">
            <a:normAutofit/>
          </a:bodyPr>
          <a:lstStyle/>
          <a:p>
            <a:pPr>
              <a:lnSpc>
                <a:spcPct val="150000"/>
              </a:lnSpc>
            </a:pPr>
            <a:r>
              <a:rPr lang="en-GB" sz="3600" b="1" cap="none" dirty="0">
                <a:latin typeface="Gill Sans MT" panose="020B0502020104020203" pitchFamily="34" charset="0"/>
                <a:cs typeface="Times New Roman" panose="02020603050405020304" pitchFamily="18" charset="0"/>
              </a:rPr>
              <a:t>5. Design with performance in mind</a:t>
            </a:r>
            <a:endParaRPr lang="en-IN" sz="3600" b="1" cap="none" dirty="0">
              <a:latin typeface="Gill Sans MT" panose="020B0502020104020203"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ED2B5F-3CC9-A4B0-79EA-6F5B63BB7881}"/>
              </a:ext>
            </a:extLst>
          </p:cNvPr>
          <p:cNvSpPr>
            <a:spLocks noGrp="1"/>
          </p:cNvSpPr>
          <p:nvPr>
            <p:ph idx="1"/>
          </p:nvPr>
        </p:nvSpPr>
        <p:spPr>
          <a:xfrm>
            <a:off x="581192" y="2180496"/>
            <a:ext cx="11029615" cy="4160343"/>
          </a:xfrm>
        </p:spPr>
        <p:txBody>
          <a:bodyPr anchor="t">
            <a:normAutofit/>
          </a:bodyPr>
          <a:lstStyle/>
          <a:p>
            <a:pPr>
              <a:lnSpc>
                <a:spcPct val="150000"/>
              </a:lnSpc>
            </a:pPr>
            <a:r>
              <a:rPr lang="en-GB" sz="2400" dirty="0">
                <a:latin typeface="Gill Sans MT" panose="020B0502020104020203" pitchFamily="34" charset="0"/>
                <a:cs typeface="Times New Roman" panose="02020603050405020304" pitchFamily="18" charset="0"/>
              </a:rPr>
              <a:t>As drill-down functionality can require large amounts of data to load, optimize by</a:t>
            </a:r>
          </a:p>
          <a:p>
            <a:pPr>
              <a:lnSpc>
                <a:spcPct val="150000"/>
              </a:lnSpc>
            </a:pPr>
            <a:r>
              <a:rPr lang="en-GB" sz="2400" dirty="0">
                <a:latin typeface="Gill Sans MT" panose="020B0502020104020203" pitchFamily="34" charset="0"/>
                <a:cs typeface="Times New Roman" panose="02020603050405020304" pitchFamily="18" charset="0"/>
              </a:rPr>
              <a:t>Using indexed queries for each level.</a:t>
            </a:r>
          </a:p>
          <a:p>
            <a:pPr>
              <a:lnSpc>
                <a:spcPct val="150000"/>
              </a:lnSpc>
            </a:pPr>
            <a:r>
              <a:rPr lang="en-IN" sz="2400" dirty="0">
                <a:latin typeface="Gill Sans MT" panose="020B0502020104020203" pitchFamily="34" charset="0"/>
                <a:cs typeface="Times New Roman" panose="02020603050405020304" pitchFamily="18" charset="0"/>
              </a:rPr>
              <a:t>Pre-aggregating data when possible.</a:t>
            </a:r>
          </a:p>
          <a:p>
            <a:pPr>
              <a:lnSpc>
                <a:spcPct val="150000"/>
              </a:lnSpc>
            </a:pPr>
            <a:r>
              <a:rPr lang="en-GB" sz="2400" dirty="0">
                <a:latin typeface="Gill Sans MT" panose="020B0502020104020203" pitchFamily="34" charset="0"/>
                <a:cs typeface="Times New Roman" panose="02020603050405020304" pitchFamily="18" charset="0"/>
              </a:rPr>
              <a:t> Limit the amount of data loaded initially to improve performance and then load additional data as users drill down.</a:t>
            </a:r>
            <a:endParaRPr lang="en-IN" sz="2400"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4143574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51CB-AA1C-30B7-48AE-43543EE0BAF4}"/>
              </a:ext>
            </a:extLst>
          </p:cNvPr>
          <p:cNvSpPr>
            <a:spLocks noGrp="1"/>
          </p:cNvSpPr>
          <p:nvPr>
            <p:ph type="title"/>
          </p:nvPr>
        </p:nvSpPr>
        <p:spPr/>
        <p:txBody>
          <a:bodyPr anchor="ctr">
            <a:normAutofit/>
          </a:bodyPr>
          <a:lstStyle/>
          <a:p>
            <a:r>
              <a:rPr lang="en-GB" sz="3600" b="1" cap="none" dirty="0">
                <a:latin typeface="Gill Sans MT" panose="020B0502020104020203" pitchFamily="34" charset="0"/>
                <a:cs typeface="Times New Roman" panose="02020603050405020304" pitchFamily="18" charset="0"/>
              </a:rPr>
              <a:t>Conclusion</a:t>
            </a:r>
            <a:endParaRPr lang="en-IN" sz="3600" b="1" cap="none" dirty="0">
              <a:latin typeface="Gill Sans MT" panose="020B0502020104020203"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84FD8D-EDBA-A160-E190-95D652B7E828}"/>
              </a:ext>
            </a:extLst>
          </p:cNvPr>
          <p:cNvSpPr>
            <a:spLocks noGrp="1"/>
          </p:cNvSpPr>
          <p:nvPr>
            <p:ph idx="1"/>
          </p:nvPr>
        </p:nvSpPr>
        <p:spPr>
          <a:xfrm>
            <a:off x="581192" y="2180496"/>
            <a:ext cx="11029615" cy="4145353"/>
          </a:xfrm>
        </p:spPr>
        <p:txBody>
          <a:bodyPr anchor="t">
            <a:normAutofit/>
          </a:bodyPr>
          <a:lstStyle/>
          <a:p>
            <a:pPr>
              <a:lnSpc>
                <a:spcPct val="150000"/>
              </a:lnSpc>
            </a:pPr>
            <a:r>
              <a:rPr lang="en-GB" sz="2400" dirty="0">
                <a:latin typeface="Gill Sans MT" panose="020B0502020104020203" pitchFamily="34" charset="0"/>
              </a:rPr>
              <a:t>For a data analyst, mastering these techniques in tools like Power BI not only enhances the interactivity and clarity of reports but also improves data storytelling. With drill-downs and hierarchies, you can create reports that are both insightful and engaging, enabling decision-makers to investigate and understand data in ways that are aligned with their analytical needs. Ultimately, these features are essential for making complex datasets accessible and actionable, promoting better data-driven decisions across an organization.</a:t>
            </a:r>
          </a:p>
          <a:p>
            <a:pPr>
              <a:lnSpc>
                <a:spcPct val="150000"/>
              </a:lnSpc>
            </a:pPr>
            <a:endParaRPr lang="en-IN" sz="2400" dirty="0">
              <a:latin typeface="Gill Sans MT" panose="020B0502020104020203" pitchFamily="34" charset="0"/>
            </a:endParaRPr>
          </a:p>
        </p:txBody>
      </p:sp>
    </p:spTree>
    <p:extLst>
      <p:ext uri="{BB962C8B-B14F-4D97-AF65-F5344CB8AC3E}">
        <p14:creationId xmlns:p14="http://schemas.microsoft.com/office/powerpoint/2010/main" val="3693055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75B6-9D76-AAA3-A559-174BF3F82803}"/>
              </a:ext>
            </a:extLst>
          </p:cNvPr>
          <p:cNvSpPr>
            <a:spLocks noGrp="1"/>
          </p:cNvSpPr>
          <p:nvPr>
            <p:ph type="title"/>
          </p:nvPr>
        </p:nvSpPr>
        <p:spPr/>
        <p:txBody>
          <a:bodyPr anchor="ctr">
            <a:normAutofit fontScale="90000"/>
          </a:bodyPr>
          <a:lstStyle/>
          <a:p>
            <a:r>
              <a:rPr lang="en-GB" sz="3600" b="1" i="0" u="none" strike="noStrike" cap="none" baseline="0" dirty="0">
                <a:solidFill>
                  <a:schemeClr val="bg1"/>
                </a:solidFill>
                <a:latin typeface="Gill Sans MT" panose="020B0502020104020203" pitchFamily="34" charset="0"/>
                <a:cs typeface="Times New Roman" panose="02020603050405020304" pitchFamily="18" charset="0"/>
              </a:rPr>
              <a:t>Implementing hierarchies and  drill-down functionality</a:t>
            </a:r>
            <a:endParaRPr lang="en-IN" sz="36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85580546-3FE1-E938-8F8B-7302D456167F}"/>
              </a:ext>
            </a:extLst>
          </p:cNvPr>
          <p:cNvSpPr>
            <a:spLocks noGrp="1"/>
          </p:cNvSpPr>
          <p:nvPr>
            <p:ph idx="1"/>
          </p:nvPr>
        </p:nvSpPr>
        <p:spPr/>
        <p:txBody>
          <a:bodyPr anchor="t">
            <a:normAutofit fontScale="92500"/>
          </a:bodyPr>
          <a:lstStyle/>
          <a:p>
            <a:pPr>
              <a:lnSpc>
                <a:spcPct val="150000"/>
              </a:lnSpc>
            </a:pPr>
            <a:r>
              <a:rPr lang="en-GB" sz="2400" dirty="0"/>
              <a:t>Implementing hierarchies and drill-down functionality in data analysis and visualization is a powerful approach for enabling users to explore data across multiple levels of detail. Hierarchies organize information logically, from broad overviews to granular details, making it easier to identify trends, spot anomalies, and gain deeper insights. Drill-down functionality complements this by allowing users to interactively navigate through these levels, uncovering relationships and insights that may not be apparent in a high-level view alone.</a:t>
            </a:r>
          </a:p>
          <a:p>
            <a:pPr>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823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165228-CF28-728C-6D49-28A1B99E1966}"/>
              </a:ext>
            </a:extLst>
          </p:cNvPr>
          <p:cNvSpPr>
            <a:spLocks noGrp="1"/>
          </p:cNvSpPr>
          <p:nvPr>
            <p:ph idx="1"/>
          </p:nvPr>
        </p:nvSpPr>
        <p:spPr>
          <a:xfrm>
            <a:off x="581192" y="1888761"/>
            <a:ext cx="11029615" cy="4571751"/>
          </a:xfrm>
        </p:spPr>
        <p:txBody>
          <a:bodyPr>
            <a:normAutofit/>
          </a:bodyPr>
          <a:lstStyle/>
          <a:p>
            <a:endParaRPr lang="en-GB" dirty="0"/>
          </a:p>
          <a:p>
            <a:endParaRPr lang="en-IN" dirty="0"/>
          </a:p>
          <a:p>
            <a:endParaRPr lang="en-IN" dirty="0"/>
          </a:p>
          <a:p>
            <a:endParaRPr lang="en-IN" dirty="0"/>
          </a:p>
          <a:p>
            <a:pPr lvl="3">
              <a:buFont typeface="Wingdings" panose="05000000000000000000" pitchFamily="2" charset="2"/>
              <a:buChar char="q"/>
            </a:pPr>
            <a:r>
              <a:rPr lang="en-IN" sz="4600" b="1" dirty="0"/>
              <a:t> Thank you </a:t>
            </a:r>
          </a:p>
          <a:p>
            <a:endParaRPr lang="en-IN" dirty="0"/>
          </a:p>
          <a:p>
            <a:endParaRPr lang="en-IN" dirty="0"/>
          </a:p>
          <a:p>
            <a:endParaRPr lang="en-IN" dirty="0"/>
          </a:p>
          <a:p>
            <a:pPr marL="0" indent="0">
              <a:buNone/>
            </a:pPr>
            <a:r>
              <a:rPr lang="en-IN" sz="2200" b="1" dirty="0"/>
              <a:t>                    ajaycraju98@gmail.com</a:t>
            </a:r>
          </a:p>
        </p:txBody>
      </p:sp>
      <p:pic>
        <p:nvPicPr>
          <p:cNvPr id="5" name="Picture 4">
            <a:extLst>
              <a:ext uri="{FF2B5EF4-FFF2-40B4-BE49-F238E27FC236}">
                <a16:creationId xmlns:a16="http://schemas.microsoft.com/office/drawing/2014/main" id="{23A22C98-D8C3-BD0D-32DC-CD4939411DC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02030" y="5907984"/>
            <a:ext cx="474689" cy="342666"/>
          </a:xfrm>
          <a:prstGeom prst="rect">
            <a:avLst/>
          </a:prstGeom>
        </p:spPr>
      </p:pic>
    </p:spTree>
    <p:extLst>
      <p:ext uri="{BB962C8B-B14F-4D97-AF65-F5344CB8AC3E}">
        <p14:creationId xmlns:p14="http://schemas.microsoft.com/office/powerpoint/2010/main" val="308252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B6AE-C248-8726-B887-6EBF10AEE457}"/>
              </a:ext>
            </a:extLst>
          </p:cNvPr>
          <p:cNvSpPr>
            <a:spLocks noGrp="1"/>
          </p:cNvSpPr>
          <p:nvPr>
            <p:ph type="title"/>
          </p:nvPr>
        </p:nvSpPr>
        <p:spPr/>
        <p:txBody>
          <a:bodyPr>
            <a:normAutofit/>
          </a:bodyPr>
          <a:lstStyle/>
          <a:p>
            <a:r>
              <a:rPr lang="en-IN" sz="4000" b="1" cap="none" dirty="0">
                <a:latin typeface="Gill Sans MT" panose="020B0502020104020203" pitchFamily="34" charset="0"/>
                <a:cs typeface="Times New Roman" panose="02020603050405020304" pitchFamily="18" charset="0"/>
              </a:rPr>
              <a:t>What is a hierarchy?</a:t>
            </a:r>
          </a:p>
        </p:txBody>
      </p:sp>
      <p:sp>
        <p:nvSpPr>
          <p:cNvPr id="3" name="Content Placeholder 2">
            <a:extLst>
              <a:ext uri="{FF2B5EF4-FFF2-40B4-BE49-F238E27FC236}">
                <a16:creationId xmlns:a16="http://schemas.microsoft.com/office/drawing/2014/main" id="{58E69673-1631-16A6-3484-F95BB4E9BDF4}"/>
              </a:ext>
            </a:extLst>
          </p:cNvPr>
          <p:cNvSpPr>
            <a:spLocks noGrp="1"/>
          </p:cNvSpPr>
          <p:nvPr>
            <p:ph idx="1"/>
          </p:nvPr>
        </p:nvSpPr>
        <p:spPr/>
        <p:txBody>
          <a:bodyPr anchor="t">
            <a:normAutofit/>
          </a:bodyPr>
          <a:lstStyle/>
          <a:p>
            <a:pPr>
              <a:lnSpc>
                <a:spcPct val="150000"/>
              </a:lnSpc>
              <a:buFont typeface="Wingdings" panose="05000000000000000000" pitchFamily="2" charset="2"/>
              <a:buChar char="§"/>
            </a:pPr>
            <a:r>
              <a:rPr lang="en-GB" sz="2400" dirty="0">
                <a:latin typeface="Gill Sans MT" panose="020B0502020104020203" pitchFamily="34" charset="0"/>
                <a:cs typeface="Times New Roman" panose="02020603050405020304" pitchFamily="18" charset="0"/>
              </a:rPr>
              <a:t>A hierarchy is a logical, multi-level structure that organizes data into parent-child relationships, allowing users to navigate from a broader overview to specific details.</a:t>
            </a:r>
          </a:p>
          <a:p>
            <a:pPr>
              <a:lnSpc>
                <a:spcPct val="150000"/>
              </a:lnSpc>
              <a:buFont typeface="Wingdings" panose="05000000000000000000" pitchFamily="2" charset="2"/>
              <a:buChar char="§"/>
            </a:pPr>
            <a:endParaRPr lang="en-GB" sz="2400" dirty="0">
              <a:latin typeface="Gill Sans MT" panose="020B0502020104020203" pitchFamily="34" charset="0"/>
              <a:cs typeface="Times New Roman" panose="02020603050405020304" pitchFamily="18" charset="0"/>
            </a:endParaRPr>
          </a:p>
          <a:p>
            <a:pPr>
              <a:lnSpc>
                <a:spcPct val="150000"/>
              </a:lnSpc>
              <a:buFont typeface="Wingdings" panose="05000000000000000000" pitchFamily="2" charset="2"/>
              <a:buChar char="§"/>
            </a:pPr>
            <a:r>
              <a:rPr lang="en-GB" sz="2400" dirty="0">
                <a:latin typeface="Gill Sans MT" panose="020B0502020104020203" pitchFamily="34" charset="0"/>
                <a:cs typeface="Times New Roman" panose="02020603050405020304" pitchFamily="18" charset="0"/>
              </a:rPr>
              <a:t>Each level in a hierarchy represents a different granularity of the data.</a:t>
            </a:r>
            <a:endParaRPr lang="en-IN" sz="2400"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719665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0E9F-55F2-33CA-C98A-7D2BB6E2BB93}"/>
              </a:ext>
            </a:extLst>
          </p:cNvPr>
          <p:cNvSpPr>
            <a:spLocks noGrp="1"/>
          </p:cNvSpPr>
          <p:nvPr>
            <p:ph type="title"/>
          </p:nvPr>
        </p:nvSpPr>
        <p:spPr/>
        <p:txBody>
          <a:bodyPr anchor="ctr">
            <a:normAutofit/>
          </a:bodyPr>
          <a:lstStyle/>
          <a:p>
            <a:r>
              <a:rPr lang="en-IN" sz="3600" b="1" cap="none" dirty="0">
                <a:latin typeface="Gill Sans MT" panose="020B0502020104020203" pitchFamily="34" charset="0"/>
                <a:cs typeface="Times New Roman" panose="02020603050405020304" pitchFamily="18" charset="0"/>
              </a:rPr>
              <a:t>Common hierarchy types</a:t>
            </a:r>
          </a:p>
        </p:txBody>
      </p:sp>
      <p:sp>
        <p:nvSpPr>
          <p:cNvPr id="3" name="Content Placeholder 2">
            <a:extLst>
              <a:ext uri="{FF2B5EF4-FFF2-40B4-BE49-F238E27FC236}">
                <a16:creationId xmlns:a16="http://schemas.microsoft.com/office/drawing/2014/main" id="{1875FC18-F986-D9F1-B4CC-4A401DFE5531}"/>
              </a:ext>
            </a:extLst>
          </p:cNvPr>
          <p:cNvSpPr>
            <a:spLocks noGrp="1"/>
          </p:cNvSpPr>
          <p:nvPr>
            <p:ph idx="1"/>
          </p:nvPr>
        </p:nvSpPr>
        <p:spPr>
          <a:xfrm>
            <a:off x="581192" y="1933732"/>
            <a:ext cx="11029615" cy="4661940"/>
          </a:xfrm>
        </p:spPr>
        <p:txBody>
          <a:bodyPr anchor="t">
            <a:normAutofit/>
          </a:bodyPr>
          <a:lstStyle/>
          <a:p>
            <a:pPr>
              <a:lnSpc>
                <a:spcPct val="150000"/>
              </a:lnSpc>
              <a:buFont typeface="Wingdings" panose="05000000000000000000" pitchFamily="2" charset="2"/>
              <a:buChar char="§"/>
            </a:pPr>
            <a:r>
              <a:rPr lang="en-GB" sz="2400" b="1" dirty="0">
                <a:latin typeface="Gill Sans MT" panose="020B0502020104020203" pitchFamily="34" charset="0"/>
                <a:cs typeface="Times New Roman" panose="02020603050405020304" pitchFamily="18" charset="0"/>
              </a:rPr>
              <a:t>Geographical Hierarchies</a:t>
            </a:r>
            <a:r>
              <a:rPr lang="en-GB" sz="2400" dirty="0">
                <a:latin typeface="Gill Sans MT" panose="020B0502020104020203" pitchFamily="34" charset="0"/>
                <a:cs typeface="Times New Roman" panose="02020603050405020304" pitchFamily="18" charset="0"/>
              </a:rPr>
              <a:t>: Organize location data, which is especially useful for sales, distribution, and demographic analysis.</a:t>
            </a:r>
          </a:p>
          <a:p>
            <a:pPr marL="0" indent="0">
              <a:lnSpc>
                <a:spcPct val="150000"/>
              </a:lnSpc>
              <a:buNone/>
            </a:pPr>
            <a:r>
              <a:rPr lang="en-GB" sz="2400" dirty="0">
                <a:latin typeface="Gill Sans MT" panose="020B0502020104020203" pitchFamily="34" charset="0"/>
                <a:cs typeface="Times New Roman" panose="02020603050405020304" pitchFamily="18" charset="0"/>
              </a:rPr>
              <a:t>    Example : Continent&gt; Country&gt; State&gt; City&gt; </a:t>
            </a:r>
            <a:r>
              <a:rPr lang="en-GB" sz="2400" dirty="0" err="1">
                <a:latin typeface="Gill Sans MT" panose="020B0502020104020203" pitchFamily="34" charset="0"/>
                <a:cs typeface="Times New Roman" panose="02020603050405020304" pitchFamily="18" charset="0"/>
              </a:rPr>
              <a:t>Zipcode</a:t>
            </a:r>
            <a:endParaRPr lang="en-GB" sz="2400" dirty="0">
              <a:latin typeface="Gill Sans MT" panose="020B0502020104020203" pitchFamily="34" charset="0"/>
              <a:cs typeface="Times New Roman" panose="02020603050405020304" pitchFamily="18" charset="0"/>
            </a:endParaRPr>
          </a:p>
          <a:p>
            <a:pPr>
              <a:lnSpc>
                <a:spcPct val="150000"/>
              </a:lnSpc>
              <a:buFont typeface="Wingdings" panose="05000000000000000000" pitchFamily="2" charset="2"/>
              <a:buChar char="§"/>
            </a:pPr>
            <a:r>
              <a:rPr lang="en-GB" sz="2400" b="1" dirty="0">
                <a:latin typeface="Gill Sans MT" panose="020B0502020104020203" pitchFamily="34" charset="0"/>
                <a:cs typeface="Times New Roman" panose="02020603050405020304" pitchFamily="18" charset="0"/>
              </a:rPr>
              <a:t>Time Hierarchies</a:t>
            </a:r>
            <a:r>
              <a:rPr lang="en-GB" sz="2400" dirty="0">
                <a:latin typeface="Gill Sans MT" panose="020B0502020104020203" pitchFamily="34" charset="0"/>
                <a:cs typeface="Times New Roman" panose="02020603050405020304" pitchFamily="18" charset="0"/>
              </a:rPr>
              <a:t>: Organize time-based data, allowing users to view trends across different time frames.</a:t>
            </a:r>
          </a:p>
          <a:p>
            <a:pPr marL="0" indent="0">
              <a:lnSpc>
                <a:spcPct val="150000"/>
              </a:lnSpc>
              <a:buNone/>
            </a:pPr>
            <a:r>
              <a:rPr lang="en-GB" sz="2400" dirty="0">
                <a:latin typeface="Gill Sans MT" panose="020B0502020104020203" pitchFamily="34" charset="0"/>
                <a:cs typeface="Times New Roman" panose="02020603050405020304" pitchFamily="18" charset="0"/>
              </a:rPr>
              <a:t>    Example : Year&gt; Quarter&gt; Month&gt; Day&gt; Hour</a:t>
            </a:r>
          </a:p>
          <a:p>
            <a:pPr>
              <a:buFont typeface="Wingdings" panose="05000000000000000000" pitchFamily="2" charset="2"/>
              <a:buChar char="§"/>
            </a:pPr>
            <a:endParaRPr lang="en-GB" dirty="0"/>
          </a:p>
          <a:p>
            <a:pPr>
              <a:buFont typeface="Wingdings" panose="05000000000000000000" pitchFamily="2" charset="2"/>
              <a:buChar char="§"/>
            </a:pPr>
            <a:endParaRPr lang="en-GB"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294311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AFF3-10EE-6A60-8A47-0B767AF624C3}"/>
              </a:ext>
            </a:extLst>
          </p:cNvPr>
          <p:cNvSpPr>
            <a:spLocks noGrp="1"/>
          </p:cNvSpPr>
          <p:nvPr>
            <p:ph type="title"/>
          </p:nvPr>
        </p:nvSpPr>
        <p:spPr/>
        <p:txBody>
          <a:bodyPr anchor="ctr">
            <a:normAutofit/>
          </a:bodyPr>
          <a:lstStyle/>
          <a:p>
            <a:r>
              <a:rPr lang="en-IN" sz="3600" b="1" cap="none" dirty="0">
                <a:latin typeface="Gill Sans MT" panose="020B0502020104020203" pitchFamily="34" charset="0"/>
                <a:cs typeface="Times New Roman" panose="02020603050405020304" pitchFamily="18" charset="0"/>
              </a:rPr>
              <a:t>Common hierarchy types</a:t>
            </a:r>
            <a:endParaRPr lang="en-IN" sz="36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679C4327-942C-EC32-993D-58DCA1740286}"/>
              </a:ext>
            </a:extLst>
          </p:cNvPr>
          <p:cNvSpPr>
            <a:spLocks noGrp="1"/>
          </p:cNvSpPr>
          <p:nvPr>
            <p:ph idx="1"/>
          </p:nvPr>
        </p:nvSpPr>
        <p:spPr>
          <a:xfrm>
            <a:off x="581192" y="1918742"/>
            <a:ext cx="11029615" cy="4721902"/>
          </a:xfrm>
        </p:spPr>
        <p:txBody>
          <a:bodyPr anchor="t"/>
          <a:lstStyle/>
          <a:p>
            <a:pPr>
              <a:buFont typeface="Wingdings" panose="05000000000000000000" pitchFamily="2" charset="2"/>
              <a:buChar char="§"/>
            </a:pPr>
            <a:r>
              <a:rPr lang="en-GB" sz="2400" b="1" dirty="0">
                <a:latin typeface="Gill Sans MT" panose="020B0502020104020203" pitchFamily="34" charset="0"/>
                <a:cs typeface="Times New Roman" panose="02020603050405020304" pitchFamily="18" charset="0"/>
              </a:rPr>
              <a:t>Product or Category Hierarchies</a:t>
            </a:r>
            <a:r>
              <a:rPr lang="en-GB" sz="2400" dirty="0">
                <a:latin typeface="Gill Sans MT" panose="020B0502020104020203" pitchFamily="34" charset="0"/>
                <a:cs typeface="Times New Roman" panose="02020603050405020304" pitchFamily="18" charset="0"/>
              </a:rPr>
              <a:t>: Used for product-based organizations to </a:t>
            </a:r>
            <a:r>
              <a:rPr lang="en-GB" sz="2400" dirty="0" err="1">
                <a:latin typeface="Gill Sans MT" panose="020B0502020104020203" pitchFamily="34" charset="0"/>
                <a:cs typeface="Times New Roman" panose="02020603050405020304" pitchFamily="18" charset="0"/>
              </a:rPr>
              <a:t>analyze</a:t>
            </a:r>
            <a:r>
              <a:rPr lang="en-GB" sz="2400" dirty="0">
                <a:latin typeface="Gill Sans MT" panose="020B0502020104020203" pitchFamily="34" charset="0"/>
                <a:cs typeface="Times New Roman" panose="02020603050405020304" pitchFamily="18" charset="0"/>
              </a:rPr>
              <a:t> sales, inventory, or usage across categories.</a:t>
            </a:r>
          </a:p>
          <a:p>
            <a:pPr marL="0" indent="0">
              <a:buNone/>
            </a:pPr>
            <a:r>
              <a:rPr lang="en-GB" sz="2400" dirty="0">
                <a:latin typeface="Gill Sans MT" panose="020B0502020104020203" pitchFamily="34" charset="0"/>
                <a:cs typeface="Times New Roman" panose="02020603050405020304" pitchFamily="18" charset="0"/>
              </a:rPr>
              <a:t>    Example: Product category &gt; Product subcategory &gt; Product &gt;SKU</a:t>
            </a:r>
          </a:p>
          <a:p>
            <a:pPr marL="0" indent="0">
              <a:buNone/>
            </a:pPr>
            <a:r>
              <a:rPr lang="en-GB" sz="2400" dirty="0">
                <a:latin typeface="Gill Sans MT" panose="020B0502020104020203" pitchFamily="34" charset="0"/>
                <a:cs typeface="Times New Roman" panose="02020603050405020304" pitchFamily="18" charset="0"/>
              </a:rPr>
              <a:t>    (stock keeping unit)</a:t>
            </a:r>
          </a:p>
          <a:p>
            <a:pPr marL="0" indent="0">
              <a:buNone/>
            </a:pPr>
            <a:endParaRPr lang="en-GB" sz="2400" dirty="0">
              <a:latin typeface="Gill Sans MT" panose="020B0502020104020203" pitchFamily="34" charset="0"/>
              <a:cs typeface="Times New Roman" panose="02020603050405020304" pitchFamily="18" charset="0"/>
            </a:endParaRPr>
          </a:p>
          <a:p>
            <a:pPr>
              <a:buFont typeface="Wingdings" panose="05000000000000000000" pitchFamily="2" charset="2"/>
              <a:buChar char="§"/>
            </a:pPr>
            <a:r>
              <a:rPr lang="en-GB" sz="2400" b="1" dirty="0">
                <a:latin typeface="Gill Sans MT" panose="020B0502020104020203" pitchFamily="34" charset="0"/>
                <a:cs typeface="Times New Roman" panose="02020603050405020304" pitchFamily="18" charset="0"/>
              </a:rPr>
              <a:t>Organizational Hierarchies</a:t>
            </a:r>
            <a:r>
              <a:rPr lang="en-GB" sz="2400" dirty="0">
                <a:latin typeface="Gill Sans MT" panose="020B0502020104020203" pitchFamily="34" charset="0"/>
                <a:cs typeface="Times New Roman" panose="02020603050405020304" pitchFamily="18" charset="0"/>
              </a:rPr>
              <a:t>: Reflect an organization's structure for workforce analysis or departmental performance.</a:t>
            </a:r>
          </a:p>
          <a:p>
            <a:pPr marL="0" indent="0">
              <a:buNone/>
            </a:pPr>
            <a:r>
              <a:rPr lang="en-GB" sz="2400" dirty="0">
                <a:latin typeface="Gill Sans MT" panose="020B0502020104020203" pitchFamily="34" charset="0"/>
                <a:cs typeface="Times New Roman" panose="02020603050405020304" pitchFamily="18" charset="0"/>
              </a:rPr>
              <a:t>    Example: Company&gt;Division&gt;Department&gt;Team&gt;Employee</a:t>
            </a:r>
          </a:p>
          <a:p>
            <a:endParaRPr lang="en-IN" dirty="0"/>
          </a:p>
        </p:txBody>
      </p:sp>
    </p:spTree>
    <p:extLst>
      <p:ext uri="{BB962C8B-B14F-4D97-AF65-F5344CB8AC3E}">
        <p14:creationId xmlns:p14="http://schemas.microsoft.com/office/powerpoint/2010/main" val="321488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CE77-7421-5BC8-1C85-B77B01102D8E}"/>
              </a:ext>
            </a:extLst>
          </p:cNvPr>
          <p:cNvSpPr>
            <a:spLocks noGrp="1"/>
          </p:cNvSpPr>
          <p:nvPr>
            <p:ph type="title"/>
          </p:nvPr>
        </p:nvSpPr>
        <p:spPr/>
        <p:txBody>
          <a:bodyPr anchor="ctr">
            <a:normAutofit/>
          </a:bodyPr>
          <a:lstStyle/>
          <a:p>
            <a:r>
              <a:rPr lang="en-IN" sz="3600" b="1" cap="none" dirty="0">
                <a:latin typeface="Gill Sans MT" panose="020B0502020104020203" pitchFamily="34" charset="0"/>
                <a:cs typeface="Times New Roman" panose="02020603050405020304" pitchFamily="18" charset="0"/>
              </a:rPr>
              <a:t>Benefits of using hierarchies</a:t>
            </a:r>
          </a:p>
        </p:txBody>
      </p:sp>
      <p:sp>
        <p:nvSpPr>
          <p:cNvPr id="3" name="Content Placeholder 2">
            <a:extLst>
              <a:ext uri="{FF2B5EF4-FFF2-40B4-BE49-F238E27FC236}">
                <a16:creationId xmlns:a16="http://schemas.microsoft.com/office/drawing/2014/main" id="{9A23D49F-EE37-7EF5-FD13-7FB6B8574E33}"/>
              </a:ext>
            </a:extLst>
          </p:cNvPr>
          <p:cNvSpPr>
            <a:spLocks noGrp="1"/>
          </p:cNvSpPr>
          <p:nvPr>
            <p:ph idx="1"/>
          </p:nvPr>
        </p:nvSpPr>
        <p:spPr>
          <a:xfrm>
            <a:off x="581192" y="1963711"/>
            <a:ext cx="11029615" cy="4571999"/>
          </a:xfrm>
        </p:spPr>
        <p:txBody>
          <a:bodyPr anchor="t">
            <a:normAutofit/>
          </a:bodyPr>
          <a:lstStyle/>
          <a:p>
            <a:pPr>
              <a:lnSpc>
                <a:spcPct val="150000"/>
              </a:lnSpc>
              <a:buFont typeface="Wingdings" panose="05000000000000000000" pitchFamily="2" charset="2"/>
              <a:buChar char="§"/>
            </a:pPr>
            <a:r>
              <a:rPr lang="en-GB" sz="2400" b="1" dirty="0">
                <a:latin typeface="Gill Sans MT" panose="020B0502020104020203" pitchFamily="34" charset="0"/>
                <a:cs typeface="Times New Roman" panose="02020603050405020304" pitchFamily="18" charset="0"/>
              </a:rPr>
              <a:t>Easier Data Exploration</a:t>
            </a:r>
            <a:r>
              <a:rPr lang="en-GB" sz="2400" dirty="0">
                <a:latin typeface="Gill Sans MT" panose="020B0502020104020203" pitchFamily="34" charset="0"/>
                <a:cs typeface="Times New Roman" panose="02020603050405020304" pitchFamily="18" charset="0"/>
              </a:rPr>
              <a:t>: Enables users to start with a high-level overview and dive deeper based on need.</a:t>
            </a:r>
          </a:p>
          <a:p>
            <a:pPr>
              <a:lnSpc>
                <a:spcPct val="150000"/>
              </a:lnSpc>
              <a:buFont typeface="Wingdings" panose="05000000000000000000" pitchFamily="2" charset="2"/>
              <a:buChar char="§"/>
            </a:pPr>
            <a:r>
              <a:rPr lang="en-GB" sz="2400" b="1" dirty="0">
                <a:latin typeface="Gill Sans MT" panose="020B0502020104020203" pitchFamily="34" charset="0"/>
                <a:cs typeface="Times New Roman" panose="02020603050405020304" pitchFamily="18" charset="0"/>
              </a:rPr>
              <a:t>Enhanced Data Insights</a:t>
            </a:r>
            <a:r>
              <a:rPr lang="en-GB" sz="2400" dirty="0">
                <a:latin typeface="Gill Sans MT" panose="020B0502020104020203" pitchFamily="34" charset="0"/>
                <a:cs typeface="Times New Roman" panose="02020603050405020304" pitchFamily="18" charset="0"/>
              </a:rPr>
              <a:t>: Reveals patterns at different levels (e.g., sales trends by continent versus city).</a:t>
            </a:r>
          </a:p>
          <a:p>
            <a:pPr>
              <a:lnSpc>
                <a:spcPct val="150000"/>
              </a:lnSpc>
              <a:buFont typeface="Wingdings" panose="05000000000000000000" pitchFamily="2" charset="2"/>
              <a:buChar char="§"/>
            </a:pPr>
            <a:r>
              <a:rPr lang="en-GB" sz="2400" b="1" dirty="0">
                <a:latin typeface="Gill Sans MT" panose="020B0502020104020203" pitchFamily="34" charset="0"/>
                <a:cs typeface="Times New Roman" panose="02020603050405020304" pitchFamily="18" charset="0"/>
              </a:rPr>
              <a:t>User-Friendly</a:t>
            </a:r>
            <a:r>
              <a:rPr lang="en-GB" sz="2400" dirty="0">
                <a:latin typeface="Gill Sans MT" panose="020B0502020104020203" pitchFamily="34" charset="0"/>
                <a:cs typeface="Times New Roman" panose="02020603050405020304" pitchFamily="18" charset="0"/>
              </a:rPr>
              <a:t>: Simplifies navigation, making it intuitive for users to find detailed data without overwhelming them with all details at once.</a:t>
            </a:r>
            <a:endParaRPr lang="en-IN" sz="2400"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268535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2D13D-562D-AB37-E064-AF30583465FF}"/>
              </a:ext>
            </a:extLst>
          </p:cNvPr>
          <p:cNvSpPr>
            <a:spLocks noGrp="1"/>
          </p:cNvSpPr>
          <p:nvPr>
            <p:ph type="title"/>
          </p:nvPr>
        </p:nvSpPr>
        <p:spPr/>
        <p:txBody>
          <a:bodyPr anchor="ctr">
            <a:normAutofit/>
          </a:bodyPr>
          <a:lstStyle/>
          <a:p>
            <a:r>
              <a:rPr lang="en-GB" sz="3600" b="1" cap="none" dirty="0">
                <a:latin typeface="Gill Sans MT" panose="020B0502020104020203" pitchFamily="34" charset="0"/>
                <a:cs typeface="Times New Roman" panose="02020603050405020304" pitchFamily="18" charset="0"/>
              </a:rPr>
              <a:t>Drill-down in power BI</a:t>
            </a:r>
            <a:endParaRPr lang="en-IN" sz="3600" b="1" cap="none" dirty="0">
              <a:latin typeface="Gill Sans MT" panose="020B0502020104020203"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1AF834-86C9-E396-6DDA-B407490CE6B8}"/>
              </a:ext>
            </a:extLst>
          </p:cNvPr>
          <p:cNvSpPr>
            <a:spLocks noGrp="1"/>
          </p:cNvSpPr>
          <p:nvPr>
            <p:ph idx="1"/>
          </p:nvPr>
        </p:nvSpPr>
        <p:spPr/>
        <p:txBody>
          <a:bodyPr anchor="t"/>
          <a:lstStyle/>
          <a:p>
            <a:pPr>
              <a:lnSpc>
                <a:spcPct val="150000"/>
              </a:lnSpc>
            </a:pPr>
            <a:r>
              <a:rPr lang="en-GB" sz="2400" dirty="0">
                <a:latin typeface="Gill Sans MT" panose="020B0502020104020203" pitchFamily="34" charset="0"/>
                <a:cs typeface="Times New Roman" panose="02020603050405020304" pitchFamily="18" charset="0"/>
              </a:rPr>
              <a:t>Drill-down in Power BI is a feature that enables users to explore data at multiple levels of granularity within a hierarchy. This feature is especially useful when you want to start with a high-level overview and progressively delve into more detailed data.</a:t>
            </a:r>
          </a:p>
          <a:p>
            <a:endParaRPr lang="en-IN" dirty="0">
              <a:latin typeface="Gill Sans MT" panose="020B0502020104020203" pitchFamily="34" charset="0"/>
            </a:endParaRPr>
          </a:p>
        </p:txBody>
      </p:sp>
    </p:spTree>
    <p:extLst>
      <p:ext uri="{BB962C8B-B14F-4D97-AF65-F5344CB8AC3E}">
        <p14:creationId xmlns:p14="http://schemas.microsoft.com/office/powerpoint/2010/main" val="1861269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C028-5B81-9007-2E1B-DA41426A3952}"/>
              </a:ext>
            </a:extLst>
          </p:cNvPr>
          <p:cNvSpPr>
            <a:spLocks noGrp="1"/>
          </p:cNvSpPr>
          <p:nvPr>
            <p:ph type="title"/>
          </p:nvPr>
        </p:nvSpPr>
        <p:spPr/>
        <p:txBody>
          <a:bodyPr anchor="ctr">
            <a:normAutofit/>
          </a:bodyPr>
          <a:lstStyle/>
          <a:p>
            <a:r>
              <a:rPr lang="en-GB" sz="3600" b="1" cap="none" dirty="0">
                <a:latin typeface="Gill Sans MT" panose="020B0502020104020203" pitchFamily="34" charset="0"/>
                <a:cs typeface="Times New Roman" panose="02020603050405020304" pitchFamily="18" charset="0"/>
              </a:rPr>
              <a:t>Key drill-down types in power BI</a:t>
            </a:r>
            <a:endParaRPr lang="en-IN" sz="3600" b="1" cap="none" dirty="0">
              <a:latin typeface="Gill Sans MT" panose="020B0502020104020203"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AFD14A-1ECE-3DD4-D898-E2348D8A180F}"/>
              </a:ext>
            </a:extLst>
          </p:cNvPr>
          <p:cNvSpPr>
            <a:spLocks noGrp="1"/>
          </p:cNvSpPr>
          <p:nvPr>
            <p:ph idx="1"/>
          </p:nvPr>
        </p:nvSpPr>
        <p:spPr/>
        <p:txBody>
          <a:bodyPr anchor="t">
            <a:normAutofit/>
          </a:bodyPr>
          <a:lstStyle/>
          <a:p>
            <a:pPr marL="0" indent="0">
              <a:buNone/>
            </a:pPr>
            <a:r>
              <a:rPr lang="en-IN" sz="2800" b="1" dirty="0">
                <a:latin typeface="Gill Sans MT" panose="020B0502020104020203" pitchFamily="34" charset="0"/>
                <a:cs typeface="Times New Roman" panose="02020603050405020304" pitchFamily="18" charset="0"/>
              </a:rPr>
              <a:t>1. Basic Drill-Down</a:t>
            </a:r>
          </a:p>
          <a:p>
            <a:r>
              <a:rPr lang="en-GB" sz="2400" b="1" dirty="0">
                <a:latin typeface="Gill Sans MT" panose="020B0502020104020203" pitchFamily="34" charset="0"/>
                <a:cs typeface="Times New Roman" panose="02020603050405020304" pitchFamily="18" charset="0"/>
              </a:rPr>
              <a:t>Definition</a:t>
            </a:r>
            <a:r>
              <a:rPr lang="en-GB" sz="2400" dirty="0">
                <a:latin typeface="Gill Sans MT" panose="020B0502020104020203" pitchFamily="34" charset="0"/>
                <a:cs typeface="Times New Roman" panose="02020603050405020304" pitchFamily="18" charset="0"/>
              </a:rPr>
              <a:t>: Basic drill-down allows users to click on a data point within a visual to move down one level in a hierarchy (e.g., from "Country" to "State" in a geographical hierarchy).</a:t>
            </a:r>
          </a:p>
          <a:p>
            <a:r>
              <a:rPr lang="en-GB" sz="2400" b="1" dirty="0">
                <a:latin typeface="Gill Sans MT" panose="020B0502020104020203" pitchFamily="34" charset="0"/>
                <a:cs typeface="Times New Roman" panose="02020603050405020304" pitchFamily="18" charset="0"/>
              </a:rPr>
              <a:t>Usage</a:t>
            </a:r>
            <a:r>
              <a:rPr lang="en-GB" sz="2400" dirty="0">
                <a:latin typeface="Gill Sans MT" panose="020B0502020104020203" pitchFamily="34" charset="0"/>
                <a:cs typeface="Times New Roman" panose="02020603050405020304" pitchFamily="18" charset="0"/>
              </a:rPr>
              <a:t>: Enabled by clicking the </a:t>
            </a:r>
            <a:r>
              <a:rPr lang="en-GB" sz="2400" b="1" dirty="0">
                <a:latin typeface="Gill Sans MT" panose="020B0502020104020203" pitchFamily="34" charset="0"/>
                <a:cs typeface="Times New Roman" panose="02020603050405020304" pitchFamily="18" charset="0"/>
              </a:rPr>
              <a:t>Drill-down</a:t>
            </a:r>
            <a:r>
              <a:rPr lang="en-GB" sz="2400" dirty="0">
                <a:latin typeface="Gill Sans MT" panose="020B0502020104020203" pitchFamily="34" charset="0"/>
                <a:cs typeface="Times New Roman" panose="02020603050405020304" pitchFamily="18" charset="0"/>
              </a:rPr>
              <a:t> button (a downward arrow) above the visual. Users can then click on a data point to move deeper into the data.</a:t>
            </a:r>
            <a:endParaRPr lang="en-IN" sz="2400"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2725052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8FEB9-4F09-BBA3-545D-9C36DD05A6B6}"/>
              </a:ext>
            </a:extLst>
          </p:cNvPr>
          <p:cNvSpPr>
            <a:spLocks noGrp="1"/>
          </p:cNvSpPr>
          <p:nvPr>
            <p:ph type="title"/>
          </p:nvPr>
        </p:nvSpPr>
        <p:spPr/>
        <p:txBody>
          <a:bodyPr anchor="ctr">
            <a:normAutofit/>
          </a:bodyPr>
          <a:lstStyle/>
          <a:p>
            <a:r>
              <a:rPr lang="en-IN" sz="3600" b="1" cap="none" dirty="0">
                <a:latin typeface="Gill Sans MT" panose="020B0502020104020203" pitchFamily="34" charset="0"/>
                <a:cs typeface="Times New Roman" panose="02020603050405020304" pitchFamily="18" charset="0"/>
              </a:rPr>
              <a:t>2.Drill-up</a:t>
            </a:r>
          </a:p>
        </p:txBody>
      </p:sp>
      <p:sp>
        <p:nvSpPr>
          <p:cNvPr id="3" name="Content Placeholder 2">
            <a:extLst>
              <a:ext uri="{FF2B5EF4-FFF2-40B4-BE49-F238E27FC236}">
                <a16:creationId xmlns:a16="http://schemas.microsoft.com/office/drawing/2014/main" id="{392BD525-C254-1E48-DC19-B8659DA19834}"/>
              </a:ext>
            </a:extLst>
          </p:cNvPr>
          <p:cNvSpPr>
            <a:spLocks noGrp="1"/>
          </p:cNvSpPr>
          <p:nvPr>
            <p:ph idx="1"/>
          </p:nvPr>
        </p:nvSpPr>
        <p:spPr/>
        <p:txBody>
          <a:bodyPr anchor="t">
            <a:normAutofit/>
          </a:bodyPr>
          <a:lstStyle/>
          <a:p>
            <a:pPr>
              <a:lnSpc>
                <a:spcPct val="150000"/>
              </a:lnSpc>
            </a:pPr>
            <a:r>
              <a:rPr lang="en-GB" sz="2400" b="1" dirty="0">
                <a:latin typeface="Gill Sans MT" panose="020B0502020104020203" pitchFamily="34" charset="0"/>
                <a:cs typeface="Times New Roman" panose="02020603050405020304" pitchFamily="18" charset="0"/>
              </a:rPr>
              <a:t>Definition</a:t>
            </a:r>
            <a:r>
              <a:rPr lang="en-GB" sz="2400" dirty="0">
                <a:latin typeface="Gill Sans MT" panose="020B0502020104020203" pitchFamily="34" charset="0"/>
                <a:cs typeface="Times New Roman" panose="02020603050405020304" pitchFamily="18" charset="0"/>
              </a:rPr>
              <a:t>: Drill-up is the reverse of drill-down. It allows users to move back up one level in the hierarchy after they have drilled down.</a:t>
            </a:r>
          </a:p>
          <a:p>
            <a:pPr>
              <a:lnSpc>
                <a:spcPct val="150000"/>
              </a:lnSpc>
            </a:pPr>
            <a:r>
              <a:rPr lang="en-GB" sz="2400" b="1" dirty="0">
                <a:latin typeface="Gill Sans MT" panose="020B0502020104020203" pitchFamily="34" charset="0"/>
                <a:cs typeface="Times New Roman" panose="02020603050405020304" pitchFamily="18" charset="0"/>
              </a:rPr>
              <a:t>Usage</a:t>
            </a:r>
            <a:r>
              <a:rPr lang="en-GB" sz="2400" dirty="0">
                <a:latin typeface="Gill Sans MT" panose="020B0502020104020203" pitchFamily="34" charset="0"/>
                <a:cs typeface="Times New Roman" panose="02020603050405020304" pitchFamily="18" charset="0"/>
              </a:rPr>
              <a:t>: The </a:t>
            </a:r>
            <a:r>
              <a:rPr lang="en-GB" sz="2400" b="1" dirty="0">
                <a:latin typeface="Gill Sans MT" panose="020B0502020104020203" pitchFamily="34" charset="0"/>
                <a:cs typeface="Times New Roman" panose="02020603050405020304" pitchFamily="18" charset="0"/>
              </a:rPr>
              <a:t>Drill Up</a:t>
            </a:r>
            <a:r>
              <a:rPr lang="en-GB" sz="2400" dirty="0">
                <a:latin typeface="Gill Sans MT" panose="020B0502020104020203" pitchFamily="34" charset="0"/>
                <a:cs typeface="Times New Roman" panose="02020603050405020304" pitchFamily="18" charset="0"/>
              </a:rPr>
              <a:t> button (an upward arrow) becomes available above the visual after drilling down. Clicking it moves the user back up the hierarchy</a:t>
            </a:r>
            <a:endParaRPr lang="en-IN" sz="2400"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104064338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78</TotalTime>
  <Words>1237</Words>
  <Application>Microsoft Office PowerPoint</Application>
  <PresentationFormat>Widescreen</PresentationFormat>
  <Paragraphs>78</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Gill Sans MT</vt:lpstr>
      <vt:lpstr>Times New Roman</vt:lpstr>
      <vt:lpstr>Wingdings</vt:lpstr>
      <vt:lpstr>Wingdings 2</vt:lpstr>
      <vt:lpstr>Dividend</vt:lpstr>
      <vt:lpstr> Implementing hierarchies and  drill-down functionality  </vt:lpstr>
      <vt:lpstr>Implementing hierarchies and  drill-down functionality</vt:lpstr>
      <vt:lpstr>What is a hierarchy?</vt:lpstr>
      <vt:lpstr>Common hierarchy types</vt:lpstr>
      <vt:lpstr>Common hierarchy types</vt:lpstr>
      <vt:lpstr>Benefits of using hierarchies</vt:lpstr>
      <vt:lpstr>Drill-down in power BI</vt:lpstr>
      <vt:lpstr>Key drill-down types in power BI</vt:lpstr>
      <vt:lpstr>2.Drill-up</vt:lpstr>
      <vt:lpstr>3.Expand to next level (expand all)</vt:lpstr>
      <vt:lpstr>4.Drill-through</vt:lpstr>
      <vt:lpstr>5. Cross-report drill-through</vt:lpstr>
      <vt:lpstr>6. Hierarchy-based drill-down</vt:lpstr>
      <vt:lpstr>How to implement hierarchies and  drill-down?? </vt:lpstr>
      <vt:lpstr>2.Set up drill-down paths</vt:lpstr>
      <vt:lpstr>3. Implement interactive elements</vt:lpstr>
      <vt:lpstr>4. Aggregate data for each level</vt:lpstr>
      <vt:lpstr>5. Design with performance in mind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C R</dc:creator>
  <cp:lastModifiedBy>AJAY C R</cp:lastModifiedBy>
  <cp:revision>23</cp:revision>
  <dcterms:created xsi:type="dcterms:W3CDTF">2024-11-06T10:52:37Z</dcterms:created>
  <dcterms:modified xsi:type="dcterms:W3CDTF">2024-11-07T04:53:24Z</dcterms:modified>
</cp:coreProperties>
</file>