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23"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4" d="100"/>
          <a:sy n="64" d="100"/>
        </p:scale>
        <p:origin x="90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31BE208-A346-4B6F-87E3-257BE4708C6B}" type="datetimeFigureOut">
              <a:rPr lang="en-IN" smtClean="0"/>
              <a:t>06-11-2024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675891AD-645B-424A-9484-DFC9D6754B4E}" type="slidenum">
              <a:rPr lang="en-IN" smtClean="0"/>
              <a:t>‹#›</a:t>
            </a:fld>
            <a:endParaRPr lang="en-IN"/>
          </a:p>
        </p:txBody>
      </p:sp>
    </p:spTree>
    <p:extLst>
      <p:ext uri="{BB962C8B-B14F-4D97-AF65-F5344CB8AC3E}">
        <p14:creationId xmlns:p14="http://schemas.microsoft.com/office/powerpoint/2010/main" val="1759686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1BE208-A346-4B6F-87E3-257BE4708C6B}" type="datetimeFigureOut">
              <a:rPr lang="en-IN" smtClean="0"/>
              <a:t>06-11-2024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5891AD-645B-424A-9484-DFC9D6754B4E}" type="slidenum">
              <a:rPr lang="en-IN" smtClean="0"/>
              <a:t>‹#›</a:t>
            </a:fld>
            <a:endParaRPr lang="en-IN"/>
          </a:p>
        </p:txBody>
      </p:sp>
    </p:spTree>
    <p:extLst>
      <p:ext uri="{BB962C8B-B14F-4D97-AF65-F5344CB8AC3E}">
        <p14:creationId xmlns:p14="http://schemas.microsoft.com/office/powerpoint/2010/main" val="1458799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1BE208-A346-4B6F-87E3-257BE4708C6B}" type="datetimeFigureOut">
              <a:rPr lang="en-IN" smtClean="0"/>
              <a:t>06-11-2024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5891AD-645B-424A-9484-DFC9D6754B4E}" type="slidenum">
              <a:rPr lang="en-IN" smtClean="0"/>
              <a:t>‹#›</a:t>
            </a:fld>
            <a:endParaRPr lang="en-IN"/>
          </a:p>
        </p:txBody>
      </p:sp>
    </p:spTree>
    <p:extLst>
      <p:ext uri="{BB962C8B-B14F-4D97-AF65-F5344CB8AC3E}">
        <p14:creationId xmlns:p14="http://schemas.microsoft.com/office/powerpoint/2010/main" val="1341150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1BE208-A346-4B6F-87E3-257BE4708C6B}" type="datetimeFigureOut">
              <a:rPr lang="en-IN" smtClean="0"/>
              <a:t>06-11-2024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5891AD-645B-424A-9484-DFC9D6754B4E}" type="slidenum">
              <a:rPr lang="en-IN" smtClean="0"/>
              <a:t>‹#›</a:t>
            </a:fld>
            <a:endParaRPr lang="en-IN"/>
          </a:p>
        </p:txBody>
      </p:sp>
    </p:spTree>
    <p:extLst>
      <p:ext uri="{BB962C8B-B14F-4D97-AF65-F5344CB8AC3E}">
        <p14:creationId xmlns:p14="http://schemas.microsoft.com/office/powerpoint/2010/main" val="1547601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331BE208-A346-4B6F-87E3-257BE4708C6B}" type="datetimeFigureOut">
              <a:rPr lang="en-IN" smtClean="0"/>
              <a:t>06-11-2024</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675891AD-645B-424A-9484-DFC9D6754B4E}" type="slidenum">
              <a:rPr lang="en-IN" smtClean="0"/>
              <a:t>‹#›</a:t>
            </a:fld>
            <a:endParaRPr lang="en-IN"/>
          </a:p>
        </p:txBody>
      </p:sp>
    </p:spTree>
    <p:extLst>
      <p:ext uri="{BB962C8B-B14F-4D97-AF65-F5344CB8AC3E}">
        <p14:creationId xmlns:p14="http://schemas.microsoft.com/office/powerpoint/2010/main" val="1743579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1BE208-A346-4B6F-87E3-257BE4708C6B}" type="datetimeFigureOut">
              <a:rPr lang="en-IN" smtClean="0"/>
              <a:t>06-11-2024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5891AD-645B-424A-9484-DFC9D6754B4E}" type="slidenum">
              <a:rPr lang="en-IN" smtClean="0"/>
              <a:t>‹#›</a:t>
            </a:fld>
            <a:endParaRPr lang="en-IN"/>
          </a:p>
        </p:txBody>
      </p:sp>
    </p:spTree>
    <p:extLst>
      <p:ext uri="{BB962C8B-B14F-4D97-AF65-F5344CB8AC3E}">
        <p14:creationId xmlns:p14="http://schemas.microsoft.com/office/powerpoint/2010/main" val="712619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1BE208-A346-4B6F-87E3-257BE4708C6B}" type="datetimeFigureOut">
              <a:rPr lang="en-IN" smtClean="0"/>
              <a:t>06-11-2024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75891AD-645B-424A-9484-DFC9D6754B4E}" type="slidenum">
              <a:rPr lang="en-IN" smtClean="0"/>
              <a:t>‹#›</a:t>
            </a:fld>
            <a:endParaRPr lang="en-IN"/>
          </a:p>
        </p:txBody>
      </p:sp>
    </p:spTree>
    <p:extLst>
      <p:ext uri="{BB962C8B-B14F-4D97-AF65-F5344CB8AC3E}">
        <p14:creationId xmlns:p14="http://schemas.microsoft.com/office/powerpoint/2010/main" val="4015166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1BE208-A346-4B6F-87E3-257BE4708C6B}" type="datetimeFigureOut">
              <a:rPr lang="en-IN" smtClean="0"/>
              <a:t>06-11-2024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75891AD-645B-424A-9484-DFC9D6754B4E}" type="slidenum">
              <a:rPr lang="en-IN" smtClean="0"/>
              <a:t>‹#›</a:t>
            </a:fld>
            <a:endParaRPr lang="en-IN"/>
          </a:p>
        </p:txBody>
      </p:sp>
    </p:spTree>
    <p:extLst>
      <p:ext uri="{BB962C8B-B14F-4D97-AF65-F5344CB8AC3E}">
        <p14:creationId xmlns:p14="http://schemas.microsoft.com/office/powerpoint/2010/main" val="422732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1BE208-A346-4B6F-87E3-257BE4708C6B}" type="datetimeFigureOut">
              <a:rPr lang="en-IN" smtClean="0"/>
              <a:t>06-11-2024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75891AD-645B-424A-9484-DFC9D6754B4E}" type="slidenum">
              <a:rPr lang="en-IN" smtClean="0"/>
              <a:t>‹#›</a:t>
            </a:fld>
            <a:endParaRPr lang="en-IN"/>
          </a:p>
        </p:txBody>
      </p:sp>
    </p:spTree>
    <p:extLst>
      <p:ext uri="{BB962C8B-B14F-4D97-AF65-F5344CB8AC3E}">
        <p14:creationId xmlns:p14="http://schemas.microsoft.com/office/powerpoint/2010/main" val="3728349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1BE208-A346-4B6F-87E3-257BE4708C6B}" type="datetimeFigureOut">
              <a:rPr lang="en-IN" smtClean="0"/>
              <a:t>06-11-2024</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75891AD-645B-424A-9484-DFC9D6754B4E}" type="slidenum">
              <a:rPr lang="en-IN" smtClean="0"/>
              <a:t>‹#›</a:t>
            </a:fld>
            <a:endParaRPr lang="en-IN"/>
          </a:p>
        </p:txBody>
      </p:sp>
    </p:spTree>
    <p:extLst>
      <p:ext uri="{BB962C8B-B14F-4D97-AF65-F5344CB8AC3E}">
        <p14:creationId xmlns:p14="http://schemas.microsoft.com/office/powerpoint/2010/main" val="476524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1BE208-A346-4B6F-87E3-257BE4708C6B}" type="datetimeFigureOut">
              <a:rPr lang="en-IN" smtClean="0"/>
              <a:t>06-11-2024</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75891AD-645B-424A-9484-DFC9D6754B4E}" type="slidenum">
              <a:rPr lang="en-IN" smtClean="0"/>
              <a:t>‹#›</a:t>
            </a:fld>
            <a:endParaRPr lang="en-IN"/>
          </a:p>
        </p:txBody>
      </p:sp>
    </p:spTree>
    <p:extLst>
      <p:ext uri="{BB962C8B-B14F-4D97-AF65-F5344CB8AC3E}">
        <p14:creationId xmlns:p14="http://schemas.microsoft.com/office/powerpoint/2010/main" val="3261859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331BE208-A346-4B6F-87E3-257BE4708C6B}" type="datetimeFigureOut">
              <a:rPr lang="en-IN" smtClean="0"/>
              <a:t>06-11-2024</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675891AD-645B-424A-9484-DFC9D6754B4E}" type="slidenum">
              <a:rPr lang="en-IN" smtClean="0"/>
              <a:t>‹#›</a:t>
            </a:fld>
            <a:endParaRPr lang="en-IN"/>
          </a:p>
        </p:txBody>
      </p:sp>
    </p:spTree>
    <p:extLst>
      <p:ext uri="{BB962C8B-B14F-4D97-AF65-F5344CB8AC3E}">
        <p14:creationId xmlns:p14="http://schemas.microsoft.com/office/powerpoint/2010/main" val="519049980"/>
      </p:ext>
    </p:extLst>
  </p:cSld>
  <p:clrMap bg1="lt1" tx1="dk1" bg2="lt2" tx2="dk2" accent1="accent1" accent2="accent2" accent3="accent3" accent4="accent4" accent5="accent5" accent6="accent6" hlink="hlink" folHlink="folHlink"/>
  <p:sldLayoutIdLst>
    <p:sldLayoutId id="2147484124" r:id="rId1"/>
    <p:sldLayoutId id="2147484125" r:id="rId2"/>
    <p:sldLayoutId id="2147484126" r:id="rId3"/>
    <p:sldLayoutId id="2147484127" r:id="rId4"/>
    <p:sldLayoutId id="2147484128" r:id="rId5"/>
    <p:sldLayoutId id="2147484129" r:id="rId6"/>
    <p:sldLayoutId id="2147484130" r:id="rId7"/>
    <p:sldLayoutId id="2147484131" r:id="rId8"/>
    <p:sldLayoutId id="2147484132" r:id="rId9"/>
    <p:sldLayoutId id="2147484133" r:id="rId10"/>
    <p:sldLayoutId id="2147484134"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web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pixabay.com/id/logo-gmail-e-mail-1162901/" TargetMode="Externa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89ED8-43F4-4EF0-2B34-B24DC7C36B74}"/>
              </a:ext>
            </a:extLst>
          </p:cNvPr>
          <p:cNvSpPr>
            <a:spLocks noGrp="1"/>
          </p:cNvSpPr>
          <p:nvPr>
            <p:ph type="ctrTitle"/>
          </p:nvPr>
        </p:nvSpPr>
        <p:spPr>
          <a:xfrm>
            <a:off x="884420" y="1843790"/>
            <a:ext cx="9878518" cy="2428407"/>
          </a:xfrm>
        </p:spPr>
        <p:txBody>
          <a:bodyPr anchor="ctr">
            <a:normAutofit fontScale="90000"/>
          </a:bodyPr>
          <a:lstStyle/>
          <a:p>
            <a:pPr algn="ctr"/>
            <a:br>
              <a:rPr lang="en-IN" sz="3200" b="0" i="0" u="none" strike="noStrike" cap="none" baseline="0" dirty="0">
                <a:solidFill>
                  <a:srgbClr val="000000"/>
                </a:solidFill>
                <a:latin typeface="Times New Roman" panose="02020603050405020304" pitchFamily="18" charset="0"/>
                <a:cs typeface="Times New Roman" panose="02020603050405020304" pitchFamily="18" charset="0"/>
              </a:rPr>
            </a:br>
            <a:r>
              <a:rPr lang="en-GB" sz="7300" b="1" i="0" u="none" strike="noStrike" cap="none" baseline="0" dirty="0">
                <a:latin typeface="Times New Roman" panose="02020603050405020304" pitchFamily="18" charset="0"/>
                <a:cs typeface="Times New Roman" panose="02020603050405020304" pitchFamily="18" charset="0"/>
              </a:rPr>
              <a:t>Creating and using bookmarks in Power BI </a:t>
            </a:r>
            <a:br>
              <a:rPr lang="en-GB" sz="1800" b="0" i="0" u="none" strike="noStrike" baseline="0" dirty="0">
                <a:solidFill>
                  <a:srgbClr val="000000"/>
                </a:solidFill>
              </a:rPr>
            </a:br>
            <a:endParaRPr lang="en-IN" dirty="0"/>
          </a:p>
        </p:txBody>
      </p:sp>
    </p:spTree>
    <p:extLst>
      <p:ext uri="{BB962C8B-B14F-4D97-AF65-F5344CB8AC3E}">
        <p14:creationId xmlns:p14="http://schemas.microsoft.com/office/powerpoint/2010/main" val="1093509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2BCF9-DCFE-924B-79C2-EBCBC6B4096F}"/>
              </a:ext>
            </a:extLst>
          </p:cNvPr>
          <p:cNvSpPr>
            <a:spLocks noGrp="1"/>
          </p:cNvSpPr>
          <p:nvPr>
            <p:ph type="title"/>
          </p:nvPr>
        </p:nvSpPr>
        <p:spPr/>
        <p:txBody>
          <a:bodyPr>
            <a:normAutofit/>
          </a:bodyPr>
          <a:lstStyle/>
          <a:p>
            <a:pPr algn="l"/>
            <a:r>
              <a:rPr lang="en-GB" sz="4400" b="1" cap="none" dirty="0">
                <a:latin typeface="Times New Roman" panose="02020603050405020304" pitchFamily="18" charset="0"/>
                <a:cs typeface="Times New Roman" panose="02020603050405020304" pitchFamily="18" charset="0"/>
              </a:rPr>
              <a:t>Bookmarks</a:t>
            </a:r>
            <a:endParaRPr lang="en-IN" sz="4400" b="1" cap="none"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C415A44-4591-A0DA-362D-AF1ED822B6A8}"/>
              </a:ext>
            </a:extLst>
          </p:cNvPr>
          <p:cNvSpPr>
            <a:spLocks noGrp="1"/>
          </p:cNvSpPr>
          <p:nvPr>
            <p:ph idx="1"/>
          </p:nvPr>
        </p:nvSpPr>
        <p:spPr/>
        <p:txBody>
          <a:bodyPr>
            <a:normAutofit/>
          </a:bodyPr>
          <a:lstStyle/>
          <a:p>
            <a:pPr marL="0" indent="0">
              <a:lnSpc>
                <a:spcPct val="150000"/>
              </a:lnSpc>
              <a:buNone/>
            </a:pPr>
            <a:r>
              <a:rPr lang="en-GB" sz="2400" cap="none" dirty="0">
                <a:latin typeface="Times New Roman" panose="02020603050405020304" pitchFamily="18" charset="0"/>
                <a:cs typeface="Times New Roman" panose="02020603050405020304" pitchFamily="18" charset="0"/>
              </a:rPr>
              <a:t>Bookmarks in power BI are a powerful feature that allows you to capture the current state of a report page and use it for easy navigation, interactivity, and storytelling within your reports. Bookmarks save details like filter settings, the visibility of visuals, sorting order, and drill-down levels, enabling users to create customized and dynamic report experiences. </a:t>
            </a:r>
            <a:endParaRPr lang="en-IN" sz="24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6052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D76DD-1E0A-329B-56BE-5B491E6A306C}"/>
              </a:ext>
            </a:extLst>
          </p:cNvPr>
          <p:cNvSpPr>
            <a:spLocks noGrp="1"/>
          </p:cNvSpPr>
          <p:nvPr>
            <p:ph type="title"/>
          </p:nvPr>
        </p:nvSpPr>
        <p:spPr/>
        <p:txBody>
          <a:bodyPr>
            <a:normAutofit/>
          </a:bodyPr>
          <a:lstStyle/>
          <a:p>
            <a:pPr algn="l"/>
            <a:r>
              <a:rPr lang="en-IN" sz="4400" b="1" cap="none" dirty="0">
                <a:latin typeface="Times New Roman" panose="02020603050405020304" pitchFamily="18" charset="0"/>
                <a:cs typeface="Times New Roman" panose="02020603050405020304" pitchFamily="18" charset="0"/>
              </a:rPr>
              <a:t>How </a:t>
            </a:r>
            <a:r>
              <a:rPr lang="en-IN" sz="4800" b="1" cap="none" dirty="0">
                <a:latin typeface="Times New Roman" panose="02020603050405020304" pitchFamily="18" charset="0"/>
                <a:cs typeface="Times New Roman" panose="02020603050405020304" pitchFamily="18" charset="0"/>
              </a:rPr>
              <a:t>to c</a:t>
            </a:r>
            <a:r>
              <a:rPr lang="en-IN" sz="4400" b="1" cap="none" dirty="0">
                <a:latin typeface="Times New Roman" panose="02020603050405020304" pitchFamily="18" charset="0"/>
                <a:cs typeface="Times New Roman" panose="02020603050405020304" pitchFamily="18" charset="0"/>
              </a:rPr>
              <a:t>reate Bookmarks</a:t>
            </a:r>
          </a:p>
        </p:txBody>
      </p:sp>
      <p:sp>
        <p:nvSpPr>
          <p:cNvPr id="3" name="Content Placeholder 2">
            <a:extLst>
              <a:ext uri="{FF2B5EF4-FFF2-40B4-BE49-F238E27FC236}">
                <a16:creationId xmlns:a16="http://schemas.microsoft.com/office/drawing/2014/main" id="{D4BF3D1E-FD5E-A5DE-DCCF-24DD83552589}"/>
              </a:ext>
            </a:extLst>
          </p:cNvPr>
          <p:cNvSpPr>
            <a:spLocks noGrp="1"/>
          </p:cNvSpPr>
          <p:nvPr>
            <p:ph idx="1"/>
          </p:nvPr>
        </p:nvSpPr>
        <p:spPr>
          <a:xfrm>
            <a:off x="1069848" y="2121408"/>
            <a:ext cx="5480854" cy="4050792"/>
          </a:xfrm>
        </p:spPr>
        <p:txBody>
          <a:bodyPr>
            <a:normAutofit/>
          </a:bodyPr>
          <a:lstStyle/>
          <a:p>
            <a:pPr marL="0" indent="0">
              <a:lnSpc>
                <a:spcPct val="150000"/>
              </a:lnSpc>
              <a:buNone/>
            </a:pPr>
            <a:r>
              <a:rPr lang="en-GB" sz="3200" b="1" cap="none" dirty="0">
                <a:latin typeface="Times New Roman" panose="02020603050405020304" pitchFamily="18" charset="0"/>
                <a:cs typeface="Times New Roman" panose="02020603050405020304" pitchFamily="18" charset="0"/>
              </a:rPr>
              <a:t>1. Set up the desired view</a:t>
            </a:r>
          </a:p>
          <a:p>
            <a:pPr marL="0" indent="0">
              <a:lnSpc>
                <a:spcPct val="150000"/>
              </a:lnSpc>
              <a:buNone/>
            </a:pPr>
            <a:r>
              <a:rPr lang="en-GB" sz="2400" cap="none" dirty="0">
                <a:latin typeface="Times New Roman" panose="02020603050405020304" pitchFamily="18" charset="0"/>
                <a:cs typeface="Times New Roman" panose="02020603050405020304" pitchFamily="18" charset="0"/>
              </a:rPr>
              <a:t>Arrange your visuals, set filters, adjust drill-throughs, and format your visuals as you want them to appear in the bookmark.</a:t>
            </a:r>
            <a:endParaRPr lang="en-IN" sz="2400" cap="none"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B731C72-DEB8-7691-09A0-6782B028B5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0565" y="2093976"/>
            <a:ext cx="4777490" cy="3810254"/>
          </a:xfrm>
          <a:prstGeom prst="rect">
            <a:avLst/>
          </a:prstGeom>
        </p:spPr>
      </p:pic>
    </p:spTree>
    <p:extLst>
      <p:ext uri="{BB962C8B-B14F-4D97-AF65-F5344CB8AC3E}">
        <p14:creationId xmlns:p14="http://schemas.microsoft.com/office/powerpoint/2010/main" val="3285722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9D434-CE90-B045-F6B0-B43EC19ABE7E}"/>
              </a:ext>
            </a:extLst>
          </p:cNvPr>
          <p:cNvSpPr>
            <a:spLocks noGrp="1"/>
          </p:cNvSpPr>
          <p:nvPr>
            <p:ph type="title"/>
          </p:nvPr>
        </p:nvSpPr>
        <p:spPr/>
        <p:txBody>
          <a:bodyPr>
            <a:normAutofit/>
          </a:bodyPr>
          <a:lstStyle/>
          <a:p>
            <a:r>
              <a:rPr lang="en-GB" sz="4400" b="1" cap="none" dirty="0">
                <a:latin typeface="Times New Roman" panose="02020603050405020304" pitchFamily="18" charset="0"/>
                <a:cs typeface="Times New Roman" panose="02020603050405020304" pitchFamily="18" charset="0"/>
              </a:rPr>
              <a:t>2.</a:t>
            </a:r>
            <a:r>
              <a:rPr lang="en-IN" sz="4400" b="1" cap="none" dirty="0">
                <a:latin typeface="Times New Roman" panose="02020603050405020304" pitchFamily="18" charset="0"/>
                <a:cs typeface="Times New Roman" panose="02020603050405020304" pitchFamily="18" charset="0"/>
              </a:rPr>
              <a:t> Add a bookmark</a:t>
            </a:r>
          </a:p>
        </p:txBody>
      </p:sp>
      <p:sp>
        <p:nvSpPr>
          <p:cNvPr id="3" name="Content Placeholder 2">
            <a:extLst>
              <a:ext uri="{FF2B5EF4-FFF2-40B4-BE49-F238E27FC236}">
                <a16:creationId xmlns:a16="http://schemas.microsoft.com/office/drawing/2014/main" id="{9907AA5A-D7A7-36E9-2B3A-139C01DFF012}"/>
              </a:ext>
            </a:extLst>
          </p:cNvPr>
          <p:cNvSpPr>
            <a:spLocks noGrp="1"/>
          </p:cNvSpPr>
          <p:nvPr>
            <p:ph idx="1"/>
          </p:nvPr>
        </p:nvSpPr>
        <p:spPr>
          <a:xfrm>
            <a:off x="1069848" y="2121408"/>
            <a:ext cx="5026152" cy="4050792"/>
          </a:xfrm>
        </p:spPr>
        <p:txBody>
          <a:bodyPr>
            <a:normAutofit fontScale="92500"/>
          </a:bodyPr>
          <a:lstStyle/>
          <a:p>
            <a:pPr>
              <a:lnSpc>
                <a:spcPct val="150000"/>
              </a:lnSpc>
            </a:pPr>
            <a:r>
              <a:rPr lang="en-GB" sz="2400" dirty="0">
                <a:latin typeface="Times New Roman" panose="02020603050405020304" pitchFamily="18" charset="0"/>
                <a:cs typeface="Times New Roman" panose="02020603050405020304" pitchFamily="18" charset="0"/>
              </a:rPr>
              <a:t>Go to the “View” tab, select “Bookmarks Pane,” and click “Add.” A new bookmark will appear in the pane, capturing the current state of your report page.</a:t>
            </a:r>
          </a:p>
          <a:p>
            <a:pPr>
              <a:lnSpc>
                <a:spcPct val="150000"/>
              </a:lnSpc>
            </a:pPr>
            <a:r>
              <a:rPr lang="en-GB" sz="2400" dirty="0">
                <a:latin typeface="Times New Roman" panose="02020603050405020304" pitchFamily="18" charset="0"/>
                <a:cs typeface="Times New Roman" panose="02020603050405020304" pitchFamily="18" charset="0"/>
              </a:rPr>
              <a:t>You can rename and arrange bookmarks in any order to keep them organized</a:t>
            </a:r>
            <a:r>
              <a:rPr lang="en-GB"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D7F03D4-775A-5700-275A-F22A491BDA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9453" y="2233534"/>
            <a:ext cx="3728101" cy="3462727"/>
          </a:xfrm>
          <a:prstGeom prst="rect">
            <a:avLst/>
          </a:prstGeom>
        </p:spPr>
      </p:pic>
    </p:spTree>
    <p:extLst>
      <p:ext uri="{BB962C8B-B14F-4D97-AF65-F5344CB8AC3E}">
        <p14:creationId xmlns:p14="http://schemas.microsoft.com/office/powerpoint/2010/main" val="2217797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94378-E648-B00B-935F-1788AAB22569}"/>
              </a:ext>
            </a:extLst>
          </p:cNvPr>
          <p:cNvSpPr>
            <a:spLocks noGrp="1"/>
          </p:cNvSpPr>
          <p:nvPr>
            <p:ph type="title"/>
          </p:nvPr>
        </p:nvSpPr>
        <p:spPr/>
        <p:txBody>
          <a:bodyPr>
            <a:normAutofit/>
          </a:bodyPr>
          <a:lstStyle/>
          <a:p>
            <a:r>
              <a:rPr lang="en-GB" sz="4400" b="1" cap="none" dirty="0">
                <a:latin typeface="Times New Roman" panose="02020603050405020304" pitchFamily="18" charset="0"/>
                <a:cs typeface="Times New Roman" panose="02020603050405020304" pitchFamily="18" charset="0"/>
              </a:rPr>
              <a:t>3.</a:t>
            </a:r>
            <a:r>
              <a:rPr lang="en-IN" sz="4400" b="1" cap="none" dirty="0">
                <a:latin typeface="Times New Roman" panose="02020603050405020304" pitchFamily="18" charset="0"/>
                <a:cs typeface="Times New Roman" panose="02020603050405020304" pitchFamily="18" charset="0"/>
              </a:rPr>
              <a:t> Customize bookmark options</a:t>
            </a:r>
            <a:endParaRPr lang="en-IN" sz="4400" cap="none"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11A8DB8-C08D-928C-862E-CC1329A3C22B}"/>
              </a:ext>
            </a:extLst>
          </p:cNvPr>
          <p:cNvSpPr>
            <a:spLocks noGrp="1"/>
          </p:cNvSpPr>
          <p:nvPr>
            <p:ph idx="1"/>
          </p:nvPr>
        </p:nvSpPr>
        <p:spPr>
          <a:xfrm>
            <a:off x="1069848" y="2121408"/>
            <a:ext cx="5660736" cy="4609176"/>
          </a:xfrm>
        </p:spPr>
        <p:txBody>
          <a:bodyPr/>
          <a:lstStyle/>
          <a:p>
            <a:pPr>
              <a:lnSpc>
                <a:spcPct val="150000"/>
              </a:lnSpc>
            </a:pPr>
            <a:r>
              <a:rPr lang="en-GB" dirty="0">
                <a:latin typeface="Times New Roman" panose="02020603050405020304" pitchFamily="18" charset="0"/>
                <a:cs typeface="Times New Roman" panose="02020603050405020304" pitchFamily="18" charset="0"/>
              </a:rPr>
              <a:t>Power BI allows you to choose what the bookmark saves</a:t>
            </a:r>
          </a:p>
          <a:p>
            <a:pPr>
              <a:lnSpc>
                <a:spcPct val="150000"/>
              </a:lnSpc>
            </a:pPr>
            <a:r>
              <a:rPr lang="en-GB" b="1" dirty="0">
                <a:latin typeface="Times New Roman" panose="02020603050405020304" pitchFamily="18" charset="0"/>
                <a:cs typeface="Times New Roman" panose="02020603050405020304" pitchFamily="18" charset="0"/>
              </a:rPr>
              <a:t>Data</a:t>
            </a:r>
            <a:r>
              <a:rPr lang="en-GB" dirty="0">
                <a:latin typeface="Times New Roman" panose="02020603050405020304" pitchFamily="18" charset="0"/>
                <a:cs typeface="Times New Roman" panose="02020603050405020304" pitchFamily="18" charset="0"/>
              </a:rPr>
              <a:t>: Saves filters, slicers, and drill positions.</a:t>
            </a:r>
          </a:p>
          <a:p>
            <a:pPr>
              <a:lnSpc>
                <a:spcPct val="150000"/>
              </a:lnSpc>
            </a:pPr>
            <a:r>
              <a:rPr lang="en-GB" b="1" dirty="0">
                <a:latin typeface="Times New Roman" panose="02020603050405020304" pitchFamily="18" charset="0"/>
                <a:cs typeface="Times New Roman" panose="02020603050405020304" pitchFamily="18" charset="0"/>
              </a:rPr>
              <a:t>Display</a:t>
            </a:r>
            <a:r>
              <a:rPr lang="en-GB" dirty="0">
                <a:latin typeface="Times New Roman" panose="02020603050405020304" pitchFamily="18" charset="0"/>
                <a:cs typeface="Times New Roman" panose="02020603050405020304" pitchFamily="18" charset="0"/>
              </a:rPr>
              <a:t>: Saves visibility and formatting of visuals.</a:t>
            </a:r>
          </a:p>
          <a:p>
            <a:pPr>
              <a:lnSpc>
                <a:spcPct val="150000"/>
              </a:lnSpc>
            </a:pPr>
            <a:r>
              <a:rPr lang="en-GB" b="1" dirty="0">
                <a:latin typeface="Times New Roman" panose="02020603050405020304" pitchFamily="18" charset="0"/>
                <a:cs typeface="Times New Roman" panose="02020603050405020304" pitchFamily="18" charset="0"/>
              </a:rPr>
              <a:t>Current Page</a:t>
            </a:r>
            <a:r>
              <a:rPr lang="en-GB" dirty="0">
                <a:latin typeface="Times New Roman" panose="02020603050405020304" pitchFamily="18" charset="0"/>
                <a:cs typeface="Times New Roman" panose="02020603050405020304" pitchFamily="18" charset="0"/>
              </a:rPr>
              <a:t>: Saves the page you are currently on.</a:t>
            </a:r>
          </a:p>
          <a:p>
            <a:pPr>
              <a:lnSpc>
                <a:spcPct val="150000"/>
              </a:lnSpc>
            </a:pPr>
            <a:r>
              <a:rPr lang="en-GB" dirty="0">
                <a:latin typeface="Times New Roman" panose="02020603050405020304" pitchFamily="18" charset="0"/>
                <a:cs typeface="Times New Roman" panose="02020603050405020304" pitchFamily="18" charset="0"/>
              </a:rPr>
              <a:t>You can select which options you want each bookmark to remember, giving you flexibility in how they function.</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D4CB91F-03DA-DA3D-B239-78ADAE67F3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5161" y="2251373"/>
            <a:ext cx="3746991" cy="3699722"/>
          </a:xfrm>
          <a:prstGeom prst="rect">
            <a:avLst/>
          </a:prstGeom>
        </p:spPr>
      </p:pic>
    </p:spTree>
    <p:extLst>
      <p:ext uri="{BB962C8B-B14F-4D97-AF65-F5344CB8AC3E}">
        <p14:creationId xmlns:p14="http://schemas.microsoft.com/office/powerpoint/2010/main" val="909838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40439-5F09-F84E-E2B5-566872E0B20D}"/>
              </a:ext>
            </a:extLst>
          </p:cNvPr>
          <p:cNvSpPr>
            <a:spLocks noGrp="1"/>
          </p:cNvSpPr>
          <p:nvPr>
            <p:ph type="title"/>
          </p:nvPr>
        </p:nvSpPr>
        <p:spPr>
          <a:xfrm>
            <a:off x="1069848" y="484632"/>
            <a:ext cx="10058400" cy="789532"/>
          </a:xfrm>
        </p:spPr>
        <p:txBody>
          <a:bodyPr>
            <a:normAutofit/>
          </a:bodyPr>
          <a:lstStyle/>
          <a:p>
            <a:r>
              <a:rPr lang="en-IN" sz="4400" b="1" cap="none" dirty="0">
                <a:latin typeface="Times New Roman" panose="02020603050405020304" pitchFamily="18" charset="0"/>
                <a:cs typeface="Times New Roman" panose="02020603050405020304" pitchFamily="18" charset="0"/>
              </a:rPr>
              <a:t>Using bookmarks</a:t>
            </a:r>
          </a:p>
        </p:txBody>
      </p:sp>
      <p:sp>
        <p:nvSpPr>
          <p:cNvPr id="3" name="Content Placeholder 2">
            <a:extLst>
              <a:ext uri="{FF2B5EF4-FFF2-40B4-BE49-F238E27FC236}">
                <a16:creationId xmlns:a16="http://schemas.microsoft.com/office/drawing/2014/main" id="{239F533E-99FB-7586-0786-E970C4B37512}"/>
              </a:ext>
            </a:extLst>
          </p:cNvPr>
          <p:cNvSpPr>
            <a:spLocks noGrp="1"/>
          </p:cNvSpPr>
          <p:nvPr>
            <p:ph idx="1"/>
          </p:nvPr>
        </p:nvSpPr>
        <p:spPr>
          <a:xfrm>
            <a:off x="838200" y="1274164"/>
            <a:ext cx="10689236" cy="5336498"/>
          </a:xfrm>
        </p:spPr>
        <p:txBody>
          <a:bodyPr>
            <a:normAutofit fontScale="92500"/>
          </a:bodyPr>
          <a:lstStyle/>
          <a:p>
            <a:pPr lvl="1">
              <a:lnSpc>
                <a:spcPct val="100000"/>
              </a:lnSpc>
              <a:buFont typeface="Wingdings" panose="05000000000000000000" pitchFamily="2" charset="2"/>
              <a:buChar char="ü"/>
            </a:pPr>
            <a:r>
              <a:rPr lang="en-IN" sz="2200" b="1" dirty="0">
                <a:latin typeface="Times New Roman" panose="02020603050405020304" pitchFamily="18" charset="0"/>
                <a:cs typeface="Times New Roman" panose="02020603050405020304" pitchFamily="18" charset="0"/>
              </a:rPr>
              <a:t>Navigation:</a:t>
            </a:r>
          </a:p>
          <a:p>
            <a:pPr marL="274320" lvl="1" indent="0">
              <a:lnSpc>
                <a:spcPct val="100000"/>
              </a:lnSpc>
              <a:buNone/>
            </a:pPr>
            <a:r>
              <a:rPr lang="en-GB" sz="2000" dirty="0">
                <a:latin typeface="Times New Roman" panose="02020603050405020304" pitchFamily="18" charset="0"/>
                <a:cs typeface="Times New Roman" panose="02020603050405020304" pitchFamily="18" charset="0"/>
              </a:rPr>
              <a:t>Bookmarks are great for navigation, allowing users to switch between report states or pages effortlessly. </a:t>
            </a:r>
          </a:p>
          <a:p>
            <a:pPr lvl="1">
              <a:lnSpc>
                <a:spcPct val="100000"/>
              </a:lnSpc>
              <a:buFont typeface="Wingdings" panose="05000000000000000000" pitchFamily="2" charset="2"/>
              <a:buChar char="ü"/>
            </a:pPr>
            <a:r>
              <a:rPr lang="en-IN" sz="2200" b="1" dirty="0">
                <a:latin typeface="Times New Roman" panose="02020603050405020304" pitchFamily="18" charset="0"/>
                <a:cs typeface="Times New Roman" panose="02020603050405020304" pitchFamily="18" charset="0"/>
              </a:rPr>
              <a:t>Enhanced Interactivity:</a:t>
            </a:r>
          </a:p>
          <a:p>
            <a:pPr marL="274320" lvl="1" indent="0">
              <a:lnSpc>
                <a:spcPct val="100000"/>
              </a:lnSpc>
              <a:buNone/>
            </a:pPr>
            <a:r>
              <a:rPr lang="en-GB" sz="2000" dirty="0">
                <a:latin typeface="Times New Roman" panose="02020603050405020304" pitchFamily="18" charset="0"/>
                <a:cs typeface="Times New Roman" panose="02020603050405020304" pitchFamily="18" charset="0"/>
              </a:rPr>
              <a:t>Bookmarks enable interaction without leaving the report page. Use them to create buttons that reveal or hide visuals based on user actions, like showing detailed data when the user clicks a summary chart.</a:t>
            </a:r>
            <a:r>
              <a:rPr lang="en-IN" sz="2000" b="1" dirty="0">
                <a:latin typeface="Times New Roman" panose="02020603050405020304" pitchFamily="18" charset="0"/>
                <a:cs typeface="Times New Roman" panose="02020603050405020304" pitchFamily="18" charset="0"/>
              </a:rPr>
              <a:t> </a:t>
            </a:r>
          </a:p>
          <a:p>
            <a:pPr lvl="1">
              <a:lnSpc>
                <a:spcPct val="100000"/>
              </a:lnSpc>
              <a:buFont typeface="Wingdings" panose="05000000000000000000" pitchFamily="2" charset="2"/>
              <a:buChar char="ü"/>
            </a:pPr>
            <a:r>
              <a:rPr lang="en-IN" sz="2400" b="1" dirty="0">
                <a:latin typeface="Times New Roman" panose="02020603050405020304" pitchFamily="18" charset="0"/>
                <a:cs typeface="Times New Roman" panose="02020603050405020304" pitchFamily="18" charset="0"/>
              </a:rPr>
              <a:t>Presenting Data Stories:</a:t>
            </a:r>
          </a:p>
          <a:p>
            <a:pPr marL="274320" lvl="1" indent="0">
              <a:lnSpc>
                <a:spcPct val="100000"/>
              </a:lnSpc>
              <a:buNone/>
            </a:pPr>
            <a:r>
              <a:rPr lang="en-GB" sz="2000" dirty="0">
                <a:latin typeface="Times New Roman" panose="02020603050405020304" pitchFamily="18" charset="0"/>
                <a:cs typeface="Times New Roman" panose="02020603050405020304" pitchFamily="18" charset="0"/>
              </a:rPr>
              <a:t>Bookmarks are ideal for storytelling, as you can create a series of bookmarks that walk viewers through insights step-by-step.</a:t>
            </a:r>
          </a:p>
          <a:p>
            <a:pPr lvl="1">
              <a:lnSpc>
                <a:spcPct val="100000"/>
              </a:lnSpc>
              <a:buFont typeface="Wingdings" panose="05000000000000000000" pitchFamily="2" charset="2"/>
              <a:buChar char="ü"/>
            </a:pPr>
            <a:r>
              <a:rPr lang="en-IN" sz="2400" b="1" dirty="0">
                <a:latin typeface="Times New Roman" panose="02020603050405020304" pitchFamily="18" charset="0"/>
                <a:cs typeface="Times New Roman" panose="02020603050405020304" pitchFamily="18" charset="0"/>
              </a:rPr>
              <a:t>Bookmark Groups:</a:t>
            </a:r>
            <a:endParaRPr lang="en-GB" sz="2400" b="1" dirty="0">
              <a:latin typeface="Times New Roman" panose="02020603050405020304" pitchFamily="18" charset="0"/>
              <a:cs typeface="Times New Roman" panose="02020603050405020304" pitchFamily="18" charset="0"/>
            </a:endParaRPr>
          </a:p>
          <a:p>
            <a:pPr marL="274320" lvl="1" indent="0">
              <a:lnSpc>
                <a:spcPct val="100000"/>
              </a:lnSpc>
              <a:buNone/>
            </a:pPr>
            <a:r>
              <a:rPr lang="en-GB" sz="2000" dirty="0">
                <a:latin typeface="Times New Roman" panose="02020603050405020304" pitchFamily="18" charset="0"/>
                <a:cs typeface="Times New Roman" panose="02020603050405020304" pitchFamily="18" charset="0"/>
              </a:rPr>
              <a:t>You can organize bookmarks into groups, which is helpful for creating toggle effects or managing complex interactions. </a:t>
            </a:r>
          </a:p>
          <a:p>
            <a:pPr lvl="1">
              <a:lnSpc>
                <a:spcPct val="100000"/>
              </a:lnSpc>
              <a:buFont typeface="Wingdings" panose="05000000000000000000" pitchFamily="2" charset="2"/>
              <a:buChar char="ü"/>
            </a:pPr>
            <a:r>
              <a:rPr lang="en-IN" sz="2400" b="1" dirty="0">
                <a:latin typeface="Times New Roman" panose="02020603050405020304" pitchFamily="18" charset="0"/>
                <a:cs typeface="Times New Roman" panose="02020603050405020304" pitchFamily="18" charset="0"/>
              </a:rPr>
              <a:t>Using Buttons with Bookmarks:</a:t>
            </a:r>
          </a:p>
          <a:p>
            <a:pPr marL="274320" lvl="1" indent="0">
              <a:lnSpc>
                <a:spcPct val="100000"/>
              </a:lnSpc>
              <a:buNone/>
            </a:pPr>
            <a:r>
              <a:rPr lang="en-GB" sz="2000" dirty="0">
                <a:latin typeface="Times New Roman" panose="02020603050405020304" pitchFamily="18" charset="0"/>
                <a:cs typeface="Times New Roman" panose="02020603050405020304" pitchFamily="18" charset="0"/>
              </a:rPr>
              <a:t>Power BI allows you to assign bookmarks to buttons, making it easy to create interactive elements like tabs or custom navigation buttons.</a:t>
            </a:r>
          </a:p>
          <a:p>
            <a:pPr marL="274320" lvl="1" indent="0">
              <a:lnSpc>
                <a:spcPct val="100000"/>
              </a:lnSpc>
              <a:buNone/>
            </a:pPr>
            <a:endParaRPr lang="en-IN" sz="2000" dirty="0">
              <a:latin typeface="Times New Roman" panose="02020603050405020304" pitchFamily="18" charset="0"/>
              <a:cs typeface="Times New Roman" panose="02020603050405020304" pitchFamily="18" charset="0"/>
            </a:endParaRPr>
          </a:p>
          <a:p>
            <a:pPr marL="274320" lvl="1" indent="0">
              <a:lnSpc>
                <a:spcPct val="100000"/>
              </a:lnSpc>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8088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D7831-DCE5-0C64-6D9E-1CBE83FB19E4}"/>
              </a:ext>
            </a:extLst>
          </p:cNvPr>
          <p:cNvSpPr>
            <a:spLocks noGrp="1"/>
          </p:cNvSpPr>
          <p:nvPr>
            <p:ph type="title"/>
          </p:nvPr>
        </p:nvSpPr>
        <p:spPr/>
        <p:txBody>
          <a:bodyPr>
            <a:normAutofit/>
          </a:bodyPr>
          <a:lstStyle/>
          <a:p>
            <a:r>
              <a:rPr lang="en-GB" sz="4400" b="1" cap="none" dirty="0">
                <a:latin typeface="Times New Roman" panose="02020603050405020304" pitchFamily="18" charset="0"/>
                <a:cs typeface="Times New Roman" panose="02020603050405020304" pitchFamily="18" charset="0"/>
              </a:rPr>
              <a:t>  Conclusion</a:t>
            </a:r>
            <a:endParaRPr lang="en-IN" sz="4400" b="1" cap="none"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BE2B8B7-B3EE-CE73-DB1E-F4CAC77D8C8F}"/>
              </a:ext>
            </a:extLst>
          </p:cNvPr>
          <p:cNvSpPr>
            <a:spLocks noGrp="1"/>
          </p:cNvSpPr>
          <p:nvPr>
            <p:ph idx="1"/>
          </p:nvPr>
        </p:nvSpPr>
        <p:spPr/>
        <p:txBody>
          <a:bodyPr>
            <a:normAutofit/>
          </a:bodyPr>
          <a:lstStyle/>
          <a:p>
            <a:pPr marL="274320" lvl="1" indent="0">
              <a:lnSpc>
                <a:spcPct val="150000"/>
              </a:lnSpc>
              <a:buNone/>
            </a:pPr>
            <a:r>
              <a:rPr lang="en-GB" sz="2200" dirty="0">
                <a:latin typeface="Times New Roman" panose="02020603050405020304" pitchFamily="18" charset="0"/>
                <a:cs typeface="Times New Roman" panose="02020603050405020304" pitchFamily="18" charset="0"/>
              </a:rPr>
              <a:t>In conclusion, bookmarks in Power BI are a versatile feature that elevates user experience by enabling dynamic navigation, interactive storytelling, and streamlined report customization. By capturing specific views, filters, and visual states, bookmarks make it easy to present data in meaningful ways, create guided narratives, and allow users to explore data insights intuitively. When used strategically, bookmarks enhance report functionality, making Power BI dashboards more interactive, insightful, and user-friendly for a wide range of audiences.</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4225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562733-DE16-1966-7836-6A1F0B6963E7}"/>
              </a:ext>
            </a:extLst>
          </p:cNvPr>
          <p:cNvSpPr>
            <a:spLocks noGrp="1"/>
          </p:cNvSpPr>
          <p:nvPr>
            <p:ph idx="1"/>
          </p:nvPr>
        </p:nvSpPr>
        <p:spPr>
          <a:xfrm>
            <a:off x="838199" y="1304145"/>
            <a:ext cx="6566941" cy="4691922"/>
          </a:xfrm>
        </p:spPr>
        <p:txBody>
          <a:bodyPr/>
          <a:lstStyle/>
          <a:p>
            <a:endParaRPr lang="en-GB" dirty="0"/>
          </a:p>
          <a:p>
            <a:endParaRPr lang="en-IN" dirty="0"/>
          </a:p>
          <a:p>
            <a:endParaRPr lang="en-IN" dirty="0"/>
          </a:p>
          <a:p>
            <a:endParaRPr lang="en-IN" dirty="0"/>
          </a:p>
          <a:p>
            <a:pPr marL="0" indent="0" algn="ctr">
              <a:buNone/>
            </a:pPr>
            <a:r>
              <a:rPr lang="en-IN" sz="4800" b="1" dirty="0">
                <a:latin typeface="Times New Roman" panose="02020603050405020304" pitchFamily="18" charset="0"/>
                <a:cs typeface="Times New Roman" panose="02020603050405020304" pitchFamily="18" charset="0"/>
              </a:rPr>
              <a:t>Thank you </a:t>
            </a:r>
          </a:p>
          <a:p>
            <a:pPr algn="ctr"/>
            <a:endParaRPr lang="en-IN" dirty="0"/>
          </a:p>
          <a:p>
            <a:pPr algn="ctr"/>
            <a:endParaRPr lang="en-IN" dirty="0"/>
          </a:p>
          <a:p>
            <a:pPr marL="0" indent="0" algn="ctr">
              <a:buNone/>
            </a:pPr>
            <a:r>
              <a:rPr lang="en-IN" b="1" dirty="0">
                <a:latin typeface="Times New Roman" panose="02020603050405020304" pitchFamily="18" charset="0"/>
                <a:cs typeface="Times New Roman" panose="02020603050405020304" pitchFamily="18" charset="0"/>
              </a:rPr>
              <a:t>ajaycraju98@gmail.com</a:t>
            </a:r>
          </a:p>
        </p:txBody>
      </p:sp>
      <p:pic>
        <p:nvPicPr>
          <p:cNvPr id="5" name="Picture 4">
            <a:extLst>
              <a:ext uri="{FF2B5EF4-FFF2-40B4-BE49-F238E27FC236}">
                <a16:creationId xmlns:a16="http://schemas.microsoft.com/office/drawing/2014/main" id="{FDB454EE-18DE-7DEC-19D1-96A9B57E227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138598" y="4610645"/>
            <a:ext cx="529652" cy="382343"/>
          </a:xfrm>
          <a:prstGeom prst="rect">
            <a:avLst/>
          </a:prstGeom>
        </p:spPr>
      </p:pic>
      <p:pic>
        <p:nvPicPr>
          <p:cNvPr id="7" name="Picture 6">
            <a:extLst>
              <a:ext uri="{FF2B5EF4-FFF2-40B4-BE49-F238E27FC236}">
                <a16:creationId xmlns:a16="http://schemas.microsoft.com/office/drawing/2014/main" id="{5F2AFC18-A01B-AE2E-6669-6C0A15A3B5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17538" y="1456037"/>
            <a:ext cx="3196420" cy="3945926"/>
          </a:xfrm>
          <a:prstGeom prst="rect">
            <a:avLst/>
          </a:prstGeom>
        </p:spPr>
      </p:pic>
    </p:spTree>
    <p:extLst>
      <p:ext uri="{BB962C8B-B14F-4D97-AF65-F5344CB8AC3E}">
        <p14:creationId xmlns:p14="http://schemas.microsoft.com/office/powerpoint/2010/main" val="16830160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31</TotalTime>
  <Words>465</Words>
  <Application>Microsoft Office PowerPoint</Application>
  <PresentationFormat>Widescreen</PresentationFormat>
  <Paragraphs>36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Rockwell</vt:lpstr>
      <vt:lpstr>Rockwell Condensed</vt:lpstr>
      <vt:lpstr>Times New Roman</vt:lpstr>
      <vt:lpstr>Wingdings</vt:lpstr>
      <vt:lpstr>Wood Type</vt:lpstr>
      <vt:lpstr> Creating and using bookmarks in Power BI  </vt:lpstr>
      <vt:lpstr>Bookmarks</vt:lpstr>
      <vt:lpstr>How to create Bookmarks</vt:lpstr>
      <vt:lpstr>2. Add a bookmark</vt:lpstr>
      <vt:lpstr>3. Customize bookmark options</vt:lpstr>
      <vt:lpstr>Using bookmarks</vt:lpstr>
      <vt:lpstr>  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AJAY C R</dc:creator>
  <cp:lastModifiedBy>AJAY C R</cp:lastModifiedBy>
  <cp:revision>15</cp:revision>
  <dcterms:created xsi:type="dcterms:W3CDTF">2024-11-05T16:41:29Z</dcterms:created>
  <dcterms:modified xsi:type="dcterms:W3CDTF">2024-11-06T08:06:40Z</dcterms:modified>
</cp:coreProperties>
</file>