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270B32-8DCE-4AEC-9554-42C6DC8EBE15}"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3FDA6-FCB2-430B-B576-51E6DEAA55DD}" type="slidenum">
              <a:rPr lang="en-IN" smtClean="0"/>
              <a:t>‹#›</a:t>
            </a:fld>
            <a:endParaRPr lang="en-IN"/>
          </a:p>
        </p:txBody>
      </p:sp>
    </p:spTree>
    <p:extLst>
      <p:ext uri="{BB962C8B-B14F-4D97-AF65-F5344CB8AC3E}">
        <p14:creationId xmlns:p14="http://schemas.microsoft.com/office/powerpoint/2010/main" val="19751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70B32-8DCE-4AEC-9554-42C6DC8EBE15}" type="datetimeFigureOut">
              <a:rPr lang="en-IN" smtClean="0"/>
              <a:t>05-11-2024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C3FDA6-FCB2-430B-B576-51E6DEAA55DD}" type="slidenum">
              <a:rPr lang="en-IN" smtClean="0"/>
              <a:t>‹#›</a:t>
            </a:fld>
            <a:endParaRPr lang="en-IN"/>
          </a:p>
        </p:txBody>
      </p:sp>
    </p:spTree>
    <p:extLst>
      <p:ext uri="{BB962C8B-B14F-4D97-AF65-F5344CB8AC3E}">
        <p14:creationId xmlns:p14="http://schemas.microsoft.com/office/powerpoint/2010/main" val="271631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70B32-8DCE-4AEC-9554-42C6DC8EBE15}" type="datetimeFigureOut">
              <a:rPr lang="en-IN" smtClean="0"/>
              <a:t>05-11-2024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C3FDA6-FCB2-430B-B576-51E6DEAA55DD}" type="slidenum">
              <a:rPr lang="en-IN" smtClean="0"/>
              <a:t>‹#›</a:t>
            </a:fld>
            <a:endParaRPr lang="en-IN"/>
          </a:p>
        </p:txBody>
      </p:sp>
    </p:spTree>
    <p:extLst>
      <p:ext uri="{BB962C8B-B14F-4D97-AF65-F5344CB8AC3E}">
        <p14:creationId xmlns:p14="http://schemas.microsoft.com/office/powerpoint/2010/main" val="215219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70B32-8DCE-4AEC-9554-42C6DC8EBE15}"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3FDA6-FCB2-430B-B576-51E6DEAA55DD}" type="slidenum">
              <a:rPr lang="en-IN" smtClean="0"/>
              <a:t>‹#›</a:t>
            </a:fld>
            <a:endParaRPr lang="en-IN"/>
          </a:p>
        </p:txBody>
      </p:sp>
    </p:spTree>
    <p:extLst>
      <p:ext uri="{BB962C8B-B14F-4D97-AF65-F5344CB8AC3E}">
        <p14:creationId xmlns:p14="http://schemas.microsoft.com/office/powerpoint/2010/main" val="211429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70B32-8DCE-4AEC-9554-42C6DC8EBE15}"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C3FDA6-FCB2-430B-B576-51E6DEAA55DD}" type="slidenum">
              <a:rPr lang="en-IN" smtClean="0"/>
              <a:t>‹#›</a:t>
            </a:fld>
            <a:endParaRPr lang="en-IN"/>
          </a:p>
        </p:txBody>
      </p:sp>
    </p:spTree>
    <p:extLst>
      <p:ext uri="{BB962C8B-B14F-4D97-AF65-F5344CB8AC3E}">
        <p14:creationId xmlns:p14="http://schemas.microsoft.com/office/powerpoint/2010/main" val="26017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2270B32-8DCE-4AEC-9554-42C6DC8EBE15}" type="datetimeFigureOut">
              <a:rPr lang="en-IN" smtClean="0"/>
              <a:t>05-11-2024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4C3FDA6-FCB2-430B-B576-51E6DEAA55DD}" type="slidenum">
              <a:rPr lang="en-IN" smtClean="0"/>
              <a:t>‹#›</a:t>
            </a:fld>
            <a:endParaRPr lang="en-IN"/>
          </a:p>
        </p:txBody>
      </p:sp>
    </p:spTree>
    <p:extLst>
      <p:ext uri="{BB962C8B-B14F-4D97-AF65-F5344CB8AC3E}">
        <p14:creationId xmlns:p14="http://schemas.microsoft.com/office/powerpoint/2010/main" val="244142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2270B32-8DCE-4AEC-9554-42C6DC8EBE15}" type="datetimeFigureOut">
              <a:rPr lang="en-IN" smtClean="0"/>
              <a:t>05-11-2024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74C3FDA6-FCB2-430B-B576-51E6DEAA55DD}" type="slidenum">
              <a:rPr lang="en-IN" smtClean="0"/>
              <a:t>‹#›</a:t>
            </a:fld>
            <a:endParaRPr lang="en-IN"/>
          </a:p>
        </p:txBody>
      </p:sp>
    </p:spTree>
    <p:extLst>
      <p:ext uri="{BB962C8B-B14F-4D97-AF65-F5344CB8AC3E}">
        <p14:creationId xmlns:p14="http://schemas.microsoft.com/office/powerpoint/2010/main" val="376299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2270B32-8DCE-4AEC-9554-42C6DC8EBE15}" type="datetimeFigureOut">
              <a:rPr lang="en-IN" smtClean="0"/>
              <a:t>05-11-2024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74C3FDA6-FCB2-430B-B576-51E6DEAA55DD}" type="slidenum">
              <a:rPr lang="en-IN" smtClean="0"/>
              <a:t>‹#›</a:t>
            </a:fld>
            <a:endParaRPr lang="en-IN"/>
          </a:p>
        </p:txBody>
      </p:sp>
    </p:spTree>
    <p:extLst>
      <p:ext uri="{BB962C8B-B14F-4D97-AF65-F5344CB8AC3E}">
        <p14:creationId xmlns:p14="http://schemas.microsoft.com/office/powerpoint/2010/main" val="266717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2270B32-8DCE-4AEC-9554-42C6DC8EBE15}"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C3FDA6-FCB2-430B-B576-51E6DEAA55DD}" type="slidenum">
              <a:rPr lang="en-IN" smtClean="0"/>
              <a:t>‹#›</a:t>
            </a:fld>
            <a:endParaRPr lang="en-IN"/>
          </a:p>
        </p:txBody>
      </p:sp>
    </p:spTree>
    <p:extLst>
      <p:ext uri="{BB962C8B-B14F-4D97-AF65-F5344CB8AC3E}">
        <p14:creationId xmlns:p14="http://schemas.microsoft.com/office/powerpoint/2010/main" val="289343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2270B32-8DCE-4AEC-9554-42C6DC8EBE15}" type="datetimeFigureOut">
              <a:rPr lang="en-IN" smtClean="0"/>
              <a:t>05-11-2024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4C3FDA6-FCB2-430B-B576-51E6DEAA55DD}" type="slidenum">
              <a:rPr lang="en-IN" smtClean="0"/>
              <a:t>‹#›</a:t>
            </a:fld>
            <a:endParaRPr lang="en-IN"/>
          </a:p>
        </p:txBody>
      </p:sp>
    </p:spTree>
    <p:extLst>
      <p:ext uri="{BB962C8B-B14F-4D97-AF65-F5344CB8AC3E}">
        <p14:creationId xmlns:p14="http://schemas.microsoft.com/office/powerpoint/2010/main" val="29727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2270B32-8DCE-4AEC-9554-42C6DC8EBE15}" type="datetimeFigureOut">
              <a:rPr lang="en-IN" smtClean="0"/>
              <a:t>05-11-2024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74C3FDA6-FCB2-430B-B576-51E6DEAA55DD}" type="slidenum">
              <a:rPr lang="en-IN" smtClean="0"/>
              <a:t>‹#›</a:t>
            </a:fld>
            <a:endParaRPr lang="en-IN"/>
          </a:p>
        </p:txBody>
      </p:sp>
    </p:spTree>
    <p:extLst>
      <p:ext uri="{BB962C8B-B14F-4D97-AF65-F5344CB8AC3E}">
        <p14:creationId xmlns:p14="http://schemas.microsoft.com/office/powerpoint/2010/main" val="73068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2270B32-8DCE-4AEC-9554-42C6DC8EBE15}" type="datetimeFigureOut">
              <a:rPr lang="en-IN" smtClean="0"/>
              <a:t>05-11-2024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4C3FDA6-FCB2-430B-B576-51E6DEAA55DD}" type="slidenum">
              <a:rPr lang="en-IN" smtClean="0"/>
              <a:t>‹#›</a:t>
            </a:fld>
            <a:endParaRPr lang="en-IN"/>
          </a:p>
        </p:txBody>
      </p:sp>
    </p:spTree>
    <p:extLst>
      <p:ext uri="{BB962C8B-B14F-4D97-AF65-F5344CB8AC3E}">
        <p14:creationId xmlns:p14="http://schemas.microsoft.com/office/powerpoint/2010/main" val="2380896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jaycraju98@gmail.com" TargetMode="External"/><Relationship Id="rId1" Type="http://schemas.openxmlformats.org/officeDocument/2006/relationships/slideLayout" Target="../slideLayouts/slideLayout2.xml"/><Relationship Id="rId4" Type="http://schemas.openxmlformats.org/officeDocument/2006/relationships/hyperlink" Target="https://pixabay.com/id/logo-gmail-e-mail-11629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DE44-223A-149C-2064-9783BE9AC266}"/>
              </a:ext>
            </a:extLst>
          </p:cNvPr>
          <p:cNvSpPr>
            <a:spLocks noGrp="1"/>
          </p:cNvSpPr>
          <p:nvPr>
            <p:ph type="ctrTitle"/>
          </p:nvPr>
        </p:nvSpPr>
        <p:spPr>
          <a:xfrm>
            <a:off x="1229193" y="1756647"/>
            <a:ext cx="6490741" cy="4194448"/>
          </a:xfrm>
        </p:spPr>
        <p:txBody>
          <a:bodyPr anchor="ctr"/>
          <a:lstStyle/>
          <a:p>
            <a:pPr algn="ctr"/>
            <a:br>
              <a:rPr lang="en-IN" sz="1800" b="0" i="0" u="none" strike="noStrike" baseline="0" dirty="0">
                <a:solidFill>
                  <a:srgbClr val="000000"/>
                </a:solidFill>
              </a:rPr>
            </a:br>
            <a:r>
              <a:rPr lang="en-IN" sz="1800" b="0" i="0" u="none" strike="noStrike" baseline="0" dirty="0">
                <a:solidFill>
                  <a:srgbClr val="000000"/>
                </a:solidFill>
              </a:rPr>
              <a:t> </a:t>
            </a:r>
            <a:br>
              <a:rPr lang="en-IN" sz="2400" b="0" i="0" u="none" strike="noStrike" baseline="0" dirty="0">
                <a:solidFill>
                  <a:srgbClr val="000000"/>
                </a:solidFill>
                <a:latin typeface="Times New Roman" panose="02020603050405020304" pitchFamily="18" charset="0"/>
                <a:cs typeface="Times New Roman" panose="02020603050405020304" pitchFamily="18" charset="0"/>
              </a:rPr>
            </a:br>
            <a:r>
              <a:rPr lang="en-GB" sz="4000" b="1" i="0" u="none" strike="noStrike" baseline="0" dirty="0">
                <a:solidFill>
                  <a:srgbClr val="000000"/>
                </a:solidFill>
                <a:latin typeface="Times New Roman" panose="02020603050405020304" pitchFamily="18" charset="0"/>
                <a:cs typeface="Times New Roman" panose="02020603050405020304" pitchFamily="18" charset="0"/>
              </a:rPr>
              <a:t>Power BI's incremental refresh for large datasets </a:t>
            </a:r>
            <a:br>
              <a:rPr lang="en-GB" sz="1800" b="0" i="0" u="none" strike="noStrike" baseline="0" dirty="0">
                <a:solidFill>
                  <a:srgbClr val="000000"/>
                </a:solidFill>
              </a:rPr>
            </a:br>
            <a:endParaRPr lang="en-IN" dirty="0"/>
          </a:p>
        </p:txBody>
      </p:sp>
    </p:spTree>
    <p:extLst>
      <p:ext uri="{BB962C8B-B14F-4D97-AF65-F5344CB8AC3E}">
        <p14:creationId xmlns:p14="http://schemas.microsoft.com/office/powerpoint/2010/main" val="106291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B0D3-D0E0-269B-FB41-BBCF9830ABA5}"/>
              </a:ext>
            </a:extLst>
          </p:cNvPr>
          <p:cNvSpPr>
            <a:spLocks noGrp="1"/>
          </p:cNvSpPr>
          <p:nvPr>
            <p:ph type="title"/>
          </p:nvPr>
        </p:nvSpPr>
        <p:spPr>
          <a:xfrm>
            <a:off x="252918" y="1123837"/>
            <a:ext cx="3044917" cy="4601183"/>
          </a:xfrm>
        </p:spPr>
        <p:txBody>
          <a:bodyPr>
            <a:normAutofit/>
          </a:bodyPr>
          <a:lstStyle/>
          <a:p>
            <a:pPr algn="ctr"/>
            <a:br>
              <a:rPr lang="en-IN" sz="1800" b="0" i="0" u="none" strike="noStrike" baseline="0" dirty="0">
                <a:solidFill>
                  <a:srgbClr val="000000"/>
                </a:solidFill>
              </a:rPr>
            </a:br>
            <a:r>
              <a:rPr lang="en-IN" sz="1800" b="0" i="0" u="none" strike="noStrike" baseline="0" dirty="0">
                <a:solidFill>
                  <a:srgbClr val="000000"/>
                </a:solidFill>
              </a:rPr>
              <a:t> </a:t>
            </a:r>
            <a:br>
              <a:rPr lang="en-IN" sz="1800" b="0" i="0" u="none" strike="noStrike" baseline="0" dirty="0">
                <a:solidFill>
                  <a:srgbClr val="000000"/>
                </a:solidFill>
              </a:rPr>
            </a:br>
            <a:r>
              <a:rPr lang="en-GB" b="1" i="0" u="none" strike="noStrike" baseline="0" dirty="0">
                <a:solidFill>
                  <a:srgbClr val="000000"/>
                </a:solidFill>
                <a:latin typeface="Times New Roman" panose="02020603050405020304" pitchFamily="18" charset="0"/>
                <a:cs typeface="Times New Roman" panose="02020603050405020304" pitchFamily="18" charset="0"/>
              </a:rPr>
              <a:t>Power BI’s incremental refresh for large datasets </a:t>
            </a:r>
            <a:br>
              <a:rPr lang="en-GB" sz="1800" b="0" i="0" u="none" strike="noStrike" baseline="0" dirty="0">
                <a:solidFill>
                  <a:srgbClr val="000000"/>
                </a:solidFill>
              </a:rPr>
            </a:br>
            <a:endParaRPr lang="en-IN" dirty="0"/>
          </a:p>
        </p:txBody>
      </p:sp>
      <p:sp>
        <p:nvSpPr>
          <p:cNvPr id="3" name="Content Placeholder 2">
            <a:extLst>
              <a:ext uri="{FF2B5EF4-FFF2-40B4-BE49-F238E27FC236}">
                <a16:creationId xmlns:a16="http://schemas.microsoft.com/office/drawing/2014/main" id="{FB777FB0-7E92-7C10-F7CC-3C8B973880E7}"/>
              </a:ext>
            </a:extLst>
          </p:cNvPr>
          <p:cNvSpPr>
            <a:spLocks noGrp="1"/>
          </p:cNvSpPr>
          <p:nvPr>
            <p:ph idx="1"/>
          </p:nvPr>
        </p:nvSpPr>
        <p:spPr>
          <a:xfrm>
            <a:off x="3824297" y="868680"/>
            <a:ext cx="7315200" cy="5120640"/>
          </a:xfrm>
        </p:spPr>
        <p:txBody>
          <a:bodyPr>
            <a:normAutofit/>
          </a:bodyPr>
          <a:lstStyle/>
          <a:p>
            <a:pPr marL="0" indent="0">
              <a:lnSpc>
                <a:spcPct val="150000"/>
              </a:lnSpc>
              <a:buNone/>
            </a:pPr>
            <a:r>
              <a:rPr lang="en-GB" sz="2400" dirty="0">
                <a:solidFill>
                  <a:schemeClr val="tx1"/>
                </a:solidFill>
                <a:latin typeface="Times New Roman" panose="02020603050405020304" pitchFamily="18" charset="0"/>
                <a:cs typeface="Times New Roman" panose="02020603050405020304" pitchFamily="18" charset="0"/>
              </a:rPr>
              <a:t>Incremental refresh in Power BI is a feature that optimizes the process of refreshing large datasets by only updating data that has changed since the last refresh, instead of reloading the entire dataset. This is particularly useful for handling large datasets, as it significantly reduces refresh times and resource usage. </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16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4AE9-5504-836B-C72B-DEB6DB82E25D}"/>
              </a:ext>
            </a:extLst>
          </p:cNvPr>
          <p:cNvSpPr>
            <a:spLocks noGrp="1"/>
          </p:cNvSpPr>
          <p:nvPr>
            <p:ph type="title"/>
          </p:nvPr>
        </p:nvSpPr>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How Incremental Refresh Works??</a:t>
            </a:r>
          </a:p>
        </p:txBody>
      </p:sp>
      <p:sp>
        <p:nvSpPr>
          <p:cNvPr id="3" name="Content Placeholder 2">
            <a:extLst>
              <a:ext uri="{FF2B5EF4-FFF2-40B4-BE49-F238E27FC236}">
                <a16:creationId xmlns:a16="http://schemas.microsoft.com/office/drawing/2014/main" id="{3E415500-2E04-58B4-EDDA-DFAFE4AD2303}"/>
              </a:ext>
            </a:extLst>
          </p:cNvPr>
          <p:cNvSpPr>
            <a:spLocks noGrp="1"/>
          </p:cNvSpPr>
          <p:nvPr>
            <p:ph idx="1"/>
          </p:nvPr>
        </p:nvSpPr>
        <p:spPr/>
        <p:txBody>
          <a:bodyPr>
            <a:normAutofit/>
          </a:bodyPr>
          <a:lstStyle/>
          <a:p>
            <a:pPr marL="0" indent="0">
              <a:lnSpc>
                <a:spcPct val="150000"/>
              </a:lnSpc>
              <a:buNone/>
            </a:pPr>
            <a:r>
              <a:rPr lang="en-GB" sz="2800" b="1" dirty="0">
                <a:solidFill>
                  <a:schemeClr val="tx1"/>
                </a:solidFill>
                <a:latin typeface="Times New Roman" panose="02020603050405020304" pitchFamily="18" charset="0"/>
                <a:cs typeface="Times New Roman" panose="02020603050405020304" pitchFamily="18" charset="0"/>
              </a:rPr>
              <a:t>1. Define the Incremental Refresh Policy</a:t>
            </a:r>
            <a:endParaRPr lang="en-GB" sz="2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en-GB" sz="2400" dirty="0">
                <a:solidFill>
                  <a:schemeClr val="tx1"/>
                </a:solidFill>
                <a:latin typeface="Times New Roman" panose="02020603050405020304" pitchFamily="18" charset="0"/>
                <a:cs typeface="Times New Roman" panose="02020603050405020304" pitchFamily="18" charset="0"/>
              </a:rPr>
              <a:t>You can set up rules in Power BI Desktop for how often and how much data to refresh. For instance, you might keep only the past 2 years of data while refreshing only the last month’s data each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32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A2B1-145E-5E86-B3E6-471BEE31D010}"/>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2. Partitions Data Automatically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6306F0-E51D-33CB-9059-27ACBA6B60EA}"/>
              </a:ext>
            </a:extLst>
          </p:cNvPr>
          <p:cNvSpPr>
            <a:spLocks noGrp="1"/>
          </p:cNvSpPr>
          <p:nvPr>
            <p:ph idx="1"/>
          </p:nvPr>
        </p:nvSpPr>
        <p:spPr/>
        <p:txBody>
          <a:bodyPr>
            <a:normAutofit/>
          </a:bodyPr>
          <a:lstStyle/>
          <a:p>
            <a:pPr marL="0" indent="0">
              <a:lnSpc>
                <a:spcPct val="150000"/>
              </a:lnSpc>
              <a:buNone/>
            </a:pPr>
            <a:r>
              <a:rPr lang="en-GB" sz="2400" dirty="0">
                <a:solidFill>
                  <a:schemeClr val="tx1"/>
                </a:solidFill>
                <a:latin typeface="Times New Roman" panose="02020603050405020304" pitchFamily="18" charset="0"/>
                <a:cs typeface="Times New Roman" panose="02020603050405020304" pitchFamily="18" charset="0"/>
              </a:rPr>
              <a:t>Power BI automatically partitions your data based on the date ranges you specify. For example, if you set the policy to refresh data daily, Power BI will create partitions for each day and only refresh the necessary ones.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65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7825-D2BA-F8A9-9D52-403775D032C9}"/>
              </a:ext>
            </a:extLst>
          </p:cNvPr>
          <p:cNvSpPr>
            <a:spLocks noGrp="1"/>
          </p:cNvSpPr>
          <p:nvPr>
            <p:ph type="title"/>
          </p:nvPr>
        </p:nvSpPr>
        <p:spPr/>
        <p:txBody>
          <a:bodyPr/>
          <a:lstStyle/>
          <a:p>
            <a:pPr algn="ctr"/>
            <a:r>
              <a:rPr lang="en-GB" b="1" dirty="0">
                <a:solidFill>
                  <a:schemeClr val="tx1"/>
                </a:solidFill>
                <a:latin typeface="Times New Roman" panose="02020603050405020304" pitchFamily="18" charset="0"/>
                <a:cs typeface="Times New Roman" panose="02020603050405020304" pitchFamily="18" charset="0"/>
              </a:rPr>
              <a:t>3.Only loads new and updated data</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B86282-B637-9FD9-FB95-8BDDDBBFEEF2}"/>
              </a:ext>
            </a:extLst>
          </p:cNvPr>
          <p:cNvSpPr>
            <a:spLocks noGrp="1"/>
          </p:cNvSpPr>
          <p:nvPr>
            <p:ph idx="1"/>
          </p:nvPr>
        </p:nvSpPr>
        <p:spPr/>
        <p:txBody>
          <a:bodyPr>
            <a:normAutofit/>
          </a:bodyPr>
          <a:lstStyle/>
          <a:p>
            <a:pPr marL="0" indent="0">
              <a:lnSpc>
                <a:spcPct val="150000"/>
              </a:lnSpc>
              <a:buNone/>
            </a:pPr>
            <a:r>
              <a:rPr lang="en-GB" sz="2400" dirty="0">
                <a:solidFill>
                  <a:schemeClr val="tx1"/>
                </a:solidFill>
                <a:latin typeface="Times New Roman" panose="02020603050405020304" pitchFamily="18" charset="0"/>
                <a:cs typeface="Times New Roman" panose="02020603050405020304" pitchFamily="18" charset="0"/>
              </a:rPr>
              <a:t>With incremental refresh, Power BI checks the data source for any additions or updates within the defined range. It loads only the updated and new records, leaving unchanged data untouched.</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11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116-C9FE-64E5-9B94-FDC89A4F5997}"/>
              </a:ext>
            </a:extLst>
          </p:cNvPr>
          <p:cNvSpPr>
            <a:spLocks noGrp="1"/>
          </p:cNvSpPr>
          <p:nvPr>
            <p:ph type="title"/>
          </p:nvPr>
        </p:nvSpPr>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4. Storage Mode Compatibility</a:t>
            </a:r>
          </a:p>
        </p:txBody>
      </p:sp>
      <p:sp>
        <p:nvSpPr>
          <p:cNvPr id="3" name="Content Placeholder 2">
            <a:extLst>
              <a:ext uri="{FF2B5EF4-FFF2-40B4-BE49-F238E27FC236}">
                <a16:creationId xmlns:a16="http://schemas.microsoft.com/office/drawing/2014/main" id="{7D22F0D6-397B-E044-E52C-B35EF66E6E30}"/>
              </a:ext>
            </a:extLst>
          </p:cNvPr>
          <p:cNvSpPr>
            <a:spLocks noGrp="1"/>
          </p:cNvSpPr>
          <p:nvPr>
            <p:ph idx="1"/>
          </p:nvPr>
        </p:nvSpPr>
        <p:spPr/>
        <p:txBody>
          <a:bodyPr>
            <a:normAutofit/>
          </a:bodyPr>
          <a:lstStyle/>
          <a:p>
            <a:pPr marL="0" indent="0">
              <a:lnSpc>
                <a:spcPct val="150000"/>
              </a:lnSpc>
              <a:buNone/>
            </a:pPr>
            <a:r>
              <a:rPr lang="en-GB" sz="2400" dirty="0">
                <a:solidFill>
                  <a:schemeClr val="tx1"/>
                </a:solidFill>
                <a:latin typeface="Times New Roman" panose="02020603050405020304" pitchFamily="18" charset="0"/>
                <a:cs typeface="Times New Roman" panose="02020603050405020304" pitchFamily="18" charset="0"/>
              </a:rPr>
              <a:t>Incremental refresh is compatible with both Import and Direct Query storage modes. However, it’s especially useful with Import mode, where large data loads can be resource-intensive.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14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A53F-5492-FCA7-9DA0-AA017F070755}"/>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Benefits of Incremental Refresh</a:t>
            </a:r>
          </a:p>
        </p:txBody>
      </p:sp>
      <p:sp>
        <p:nvSpPr>
          <p:cNvPr id="3" name="Content Placeholder 2">
            <a:extLst>
              <a:ext uri="{FF2B5EF4-FFF2-40B4-BE49-F238E27FC236}">
                <a16:creationId xmlns:a16="http://schemas.microsoft.com/office/drawing/2014/main" id="{37BD4431-2DD9-8706-CABF-9E5D8FE61993}"/>
              </a:ext>
            </a:extLst>
          </p:cNvPr>
          <p:cNvSpPr>
            <a:spLocks noGrp="1"/>
          </p:cNvSpPr>
          <p:nvPr>
            <p:ph idx="1"/>
          </p:nvPr>
        </p:nvSpPr>
        <p:spPr/>
        <p:txBody>
          <a:bodyPr/>
          <a:lstStyle/>
          <a:p>
            <a:pPr>
              <a:lnSpc>
                <a:spcPct val="150000"/>
              </a:lnSpc>
              <a:buFont typeface="Wingdings" panose="05000000000000000000" pitchFamily="2" charset="2"/>
              <a:buChar char="q"/>
            </a:pPr>
            <a:r>
              <a:rPr lang="en-GB" b="1" dirty="0">
                <a:solidFill>
                  <a:schemeClr val="tx1"/>
                </a:solidFill>
                <a:latin typeface="Times New Roman" panose="02020603050405020304" pitchFamily="18" charset="0"/>
                <a:cs typeface="Times New Roman" panose="02020603050405020304" pitchFamily="18" charset="0"/>
              </a:rPr>
              <a:t>Reduced Refresh Times</a:t>
            </a:r>
            <a:r>
              <a:rPr lang="en-GB" dirty="0">
                <a:solidFill>
                  <a:schemeClr val="tx1"/>
                </a:solidFill>
                <a:latin typeface="Times New Roman" panose="02020603050405020304" pitchFamily="18" charset="0"/>
                <a:cs typeface="Times New Roman" panose="02020603050405020304" pitchFamily="18" charset="0"/>
              </a:rPr>
              <a:t>: Only the most recent data is loaded, cutting down on refresh time.</a:t>
            </a:r>
          </a:p>
          <a:p>
            <a:pPr>
              <a:lnSpc>
                <a:spcPct val="150000"/>
              </a:lnSpc>
              <a:buFont typeface="Wingdings" panose="05000000000000000000" pitchFamily="2" charset="2"/>
              <a:buChar char="q"/>
            </a:pPr>
            <a:r>
              <a:rPr lang="en-GB" b="1" dirty="0">
                <a:solidFill>
                  <a:schemeClr val="tx1"/>
                </a:solidFill>
                <a:latin typeface="Times New Roman" panose="02020603050405020304" pitchFamily="18" charset="0"/>
                <a:cs typeface="Times New Roman" panose="02020603050405020304" pitchFamily="18" charset="0"/>
              </a:rPr>
              <a:t>Improved Performance</a:t>
            </a:r>
            <a:r>
              <a:rPr lang="en-GB" dirty="0">
                <a:solidFill>
                  <a:schemeClr val="tx1"/>
                </a:solidFill>
                <a:latin typeface="Times New Roman" panose="02020603050405020304" pitchFamily="18" charset="0"/>
                <a:cs typeface="Times New Roman" panose="02020603050405020304" pitchFamily="18" charset="0"/>
              </a:rPr>
              <a:t>: Optimized queries reduce pressure on data sources, improving performance</a:t>
            </a:r>
          </a:p>
          <a:p>
            <a:pPr>
              <a:lnSpc>
                <a:spcPct val="150000"/>
              </a:lnSpc>
              <a:buFont typeface="Wingdings" panose="05000000000000000000" pitchFamily="2" charset="2"/>
              <a:buChar char="q"/>
            </a:pPr>
            <a:r>
              <a:rPr lang="en-GB" b="1" dirty="0">
                <a:solidFill>
                  <a:schemeClr val="tx1"/>
                </a:solidFill>
                <a:latin typeface="Times New Roman" panose="02020603050405020304" pitchFamily="18" charset="0"/>
                <a:cs typeface="Times New Roman" panose="02020603050405020304" pitchFamily="18" charset="0"/>
              </a:rPr>
              <a:t>Efficient Storage Management</a:t>
            </a:r>
            <a:r>
              <a:rPr lang="en-GB" dirty="0">
                <a:solidFill>
                  <a:schemeClr val="tx1"/>
                </a:solidFill>
                <a:latin typeface="Times New Roman" panose="02020603050405020304" pitchFamily="18" charset="0"/>
                <a:cs typeface="Times New Roman" panose="02020603050405020304" pitchFamily="18" charset="0"/>
              </a:rPr>
              <a:t>: It helps maintain dataset size, which is critical for large datasets, especially when using limited storage resources.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39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04C8-BCC4-ED67-D731-F973C89DFDCB}"/>
              </a:ext>
            </a:extLst>
          </p:cNvPr>
          <p:cNvSpPr>
            <a:spLocks noGrp="1"/>
          </p:cNvSpPr>
          <p:nvPr>
            <p:ph type="title"/>
          </p:nvPr>
        </p:nvSpPr>
        <p:spPr/>
        <p:txBody>
          <a:bodyPr>
            <a:normAutofit/>
          </a:bodyPr>
          <a:lstStyle/>
          <a:p>
            <a:pPr algn="ctr"/>
            <a:r>
              <a:rPr lang="en-GB" sz="4000" b="1" dirty="0">
                <a:solidFill>
                  <a:schemeClr val="tx1"/>
                </a:solidFill>
                <a:latin typeface="Times New Roman" panose="02020603050405020304" pitchFamily="18" charset="0"/>
                <a:cs typeface="Times New Roman" panose="02020603050405020304" pitchFamily="18" charset="0"/>
              </a:rPr>
              <a:t>Conclusion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576E41D-34DE-85B2-BF2C-AABD81D7F8CC}"/>
              </a:ext>
            </a:extLst>
          </p:cNvPr>
          <p:cNvSpPr>
            <a:spLocks noGrp="1"/>
          </p:cNvSpPr>
          <p:nvPr>
            <p:ph idx="1"/>
          </p:nvPr>
        </p:nvSpPr>
        <p:spPr/>
        <p:txBody>
          <a:bodyPr>
            <a:normAutofit fontScale="92500"/>
          </a:bodyPr>
          <a:lstStyle/>
          <a:p>
            <a:pPr marL="0" indent="0">
              <a:lnSpc>
                <a:spcPct val="150000"/>
              </a:lnSpc>
              <a:buNone/>
            </a:pPr>
            <a:r>
              <a:rPr lang="en-GB" sz="2400" dirty="0">
                <a:solidFill>
                  <a:schemeClr val="tx1"/>
                </a:solidFill>
                <a:latin typeface="Times New Roman" panose="02020603050405020304" pitchFamily="18" charset="0"/>
                <a:cs typeface="Times New Roman" panose="02020603050405020304" pitchFamily="18" charset="0"/>
              </a:rPr>
              <a:t>In conclusion, Power BI’s incremental refresh is a powerful feature for managing large datasets efficiently. By updating only the new and changed data, it reduces refresh times, optimizes performance, and minimizes resource usage. This targeted approach not only enhances the speed of data processing but also ensures that storage and computational resources are used efficiently. For organizations handling large and frequently updated datasets, incremental refresh provides a scalable solution to keep data up-to-date without compromising performance or system stability.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50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EF3C8A-0AC9-2666-19A0-64DA694DC26A}"/>
              </a:ext>
            </a:extLst>
          </p:cNvPr>
          <p:cNvSpPr>
            <a:spLocks noGrp="1"/>
          </p:cNvSpPr>
          <p:nvPr>
            <p:ph type="title"/>
          </p:nvPr>
        </p:nvSpPr>
        <p:spPr/>
        <p:txBody>
          <a:bodyPr/>
          <a:lstStyle/>
          <a:p>
            <a:pPr algn="ctr"/>
            <a:r>
              <a:rPr lang="en-IN" sz="4400" b="1" dirty="0">
                <a:solidFill>
                  <a:schemeClr val="tx1"/>
                </a:solidFill>
                <a:latin typeface="Times New Roman" panose="02020603050405020304" pitchFamily="18" charset="0"/>
                <a:cs typeface="Times New Roman" panose="02020603050405020304" pitchFamily="18" charset="0"/>
              </a:rPr>
              <a:t>Thank you</a:t>
            </a:r>
            <a:br>
              <a:rPr lang="en-IN" dirty="0"/>
            </a:br>
            <a:endParaRPr lang="en-IN" dirty="0"/>
          </a:p>
        </p:txBody>
      </p:sp>
      <p:sp>
        <p:nvSpPr>
          <p:cNvPr id="3" name="Content Placeholder 2">
            <a:extLst>
              <a:ext uri="{FF2B5EF4-FFF2-40B4-BE49-F238E27FC236}">
                <a16:creationId xmlns:a16="http://schemas.microsoft.com/office/drawing/2014/main" id="{28415CE8-164D-3838-2040-C6D6A584F7DD}"/>
              </a:ext>
            </a:extLst>
          </p:cNvPr>
          <p:cNvSpPr>
            <a:spLocks noGrp="1"/>
          </p:cNvSpPr>
          <p:nvPr>
            <p:ph idx="1"/>
          </p:nvPr>
        </p:nvSpPr>
        <p:spPr>
          <a:xfrm>
            <a:off x="3762531" y="864108"/>
            <a:ext cx="7421937" cy="5120640"/>
          </a:xfrm>
        </p:spPr>
        <p:txBody>
          <a:bodyPr/>
          <a:lstStyle/>
          <a:p>
            <a:endParaRPr lang="en-GB" dirty="0"/>
          </a:p>
          <a:p>
            <a:pPr marL="0" indent="0">
              <a:buNone/>
            </a:pPr>
            <a:endParaRPr lang="en-IN" dirty="0"/>
          </a:p>
          <a:p>
            <a:pPr marL="0" indent="0">
              <a:buNone/>
            </a:pPr>
            <a:endParaRPr lang="en-IN" b="1" dirty="0">
              <a:solidFill>
                <a:schemeClr val="tx1"/>
              </a:solidFill>
              <a:latin typeface="Times New Roman" panose="02020603050405020304" pitchFamily="18" charset="0"/>
              <a:cs typeface="Times New Roman" panose="02020603050405020304" pitchFamily="18" charset="0"/>
            </a:endParaRPr>
          </a:p>
          <a:p>
            <a:pPr marL="0" indent="0">
              <a:buNone/>
            </a:pPr>
            <a:r>
              <a:rPr lang="en-IN" b="1" dirty="0">
                <a:solidFill>
                  <a:schemeClr val="tx1"/>
                </a:solidFill>
                <a:latin typeface="Times New Roman" panose="02020603050405020304" pitchFamily="18" charset="0"/>
                <a:cs typeface="Times New Roman" panose="02020603050405020304" pitchFamily="18" charset="0"/>
              </a:rPr>
              <a:t>                                           </a:t>
            </a:r>
          </a:p>
          <a:p>
            <a:pPr marL="0" indent="0">
              <a:buNone/>
            </a:pPr>
            <a:r>
              <a:rPr lang="en-IN" b="1"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ajaycraju98@gmail.com</a:t>
            </a:r>
            <a:endParaRPr lang="en-IN" b="1" dirty="0">
              <a:solidFill>
                <a:schemeClr val="tx1"/>
              </a:solidFill>
              <a:latin typeface="Times New Roman" panose="02020603050405020304" pitchFamily="18" charset="0"/>
              <a:cs typeface="Times New Roman" panose="02020603050405020304" pitchFamily="18" charset="0"/>
            </a:endParaRPr>
          </a:p>
          <a:p>
            <a:pPr marL="0" indent="0">
              <a:buNone/>
            </a:pPr>
            <a:r>
              <a:rPr lang="en-IN" b="1" dirty="0">
                <a:solidFill>
                  <a:schemeClr val="tx1"/>
                </a:solidFill>
                <a:latin typeface="Times New Roman" panose="02020603050405020304" pitchFamily="18" charset="0"/>
                <a:cs typeface="Times New Roman" panose="02020603050405020304" pitchFamily="18" charset="0"/>
              </a:rPr>
              <a:t> </a:t>
            </a:r>
          </a:p>
          <a:p>
            <a:endParaRPr lang="en-IN" dirty="0"/>
          </a:p>
          <a:p>
            <a:endParaRPr lang="en-IN" dirty="0"/>
          </a:p>
          <a:p>
            <a:endParaRPr lang="en-IN" dirty="0"/>
          </a:p>
          <a:p>
            <a:endParaRPr lang="en-IN" dirty="0"/>
          </a:p>
        </p:txBody>
      </p:sp>
      <p:pic>
        <p:nvPicPr>
          <p:cNvPr id="9" name="Picture 8">
            <a:extLst>
              <a:ext uri="{FF2B5EF4-FFF2-40B4-BE49-F238E27FC236}">
                <a16:creationId xmlns:a16="http://schemas.microsoft.com/office/drawing/2014/main" id="{FC3F8DC5-AFD2-4C20-F082-147DA298112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166609" y="2908438"/>
            <a:ext cx="714791" cy="515990"/>
          </a:xfrm>
          <a:prstGeom prst="rect">
            <a:avLst/>
          </a:prstGeom>
        </p:spPr>
      </p:pic>
    </p:spTree>
    <p:extLst>
      <p:ext uri="{BB962C8B-B14F-4D97-AF65-F5344CB8AC3E}">
        <p14:creationId xmlns:p14="http://schemas.microsoft.com/office/powerpoint/2010/main" val="185041004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73</TotalTime>
  <Words>413</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Corbel</vt:lpstr>
      <vt:lpstr>Times New Roman</vt:lpstr>
      <vt:lpstr>Wingdings</vt:lpstr>
      <vt:lpstr>Wingdings 2</vt:lpstr>
      <vt:lpstr>Frame</vt:lpstr>
      <vt:lpstr>   Power BI's incremental refresh for large datasets  </vt:lpstr>
      <vt:lpstr>   Power BI’s incremental refresh for large datasets  </vt:lpstr>
      <vt:lpstr>How Incremental Refresh Works??</vt:lpstr>
      <vt:lpstr>2. Partitions Data Automatically</vt:lpstr>
      <vt:lpstr>3.Only loads new and updated data</vt:lpstr>
      <vt:lpstr>4. Storage Mode Compatibility</vt:lpstr>
      <vt:lpstr>Benefits of Incremental Refresh</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11</cp:revision>
  <dcterms:created xsi:type="dcterms:W3CDTF">2024-11-05T15:16:44Z</dcterms:created>
  <dcterms:modified xsi:type="dcterms:W3CDTF">2024-11-05T16:29:58Z</dcterms:modified>
</cp:coreProperties>
</file>