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Lst>
  <p:sldIdLst>
    <p:sldId id="256" r:id="rId2"/>
    <p:sldId id="257" r:id="rId3"/>
    <p:sldId id="258" r:id="rId4"/>
    <p:sldId id="261" r:id="rId5"/>
    <p:sldId id="262" r:id="rId6"/>
    <p:sldId id="263" r:id="rId7"/>
    <p:sldId id="274" r:id="rId8"/>
    <p:sldId id="273" r:id="rId9"/>
    <p:sldId id="275" r:id="rId10"/>
    <p:sldId id="276" r:id="rId11"/>
    <p:sldId id="277"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DDFF3B1-DD51-47A6-B6ED-34C78B5BEC15}" type="datetimeFigureOut">
              <a:rPr lang="en-IN" smtClean="0"/>
              <a:t>12-10-2024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70069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60547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072305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820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78428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FF3B1-DD51-47A6-B6ED-34C78B5BEC15}" type="datetimeFigureOut">
              <a:rPr lang="en-IN" smtClean="0"/>
              <a:t>12-10-2024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483155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FF3B1-DD51-47A6-B6ED-34C78B5BEC15}" type="datetimeFigureOut">
              <a:rPr lang="en-IN" smtClean="0"/>
              <a:t>12-10-2024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46953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448624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523594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29001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23780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DFF3B1-DD51-47A6-B6ED-34C78B5BEC15}"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27963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89833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FF3B1-DD51-47A6-B6ED-34C78B5BEC15}" type="datetimeFigureOut">
              <a:rPr lang="en-IN" smtClean="0"/>
              <a:t>12-10-2024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23900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DFF3B1-DD51-47A6-B6ED-34C78B5BEC15}" type="datetimeFigureOut">
              <a:rPr lang="en-IN" smtClean="0"/>
              <a:t>12-10-2024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7986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FF3B1-DD51-47A6-B6ED-34C78B5BEC15}" type="datetimeFigureOut">
              <a:rPr lang="en-IN" smtClean="0"/>
              <a:t>12-10-2024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7828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61912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27072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DFF3B1-DD51-47A6-B6ED-34C78B5BEC15}" type="datetimeFigureOut">
              <a:rPr lang="en-IN" smtClean="0"/>
              <a:t>12-10-2024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1AF962-C001-41BC-B74F-2820BD351E47}" type="slidenum">
              <a:rPr lang="en-IN" smtClean="0"/>
              <a:t>‹#›</a:t>
            </a:fld>
            <a:endParaRPr lang="en-IN"/>
          </a:p>
        </p:txBody>
      </p:sp>
    </p:spTree>
    <p:extLst>
      <p:ext uri="{BB962C8B-B14F-4D97-AF65-F5344CB8AC3E}">
        <p14:creationId xmlns:p14="http://schemas.microsoft.com/office/powerpoint/2010/main" val="3598377637"/>
      </p:ext>
    </p:extLst>
  </p:cSld>
  <p:clrMap bg1="dk1" tx1="lt1" bg2="dk2" tx2="lt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 id="2147484228"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slideLayout" Target="../slideLayouts/slideLayout9.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jpeg"/><Relationship Id="rId2" Type="http://schemas.openxmlformats.org/officeDocument/2006/relationships/slideLayout" Target="../slideLayouts/slideLayout3.xml"/><Relationship Id="rId1" Type="http://schemas.openxmlformats.org/officeDocument/2006/relationships/themeOverride" Target="../theme/themeOverride12.xml"/><Relationship Id="rId6" Type="http://schemas.openxmlformats.org/officeDocument/2006/relationships/hyperlink" Target="https://pixabay.com/id/logo-gmail-e-mail-1162901/" TargetMode="External"/><Relationship Id="rId5" Type="http://schemas.openxmlformats.org/officeDocument/2006/relationships/image" Target="../media/image15.png"/><Relationship Id="rId4" Type="http://schemas.openxmlformats.org/officeDocument/2006/relationships/hyperlink" Target="mailto:ajaycraju98@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8.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slideLayout" Target="../slideLayouts/slideLayout18.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8.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627DB6-C9B2-32DD-AA14-0A5A050F6157}"/>
              </a:ext>
            </a:extLst>
          </p:cNvPr>
          <p:cNvSpPr>
            <a:spLocks noGrp="1"/>
          </p:cNvSpPr>
          <p:nvPr>
            <p:ph type="body" sz="half" idx="2"/>
          </p:nvPr>
        </p:nvSpPr>
        <p:spPr>
          <a:xfrm>
            <a:off x="0" y="0"/>
            <a:ext cx="6386514" cy="6857999"/>
          </a:xfrm>
          <a:pattFill prst="pct5">
            <a:fgClr>
              <a:schemeClr val="bg1"/>
            </a:fgClr>
            <a:bgClr>
              <a:schemeClr val="bg1"/>
            </a:bgClr>
          </a:pattFill>
        </p:spPr>
        <p:txBody>
          <a:bodyPr>
            <a:normAutofit/>
          </a:bodyPr>
          <a:lstStyle/>
          <a:p>
            <a:pPr algn="ctr"/>
            <a:endParaRPr lang="en-IN" sz="7200" b="1" dirty="0">
              <a:latin typeface="Times New Roman" panose="02020603050405020304" pitchFamily="18" charset="0"/>
              <a:cs typeface="Times New Roman" panose="02020603050405020304" pitchFamily="18" charset="0"/>
            </a:endParaRPr>
          </a:p>
          <a:p>
            <a:pPr algn="ctr"/>
            <a:endParaRPr lang="en-GB" sz="6000" b="1" dirty="0">
              <a:latin typeface="Times New Roman" panose="02020603050405020304" pitchFamily="18" charset="0"/>
              <a:cs typeface="Times New Roman" panose="02020603050405020304" pitchFamily="18" charset="0"/>
            </a:endParaRPr>
          </a:p>
          <a:p>
            <a:pPr algn="ctr"/>
            <a:r>
              <a:rPr lang="en-GB" sz="6000" b="1" dirty="0">
                <a:latin typeface="Times New Roman" panose="02020603050405020304" pitchFamily="18" charset="0"/>
                <a:cs typeface="Times New Roman" panose="02020603050405020304" pitchFamily="18" charset="0"/>
              </a:rPr>
              <a:t>Time series analysis</a:t>
            </a:r>
            <a:endParaRPr lang="en-IN" sz="6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8818E86-5A46-89EC-A401-12B089102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514" y="0"/>
            <a:ext cx="5805486" cy="6858000"/>
          </a:xfrm>
          <a:prstGeom prst="rect">
            <a:avLst/>
          </a:prstGeom>
        </p:spPr>
      </p:pic>
    </p:spTree>
    <p:extLst>
      <p:ext uri="{BB962C8B-B14F-4D97-AF65-F5344CB8AC3E}">
        <p14:creationId xmlns:p14="http://schemas.microsoft.com/office/powerpoint/2010/main" val="21093108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918A-3924-AB23-7EA6-CBDE6C2DABC0}"/>
              </a:ext>
            </a:extLst>
          </p:cNvPr>
          <p:cNvSpPr>
            <a:spLocks noGrp="1"/>
          </p:cNvSpPr>
          <p:nvPr>
            <p:ph type="title"/>
          </p:nvPr>
        </p:nvSpPr>
        <p:spPr>
          <a:xfrm>
            <a:off x="1357315" y="357189"/>
            <a:ext cx="5515434" cy="1085850"/>
          </a:xfrm>
          <a:pattFill prst="pct5">
            <a:fgClr>
              <a:schemeClr val="bg1"/>
            </a:fgClr>
            <a:bgClr>
              <a:schemeClr val="bg1"/>
            </a:bgClr>
          </a:pattFill>
          <a:effectLst>
            <a:outerShdw blurRad="25400" dir="17880000">
              <a:srgbClr val="000000">
                <a:alpha val="46000"/>
              </a:srgbClr>
            </a:outerShdw>
          </a:effectLst>
        </p:spPr>
        <p:txBody>
          <a:bodyPr vert="horz" lIns="91440" tIns="45720" rIns="91440" bIns="45720" rtlCol="0" anchor="b">
            <a:normAutofit/>
          </a:bodyPr>
          <a:lstStyle/>
          <a:p>
            <a:pPr algn="l"/>
            <a:r>
              <a:rPr lang="en-GB" b="1" cap="none" dirty="0">
                <a:latin typeface="Times New Roman" panose="02020603050405020304" pitchFamily="18" charset="0"/>
                <a:cs typeface="Times New Roman" panose="02020603050405020304" pitchFamily="18" charset="0"/>
              </a:rPr>
              <a:t>8. Autocorrelation analysis</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A21F8A0C-0A80-616E-59F6-E847AA8C2896}"/>
              </a:ext>
            </a:extLst>
          </p:cNvPr>
          <p:cNvSpPr>
            <a:spLocks noGrp="1" noChangeArrowheads="1"/>
          </p:cNvSpPr>
          <p:nvPr>
            <p:ph type="body" sz="half" idx="2"/>
          </p:nvPr>
        </p:nvSpPr>
        <p:spPr bwMode="auto">
          <a:xfrm>
            <a:off x="1357315" y="1821228"/>
            <a:ext cx="551543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You can use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autocorrelation</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to check the relationship</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between the data points and their lags: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Calculate the correlation between the original data and the data shifted by one or more time periods using Excel’s </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CORREL</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function.</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4E39C14-0127-7B51-587D-27CA3AFF4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956" y="0"/>
            <a:ext cx="4921044" cy="6857999"/>
          </a:xfrm>
          <a:prstGeom prst="rect">
            <a:avLst/>
          </a:prstGeom>
        </p:spPr>
      </p:pic>
    </p:spTree>
    <p:extLst>
      <p:ext uri="{BB962C8B-B14F-4D97-AF65-F5344CB8AC3E}">
        <p14:creationId xmlns:p14="http://schemas.microsoft.com/office/powerpoint/2010/main" val="337600113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8C39-886A-042F-896B-1333C7FC0AB9}"/>
              </a:ext>
            </a:extLst>
          </p:cNvPr>
          <p:cNvSpPr>
            <a:spLocks noGrp="1"/>
          </p:cNvSpPr>
          <p:nvPr>
            <p:ph type="title"/>
          </p:nvPr>
        </p:nvSpPr>
        <p:spPr>
          <a:xfrm>
            <a:off x="1258365" y="609601"/>
            <a:ext cx="5599635" cy="1197386"/>
          </a:xfrm>
          <a:pattFill prst="pct5">
            <a:fgClr>
              <a:schemeClr val="bg1"/>
            </a:fgClr>
            <a:bgClr>
              <a:schemeClr val="bg1"/>
            </a:bgClr>
          </a:pattFill>
        </p:spPr>
        <p:txBody>
          <a:bodyPr anchor="ctr">
            <a:normAutofit fontScale="90000"/>
          </a:bodyPr>
          <a:lstStyle/>
          <a:p>
            <a:r>
              <a:rPr lang="en-GB" b="1" cap="none" dirty="0">
                <a:latin typeface="Times New Roman" panose="02020603050405020304" pitchFamily="18" charset="0"/>
                <a:cs typeface="Times New Roman" panose="02020603050405020304" pitchFamily="18" charset="0"/>
              </a:rPr>
              <a:t>9. Visualization with power BI or pivot charts</a:t>
            </a:r>
            <a:br>
              <a:rPr lang="en-GB" b="1" cap="none" dirty="0">
                <a:latin typeface="Times New Roman" panose="02020603050405020304" pitchFamily="18" charset="0"/>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081B270-27C1-1195-2CCD-D4AEFE68BE72}"/>
              </a:ext>
            </a:extLst>
          </p:cNvPr>
          <p:cNvSpPr>
            <a:spLocks noGrp="1"/>
          </p:cNvSpPr>
          <p:nvPr>
            <p:ph type="body" sz="half" idx="2"/>
          </p:nvPr>
        </p:nvSpPr>
        <p:spPr>
          <a:xfrm>
            <a:off x="1258365" y="1806987"/>
            <a:ext cx="5442473" cy="3757995"/>
          </a:xfrm>
        </p:spPr>
        <p:txBody>
          <a:bodyPr>
            <a:normAutofit fontScale="92500" lnSpcReduction="20000"/>
          </a:bodyPr>
          <a:lstStyle/>
          <a:p>
            <a:pPr algn="just">
              <a:lnSpc>
                <a:spcPct val="200000"/>
              </a:lnSpc>
            </a:pPr>
            <a:r>
              <a:rPr lang="en-GB" sz="2800" dirty="0">
                <a:latin typeface="Times New Roman" panose="02020603050405020304" pitchFamily="18" charset="0"/>
                <a:cs typeface="Times New Roman" panose="02020603050405020304" pitchFamily="18" charset="0"/>
              </a:rPr>
              <a:t>If you want more interactive time series analysis and visualization, you can export the data to Power BI or use Excel’s </a:t>
            </a:r>
            <a:r>
              <a:rPr lang="en-GB" sz="2800" dirty="0" err="1">
                <a:latin typeface="Times New Roman" panose="02020603050405020304" pitchFamily="18" charset="0"/>
                <a:cs typeface="Times New Roman" panose="02020603050405020304" pitchFamily="18" charset="0"/>
              </a:rPr>
              <a:t>PivotCharts</a:t>
            </a:r>
            <a:r>
              <a:rPr lang="en-GB" sz="2800" dirty="0">
                <a:latin typeface="Times New Roman" panose="02020603050405020304" pitchFamily="18" charset="0"/>
                <a:cs typeface="Times New Roman" panose="02020603050405020304" pitchFamily="18" charset="0"/>
              </a:rPr>
              <a:t> for dynamic visualizations.</a:t>
            </a:r>
          </a:p>
          <a:p>
            <a:pPr algn="l"/>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89D67A-7F3D-06E9-34D2-02C9C78CA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458" y="0"/>
            <a:ext cx="4950542" cy="6858000"/>
          </a:xfrm>
          <a:prstGeom prst="rect">
            <a:avLst/>
          </a:prstGeom>
        </p:spPr>
      </p:pic>
    </p:spTree>
    <p:extLst>
      <p:ext uri="{BB962C8B-B14F-4D97-AF65-F5344CB8AC3E}">
        <p14:creationId xmlns:p14="http://schemas.microsoft.com/office/powerpoint/2010/main" val="27263769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A7BF-C4C5-0D87-5320-91EBD4EBCAC9}"/>
              </a:ext>
            </a:extLst>
          </p:cNvPr>
          <p:cNvSpPr>
            <a:spLocks noGrp="1"/>
          </p:cNvSpPr>
          <p:nvPr>
            <p:ph type="title"/>
          </p:nvPr>
        </p:nvSpPr>
        <p:spPr>
          <a:xfrm>
            <a:off x="1481137" y="585788"/>
            <a:ext cx="4248151" cy="815308"/>
          </a:xfrm>
          <a:pattFill prst="pct5">
            <a:fgClr>
              <a:schemeClr val="bg1"/>
            </a:fgClr>
            <a:bgClr>
              <a:schemeClr val="bg1"/>
            </a:bgClr>
          </a:pattFill>
        </p:spPr>
        <p:txBody>
          <a:bodyPr>
            <a:normAutofit/>
          </a:bodyPr>
          <a:lstStyle/>
          <a:p>
            <a:r>
              <a:rPr lang="en-GB" sz="3600" b="1" cap="none" dirty="0">
                <a:latin typeface="Times New Roman" panose="02020603050405020304" pitchFamily="18" charset="0"/>
                <a:cs typeface="Times New Roman" panose="02020603050405020304" pitchFamily="18" charset="0"/>
              </a:rPr>
              <a:t>  Conclusion</a:t>
            </a:r>
            <a:endParaRPr lang="en-IN" sz="3600" b="1" cap="none"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3116BB7-A3D1-87A5-B349-AB209559D76B}"/>
              </a:ext>
            </a:extLst>
          </p:cNvPr>
          <p:cNvSpPr>
            <a:spLocks noGrp="1"/>
          </p:cNvSpPr>
          <p:nvPr>
            <p:ph idx="1"/>
          </p:nvPr>
        </p:nvSpPr>
        <p:spPr>
          <a:xfrm>
            <a:off x="1481137" y="1401096"/>
            <a:ext cx="9486901" cy="3928141"/>
          </a:xfrm>
          <a:noFill/>
        </p:spPr>
        <p:txBody>
          <a:bodyPr anchor="ctr">
            <a:normAutofit/>
          </a:bodyPr>
          <a:lstStyle/>
          <a:p>
            <a:pPr marL="0" indent="0" algn="just">
              <a:buNone/>
            </a:pPr>
            <a:r>
              <a:rPr lang="en-GB" sz="2800" dirty="0">
                <a:latin typeface="Times New Roman" panose="02020603050405020304" pitchFamily="18" charset="0"/>
                <a:cs typeface="Times New Roman" panose="02020603050405020304" pitchFamily="18" charset="0"/>
              </a:rPr>
              <a:t>The insights gained from time series analysis enable businesses and researchers to forecast future values, predict outcomes, and make informed decisions. By understanding these patterns over time, organizations can better plan for the future, optimize resource allocation, and respond proactively to anticipated changes or trends.</a:t>
            </a:r>
            <a:endParaRPr lang="en-GB"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2256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6B5-80BA-29C4-A07E-E31D992FB25D}"/>
              </a:ext>
            </a:extLst>
          </p:cNvPr>
          <p:cNvSpPr>
            <a:spLocks noGrp="1"/>
          </p:cNvSpPr>
          <p:nvPr>
            <p:ph type="title"/>
          </p:nvPr>
        </p:nvSpPr>
        <p:spPr>
          <a:xfrm>
            <a:off x="764070" y="2298628"/>
            <a:ext cx="6515099" cy="1868666"/>
          </a:xfrm>
          <a:noFill/>
        </p:spPr>
        <p:txBody>
          <a:bodyPr/>
          <a:lstStyle/>
          <a:p>
            <a:r>
              <a:rPr lang="en-GB" sz="5400" b="1" i="1" dirty="0">
                <a:latin typeface="Times New Roman" panose="02020603050405020304" pitchFamily="18" charset="0"/>
                <a:cs typeface="Times New Roman" panose="02020603050405020304" pitchFamily="18" charset="0"/>
              </a:rPr>
              <a:t>Thank you !!!</a:t>
            </a:r>
            <a:br>
              <a:rPr lang="en-GB" sz="5400" i="1" dirty="0">
                <a:latin typeface="Times New Roman" panose="02020603050405020304" pitchFamily="18" charset="0"/>
                <a:cs typeface="Times New Roman" panose="02020603050405020304" pitchFamily="18" charset="0"/>
              </a:rPr>
            </a:br>
            <a:endParaRPr lang="en-IN" dirty="0"/>
          </a:p>
        </p:txBody>
      </p:sp>
      <p:sp>
        <p:nvSpPr>
          <p:cNvPr id="8" name="Text Placeholder 7">
            <a:extLst>
              <a:ext uri="{FF2B5EF4-FFF2-40B4-BE49-F238E27FC236}">
                <a16:creationId xmlns:a16="http://schemas.microsoft.com/office/drawing/2014/main" id="{755AA12F-7DCB-7C75-EF0B-52CAB2E4754A}"/>
              </a:ext>
            </a:extLst>
          </p:cNvPr>
          <p:cNvSpPr>
            <a:spLocks noGrp="1"/>
          </p:cNvSpPr>
          <p:nvPr>
            <p:ph type="body" idx="1"/>
          </p:nvPr>
        </p:nvSpPr>
        <p:spPr>
          <a:xfrm>
            <a:off x="1064107" y="3057525"/>
            <a:ext cx="6515098" cy="2219538"/>
          </a:xfrm>
          <a:blipFill dpi="0" rotWithShape="1">
            <a:blip r:embed="rId3">
              <a:alphaModFix amt="0"/>
            </a:blip>
            <a:srcRect/>
            <a:stretch>
              <a:fillRect/>
            </a:stretch>
          </a:blipFill>
        </p:spPr>
        <p:txBody>
          <a:bodyPr>
            <a:normAutofit fontScale="25000" lnSpcReduction="20000"/>
          </a:bodyPr>
          <a:lstStyle/>
          <a:p>
            <a:endParaRPr lang="en-GB"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                                                                 </a:t>
            </a:r>
            <a:endParaRPr lang="en-GB" sz="9600" b="1" cap="none" dirty="0">
              <a:solidFill>
                <a:schemeClr val="accent5"/>
              </a:solidFill>
              <a:latin typeface="Times New Roman" panose="02020603050405020304" pitchFamily="18" charset="0"/>
              <a:cs typeface="Times New Roman" panose="02020603050405020304" pitchFamily="18" charset="0"/>
            </a:endParaRPr>
          </a:p>
          <a:p>
            <a:endParaRPr lang="en-GB" sz="1600" b="1" dirty="0">
              <a:latin typeface="Times New Roman" panose="02020603050405020304" pitchFamily="18" charset="0"/>
              <a:cs typeface="Times New Roman" panose="02020603050405020304" pitchFamily="18" charset="0"/>
            </a:endParaRPr>
          </a:p>
          <a:p>
            <a:endParaRPr lang="en-GB" b="1"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sz="2400" dirty="0">
              <a:solidFill>
                <a:schemeClr val="accent5"/>
              </a:solidFill>
              <a:latin typeface="Times New Roman" panose="02020603050405020304" pitchFamily="18" charset="0"/>
              <a:cs typeface="Times New Roman" panose="02020603050405020304" pitchFamily="18" charset="0"/>
            </a:endParaRPr>
          </a:p>
          <a:p>
            <a:r>
              <a:rPr lang="en-GB" sz="2400" dirty="0">
                <a:solidFill>
                  <a:schemeClr val="accent5"/>
                </a:solidFill>
                <a:latin typeface="Times New Roman" panose="02020603050405020304" pitchFamily="18" charset="0"/>
                <a:cs typeface="Times New Roman" panose="02020603050405020304" pitchFamily="18" charset="0"/>
              </a:rPr>
              <a:t>        </a:t>
            </a:r>
          </a:p>
          <a:p>
            <a:r>
              <a:rPr lang="en-GB" sz="2400" dirty="0">
                <a:solidFill>
                  <a:schemeClr val="accent5"/>
                </a:solidFill>
                <a:latin typeface="Times New Roman" panose="02020603050405020304" pitchFamily="18" charset="0"/>
                <a:cs typeface="Times New Roman" panose="02020603050405020304" pitchFamily="18" charset="0"/>
              </a:rPr>
              <a:t>            </a:t>
            </a:r>
          </a:p>
          <a:p>
            <a:r>
              <a:rPr lang="en-GB" sz="2400" dirty="0">
                <a:solidFill>
                  <a:schemeClr val="accent5"/>
                </a:solidFill>
                <a:latin typeface="Times New Roman" panose="02020603050405020304" pitchFamily="18" charset="0"/>
                <a:cs typeface="Times New Roman" panose="02020603050405020304" pitchFamily="18" charset="0"/>
              </a:rPr>
              <a:t>                 </a:t>
            </a:r>
            <a:r>
              <a:rPr lang="en-GB" sz="6400" b="1" cap="none" dirty="0">
                <a:solidFill>
                  <a:schemeClr val="accent5"/>
                </a:solidFill>
                <a:latin typeface="Times New Roman" panose="02020603050405020304" pitchFamily="18" charset="0"/>
                <a:cs typeface="Times New Roman" panose="02020603050405020304" pitchFamily="18" charset="0"/>
                <a:hlinkClick r:id="rId4"/>
              </a:rPr>
              <a:t>ajaycraju98@gmail.com</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p>
          <a:p>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C2A1374-0725-5145-9CCB-C141AB0EBF8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34895" y="4756239"/>
            <a:ext cx="470863" cy="339904"/>
          </a:xfrm>
          <a:prstGeom prst="rect">
            <a:avLst/>
          </a:prstGeom>
        </p:spPr>
      </p:pic>
      <p:pic>
        <p:nvPicPr>
          <p:cNvPr id="5" name="Picture 4">
            <a:extLst>
              <a:ext uri="{FF2B5EF4-FFF2-40B4-BE49-F238E27FC236}">
                <a16:creationId xmlns:a16="http://schemas.microsoft.com/office/drawing/2014/main" id="{0A13585F-3CF3-6009-1EFD-193FE600CA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5075" y="0"/>
            <a:ext cx="5876925" cy="6858000"/>
          </a:xfrm>
          <a:prstGeom prst="rect">
            <a:avLst/>
          </a:prstGeom>
        </p:spPr>
      </p:pic>
    </p:spTree>
    <p:extLst>
      <p:ext uri="{BB962C8B-B14F-4D97-AF65-F5344CB8AC3E}">
        <p14:creationId xmlns:p14="http://schemas.microsoft.com/office/powerpoint/2010/main" val="15215630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03FD-2A5B-55ED-962E-AE58846DA7E4}"/>
              </a:ext>
            </a:extLst>
          </p:cNvPr>
          <p:cNvSpPr>
            <a:spLocks noGrp="1"/>
          </p:cNvSpPr>
          <p:nvPr>
            <p:ph type="title"/>
          </p:nvPr>
        </p:nvSpPr>
        <p:spPr>
          <a:xfrm>
            <a:off x="1356851" y="766916"/>
            <a:ext cx="5101099" cy="718984"/>
          </a:xfrm>
          <a:pattFill prst="pct5">
            <a:fgClr>
              <a:schemeClr val="bg1"/>
            </a:fgClr>
            <a:bgClr>
              <a:schemeClr val="bg1"/>
            </a:bgClr>
          </a:pattFill>
        </p:spPr>
        <p:txBody>
          <a:bodyPr>
            <a:normAutofit/>
          </a:bodyPr>
          <a:lstStyle/>
          <a:p>
            <a:r>
              <a:rPr lang="en-GB" sz="4400" b="1" cap="none" dirty="0">
                <a:latin typeface="Times New Roman" panose="02020603050405020304" pitchFamily="18" charset="0"/>
                <a:cs typeface="Times New Roman" panose="02020603050405020304" pitchFamily="18" charset="0"/>
              </a:rPr>
              <a:t>Time series analysis</a:t>
            </a:r>
            <a:endParaRPr lang="en-IN" sz="44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2BD911-52F4-FBF9-366E-E33E68102C42}"/>
              </a:ext>
            </a:extLst>
          </p:cNvPr>
          <p:cNvSpPr>
            <a:spLocks noGrp="1"/>
          </p:cNvSpPr>
          <p:nvPr>
            <p:ph type="body" sz="half" idx="2"/>
          </p:nvPr>
        </p:nvSpPr>
        <p:spPr>
          <a:xfrm>
            <a:off x="1356851" y="1828800"/>
            <a:ext cx="10030286" cy="3314700"/>
          </a:xfrm>
          <a:noFill/>
        </p:spPr>
        <p:txBody>
          <a:bodyPr>
            <a:normAutofit/>
          </a:bodyPr>
          <a:lstStyle/>
          <a:p>
            <a:pPr>
              <a:lnSpc>
                <a:spcPct val="150000"/>
              </a:lnSpc>
            </a:pPr>
            <a:r>
              <a:rPr lang="en-GB" sz="2800" dirty="0">
                <a:latin typeface="Times New Roman" panose="02020603050405020304" pitchFamily="18" charset="0"/>
                <a:cs typeface="Times New Roman" panose="02020603050405020304" pitchFamily="18" charset="0"/>
              </a:rPr>
              <a:t>A </a:t>
            </a:r>
            <a:r>
              <a:rPr lang="en-GB" sz="2800" b="1" dirty="0">
                <a:latin typeface="Times New Roman" panose="02020603050405020304" pitchFamily="18" charset="0"/>
                <a:cs typeface="Times New Roman" panose="02020603050405020304" pitchFamily="18" charset="0"/>
              </a:rPr>
              <a:t>time series analysis</a:t>
            </a:r>
            <a:r>
              <a:rPr lang="en-GB" sz="2800" dirty="0">
                <a:latin typeface="Times New Roman" panose="02020603050405020304" pitchFamily="18" charset="0"/>
                <a:cs typeface="Times New Roman" panose="02020603050405020304" pitchFamily="18" charset="0"/>
              </a:rPr>
              <a:t> involves examining data points collected or recorded at specific time intervals to identify underlying patterns, trends, and seasonal fluctuations. Through this analysis, we can detect long-term movements, periodic cycles, or irregular variations in the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6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94323BD-7C03-683F-F09C-A35F5E39CB4F}"/>
              </a:ext>
            </a:extLst>
          </p:cNvPr>
          <p:cNvSpPr>
            <a:spLocks noGrp="1"/>
          </p:cNvSpPr>
          <p:nvPr>
            <p:ph type="body" sz="half" idx="2"/>
          </p:nvPr>
        </p:nvSpPr>
        <p:spPr>
          <a:xfrm>
            <a:off x="1146706" y="1814050"/>
            <a:ext cx="5740792" cy="4572001"/>
          </a:xfrm>
          <a:noFill/>
        </p:spPr>
        <p:txBody>
          <a:bodyPr>
            <a:norm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IN" sz="18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IN" sz="1800" b="1" dirty="0">
                <a:latin typeface="Times New Roman" panose="02020603050405020304" pitchFamily="18" charset="0"/>
                <a:cs typeface="Times New Roman" panose="02020603050405020304" pitchFamily="18" charset="0"/>
              </a:rPr>
              <a:t> 1. </a:t>
            </a:r>
            <a:r>
              <a:rPr lang="en-IN" sz="2400" b="1" dirty="0">
                <a:latin typeface="Times New Roman" panose="02020603050405020304" pitchFamily="18" charset="0"/>
                <a:cs typeface="Times New Roman" panose="02020603050405020304" pitchFamily="18" charset="0"/>
              </a:rPr>
              <a:t>Prepare the Data</a:t>
            </a:r>
            <a:endParaRPr lang="pt-BR" sz="240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GB" sz="2400" b="1" dirty="0">
                <a:latin typeface="Times New Roman" panose="02020603050405020304" pitchFamily="18" charset="0"/>
                <a:cs typeface="Times New Roman" panose="02020603050405020304" pitchFamily="18" charset="0"/>
              </a:rPr>
              <a:t>Collect the data</a:t>
            </a:r>
            <a:r>
              <a:rPr lang="en-GB" sz="2400" dirty="0">
                <a:latin typeface="Times New Roman" panose="02020603050405020304" pitchFamily="18" charset="0"/>
                <a:cs typeface="Times New Roman" panose="02020603050405020304" pitchFamily="18" charset="0"/>
              </a:rPr>
              <a:t>: Ensure that your data is organized in two columns: one for dates/times and one for the corresponding values (e.g., sales, temperature).</a:t>
            </a:r>
          </a:p>
          <a:p>
            <a:pPr marL="0" marR="0" lvl="0" indent="0" algn="just" defTabSz="914400" rtl="0" eaLnBrk="0" fontAlgn="base" latinLnBrk="0" hangingPunct="0">
              <a:lnSpc>
                <a:spcPct val="100000"/>
              </a:lnSpc>
              <a:spcBef>
                <a:spcPct val="0"/>
              </a:spcBef>
              <a:spcAft>
                <a:spcPct val="0"/>
              </a:spcAft>
              <a:buClrTx/>
              <a:buSzTx/>
              <a:buNone/>
              <a:tabLst/>
            </a:pPr>
            <a:endParaRPr lang="en-GB" sz="24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GB" sz="2400" b="1" dirty="0">
                <a:latin typeface="Times New Roman" panose="02020603050405020304" pitchFamily="18" charset="0"/>
                <a:cs typeface="Times New Roman" panose="02020603050405020304" pitchFamily="18" charset="0"/>
              </a:rPr>
              <a:t>Format the dates</a:t>
            </a:r>
            <a:r>
              <a:rPr lang="en-GB" sz="2400" dirty="0">
                <a:latin typeface="Times New Roman" panose="02020603050405020304" pitchFamily="18" charset="0"/>
                <a:cs typeface="Times New Roman" panose="02020603050405020304" pitchFamily="18" charset="0"/>
              </a:rPr>
              <a:t>: Excel needs to recognize the time component correctly. Ensure that the date or time column is formatted appropriately (e.g., date format for dates)</a:t>
            </a:r>
            <a:endParaRPr lang="en-IN" sz="2400" b="1" dirty="0">
              <a:latin typeface="Times New Roman" panose="02020603050405020304" pitchFamily="18" charset="0"/>
              <a:cs typeface="Times New Roman" panose="02020603050405020304" pitchFamily="18" charset="0"/>
            </a:endParaRPr>
          </a:p>
        </p:txBody>
      </p:sp>
      <p:sp>
        <p:nvSpPr>
          <p:cNvPr id="13" name="Title 12">
            <a:extLst>
              <a:ext uri="{FF2B5EF4-FFF2-40B4-BE49-F238E27FC236}">
                <a16:creationId xmlns:a16="http://schemas.microsoft.com/office/drawing/2014/main" id="{E991D56D-10A1-75B8-621B-7C866D5BA71D}"/>
              </a:ext>
            </a:extLst>
          </p:cNvPr>
          <p:cNvSpPr>
            <a:spLocks noGrp="1"/>
          </p:cNvSpPr>
          <p:nvPr>
            <p:ph type="title"/>
          </p:nvPr>
        </p:nvSpPr>
        <p:spPr>
          <a:xfrm>
            <a:off x="1146706" y="609601"/>
            <a:ext cx="5968470" cy="953728"/>
          </a:xfrm>
          <a:pattFill prst="pct5">
            <a:fgClr>
              <a:schemeClr val="bg1"/>
            </a:fgClr>
            <a:bgClr>
              <a:schemeClr val="bg1"/>
            </a:bgClr>
          </a:pattFill>
        </p:spPr>
        <p:txBody>
          <a:bodyPr>
            <a:normAutofit/>
          </a:bodyPr>
          <a:lstStyle/>
          <a:p>
            <a:r>
              <a:rPr lang="en-GB" sz="3200" b="1" cap="none" dirty="0">
                <a:latin typeface="Times New Roman" panose="02020603050405020304" pitchFamily="18" charset="0"/>
                <a:cs typeface="Times New Roman" panose="02020603050405020304" pitchFamily="18" charset="0"/>
              </a:rPr>
              <a:t>Steps time series analysis in excel</a:t>
            </a:r>
            <a:endParaRPr lang="en-IN" b="1" cap="none" dirty="0"/>
          </a:p>
        </p:txBody>
      </p:sp>
      <p:pic>
        <p:nvPicPr>
          <p:cNvPr id="19" name="Picture 18">
            <a:extLst>
              <a:ext uri="{FF2B5EF4-FFF2-40B4-BE49-F238E27FC236}">
                <a16:creationId xmlns:a16="http://schemas.microsoft.com/office/drawing/2014/main" id="{64A66DF2-CCED-5C2B-9068-310F107A9C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15188" y="0"/>
            <a:ext cx="4976812" cy="6858000"/>
          </a:xfrm>
          <a:prstGeom prst="rect">
            <a:avLst/>
          </a:prstGeom>
        </p:spPr>
      </p:pic>
    </p:spTree>
    <p:extLst>
      <p:ext uri="{BB962C8B-B14F-4D97-AF65-F5344CB8AC3E}">
        <p14:creationId xmlns:p14="http://schemas.microsoft.com/office/powerpoint/2010/main" val="16129647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A896-F27D-68BD-63F9-69C8CEDA9798}"/>
              </a:ext>
            </a:extLst>
          </p:cNvPr>
          <p:cNvSpPr>
            <a:spLocks noGrp="1"/>
          </p:cNvSpPr>
          <p:nvPr>
            <p:ph type="title"/>
          </p:nvPr>
        </p:nvSpPr>
        <p:spPr>
          <a:xfrm>
            <a:off x="1397927" y="276821"/>
            <a:ext cx="5597725" cy="976304"/>
          </a:xfrm>
          <a:pattFill prst="pct5">
            <a:fgClr>
              <a:schemeClr val="bg1"/>
            </a:fgClr>
            <a:bgClr>
              <a:schemeClr val="bg1"/>
            </a:bgClr>
          </a:pattFill>
        </p:spPr>
        <p:txBody>
          <a:bodyPr>
            <a:normAutofit fontScale="90000"/>
          </a:bodyPr>
          <a:lstStyle/>
          <a:p>
            <a:pPr algn="l"/>
            <a:br>
              <a:rPr lang="en-IN" sz="2400" b="1" dirty="0">
                <a:solidFill>
                  <a:schemeClr val="tx1"/>
                </a:solidFill>
                <a:latin typeface="Times New Roman" panose="02020603050405020304" pitchFamily="18" charset="0"/>
                <a:cs typeface="Times New Roman" panose="02020603050405020304" pitchFamily="18" charset="0"/>
              </a:rPr>
            </a:br>
            <a:br>
              <a:rPr lang="en-IN" sz="2700" b="1" dirty="0">
                <a:solidFill>
                  <a:schemeClr val="tx1"/>
                </a:solidFill>
                <a:latin typeface="Times New Roman" panose="02020603050405020304" pitchFamily="18" charset="0"/>
                <a:cs typeface="Times New Roman" panose="02020603050405020304" pitchFamily="18" charset="0"/>
              </a:rPr>
            </a:br>
            <a:r>
              <a:rPr lang="en-GB" sz="3100" b="1" dirty="0">
                <a:latin typeface="Times New Roman" panose="02020603050405020304" pitchFamily="18" charset="0"/>
                <a:cs typeface="Times New Roman" panose="02020603050405020304" pitchFamily="18" charset="0"/>
              </a:rPr>
              <a:t>2. </a:t>
            </a:r>
            <a:r>
              <a:rPr lang="en-GB" sz="3100" b="1" cap="none" dirty="0">
                <a:latin typeface="Times New Roman" panose="02020603050405020304" pitchFamily="18" charset="0"/>
                <a:cs typeface="Times New Roman" panose="02020603050405020304" pitchFamily="18" charset="0"/>
              </a:rPr>
              <a:t>Create a time series chart</a:t>
            </a:r>
            <a:br>
              <a:rPr lang="en-IN" sz="24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6F2500E-BC66-20B2-B2C9-9477F14ED4FD}"/>
              </a:ext>
            </a:extLst>
          </p:cNvPr>
          <p:cNvSpPr>
            <a:spLocks noGrp="1"/>
          </p:cNvSpPr>
          <p:nvPr>
            <p:ph type="body" sz="half" idx="2"/>
          </p:nvPr>
        </p:nvSpPr>
        <p:spPr>
          <a:xfrm>
            <a:off x="1397926" y="1253125"/>
            <a:ext cx="5597725" cy="5328054"/>
          </a:xfrm>
        </p:spPr>
        <p:txBody>
          <a:bodyPr>
            <a:normAutofit/>
          </a:bodyPr>
          <a:lstStyle/>
          <a:p>
            <a:pPr marL="457200" indent="-457200" algn="just">
              <a:buFont typeface="Wingdings" panose="05000000000000000000" pitchFamily="2" charset="2"/>
              <a:buChar char="ü"/>
            </a:pPr>
            <a:r>
              <a:rPr lang="en-IN" sz="2800" b="1" dirty="0">
                <a:latin typeface="Times New Roman" panose="02020603050405020304" pitchFamily="18" charset="0"/>
                <a:cs typeface="Times New Roman" panose="02020603050405020304" pitchFamily="18" charset="0"/>
              </a:rPr>
              <a:t>Insert Line Chart</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Select your date and value columns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 to the </a:t>
            </a:r>
            <a:r>
              <a:rPr lang="en-GB" sz="2800" b="1" dirty="0">
                <a:latin typeface="Times New Roman" panose="02020603050405020304" pitchFamily="18" charset="0"/>
                <a:cs typeface="Times New Roman" panose="02020603050405020304" pitchFamily="18" charset="0"/>
              </a:rPr>
              <a:t>Insert</a:t>
            </a:r>
            <a:r>
              <a:rPr lang="en-GB" sz="2800" dirty="0">
                <a:latin typeface="Times New Roman" panose="02020603050405020304" pitchFamily="18" charset="0"/>
                <a:cs typeface="Times New Roman" panose="02020603050405020304" pitchFamily="18" charset="0"/>
              </a:rPr>
              <a:t> tab, and click on </a:t>
            </a:r>
            <a:r>
              <a:rPr lang="en-GB" sz="2800" b="1" dirty="0">
                <a:latin typeface="Times New Roman" panose="02020603050405020304" pitchFamily="18" charset="0"/>
                <a:cs typeface="Times New Roman" panose="02020603050405020304" pitchFamily="18" charset="0"/>
              </a:rPr>
              <a:t>Line Chart</a:t>
            </a:r>
            <a:r>
              <a:rPr lang="en-GB" sz="2800" dirty="0">
                <a:latin typeface="Times New Roman" panose="02020603050405020304" pitchFamily="18" charset="0"/>
                <a:cs typeface="Times New Roman" panose="02020603050405020304" pitchFamily="18" charset="0"/>
              </a:rPr>
              <a:t> under the </a:t>
            </a:r>
            <a:r>
              <a:rPr lang="en-GB" sz="2800" b="1" dirty="0">
                <a:latin typeface="Times New Roman" panose="02020603050405020304" pitchFamily="18" charset="0"/>
                <a:cs typeface="Times New Roman" panose="02020603050405020304" pitchFamily="18" charset="0"/>
              </a:rPr>
              <a:t>Charts</a:t>
            </a:r>
            <a:r>
              <a:rPr lang="en-GB" sz="2800" dirty="0">
                <a:latin typeface="Times New Roman" panose="02020603050405020304" pitchFamily="18" charset="0"/>
                <a:cs typeface="Times New Roman" panose="02020603050405020304" pitchFamily="18" charset="0"/>
              </a:rPr>
              <a:t> section. This creates a basic line chart showing your data trends over time.</a:t>
            </a:r>
            <a:endParaRPr lang="en-IN" sz="28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6C90E41E-E644-22E8-17DB-19A388858129}"/>
              </a:ext>
            </a:extLst>
          </p:cNvPr>
          <p:cNvSpPr>
            <a:spLocks noChangeArrowheads="1"/>
          </p:cNvSpPr>
          <p:nvPr/>
        </p:nvSpPr>
        <p:spPr bwMode="auto">
          <a:xfrm>
            <a:off x="0" y="-461665"/>
            <a:ext cx="3289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C21D0DFC-8104-7C7A-76B3-F1BDEC3AC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668" y="0"/>
            <a:ext cx="4882332" cy="6858000"/>
          </a:xfrm>
          <a:prstGeom prst="rect">
            <a:avLst/>
          </a:prstGeom>
        </p:spPr>
      </p:pic>
    </p:spTree>
    <p:extLst>
      <p:ext uri="{BB962C8B-B14F-4D97-AF65-F5344CB8AC3E}">
        <p14:creationId xmlns:p14="http://schemas.microsoft.com/office/powerpoint/2010/main" val="1770478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280B31-AE55-6C97-0F78-C07BDD59017F}"/>
              </a:ext>
            </a:extLst>
          </p:cNvPr>
          <p:cNvSpPr>
            <a:spLocks noGrp="1"/>
          </p:cNvSpPr>
          <p:nvPr>
            <p:ph type="title"/>
          </p:nvPr>
        </p:nvSpPr>
        <p:spPr>
          <a:xfrm>
            <a:off x="1352526" y="406889"/>
            <a:ext cx="5407152" cy="872066"/>
          </a:xfrm>
          <a:pattFill prst="pct5">
            <a:fgClr>
              <a:schemeClr val="bg1"/>
            </a:fgClr>
            <a:bgClr>
              <a:schemeClr val="bg1"/>
            </a:bgClr>
          </a:pattFill>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        </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IN" sz="2800" b="1" cap="none" dirty="0">
                <a:solidFill>
                  <a:schemeClr val="tx1"/>
                </a:solidFill>
                <a:latin typeface="Times New Roman" panose="02020603050405020304" pitchFamily="18" charset="0"/>
                <a:cs typeface="Times New Roman" panose="02020603050405020304" pitchFamily="18" charset="0"/>
              </a:rPr>
              <a:t> </a:t>
            </a:r>
            <a:r>
              <a:rPr lang="en-IN" sz="2800" cap="none" dirty="0">
                <a:latin typeface="Times New Roman" panose="02020603050405020304" pitchFamily="18" charset="0"/>
                <a:cs typeface="Times New Roman" panose="02020603050405020304" pitchFamily="18" charset="0"/>
              </a:rPr>
              <a:t>3. </a:t>
            </a:r>
            <a:r>
              <a:rPr lang="en-IN" sz="2800" b="1" cap="none" dirty="0">
                <a:latin typeface="Times New Roman" panose="02020603050405020304" pitchFamily="18" charset="0"/>
                <a:cs typeface="Times New Roman" panose="02020603050405020304" pitchFamily="18" charset="0"/>
              </a:rPr>
              <a:t>Calculate moving averages</a:t>
            </a:r>
            <a:br>
              <a:rPr lang="en-IN" sz="1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21DA78AC-B0BD-BE2B-9CA1-5906B2453C46}"/>
              </a:ext>
            </a:extLst>
          </p:cNvPr>
          <p:cNvSpPr>
            <a:spLocks noGrp="1" noChangeArrowheads="1"/>
          </p:cNvSpPr>
          <p:nvPr>
            <p:ph idx="1"/>
          </p:nvPr>
        </p:nvSpPr>
        <p:spPr bwMode="auto">
          <a:xfrm>
            <a:off x="1352526" y="1653018"/>
            <a:ext cx="540715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IN" b="1" dirty="0">
                <a:latin typeface="Times New Roman" panose="02020603050405020304" pitchFamily="18" charset="0"/>
                <a:cs typeface="Times New Roman" panose="02020603050405020304" pitchFamily="18" charset="0"/>
              </a:rPr>
              <a:t>Simple Moving Average (SMA)</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IN" b="1" dirty="0">
              <a:latin typeface="Times New Roman" panose="02020603050405020304" pitchFamily="18" charset="0"/>
              <a:cs typeface="Times New Roman" panose="02020603050405020304" pitchFamily="18" charset="0"/>
            </a:endParaRPr>
          </a:p>
          <a:p>
            <a:pPr marL="36900" marR="0" lvl="0" indent="0" algn="just" defTabSz="914400" rtl="0" eaLnBrk="0" fontAlgn="base" latinLnBrk="0" hangingPunct="0">
              <a:lnSpc>
                <a:spcPct val="100000"/>
              </a:lnSpc>
              <a:spcBef>
                <a:spcPct val="0"/>
              </a:spcBef>
              <a:spcAft>
                <a:spcPct val="0"/>
              </a:spcAft>
              <a:buClrTx/>
              <a:buSzTx/>
              <a:buNone/>
              <a:tabLst/>
            </a:pPr>
            <a:endParaRPr lang="en-IN"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anose="02020603050405020304" pitchFamily="18" charset="0"/>
                <a:cs typeface="Times New Roman" panose="02020603050405020304" pitchFamily="18" charset="0"/>
              </a:rPr>
              <a:t>In an empty column, use the following formula to calculate the moving average (e.g., for a 3-period moving average):</a:t>
            </a:r>
          </a:p>
          <a:p>
            <a:pPr marL="0" marR="0" lvl="0" indent="0" algn="just" defTabSz="914400" rtl="0" eaLnBrk="0" fontAlgn="base" latinLnBrk="0" hangingPunct="0">
              <a:lnSpc>
                <a:spcPct val="100000"/>
              </a:lnSpc>
              <a:spcBef>
                <a:spcPct val="0"/>
              </a:spcBef>
              <a:spcAft>
                <a:spcPct val="0"/>
              </a:spcAft>
              <a:buClrTx/>
              <a:buSzTx/>
              <a:buFontTx/>
              <a:buNone/>
              <a:tabLst/>
            </a:pPr>
            <a:r>
              <a:rPr lang="en-IN" b="1" dirty="0">
                <a:latin typeface="Times New Roman" panose="02020603050405020304" pitchFamily="18" charset="0"/>
                <a:cs typeface="Times New Roman" panose="02020603050405020304" pitchFamily="18" charset="0"/>
              </a:rPr>
              <a:t>=AVERAGE(B2:B4)</a:t>
            </a:r>
          </a:p>
          <a:p>
            <a:pPr marL="0" marR="0" lvl="0" indent="0" algn="l" defTabSz="914400" rtl="0" eaLnBrk="0" fontAlgn="base" latinLnBrk="0" hangingPunct="0">
              <a:lnSpc>
                <a:spcPct val="100000"/>
              </a:lnSpc>
              <a:spcBef>
                <a:spcPct val="0"/>
              </a:spcBef>
              <a:spcAft>
                <a:spcPct val="0"/>
              </a:spcAft>
              <a:buClrTx/>
              <a:buSzTx/>
              <a:buFontTx/>
              <a:buNone/>
              <a:tabLst/>
            </a:pPr>
            <a:endParaRPr lang="en-IN"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397062-31D0-F4BE-6801-67AFB195D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702" y="0"/>
            <a:ext cx="4906298" cy="6858000"/>
          </a:xfrm>
          <a:prstGeom prst="rect">
            <a:avLst/>
          </a:prstGeom>
          <a:blipFill>
            <a:blip r:embed="rId4">
              <a:alphaModFix amt="93000"/>
            </a:blip>
            <a:stretch>
              <a:fillRect/>
            </a:stretch>
          </a:blipFill>
        </p:spPr>
      </p:pic>
    </p:spTree>
    <p:extLst>
      <p:ext uri="{BB962C8B-B14F-4D97-AF65-F5344CB8AC3E}">
        <p14:creationId xmlns:p14="http://schemas.microsoft.com/office/powerpoint/2010/main" val="22515746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2306-B034-5E40-95CB-B24DC00F9FA2}"/>
              </a:ext>
            </a:extLst>
          </p:cNvPr>
          <p:cNvSpPr>
            <a:spLocks noGrp="1"/>
          </p:cNvSpPr>
          <p:nvPr>
            <p:ph type="title"/>
          </p:nvPr>
        </p:nvSpPr>
        <p:spPr>
          <a:xfrm>
            <a:off x="1271596" y="200025"/>
            <a:ext cx="5526569" cy="1243013"/>
          </a:xfrm>
          <a:pattFill prst="pct5">
            <a:fgClr>
              <a:schemeClr val="bg1"/>
            </a:fgClr>
            <a:bgClr>
              <a:schemeClr val="bg1"/>
            </a:bgClr>
          </a:pattFill>
        </p:spPr>
        <p:txBody>
          <a:bodyPr anchor="ctr">
            <a:normAutofit fontScale="90000"/>
          </a:bodyPr>
          <a:lstStyle/>
          <a:p>
            <a:pPr algn="l"/>
            <a:r>
              <a:rPr lang="en-IN" b="1" cap="none" dirty="0">
                <a:latin typeface="Times New Roman" panose="02020603050405020304" pitchFamily="18" charset="0"/>
                <a:cs typeface="Times New Roman" panose="02020603050405020304" pitchFamily="18" charset="0"/>
              </a:rPr>
              <a:t> </a:t>
            </a:r>
            <a:br>
              <a:rPr lang="en-IN" b="1" cap="none" dirty="0">
                <a:latin typeface="Times New Roman" panose="02020603050405020304" pitchFamily="18" charset="0"/>
                <a:cs typeface="Times New Roman" panose="02020603050405020304" pitchFamily="18" charset="0"/>
              </a:rPr>
            </a:br>
            <a:r>
              <a:rPr lang="en-IN" b="1" cap="none" dirty="0">
                <a:latin typeface="Times New Roman" panose="02020603050405020304" pitchFamily="18" charset="0"/>
                <a:cs typeface="Times New Roman" panose="02020603050405020304" pitchFamily="18" charset="0"/>
              </a:rPr>
              <a:t>4.Decompose the time series</a:t>
            </a:r>
            <a:br>
              <a:rPr lang="en-IN" cap="none" dirty="0">
                <a:latin typeface="Times New Roman" panose="02020603050405020304" pitchFamily="18" charset="0"/>
                <a:cs typeface="Times New Roman" panose="02020603050405020304" pitchFamily="18" charset="0"/>
              </a:rPr>
            </a:br>
            <a:endParaRPr lang="en-IN" b="1" cap="none"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2FE861B-AE94-FD43-D1EC-648BBF4CAD9F}"/>
              </a:ext>
            </a:extLst>
          </p:cNvPr>
          <p:cNvSpPr>
            <a:spLocks noGrp="1"/>
          </p:cNvSpPr>
          <p:nvPr>
            <p:ph type="body" sz="half" idx="2"/>
          </p:nvPr>
        </p:nvSpPr>
        <p:spPr>
          <a:xfrm>
            <a:off x="1271597" y="1443038"/>
            <a:ext cx="5526569" cy="4900612"/>
          </a:xfrm>
        </p:spPr>
        <p:txBody>
          <a:bodyPr>
            <a:normAutofit/>
          </a:bodyPr>
          <a:lstStyle/>
          <a:p>
            <a:pPr algn="just"/>
            <a:r>
              <a:rPr lang="en-GB" sz="2400" dirty="0">
                <a:latin typeface="Times New Roman" panose="02020603050405020304" pitchFamily="18" charset="0"/>
                <a:cs typeface="Times New Roman" panose="02020603050405020304" pitchFamily="18" charset="0"/>
              </a:rPr>
              <a:t>Time series decomposition involves splitting the series into three components: trend, seasonality, and noise. </a:t>
            </a:r>
            <a:endParaRPr lang="en-GB"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Trend</a:t>
            </a:r>
            <a:r>
              <a:rPr lang="en-GB" sz="2400" dirty="0">
                <a:latin typeface="Times New Roman" panose="02020603050405020304" pitchFamily="18" charset="0"/>
                <a:cs typeface="Times New Roman" panose="02020603050405020304" pitchFamily="18" charset="0"/>
              </a:rPr>
              <a:t>: Use Excel's </a:t>
            </a:r>
            <a:r>
              <a:rPr lang="en-GB" sz="2400" b="1" dirty="0">
                <a:latin typeface="Times New Roman" panose="02020603050405020304" pitchFamily="18" charset="0"/>
                <a:cs typeface="Times New Roman" panose="02020603050405020304" pitchFamily="18" charset="0"/>
              </a:rPr>
              <a:t>Trendline</a:t>
            </a:r>
            <a:r>
              <a:rPr lang="en-GB" sz="2400" dirty="0">
                <a:latin typeface="Times New Roman" panose="02020603050405020304" pitchFamily="18" charset="0"/>
                <a:cs typeface="Times New Roman" panose="02020603050405020304" pitchFamily="18" charset="0"/>
              </a:rPr>
              <a:t> feature to identify the trend. Select your chart, click on a data point, and choose </a:t>
            </a:r>
            <a:r>
              <a:rPr lang="en-GB" sz="2400" b="1" dirty="0">
                <a:latin typeface="Times New Roman" panose="02020603050405020304" pitchFamily="18" charset="0"/>
                <a:cs typeface="Times New Roman" panose="02020603050405020304" pitchFamily="18" charset="0"/>
              </a:rPr>
              <a:t>Add Trendline</a:t>
            </a:r>
            <a:r>
              <a:rPr lang="en-GB" sz="24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ü"/>
            </a:pPr>
            <a:r>
              <a:rPr lang="en-GB" sz="2400" b="1" dirty="0">
                <a:latin typeface="Times New Roman" panose="02020603050405020304" pitchFamily="18" charset="0"/>
                <a:cs typeface="Times New Roman" panose="02020603050405020304" pitchFamily="18" charset="0"/>
              </a:rPr>
              <a:t>Seasonality</a:t>
            </a:r>
            <a:r>
              <a:rPr lang="en-GB" sz="2400" dirty="0">
                <a:latin typeface="Times New Roman" panose="02020603050405020304" pitchFamily="18" charset="0"/>
                <a:cs typeface="Times New Roman" panose="02020603050405020304" pitchFamily="18" charset="0"/>
              </a:rPr>
              <a:t>: You can manually identify seasonality by calculating average values for each time period </a:t>
            </a:r>
            <a:endParaRPr lang="en-IN" sz="2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108A6E6-EA88-0CAE-4F45-7B4431263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774" y="0"/>
            <a:ext cx="4901226" cy="6858000"/>
          </a:xfrm>
          <a:prstGeom prst="rect">
            <a:avLst/>
          </a:prstGeom>
        </p:spPr>
      </p:pic>
    </p:spTree>
    <p:extLst>
      <p:ext uri="{BB962C8B-B14F-4D97-AF65-F5344CB8AC3E}">
        <p14:creationId xmlns:p14="http://schemas.microsoft.com/office/powerpoint/2010/main" val="19520715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7A66-9449-89AA-3A90-CBFA1E1DB6B6}"/>
              </a:ext>
            </a:extLst>
          </p:cNvPr>
          <p:cNvSpPr>
            <a:spLocks noGrp="1"/>
          </p:cNvSpPr>
          <p:nvPr>
            <p:ph type="title"/>
          </p:nvPr>
        </p:nvSpPr>
        <p:spPr>
          <a:xfrm>
            <a:off x="1504335" y="196338"/>
            <a:ext cx="5453678" cy="732350"/>
          </a:xfrm>
          <a:pattFill prst="pct5">
            <a:fgClr>
              <a:schemeClr val="bg1"/>
            </a:fgClr>
            <a:bgClr>
              <a:schemeClr val="bg1"/>
            </a:bgClr>
          </a:pattFill>
        </p:spPr>
        <p:txBody>
          <a:bodyPr/>
          <a:lstStyle/>
          <a:p>
            <a:pPr algn="l"/>
            <a:r>
              <a:rPr lang="en-IN" b="1" cap="none" dirty="0">
                <a:latin typeface="Times New Roman" panose="02020603050405020304" pitchFamily="18" charset="0"/>
                <a:cs typeface="Times New Roman" panose="02020603050405020304" pitchFamily="18" charset="0"/>
              </a:rPr>
              <a:t> 5.Forecasting</a:t>
            </a:r>
          </a:p>
        </p:txBody>
      </p:sp>
      <p:sp>
        <p:nvSpPr>
          <p:cNvPr id="5" name="Rectangle 1">
            <a:extLst>
              <a:ext uri="{FF2B5EF4-FFF2-40B4-BE49-F238E27FC236}">
                <a16:creationId xmlns:a16="http://schemas.microsoft.com/office/drawing/2014/main" id="{70B579FF-5E5A-66E1-4863-83C288F69417}"/>
              </a:ext>
            </a:extLst>
          </p:cNvPr>
          <p:cNvSpPr>
            <a:spLocks noGrp="1" noChangeArrowheads="1"/>
          </p:cNvSpPr>
          <p:nvPr>
            <p:ph type="body" sz="half" idx="2"/>
          </p:nvPr>
        </p:nvSpPr>
        <p:spPr bwMode="auto">
          <a:xfrm>
            <a:off x="1504335" y="818757"/>
            <a:ext cx="5453677"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Using the Forecast Function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The formula is:</a:t>
            </a:r>
            <a:r>
              <a:rPr lang="en-GB" sz="2000" dirty="0">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tabLst/>
            </a:pPr>
            <a:r>
              <a:rPr lang="en-GB" sz="2000" dirty="0">
                <a:latin typeface="Times New Roman" panose="02020603050405020304" pitchFamily="18" charset="0"/>
                <a:cs typeface="Times New Roman" panose="02020603050405020304" pitchFamily="18" charset="0"/>
              </a:rPr>
              <a:t>=FORECAST.LINEAR(x, </a:t>
            </a:r>
            <a:r>
              <a:rPr lang="en-GB" sz="2000" dirty="0" err="1">
                <a:latin typeface="Times New Roman" panose="02020603050405020304" pitchFamily="18" charset="0"/>
                <a:cs typeface="Times New Roman" panose="02020603050405020304" pitchFamily="18" charset="0"/>
              </a:rPr>
              <a:t>known_y's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known_x’s</a:t>
            </a:r>
            <a:r>
              <a:rPr lang="en-GB" sz="20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lang="en-GB" altLang="en-US" sz="2000" cap="none"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GB" sz="2000" dirty="0">
                <a:latin typeface="Times New Roman" panose="02020603050405020304" pitchFamily="18" charset="0"/>
                <a:cs typeface="Times New Roman" panose="02020603050405020304" pitchFamily="18" charset="0"/>
              </a:rPr>
              <a:t>X - is the point you want to forecast.</a:t>
            </a:r>
          </a:p>
          <a:p>
            <a:pPr marL="0" marR="0" lvl="0" indent="0" algn="just" defTabSz="914400" rtl="0" eaLnBrk="0" fontAlgn="base" latinLnBrk="0" hangingPunct="0">
              <a:lnSpc>
                <a:spcPct val="150000"/>
              </a:lnSpc>
              <a:spcBef>
                <a:spcPct val="0"/>
              </a:spcBef>
              <a:spcAft>
                <a:spcPct val="0"/>
              </a:spcAft>
              <a:buClrTx/>
              <a:buSzTx/>
              <a:buFontTx/>
              <a:buNone/>
              <a:tabLst/>
            </a:pPr>
            <a:r>
              <a:rPr lang="en-GB" sz="2000" dirty="0" err="1">
                <a:latin typeface="Times New Roman" panose="02020603050405020304" pitchFamily="18" charset="0"/>
                <a:cs typeface="Times New Roman" panose="02020603050405020304" pitchFamily="18" charset="0"/>
              </a:rPr>
              <a:t>known_y's</a:t>
            </a:r>
            <a:r>
              <a:rPr lang="en-GB" sz="2000" dirty="0">
                <a:latin typeface="Times New Roman" panose="02020603050405020304" pitchFamily="18" charset="0"/>
                <a:cs typeface="Times New Roman" panose="02020603050405020304" pitchFamily="18" charset="0"/>
              </a:rPr>
              <a:t> - are the historical data (values).</a:t>
            </a:r>
          </a:p>
          <a:p>
            <a:pPr marL="0" marR="0" lvl="0" indent="0" algn="just" defTabSz="914400" rtl="0" eaLnBrk="0" fontAlgn="base" latinLnBrk="0" hangingPunct="0">
              <a:lnSpc>
                <a:spcPct val="150000"/>
              </a:lnSpc>
              <a:spcBef>
                <a:spcPct val="0"/>
              </a:spcBef>
              <a:spcAft>
                <a:spcPct val="0"/>
              </a:spcAft>
              <a:buClrTx/>
              <a:buSzTx/>
              <a:buFontTx/>
              <a:buNone/>
              <a:tabLst/>
            </a:pPr>
            <a:r>
              <a:rPr lang="en-GB" sz="2000" dirty="0" err="1">
                <a:latin typeface="Times New Roman" panose="02020603050405020304" pitchFamily="18" charset="0"/>
                <a:cs typeface="Times New Roman" panose="02020603050405020304" pitchFamily="18" charset="0"/>
              </a:rPr>
              <a:t>known_x’s</a:t>
            </a:r>
            <a:r>
              <a:rPr lang="en-GB" sz="2000"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are the corresponding dates or periods.</a:t>
            </a:r>
            <a:endParaRPr lang="en-US" sz="2000" cap="none"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en-US" sz="2000" cap="none"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GB" sz="2000" b="1" dirty="0">
                <a:latin typeface="Times New Roman" panose="02020603050405020304" pitchFamily="18" charset="0"/>
                <a:cs typeface="Times New Roman" panose="02020603050405020304" pitchFamily="18" charset="0"/>
              </a:rPr>
              <a:t>Data Analysis </a:t>
            </a:r>
            <a:r>
              <a:rPr lang="en-GB" sz="2000" b="1" dirty="0" err="1">
                <a:latin typeface="Times New Roman" panose="02020603050405020304" pitchFamily="18" charset="0"/>
                <a:cs typeface="Times New Roman" panose="02020603050405020304" pitchFamily="18" charset="0"/>
              </a:rPr>
              <a:t>Toolpak</a:t>
            </a:r>
            <a:r>
              <a:rPr lang="en-GB" sz="20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GB" sz="2000" dirty="0">
                <a:latin typeface="Times New Roman" panose="02020603050405020304" pitchFamily="18" charset="0"/>
                <a:cs typeface="Times New Roman" panose="02020603050405020304" pitchFamily="18" charset="0"/>
              </a:rPr>
              <a:t>Go to </a:t>
            </a:r>
            <a:r>
              <a:rPr lang="en-GB" sz="2000" b="1" dirty="0">
                <a:latin typeface="Times New Roman" panose="02020603050405020304" pitchFamily="18" charset="0"/>
                <a:cs typeface="Times New Roman" panose="02020603050405020304" pitchFamily="18" charset="0"/>
              </a:rPr>
              <a:t>File &gt; Options &gt; Add-ins</a:t>
            </a:r>
            <a:r>
              <a:rPr lang="en-GB" sz="2000" dirty="0">
                <a:latin typeface="Times New Roman" panose="02020603050405020304" pitchFamily="18" charset="0"/>
                <a:cs typeface="Times New Roman" panose="02020603050405020304" pitchFamily="18" charset="0"/>
              </a:rPr>
              <a:t> and enable the </a:t>
            </a:r>
            <a:r>
              <a:rPr lang="en-GB" sz="2000" b="1" dirty="0">
                <a:latin typeface="Times New Roman" panose="02020603050405020304" pitchFamily="18" charset="0"/>
                <a:cs typeface="Times New Roman" panose="02020603050405020304" pitchFamily="18" charset="0"/>
              </a:rPr>
              <a:t>Analysis </a:t>
            </a:r>
            <a:r>
              <a:rPr lang="en-GB" sz="2000" b="1" dirty="0" err="1">
                <a:latin typeface="Times New Roman" panose="02020603050405020304" pitchFamily="18" charset="0"/>
                <a:cs typeface="Times New Roman" panose="02020603050405020304" pitchFamily="18" charset="0"/>
              </a:rPr>
              <a:t>Toolpak</a:t>
            </a:r>
            <a:r>
              <a:rPr lang="en-GB" sz="20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lang="en-GB" sz="2000" dirty="0">
                <a:latin typeface="Times New Roman" panose="02020603050405020304" pitchFamily="18" charset="0"/>
                <a:cs typeface="Times New Roman" panose="02020603050405020304" pitchFamily="18" charset="0"/>
              </a:rPr>
              <a:t>Then go to </a:t>
            </a:r>
            <a:r>
              <a:rPr lang="en-GB" sz="2000" b="1" dirty="0">
                <a:latin typeface="Times New Roman" panose="02020603050405020304" pitchFamily="18" charset="0"/>
                <a:cs typeface="Times New Roman" panose="02020603050405020304" pitchFamily="18" charset="0"/>
              </a:rPr>
              <a:t>Data &gt; Data Analysis</a:t>
            </a:r>
            <a:r>
              <a:rPr lang="en-GB" sz="2000" dirty="0">
                <a:latin typeface="Times New Roman" panose="02020603050405020304" pitchFamily="18" charset="0"/>
                <a:cs typeface="Times New Roman" panose="02020603050405020304" pitchFamily="18" charset="0"/>
              </a:rPr>
              <a:t> and select </a:t>
            </a:r>
            <a:r>
              <a:rPr lang="en-GB" sz="2000" b="1" dirty="0">
                <a:latin typeface="Times New Roman" panose="02020603050405020304" pitchFamily="18" charset="0"/>
                <a:cs typeface="Times New Roman" panose="02020603050405020304" pitchFamily="18" charset="0"/>
              </a:rPr>
              <a:t>Moving Average</a:t>
            </a:r>
            <a:r>
              <a:rPr lang="en-GB" sz="2000" dirty="0">
                <a:latin typeface="Times New Roman" panose="02020603050405020304" pitchFamily="18" charset="0"/>
                <a:cs typeface="Times New Roman" panose="02020603050405020304" pitchFamily="18" charset="0"/>
              </a:rPr>
              <a:t> for forecasting.</a:t>
            </a:r>
          </a:p>
        </p:txBody>
      </p:sp>
      <p:pic>
        <p:nvPicPr>
          <p:cNvPr id="35" name="Picture 34">
            <a:extLst>
              <a:ext uri="{FF2B5EF4-FFF2-40B4-BE49-F238E27FC236}">
                <a16:creationId xmlns:a16="http://schemas.microsoft.com/office/drawing/2014/main" id="{7FE4A045-04BA-C686-3154-F19B67D24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336" y="0"/>
            <a:ext cx="4919664" cy="6858000"/>
          </a:xfrm>
          <a:prstGeom prst="rect">
            <a:avLst/>
          </a:prstGeom>
        </p:spPr>
      </p:pic>
    </p:spTree>
    <p:extLst>
      <p:ext uri="{BB962C8B-B14F-4D97-AF65-F5344CB8AC3E}">
        <p14:creationId xmlns:p14="http://schemas.microsoft.com/office/powerpoint/2010/main" val="35945684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5D06-EBBB-CC42-F03A-686A8C05B24A}"/>
              </a:ext>
            </a:extLst>
          </p:cNvPr>
          <p:cNvSpPr>
            <a:spLocks noGrp="1"/>
          </p:cNvSpPr>
          <p:nvPr>
            <p:ph type="title"/>
          </p:nvPr>
        </p:nvSpPr>
        <p:spPr>
          <a:xfrm>
            <a:off x="1314450" y="457200"/>
            <a:ext cx="4781550" cy="892780"/>
          </a:xfrm>
          <a:pattFill prst="pct5">
            <a:fgClr>
              <a:schemeClr val="bg1"/>
            </a:fgClr>
            <a:bgClr>
              <a:schemeClr val="bg1"/>
            </a:bgClr>
          </a:pattFill>
        </p:spPr>
        <p:txBody>
          <a:bodyPr>
            <a:normAutofit/>
          </a:bodyPr>
          <a:lstStyle/>
          <a:p>
            <a:pPr algn="l"/>
            <a:r>
              <a:rPr lang="en-IN" cap="none" dirty="0">
                <a:latin typeface="Times New Roman" panose="02020603050405020304" pitchFamily="18" charset="0"/>
                <a:cs typeface="Times New Roman" panose="02020603050405020304" pitchFamily="18" charset="0"/>
              </a:rPr>
              <a:t>6. </a:t>
            </a:r>
            <a:r>
              <a:rPr lang="en-IN" b="1" cap="none" dirty="0">
                <a:latin typeface="Times New Roman" panose="02020603050405020304" pitchFamily="18" charset="0"/>
                <a:cs typeface="Times New Roman" panose="02020603050405020304" pitchFamily="18" charset="0"/>
              </a:rPr>
              <a:t>Seasonality adjustments</a:t>
            </a:r>
          </a:p>
        </p:txBody>
      </p:sp>
      <p:sp>
        <p:nvSpPr>
          <p:cNvPr id="5" name="Content Placeholder 4">
            <a:extLst>
              <a:ext uri="{FF2B5EF4-FFF2-40B4-BE49-F238E27FC236}">
                <a16:creationId xmlns:a16="http://schemas.microsoft.com/office/drawing/2014/main" id="{F81A4923-4E1E-7EAF-6DDD-E8A6B966ACDB}"/>
              </a:ext>
            </a:extLst>
          </p:cNvPr>
          <p:cNvSpPr>
            <a:spLocks noGrp="1"/>
          </p:cNvSpPr>
          <p:nvPr>
            <p:ph type="body" sz="half" idx="2"/>
          </p:nvPr>
        </p:nvSpPr>
        <p:spPr>
          <a:xfrm>
            <a:off x="1314451" y="1502381"/>
            <a:ext cx="5101098" cy="4614862"/>
          </a:xfrm>
        </p:spPr>
        <p:txBody>
          <a:bodyPr>
            <a:normAutofit/>
          </a:bodyPr>
          <a:lstStyle/>
          <a:p>
            <a:pPr algn="just">
              <a:lnSpc>
                <a:spcPct val="200000"/>
              </a:lnSpc>
            </a:pPr>
            <a:r>
              <a:rPr lang="en-GB" sz="2000" dirty="0">
                <a:latin typeface="Times New Roman" panose="02020603050405020304" pitchFamily="18" charset="0"/>
                <a:cs typeface="Times New Roman" panose="02020603050405020304" pitchFamily="18" charset="0"/>
              </a:rPr>
              <a:t>If your data exhibits seasonality, you can adjust the values using seasonal indexes or factors derived from previous years. Calculate the seasonality factor by dividing the actual values by the moving average or trendline values.</a:t>
            </a:r>
            <a:endParaRPr lang="en-IN" sz="2000" b="1" cap="non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438A86-1828-FFD7-DFEA-BF948ADA0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902" y="0"/>
            <a:ext cx="5101098" cy="6858000"/>
          </a:xfrm>
          <a:prstGeom prst="rect">
            <a:avLst/>
          </a:prstGeom>
        </p:spPr>
      </p:pic>
    </p:spTree>
    <p:extLst>
      <p:ext uri="{BB962C8B-B14F-4D97-AF65-F5344CB8AC3E}">
        <p14:creationId xmlns:p14="http://schemas.microsoft.com/office/powerpoint/2010/main" val="2154554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6396-44BC-2B0F-762E-B88B83B101D6}"/>
              </a:ext>
            </a:extLst>
          </p:cNvPr>
          <p:cNvSpPr>
            <a:spLocks noGrp="1"/>
          </p:cNvSpPr>
          <p:nvPr>
            <p:ph type="title"/>
          </p:nvPr>
        </p:nvSpPr>
        <p:spPr>
          <a:xfrm>
            <a:off x="1297857" y="228600"/>
            <a:ext cx="5825613" cy="876301"/>
          </a:xfrm>
          <a:pattFill prst="pct5">
            <a:fgClr>
              <a:schemeClr val="bg1"/>
            </a:fgClr>
            <a:bgClr>
              <a:schemeClr val="bg1"/>
            </a:bgClr>
          </a:pattFill>
          <a:effectLst>
            <a:outerShdw blurRad="25400" dir="17880000">
              <a:srgbClr val="000000">
                <a:alpha val="46000"/>
              </a:srgbClr>
            </a:outerShdw>
          </a:effectLst>
        </p:spPr>
        <p:txBody>
          <a:bodyPr vert="horz" lIns="91440" tIns="45720" rIns="91440" bIns="45720" rtlCol="0" anchor="b">
            <a:normAutofit fontScale="90000"/>
          </a:bodyPr>
          <a:lstStyle/>
          <a:p>
            <a:pPr algn="l"/>
            <a:r>
              <a:rPr lang="en-IN" b="1" dirty="0">
                <a:latin typeface="Times New Roman" panose="02020603050405020304" pitchFamily="18" charset="0"/>
                <a:cs typeface="Times New Roman" panose="02020603050405020304" pitchFamily="18" charset="0"/>
              </a:rPr>
              <a:t>7. </a:t>
            </a:r>
            <a:r>
              <a:rPr lang="en-IN" b="1" cap="none" dirty="0">
                <a:latin typeface="Times New Roman" panose="02020603050405020304" pitchFamily="18" charset="0"/>
                <a:cs typeface="Times New Roman" panose="02020603050405020304" pitchFamily="18" charset="0"/>
              </a:rPr>
              <a:t>Performing regression analysis</a:t>
            </a:r>
            <a:endParaRPr lang="en-IN" b="1"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19674FA5-98E1-B8A8-09B8-12AA2833396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95" r="269"/>
          <a:stretch/>
        </p:blipFill>
        <p:spPr>
          <a:xfrm>
            <a:off x="7380721" y="1"/>
            <a:ext cx="4811278" cy="6858000"/>
          </a:xfrm>
        </p:spPr>
      </p:pic>
      <p:sp>
        <p:nvSpPr>
          <p:cNvPr id="4" name="Text Placeholder 3">
            <a:extLst>
              <a:ext uri="{FF2B5EF4-FFF2-40B4-BE49-F238E27FC236}">
                <a16:creationId xmlns:a16="http://schemas.microsoft.com/office/drawing/2014/main" id="{0948D993-7147-9421-5A04-BB0A7BDB75F2}"/>
              </a:ext>
            </a:extLst>
          </p:cNvPr>
          <p:cNvSpPr>
            <a:spLocks noGrp="1"/>
          </p:cNvSpPr>
          <p:nvPr>
            <p:ph type="body" sz="half" idx="2"/>
          </p:nvPr>
        </p:nvSpPr>
        <p:spPr>
          <a:xfrm>
            <a:off x="1297857" y="1104901"/>
            <a:ext cx="5825614" cy="5410199"/>
          </a:xfrm>
        </p:spPr>
        <p:txBody>
          <a:bodyPr>
            <a:normAutofit/>
          </a:bodyPr>
          <a:lstStyle/>
          <a:p>
            <a:pPr algn="just"/>
            <a:r>
              <a:rPr lang="en-GB" sz="2400" dirty="0">
                <a:latin typeface="Times New Roman" panose="02020603050405020304" pitchFamily="18" charset="0"/>
                <a:cs typeface="Times New Roman" panose="02020603050405020304" pitchFamily="18" charset="0"/>
              </a:rPr>
              <a:t>Regression analysis is a useful tool to understand the relationships between time and the observed variable:</a:t>
            </a:r>
          </a:p>
          <a:p>
            <a:pPr marL="342900" indent="-342900" algn="just">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&gt; Data Analysis &gt; Regressio</a:t>
            </a:r>
            <a:r>
              <a:rPr lang="en-GB" sz="2400" dirty="0">
                <a:latin typeface="Times New Roman" panose="02020603050405020304" pitchFamily="18" charset="0"/>
                <a:cs typeface="Times New Roman" panose="02020603050405020304" pitchFamily="18" charset="0"/>
              </a:rPr>
              <a:t>n</a:t>
            </a:r>
          </a:p>
          <a:p>
            <a:pPr marL="342900" indent="-342900" algn="just">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Select the time periods as the independent variable and the observed values as the dependent variable.</a:t>
            </a:r>
          </a:p>
          <a:p>
            <a:pPr algn="just">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Excel will return a summary output with regression statistics, coefficients, and the equation.</a:t>
            </a:r>
          </a:p>
          <a:p>
            <a:endParaRPr lang="en-IN" dirty="0"/>
          </a:p>
        </p:txBody>
      </p:sp>
    </p:spTree>
    <p:extLst>
      <p:ext uri="{BB962C8B-B14F-4D97-AF65-F5344CB8AC3E}">
        <p14:creationId xmlns:p14="http://schemas.microsoft.com/office/powerpoint/2010/main" val="150642170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1370</TotalTime>
  <Words>643</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Wingdings</vt:lpstr>
      <vt:lpstr>Circuit</vt:lpstr>
      <vt:lpstr>PowerPoint Presentation</vt:lpstr>
      <vt:lpstr>Time series analysis</vt:lpstr>
      <vt:lpstr>Steps time series analysis in excel</vt:lpstr>
      <vt:lpstr>  2. Create a time series chart </vt:lpstr>
      <vt:lpstr>           3. Calculate moving averages </vt:lpstr>
      <vt:lpstr>  4.Decompose the time series </vt:lpstr>
      <vt:lpstr> 5.Forecasting</vt:lpstr>
      <vt:lpstr>6. Seasonality adjustments</vt:lpstr>
      <vt:lpstr>7. Performing regression analysis</vt:lpstr>
      <vt:lpstr>8. Autocorrelation analysis </vt:lpstr>
      <vt:lpstr>9. Visualization with power BI or pivot charts </vt:lpstr>
      <vt:lpstr>  Conclusion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98</cp:revision>
  <dcterms:created xsi:type="dcterms:W3CDTF">2024-10-02T05:49:51Z</dcterms:created>
  <dcterms:modified xsi:type="dcterms:W3CDTF">2024-10-12T16:03:53Z</dcterms:modified>
</cp:coreProperties>
</file>