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235F-F35D-5072-C63B-833644ADC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F7069-547B-07BF-E057-3F0D61355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0A0D0-5CE1-FE9D-38CD-B121C7A1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57EF-B292-4C87-8CB3-EBD812FD13D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50E6-BF21-39DB-2480-B4C8920E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B943-E4D4-45C4-335D-4D6FE710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795-BDD0-406C-9050-961E83114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77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E615-7BD9-7AF4-86EC-40FBA647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40E3E-EDB4-7D67-1F8E-F5BCDFCBC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DA9C7-9FD5-9DA4-142F-2BBCCB50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57EF-B292-4C87-8CB3-EBD812FD13D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9F88-E128-5552-8CA6-4E47ED21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96B06-AFA3-8C46-3074-B244E7DD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795-BDD0-406C-9050-961E83114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8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E6DF5-149D-0142-E9C1-5881631C5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AE3E5-AC74-5E5F-0DFF-7916477EF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24060-6905-7395-4864-570DB558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57EF-B292-4C87-8CB3-EBD812FD13D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5E192-0D57-2468-2368-F3BFBF8E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06C9E-459D-D6F0-69E7-F15490AA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795-BDD0-406C-9050-961E83114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31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DE2B-4617-FB88-E0F4-9300B20E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4F23-D433-1879-9BC9-FE5C06FF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8ED8E-3195-5DB1-F5C0-C395A2BB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57EF-B292-4C87-8CB3-EBD812FD13D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117C0-839A-B277-7D61-4773A4E0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3058-5B65-A889-6A25-D280A869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795-BDD0-406C-9050-961E83114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90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85A9-C187-4D08-C2C1-1C4A27E6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4AD4-14C3-01EE-BB7B-0E1F17CBF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3D697-3B89-78FD-B3D2-3F9E90DD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57EF-B292-4C87-8CB3-EBD812FD13D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98BBF-E57C-FC42-CBAC-C86CF17F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38761-88B5-4127-507D-0283BEEC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795-BDD0-406C-9050-961E83114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09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BDC4-41EB-634D-78C9-6F95F28D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297E-EA56-2B45-1A8E-59B7DCA60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9D04B-2DB0-80F9-B8AD-927328B4D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B8592-C1B8-C094-5E85-A7B95E4E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57EF-B292-4C87-8CB3-EBD812FD13D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3104F-FA63-E81B-EA5B-EC54B476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8AD3E-F9F8-8505-2CE7-68B56016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795-BDD0-406C-9050-961E83114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12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670A-5C03-EE67-C8DE-F1B69B8D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AFA84-9570-7CAF-968F-57DF1B60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F5548-BD63-654F-A29C-75F10FE28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F6F20-84A4-2B42-DAB8-9CC603668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9BA42-84E1-9868-A58F-C5AB3088E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C639E-32B4-A4D0-270D-6DDCE868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57EF-B292-4C87-8CB3-EBD812FD13D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C52F7-BDE7-7183-F30E-9FF0B25A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DD286-0EEB-B939-D679-34CE67B0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795-BDD0-406C-9050-961E83114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45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36EC-706D-78A5-3867-37932EEA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822C6-D625-EE15-2A08-42D2C69E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57EF-B292-4C87-8CB3-EBD812FD13D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B2B09-F03F-7CE7-7BEB-FEC07ED5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7B642-A7E7-959E-0965-FC9D67BC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795-BDD0-406C-9050-961E83114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95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A8BB6-4C0F-38DC-9D55-C4A8A526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57EF-B292-4C87-8CB3-EBD812FD13D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40288-048E-0639-9FDC-45632714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B6E20-A200-7CB8-5B42-64AAA2C8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795-BDD0-406C-9050-961E83114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5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3AEA-D608-FC7B-2CFE-358C9633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B5E71-5F46-F64D-D7A0-544C95CF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8D882-4721-B958-0416-522F3A30A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D5221-5075-6916-3ED7-9BD94AA0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57EF-B292-4C87-8CB3-EBD812FD13D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82EF3-80B6-407A-F4E7-6C2FB1CD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C6973-6571-5581-3F27-FF3A62A8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795-BDD0-406C-9050-961E83114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3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0B03-1947-B1E2-D254-DC5D07E8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DD2C3-D2D7-4856-B6DD-F82ECB7C2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20E19-AD6B-9602-D57E-CAE01DBF1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58024-F759-709E-4B7C-F01F1B28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57EF-B292-4C87-8CB3-EBD812FD13D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19E24-F399-5297-CE23-2F0753DE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AB114-39C5-E29C-DC59-D9844477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795-BDD0-406C-9050-961E83114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6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0802C-DD13-8830-BB18-AAF37981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BF777-90F1-FDED-CF94-89B0BCF80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9411C-4C97-BA64-4BC7-CEFD3C067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757EF-B292-4C87-8CB3-EBD812FD13D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8E5CA-71B6-0026-7C3F-FC66073CE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0EBB5-1DE2-F7FA-53D9-6C804EFAE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36795-BDD0-406C-9050-961E831143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34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jaycraju98@gmail.com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eb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7FBA54-80AF-78FA-E4E4-474ED40BD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637" y="873389"/>
            <a:ext cx="9343495" cy="5408877"/>
          </a:xfr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Excel functions for Data analysis</a:t>
            </a:r>
          </a:p>
          <a:p>
            <a:pPr algn="ctr"/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4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DFDF-CB65-3796-DF71-A1347389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Function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6012BE-B829-15F5-6DE2-445ED78BBE7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71475" y="1319592"/>
            <a:ext cx="6515099" cy="512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in Excel is used to make logical comparisons between a value and what you expect.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return one value if the condition is true, and another value if it is false.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creates conditional statements based on logical tests, allowing you to make decisions based on specified conditions, and thereby enabling you to create </a:t>
            </a:r>
            <a:r>
              <a:rPr lang="en-IN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and flexible spreadsheets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1" i="0" u="none" strike="noStrike" baseline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GB" sz="1800" b="0" i="0" u="none" strike="noStrike" baseline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b="1" i="0" u="none" strike="noStrike" baseline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</a:t>
            </a:r>
            <a:r>
              <a:rPr lang="en-GB" sz="1800" b="1" i="0" u="none" strike="noStrike" baseline="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logical_test</a:t>
            </a:r>
            <a:r>
              <a:rPr lang="en-GB" sz="1800" b="1" i="0" u="none" strike="noStrike" baseline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b="1" i="0" u="none" strike="noStrike" baseline="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value_if_true</a:t>
            </a:r>
            <a:r>
              <a:rPr lang="en-GB" sz="1800" b="1" i="0" u="none" strike="noStrike" baseline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b="1" i="0" u="none" strike="noStrike" baseline="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value_if_false</a:t>
            </a:r>
            <a:r>
              <a:rPr lang="en-GB" sz="2000" b="1" i="0" u="none" strike="noStrike" baseline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B8FC6A-2D1D-A075-7025-56E84C414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48612" y="2736847"/>
            <a:ext cx="3871913" cy="2724150"/>
          </a:xfrm>
          <a:blipFill dpi="0" rotWithShape="1">
            <a:blip r:embed="rId3">
              <a:alphaModFix amt="82000"/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23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84E526-408A-A04C-ABB3-95C24773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1028699"/>
            <a:ext cx="3747558" cy="1087967"/>
          </a:xfrm>
          <a:noFill/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81867-DC94-CE79-E96E-444C4423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714375"/>
            <a:ext cx="11316229" cy="539855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functions are powerful tools that help users perform a wide range of calculations and data analysis. There are different functions are used in Excel for different purposes. Excel functions are powerful tools that help users perform a wide range of calculations and data analysis Exploring and applying these tools to enhance your skills and drive success in your projects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51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F3B3-C48D-8BBA-762A-F49642A1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479675"/>
          </a:xfrm>
        </p:spPr>
        <p:txBody>
          <a:bodyPr>
            <a:normAutofit/>
          </a:bodyPr>
          <a:lstStyle/>
          <a:p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C0D7E-1928-4174-DF5C-A98725E2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2844799"/>
            <a:ext cx="10778067" cy="3332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Queries?</a:t>
            </a:r>
          </a:p>
          <a:p>
            <a:pPr marL="0" indent="0">
              <a:buNone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ajaycraju98@gmail.com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50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A7724A-3FEC-CF65-92D3-C2DBFE09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933" y="711199"/>
            <a:ext cx="5943600" cy="1439333"/>
          </a:xfrm>
        </p:spPr>
        <p:txBody>
          <a:bodyPr anchor="ctr"/>
          <a:lstStyle/>
          <a:p>
            <a:r>
              <a:rPr lang="en-GB" dirty="0">
                <a:latin typeface="Candara Light" panose="020E0502030303020204" pitchFamily="34" charset="0"/>
                <a:cs typeface="Times New Roman" panose="02020603050405020304" pitchFamily="18" charset="0"/>
              </a:rPr>
              <a:t>   </a:t>
            </a:r>
            <a:r>
              <a:rPr 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 the excel !!!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88F77C9-D156-B1A6-79B4-96D7E827D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375" y="1200151"/>
            <a:ext cx="10301288" cy="494665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the journey of mastering Excel! 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is such a powerful tool for data analysis, organizing information, and performing calculations. 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will explore essential functions that will help your data analysis skills and insights. Let’s ready to learn more about Excel !!!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7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4BD904-02C6-822A-8BAB-D0327D01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982840-A75F-F7C6-B8A6-E01C70208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870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24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 Microsoft Excel, developed by Microsoft corporation, is a spreadsheet program that allows us to store, organize, and </a:t>
            </a:r>
            <a:r>
              <a:rPr lang="en-GB" sz="2400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information.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 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has added features like pivot tables, data analysis tools, and collaboration options, becoming a vital tool in business and academia.</a:t>
            </a:r>
            <a:endParaRPr lang="en-GB" sz="200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GB" sz="24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 Excel is widely used for various tasks, from simple data entry to complex financial </a:t>
            </a:r>
            <a:r>
              <a:rPr lang="en-GB" sz="2400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24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0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7A8C14-47A7-118D-4DD6-0302C585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Excel Functions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E35814D-57A4-AD3D-7E41-B3BE342058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626" y="1466220"/>
            <a:ext cx="10086974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Spreadsheet Layout: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grid of rows (numbers) and columns (letters).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 to enter and format data (numbers, text, and dates).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Formulas:</a:t>
            </a:r>
          </a:p>
          <a:p>
            <a:pPr marL="457200" marR="0" lvl="1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=SUM(A1:A5)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Adds values.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=AVERAGE(A1:A5)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Calculates the average.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=COUNT(A1:A5)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Counts numbers.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=IF(condition,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value_if_true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value_if_false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Simple logic statements.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Cell Referencing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$A$1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Relative 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and Mixed 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$A1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A$1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references.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68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51EB-D6CC-D006-920C-FDF5DC57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544079" cy="965200"/>
          </a:xfrm>
          <a:noFill/>
        </p:spPr>
        <p:txBody>
          <a:bodyPr/>
          <a:lstStyle/>
          <a:p>
            <a:pPr algn="ctr"/>
            <a:r>
              <a:rPr lang="en-GB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Function</a:t>
            </a:r>
            <a:endParaRPr lang="en-IN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96EB-ECB3-11FF-BBA0-8061C8EA5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4799" y="1625600"/>
            <a:ext cx="7453313" cy="5032375"/>
          </a:xfr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SUM function in Excel adds together a range of numbers</a:t>
            </a:r>
          </a:p>
          <a:p>
            <a:pPr algn="ctr">
              <a:lnSpc>
                <a:spcPct val="150000"/>
              </a:lnSpc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SUM=SUM[(Number 1),(Number 2 ),…]</a:t>
            </a:r>
          </a:p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you can input individual numbers, cell references, or ranges  </a:t>
            </a:r>
          </a:p>
          <a:p>
            <a:pPr algn="ctr">
              <a:lnSpc>
                <a:spcPct val="150000"/>
              </a:lnSpc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an example,</a:t>
            </a:r>
          </a:p>
          <a:p>
            <a:pPr algn="ctr">
              <a:lnSpc>
                <a:spcPct val="150000"/>
              </a:lnSpc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=SUM(A1:A4) Adds all value from cells A1 to A4</a:t>
            </a:r>
          </a:p>
          <a:p>
            <a:endParaRPr lang="en-IN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D594C57D-22AA-5FE7-020B-C93EC52E9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313" y="1422400"/>
            <a:ext cx="3443287" cy="25781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08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10DF-CB59-7F55-4D8A-6DDFC483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829733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Function 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C4E7-5B94-60DB-5DBA-E9014597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9" y="1625599"/>
            <a:ext cx="3700463" cy="3203576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61A41-072D-0B0C-E038-ED6E48A00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1200" y="1514475"/>
            <a:ext cx="7232650" cy="477202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GB" sz="24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GB" sz="24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GB" sz="24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Excel is a powerful tool for calculating the average of a range of numeric values. </a:t>
            </a:r>
          </a:p>
          <a:p>
            <a:pPr algn="ctr">
              <a:lnSpc>
                <a:spcPct val="150000"/>
              </a:lnSpc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2400" b="1" i="0" u="none" strike="noStrike" baseline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IN" sz="2400" b="0" i="0" u="none" strike="noStrike" baseline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b="1" i="0" u="none" strike="noStrike" baseline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=AVERAGE(number1, [number2], ...) </a:t>
            </a:r>
          </a:p>
          <a:p>
            <a:pPr algn="ctr">
              <a:lnSpc>
                <a:spcPct val="150000"/>
              </a:lnSpc>
            </a:pPr>
            <a:endParaRPr lang="en-IN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GB" sz="24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4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To find the average of values in cells B3,B4,,,,&amp;B7,enter </a:t>
            </a:r>
            <a:r>
              <a:rPr lang="en-GB" sz="24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4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(B3:B7)</a:t>
            </a: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08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1034-FD91-09A5-01D6-3F5FD26C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853" y="8467"/>
            <a:ext cx="4004997" cy="1600200"/>
          </a:xfrm>
        </p:spPr>
        <p:txBody>
          <a:bodyPr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Function 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0E097C-41CF-9FCE-3F0A-9DC31A3B5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58188" y="1443037"/>
            <a:ext cx="3614737" cy="3043237"/>
          </a:xfrm>
          <a:blipFill>
            <a:blip r:embed="rId3"/>
            <a:stretch>
              <a:fillRect/>
            </a:stretch>
          </a:blipFill>
        </p:spPr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2E41AB-2399-FB2F-E725-F902D5B7E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0050" y="1185863"/>
            <a:ext cx="7743825" cy="5229225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GB" sz="24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in Excel is very useful for performing calculations related to counting the number of cells in a range that contains numbers </a:t>
            </a:r>
          </a:p>
          <a:p>
            <a:pPr algn="ctr">
              <a:lnSpc>
                <a:spcPct val="150000"/>
              </a:lnSpc>
            </a:pP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particularly useful when you want to determine the quantity of  numeric entries within a dataset.</a:t>
            </a:r>
          </a:p>
          <a:p>
            <a:pPr algn="ctr">
              <a:lnSpc>
                <a:spcPct val="150000"/>
              </a:lnSpc>
            </a:pPr>
            <a:endParaRPr lang="en-GB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2000" b="1" i="0" u="none" strike="noStrike" baseline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IN" sz="2000" b="0" i="0" u="none" strike="noStrike" baseline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b="1" i="0" u="none" strike="noStrike" baseline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=COUNT(value1, [value2], ...)</a:t>
            </a:r>
          </a:p>
          <a:p>
            <a:pPr algn="ctr">
              <a:lnSpc>
                <a:spcPct val="150000"/>
              </a:lnSpc>
            </a:pPr>
            <a:r>
              <a:rPr lang="en-GB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To count the number of numeric entries in cells A1, A2,…. &amp; A5, enter </a:t>
            </a:r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(A1:A5)</a:t>
            </a:r>
          </a:p>
          <a:p>
            <a:pPr algn="ctr"/>
            <a:endParaRPr lang="en-GB" sz="1800" b="0" i="0" u="none" strike="noStrike" baseline="0" dirty="0">
              <a:solidFill>
                <a:schemeClr val="bg1"/>
              </a:solidFill>
              <a:latin typeface="Merriweath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1425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24B3-4DCC-F9C7-6963-419F3AF0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57200"/>
            <a:ext cx="3932237" cy="1600200"/>
          </a:xfrm>
        </p:spPr>
        <p:txBody>
          <a:bodyPr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Function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3A37D5-EA3E-D978-7278-AFE98A4EA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263" y="1214438"/>
            <a:ext cx="3970337" cy="3257550"/>
          </a:xfrm>
          <a:blipFill dpi="0" rotWithShape="1">
            <a:blip r:embed="rId3">
              <a:alphaModFix amt="66000"/>
            </a:blip>
            <a:srcRect/>
            <a:stretch>
              <a:fillRect/>
            </a:stretch>
          </a:blipFill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F0211-435E-1ABF-259C-AF6618561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6400" y="1710267"/>
            <a:ext cx="6994525" cy="4461934"/>
          </a:xfrm>
          <a:noFill/>
        </p:spPr>
        <p:txBody>
          <a:bodyPr>
            <a:normAutofit fontScale="92500"/>
          </a:bodyPr>
          <a:lstStyle/>
          <a:p>
            <a:pPr algn="ctr">
              <a:lnSpc>
                <a:spcPct val="150000"/>
              </a:lnSpc>
            </a:pPr>
            <a:r>
              <a:rPr lang="en-GB" sz="22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2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 </a:t>
            </a:r>
            <a:r>
              <a:rPr lang="en-GB" sz="22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in Excel are valuable tools for performing</a:t>
            </a:r>
          </a:p>
          <a:p>
            <a:pPr algn="ctr">
              <a:lnSpc>
                <a:spcPct val="150000"/>
              </a:lnSpc>
            </a:pPr>
            <a:r>
              <a:rPr lang="en-GB" sz="22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calculations related to finding the minimum value within</a:t>
            </a: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range of cells.</a:t>
            </a:r>
          </a:p>
          <a:p>
            <a:pPr algn="ctr">
              <a:lnSpc>
                <a:spcPct val="150000"/>
              </a:lnSpc>
            </a:pPr>
            <a:r>
              <a:rPr lang="en-GB" sz="22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can be applicable in various scenarios, from </a:t>
            </a:r>
            <a:r>
              <a:rPr lang="en-GB" sz="2200" b="0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22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scores </a:t>
            </a:r>
            <a:r>
              <a:rPr lang="en-IN" sz="22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financial data.</a:t>
            </a:r>
          </a:p>
          <a:p>
            <a:pPr algn="ctr">
              <a:lnSpc>
                <a:spcPct val="150000"/>
              </a:lnSpc>
            </a:pPr>
            <a:r>
              <a:rPr lang="en-GB" sz="2200" b="1" i="0" u="none" strike="noStrike" baseline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IN" sz="2200" b="0" i="0" u="none" strike="noStrike" baseline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200" b="1" i="0" u="none" strike="noStrike" baseline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MIN(number1, [number2], ...)</a:t>
            </a:r>
            <a:endParaRPr lang="en-IN" sz="2200" b="0" i="0" u="none" strike="noStrike" baseline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GB" sz="22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Example1</a:t>
            </a:r>
            <a:r>
              <a:rPr lang="en-GB" sz="22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To find the minimum value among cells A2, A3,…&amp; </a:t>
            </a:r>
            <a:r>
              <a:rPr lang="en-GB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A7</a:t>
            </a:r>
            <a:r>
              <a:rPr lang="en-GB" sz="22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enter </a:t>
            </a:r>
            <a:r>
              <a:rPr lang="en-GB" sz="22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2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GB" sz="22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(A2:A6)</a:t>
            </a:r>
            <a:endParaRPr lang="en-GB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800" dirty="0">
              <a:solidFill>
                <a:srgbClr val="121212"/>
              </a:solidFill>
              <a:latin typeface="Merriweather-Regular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82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BD4D-8F46-CB84-527B-C4A83D08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MAX Function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78AB251-4325-B60D-4DAD-A9ADE00D38C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" t="2083" r="-867" b="-11834"/>
          <a:stretch/>
        </p:blipFill>
        <p:spPr>
          <a:xfrm>
            <a:off x="7687047" y="2057400"/>
            <a:ext cx="4070764" cy="28224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4C80F-4B47-1379-B3C4-EC95F56F1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189" y="1814513"/>
            <a:ext cx="6985788" cy="4343400"/>
          </a:xfrm>
          <a:noFill/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 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in Excel are valuable tools for performing</a:t>
            </a:r>
          </a:p>
          <a:p>
            <a:pPr algn="ctr">
              <a:lnSpc>
                <a:spcPct val="150000"/>
              </a:lnSpc>
            </a:pP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calculations related to finding the maximum value within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range of cells.</a:t>
            </a:r>
          </a:p>
          <a:p>
            <a:pPr algn="ctr">
              <a:lnSpc>
                <a:spcPct val="150000"/>
              </a:lnSpc>
            </a:pP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can be applicable in various scenarios, from </a:t>
            </a:r>
            <a:r>
              <a:rPr lang="en-GB" sz="2000" b="0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scores </a:t>
            </a:r>
            <a:r>
              <a:rPr lang="en-IN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financial data.</a:t>
            </a:r>
          </a:p>
          <a:p>
            <a:pPr algn="ctr">
              <a:lnSpc>
                <a:spcPct val="150000"/>
              </a:lnSpc>
            </a:pP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 </a:t>
            </a:r>
            <a:r>
              <a:rPr lang="en-GB" sz="2000" b="1" i="0" u="none" strike="noStrike" baseline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GB" sz="2000" b="0" i="0" u="none" strike="noStrike" baseline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b="1" i="0" u="none" strike="noStrike" baseline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MAX(number1, [number2], ...)</a:t>
            </a:r>
          </a:p>
          <a:p>
            <a:pPr algn="ctr">
              <a:lnSpc>
                <a:spcPct val="150000"/>
              </a:lnSpc>
            </a:pPr>
            <a:r>
              <a:rPr lang="en-GB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Example1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To find the maximum value among cells B2, B3,…&amp; B6, enter </a:t>
            </a:r>
            <a:r>
              <a:rPr lang="en-GB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GB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2:B6)</a:t>
            </a:r>
            <a:endParaRPr lang="en-GB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solidFill>
                <a:srgbClr val="121212"/>
              </a:solidFill>
              <a:latin typeface="Merriweath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87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763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Candara Light</vt:lpstr>
      <vt:lpstr>Courier New</vt:lpstr>
      <vt:lpstr>Merriweather-Regular</vt:lpstr>
      <vt:lpstr>Times New Roman</vt:lpstr>
      <vt:lpstr>Wingdings</vt:lpstr>
      <vt:lpstr>Office Theme</vt:lpstr>
      <vt:lpstr>PowerPoint Presentation</vt:lpstr>
      <vt:lpstr>   Know the excel !!!</vt:lpstr>
      <vt:lpstr> Microsoft Excel</vt:lpstr>
      <vt:lpstr>Basic Excel Functions </vt:lpstr>
      <vt:lpstr>SUM Function</vt:lpstr>
      <vt:lpstr>AVERAGE Function </vt:lpstr>
      <vt:lpstr>COUNT Function </vt:lpstr>
      <vt:lpstr>MIN Function</vt:lpstr>
      <vt:lpstr>          MAX Function</vt:lpstr>
      <vt:lpstr>IF Function</vt:lpstr>
      <vt:lpstr>Conclusion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C R</dc:creator>
  <cp:lastModifiedBy>AJAY C R</cp:lastModifiedBy>
  <cp:revision>10</cp:revision>
  <dcterms:created xsi:type="dcterms:W3CDTF">2024-09-28T07:07:00Z</dcterms:created>
  <dcterms:modified xsi:type="dcterms:W3CDTF">2024-09-29T13:07:47Z</dcterms:modified>
</cp:coreProperties>
</file>