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2" r:id="rId1"/>
  </p:sldMasterIdLst>
  <p:sldIdLst>
    <p:sldId id="256" r:id="rId2"/>
    <p:sldId id="257" r:id="rId3"/>
    <p:sldId id="258" r:id="rId4"/>
    <p:sldId id="278" r:id="rId5"/>
    <p:sldId id="261" r:id="rId6"/>
    <p:sldId id="262" r:id="rId7"/>
    <p:sldId id="279"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DFF3B1-DD51-47A6-B6ED-34C78B5BEC1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36894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21437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775313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B1AF962-C001-41BC-B74F-2820BD351E47}"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59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264381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DFF3B1-DD51-47A6-B6ED-34C78B5BEC15}"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947008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DFF3B1-DD51-47A6-B6ED-34C78B5BEC15}"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233317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FF3B1-DD51-47A6-B6ED-34C78B5BEC1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573290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DDFF3B1-DD51-47A6-B6ED-34C78B5BEC15}" type="datetimeFigureOut">
              <a:rPr lang="en-IN" smtClean="0"/>
              <a:t>13-10-2024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B1AF962-C001-41BC-B74F-2820BD351E47}" type="slidenum">
              <a:rPr lang="en-IN" smtClean="0"/>
              <a:t>‹#›</a:t>
            </a:fld>
            <a:endParaRPr lang="en-IN"/>
          </a:p>
        </p:txBody>
      </p:sp>
    </p:spTree>
    <p:extLst>
      <p:ext uri="{BB962C8B-B14F-4D97-AF65-F5344CB8AC3E}">
        <p14:creationId xmlns:p14="http://schemas.microsoft.com/office/powerpoint/2010/main" val="57451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FF3B1-DD51-47A6-B6ED-34C78B5BEC1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7780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DFF3B1-DD51-47A6-B6ED-34C78B5BEC15}"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400740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DFF3B1-DD51-47A6-B6ED-34C78B5BEC15}"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4731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DFF3B1-DD51-47A6-B6ED-34C78B5BEC15}"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17851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DFF3B1-DD51-47A6-B6ED-34C78B5BEC15}"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74866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DDFF3B1-DD51-47A6-B6ED-34C78B5BEC15}"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74319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784462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DFF3B1-DD51-47A6-B6ED-34C78B5BEC15}"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1AF962-C001-41BC-B74F-2820BD351E47}" type="slidenum">
              <a:rPr lang="en-IN" smtClean="0"/>
              <a:t>‹#›</a:t>
            </a:fld>
            <a:endParaRPr lang="en-IN"/>
          </a:p>
        </p:txBody>
      </p:sp>
    </p:spTree>
    <p:extLst>
      <p:ext uri="{BB962C8B-B14F-4D97-AF65-F5344CB8AC3E}">
        <p14:creationId xmlns:p14="http://schemas.microsoft.com/office/powerpoint/2010/main" val="349060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DFF3B1-DD51-47A6-B6ED-34C78B5BEC15}" type="datetimeFigureOut">
              <a:rPr lang="en-IN" smtClean="0"/>
              <a:t>13-10-2024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B1AF962-C001-41BC-B74F-2820BD351E47}" type="slidenum">
              <a:rPr lang="en-IN" smtClean="0"/>
              <a:t>‹#›</a:t>
            </a:fld>
            <a:endParaRPr lang="en-IN"/>
          </a:p>
        </p:txBody>
      </p:sp>
    </p:spTree>
    <p:extLst>
      <p:ext uri="{BB962C8B-B14F-4D97-AF65-F5344CB8AC3E}">
        <p14:creationId xmlns:p14="http://schemas.microsoft.com/office/powerpoint/2010/main" val="2726411834"/>
      </p:ext>
    </p:extLst>
  </p:cSld>
  <p:clrMap bg1="dk1" tx1="lt1" bg2="dk2" tx2="lt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 id="2147484254" r:id="rId12"/>
    <p:sldLayoutId id="2147484255" r:id="rId13"/>
    <p:sldLayoutId id="2147484256" r:id="rId14"/>
    <p:sldLayoutId id="2147484257" r:id="rId15"/>
    <p:sldLayoutId id="2147484258" r:id="rId16"/>
    <p:sldLayoutId id="214748425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9.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8.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hemeOverride" Target="../theme/themeOverride7.xml"/><Relationship Id="rId6" Type="http://schemas.openxmlformats.org/officeDocument/2006/relationships/hyperlink" Target="https://pixabay.com/id/logo-gmail-e-mail-1162901/" TargetMode="External"/><Relationship Id="rId5" Type="http://schemas.openxmlformats.org/officeDocument/2006/relationships/image" Target="../media/image11.png"/><Relationship Id="rId4" Type="http://schemas.openxmlformats.org/officeDocument/2006/relationships/hyperlink" Target="mailto:ajaycraju98@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627DB6-C9B2-32DD-AA14-0A5A050F6157}"/>
              </a:ext>
            </a:extLst>
          </p:cNvPr>
          <p:cNvSpPr>
            <a:spLocks noGrp="1"/>
          </p:cNvSpPr>
          <p:nvPr>
            <p:ph type="body" sz="half" idx="2"/>
          </p:nvPr>
        </p:nvSpPr>
        <p:spPr>
          <a:xfrm>
            <a:off x="-1" y="0"/>
            <a:ext cx="7629525" cy="6857999"/>
          </a:xfrm>
          <a:pattFill prst="pct5">
            <a:fgClr>
              <a:schemeClr val="bg1"/>
            </a:fgClr>
            <a:bgClr>
              <a:schemeClr val="bg1"/>
            </a:bgClr>
          </a:pattFill>
        </p:spPr>
        <p:txBody>
          <a:bodyPr>
            <a:normAutofit/>
          </a:bodyPr>
          <a:lstStyle/>
          <a:p>
            <a:pPr algn="ctr"/>
            <a:r>
              <a:rPr lang="en-GB" sz="8000" b="1" dirty="0">
                <a:latin typeface="Times New Roman" panose="02020603050405020304" pitchFamily="18" charset="0"/>
                <a:cs typeface="Times New Roman" panose="02020603050405020304" pitchFamily="18" charset="0"/>
              </a:rPr>
              <a:t>Macros</a:t>
            </a:r>
            <a:endParaRPr lang="en-IN" sz="8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A37CA9-0849-239F-5A77-30C462A68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524" y="685801"/>
            <a:ext cx="4562476" cy="5429250"/>
          </a:xfrm>
          <a:prstGeom prst="rect">
            <a:avLst/>
          </a:prstGeom>
        </p:spPr>
      </p:pic>
    </p:spTree>
    <p:extLst>
      <p:ext uri="{BB962C8B-B14F-4D97-AF65-F5344CB8AC3E}">
        <p14:creationId xmlns:p14="http://schemas.microsoft.com/office/powerpoint/2010/main" val="21093108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03FD-2A5B-55ED-962E-AE58846DA7E4}"/>
              </a:ext>
            </a:extLst>
          </p:cNvPr>
          <p:cNvSpPr>
            <a:spLocks noGrp="1"/>
          </p:cNvSpPr>
          <p:nvPr>
            <p:ph type="title"/>
          </p:nvPr>
        </p:nvSpPr>
        <p:spPr>
          <a:xfrm>
            <a:off x="642476" y="938366"/>
            <a:ext cx="5101099" cy="718984"/>
          </a:xfrm>
          <a:noFill/>
        </p:spPr>
        <p:txBody>
          <a:bodyPr>
            <a:normAutofit/>
          </a:bodyPr>
          <a:lstStyle/>
          <a:p>
            <a:r>
              <a:rPr lang="en-GB" sz="4400" b="1" dirty="0">
                <a:latin typeface="Times New Roman" panose="02020603050405020304" pitchFamily="18" charset="0"/>
                <a:cs typeface="Times New Roman" panose="02020603050405020304" pitchFamily="18" charset="0"/>
              </a:rPr>
              <a:t> Macros</a:t>
            </a:r>
            <a:endParaRPr lang="en-IN" sz="4400" b="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2BD911-52F4-FBF9-366E-E33E68102C42}"/>
              </a:ext>
            </a:extLst>
          </p:cNvPr>
          <p:cNvSpPr>
            <a:spLocks noGrp="1"/>
          </p:cNvSpPr>
          <p:nvPr>
            <p:ph type="body" sz="half" idx="2"/>
          </p:nvPr>
        </p:nvSpPr>
        <p:spPr>
          <a:xfrm>
            <a:off x="271463" y="2257425"/>
            <a:ext cx="11115675" cy="3662209"/>
          </a:xfrm>
          <a:noFill/>
        </p:spPr>
        <p:txBody>
          <a:bodyPr>
            <a:normAutofit/>
          </a:bodyPr>
          <a:lstStyle/>
          <a:p>
            <a:pPr>
              <a:lnSpc>
                <a:spcPct val="150000"/>
              </a:lnSpc>
            </a:pPr>
            <a:r>
              <a:rPr lang="en-GB" sz="2800" dirty="0">
                <a:solidFill>
                  <a:schemeClr val="bg1"/>
                </a:solidFill>
                <a:latin typeface="Times New Roman" panose="02020603050405020304" pitchFamily="18" charset="0"/>
                <a:cs typeface="Times New Roman" panose="02020603050405020304" pitchFamily="18" charset="0"/>
              </a:rPr>
              <a:t>Macros in Excel are a powerful tool used to automate repetitive tasks. They are essentially sequences of instructions that can be recorded or written in VBA (Visual Basic for Applications), allowing users to perform tasks automatically with just a few clicks.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62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991D56D-10A1-75B8-621B-7C866D5BA71D}"/>
              </a:ext>
            </a:extLst>
          </p:cNvPr>
          <p:cNvSpPr>
            <a:spLocks noGrp="1"/>
          </p:cNvSpPr>
          <p:nvPr>
            <p:ph type="title"/>
          </p:nvPr>
        </p:nvSpPr>
        <p:spPr>
          <a:xfrm>
            <a:off x="575186" y="1017643"/>
            <a:ext cx="5758325" cy="663672"/>
          </a:xfrm>
          <a:noFill/>
        </p:spPr>
        <p:txBody>
          <a:bodyPr>
            <a:normAutofit/>
          </a:bodyPr>
          <a:lstStyle/>
          <a:p>
            <a:r>
              <a:rPr lang="en-IN" b="1" cap="none" dirty="0">
                <a:latin typeface="Times New Roman" panose="02020603050405020304" pitchFamily="18" charset="0"/>
                <a:cs typeface="Times New Roman" panose="02020603050405020304" pitchFamily="18" charset="0"/>
              </a:rPr>
              <a:t>Key Features of Macros:</a:t>
            </a:r>
          </a:p>
        </p:txBody>
      </p:sp>
      <p:sp>
        <p:nvSpPr>
          <p:cNvPr id="11" name="Content Placeholder 10">
            <a:extLst>
              <a:ext uri="{FF2B5EF4-FFF2-40B4-BE49-F238E27FC236}">
                <a16:creationId xmlns:a16="http://schemas.microsoft.com/office/drawing/2014/main" id="{D94323BD-7C03-683F-F09C-A35F5E39CB4F}"/>
              </a:ext>
            </a:extLst>
          </p:cNvPr>
          <p:cNvSpPr>
            <a:spLocks noGrp="1"/>
          </p:cNvSpPr>
          <p:nvPr>
            <p:ph type="body" sz="half" idx="2"/>
          </p:nvPr>
        </p:nvSpPr>
        <p:spPr>
          <a:xfrm>
            <a:off x="206477" y="2005782"/>
            <a:ext cx="6681021" cy="4380269"/>
          </a:xfrm>
          <a:noFill/>
        </p:spPr>
        <p:txBody>
          <a:bodyPr>
            <a:norm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IN" sz="1800" b="1" dirty="0">
              <a:solidFill>
                <a:schemeClr val="bg1"/>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IN" sz="1800" b="1" dirty="0">
                <a:solidFill>
                  <a:schemeClr val="bg1"/>
                </a:solidFill>
                <a:latin typeface="Times New Roman" panose="02020603050405020304" pitchFamily="18" charset="0"/>
                <a:cs typeface="Times New Roman" panose="02020603050405020304" pitchFamily="18" charset="0"/>
              </a:rPr>
              <a:t> </a:t>
            </a:r>
            <a:r>
              <a:rPr lang="en-GB" sz="2800" b="1" dirty="0">
                <a:solidFill>
                  <a:schemeClr val="bg1"/>
                </a:solidFill>
                <a:latin typeface="Times New Roman" panose="02020603050405020304" pitchFamily="18" charset="0"/>
                <a:cs typeface="Times New Roman" panose="02020603050405020304" pitchFamily="18" charset="0"/>
              </a:rPr>
              <a:t>Automation</a:t>
            </a:r>
            <a:r>
              <a:rPr lang="en-GB" sz="2800" dirty="0">
                <a:solidFill>
                  <a:schemeClr val="bg1"/>
                </a:solidFill>
                <a:latin typeface="Times New Roman" panose="02020603050405020304" pitchFamily="18" charset="0"/>
                <a:cs typeface="Times New Roman" panose="02020603050405020304" pitchFamily="18" charset="0"/>
              </a:rPr>
              <a:t>: Macros help automate tasks such as formatting data, creating reports, and performing complex calculations that would otherwise require multiple steps.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GB" sz="2800" b="1" dirty="0">
                <a:solidFill>
                  <a:schemeClr val="bg1"/>
                </a:solidFill>
                <a:latin typeface="Times New Roman" panose="02020603050405020304" pitchFamily="18" charset="0"/>
                <a:cs typeface="Times New Roman" panose="02020603050405020304" pitchFamily="18" charset="0"/>
              </a:rPr>
              <a:t>Recording Macros</a:t>
            </a:r>
            <a:r>
              <a:rPr lang="en-GB" sz="2800" dirty="0">
                <a:solidFill>
                  <a:schemeClr val="bg1"/>
                </a:solidFill>
                <a:latin typeface="Times New Roman" panose="02020603050405020304" pitchFamily="18" charset="0"/>
                <a:cs typeface="Times New Roman" panose="02020603050405020304" pitchFamily="18" charset="0"/>
              </a:rPr>
              <a:t>: Excel has a feature that allows users to record their actions as a macro without needing to write code. </a:t>
            </a: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806BCFB-4786-E8C9-B1B8-7FA1120F4D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VBA Scripting</a:t>
            </a:r>
            <a:r>
              <a:rPr kumimoji="0" lang="en-US" altLang="en-US" sz="1800" b="0" i="0" u="none" strike="noStrike" cap="none" normalizeH="0" baseline="0" dirty="0">
                <a:ln>
                  <a:noFill/>
                </a:ln>
                <a:solidFill>
                  <a:schemeClr val="tx1"/>
                </a:solidFill>
                <a:effectLst/>
                <a:latin typeface="Arial" panose="020B0604020202020204" pitchFamily="34" charset="0"/>
              </a:rPr>
              <a:t>: For more advanced automation, users can write custom macros using VBA, Excel's programming language. This allows for greater control over what the macro does.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3153E49-BCF8-B8FB-0A16-75DBB1B2D2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9463" y="2343150"/>
            <a:ext cx="4743450" cy="3761622"/>
          </a:xfrm>
          <a:prstGeom prst="rect">
            <a:avLst/>
          </a:prstGeom>
        </p:spPr>
      </p:pic>
    </p:spTree>
    <p:extLst>
      <p:ext uri="{BB962C8B-B14F-4D97-AF65-F5344CB8AC3E}">
        <p14:creationId xmlns:p14="http://schemas.microsoft.com/office/powerpoint/2010/main" val="16129647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AFC9AF6-0B3A-C906-4231-5656E19D6D33}"/>
              </a:ext>
            </a:extLst>
          </p:cNvPr>
          <p:cNvSpPr>
            <a:spLocks noGrp="1"/>
          </p:cNvSpPr>
          <p:nvPr>
            <p:ph type="title"/>
          </p:nvPr>
        </p:nvSpPr>
        <p:spPr/>
        <p:txBody>
          <a:bodyPr/>
          <a:lstStyle/>
          <a:p>
            <a:r>
              <a:rPr lang="en-IN" b="1" cap="none" dirty="0">
                <a:latin typeface="Times New Roman" panose="02020603050405020304" pitchFamily="18" charset="0"/>
                <a:cs typeface="Times New Roman" panose="02020603050405020304" pitchFamily="18" charset="0"/>
              </a:rPr>
              <a:t>Key Features of Macros:</a:t>
            </a:r>
            <a:endParaRPr lang="en-IN" b="1" dirty="0"/>
          </a:p>
        </p:txBody>
      </p:sp>
      <p:sp>
        <p:nvSpPr>
          <p:cNvPr id="7" name="Content Placeholder 6">
            <a:extLst>
              <a:ext uri="{FF2B5EF4-FFF2-40B4-BE49-F238E27FC236}">
                <a16:creationId xmlns:a16="http://schemas.microsoft.com/office/drawing/2014/main" id="{F9C7844C-B415-DFB3-C848-2CB3813A925F}"/>
              </a:ext>
            </a:extLst>
          </p:cNvPr>
          <p:cNvSpPr>
            <a:spLocks noGrp="1"/>
          </p:cNvSpPr>
          <p:nvPr>
            <p:ph idx="4294967295"/>
          </p:nvPr>
        </p:nvSpPr>
        <p:spPr>
          <a:xfrm>
            <a:off x="500063" y="2157413"/>
            <a:ext cx="6386512" cy="4271962"/>
          </a:xfrm>
        </p:spPr>
        <p:txBody>
          <a:bodyPr>
            <a:normAutofit lnSpcReduction="10000"/>
          </a:bodyPr>
          <a:lstStyle/>
          <a:p>
            <a:pPr>
              <a:buFont typeface="Wingdings" panose="05000000000000000000" pitchFamily="2" charset="2"/>
              <a:buChar char="ü"/>
            </a:pPr>
            <a:r>
              <a:rPr lang="en-GB" b="1" dirty="0">
                <a:solidFill>
                  <a:schemeClr val="bg1"/>
                </a:solidFill>
                <a:latin typeface="Times New Roman" panose="02020603050405020304" pitchFamily="18" charset="0"/>
                <a:cs typeface="Times New Roman" panose="02020603050405020304" pitchFamily="18" charset="0"/>
              </a:rPr>
              <a:t>VBA Scripting</a:t>
            </a:r>
            <a:r>
              <a:rPr lang="en-GB" dirty="0">
                <a:solidFill>
                  <a:schemeClr val="bg1"/>
                </a:solidFill>
                <a:latin typeface="Times New Roman" panose="02020603050405020304" pitchFamily="18" charset="0"/>
                <a:cs typeface="Times New Roman" panose="02020603050405020304" pitchFamily="18" charset="0"/>
              </a:rPr>
              <a:t>: For more advanced automation, users can write custom macros using VBA, Excel's programming language. This allows for greater control over what the macro does.</a:t>
            </a:r>
          </a:p>
          <a:p>
            <a:endParaRPr lang="en-GB"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b="1" dirty="0">
                <a:solidFill>
                  <a:schemeClr val="bg1"/>
                </a:solidFill>
                <a:latin typeface="Times New Roman" panose="02020603050405020304" pitchFamily="18" charset="0"/>
                <a:cs typeface="Times New Roman" panose="02020603050405020304" pitchFamily="18" charset="0"/>
              </a:rPr>
              <a:t>Assigning to Buttons</a:t>
            </a:r>
            <a:r>
              <a:rPr lang="en-GB" dirty="0">
                <a:solidFill>
                  <a:schemeClr val="bg1"/>
                </a:solidFill>
                <a:latin typeface="Times New Roman" panose="02020603050405020304" pitchFamily="18" charset="0"/>
                <a:cs typeface="Times New Roman" panose="02020603050405020304" pitchFamily="18" charset="0"/>
              </a:rPr>
              <a:t>: Once a macro is created, it can be assigned to buttons or shortcuts to make it easily accessible.</a:t>
            </a:r>
          </a:p>
          <a:p>
            <a:pPr>
              <a:buFont typeface="Wingdings" panose="05000000000000000000" pitchFamily="2" charset="2"/>
              <a:buChar char="ü"/>
            </a:pPr>
            <a:r>
              <a:rPr lang="en-GB" b="1" dirty="0">
                <a:solidFill>
                  <a:schemeClr val="bg1"/>
                </a:solidFill>
                <a:latin typeface="Times New Roman" panose="02020603050405020304" pitchFamily="18" charset="0"/>
                <a:cs typeface="Times New Roman" panose="02020603050405020304" pitchFamily="18" charset="0"/>
              </a:rPr>
              <a:t>Security</a:t>
            </a:r>
            <a:r>
              <a:rPr lang="en-GB" dirty="0">
                <a:solidFill>
                  <a:schemeClr val="bg1"/>
                </a:solidFill>
                <a:latin typeface="Times New Roman" panose="02020603050405020304" pitchFamily="18" charset="0"/>
                <a:cs typeface="Times New Roman" panose="02020603050405020304" pitchFamily="18" charset="0"/>
              </a:rPr>
              <a:t>: Macros can be potentially harmful if they come from untrusted sources, so Excel provides settings to disable or enable macros with warnings.</a:t>
            </a:r>
            <a:endParaRPr lang="en-IN" b="1" i="1" dirty="0">
              <a:solidFill>
                <a:schemeClr val="bg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17CAC8CF-2142-CF70-8612-1D99FCF669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025" y="2328864"/>
            <a:ext cx="4786314" cy="3775908"/>
          </a:xfrm>
          <a:prstGeom prst="rect">
            <a:avLst/>
          </a:prstGeom>
        </p:spPr>
      </p:pic>
    </p:spTree>
    <p:extLst>
      <p:ext uri="{BB962C8B-B14F-4D97-AF65-F5344CB8AC3E}">
        <p14:creationId xmlns:p14="http://schemas.microsoft.com/office/powerpoint/2010/main" val="291054708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A896-F27D-68BD-63F9-69C8CEDA9798}"/>
              </a:ext>
            </a:extLst>
          </p:cNvPr>
          <p:cNvSpPr>
            <a:spLocks noGrp="1"/>
          </p:cNvSpPr>
          <p:nvPr>
            <p:ph type="title"/>
          </p:nvPr>
        </p:nvSpPr>
        <p:spPr>
          <a:xfrm>
            <a:off x="542926" y="705446"/>
            <a:ext cx="5452602" cy="976304"/>
          </a:xfrm>
          <a:noFill/>
        </p:spPr>
        <p:txBody>
          <a:bodyPr>
            <a:noAutofit/>
          </a:bodyPr>
          <a:lstStyle/>
          <a:p>
            <a:pPr algn="l"/>
            <a:br>
              <a:rPr lang="en-IN" sz="4000" b="1" dirty="0">
                <a:solidFill>
                  <a:schemeClr val="tx1"/>
                </a:solidFill>
                <a:latin typeface="Times New Roman" panose="02020603050405020304" pitchFamily="18" charset="0"/>
                <a:cs typeface="Times New Roman" panose="02020603050405020304" pitchFamily="18" charset="0"/>
              </a:rPr>
            </a:br>
            <a:br>
              <a:rPr lang="en-IN" sz="4400" b="1" dirty="0">
                <a:solidFill>
                  <a:schemeClr val="tx1"/>
                </a:solidFill>
                <a:latin typeface="Times New Roman" panose="02020603050405020304" pitchFamily="18" charset="0"/>
                <a:cs typeface="Times New Roman" panose="02020603050405020304" pitchFamily="18" charset="0"/>
              </a:rPr>
            </a:br>
            <a:r>
              <a:rPr lang="en-GB" sz="2800" b="1" dirty="0">
                <a:latin typeface="Times New Roman" panose="02020603050405020304" pitchFamily="18" charset="0"/>
                <a:cs typeface="Times New Roman" panose="02020603050405020304" pitchFamily="18" charset="0"/>
              </a:rPr>
              <a:t>How to Create a Macro in Excel:</a:t>
            </a:r>
            <a:br>
              <a:rPr lang="en-IN" sz="4000" b="1" dirty="0">
                <a:solidFill>
                  <a:schemeClr val="tx1"/>
                </a:solidFill>
                <a:latin typeface="Times New Roman" panose="02020603050405020304" pitchFamily="18" charset="0"/>
                <a:cs typeface="Times New Roman" panose="02020603050405020304" pitchFamily="18" charset="0"/>
              </a:rPr>
            </a:b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6F2500E-BC66-20B2-B2C9-9477F14ED4FD}"/>
              </a:ext>
            </a:extLst>
          </p:cNvPr>
          <p:cNvSpPr>
            <a:spLocks noGrp="1"/>
          </p:cNvSpPr>
          <p:nvPr>
            <p:ph type="body" sz="half" idx="2"/>
          </p:nvPr>
        </p:nvSpPr>
        <p:spPr>
          <a:xfrm>
            <a:off x="542926" y="2114550"/>
            <a:ext cx="6452726" cy="4466628"/>
          </a:xfrm>
        </p:spPr>
        <p:txBody>
          <a:bodyPr>
            <a:normAutofit/>
          </a:bodyPr>
          <a:lstStyle/>
          <a:p>
            <a:pPr algn="just"/>
            <a:r>
              <a:rPr lang="en-IN" sz="2400" b="1" dirty="0">
                <a:solidFill>
                  <a:schemeClr val="bg1"/>
                </a:solidFill>
                <a:latin typeface="Times New Roman" panose="02020603050405020304" pitchFamily="18" charset="0"/>
                <a:cs typeface="Times New Roman" panose="02020603050405020304" pitchFamily="18" charset="0"/>
              </a:rPr>
              <a:t>1.Record a Macro</a:t>
            </a:r>
            <a:r>
              <a:rPr lang="en-IN" sz="2400" dirty="0">
                <a:solidFill>
                  <a:schemeClr val="bg1"/>
                </a:solidFill>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ü"/>
            </a:pPr>
            <a:r>
              <a:rPr lang="en-IN" sz="2800" dirty="0">
                <a:solidFill>
                  <a:schemeClr val="bg1"/>
                </a:solidFill>
                <a:latin typeface="Times New Roman" panose="02020603050405020304" pitchFamily="18" charset="0"/>
                <a:cs typeface="Times New Roman" panose="02020603050405020304" pitchFamily="18" charset="0"/>
              </a:rPr>
              <a:t>Go to the</a:t>
            </a:r>
            <a:r>
              <a:rPr lang="en-IN" sz="2400" dirty="0">
                <a:solidFill>
                  <a:schemeClr val="bg1"/>
                </a:solidFill>
                <a:latin typeface="Times New Roman" panose="02020603050405020304" pitchFamily="18" charset="0"/>
                <a:cs typeface="Times New Roman" panose="02020603050405020304" pitchFamily="18" charset="0"/>
              </a:rPr>
              <a:t> VIEW </a:t>
            </a:r>
            <a:r>
              <a:rPr lang="en-IN" sz="2800" dirty="0">
                <a:solidFill>
                  <a:schemeClr val="bg1"/>
                </a:solidFill>
                <a:latin typeface="Times New Roman" panose="02020603050405020304" pitchFamily="18" charset="0"/>
                <a:cs typeface="Times New Roman" panose="02020603050405020304" pitchFamily="18" charset="0"/>
              </a:rPr>
              <a:t>tab or the</a:t>
            </a:r>
            <a:r>
              <a:rPr lang="en-IN" sz="2400" dirty="0">
                <a:solidFill>
                  <a:schemeClr val="bg1"/>
                </a:solidFill>
                <a:latin typeface="Times New Roman" panose="02020603050405020304" pitchFamily="18" charset="0"/>
                <a:cs typeface="Times New Roman" panose="02020603050405020304" pitchFamily="18" charset="0"/>
              </a:rPr>
              <a:t> DEVELOPER </a:t>
            </a:r>
            <a:r>
              <a:rPr lang="en-GB" sz="2800" dirty="0">
                <a:solidFill>
                  <a:schemeClr val="bg1"/>
                </a:solidFill>
                <a:latin typeface="Times New Roman" panose="02020603050405020304" pitchFamily="18" charset="0"/>
                <a:cs typeface="Times New Roman" panose="02020603050405020304" pitchFamily="18" charset="0"/>
              </a:rPr>
              <a:t>tab (if enabled) in Excel.</a:t>
            </a:r>
            <a:endParaRPr lang="en-IN" sz="24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en-IN" sz="2800" dirty="0">
                <a:solidFill>
                  <a:schemeClr val="bg1"/>
                </a:solidFill>
                <a:latin typeface="Times New Roman" panose="02020603050405020304" pitchFamily="18" charset="0"/>
                <a:cs typeface="Times New Roman" panose="02020603050405020304" pitchFamily="18" charset="0"/>
              </a:rPr>
              <a:t>Click on</a:t>
            </a:r>
            <a:r>
              <a:rPr lang="en-IN" sz="2400" dirty="0">
                <a:solidFill>
                  <a:schemeClr val="bg1"/>
                </a:solidFill>
                <a:latin typeface="Times New Roman" panose="02020603050405020304" pitchFamily="18" charset="0"/>
                <a:cs typeface="Times New Roman" panose="02020603050405020304" pitchFamily="18" charset="0"/>
              </a:rPr>
              <a:t> Record Macro</a:t>
            </a:r>
          </a:p>
          <a:p>
            <a:pPr marL="457200" indent="-457200" algn="just">
              <a:buFont typeface="Wingdings" panose="05000000000000000000" pitchFamily="2" charset="2"/>
              <a:buChar char="ü"/>
            </a:pPr>
            <a:r>
              <a:rPr lang="en-GB" sz="2800" dirty="0">
                <a:solidFill>
                  <a:schemeClr val="bg1"/>
                </a:solidFill>
                <a:latin typeface="Times New Roman" panose="02020603050405020304" pitchFamily="18" charset="0"/>
                <a:cs typeface="Times New Roman" panose="02020603050405020304" pitchFamily="18" charset="0"/>
              </a:rPr>
              <a:t>Perform the actions you want to automate.</a:t>
            </a:r>
          </a:p>
          <a:p>
            <a:pPr marL="457200" indent="-457200" algn="just">
              <a:buFont typeface="Wingdings" panose="05000000000000000000" pitchFamily="2" charset="2"/>
              <a:buChar char="ü"/>
            </a:pPr>
            <a:r>
              <a:rPr lang="en-IN" sz="2800" dirty="0">
                <a:solidFill>
                  <a:schemeClr val="bg1"/>
                </a:solidFill>
                <a:latin typeface="Times New Roman" panose="02020603050405020304" pitchFamily="18" charset="0"/>
                <a:cs typeface="Times New Roman" panose="02020603050405020304" pitchFamily="18" charset="0"/>
              </a:rPr>
              <a:t>Click Stop Recording once done.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6C90E41E-E644-22E8-17DB-19A388858129}"/>
              </a:ext>
            </a:extLst>
          </p:cNvPr>
          <p:cNvSpPr>
            <a:spLocks noChangeArrowheads="1"/>
          </p:cNvSpPr>
          <p:nvPr/>
        </p:nvSpPr>
        <p:spPr bwMode="auto">
          <a:xfrm>
            <a:off x="0" y="-461665"/>
            <a:ext cx="3289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96515BB7-E152-708A-13E5-6CC7BEB00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592" y="2243139"/>
            <a:ext cx="4534333" cy="4171950"/>
          </a:xfrm>
          <a:prstGeom prst="rect">
            <a:avLst/>
          </a:prstGeom>
        </p:spPr>
      </p:pic>
    </p:spTree>
    <p:extLst>
      <p:ext uri="{BB962C8B-B14F-4D97-AF65-F5344CB8AC3E}">
        <p14:creationId xmlns:p14="http://schemas.microsoft.com/office/powerpoint/2010/main" val="1770478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280B31-AE55-6C97-0F78-C07BDD59017F}"/>
              </a:ext>
            </a:extLst>
          </p:cNvPr>
          <p:cNvSpPr>
            <a:spLocks noGrp="1"/>
          </p:cNvSpPr>
          <p:nvPr>
            <p:ph type="title"/>
          </p:nvPr>
        </p:nvSpPr>
        <p:spPr>
          <a:xfrm>
            <a:off x="558723" y="792652"/>
            <a:ext cx="6348437" cy="872066"/>
          </a:xfrm>
          <a:noFill/>
        </p:spPr>
        <p:txBody>
          <a:bodyPr>
            <a:noAutofit/>
          </a:bodyPr>
          <a:lstStyle/>
          <a:p>
            <a:r>
              <a:rPr lang="en-IN" sz="4000" b="1" dirty="0">
                <a:solidFill>
                  <a:schemeClr val="tx1"/>
                </a:solidFill>
                <a:latin typeface="Times New Roman" panose="02020603050405020304" pitchFamily="18" charset="0"/>
                <a:cs typeface="Times New Roman" panose="02020603050405020304" pitchFamily="18" charset="0"/>
              </a:rPr>
              <a:t>        </a:t>
            </a:r>
            <a:br>
              <a:rPr lang="en-IN" sz="4000" b="1" dirty="0">
                <a:solidFill>
                  <a:schemeClr val="tx1"/>
                </a:solidFill>
                <a:latin typeface="Times New Roman" panose="02020603050405020304" pitchFamily="18" charset="0"/>
                <a:cs typeface="Times New Roman" panose="02020603050405020304" pitchFamily="18" charset="0"/>
              </a:rPr>
            </a:br>
            <a:br>
              <a:rPr lang="en-IN" sz="4000" b="1" dirty="0">
                <a:solidFill>
                  <a:schemeClr val="tx1"/>
                </a:solidFill>
                <a:latin typeface="Times New Roman" panose="02020603050405020304" pitchFamily="18" charset="0"/>
                <a:cs typeface="Times New Roman" panose="02020603050405020304" pitchFamily="18" charset="0"/>
              </a:rPr>
            </a:br>
            <a:r>
              <a:rPr lang="en-IN" sz="4000" b="1" dirty="0">
                <a:solidFill>
                  <a:schemeClr val="tx1"/>
                </a:solidFill>
                <a:latin typeface="Times New Roman" panose="02020603050405020304" pitchFamily="18" charset="0"/>
                <a:cs typeface="Times New Roman" panose="02020603050405020304" pitchFamily="18" charset="0"/>
              </a:rPr>
              <a:t>2. </a:t>
            </a:r>
            <a:r>
              <a:rPr lang="en-GB" sz="3200" b="1" dirty="0">
                <a:latin typeface="Times New Roman" panose="02020603050405020304" pitchFamily="18" charset="0"/>
                <a:cs typeface="Times New Roman" panose="02020603050405020304" pitchFamily="18" charset="0"/>
              </a:rPr>
              <a:t>Writing a Macro with VBA</a:t>
            </a:r>
            <a:br>
              <a:rPr lang="en-IN" b="1" dirty="0">
                <a:solidFill>
                  <a:schemeClr val="tx1"/>
                </a:solidFill>
                <a:latin typeface="Times New Roman" panose="02020603050405020304" pitchFamily="18" charset="0"/>
                <a:cs typeface="Times New Roman" panose="02020603050405020304" pitchFamily="18" charset="0"/>
              </a:rPr>
            </a:b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21DA78AC-B0BD-BE2B-9CA1-5906B2453C46}"/>
              </a:ext>
            </a:extLst>
          </p:cNvPr>
          <p:cNvSpPr>
            <a:spLocks noGrp="1" noChangeArrowheads="1"/>
          </p:cNvSpPr>
          <p:nvPr>
            <p:ph idx="1"/>
          </p:nvPr>
        </p:nvSpPr>
        <p:spPr bwMode="auto">
          <a:xfrm>
            <a:off x="393573" y="2068372"/>
            <a:ext cx="6678739" cy="478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IN" sz="2800" dirty="0">
                <a:solidFill>
                  <a:schemeClr val="bg1"/>
                </a:solidFill>
                <a:latin typeface="Times New Roman" panose="02020603050405020304" pitchFamily="18" charset="0"/>
                <a:cs typeface="Times New Roman" panose="02020603050405020304" pitchFamily="18" charset="0"/>
              </a:rPr>
              <a:t>Press Alt </a:t>
            </a:r>
            <a:r>
              <a:rPr lang="en-IN" sz="2800" b="1" dirty="0">
                <a:solidFill>
                  <a:schemeClr val="bg1"/>
                </a:solidFill>
                <a:latin typeface="Times New Roman" panose="02020603050405020304" pitchFamily="18" charset="0"/>
                <a:cs typeface="Times New Roman" panose="02020603050405020304" pitchFamily="18" charset="0"/>
              </a:rPr>
              <a:t>+ F11</a:t>
            </a:r>
            <a:r>
              <a:rPr lang="en-GB" sz="2800" dirty="0">
                <a:solidFill>
                  <a:schemeClr val="bg1"/>
                </a:solidFill>
                <a:latin typeface="Times New Roman" panose="02020603050405020304" pitchFamily="18" charset="0"/>
                <a:cs typeface="Times New Roman" panose="02020603050405020304" pitchFamily="18" charset="0"/>
              </a:rPr>
              <a:t> to open the VBA editor.</a:t>
            </a:r>
            <a:endParaRPr lang="en-IN" sz="28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2800" b="1" dirty="0">
              <a:solidFill>
                <a:schemeClr val="bg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GB" sz="2800" dirty="0">
                <a:solidFill>
                  <a:schemeClr val="bg1"/>
                </a:solidFill>
                <a:latin typeface="Times New Roman" panose="02020603050405020304" pitchFamily="18" charset="0"/>
                <a:cs typeface="Times New Roman" panose="02020603050405020304" pitchFamily="18" charset="0"/>
              </a:rPr>
              <a:t>Insert a new module and write your VBA code.</a:t>
            </a:r>
          </a:p>
          <a:p>
            <a:pPr marL="0" marR="0" lvl="0" indent="0" algn="l" defTabSz="914400" rtl="0" eaLnBrk="0" fontAlgn="base" latinLnBrk="0" hangingPunct="0">
              <a:lnSpc>
                <a:spcPct val="100000"/>
              </a:lnSpc>
              <a:spcBef>
                <a:spcPct val="0"/>
              </a:spcBef>
              <a:spcAft>
                <a:spcPct val="0"/>
              </a:spcAft>
              <a:buClrTx/>
              <a:buSzTx/>
              <a:buFontTx/>
              <a:buNone/>
              <a:tabLst/>
            </a:pPr>
            <a:endParaRPr lang="en-GB" sz="28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sz="2800" b="1" dirty="0">
              <a:solidFill>
                <a:schemeClr val="bg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GB" sz="2800" dirty="0">
                <a:solidFill>
                  <a:schemeClr val="bg1"/>
                </a:solidFill>
                <a:latin typeface="Times New Roman" panose="02020603050405020304" pitchFamily="18" charset="0"/>
                <a:cs typeface="Times New Roman" panose="02020603050405020304" pitchFamily="18" charset="0"/>
              </a:rPr>
              <a:t>Save your work and run the macro through the editor or assign it to a button in Excel.</a:t>
            </a:r>
            <a:endParaRPr lang="en-IN" sz="28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28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2800" b="1"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8B83A3-204A-DF54-100B-5D6916DF9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6651" y="2371724"/>
            <a:ext cx="4171950" cy="3357564"/>
          </a:xfrm>
          <a:prstGeom prst="rect">
            <a:avLst/>
          </a:prstGeom>
        </p:spPr>
      </p:pic>
    </p:spTree>
    <p:extLst>
      <p:ext uri="{BB962C8B-B14F-4D97-AF65-F5344CB8AC3E}">
        <p14:creationId xmlns:p14="http://schemas.microsoft.com/office/powerpoint/2010/main" val="22515746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C15D-E995-0FB1-734C-E40E6CBBBB6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3. Managing Macros:</a:t>
            </a:r>
          </a:p>
        </p:txBody>
      </p:sp>
      <p:sp>
        <p:nvSpPr>
          <p:cNvPr id="4" name="Text Placeholder 3">
            <a:extLst>
              <a:ext uri="{FF2B5EF4-FFF2-40B4-BE49-F238E27FC236}">
                <a16:creationId xmlns:a16="http://schemas.microsoft.com/office/drawing/2014/main" id="{C3E9B44F-37EB-4D21-92D5-5C18BEF3EA2C}"/>
              </a:ext>
            </a:extLst>
          </p:cNvPr>
          <p:cNvSpPr>
            <a:spLocks noGrp="1"/>
          </p:cNvSpPr>
          <p:nvPr>
            <p:ph type="body" sz="half" idx="2"/>
          </p:nvPr>
        </p:nvSpPr>
        <p:spPr>
          <a:xfrm>
            <a:off x="680321" y="2000250"/>
            <a:ext cx="5963367" cy="4557713"/>
          </a:xfrm>
        </p:spPr>
        <p:txBody>
          <a:bodyPr>
            <a:normAutofit/>
          </a:bodyPr>
          <a:lstStyle/>
          <a:p>
            <a:pPr marL="342900" indent="-342900" algn="just">
              <a:buFont typeface="Wingdings" panose="05000000000000000000" pitchFamily="2" charset="2"/>
              <a:buChar char="ü"/>
            </a:pPr>
            <a:r>
              <a:rPr lang="en-GB" sz="2400" b="1" dirty="0">
                <a:solidFill>
                  <a:schemeClr val="bg1"/>
                </a:solidFill>
                <a:latin typeface="Times New Roman" panose="02020603050405020304" pitchFamily="18" charset="0"/>
                <a:cs typeface="Times New Roman" panose="02020603050405020304" pitchFamily="18" charset="0"/>
              </a:rPr>
              <a:t>Run a Macro</a:t>
            </a:r>
            <a:r>
              <a:rPr lang="en-GB" sz="2400" dirty="0">
                <a:solidFill>
                  <a:schemeClr val="bg1"/>
                </a:solidFill>
                <a:latin typeface="Times New Roman" panose="02020603050405020304" pitchFamily="18" charset="0"/>
                <a:cs typeface="Times New Roman" panose="02020603050405020304" pitchFamily="18" charset="0"/>
              </a:rPr>
              <a:t>: You can run a macro by navigating to the </a:t>
            </a:r>
            <a:r>
              <a:rPr lang="en-IN" sz="2400" dirty="0">
                <a:solidFill>
                  <a:schemeClr val="bg1"/>
                </a:solidFill>
                <a:latin typeface="Times New Roman" panose="02020603050405020304" pitchFamily="18" charset="0"/>
                <a:cs typeface="Times New Roman" panose="02020603050405020304" pitchFamily="18" charset="0"/>
              </a:rPr>
              <a:t>View or developer tab and selecting Macros</a:t>
            </a:r>
          </a:p>
          <a:p>
            <a:pPr marL="342900" indent="-342900" algn="just">
              <a:buFont typeface="Wingdings" panose="05000000000000000000" pitchFamily="2" charset="2"/>
              <a:buChar char="ü"/>
            </a:pPr>
            <a:r>
              <a:rPr lang="en-GB" sz="2400" b="1" dirty="0">
                <a:solidFill>
                  <a:schemeClr val="bg1"/>
                </a:solidFill>
                <a:latin typeface="Times New Roman" panose="02020603050405020304" pitchFamily="18" charset="0"/>
                <a:cs typeface="Times New Roman" panose="02020603050405020304" pitchFamily="18" charset="0"/>
              </a:rPr>
              <a:t>Edit a Macro</a:t>
            </a:r>
            <a:r>
              <a:rPr lang="en-GB" sz="2400" dirty="0">
                <a:solidFill>
                  <a:schemeClr val="bg1"/>
                </a:solidFill>
                <a:latin typeface="Times New Roman" panose="02020603050405020304" pitchFamily="18" charset="0"/>
                <a:cs typeface="Times New Roman" panose="02020603050405020304" pitchFamily="18" charset="0"/>
              </a:rPr>
              <a:t>: To edit an existing macro, press </a:t>
            </a:r>
            <a:r>
              <a:rPr lang="en-IN" sz="2000" b="1" dirty="0">
                <a:solidFill>
                  <a:schemeClr val="bg1"/>
                </a:solidFill>
                <a:latin typeface="Times New Roman" panose="02020603050405020304" pitchFamily="18" charset="0"/>
                <a:cs typeface="Times New Roman" panose="02020603050405020304" pitchFamily="18" charset="0"/>
              </a:rPr>
              <a:t>Alt + F11</a:t>
            </a:r>
            <a:r>
              <a:rPr lang="en-GB" sz="2000" b="1" dirty="0">
                <a:solidFill>
                  <a:schemeClr val="bg1"/>
                </a:solidFill>
                <a:latin typeface="Times New Roman" panose="02020603050405020304" pitchFamily="18" charset="0"/>
                <a:cs typeface="Times New Roman" panose="02020603050405020304" pitchFamily="18" charset="0"/>
              </a:rPr>
              <a:t> </a:t>
            </a:r>
            <a:r>
              <a:rPr lang="en-GB" sz="3200" dirty="0">
                <a:solidFill>
                  <a:schemeClr val="bg1"/>
                </a:solidFill>
                <a:latin typeface="Times New Roman" panose="02020603050405020304" pitchFamily="18" charset="0"/>
                <a:cs typeface="Times New Roman" panose="02020603050405020304" pitchFamily="18" charset="0"/>
              </a:rPr>
              <a:t>to </a:t>
            </a:r>
            <a:r>
              <a:rPr lang="en-GB" sz="2400" dirty="0">
                <a:solidFill>
                  <a:schemeClr val="bg1"/>
                </a:solidFill>
                <a:latin typeface="Times New Roman" panose="02020603050405020304" pitchFamily="18" charset="0"/>
                <a:cs typeface="Times New Roman" panose="02020603050405020304" pitchFamily="18" charset="0"/>
              </a:rPr>
              <a:t>open the VBA editor and find the macro in the list. </a:t>
            </a:r>
            <a:endParaRPr lang="en-GB" sz="32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GB" sz="2400" b="1" dirty="0">
                <a:solidFill>
                  <a:schemeClr val="bg1"/>
                </a:solidFill>
                <a:latin typeface="Times New Roman" panose="02020603050405020304" pitchFamily="18" charset="0"/>
                <a:cs typeface="Times New Roman" panose="02020603050405020304" pitchFamily="18" charset="0"/>
              </a:rPr>
              <a:t>Enable Macros</a:t>
            </a:r>
            <a:r>
              <a:rPr lang="en-GB" sz="2400" dirty="0">
                <a:solidFill>
                  <a:schemeClr val="bg1"/>
                </a:solidFill>
                <a:latin typeface="Times New Roman" panose="02020603050405020304" pitchFamily="18" charset="0"/>
                <a:cs typeface="Times New Roman" panose="02020603050405020304" pitchFamily="18" charset="0"/>
              </a:rPr>
              <a:t>: You may need to enable macros in your Excel settings, especially if they are disabled for security reasons.</a:t>
            </a:r>
            <a:endParaRPr lang="en-IN" sz="2400" b="1"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10B1F46-C89A-3CEB-EB18-8D2C1893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2447" y="2761498"/>
            <a:ext cx="3999232" cy="3343275"/>
          </a:xfrm>
          <a:prstGeom prst="rect">
            <a:avLst/>
          </a:prstGeom>
        </p:spPr>
      </p:pic>
    </p:spTree>
    <p:extLst>
      <p:ext uri="{BB962C8B-B14F-4D97-AF65-F5344CB8AC3E}">
        <p14:creationId xmlns:p14="http://schemas.microsoft.com/office/powerpoint/2010/main" val="397527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A7BF-C4C5-0D87-5320-91EBD4EBCAC9}"/>
              </a:ext>
            </a:extLst>
          </p:cNvPr>
          <p:cNvSpPr>
            <a:spLocks noGrp="1"/>
          </p:cNvSpPr>
          <p:nvPr>
            <p:ph type="title"/>
          </p:nvPr>
        </p:nvSpPr>
        <p:spPr>
          <a:xfrm>
            <a:off x="328613" y="821073"/>
            <a:ext cx="4248151" cy="815308"/>
          </a:xfrm>
          <a:noFill/>
        </p:spPr>
        <p:txBody>
          <a:bodyPr>
            <a:normAutofit/>
          </a:bodyPr>
          <a:lstStyle/>
          <a:p>
            <a:r>
              <a:rPr lang="en-GB" sz="3600" b="1" cap="none" dirty="0">
                <a:latin typeface="Times New Roman" panose="02020603050405020304" pitchFamily="18" charset="0"/>
                <a:cs typeface="Times New Roman" panose="02020603050405020304" pitchFamily="18" charset="0"/>
              </a:rPr>
              <a:t>  </a:t>
            </a:r>
            <a:r>
              <a:rPr lang="en-GB" sz="4000" b="1" cap="none" dirty="0">
                <a:latin typeface="Times New Roman" panose="02020603050405020304" pitchFamily="18" charset="0"/>
                <a:cs typeface="Times New Roman" panose="02020603050405020304" pitchFamily="18" charset="0"/>
              </a:rPr>
              <a:t>Conclusion</a:t>
            </a:r>
            <a:endParaRPr lang="en-IN" sz="3600" b="1" cap="none"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43116BB7-A3D1-87A5-B349-AB209559D76B}"/>
              </a:ext>
            </a:extLst>
          </p:cNvPr>
          <p:cNvSpPr>
            <a:spLocks noGrp="1"/>
          </p:cNvSpPr>
          <p:nvPr>
            <p:ph idx="1"/>
          </p:nvPr>
        </p:nvSpPr>
        <p:spPr>
          <a:xfrm>
            <a:off x="442913" y="2157412"/>
            <a:ext cx="10803731" cy="3471861"/>
          </a:xfrm>
          <a:noFill/>
        </p:spPr>
        <p:txBody>
          <a:bodyPr anchor="ctr">
            <a:normAutofit fontScale="85000" lnSpcReduction="10000"/>
          </a:bodyPr>
          <a:lstStyle/>
          <a:p>
            <a:pPr marL="0" indent="0" algn="just">
              <a:lnSpc>
                <a:spcPct val="150000"/>
              </a:lnSpc>
              <a:buNone/>
            </a:pPr>
            <a:r>
              <a:rPr lang="en-GB" sz="2800" dirty="0">
                <a:solidFill>
                  <a:schemeClr val="bg1"/>
                </a:solidFill>
                <a:latin typeface="Times New Roman" panose="02020603050405020304" pitchFamily="18" charset="0"/>
                <a:cs typeface="Times New Roman" panose="02020603050405020304" pitchFamily="18" charset="0"/>
              </a:rPr>
              <a:t>In conclusion, macros in Excel offer a powerful way to automate repetitive tasks, making it easier to handle large datasets and complex processes with minimal manual effort. By allowing users to either record simple actions or write advanced VBA code, macros enhance efficiency and accuracy in day-to-day operations. With proper understanding and cautious use of security settings, macros can significantly boost productivity, helping users save time and reduce errors</a:t>
            </a:r>
            <a:r>
              <a:rPr lang="en-GB" dirty="0">
                <a:solidFill>
                  <a:schemeClr val="bg1"/>
                </a:solidFill>
                <a:latin typeface="Times New Roman" panose="02020603050405020304" pitchFamily="18" charset="0"/>
                <a:cs typeface="Times New Roman" panose="02020603050405020304" pitchFamily="18" charset="0"/>
              </a:rPr>
              <a:t>.</a:t>
            </a:r>
            <a:endParaRPr lang="en-GB" sz="32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22560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06B5-80BA-29C4-A07E-E31D992FB25D}"/>
              </a:ext>
            </a:extLst>
          </p:cNvPr>
          <p:cNvSpPr>
            <a:spLocks noGrp="1"/>
          </p:cNvSpPr>
          <p:nvPr>
            <p:ph type="title"/>
          </p:nvPr>
        </p:nvSpPr>
        <p:spPr>
          <a:xfrm>
            <a:off x="889240" y="2928938"/>
            <a:ext cx="5736743" cy="1238356"/>
          </a:xfrm>
          <a:noFill/>
        </p:spPr>
        <p:txBody>
          <a:bodyPr>
            <a:normAutofit fontScale="90000"/>
          </a:bodyPr>
          <a:lstStyle/>
          <a:p>
            <a:r>
              <a:rPr lang="en-GB" sz="5400" b="1" i="1" dirty="0">
                <a:latin typeface="Times New Roman" panose="02020603050405020304" pitchFamily="18" charset="0"/>
                <a:cs typeface="Times New Roman" panose="02020603050405020304" pitchFamily="18" charset="0"/>
              </a:rPr>
              <a:t>Thank you !!!</a:t>
            </a:r>
            <a:br>
              <a:rPr lang="en-GB" sz="5400" i="1" dirty="0">
                <a:latin typeface="Times New Roman" panose="02020603050405020304" pitchFamily="18" charset="0"/>
                <a:cs typeface="Times New Roman" panose="02020603050405020304" pitchFamily="18" charset="0"/>
              </a:rPr>
            </a:br>
            <a:endParaRPr lang="en-IN" dirty="0"/>
          </a:p>
        </p:txBody>
      </p:sp>
      <p:sp>
        <p:nvSpPr>
          <p:cNvPr id="8" name="Text Placeholder 7">
            <a:extLst>
              <a:ext uri="{FF2B5EF4-FFF2-40B4-BE49-F238E27FC236}">
                <a16:creationId xmlns:a16="http://schemas.microsoft.com/office/drawing/2014/main" id="{755AA12F-7DCB-7C75-EF0B-52CAB2E4754A}"/>
              </a:ext>
            </a:extLst>
          </p:cNvPr>
          <p:cNvSpPr>
            <a:spLocks noGrp="1"/>
          </p:cNvSpPr>
          <p:nvPr>
            <p:ph type="body" idx="1"/>
          </p:nvPr>
        </p:nvSpPr>
        <p:spPr>
          <a:xfrm>
            <a:off x="1841838" y="4446731"/>
            <a:ext cx="2600325" cy="1485899"/>
          </a:xfrm>
          <a:blipFill dpi="0" rotWithShape="1">
            <a:blip r:embed="rId3">
              <a:alphaModFix amt="0"/>
            </a:blip>
            <a:srcRect/>
            <a:stretch>
              <a:fillRect/>
            </a:stretch>
          </a:blipFill>
        </p:spPr>
        <p:txBody>
          <a:bodyPr>
            <a:normAutofit fontScale="25000" lnSpcReduction="20000"/>
          </a:bodyPr>
          <a:lstStyle/>
          <a:p>
            <a:endParaRPr lang="en-GB" dirty="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r>
              <a:rPr lang="en-GB" sz="1600" b="1" dirty="0">
                <a:latin typeface="Times New Roman" panose="02020603050405020304" pitchFamily="18" charset="0"/>
                <a:cs typeface="Times New Roman" panose="02020603050405020304" pitchFamily="18" charset="0"/>
              </a:rPr>
              <a:t>                                                                 </a:t>
            </a:r>
            <a:endParaRPr lang="en-GB" sz="9600" b="1" cap="none" dirty="0">
              <a:solidFill>
                <a:schemeClr val="accent5"/>
              </a:solidFill>
              <a:latin typeface="Times New Roman" panose="02020603050405020304" pitchFamily="18" charset="0"/>
              <a:cs typeface="Times New Roman" panose="02020603050405020304" pitchFamily="18" charset="0"/>
            </a:endParaRPr>
          </a:p>
          <a:p>
            <a:endParaRPr lang="en-GB" sz="1600" b="1" dirty="0">
              <a:latin typeface="Times New Roman" panose="02020603050405020304" pitchFamily="18" charset="0"/>
              <a:cs typeface="Times New Roman" panose="02020603050405020304" pitchFamily="18" charset="0"/>
            </a:endParaRPr>
          </a:p>
          <a:p>
            <a:endParaRPr lang="en-GB" b="1" i="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endParaRPr lang="en-GB" sz="2400" dirty="0">
              <a:solidFill>
                <a:schemeClr val="accent5"/>
              </a:solidFill>
              <a:latin typeface="Times New Roman" panose="02020603050405020304" pitchFamily="18" charset="0"/>
              <a:cs typeface="Times New Roman" panose="02020603050405020304" pitchFamily="18" charset="0"/>
            </a:endParaRPr>
          </a:p>
          <a:p>
            <a:r>
              <a:rPr lang="en-GB" sz="2400" dirty="0">
                <a:solidFill>
                  <a:schemeClr val="accent5"/>
                </a:solidFill>
                <a:latin typeface="Times New Roman" panose="02020603050405020304" pitchFamily="18" charset="0"/>
                <a:cs typeface="Times New Roman" panose="02020603050405020304" pitchFamily="18" charset="0"/>
              </a:rPr>
              <a:t>        </a:t>
            </a:r>
          </a:p>
          <a:p>
            <a:r>
              <a:rPr lang="en-GB" sz="2400" dirty="0">
                <a:solidFill>
                  <a:schemeClr val="accent5"/>
                </a:solidFill>
                <a:latin typeface="Times New Roman" panose="02020603050405020304" pitchFamily="18" charset="0"/>
                <a:cs typeface="Times New Roman" panose="02020603050405020304" pitchFamily="18" charset="0"/>
              </a:rPr>
              <a:t>            </a:t>
            </a:r>
          </a:p>
          <a:p>
            <a:r>
              <a:rPr lang="en-GB" sz="2400" dirty="0">
                <a:solidFill>
                  <a:schemeClr val="bg1"/>
                </a:solidFill>
                <a:latin typeface="Times New Roman" panose="02020603050405020304" pitchFamily="18" charset="0"/>
                <a:cs typeface="Times New Roman" panose="02020603050405020304" pitchFamily="18" charset="0"/>
              </a:rPr>
              <a:t>             </a:t>
            </a:r>
            <a:r>
              <a:rPr lang="en-GB" sz="6400" b="1" cap="none"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ajaycraju98@gmail.com</a:t>
            </a:r>
            <a:endParaRPr lang="en-GB" dirty="0">
              <a:solidFill>
                <a:schemeClr val="bg1"/>
              </a:solidFill>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p>
          <a:p>
            <a:endParaRPr lang="en-IN" dirty="0">
              <a:solidFill>
                <a:schemeClr val="accent5"/>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C2A1374-0725-5145-9CCB-C141AB0EBF8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606407" y="5786437"/>
            <a:ext cx="470863" cy="339904"/>
          </a:xfrm>
          <a:prstGeom prst="rect">
            <a:avLst/>
          </a:prstGeom>
        </p:spPr>
      </p:pic>
    </p:spTree>
    <p:extLst>
      <p:ext uri="{BB962C8B-B14F-4D97-AF65-F5344CB8AC3E}">
        <p14:creationId xmlns:p14="http://schemas.microsoft.com/office/powerpoint/2010/main" val="152156301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2.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3.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4.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5.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6.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7.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docProps/app.xml><?xml version="1.0" encoding="utf-8"?>
<Properties xmlns="http://schemas.openxmlformats.org/officeDocument/2006/extended-properties" xmlns:vt="http://schemas.openxmlformats.org/officeDocument/2006/docPropsVTypes">
  <Template/>
  <TotalTime>1451</TotalTime>
  <Words>491</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vt:lpstr>
      <vt:lpstr>Berlin</vt:lpstr>
      <vt:lpstr>PowerPoint Presentation</vt:lpstr>
      <vt:lpstr> Macros</vt:lpstr>
      <vt:lpstr>Key Features of Macros:</vt:lpstr>
      <vt:lpstr>Key Features of Macros:</vt:lpstr>
      <vt:lpstr>  How to Create a Macro in Excel: </vt:lpstr>
      <vt:lpstr>          2. Writing a Macro with VBA </vt:lpstr>
      <vt:lpstr> 3. Managing Macros:</vt:lpstr>
      <vt:lpstr>  Conclusion</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C R</dc:creator>
  <cp:lastModifiedBy>AJAY C R</cp:lastModifiedBy>
  <cp:revision>112</cp:revision>
  <dcterms:created xsi:type="dcterms:W3CDTF">2024-10-02T05:49:51Z</dcterms:created>
  <dcterms:modified xsi:type="dcterms:W3CDTF">2024-10-13T11:15:20Z</dcterms:modified>
</cp:coreProperties>
</file>