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sldIdLst>
    <p:sldId id="256" r:id="rId2"/>
    <p:sldId id="257" r:id="rId3"/>
    <p:sldId id="258" r:id="rId4"/>
    <p:sldId id="278" r:id="rId5"/>
    <p:sldId id="261" r:id="rId6"/>
    <p:sldId id="286" r:id="rId7"/>
    <p:sldId id="279" r:id="rId8"/>
    <p:sldId id="280" r:id="rId9"/>
    <p:sldId id="281" r:id="rId10"/>
    <p:sldId id="282" r:id="rId11"/>
    <p:sldId id="283" r:id="rId12"/>
    <p:sldId id="284" r:id="rId13"/>
    <p:sldId id="285"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28305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65711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00541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581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417450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DFF3B1-DD51-47A6-B6ED-34C78B5BEC15}" type="datetimeFigureOut">
              <a:rPr lang="en-IN" smtClean="0"/>
              <a:t>14-10-2024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504263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DFF3B1-DD51-47A6-B6ED-34C78B5BEC15}" type="datetimeFigureOut">
              <a:rPr lang="en-IN" smtClean="0"/>
              <a:t>14-10-2024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8954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749603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24837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0135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DFF3B1-DD51-47A6-B6ED-34C78B5BEC15}"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34658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DFF3B1-DD51-47A6-B6ED-34C78B5BEC15}"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41448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DFF3B1-DD51-47A6-B6ED-34C78B5BEC15}" type="datetimeFigureOut">
              <a:rPr lang="en-IN" smtClean="0"/>
              <a:t>14-10-2024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04962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DFF3B1-DD51-47A6-B6ED-34C78B5BEC15}" type="datetimeFigureOut">
              <a:rPr lang="en-IN" smtClean="0"/>
              <a:t>14-10-2024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69234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FF3B1-DD51-47A6-B6ED-34C78B5BEC15}" type="datetimeFigureOut">
              <a:rPr lang="en-IN" smtClean="0"/>
              <a:t>14-10-2024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54762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96318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67208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DFF3B1-DD51-47A6-B6ED-34C78B5BEC15}" type="datetimeFigureOut">
              <a:rPr lang="en-IN" smtClean="0"/>
              <a:t>14-10-2024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B1AF962-C001-41BC-B74F-2820BD351E47}" type="slidenum">
              <a:rPr lang="en-IN" smtClean="0"/>
              <a:t>‹#›</a:t>
            </a:fld>
            <a:endParaRPr lang="en-IN"/>
          </a:p>
        </p:txBody>
      </p:sp>
    </p:spTree>
    <p:extLst>
      <p:ext uri="{BB962C8B-B14F-4D97-AF65-F5344CB8AC3E}">
        <p14:creationId xmlns:p14="http://schemas.microsoft.com/office/powerpoint/2010/main" val="4281326266"/>
      </p:ext>
    </p:extLst>
  </p:cSld>
  <p:clrMap bg1="dk1" tx1="lt1" bg2="dk2" tx2="lt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 id="2147484357" r:id="rId13"/>
    <p:sldLayoutId id="2147484358" r:id="rId14"/>
    <p:sldLayoutId id="2147484359" r:id="rId15"/>
    <p:sldLayoutId id="2147484360" r:id="rId16"/>
    <p:sldLayoutId id="21474843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hemeOverride" Target="../theme/themeOverride9.xml"/><Relationship Id="rId6" Type="http://schemas.openxmlformats.org/officeDocument/2006/relationships/hyperlink" Target="https://pixabay.com/id/logo-gmail-e-mail-1162901/" TargetMode="External"/><Relationship Id="rId5" Type="http://schemas.openxmlformats.org/officeDocument/2006/relationships/image" Target="../media/image16.png"/><Relationship Id="rId4" Type="http://schemas.openxmlformats.org/officeDocument/2006/relationships/hyperlink" Target="mailto:ajaycraju98@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627DB6-C9B2-32DD-AA14-0A5A050F6157}"/>
              </a:ext>
            </a:extLst>
          </p:cNvPr>
          <p:cNvSpPr>
            <a:spLocks noGrp="1"/>
          </p:cNvSpPr>
          <p:nvPr>
            <p:ph type="body" sz="half" idx="2"/>
          </p:nvPr>
        </p:nvSpPr>
        <p:spPr>
          <a:xfrm>
            <a:off x="1" y="0"/>
            <a:ext cx="7049728" cy="6857999"/>
          </a:xfrm>
          <a:pattFill prst="pct5">
            <a:fgClr>
              <a:schemeClr val="bg1"/>
            </a:fgClr>
            <a:bgClr>
              <a:schemeClr val="bg1"/>
            </a:bgClr>
          </a:pattFill>
        </p:spPr>
        <p:txBody>
          <a:bodyPr anchor="ctr">
            <a:normAutofit/>
          </a:bodyPr>
          <a:lstStyle/>
          <a:p>
            <a:pPr algn="l"/>
            <a:endParaRPr lang="en-IN" sz="3600" b="1" i="0" u="none" strike="noStrike" baseline="0" dirty="0">
              <a:latin typeface="Times New Roman" panose="02020603050405020304" pitchFamily="18" charset="0"/>
              <a:cs typeface="Times New Roman" panose="02020603050405020304" pitchFamily="18" charset="0"/>
            </a:endParaRPr>
          </a:p>
          <a:p>
            <a:pPr algn="ctr"/>
            <a:r>
              <a:rPr lang="en-IN" sz="3600" b="1" i="0" u="none" strike="noStrike" baseline="0" dirty="0">
                <a:latin typeface="Times New Roman" panose="02020603050405020304" pitchFamily="18" charset="0"/>
                <a:cs typeface="Times New Roman" panose="02020603050405020304" pitchFamily="18" charset="0"/>
              </a:rPr>
              <a:t> </a:t>
            </a:r>
            <a:r>
              <a:rPr lang="en-IN" sz="4800" b="1" i="0" u="none" strike="noStrike" baseline="0" dirty="0">
                <a:latin typeface="Times New Roman" panose="02020603050405020304" pitchFamily="18" charset="0"/>
                <a:cs typeface="Times New Roman" panose="02020603050405020304" pitchFamily="18" charset="0"/>
              </a:rPr>
              <a:t>Data validation techniques </a:t>
            </a:r>
          </a:p>
          <a:p>
            <a:pPr algn="ctr"/>
            <a:r>
              <a:rPr lang="en-IN" sz="4800" b="1" i="0" u="none" strike="noStrike" baseline="0" dirty="0">
                <a:latin typeface="Times New Roman" panose="02020603050405020304" pitchFamily="18" charset="0"/>
                <a:cs typeface="Times New Roman" panose="02020603050405020304" pitchFamily="18" charset="0"/>
              </a:rPr>
              <a:t>in Excel </a:t>
            </a:r>
            <a:endParaRPr lang="en-IN" sz="287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69C7271-F5F8-7ED7-8D2C-071A1B838476}"/>
              </a:ext>
            </a:extLst>
          </p:cNvPr>
          <p:cNvPicPr>
            <a:picLocks noChangeAspect="1"/>
          </p:cNvPicPr>
          <p:nvPr/>
        </p:nvPicPr>
        <p:blipFill>
          <a:blip r:embed="rId3">
            <a:extLst>
              <a:ext uri="{28A0092B-C50C-407E-A947-70E740481C1C}">
                <a14:useLocalDpi xmlns:a14="http://schemas.microsoft.com/office/drawing/2010/main" val="0"/>
              </a:ext>
            </a:extLst>
          </a:blip>
          <a:srcRect l="-3338" r="-1"/>
          <a:stretch/>
        </p:blipFill>
        <p:spPr>
          <a:xfrm>
            <a:off x="6858001" y="0"/>
            <a:ext cx="5934073" cy="6857999"/>
          </a:xfrm>
          <a:prstGeom prst="rect">
            <a:avLst/>
          </a:prstGeom>
        </p:spPr>
      </p:pic>
    </p:spTree>
    <p:extLst>
      <p:ext uri="{BB962C8B-B14F-4D97-AF65-F5344CB8AC3E}">
        <p14:creationId xmlns:p14="http://schemas.microsoft.com/office/powerpoint/2010/main" val="21093108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C9B4-DC63-9263-D03B-FB3BD828D260}"/>
              </a:ext>
            </a:extLst>
          </p:cNvPr>
          <p:cNvSpPr>
            <a:spLocks noGrp="1"/>
          </p:cNvSpPr>
          <p:nvPr>
            <p:ph type="title"/>
          </p:nvPr>
        </p:nvSpPr>
        <p:spPr>
          <a:xfrm>
            <a:off x="0" y="0"/>
            <a:ext cx="12192000" cy="1285875"/>
          </a:xfrm>
          <a:pattFill prst="pct5">
            <a:fgClr>
              <a:schemeClr val="bg1"/>
            </a:fgClr>
            <a:bgClr>
              <a:schemeClr val="bg1"/>
            </a:bgClr>
          </a:pattFill>
        </p:spPr>
        <p:txBody>
          <a:bodyPr anchor="ctr">
            <a:normAutofit/>
          </a:bodyPr>
          <a:lstStyle/>
          <a:p>
            <a:pPr algn="l"/>
            <a:r>
              <a:rPr lang="fr-FR" sz="3200" cap="none" dirty="0">
                <a:latin typeface="Times New Roman" panose="02020603050405020304" pitchFamily="18" charset="0"/>
                <a:cs typeface="Times New Roman" panose="02020603050405020304" pitchFamily="18" charset="0"/>
              </a:rPr>
              <a:t>     7. </a:t>
            </a:r>
            <a:r>
              <a:rPr lang="fr-FR" sz="3200" b="1" cap="none" dirty="0">
                <a:latin typeface="Times New Roman" panose="02020603050405020304" pitchFamily="18" charset="0"/>
                <a:cs typeface="Times New Roman" panose="02020603050405020304" pitchFamily="18" charset="0"/>
              </a:rPr>
              <a:t>Validation for unique values</a:t>
            </a:r>
            <a:endParaRPr lang="en-IN" sz="3200"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6C6E4C7-83FE-E3AD-9A40-28C695E90025}"/>
              </a:ext>
            </a:extLst>
          </p:cNvPr>
          <p:cNvSpPr>
            <a:spLocks noGrp="1"/>
          </p:cNvSpPr>
          <p:nvPr>
            <p:ph type="body" sz="half" idx="2"/>
          </p:nvPr>
        </p:nvSpPr>
        <p:spPr>
          <a:xfrm>
            <a:off x="614362" y="1428750"/>
            <a:ext cx="5481637" cy="4900613"/>
          </a:xfrm>
        </p:spPr>
        <p:txBody>
          <a:bodyPr anchor="ctr">
            <a:normAutofit/>
          </a:bodyPr>
          <a:lstStyle/>
          <a:p>
            <a:pPr algn="l"/>
            <a:r>
              <a:rPr lang="en-GB" sz="2400" dirty="0">
                <a:latin typeface="Times New Roman" panose="02020603050405020304" pitchFamily="18" charset="0"/>
                <a:cs typeface="Times New Roman" panose="02020603050405020304" pitchFamily="18" charset="0"/>
              </a:rPr>
              <a:t>Ensure that only unique values are entered in a range</a:t>
            </a:r>
          </a:p>
          <a:p>
            <a:pPr algn="l"/>
            <a:endParaRPr lang="en-IN" sz="2400"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Use a custom formula: </a:t>
            </a:r>
            <a:r>
              <a:rPr lang="en-GB" sz="2400" dirty="0">
                <a:latin typeface="Times New Roman" panose="02020603050405020304" pitchFamily="18" charset="0"/>
                <a:cs typeface="Times New Roman" panose="02020603050405020304" pitchFamily="18" charset="0"/>
              </a:rPr>
              <a:t>=COUNTIF($A$1:$A$10, A1) = 1</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04931B6-790A-A49C-65CE-8BE2FE36B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88" y="1285875"/>
            <a:ext cx="5091112" cy="5572125"/>
          </a:xfrm>
          <a:prstGeom prst="rect">
            <a:avLst/>
          </a:prstGeom>
        </p:spPr>
      </p:pic>
    </p:spTree>
    <p:extLst>
      <p:ext uri="{BB962C8B-B14F-4D97-AF65-F5344CB8AC3E}">
        <p14:creationId xmlns:p14="http://schemas.microsoft.com/office/powerpoint/2010/main" val="211196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4280-E3E3-1CAF-8A07-52DA78C517B4}"/>
              </a:ext>
            </a:extLst>
          </p:cNvPr>
          <p:cNvSpPr>
            <a:spLocks noGrp="1"/>
          </p:cNvSpPr>
          <p:nvPr>
            <p:ph type="title"/>
          </p:nvPr>
        </p:nvSpPr>
        <p:spPr>
          <a:xfrm>
            <a:off x="0" y="0"/>
            <a:ext cx="12191999" cy="1314450"/>
          </a:xfrm>
          <a:pattFill prst="pct5">
            <a:fgClr>
              <a:schemeClr val="bg1"/>
            </a:fgClr>
            <a:bgClr>
              <a:schemeClr val="bg1"/>
            </a:bgClr>
          </a:pattFill>
        </p:spPr>
        <p:txBody>
          <a:bodyPr anchor="ctr">
            <a:normAutofit/>
          </a:bodyPr>
          <a:lstStyle/>
          <a:p>
            <a:pPr algn="l"/>
            <a:r>
              <a:rPr lang="en-GB" cap="none" dirty="0">
                <a:latin typeface="Times New Roman" panose="02020603050405020304" pitchFamily="18" charset="0"/>
                <a:cs typeface="Times New Roman" panose="02020603050405020304" pitchFamily="18" charset="0"/>
              </a:rPr>
              <a:t>    8. </a:t>
            </a:r>
            <a:r>
              <a:rPr lang="en-GB" b="1" cap="none" dirty="0">
                <a:latin typeface="Times New Roman" panose="02020603050405020304" pitchFamily="18" charset="0"/>
                <a:cs typeface="Times New Roman" panose="02020603050405020304" pitchFamily="18" charset="0"/>
              </a:rPr>
              <a:t>Restricting data using dependent drop-down lists</a:t>
            </a:r>
            <a:endParaRPr lang="en-IN"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E9D6A6B-CEF8-983D-3C14-1B72302DD7E6}"/>
              </a:ext>
            </a:extLst>
          </p:cNvPr>
          <p:cNvSpPr>
            <a:spLocks noGrp="1"/>
          </p:cNvSpPr>
          <p:nvPr>
            <p:ph type="body" sz="half" idx="2"/>
          </p:nvPr>
        </p:nvSpPr>
        <p:spPr>
          <a:xfrm>
            <a:off x="357189" y="1528764"/>
            <a:ext cx="6117354" cy="4262436"/>
          </a:xfrm>
        </p:spPr>
        <p:txBody>
          <a:bodyPr anchor="ctr">
            <a:normAutofit/>
          </a:bodyPr>
          <a:lstStyle/>
          <a:p>
            <a:pPr algn="l">
              <a:lnSpc>
                <a:spcPct val="150000"/>
              </a:lnSpc>
            </a:pPr>
            <a:r>
              <a:rPr lang="en-GB" sz="2400" dirty="0">
                <a:latin typeface="Times New Roman" panose="02020603050405020304" pitchFamily="18" charset="0"/>
                <a:cs typeface="Times New Roman" panose="02020603050405020304" pitchFamily="18" charset="0"/>
              </a:rPr>
              <a:t>Create dynamic, dependent drop-down lists (where the options in the second list depend on the selection in the first list) using named ranges and </a:t>
            </a:r>
            <a:r>
              <a:rPr lang="en-GB" sz="2400" b="1" dirty="0">
                <a:latin typeface="Times New Roman" panose="02020603050405020304" pitchFamily="18" charset="0"/>
                <a:cs typeface="Times New Roman" panose="02020603050405020304" pitchFamily="18" charset="0"/>
              </a:rPr>
              <a:t>INDIRECT</a:t>
            </a:r>
            <a:r>
              <a:rPr lang="en-GB" sz="2400" dirty="0">
                <a:latin typeface="Times New Roman" panose="02020603050405020304" pitchFamily="18" charset="0"/>
                <a:cs typeface="Times New Roman" panose="02020603050405020304" pitchFamily="18" charset="0"/>
              </a:rPr>
              <a:t> functions.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3E3253-82E2-7D71-BB14-20F37E1D9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25" y="1319213"/>
            <a:ext cx="5466736" cy="5538787"/>
          </a:xfrm>
          <a:prstGeom prst="rect">
            <a:avLst/>
          </a:prstGeom>
        </p:spPr>
      </p:pic>
    </p:spTree>
    <p:extLst>
      <p:ext uri="{BB962C8B-B14F-4D97-AF65-F5344CB8AC3E}">
        <p14:creationId xmlns:p14="http://schemas.microsoft.com/office/powerpoint/2010/main" val="423411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C13F-AA29-04F9-E50B-20C027641E36}"/>
              </a:ext>
            </a:extLst>
          </p:cNvPr>
          <p:cNvSpPr>
            <a:spLocks noGrp="1"/>
          </p:cNvSpPr>
          <p:nvPr>
            <p:ph type="title"/>
          </p:nvPr>
        </p:nvSpPr>
        <p:spPr>
          <a:xfrm>
            <a:off x="0" y="0"/>
            <a:ext cx="12192000" cy="1171575"/>
          </a:xfrm>
          <a:pattFill prst="pct5">
            <a:fgClr>
              <a:schemeClr val="bg1"/>
            </a:fgClr>
            <a:bgClr>
              <a:schemeClr val="bg1"/>
            </a:bgClr>
          </a:pattFill>
        </p:spPr>
        <p:txBody>
          <a:bodyPr anchor="ctr">
            <a:normAutofit/>
          </a:bodyPr>
          <a:lstStyle/>
          <a:p>
            <a:pPr algn="l"/>
            <a:r>
              <a:rPr lang="en-IN" sz="3600" cap="none" dirty="0">
                <a:latin typeface="Times New Roman" panose="02020603050405020304" pitchFamily="18" charset="0"/>
                <a:cs typeface="Times New Roman" panose="02020603050405020304" pitchFamily="18" charset="0"/>
              </a:rPr>
              <a:t>    9. </a:t>
            </a:r>
            <a:r>
              <a:rPr lang="en-IN" sz="3600" b="1" cap="none" dirty="0">
                <a:latin typeface="Times New Roman" panose="02020603050405020304" pitchFamily="18" charset="0"/>
                <a:cs typeface="Times New Roman" panose="02020603050405020304" pitchFamily="18" charset="0"/>
              </a:rPr>
              <a:t>Preventing blank cells</a:t>
            </a:r>
            <a:endParaRPr lang="en-IN" sz="3600"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1939D82-940B-179A-5729-3ADF70D967E4}"/>
              </a:ext>
            </a:extLst>
          </p:cNvPr>
          <p:cNvSpPr>
            <a:spLocks noGrp="1"/>
          </p:cNvSpPr>
          <p:nvPr>
            <p:ph type="body" sz="half" idx="2"/>
          </p:nvPr>
        </p:nvSpPr>
        <p:spPr>
          <a:xfrm>
            <a:off x="560439" y="1356852"/>
            <a:ext cx="5926086" cy="4567083"/>
          </a:xfrm>
        </p:spPr>
        <p:txBody>
          <a:bodyPr anchor="ctr">
            <a:normAutofit/>
          </a:bodyPr>
          <a:lstStyle/>
          <a:p>
            <a:pPr algn="l"/>
            <a:r>
              <a:rPr lang="en-GB" sz="2800" dirty="0">
                <a:latin typeface="Times New Roman" panose="02020603050405020304" pitchFamily="18" charset="0"/>
                <a:cs typeface="Times New Roman" panose="02020603050405020304" pitchFamily="18" charset="0"/>
              </a:rPr>
              <a:t>Prevent users from leaving a cell blank.</a:t>
            </a:r>
          </a:p>
          <a:p>
            <a:pPr algn="l"/>
            <a:endParaRPr lang="en-GB"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Use custom formula:</a:t>
            </a:r>
            <a:r>
              <a:rPr lang="en-GB"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=A1 &lt;&gt; </a:t>
            </a:r>
            <a:r>
              <a:rPr lang="en-IN" sz="32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6C1122E-3E56-7FAC-3DD1-94BCD4DEEB7F}"/>
              </a:ext>
            </a:extLst>
          </p:cNvPr>
          <p:cNvPicPr>
            <a:picLocks noChangeAspect="1"/>
          </p:cNvPicPr>
          <p:nvPr/>
        </p:nvPicPr>
        <p:blipFill>
          <a:blip r:embed="rId2">
            <a:extLst>
              <a:ext uri="{28A0092B-C50C-407E-A947-70E740481C1C}">
                <a14:useLocalDpi xmlns:a14="http://schemas.microsoft.com/office/drawing/2010/main" val="0"/>
              </a:ext>
            </a:extLst>
          </a:blip>
          <a:srcRect l="1521" t="6111" b="4409"/>
          <a:stretch/>
        </p:blipFill>
        <p:spPr>
          <a:xfrm>
            <a:off x="7005484" y="1171575"/>
            <a:ext cx="5186516" cy="5686425"/>
          </a:xfrm>
          <a:prstGeom prst="rect">
            <a:avLst/>
          </a:prstGeom>
        </p:spPr>
      </p:pic>
    </p:spTree>
    <p:extLst>
      <p:ext uri="{BB962C8B-B14F-4D97-AF65-F5344CB8AC3E}">
        <p14:creationId xmlns:p14="http://schemas.microsoft.com/office/powerpoint/2010/main" val="44975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B92C-3C2E-57F5-0156-57F1707184FD}"/>
              </a:ext>
            </a:extLst>
          </p:cNvPr>
          <p:cNvSpPr>
            <a:spLocks noGrp="1"/>
          </p:cNvSpPr>
          <p:nvPr>
            <p:ph type="title"/>
          </p:nvPr>
        </p:nvSpPr>
        <p:spPr>
          <a:xfrm>
            <a:off x="0" y="0"/>
            <a:ext cx="12192000" cy="1443037"/>
          </a:xfrm>
          <a:pattFill prst="pct5">
            <a:fgClr>
              <a:schemeClr val="bg1"/>
            </a:fgClr>
            <a:bgClr>
              <a:schemeClr val="bg1"/>
            </a:bgClr>
          </a:pattFill>
        </p:spPr>
        <p:txBody>
          <a:bodyPr anchor="ctr">
            <a:normAutofit/>
          </a:bodyPr>
          <a:lstStyle/>
          <a:p>
            <a:pPr algn="l"/>
            <a:r>
              <a:rPr lang="en-IN" sz="3600" cap="none" dirty="0">
                <a:latin typeface="Times New Roman" panose="02020603050405020304" pitchFamily="18" charset="0"/>
                <a:cs typeface="Times New Roman" panose="02020603050405020304" pitchFamily="18" charset="0"/>
              </a:rPr>
              <a:t>        10. </a:t>
            </a:r>
            <a:r>
              <a:rPr lang="en-IN" sz="3600" b="1" cap="none" dirty="0">
                <a:latin typeface="Times New Roman" panose="02020603050405020304" pitchFamily="18" charset="0"/>
                <a:cs typeface="Times New Roman" panose="02020603050405020304" pitchFamily="18" charset="0"/>
              </a:rPr>
              <a:t>Circle invalid data</a:t>
            </a:r>
            <a:endParaRPr lang="en-IN" sz="3600"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7C8A8F8-8C10-4DED-4AC2-6510645E5C32}"/>
              </a:ext>
            </a:extLst>
          </p:cNvPr>
          <p:cNvSpPr>
            <a:spLocks noGrp="1"/>
          </p:cNvSpPr>
          <p:nvPr>
            <p:ph type="body" sz="half" idx="2"/>
          </p:nvPr>
        </p:nvSpPr>
        <p:spPr>
          <a:xfrm>
            <a:off x="924444" y="1443037"/>
            <a:ext cx="5171556" cy="5414963"/>
          </a:xfrm>
        </p:spPr>
        <p:txBody>
          <a:bodyPr anchor="t">
            <a:normAutofit/>
          </a:bodyPr>
          <a:lstStyle/>
          <a:p>
            <a:pPr algn="l"/>
            <a:endParaRPr lang="en-GB" sz="2400" dirty="0">
              <a:latin typeface="Times New Roman" panose="02020603050405020304" pitchFamily="18" charset="0"/>
              <a:cs typeface="Times New Roman" panose="02020603050405020304" pitchFamily="18" charset="0"/>
            </a:endParaRPr>
          </a:p>
          <a:p>
            <a:pPr algn="l"/>
            <a:endParaRPr lang="en-GB" sz="2400" dirty="0">
              <a:latin typeface="Times New Roman" panose="02020603050405020304" pitchFamily="18" charset="0"/>
              <a:cs typeface="Times New Roman" panose="02020603050405020304" pitchFamily="18" charset="0"/>
            </a:endParaRPr>
          </a:p>
          <a:p>
            <a:pPr algn="l"/>
            <a:r>
              <a:rPr lang="en-GB" sz="2400" dirty="0">
                <a:latin typeface="Times New Roman" panose="02020603050405020304" pitchFamily="18" charset="0"/>
                <a:cs typeface="Times New Roman" panose="02020603050405020304" pitchFamily="18" charset="0"/>
              </a:rPr>
              <a:t>Highlight cells that contain invalid data that doesn't meet validation criteria</a:t>
            </a:r>
          </a:p>
          <a:p>
            <a:pPr algn="l"/>
            <a:endParaRPr lang="en-GB"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Go to </a:t>
            </a:r>
            <a:r>
              <a:rPr lang="en-IN" sz="2400" b="1" dirty="0">
                <a:latin typeface="Times New Roman" panose="02020603050405020304" pitchFamily="18" charset="0"/>
                <a:cs typeface="Times New Roman" panose="02020603050405020304" pitchFamily="18" charset="0"/>
              </a:rPr>
              <a:t>Data</a:t>
            </a:r>
            <a:r>
              <a:rPr lang="en-IN" sz="2400" dirty="0">
                <a:latin typeface="Times New Roman" panose="02020603050405020304" pitchFamily="18" charset="0"/>
                <a:cs typeface="Times New Roman" panose="02020603050405020304" pitchFamily="18" charset="0"/>
              </a:rPr>
              <a:t> &gt; </a:t>
            </a:r>
            <a:r>
              <a:rPr lang="en-IN" sz="2400" b="1" dirty="0">
                <a:latin typeface="Times New Roman" panose="02020603050405020304" pitchFamily="18" charset="0"/>
                <a:cs typeface="Times New Roman" panose="02020603050405020304" pitchFamily="18" charset="0"/>
              </a:rPr>
              <a:t>Data Validation</a:t>
            </a:r>
            <a:r>
              <a:rPr lang="en-IN" sz="2400" dirty="0">
                <a:latin typeface="Times New Roman" panose="02020603050405020304" pitchFamily="18" charset="0"/>
                <a:cs typeface="Times New Roman" panose="02020603050405020304" pitchFamily="18" charset="0"/>
              </a:rPr>
              <a:t> &gt; </a:t>
            </a:r>
            <a:r>
              <a:rPr lang="en-IN" sz="2400" b="1" dirty="0">
                <a:latin typeface="Times New Roman" panose="02020603050405020304" pitchFamily="18" charset="0"/>
                <a:cs typeface="Times New Roman" panose="02020603050405020304" pitchFamily="18" charset="0"/>
              </a:rPr>
              <a:t>Circle Invalid Data</a:t>
            </a:r>
            <a:r>
              <a:rPr lang="en-IN" sz="2400"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875A6B28-92F9-08A9-6D1D-228BFF7B3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74" y="1443037"/>
            <a:ext cx="5171556" cy="5414963"/>
          </a:xfrm>
          <a:prstGeom prst="rect">
            <a:avLst/>
          </a:prstGeom>
        </p:spPr>
      </p:pic>
    </p:spTree>
    <p:extLst>
      <p:ext uri="{BB962C8B-B14F-4D97-AF65-F5344CB8AC3E}">
        <p14:creationId xmlns:p14="http://schemas.microsoft.com/office/powerpoint/2010/main" val="272319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A7BF-C4C5-0D87-5320-91EBD4EBCAC9}"/>
              </a:ext>
            </a:extLst>
          </p:cNvPr>
          <p:cNvSpPr>
            <a:spLocks noGrp="1"/>
          </p:cNvSpPr>
          <p:nvPr>
            <p:ph type="title"/>
          </p:nvPr>
        </p:nvSpPr>
        <p:spPr>
          <a:xfrm>
            <a:off x="0" y="1"/>
            <a:ext cx="12192000" cy="1443038"/>
          </a:xfrm>
          <a:pattFill prst="pct5">
            <a:fgClr>
              <a:schemeClr val="bg1"/>
            </a:fgClr>
            <a:bgClr>
              <a:schemeClr val="bg1"/>
            </a:bgClr>
          </a:pattFill>
        </p:spPr>
        <p:txBody>
          <a:bodyPr>
            <a:normAutofit/>
          </a:bodyPr>
          <a:lstStyle/>
          <a:p>
            <a:pPr algn="l"/>
            <a:r>
              <a:rPr lang="en-GB" sz="3600" b="1" cap="none" dirty="0">
                <a:latin typeface="Times New Roman" panose="02020603050405020304" pitchFamily="18" charset="0"/>
                <a:cs typeface="Times New Roman" panose="02020603050405020304" pitchFamily="18" charset="0"/>
              </a:rPr>
              <a:t>      </a:t>
            </a:r>
            <a:r>
              <a:rPr lang="en-GB" sz="4000" b="1" cap="none" dirty="0">
                <a:latin typeface="Times New Roman" panose="02020603050405020304" pitchFamily="18" charset="0"/>
                <a:cs typeface="Times New Roman" panose="02020603050405020304" pitchFamily="18" charset="0"/>
              </a:rPr>
              <a:t>Conclusion</a:t>
            </a:r>
            <a:endParaRPr lang="en-IN" sz="3600" b="1" cap="none"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3116BB7-A3D1-87A5-B349-AB209559D76B}"/>
              </a:ext>
            </a:extLst>
          </p:cNvPr>
          <p:cNvSpPr>
            <a:spLocks noGrp="1"/>
          </p:cNvSpPr>
          <p:nvPr>
            <p:ph idx="1"/>
          </p:nvPr>
        </p:nvSpPr>
        <p:spPr>
          <a:xfrm>
            <a:off x="642938" y="2057400"/>
            <a:ext cx="10603706" cy="2671763"/>
          </a:xfrm>
          <a:noFill/>
        </p:spPr>
        <p:txBody>
          <a:bodyPr anchor="ctr">
            <a:normAutofit/>
          </a:bodyPr>
          <a:lstStyle/>
          <a:p>
            <a:pPr marL="0" indent="0" algn="just">
              <a:lnSpc>
                <a:spcPct val="150000"/>
              </a:lnSpc>
              <a:buNone/>
            </a:pPr>
            <a:r>
              <a:rPr lang="en-GB" sz="2400" dirty="0">
                <a:latin typeface="Times New Roman" panose="02020603050405020304" pitchFamily="18" charset="0"/>
                <a:cs typeface="Times New Roman" panose="02020603050405020304" pitchFamily="18" charset="0"/>
              </a:rPr>
              <a:t>Overall, data validation is an essential tool in Excel for ensuring data quality and reducing input errors. It’s particularly useful in spreadsheets that will be shared with multiple users or where the data will be used for analysis and decision-making.</a:t>
            </a:r>
            <a:endParaRPr lang="en-GB" sz="3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22560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06B5-80BA-29C4-A07E-E31D992FB25D}"/>
              </a:ext>
            </a:extLst>
          </p:cNvPr>
          <p:cNvSpPr>
            <a:spLocks noGrp="1"/>
          </p:cNvSpPr>
          <p:nvPr>
            <p:ph type="title"/>
          </p:nvPr>
        </p:nvSpPr>
        <p:spPr>
          <a:xfrm>
            <a:off x="0" y="2433484"/>
            <a:ext cx="12191999" cy="1610200"/>
          </a:xfrm>
          <a:pattFill prst="pct5">
            <a:fgClr>
              <a:schemeClr val="bg1"/>
            </a:fgClr>
            <a:bgClr>
              <a:schemeClr val="bg1"/>
            </a:bgClr>
          </a:pattFill>
        </p:spPr>
        <p:txBody>
          <a:bodyPr anchor="b">
            <a:normAutofit/>
          </a:bodyPr>
          <a:lstStyle/>
          <a:p>
            <a:pPr algn="l"/>
            <a:r>
              <a:rPr lang="en-GB" sz="5400" b="1" i="1" dirty="0">
                <a:latin typeface="Times New Roman" panose="02020603050405020304" pitchFamily="18" charset="0"/>
                <a:cs typeface="Times New Roman" panose="02020603050405020304" pitchFamily="18" charset="0"/>
              </a:rPr>
              <a:t>         Thank you !!!</a:t>
            </a:r>
            <a:br>
              <a:rPr lang="en-GB" sz="5400" i="1" dirty="0">
                <a:latin typeface="Times New Roman" panose="02020603050405020304" pitchFamily="18" charset="0"/>
                <a:cs typeface="Times New Roman" panose="02020603050405020304" pitchFamily="18" charset="0"/>
              </a:rPr>
            </a:br>
            <a:endParaRPr lang="en-IN" dirty="0"/>
          </a:p>
        </p:txBody>
      </p:sp>
      <p:sp>
        <p:nvSpPr>
          <p:cNvPr id="8" name="Text Placeholder 7">
            <a:extLst>
              <a:ext uri="{FF2B5EF4-FFF2-40B4-BE49-F238E27FC236}">
                <a16:creationId xmlns:a16="http://schemas.microsoft.com/office/drawing/2014/main" id="{755AA12F-7DCB-7C75-EF0B-52CAB2E4754A}"/>
              </a:ext>
            </a:extLst>
          </p:cNvPr>
          <p:cNvSpPr>
            <a:spLocks noGrp="1"/>
          </p:cNvSpPr>
          <p:nvPr>
            <p:ph type="body" idx="1"/>
          </p:nvPr>
        </p:nvSpPr>
        <p:spPr>
          <a:xfrm>
            <a:off x="-1944663" y="4616682"/>
            <a:ext cx="8302601" cy="1485899"/>
          </a:xfrm>
          <a:blipFill dpi="0" rotWithShape="1">
            <a:blip r:embed="rId3">
              <a:alphaModFix amt="0"/>
            </a:blip>
            <a:srcRect/>
            <a:stretch>
              <a:fillRect/>
            </a:stretch>
          </a:blipFill>
        </p:spPr>
        <p:txBody>
          <a:bodyPr>
            <a:normAutofit fontScale="25000" lnSpcReduction="20000"/>
          </a:bodyPr>
          <a:lstStyle/>
          <a:p>
            <a:endParaRPr lang="en-GB"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r>
              <a:rPr lang="en-GB" sz="5600" b="1" dirty="0">
                <a:latin typeface="Times New Roman" panose="02020603050405020304" pitchFamily="18" charset="0"/>
                <a:cs typeface="Times New Roman" panose="02020603050405020304" pitchFamily="18" charset="0"/>
              </a:rPr>
              <a:t>                                                                     </a:t>
            </a:r>
            <a:r>
              <a:rPr lang="en-GB" sz="4400" dirty="0">
                <a:solidFill>
                  <a:schemeClr val="bg1"/>
                </a:solidFill>
                <a:latin typeface="Times New Roman" panose="02020603050405020304" pitchFamily="18" charset="0"/>
                <a:cs typeface="Times New Roman" panose="02020603050405020304" pitchFamily="18" charset="0"/>
              </a:rPr>
              <a:t> </a:t>
            </a:r>
            <a:r>
              <a:rPr lang="en-GB" sz="9600" b="1" dirty="0">
                <a:solidFill>
                  <a:schemeClr val="tx1"/>
                </a:solidFill>
                <a:latin typeface="Times New Roman" panose="02020603050405020304" pitchFamily="18" charset="0"/>
                <a:cs typeface="Times New Roman" panose="02020603050405020304" pitchFamily="18" charset="0"/>
                <a:hlinkClick r:id="rId4"/>
              </a:rPr>
              <a:t>ajaycraju98@gmail.com</a:t>
            </a:r>
            <a:endParaRPr lang="en-GB" sz="9600" b="1" dirty="0">
              <a:solidFill>
                <a:schemeClr val="tx1"/>
              </a:solidFill>
              <a:latin typeface="Times New Roman" panose="02020603050405020304" pitchFamily="18" charset="0"/>
              <a:cs typeface="Times New Roman" panose="02020603050405020304" pitchFamily="18" charset="0"/>
            </a:endParaRPr>
          </a:p>
          <a:p>
            <a:endParaRPr lang="en-GB" sz="9600" b="1" i="1" dirty="0">
              <a:solidFill>
                <a:schemeClr val="tx1"/>
              </a:solidFill>
              <a:latin typeface="Times New Roman" panose="02020603050405020304" pitchFamily="18" charset="0"/>
              <a:cs typeface="Times New Roman" panose="02020603050405020304" pitchFamily="18" charset="0"/>
            </a:endParaRPr>
          </a:p>
          <a:p>
            <a:endParaRPr lang="en-GB" b="1" i="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endParaRPr lang="en-GB" sz="2400" dirty="0">
              <a:solidFill>
                <a:schemeClr val="accent5"/>
              </a:solidFill>
              <a:latin typeface="Times New Roman" panose="02020603050405020304" pitchFamily="18" charset="0"/>
              <a:cs typeface="Times New Roman" panose="02020603050405020304" pitchFamily="18" charset="0"/>
            </a:endParaRPr>
          </a:p>
          <a:p>
            <a:r>
              <a:rPr lang="en-GB" sz="2400" dirty="0">
                <a:solidFill>
                  <a:schemeClr val="accent5"/>
                </a:solidFill>
                <a:latin typeface="Times New Roman" panose="02020603050405020304" pitchFamily="18" charset="0"/>
                <a:cs typeface="Times New Roman" panose="02020603050405020304" pitchFamily="18" charset="0"/>
              </a:rPr>
              <a:t>        </a:t>
            </a:r>
          </a:p>
          <a:p>
            <a:r>
              <a:rPr lang="en-GB" sz="2400" dirty="0">
                <a:solidFill>
                  <a:schemeClr val="accent5"/>
                </a:solidFill>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endParaRPr lang="en-IN" dirty="0">
              <a:solidFill>
                <a:schemeClr val="accent5"/>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C2A1374-0725-5145-9CCB-C141AB0EBF8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628150" y="5189679"/>
            <a:ext cx="470863" cy="339904"/>
          </a:xfrm>
          <a:prstGeom prst="rect">
            <a:avLst/>
          </a:prstGeom>
        </p:spPr>
      </p:pic>
    </p:spTree>
    <p:extLst>
      <p:ext uri="{BB962C8B-B14F-4D97-AF65-F5344CB8AC3E}">
        <p14:creationId xmlns:p14="http://schemas.microsoft.com/office/powerpoint/2010/main" val="15215630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03FD-2A5B-55ED-962E-AE58846DA7E4}"/>
              </a:ext>
            </a:extLst>
          </p:cNvPr>
          <p:cNvSpPr>
            <a:spLocks noGrp="1"/>
          </p:cNvSpPr>
          <p:nvPr>
            <p:ph type="title"/>
          </p:nvPr>
        </p:nvSpPr>
        <p:spPr>
          <a:xfrm>
            <a:off x="1" y="1"/>
            <a:ext cx="12191999" cy="1328738"/>
          </a:xfrm>
          <a:pattFill prst="pct5">
            <a:fgClr>
              <a:schemeClr val="bg1"/>
            </a:fgClr>
            <a:bgClr>
              <a:schemeClr val="bg1"/>
            </a:bgClr>
          </a:pattFill>
        </p:spPr>
        <p:txBody>
          <a:bodyPr anchor="ctr">
            <a:normAutofit/>
          </a:bodyPr>
          <a:lstStyle/>
          <a:p>
            <a:pPr algn="l"/>
            <a:r>
              <a:rPr lang="en-IN" sz="4400" b="1" i="0" u="none" strike="noStrike" cap="none" baseline="0" dirty="0">
                <a:latin typeface="Times New Roman" panose="02020603050405020304" pitchFamily="18" charset="0"/>
                <a:cs typeface="Times New Roman" panose="02020603050405020304" pitchFamily="18" charset="0"/>
              </a:rPr>
              <a:t>        Data validation</a:t>
            </a:r>
            <a:endParaRPr lang="en-IN" sz="44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2BD911-52F4-FBF9-366E-E33E68102C42}"/>
              </a:ext>
            </a:extLst>
          </p:cNvPr>
          <p:cNvSpPr>
            <a:spLocks noGrp="1"/>
          </p:cNvSpPr>
          <p:nvPr>
            <p:ph type="body" sz="half" idx="2"/>
          </p:nvPr>
        </p:nvSpPr>
        <p:spPr>
          <a:xfrm>
            <a:off x="785813" y="1500188"/>
            <a:ext cx="5310187" cy="5200650"/>
          </a:xfrm>
          <a:noFill/>
        </p:spPr>
        <p:txBody>
          <a:bodyPr>
            <a:normAutofit fontScale="92500"/>
          </a:bodyPr>
          <a:lstStyle/>
          <a:p>
            <a:pPr>
              <a:lnSpc>
                <a:spcPct val="150000"/>
              </a:lnSpc>
            </a:pPr>
            <a:r>
              <a:rPr lang="en-GB" sz="2800" b="1" dirty="0">
                <a:latin typeface="Times New Roman" panose="02020603050405020304" pitchFamily="18" charset="0"/>
                <a:cs typeface="Times New Roman" panose="02020603050405020304" pitchFamily="18" charset="0"/>
              </a:rPr>
              <a:t>Data validation</a:t>
            </a:r>
            <a:r>
              <a:rPr lang="en-GB" sz="2800" dirty="0">
                <a:latin typeface="Times New Roman" panose="02020603050405020304" pitchFamily="18" charset="0"/>
                <a:cs typeface="Times New Roman" panose="02020603050405020304" pitchFamily="18" charset="0"/>
              </a:rPr>
              <a:t> is a feature in Excel (and other software) used to ensure that the data entered into a cell or range of cells meets specific criteria or rules. It helps maintain data integrity by restricting the type of data that users can input, thereby reducing errors and improving data quality.</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01C1DDFE-7FDA-2FA0-E419-7A53BAF2F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806" y="1328738"/>
            <a:ext cx="5850193" cy="5529262"/>
          </a:xfrm>
          <a:prstGeom prst="rect">
            <a:avLst/>
          </a:prstGeom>
        </p:spPr>
      </p:pic>
    </p:spTree>
    <p:extLst>
      <p:ext uri="{BB962C8B-B14F-4D97-AF65-F5344CB8AC3E}">
        <p14:creationId xmlns:p14="http://schemas.microsoft.com/office/powerpoint/2010/main" val="18336235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991D56D-10A1-75B8-621B-7C866D5BA71D}"/>
              </a:ext>
            </a:extLst>
          </p:cNvPr>
          <p:cNvSpPr>
            <a:spLocks noGrp="1"/>
          </p:cNvSpPr>
          <p:nvPr>
            <p:ph type="title"/>
          </p:nvPr>
        </p:nvSpPr>
        <p:spPr>
          <a:xfrm>
            <a:off x="0" y="0"/>
            <a:ext cx="12191999" cy="1371601"/>
          </a:xfrm>
          <a:pattFill prst="pct5">
            <a:fgClr>
              <a:schemeClr val="bg1"/>
            </a:fgClr>
            <a:bgClr>
              <a:schemeClr val="bg1"/>
            </a:bgClr>
          </a:pattFill>
        </p:spPr>
        <p:txBody>
          <a:bodyPr>
            <a:normAutofit/>
          </a:bodyPr>
          <a:lstStyle/>
          <a:p>
            <a:pPr algn="l"/>
            <a:r>
              <a:rPr lang="en-IN" cap="none" dirty="0">
                <a:latin typeface="Times New Roman" panose="02020603050405020304" pitchFamily="18" charset="0"/>
                <a:cs typeface="Times New Roman" panose="02020603050405020304" pitchFamily="18" charset="0"/>
              </a:rPr>
              <a:t>       Benefits of data validation</a:t>
            </a:r>
            <a:endParaRPr lang="en-IN" b="1" cap="none"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D94323BD-7C03-683F-F09C-A35F5E39CB4F}"/>
              </a:ext>
            </a:extLst>
          </p:cNvPr>
          <p:cNvSpPr>
            <a:spLocks noGrp="1"/>
          </p:cNvSpPr>
          <p:nvPr>
            <p:ph idx="1"/>
          </p:nvPr>
        </p:nvSpPr>
        <p:spPr>
          <a:xfrm>
            <a:off x="728663" y="1371602"/>
            <a:ext cx="5686425" cy="5172074"/>
          </a:xfrm>
          <a:noFill/>
        </p:spPr>
        <p:txBody>
          <a:bodyPr>
            <a:norm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IN" sz="2400" b="1" dirty="0">
                <a:latin typeface="Times New Roman" panose="02020603050405020304" pitchFamily="18" charset="0"/>
                <a:cs typeface="Times New Roman" panose="02020603050405020304" pitchFamily="18" charset="0"/>
              </a:rPr>
              <a:t>Improved data accuracy:</a:t>
            </a:r>
          </a:p>
          <a:p>
            <a:pPr marL="0" marR="0" lvl="0" indent="0" defTabSz="914400" rtl="0" eaLnBrk="0" fontAlgn="base" latinLnBrk="0" hangingPunct="0">
              <a:lnSpc>
                <a:spcPct val="100000"/>
              </a:lnSpc>
              <a:spcBef>
                <a:spcPct val="0"/>
              </a:spcBef>
              <a:spcAft>
                <a:spcPct val="0"/>
              </a:spcAft>
              <a:buClrTx/>
              <a:buSzTx/>
              <a:buNone/>
              <a:tabLst/>
            </a:pPr>
            <a:r>
              <a:rPr lang="en-GB" sz="2400" dirty="0">
                <a:latin typeface="Times New Roman" panose="02020603050405020304" pitchFamily="18" charset="0"/>
                <a:cs typeface="Times New Roman" panose="02020603050405020304" pitchFamily="18" charset="0"/>
              </a:rPr>
              <a:t>Ensures that only valid data types and values are entered.</a:t>
            </a:r>
            <a:endParaRPr lang="en-IN" sz="3600" b="1" dirty="0">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IN" sz="2400" b="1" dirty="0">
                <a:latin typeface="Times New Roman" panose="02020603050405020304" pitchFamily="18" charset="0"/>
                <a:cs typeface="Times New Roman" panose="02020603050405020304" pitchFamily="18" charset="0"/>
              </a:rPr>
              <a:t>Consistency</a:t>
            </a:r>
            <a:r>
              <a:rPr lang="en-IN" sz="2400" dirty="0">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None/>
              <a:tabLst/>
            </a:pPr>
            <a:r>
              <a:rPr lang="en-GB" sz="2400" dirty="0">
                <a:latin typeface="Times New Roman" panose="02020603050405020304" pitchFamily="18" charset="0"/>
                <a:cs typeface="Times New Roman" panose="02020603050405020304" pitchFamily="18" charset="0"/>
              </a:rPr>
              <a:t>Helps maintain uniformity in data entry across users.</a:t>
            </a:r>
            <a:endParaRPr lang="en-IN" sz="2400" dirty="0">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IN" sz="2400" b="1" dirty="0">
                <a:latin typeface="Times New Roman" panose="02020603050405020304" pitchFamily="18" charset="0"/>
                <a:cs typeface="Times New Roman" panose="02020603050405020304" pitchFamily="18" charset="0"/>
              </a:rPr>
              <a:t>Prevention of Errors</a:t>
            </a:r>
            <a:r>
              <a:rPr lang="en-IN" sz="2400" dirty="0">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None/>
              <a:tabLst/>
            </a:pPr>
            <a:r>
              <a:rPr lang="en-GB" sz="2400" dirty="0">
                <a:latin typeface="Times New Roman" panose="02020603050405020304" pitchFamily="18" charset="0"/>
                <a:cs typeface="Times New Roman" panose="02020603050405020304" pitchFamily="18" charset="0"/>
              </a:rPr>
              <a:t>Blocks incorrect inputs, reducing the need for manual data cleaning later.</a:t>
            </a:r>
            <a:endParaRPr lang="en-IN" sz="2400" dirty="0">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IN" sz="2400" b="1" dirty="0">
                <a:latin typeface="Times New Roman" panose="02020603050405020304" pitchFamily="18" charset="0"/>
                <a:cs typeface="Times New Roman" panose="02020603050405020304" pitchFamily="18" charset="0"/>
              </a:rPr>
              <a:t>User Guidance</a:t>
            </a:r>
            <a:r>
              <a:rPr lang="en-IN" sz="2400" dirty="0">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None/>
              <a:tabLst/>
            </a:pPr>
            <a:r>
              <a:rPr lang="en-GB" sz="2400" dirty="0">
                <a:latin typeface="Times New Roman" panose="02020603050405020304" pitchFamily="18" charset="0"/>
                <a:cs typeface="Times New Roman" panose="02020603050405020304" pitchFamily="18" charset="0"/>
              </a:rPr>
              <a:t>By using input messages, it educates users on what type of information to enter in each cell.</a:t>
            </a:r>
            <a:endParaRPr lang="en-IN" sz="28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B97B758D-E0DE-CBF9-2608-611301BE2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51" y="1371600"/>
            <a:ext cx="5048248" cy="5486399"/>
          </a:xfrm>
          <a:prstGeom prst="rect">
            <a:avLst/>
          </a:prstGeom>
        </p:spPr>
      </p:pic>
    </p:spTree>
    <p:extLst>
      <p:ext uri="{BB962C8B-B14F-4D97-AF65-F5344CB8AC3E}">
        <p14:creationId xmlns:p14="http://schemas.microsoft.com/office/powerpoint/2010/main" val="16129647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AFC9AF6-0B3A-C906-4231-5656E19D6D33}"/>
              </a:ext>
            </a:extLst>
          </p:cNvPr>
          <p:cNvSpPr>
            <a:spLocks noGrp="1"/>
          </p:cNvSpPr>
          <p:nvPr>
            <p:ph type="title"/>
          </p:nvPr>
        </p:nvSpPr>
        <p:spPr>
          <a:xfrm>
            <a:off x="0" y="0"/>
            <a:ext cx="12192000" cy="1385888"/>
          </a:xfrm>
          <a:pattFill prst="pct5">
            <a:fgClr>
              <a:schemeClr val="bg1"/>
            </a:fgClr>
            <a:bgClr>
              <a:schemeClr val="bg1"/>
            </a:bgClr>
          </a:pattFill>
        </p:spPr>
        <p:txBody>
          <a:bodyPr/>
          <a:lstStyle/>
          <a:p>
            <a:pPr algn="l"/>
            <a:r>
              <a:rPr lang="en-IN" cap="none" dirty="0">
                <a:latin typeface="Times New Roman" panose="02020603050405020304" pitchFamily="18" charset="0"/>
                <a:cs typeface="Times New Roman" panose="02020603050405020304" pitchFamily="18" charset="0"/>
              </a:rPr>
              <a:t>      Data validation techniques</a:t>
            </a:r>
            <a:endParaRPr lang="en-IN" b="1" cap="none"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9C7844C-B415-DFB3-C848-2CB3813A925F}"/>
              </a:ext>
            </a:extLst>
          </p:cNvPr>
          <p:cNvSpPr>
            <a:spLocks noGrp="1"/>
          </p:cNvSpPr>
          <p:nvPr>
            <p:ph idx="4294967295"/>
          </p:nvPr>
        </p:nvSpPr>
        <p:spPr>
          <a:xfrm>
            <a:off x="642939" y="1385888"/>
            <a:ext cx="6672262" cy="5129212"/>
          </a:xfrm>
        </p:spPr>
        <p:txBody>
          <a:bodyPr>
            <a:normAutofit/>
          </a:bodyPr>
          <a:lstStyle/>
          <a:p>
            <a:pPr marL="457200" indent="-457200">
              <a:buAutoNum type="arabicPeriod"/>
            </a:pPr>
            <a:r>
              <a:rPr lang="en-GB" sz="2400" b="1" u="sng" dirty="0">
                <a:latin typeface="Times New Roman" panose="02020603050405020304" pitchFamily="18" charset="0"/>
                <a:cs typeface="Times New Roman" panose="02020603050405020304" pitchFamily="18" charset="0"/>
              </a:rPr>
              <a:t>Restricting Data to Specific Values</a:t>
            </a:r>
          </a:p>
          <a:p>
            <a:pPr marL="457200" indent="-457200">
              <a:buAutoNum type="arabicPeriod"/>
            </a:pPr>
            <a:endParaRPr lang="en-GB" sz="2400" b="1"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List</a:t>
            </a:r>
            <a:r>
              <a:rPr lang="en-GB" sz="2400" dirty="0">
                <a:latin typeface="Times New Roman" panose="02020603050405020304" pitchFamily="18" charset="0"/>
                <a:cs typeface="Times New Roman" panose="02020603050405020304" pitchFamily="18" charset="0"/>
              </a:rPr>
              <a:t>: Users can select values from a predefined list (e.g., a drop-down menu)</a:t>
            </a:r>
          </a:p>
          <a:p>
            <a:pPr marL="0" indent="0">
              <a:buNone/>
            </a:pP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Go to </a:t>
            </a:r>
            <a:r>
              <a:rPr lang="en-GB" sz="2400" b="1" dirty="0">
                <a:latin typeface="Times New Roman" panose="02020603050405020304" pitchFamily="18" charset="0"/>
                <a:cs typeface="Times New Roman" panose="02020603050405020304" pitchFamily="18" charset="0"/>
              </a:rPr>
              <a:t>Data</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Data Validation</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Settings</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Allow: List</a:t>
            </a:r>
            <a:r>
              <a:rPr lang="en-GB" sz="2400" dirty="0">
                <a:latin typeface="Times New Roman" panose="02020603050405020304" pitchFamily="18" charset="0"/>
                <a:cs typeface="Times New Roman" panose="02020603050405020304" pitchFamily="18" charset="0"/>
              </a:rPr>
              <a:t>.</a:t>
            </a:r>
          </a:p>
          <a:p>
            <a:pPr marL="0" indent="0">
              <a:buNone/>
            </a:pP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Enter values manually or refer to a cell range.</a:t>
            </a:r>
            <a:endParaRPr lang="en-IN" sz="24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18A0505-4CCF-485F-7376-A9568B208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088" y="1385888"/>
            <a:ext cx="4633911" cy="5472111"/>
          </a:xfrm>
          <a:prstGeom prst="rect">
            <a:avLst/>
          </a:prstGeom>
        </p:spPr>
      </p:pic>
    </p:spTree>
    <p:extLst>
      <p:ext uri="{BB962C8B-B14F-4D97-AF65-F5344CB8AC3E}">
        <p14:creationId xmlns:p14="http://schemas.microsoft.com/office/powerpoint/2010/main" val="29105470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A896-F27D-68BD-63F9-69C8CEDA9798}"/>
              </a:ext>
            </a:extLst>
          </p:cNvPr>
          <p:cNvSpPr>
            <a:spLocks noGrp="1"/>
          </p:cNvSpPr>
          <p:nvPr>
            <p:ph type="title"/>
          </p:nvPr>
        </p:nvSpPr>
        <p:spPr>
          <a:xfrm>
            <a:off x="0" y="1"/>
            <a:ext cx="12192000" cy="1430594"/>
          </a:xfrm>
          <a:pattFill prst="pct5">
            <a:fgClr>
              <a:schemeClr val="bg1"/>
            </a:fgClr>
            <a:bgClr>
              <a:schemeClr val="bg1"/>
            </a:bgClr>
          </a:pattFill>
        </p:spPr>
        <p:txBody>
          <a:bodyPr anchor="ctr">
            <a:noAutofit/>
          </a:bodyPr>
          <a:lstStyle/>
          <a:p>
            <a:pPr algn="l"/>
            <a:br>
              <a:rPr lang="en-IN" sz="4800" b="1" cap="none" dirty="0">
                <a:solidFill>
                  <a:schemeClr val="tx1"/>
                </a:solidFill>
                <a:latin typeface="Times New Roman" panose="02020603050405020304" pitchFamily="18" charset="0"/>
                <a:cs typeface="Times New Roman" panose="02020603050405020304" pitchFamily="18" charset="0"/>
              </a:rPr>
            </a:br>
            <a:br>
              <a:rPr lang="en-IN" sz="5400" b="1" cap="none" dirty="0">
                <a:solidFill>
                  <a:schemeClr val="tx1"/>
                </a:solidFill>
                <a:latin typeface="Times New Roman" panose="02020603050405020304" pitchFamily="18" charset="0"/>
                <a:cs typeface="Times New Roman" panose="02020603050405020304" pitchFamily="18" charset="0"/>
              </a:rPr>
            </a:br>
            <a:r>
              <a:rPr lang="en-IN" sz="5400" b="1" cap="none" dirty="0">
                <a:solidFill>
                  <a:schemeClr val="tx1"/>
                </a:solidFill>
                <a:latin typeface="Times New Roman" panose="02020603050405020304" pitchFamily="18" charset="0"/>
                <a:cs typeface="Times New Roman" panose="02020603050405020304" pitchFamily="18" charset="0"/>
              </a:rPr>
              <a:t>    </a:t>
            </a:r>
            <a:br>
              <a:rPr lang="en-IN" b="1" cap="none" dirty="0">
                <a:solidFill>
                  <a:schemeClr val="tx1"/>
                </a:solidFill>
                <a:latin typeface="Times New Roman" panose="02020603050405020304" pitchFamily="18" charset="0"/>
                <a:cs typeface="Times New Roman" panose="02020603050405020304" pitchFamily="18" charset="0"/>
              </a:rPr>
            </a:br>
            <a:r>
              <a:rPr lang="en-IN" b="1" cap="none" dirty="0">
                <a:solidFill>
                  <a:schemeClr val="tx1"/>
                </a:solidFill>
                <a:latin typeface="Times New Roman" panose="02020603050405020304" pitchFamily="18" charset="0"/>
                <a:cs typeface="Times New Roman" panose="02020603050405020304" pitchFamily="18" charset="0"/>
              </a:rPr>
              <a:t>      </a:t>
            </a:r>
            <a:r>
              <a:rPr lang="en-GB" cap="none" dirty="0">
                <a:latin typeface="Times New Roman" panose="02020603050405020304" pitchFamily="18" charset="0"/>
                <a:cs typeface="Times New Roman" panose="02020603050405020304" pitchFamily="18" charset="0"/>
              </a:rPr>
              <a:t>2. </a:t>
            </a:r>
            <a:r>
              <a:rPr lang="en-GB" b="1" cap="none" dirty="0">
                <a:latin typeface="Times New Roman" panose="02020603050405020304" pitchFamily="18" charset="0"/>
                <a:cs typeface="Times New Roman" panose="02020603050405020304" pitchFamily="18" charset="0"/>
              </a:rPr>
              <a:t>Restricting to whole numbers or decimals</a:t>
            </a:r>
            <a:br>
              <a:rPr lang="en-IN" sz="5400" b="1" cap="none" dirty="0">
                <a:solidFill>
                  <a:schemeClr val="tx1"/>
                </a:solidFill>
                <a:latin typeface="Times New Roman" panose="02020603050405020304" pitchFamily="18" charset="0"/>
                <a:cs typeface="Times New Roman" panose="02020603050405020304" pitchFamily="18" charset="0"/>
              </a:rPr>
            </a:br>
            <a:r>
              <a:rPr lang="en-IN" sz="5400" b="1" cap="none" dirty="0">
                <a:solidFill>
                  <a:schemeClr val="tx1"/>
                </a:solidFill>
                <a:latin typeface="Times New Roman" panose="02020603050405020304" pitchFamily="18" charset="0"/>
                <a:cs typeface="Times New Roman" panose="02020603050405020304" pitchFamily="18" charset="0"/>
              </a:rPr>
              <a:t>      </a:t>
            </a:r>
            <a:br>
              <a:rPr lang="en-IN" sz="4800" b="1" cap="none" dirty="0">
                <a:solidFill>
                  <a:schemeClr val="tx1"/>
                </a:solidFill>
                <a:latin typeface="Times New Roman" panose="02020603050405020304" pitchFamily="18" charset="0"/>
                <a:cs typeface="Times New Roman" panose="02020603050405020304" pitchFamily="18" charset="0"/>
              </a:rPr>
            </a:br>
            <a:endParaRPr lang="en-IN" sz="6600" b="1" cap="none"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6F2500E-BC66-20B2-B2C9-9477F14ED4FD}"/>
              </a:ext>
            </a:extLst>
          </p:cNvPr>
          <p:cNvSpPr>
            <a:spLocks noGrp="1"/>
          </p:cNvSpPr>
          <p:nvPr>
            <p:ph type="body" sz="half" idx="2"/>
          </p:nvPr>
        </p:nvSpPr>
        <p:spPr>
          <a:xfrm>
            <a:off x="657225" y="1430594"/>
            <a:ext cx="6072187" cy="5427403"/>
          </a:xfrm>
        </p:spPr>
        <p:txBody>
          <a:bodyPr>
            <a:normAutofit/>
          </a:bodyPr>
          <a:lstStyle/>
          <a:p>
            <a:pPr algn="just"/>
            <a:r>
              <a:rPr lang="en-GB" sz="2400" dirty="0">
                <a:latin typeface="Times New Roman" panose="02020603050405020304" pitchFamily="18" charset="0"/>
                <a:cs typeface="Times New Roman" panose="02020603050405020304" pitchFamily="18" charset="0"/>
              </a:rPr>
              <a:t>Limit the input to whole numbers or decimals within a specified range</a:t>
            </a:r>
          </a:p>
          <a:p>
            <a:pPr algn="just"/>
            <a:endParaRPr lang="en-GB" sz="20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Go to </a:t>
            </a:r>
            <a:r>
              <a:rPr lang="en-GB" sz="2400" b="1" dirty="0">
                <a:latin typeface="Times New Roman" panose="02020603050405020304" pitchFamily="18" charset="0"/>
                <a:cs typeface="Times New Roman" panose="02020603050405020304" pitchFamily="18" charset="0"/>
              </a:rPr>
              <a:t>Data Validation</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Settings</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Allow: Whole Number/Decimal</a:t>
            </a:r>
            <a:r>
              <a:rPr lang="en-GB" sz="2400" dirty="0">
                <a:latin typeface="Times New Roman" panose="02020603050405020304" pitchFamily="18" charset="0"/>
                <a:cs typeface="Times New Roman" panose="02020603050405020304" pitchFamily="18" charset="0"/>
              </a:rPr>
              <a:t>.</a:t>
            </a:r>
          </a:p>
          <a:p>
            <a:pPr algn="just"/>
            <a:endParaRPr lang="en-GB" sz="20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Set conditions like </a:t>
            </a:r>
            <a:r>
              <a:rPr lang="en-GB" sz="2400" b="1" dirty="0">
                <a:latin typeface="Times New Roman" panose="02020603050405020304" pitchFamily="18" charset="0"/>
                <a:cs typeface="Times New Roman" panose="02020603050405020304" pitchFamily="18" charset="0"/>
              </a:rPr>
              <a:t>greater than</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less than</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between</a:t>
            </a:r>
            <a:r>
              <a:rPr lang="en-GB" sz="2400" dirty="0">
                <a:latin typeface="Times New Roman" panose="02020603050405020304" pitchFamily="18" charset="0"/>
                <a:cs typeface="Times New Roman" panose="02020603050405020304" pitchFamily="18" charset="0"/>
              </a:rPr>
              <a:t> specific values.</a:t>
            </a:r>
            <a:endParaRPr lang="en-GB" sz="2000" dirty="0">
              <a:solidFill>
                <a:schemeClr val="bg1"/>
              </a:solidFill>
              <a:latin typeface="Times New Roman" panose="02020603050405020304" pitchFamily="18" charset="0"/>
              <a:cs typeface="Times New Roman" panose="02020603050405020304" pitchFamily="18" charset="0"/>
            </a:endParaRPr>
          </a:p>
          <a:p>
            <a:pPr algn="just"/>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6C90E41E-E644-22E8-17DB-19A388858129}"/>
              </a:ext>
            </a:extLst>
          </p:cNvPr>
          <p:cNvSpPr>
            <a:spLocks noChangeArrowheads="1"/>
          </p:cNvSpPr>
          <p:nvPr/>
        </p:nvSpPr>
        <p:spPr bwMode="auto">
          <a:xfrm>
            <a:off x="0" y="-461665"/>
            <a:ext cx="3289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5799C49-5F80-DB03-9634-C25474A67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430595"/>
            <a:ext cx="5334000" cy="5427404"/>
          </a:xfrm>
          <a:prstGeom prst="rect">
            <a:avLst/>
          </a:prstGeom>
        </p:spPr>
      </p:pic>
    </p:spTree>
    <p:extLst>
      <p:ext uri="{BB962C8B-B14F-4D97-AF65-F5344CB8AC3E}">
        <p14:creationId xmlns:p14="http://schemas.microsoft.com/office/powerpoint/2010/main" val="1770478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DA81-28D2-B230-1BD5-1B5E22E5950D}"/>
              </a:ext>
            </a:extLst>
          </p:cNvPr>
          <p:cNvSpPr>
            <a:spLocks noGrp="1"/>
          </p:cNvSpPr>
          <p:nvPr>
            <p:ph type="title"/>
          </p:nvPr>
        </p:nvSpPr>
        <p:spPr>
          <a:xfrm>
            <a:off x="22224" y="0"/>
            <a:ext cx="12191999" cy="1414463"/>
          </a:xfrm>
          <a:pattFill prst="pct5">
            <a:fgClr>
              <a:schemeClr val="bg1"/>
            </a:fgClr>
            <a:bgClr>
              <a:schemeClr val="bg1"/>
            </a:bgClr>
          </a:pattFill>
        </p:spPr>
        <p:txBody>
          <a:bodyPr anchor="ctr"/>
          <a:lstStyle/>
          <a:p>
            <a:pPr algn="l"/>
            <a:r>
              <a:rPr lang="en-GB" cap="none" dirty="0">
                <a:latin typeface="Times New Roman" panose="02020603050405020304" pitchFamily="18" charset="0"/>
                <a:cs typeface="Times New Roman" panose="02020603050405020304" pitchFamily="18" charset="0"/>
              </a:rPr>
              <a:t>    3. </a:t>
            </a:r>
            <a:r>
              <a:rPr lang="en-GB" b="1" cap="none" dirty="0">
                <a:latin typeface="Times New Roman" panose="02020603050405020304" pitchFamily="18" charset="0"/>
                <a:cs typeface="Times New Roman" panose="02020603050405020304" pitchFamily="18" charset="0"/>
              </a:rPr>
              <a:t>Restricting date and time entries</a:t>
            </a:r>
            <a:endParaRPr lang="en-IN"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AF861B7-1D00-F5CC-48C0-F9CFF8D9CC7B}"/>
              </a:ext>
            </a:extLst>
          </p:cNvPr>
          <p:cNvSpPr>
            <a:spLocks noGrp="1"/>
          </p:cNvSpPr>
          <p:nvPr>
            <p:ph type="body" sz="half" idx="2"/>
          </p:nvPr>
        </p:nvSpPr>
        <p:spPr>
          <a:xfrm>
            <a:off x="428626" y="1528760"/>
            <a:ext cx="6080122" cy="5329239"/>
          </a:xfrm>
        </p:spPr>
        <p:txBody>
          <a:bodyPr>
            <a:normAutofit/>
          </a:bodyPr>
          <a:lstStyle/>
          <a:p>
            <a:pPr algn="l"/>
            <a:r>
              <a:rPr lang="en-GB" sz="2400" dirty="0">
                <a:latin typeface="Times New Roman" panose="02020603050405020304" pitchFamily="18" charset="0"/>
                <a:cs typeface="Times New Roman" panose="02020603050405020304" pitchFamily="18" charset="0"/>
              </a:rPr>
              <a:t>Ensure only valid dates or times within a specified range are entered</a:t>
            </a:r>
          </a:p>
          <a:p>
            <a:pPr algn="l"/>
            <a:endParaRPr lang="en-GB" sz="24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Go to </a:t>
            </a:r>
            <a:r>
              <a:rPr lang="en-GB" sz="2400" b="1" dirty="0">
                <a:latin typeface="Times New Roman" panose="02020603050405020304" pitchFamily="18" charset="0"/>
                <a:cs typeface="Times New Roman" panose="02020603050405020304" pitchFamily="18" charset="0"/>
              </a:rPr>
              <a:t>Data Validation</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Settings</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Allow: Date</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Allow: Time</a:t>
            </a:r>
            <a:r>
              <a:rPr lang="en-GB" sz="2400" dirty="0">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Set start and end dates or times.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BF54D9A-F138-A210-DFCB-69514BB07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50" y="1414464"/>
            <a:ext cx="5505450" cy="5423208"/>
          </a:xfrm>
          <a:prstGeom prst="rect">
            <a:avLst/>
          </a:prstGeom>
        </p:spPr>
      </p:pic>
    </p:spTree>
    <p:extLst>
      <p:ext uri="{BB962C8B-B14F-4D97-AF65-F5344CB8AC3E}">
        <p14:creationId xmlns:p14="http://schemas.microsoft.com/office/powerpoint/2010/main" val="223163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C15D-E995-0FB1-734C-E40E6CBBBB6A}"/>
              </a:ext>
            </a:extLst>
          </p:cNvPr>
          <p:cNvSpPr>
            <a:spLocks noGrp="1"/>
          </p:cNvSpPr>
          <p:nvPr>
            <p:ph type="title"/>
          </p:nvPr>
        </p:nvSpPr>
        <p:spPr>
          <a:xfrm>
            <a:off x="1" y="0"/>
            <a:ext cx="12191999" cy="1514475"/>
          </a:xfrm>
          <a:pattFill prst="pct5">
            <a:fgClr>
              <a:schemeClr val="bg1"/>
            </a:fgClr>
            <a:bgClr>
              <a:schemeClr val="bg1"/>
            </a:bgClr>
          </a:pattFill>
        </p:spPr>
        <p:txBody>
          <a:bodyPr anchor="ctr"/>
          <a:lstStyle/>
          <a:p>
            <a:pPr algn="l"/>
            <a:r>
              <a:rPr lang="en-IN" b="1" cap="none" dirty="0">
                <a:latin typeface="Times New Roman" panose="02020603050405020304" pitchFamily="18" charset="0"/>
                <a:cs typeface="Times New Roman" panose="02020603050405020304" pitchFamily="18" charset="0"/>
              </a:rPr>
              <a:t>      </a:t>
            </a:r>
            <a:r>
              <a:rPr lang="en-IN" sz="3200" cap="none" dirty="0">
                <a:latin typeface="Times New Roman" panose="02020603050405020304" pitchFamily="18" charset="0"/>
                <a:cs typeface="Times New Roman" panose="02020603050405020304" pitchFamily="18" charset="0"/>
              </a:rPr>
              <a:t>4. </a:t>
            </a:r>
            <a:r>
              <a:rPr lang="en-IN" sz="3200" b="1" cap="none" dirty="0">
                <a:latin typeface="Times New Roman" panose="02020603050405020304" pitchFamily="18" charset="0"/>
                <a:cs typeface="Times New Roman" panose="02020603050405020304" pitchFamily="18" charset="0"/>
              </a:rPr>
              <a:t>Custom formulas for validation</a:t>
            </a:r>
            <a:endParaRPr lang="en-IN" b="1"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3E9B44F-37EB-4D21-92D5-5C18BEF3EA2C}"/>
              </a:ext>
            </a:extLst>
          </p:cNvPr>
          <p:cNvSpPr>
            <a:spLocks noGrp="1"/>
          </p:cNvSpPr>
          <p:nvPr>
            <p:ph type="body" sz="half" idx="2"/>
          </p:nvPr>
        </p:nvSpPr>
        <p:spPr>
          <a:xfrm>
            <a:off x="514350" y="1514475"/>
            <a:ext cx="6243638" cy="5043489"/>
          </a:xfrm>
        </p:spPr>
        <p:txBody>
          <a:bodyPr anchor="t">
            <a:normAutofit/>
          </a:bodyPr>
          <a:lstStyle/>
          <a:p>
            <a:pPr algn="l"/>
            <a:endParaRPr lang="en-GB" sz="2000" dirty="0">
              <a:latin typeface="Times New Roman" panose="02020603050405020304" pitchFamily="18" charset="0"/>
              <a:cs typeface="Times New Roman" panose="02020603050405020304" pitchFamily="18" charset="0"/>
            </a:endParaRPr>
          </a:p>
          <a:p>
            <a:pPr algn="l"/>
            <a:r>
              <a:rPr lang="en-GB" sz="2400" dirty="0">
                <a:latin typeface="Times New Roman" panose="02020603050405020304" pitchFamily="18" charset="0"/>
                <a:cs typeface="Times New Roman" panose="02020603050405020304" pitchFamily="18" charset="0"/>
              </a:rPr>
              <a:t>Use custom formulas to create more complex validation rules.</a:t>
            </a:r>
          </a:p>
          <a:p>
            <a:pPr marL="342900" indent="-342900" algn="l">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Go to </a:t>
            </a:r>
            <a:r>
              <a:rPr lang="en-GB" sz="2400" b="1" dirty="0">
                <a:latin typeface="Times New Roman" panose="02020603050405020304" pitchFamily="18" charset="0"/>
                <a:cs typeface="Times New Roman" panose="02020603050405020304" pitchFamily="18" charset="0"/>
              </a:rPr>
              <a:t>Data Validation</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Settings</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Allow: Custom</a:t>
            </a:r>
            <a:r>
              <a:rPr lang="en-GB" sz="24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Enter a formula that returns</a:t>
            </a:r>
            <a:r>
              <a:rPr lang="en-GB" sz="2000" dirty="0">
                <a:latin typeface="Times New Roman" panose="02020603050405020304" pitchFamily="18" charset="0"/>
                <a:cs typeface="Times New Roman" panose="02020603050405020304" pitchFamily="18" charset="0"/>
              </a:rPr>
              <a:t> TRUE or FALSE.</a:t>
            </a:r>
            <a:r>
              <a:rPr lang="en-IN" sz="2400" dirty="0">
                <a:latin typeface="Times New Roman" panose="02020603050405020304" pitchFamily="18" charset="0"/>
                <a:cs typeface="Times New Roman" panose="02020603050405020304" pitchFamily="18" charset="0"/>
              </a:rPr>
              <a:t> For example:</a:t>
            </a:r>
          </a:p>
          <a:p>
            <a:pPr marL="342900" indent="-342900" algn="l">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To allow only values greater than     100:</a:t>
            </a:r>
            <a:r>
              <a:rPr lang="en-GB" sz="2000" dirty="0">
                <a:latin typeface="Times New Roman" panose="02020603050405020304" pitchFamily="18" charset="0"/>
                <a:cs typeface="Times New Roman" panose="02020603050405020304" pitchFamily="18" charset="0"/>
              </a:rPr>
              <a:t>=A1&gt;100.</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restrict text length: =LEN(A1) &lt;= 10.</a:t>
            </a:r>
            <a:endParaRPr lang="en-GB"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4CBE27-9C8F-4F12-C40F-534F43AA5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646" y="1514476"/>
            <a:ext cx="5300354" cy="5343524"/>
          </a:xfrm>
          <a:prstGeom prst="rect">
            <a:avLst/>
          </a:prstGeom>
        </p:spPr>
      </p:pic>
    </p:spTree>
    <p:extLst>
      <p:ext uri="{BB962C8B-B14F-4D97-AF65-F5344CB8AC3E}">
        <p14:creationId xmlns:p14="http://schemas.microsoft.com/office/powerpoint/2010/main" val="39752797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55C8-FCCB-8103-0D18-867C524C050B}"/>
              </a:ext>
            </a:extLst>
          </p:cNvPr>
          <p:cNvSpPr>
            <a:spLocks noGrp="1"/>
          </p:cNvSpPr>
          <p:nvPr>
            <p:ph type="title"/>
          </p:nvPr>
        </p:nvSpPr>
        <p:spPr>
          <a:xfrm>
            <a:off x="0" y="0"/>
            <a:ext cx="12192000" cy="1300164"/>
          </a:xfrm>
          <a:pattFill prst="pct5">
            <a:fgClr>
              <a:schemeClr val="bg1"/>
            </a:fgClr>
            <a:bgClr>
              <a:schemeClr val="bg1"/>
            </a:bgClr>
          </a:pattFill>
        </p:spPr>
        <p:txBody>
          <a:bodyPr anchor="ctr">
            <a:normAutofit/>
          </a:bodyPr>
          <a:lstStyle/>
          <a:p>
            <a:pPr algn="l"/>
            <a:r>
              <a:rPr lang="en-IN" sz="3600" cap="none" dirty="0">
                <a:latin typeface="Times New Roman" panose="02020603050405020304" pitchFamily="18" charset="0"/>
                <a:cs typeface="Times New Roman" panose="02020603050405020304" pitchFamily="18" charset="0"/>
              </a:rPr>
              <a:t>    5. </a:t>
            </a:r>
            <a:r>
              <a:rPr lang="en-IN" sz="3600" b="1" cap="none" dirty="0">
                <a:latin typeface="Times New Roman" panose="02020603050405020304" pitchFamily="18" charset="0"/>
                <a:cs typeface="Times New Roman" panose="02020603050405020304" pitchFamily="18" charset="0"/>
              </a:rPr>
              <a:t>Text length</a:t>
            </a:r>
            <a:endParaRPr lang="en-IN" sz="3600"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28C5465-3B38-7241-05A8-7C7B2D26AA04}"/>
              </a:ext>
            </a:extLst>
          </p:cNvPr>
          <p:cNvSpPr>
            <a:spLocks noGrp="1"/>
          </p:cNvSpPr>
          <p:nvPr>
            <p:ph type="body" sz="half" idx="2"/>
          </p:nvPr>
        </p:nvSpPr>
        <p:spPr>
          <a:xfrm>
            <a:off x="514350" y="1300164"/>
            <a:ext cx="5957888" cy="5057774"/>
          </a:xfrm>
        </p:spPr>
        <p:txBody>
          <a:bodyPr anchor="t">
            <a:normAutofit/>
          </a:bodyPr>
          <a:lstStyle/>
          <a:p>
            <a:pPr algn="l"/>
            <a:r>
              <a:rPr lang="en-GB" sz="2400" dirty="0">
                <a:latin typeface="Times New Roman" panose="02020603050405020304" pitchFamily="18" charset="0"/>
                <a:cs typeface="Times New Roman" panose="02020603050405020304" pitchFamily="18" charset="0"/>
              </a:rPr>
              <a:t>Restrict the number of characters entered in a cell.</a:t>
            </a:r>
          </a:p>
          <a:p>
            <a:pPr algn="l"/>
            <a:endParaRPr lang="en-GB"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Go to </a:t>
            </a:r>
            <a:r>
              <a:rPr lang="en-GB" sz="2400" b="1" dirty="0">
                <a:latin typeface="Times New Roman" panose="02020603050405020304" pitchFamily="18" charset="0"/>
                <a:cs typeface="Times New Roman" panose="02020603050405020304" pitchFamily="18" charset="0"/>
              </a:rPr>
              <a:t>Data Validation</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Settings</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Allow: Text Length</a:t>
            </a:r>
            <a:r>
              <a:rPr lang="en-GB" sz="24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Set conditions like </a:t>
            </a:r>
            <a:r>
              <a:rPr lang="en-GB" sz="2400" b="1" dirty="0">
                <a:latin typeface="Times New Roman" panose="02020603050405020304" pitchFamily="18" charset="0"/>
                <a:cs typeface="Times New Roman" panose="02020603050405020304" pitchFamily="18" charset="0"/>
              </a:rPr>
              <a:t>between</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equal to</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less than</a:t>
            </a:r>
            <a:r>
              <a:rPr lang="en-GB" sz="2400" dirty="0">
                <a:latin typeface="Times New Roman" panose="02020603050405020304" pitchFamily="18" charset="0"/>
                <a:cs typeface="Times New Roman" panose="02020603050405020304" pitchFamily="18" charset="0"/>
              </a:rPr>
              <a:t> a specific number of characters.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70E56A-7815-15CF-1AB5-F6D10E345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986" y="1300164"/>
            <a:ext cx="5053013" cy="5557836"/>
          </a:xfrm>
          <a:prstGeom prst="rect">
            <a:avLst/>
          </a:prstGeom>
        </p:spPr>
      </p:pic>
    </p:spTree>
    <p:extLst>
      <p:ext uri="{BB962C8B-B14F-4D97-AF65-F5344CB8AC3E}">
        <p14:creationId xmlns:p14="http://schemas.microsoft.com/office/powerpoint/2010/main" val="420939764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725A-D946-05FB-BEDE-84A3FE08268C}"/>
              </a:ext>
            </a:extLst>
          </p:cNvPr>
          <p:cNvSpPr>
            <a:spLocks noGrp="1"/>
          </p:cNvSpPr>
          <p:nvPr>
            <p:ph type="title"/>
          </p:nvPr>
        </p:nvSpPr>
        <p:spPr>
          <a:xfrm>
            <a:off x="1" y="0"/>
            <a:ext cx="12192000" cy="1328738"/>
          </a:xfrm>
          <a:pattFill prst="pct5">
            <a:fgClr>
              <a:schemeClr val="bg1"/>
            </a:fgClr>
            <a:bgClr>
              <a:schemeClr val="bg1"/>
            </a:bgClr>
          </a:pattFill>
        </p:spPr>
        <p:txBody>
          <a:bodyPr anchor="ctr">
            <a:normAutofit/>
          </a:bodyPr>
          <a:lstStyle/>
          <a:p>
            <a:pPr algn="l"/>
            <a:r>
              <a:rPr lang="en-GB" sz="3200" cap="none" dirty="0">
                <a:latin typeface="Times New Roman" panose="02020603050405020304" pitchFamily="18" charset="0"/>
                <a:cs typeface="Times New Roman" panose="02020603050405020304" pitchFamily="18" charset="0"/>
              </a:rPr>
              <a:t>       6. </a:t>
            </a:r>
            <a:r>
              <a:rPr lang="en-GB" sz="3200" b="1" cap="none" dirty="0">
                <a:latin typeface="Times New Roman" panose="02020603050405020304" pitchFamily="18" charset="0"/>
                <a:cs typeface="Times New Roman" panose="02020603050405020304" pitchFamily="18" charset="0"/>
              </a:rPr>
              <a:t>Input message and Error alerts</a:t>
            </a:r>
            <a:endParaRPr lang="en-IN" sz="3200"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0316915-5327-6CDB-35C2-5C3A41A5849B}"/>
              </a:ext>
            </a:extLst>
          </p:cNvPr>
          <p:cNvSpPr>
            <a:spLocks noGrp="1"/>
          </p:cNvSpPr>
          <p:nvPr>
            <p:ph type="body" sz="half" idx="2"/>
          </p:nvPr>
        </p:nvSpPr>
        <p:spPr>
          <a:xfrm>
            <a:off x="728663" y="1328737"/>
            <a:ext cx="5872162" cy="5214937"/>
          </a:xfrm>
        </p:spPr>
        <p:txBody>
          <a:bodyPr anchor="t">
            <a:normAutofit fontScale="92500"/>
          </a:bodyPr>
          <a:lstStyle/>
          <a:p>
            <a:pPr marL="342900" indent="-342900" algn="l">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Input Message</a:t>
            </a:r>
            <a:r>
              <a:rPr lang="en-GB" sz="2400" dirty="0">
                <a:latin typeface="Times New Roman" panose="02020603050405020304" pitchFamily="18" charset="0"/>
                <a:cs typeface="Times New Roman" panose="02020603050405020304" pitchFamily="18" charset="0"/>
              </a:rPr>
              <a:t>: You can show an informative message when a user selects a cell.</a:t>
            </a:r>
          </a:p>
          <a:p>
            <a:pPr marL="342900" indent="-342900" algn="l">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Go to </a:t>
            </a:r>
            <a:r>
              <a:rPr lang="en-GB" sz="2400" b="1" dirty="0">
                <a:latin typeface="Times New Roman" panose="02020603050405020304" pitchFamily="18" charset="0"/>
                <a:cs typeface="Times New Roman" panose="02020603050405020304" pitchFamily="18" charset="0"/>
              </a:rPr>
              <a:t>Data Validation</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Input Message</a:t>
            </a:r>
            <a:r>
              <a:rPr lang="en-GB" sz="2400" dirty="0">
                <a:latin typeface="Times New Roman" panose="02020603050405020304" pitchFamily="18" charset="0"/>
                <a:cs typeface="Times New Roman" panose="02020603050405020304" pitchFamily="18" charset="0"/>
              </a:rPr>
              <a:t> and type a message that will appear when the cell is clicked.</a:t>
            </a:r>
          </a:p>
          <a:p>
            <a:pPr algn="l"/>
            <a:endParaRPr lang="en-GB"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Error Alert</a:t>
            </a:r>
            <a:r>
              <a:rPr lang="en-GB" sz="2400" dirty="0">
                <a:latin typeface="Times New Roman" panose="02020603050405020304" pitchFamily="18" charset="0"/>
                <a:cs typeface="Times New Roman" panose="02020603050405020304" pitchFamily="18" charset="0"/>
              </a:rPr>
              <a:t>: You can display an error message if invalid data is entered</a:t>
            </a:r>
          </a:p>
          <a:p>
            <a:pPr marL="342900" indent="-342900" algn="l">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Go to </a:t>
            </a:r>
            <a:r>
              <a:rPr lang="en-GB" sz="2400" b="1" dirty="0">
                <a:latin typeface="Times New Roman" panose="02020603050405020304" pitchFamily="18" charset="0"/>
                <a:cs typeface="Times New Roman" panose="02020603050405020304" pitchFamily="18" charset="0"/>
              </a:rPr>
              <a:t>Data Validation</a:t>
            </a:r>
            <a:r>
              <a:rPr lang="en-GB" sz="2400" dirty="0">
                <a:latin typeface="Times New Roman" panose="02020603050405020304" pitchFamily="18" charset="0"/>
                <a:cs typeface="Times New Roman" panose="02020603050405020304" pitchFamily="18" charset="0"/>
              </a:rPr>
              <a:t> &gt; </a:t>
            </a:r>
            <a:r>
              <a:rPr lang="en-GB" sz="2400" b="1" dirty="0">
                <a:latin typeface="Times New Roman" panose="02020603050405020304" pitchFamily="18" charset="0"/>
                <a:cs typeface="Times New Roman" panose="02020603050405020304" pitchFamily="18" charset="0"/>
              </a:rPr>
              <a:t>Error Alert</a:t>
            </a:r>
            <a:r>
              <a:rPr lang="en-GB" sz="2400" dirty="0">
                <a:latin typeface="Times New Roman" panose="02020603050405020304" pitchFamily="18" charset="0"/>
                <a:cs typeface="Times New Roman" panose="02020603050405020304" pitchFamily="18" charset="0"/>
              </a:rPr>
              <a:t>, and customize the style (Stop, Warning, or Information) and the message.</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A631BFC-FFB6-8E25-E6EE-799B88C94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788" y="1328736"/>
            <a:ext cx="4748211" cy="5529263"/>
          </a:xfrm>
          <a:prstGeom prst="rect">
            <a:avLst/>
          </a:prstGeom>
        </p:spPr>
      </p:pic>
    </p:spTree>
    <p:extLst>
      <p:ext uri="{BB962C8B-B14F-4D97-AF65-F5344CB8AC3E}">
        <p14:creationId xmlns:p14="http://schemas.microsoft.com/office/powerpoint/2010/main" val="2910183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Override1.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2.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3.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4.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5.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6.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7.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8.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ppt/theme/themeOverride9.xml><?xml version="1.0" encoding="utf-8"?>
<a:themeOverride xmlns:a="http://schemas.openxmlformats.org/drawingml/2006/main">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themeOverride>
</file>

<file path=docProps/app.xml><?xml version="1.0" encoding="utf-8"?>
<Properties xmlns="http://schemas.openxmlformats.org/officeDocument/2006/extended-properties" xmlns:vt="http://schemas.openxmlformats.org/officeDocument/2006/docPropsVTypes">
  <Template/>
  <TotalTime>1627</TotalTime>
  <Words>662</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Rockwell</vt:lpstr>
      <vt:lpstr>Times New Roman</vt:lpstr>
      <vt:lpstr>Wingdings</vt:lpstr>
      <vt:lpstr>Damask</vt:lpstr>
      <vt:lpstr>PowerPoint Presentation</vt:lpstr>
      <vt:lpstr>        Data validation</vt:lpstr>
      <vt:lpstr>       Benefits of data validation</vt:lpstr>
      <vt:lpstr>      Data validation techniques</vt:lpstr>
      <vt:lpstr>             2. Restricting to whole numbers or decimals        </vt:lpstr>
      <vt:lpstr>    3. Restricting date and time entries</vt:lpstr>
      <vt:lpstr>      4. Custom formulas for validation</vt:lpstr>
      <vt:lpstr>    5. Text length</vt:lpstr>
      <vt:lpstr>       6. Input message and Error alerts</vt:lpstr>
      <vt:lpstr>     7. Validation for unique values</vt:lpstr>
      <vt:lpstr>    8. Restricting data using dependent drop-down lists</vt:lpstr>
      <vt:lpstr>    9. Preventing blank cells</vt:lpstr>
      <vt:lpstr>        10. Circle invalid data</vt:lpstr>
      <vt:lpstr>      Conclusion</vt:lpstr>
      <vt:lpstr>         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172</cp:revision>
  <dcterms:created xsi:type="dcterms:W3CDTF">2024-10-02T05:49:51Z</dcterms:created>
  <dcterms:modified xsi:type="dcterms:W3CDTF">2024-10-14T16:31:11Z</dcterms:modified>
</cp:coreProperties>
</file>