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0" r:id="rId5"/>
    <p:sldId id="262" r:id="rId6"/>
    <p:sldId id="263"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5FE3B16-3895-4D54-B9B2-F5CCA94DAA70}" type="datetimeFigureOut">
              <a:rPr lang="en-IN" smtClean="0"/>
              <a:t>15-10-2024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1B3527-415D-47B5-A496-105BC45B4749}" type="slidenum">
              <a:rPr lang="en-IN" smtClean="0"/>
              <a:t>‹#›</a:t>
            </a:fld>
            <a:endParaRPr lang="en-IN"/>
          </a:p>
        </p:txBody>
      </p:sp>
    </p:spTree>
    <p:extLst>
      <p:ext uri="{BB962C8B-B14F-4D97-AF65-F5344CB8AC3E}">
        <p14:creationId xmlns:p14="http://schemas.microsoft.com/office/powerpoint/2010/main" val="356911040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FE3B16-3895-4D54-B9B2-F5CCA94DAA70}" type="datetimeFigureOut">
              <a:rPr lang="en-IN" smtClean="0"/>
              <a:t>15-10-2024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1B3527-415D-47B5-A496-105BC45B4749}" type="slidenum">
              <a:rPr lang="en-IN" smtClean="0"/>
              <a:t>‹#›</a:t>
            </a:fld>
            <a:endParaRPr lang="en-IN"/>
          </a:p>
        </p:txBody>
      </p:sp>
    </p:spTree>
    <p:extLst>
      <p:ext uri="{BB962C8B-B14F-4D97-AF65-F5344CB8AC3E}">
        <p14:creationId xmlns:p14="http://schemas.microsoft.com/office/powerpoint/2010/main" val="1848617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FE3B16-3895-4D54-B9B2-F5CCA94DAA70}" type="datetimeFigureOut">
              <a:rPr lang="en-IN" smtClean="0"/>
              <a:t>15-10-2024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1B3527-415D-47B5-A496-105BC45B4749}" type="slidenum">
              <a:rPr lang="en-IN" smtClean="0"/>
              <a:t>‹#›</a:t>
            </a:fld>
            <a:endParaRPr lang="en-IN"/>
          </a:p>
        </p:txBody>
      </p:sp>
    </p:spTree>
    <p:extLst>
      <p:ext uri="{BB962C8B-B14F-4D97-AF65-F5344CB8AC3E}">
        <p14:creationId xmlns:p14="http://schemas.microsoft.com/office/powerpoint/2010/main" val="3089106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FE3B16-3895-4D54-B9B2-F5CCA94DAA70}" type="datetimeFigureOut">
              <a:rPr lang="en-IN" smtClean="0"/>
              <a:t>15-10-2024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1B3527-415D-47B5-A496-105BC45B4749}" type="slidenum">
              <a:rPr lang="en-IN" smtClean="0"/>
              <a:t>‹#›</a:t>
            </a:fld>
            <a:endParaRPr lang="en-IN"/>
          </a:p>
        </p:txBody>
      </p:sp>
    </p:spTree>
    <p:extLst>
      <p:ext uri="{BB962C8B-B14F-4D97-AF65-F5344CB8AC3E}">
        <p14:creationId xmlns:p14="http://schemas.microsoft.com/office/powerpoint/2010/main" val="831908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05FE3B16-3895-4D54-B9B2-F5CCA94DAA70}" type="datetimeFigureOut">
              <a:rPr lang="en-IN" smtClean="0"/>
              <a:t>15-10-2024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1B3527-415D-47B5-A496-105BC45B4749}" type="slidenum">
              <a:rPr lang="en-IN" smtClean="0"/>
              <a:t>‹#›</a:t>
            </a:fld>
            <a:endParaRPr lang="en-IN"/>
          </a:p>
        </p:txBody>
      </p:sp>
    </p:spTree>
    <p:extLst>
      <p:ext uri="{BB962C8B-B14F-4D97-AF65-F5344CB8AC3E}">
        <p14:creationId xmlns:p14="http://schemas.microsoft.com/office/powerpoint/2010/main" val="47575117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5FE3B16-3895-4D54-B9B2-F5CCA94DAA70}" type="datetimeFigureOut">
              <a:rPr lang="en-IN" smtClean="0"/>
              <a:t>15-10-2024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6B1B3527-415D-47B5-A496-105BC45B4749}" type="slidenum">
              <a:rPr lang="en-IN" smtClean="0"/>
              <a:t>‹#›</a:t>
            </a:fld>
            <a:endParaRPr lang="en-IN"/>
          </a:p>
        </p:txBody>
      </p:sp>
    </p:spTree>
    <p:extLst>
      <p:ext uri="{BB962C8B-B14F-4D97-AF65-F5344CB8AC3E}">
        <p14:creationId xmlns:p14="http://schemas.microsoft.com/office/powerpoint/2010/main" val="2639145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5FE3B16-3895-4D54-B9B2-F5CCA94DAA70}" type="datetimeFigureOut">
              <a:rPr lang="en-IN" smtClean="0"/>
              <a:t>15-10-2024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1B3527-415D-47B5-A496-105BC45B4749}"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639353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FE3B16-3895-4D54-B9B2-F5CCA94DAA70}" type="datetimeFigureOut">
              <a:rPr lang="en-IN" smtClean="0"/>
              <a:t>15-10-2024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1B3527-415D-47B5-A496-105BC45B4749}" type="slidenum">
              <a:rPr lang="en-IN" smtClean="0"/>
              <a:t>‹#›</a:t>
            </a:fld>
            <a:endParaRPr lang="en-IN"/>
          </a:p>
        </p:txBody>
      </p:sp>
    </p:spTree>
    <p:extLst>
      <p:ext uri="{BB962C8B-B14F-4D97-AF65-F5344CB8AC3E}">
        <p14:creationId xmlns:p14="http://schemas.microsoft.com/office/powerpoint/2010/main" val="84865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FE3B16-3895-4D54-B9B2-F5CCA94DAA70}" type="datetimeFigureOut">
              <a:rPr lang="en-IN" smtClean="0"/>
              <a:t>15-10-2024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1B3527-415D-47B5-A496-105BC45B4749}" type="slidenum">
              <a:rPr lang="en-IN" smtClean="0"/>
              <a:t>‹#›</a:t>
            </a:fld>
            <a:endParaRPr lang="en-IN"/>
          </a:p>
        </p:txBody>
      </p:sp>
    </p:spTree>
    <p:extLst>
      <p:ext uri="{BB962C8B-B14F-4D97-AF65-F5344CB8AC3E}">
        <p14:creationId xmlns:p14="http://schemas.microsoft.com/office/powerpoint/2010/main" val="1665110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05FE3B16-3895-4D54-B9B2-F5CCA94DAA70}" type="datetimeFigureOut">
              <a:rPr lang="en-IN" smtClean="0"/>
              <a:t>15-10-2024</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6B1B3527-415D-47B5-A496-105BC45B4749}" type="slidenum">
              <a:rPr lang="en-IN" smtClean="0"/>
              <a:t>‹#›</a:t>
            </a:fld>
            <a:endParaRPr lang="en-IN"/>
          </a:p>
        </p:txBody>
      </p:sp>
    </p:spTree>
    <p:extLst>
      <p:ext uri="{BB962C8B-B14F-4D97-AF65-F5344CB8AC3E}">
        <p14:creationId xmlns:p14="http://schemas.microsoft.com/office/powerpoint/2010/main" val="2678105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5FE3B16-3895-4D54-B9B2-F5CCA94DAA70}" type="datetimeFigureOut">
              <a:rPr lang="en-IN" smtClean="0"/>
              <a:t>15-10-2024</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6B1B3527-415D-47B5-A496-105BC45B4749}" type="slidenum">
              <a:rPr lang="en-IN" smtClean="0"/>
              <a:t>‹#›</a:t>
            </a:fld>
            <a:endParaRPr lang="en-IN"/>
          </a:p>
        </p:txBody>
      </p:sp>
    </p:spTree>
    <p:extLst>
      <p:ext uri="{BB962C8B-B14F-4D97-AF65-F5344CB8AC3E}">
        <p14:creationId xmlns:p14="http://schemas.microsoft.com/office/powerpoint/2010/main" val="1238989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5FE3B16-3895-4D54-B9B2-F5CCA94DAA70}" type="datetimeFigureOut">
              <a:rPr lang="en-IN" smtClean="0"/>
              <a:t>15-10-2024</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B1B3527-415D-47B5-A496-105BC45B4749}" type="slidenum">
              <a:rPr lang="en-IN" smtClean="0"/>
              <a:t>‹#›</a:t>
            </a:fld>
            <a:endParaRPr lang="en-IN"/>
          </a:p>
        </p:txBody>
      </p:sp>
    </p:spTree>
    <p:extLst>
      <p:ext uri="{BB962C8B-B14F-4D97-AF65-F5344CB8AC3E}">
        <p14:creationId xmlns:p14="http://schemas.microsoft.com/office/powerpoint/2010/main" val="365802589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web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ixabay.com/id/logo-gmail-e-mail-1162901/" TargetMode="External"/><Relationship Id="rId2" Type="http://schemas.openxmlformats.org/officeDocument/2006/relationships/image" Target="../media/image9.png"/><Relationship Id="rId1" Type="http://schemas.openxmlformats.org/officeDocument/2006/relationships/slideLayout" Target="../slideLayouts/slideLayout9.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945B9-FF9E-B300-3503-55BC61400978}"/>
              </a:ext>
            </a:extLst>
          </p:cNvPr>
          <p:cNvSpPr>
            <a:spLocks noGrp="1"/>
          </p:cNvSpPr>
          <p:nvPr>
            <p:ph type="ctrTitle"/>
          </p:nvPr>
        </p:nvSpPr>
        <p:spPr>
          <a:xfrm>
            <a:off x="1" y="0"/>
            <a:ext cx="6986588" cy="6858000"/>
          </a:xfrm>
        </p:spPr>
        <p:txBody>
          <a:bodyPr>
            <a:normAutofit/>
          </a:bodyPr>
          <a:lstStyle/>
          <a:p>
            <a:br>
              <a:rPr lang="en-IN" sz="2400" b="1" i="0" u="none" strike="noStrike" cap="none" baseline="0" dirty="0">
                <a:solidFill>
                  <a:srgbClr val="000000"/>
                </a:solidFill>
                <a:latin typeface="Times New Roman" panose="02020603050405020304" pitchFamily="18" charset="0"/>
                <a:cs typeface="Times New Roman" panose="02020603050405020304" pitchFamily="18" charset="0"/>
              </a:rPr>
            </a:br>
            <a:r>
              <a:rPr lang="en-GB" sz="2400" b="1" i="0" u="none" strike="noStrike" cap="none" baseline="0" dirty="0">
                <a:solidFill>
                  <a:srgbClr val="000000"/>
                </a:solidFill>
                <a:latin typeface="Times New Roman" panose="02020603050405020304" pitchFamily="18" charset="0"/>
                <a:cs typeface="Times New Roman" panose="02020603050405020304" pitchFamily="18" charset="0"/>
              </a:rPr>
              <a:t> </a:t>
            </a:r>
            <a:r>
              <a:rPr lang="en-GB" sz="4400" b="1" i="0" u="none" strike="noStrike" cap="none" baseline="0" dirty="0">
                <a:solidFill>
                  <a:srgbClr val="000000"/>
                </a:solidFill>
                <a:latin typeface="Times New Roman" panose="02020603050405020304" pitchFamily="18" charset="0"/>
                <a:cs typeface="Times New Roman" panose="02020603050405020304" pitchFamily="18" charset="0"/>
              </a:rPr>
              <a:t>Using Excel’s power query for data transformation</a:t>
            </a:r>
            <a:endParaRPr lang="en-IN" sz="4400" b="1" cap="none"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F0E2444-BD5B-38E8-6B5A-52381762AE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6588" y="0"/>
            <a:ext cx="5205411" cy="6858000"/>
          </a:xfrm>
          <a:prstGeom prst="rect">
            <a:avLst/>
          </a:prstGeom>
        </p:spPr>
      </p:pic>
    </p:spTree>
    <p:extLst>
      <p:ext uri="{BB962C8B-B14F-4D97-AF65-F5344CB8AC3E}">
        <p14:creationId xmlns:p14="http://schemas.microsoft.com/office/powerpoint/2010/main" val="233086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5254D-DF49-7E65-E6E3-86D8F9681683}"/>
              </a:ext>
            </a:extLst>
          </p:cNvPr>
          <p:cNvSpPr>
            <a:spLocks noGrp="1"/>
          </p:cNvSpPr>
          <p:nvPr>
            <p:ph type="title"/>
          </p:nvPr>
        </p:nvSpPr>
        <p:spPr>
          <a:xfrm>
            <a:off x="645223" y="678942"/>
            <a:ext cx="5069777" cy="664083"/>
          </a:xfrm>
        </p:spPr>
        <p:txBody>
          <a:bodyPr>
            <a:normAutofit fontScale="90000"/>
          </a:bodyPr>
          <a:lstStyle/>
          <a:p>
            <a:r>
              <a:rPr lang="en-GB" b="1" cap="none" dirty="0">
                <a:latin typeface="Times New Roman" panose="02020603050405020304" pitchFamily="18" charset="0"/>
                <a:cs typeface="Times New Roman" panose="02020603050405020304" pitchFamily="18" charset="0"/>
              </a:rPr>
              <a:t>Power Query</a:t>
            </a:r>
            <a:endParaRPr lang="en-IN"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38C249-0091-E709-5CD7-451B9709B62E}"/>
              </a:ext>
            </a:extLst>
          </p:cNvPr>
          <p:cNvSpPr>
            <a:spLocks noGrp="1"/>
          </p:cNvSpPr>
          <p:nvPr>
            <p:ph idx="1"/>
          </p:nvPr>
        </p:nvSpPr>
        <p:spPr>
          <a:xfrm>
            <a:off x="514350" y="2157413"/>
            <a:ext cx="5581650" cy="4200525"/>
          </a:xfrm>
        </p:spPr>
        <p:txBody>
          <a:bodyPr>
            <a:normAutofit fontScale="70000" lnSpcReduction="20000"/>
          </a:bodyPr>
          <a:lstStyle/>
          <a:p>
            <a:pPr algn="ctr">
              <a:lnSpc>
                <a:spcPct val="160000"/>
              </a:lnSpc>
            </a:pPr>
            <a:r>
              <a:rPr lang="en-GB" sz="2800" b="1" dirty="0">
                <a:latin typeface="Times New Roman" panose="02020603050405020304" pitchFamily="18" charset="0"/>
                <a:cs typeface="Times New Roman" panose="02020603050405020304" pitchFamily="18" charset="0"/>
              </a:rPr>
              <a:t>Power Query</a:t>
            </a:r>
            <a:r>
              <a:rPr lang="en-GB" sz="2800" dirty="0">
                <a:latin typeface="Times New Roman" panose="02020603050405020304" pitchFamily="18" charset="0"/>
                <a:cs typeface="Times New Roman" panose="02020603050405020304" pitchFamily="18" charset="0"/>
              </a:rPr>
              <a:t> is a data connectivity and data transformation tool in Excel that allows users to extract, transform, and load (ETL) data from various sources. It simplifies the process of cleaning and reshaping large datasets without needing complex formulas or VBA. Power Query is particularly useful for automating the import and preparation of data for analysis in Excel or Power BI.</a:t>
            </a:r>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D106CC5-978B-F1F7-A191-EFCA73D1A2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0"/>
            <a:ext cx="5181600" cy="6857999"/>
          </a:xfrm>
          <a:prstGeom prst="rect">
            <a:avLst/>
          </a:prstGeom>
        </p:spPr>
      </p:pic>
    </p:spTree>
    <p:extLst>
      <p:ext uri="{BB962C8B-B14F-4D97-AF65-F5344CB8AC3E}">
        <p14:creationId xmlns:p14="http://schemas.microsoft.com/office/powerpoint/2010/main" val="786423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2FBF5-DD12-E2A8-E4D3-7A3F8B06AFFD}"/>
              </a:ext>
            </a:extLst>
          </p:cNvPr>
          <p:cNvSpPr>
            <a:spLocks noGrp="1"/>
          </p:cNvSpPr>
          <p:nvPr>
            <p:ph type="title"/>
          </p:nvPr>
        </p:nvSpPr>
        <p:spPr>
          <a:xfrm>
            <a:off x="885826" y="385762"/>
            <a:ext cx="5900738" cy="800100"/>
          </a:xfrm>
        </p:spPr>
        <p:txBody>
          <a:bodyPr/>
          <a:lstStyle/>
          <a:p>
            <a:pPr algn="l"/>
            <a:r>
              <a:rPr lang="en-GB" b="1" cap="none" dirty="0">
                <a:latin typeface="Times New Roman" panose="02020603050405020304" pitchFamily="18" charset="0"/>
                <a:cs typeface="Times New Roman" panose="02020603050405020304" pitchFamily="18" charset="0"/>
              </a:rPr>
              <a:t>Key Features of Power Query</a:t>
            </a:r>
            <a:endParaRPr lang="en-IN" b="1"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8BF1F7-3489-8610-1232-CD7FE9C366AC}"/>
              </a:ext>
            </a:extLst>
          </p:cNvPr>
          <p:cNvSpPr>
            <a:spLocks noGrp="1"/>
          </p:cNvSpPr>
          <p:nvPr>
            <p:ph idx="1"/>
          </p:nvPr>
        </p:nvSpPr>
        <p:spPr>
          <a:xfrm>
            <a:off x="885826" y="1471613"/>
            <a:ext cx="5900738" cy="5000625"/>
          </a:xfrm>
        </p:spPr>
        <p:txBody>
          <a:bodyPr>
            <a:normAutofit/>
          </a:bodyPr>
          <a:lstStyle/>
          <a:p>
            <a:pPr>
              <a:buFont typeface="Wingdings" panose="05000000000000000000" pitchFamily="2" charset="2"/>
              <a:buChar char="ü"/>
            </a:pPr>
            <a:r>
              <a:rPr lang="en-GB" sz="2000" b="1" dirty="0">
                <a:latin typeface="Times New Roman" panose="02020603050405020304" pitchFamily="18" charset="0"/>
                <a:cs typeface="Times New Roman" panose="02020603050405020304" pitchFamily="18" charset="0"/>
              </a:rPr>
              <a:t>Data Connectivity</a:t>
            </a:r>
            <a:r>
              <a:rPr lang="en-GB" sz="2000" dirty="0">
                <a:latin typeface="Times New Roman" panose="02020603050405020304" pitchFamily="18" charset="0"/>
                <a:cs typeface="Times New Roman" panose="02020603050405020304" pitchFamily="18" charset="0"/>
              </a:rPr>
              <a:t>:</a:t>
            </a:r>
          </a:p>
          <a:p>
            <a:pPr marL="0" indent="0">
              <a:buNone/>
            </a:pPr>
            <a:r>
              <a:rPr lang="en-GB" sz="2000" dirty="0">
                <a:latin typeface="Times New Roman" panose="02020603050405020304" pitchFamily="18" charset="0"/>
                <a:cs typeface="Times New Roman" panose="02020603050405020304" pitchFamily="18" charset="0"/>
              </a:rPr>
              <a:t>Power Query supports importing data from a wide range of sources, such as Excel workbooks, databases (SQL Server, MySQL), cloud services, web pages, CSV files, and more.</a:t>
            </a:r>
          </a:p>
          <a:p>
            <a:pPr>
              <a:buFont typeface="Wingdings" panose="05000000000000000000" pitchFamily="2" charset="2"/>
              <a:buChar char="ü"/>
            </a:pPr>
            <a:r>
              <a:rPr lang="en-GB" sz="2000" b="1" dirty="0">
                <a:latin typeface="Times New Roman" panose="02020603050405020304" pitchFamily="18" charset="0"/>
                <a:cs typeface="Times New Roman" panose="02020603050405020304" pitchFamily="18" charset="0"/>
              </a:rPr>
              <a:t>Data Connectivity</a:t>
            </a:r>
            <a:r>
              <a:rPr lang="en-GB" sz="2000" dirty="0">
                <a:latin typeface="Times New Roman" panose="02020603050405020304" pitchFamily="18" charset="0"/>
                <a:cs typeface="Times New Roman" panose="02020603050405020304" pitchFamily="18" charset="0"/>
              </a:rPr>
              <a:t>:</a:t>
            </a:r>
          </a:p>
          <a:p>
            <a:pPr marL="0" indent="0">
              <a:buNone/>
            </a:pPr>
            <a:r>
              <a:rPr lang="en-GB" sz="2000" dirty="0">
                <a:latin typeface="Times New Roman" panose="02020603050405020304" pitchFamily="18" charset="0"/>
                <a:cs typeface="Times New Roman" panose="02020603050405020304" pitchFamily="18" charset="0"/>
              </a:rPr>
              <a:t>Power Query supports importing data from a wide range of sources, such as Excel workbooks, databases (SQL Server, MySQL), cloud services, web pages, CSV files, and more.</a:t>
            </a:r>
          </a:p>
          <a:p>
            <a:pPr>
              <a:buFont typeface="Wingdings" panose="05000000000000000000" pitchFamily="2" charset="2"/>
              <a:buChar char="ü"/>
            </a:pPr>
            <a:r>
              <a:rPr lang="en-GB" sz="2000" b="1" dirty="0">
                <a:latin typeface="Times New Roman" panose="02020603050405020304" pitchFamily="18" charset="0"/>
                <a:cs typeface="Times New Roman" panose="02020603050405020304" pitchFamily="18" charset="0"/>
              </a:rPr>
              <a:t>Automating Data Processes</a:t>
            </a:r>
            <a:r>
              <a:rPr lang="en-GB" sz="2000" dirty="0">
                <a:latin typeface="Times New Roman" panose="02020603050405020304" pitchFamily="18" charset="0"/>
                <a:cs typeface="Times New Roman" panose="02020603050405020304" pitchFamily="18" charset="0"/>
              </a:rPr>
              <a:t>:</a:t>
            </a:r>
          </a:p>
          <a:p>
            <a:pPr marL="0" indent="0">
              <a:buNone/>
            </a:pPr>
            <a:r>
              <a:rPr lang="en-GB" sz="2000" dirty="0">
                <a:latin typeface="Times New Roman" panose="02020603050405020304" pitchFamily="18" charset="0"/>
                <a:cs typeface="Times New Roman" panose="02020603050405020304" pitchFamily="18" charset="0"/>
              </a:rPr>
              <a:t>Power Query automates repetitive tasks. Once you've designed a query, you can refresh it anytime to update your data without reapplying transformations.</a:t>
            </a:r>
          </a:p>
          <a:p>
            <a:pPr>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00FBD22-1715-58DB-E6F7-F7688AE49A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2048" y="0"/>
            <a:ext cx="4949951" cy="6857999"/>
          </a:xfrm>
          <a:prstGeom prst="rect">
            <a:avLst/>
          </a:prstGeom>
        </p:spPr>
      </p:pic>
    </p:spTree>
    <p:extLst>
      <p:ext uri="{BB962C8B-B14F-4D97-AF65-F5344CB8AC3E}">
        <p14:creationId xmlns:p14="http://schemas.microsoft.com/office/powerpoint/2010/main" val="3168227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CFB0B-145F-7473-A6FA-6761FE7F0804}"/>
              </a:ext>
            </a:extLst>
          </p:cNvPr>
          <p:cNvSpPr>
            <a:spLocks noGrp="1"/>
          </p:cNvSpPr>
          <p:nvPr>
            <p:ph type="title"/>
          </p:nvPr>
        </p:nvSpPr>
        <p:spPr>
          <a:xfrm>
            <a:off x="873822" y="442913"/>
            <a:ext cx="5612702" cy="714376"/>
          </a:xfrm>
        </p:spPr>
        <p:txBody>
          <a:bodyPr>
            <a:normAutofit fontScale="90000"/>
          </a:bodyPr>
          <a:lstStyle/>
          <a:p>
            <a:pPr algn="l"/>
            <a:r>
              <a:rPr lang="en-GB" b="1" cap="none" dirty="0">
                <a:latin typeface="Times New Roman" panose="02020603050405020304" pitchFamily="18" charset="0"/>
                <a:cs typeface="Times New Roman" panose="02020603050405020304" pitchFamily="18" charset="0"/>
              </a:rPr>
              <a:t>Key Features of Power Query</a:t>
            </a:r>
            <a:endParaRPr lang="en-IN" dirty="0"/>
          </a:p>
        </p:txBody>
      </p:sp>
      <p:sp>
        <p:nvSpPr>
          <p:cNvPr id="3" name="Content Placeholder 2">
            <a:extLst>
              <a:ext uri="{FF2B5EF4-FFF2-40B4-BE49-F238E27FC236}">
                <a16:creationId xmlns:a16="http://schemas.microsoft.com/office/drawing/2014/main" id="{B2DD5768-11F8-DE04-B784-182E96B90506}"/>
              </a:ext>
            </a:extLst>
          </p:cNvPr>
          <p:cNvSpPr>
            <a:spLocks noGrp="1"/>
          </p:cNvSpPr>
          <p:nvPr>
            <p:ph idx="1"/>
          </p:nvPr>
        </p:nvSpPr>
        <p:spPr>
          <a:xfrm>
            <a:off x="873823" y="1500189"/>
            <a:ext cx="5612702" cy="4986336"/>
          </a:xfrm>
        </p:spPr>
        <p:txBody>
          <a:bodyPr>
            <a:normAutofit fontScale="92500" lnSpcReduction="10000"/>
          </a:bodyPr>
          <a:lstStyle/>
          <a:p>
            <a:pPr>
              <a:lnSpc>
                <a:spcPct val="120000"/>
              </a:lnSpc>
              <a:buFont typeface="Wingdings" panose="05000000000000000000" pitchFamily="2" charset="2"/>
              <a:buChar char="ü"/>
            </a:pPr>
            <a:r>
              <a:rPr lang="en-GB" b="1" dirty="0">
                <a:latin typeface="Times New Roman" panose="02020603050405020304" pitchFamily="18" charset="0"/>
                <a:cs typeface="Times New Roman" panose="02020603050405020304" pitchFamily="18" charset="0"/>
              </a:rPr>
              <a:t>User-Friendly Interface</a:t>
            </a:r>
            <a:r>
              <a:rPr lang="en-GB" dirty="0">
                <a:latin typeface="Times New Roman" panose="02020603050405020304" pitchFamily="18" charset="0"/>
                <a:cs typeface="Times New Roman" panose="02020603050405020304" pitchFamily="18" charset="0"/>
              </a:rPr>
              <a:t>:</a:t>
            </a:r>
          </a:p>
          <a:p>
            <a:pPr marL="0" indent="0">
              <a:lnSpc>
                <a:spcPct val="120000"/>
              </a:lnSpc>
              <a:buNone/>
            </a:pPr>
            <a:r>
              <a:rPr lang="en-GB" dirty="0">
                <a:latin typeface="Times New Roman" panose="02020603050405020304" pitchFamily="18" charset="0"/>
                <a:cs typeface="Times New Roman" panose="02020603050405020304" pitchFamily="18" charset="0"/>
              </a:rPr>
              <a:t>Power Query provides an intuitive, step-by-step interface where each transformation applied to the data is recorded as a step in the "Applied Steps" pane. Users can review, edit, or delete these steps.</a:t>
            </a:r>
          </a:p>
          <a:p>
            <a:pPr>
              <a:lnSpc>
                <a:spcPct val="120000"/>
              </a:lnSpc>
              <a:buFont typeface="Wingdings" panose="05000000000000000000" pitchFamily="2" charset="2"/>
              <a:buChar char="ü"/>
            </a:pPr>
            <a:r>
              <a:rPr lang="en-IN" b="1" dirty="0">
                <a:latin typeface="Times New Roman" panose="02020603050405020304" pitchFamily="18" charset="0"/>
                <a:cs typeface="Times New Roman" panose="02020603050405020304" pitchFamily="18" charset="0"/>
              </a:rPr>
              <a:t>Query Editor</a:t>
            </a:r>
            <a:r>
              <a:rPr lang="en-IN" dirty="0">
                <a:latin typeface="Times New Roman" panose="02020603050405020304" pitchFamily="18" charset="0"/>
                <a:cs typeface="Times New Roman" panose="02020603050405020304" pitchFamily="18" charset="0"/>
              </a:rPr>
              <a:t>:</a:t>
            </a:r>
          </a:p>
          <a:p>
            <a:pPr marL="0" indent="0">
              <a:lnSpc>
                <a:spcPct val="120000"/>
              </a:lnSpc>
              <a:buNone/>
            </a:pPr>
            <a:r>
              <a:rPr lang="en-GB" dirty="0">
                <a:latin typeface="Times New Roman" panose="02020603050405020304" pitchFamily="18" charset="0"/>
                <a:cs typeface="Times New Roman" panose="02020603050405020304" pitchFamily="18" charset="0"/>
              </a:rPr>
              <a:t>   Power Query uses a </a:t>
            </a:r>
            <a:r>
              <a:rPr lang="en-GB" b="1" dirty="0">
                <a:latin typeface="Times New Roman" panose="02020603050405020304" pitchFamily="18" charset="0"/>
                <a:cs typeface="Times New Roman" panose="02020603050405020304" pitchFamily="18" charset="0"/>
              </a:rPr>
              <a:t>Query Editor</a:t>
            </a:r>
            <a:r>
              <a:rPr lang="en-GB" dirty="0">
                <a:latin typeface="Times New Roman" panose="02020603050405020304" pitchFamily="18" charset="0"/>
                <a:cs typeface="Times New Roman" panose="02020603050405020304" pitchFamily="18" charset="0"/>
              </a:rPr>
              <a:t> where users can interact with their data before loading it into Excel. In this editor, users can: Filter and sort data.</a:t>
            </a:r>
          </a:p>
          <a:p>
            <a:pPr>
              <a:lnSpc>
                <a:spcPct val="120000"/>
              </a:lnSpc>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ü"/>
            </a:pPr>
            <a:r>
              <a:rPr lang="en-GB" sz="1800" b="1" dirty="0">
                <a:latin typeface="Times New Roman" panose="02020603050405020304" pitchFamily="18" charset="0"/>
                <a:cs typeface="Times New Roman" panose="02020603050405020304" pitchFamily="18" charset="0"/>
              </a:rPr>
              <a:t>Integration with Power BI</a:t>
            </a:r>
            <a:r>
              <a:rPr lang="en-GB" sz="1800" dirty="0">
                <a:latin typeface="Times New Roman" panose="02020603050405020304" pitchFamily="18" charset="0"/>
                <a:cs typeface="Times New Roman" panose="02020603050405020304" pitchFamily="18" charset="0"/>
              </a:rPr>
              <a:t>:</a:t>
            </a:r>
          </a:p>
          <a:p>
            <a:pPr marL="0" indent="0">
              <a:lnSpc>
                <a:spcPct val="120000"/>
              </a:lnSpc>
              <a:buNone/>
            </a:pPr>
            <a:r>
              <a:rPr lang="en-GB" sz="1800" dirty="0">
                <a:latin typeface="Times New Roman" panose="02020603050405020304" pitchFamily="18" charset="0"/>
                <a:cs typeface="Times New Roman" panose="02020603050405020304" pitchFamily="18" charset="0"/>
              </a:rPr>
              <a:t>Power Query is also used in Power BI for similar ETL purposes. If you're familiar with Power Query in Excel, the transition to Power BI is seamless.</a:t>
            </a:r>
          </a:p>
          <a:p>
            <a:pPr marL="0" indent="0">
              <a:buNone/>
            </a:pPr>
            <a:endParaRPr lang="en-GB"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209181B-2128-CF3D-4713-2199CC6CA4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7987" y="0"/>
            <a:ext cx="5434013" cy="6857999"/>
          </a:xfrm>
          <a:prstGeom prst="rect">
            <a:avLst/>
          </a:prstGeom>
        </p:spPr>
      </p:pic>
    </p:spTree>
    <p:extLst>
      <p:ext uri="{BB962C8B-B14F-4D97-AF65-F5344CB8AC3E}">
        <p14:creationId xmlns:p14="http://schemas.microsoft.com/office/powerpoint/2010/main" val="2633870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22F17-AD39-3430-FF71-5A729EC9F6CF}"/>
              </a:ext>
            </a:extLst>
          </p:cNvPr>
          <p:cNvSpPr>
            <a:spLocks noGrp="1"/>
          </p:cNvSpPr>
          <p:nvPr>
            <p:ph type="title"/>
          </p:nvPr>
        </p:nvSpPr>
        <p:spPr>
          <a:xfrm>
            <a:off x="357188" y="328612"/>
            <a:ext cx="6669976" cy="571501"/>
          </a:xfrm>
        </p:spPr>
        <p:txBody>
          <a:bodyPr>
            <a:normAutofit fontScale="90000"/>
          </a:bodyPr>
          <a:lstStyle/>
          <a:p>
            <a:pPr algn="l"/>
            <a:r>
              <a:rPr lang="en-GB" b="1" cap="none" dirty="0">
                <a:latin typeface="Times New Roman" panose="02020603050405020304" pitchFamily="18" charset="0"/>
                <a:cs typeface="Times New Roman" panose="02020603050405020304" pitchFamily="18" charset="0"/>
              </a:rPr>
              <a:t>Common use cases for Power Query</a:t>
            </a:r>
            <a:endParaRPr lang="en-IN" b="1"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D24032-E6E8-F4E1-14D1-119FCCBAE589}"/>
              </a:ext>
            </a:extLst>
          </p:cNvPr>
          <p:cNvSpPr>
            <a:spLocks noGrp="1"/>
          </p:cNvSpPr>
          <p:nvPr>
            <p:ph idx="1"/>
          </p:nvPr>
        </p:nvSpPr>
        <p:spPr>
          <a:xfrm>
            <a:off x="357187" y="1243013"/>
            <a:ext cx="5400675" cy="5286376"/>
          </a:xfrm>
        </p:spPr>
        <p:txBody>
          <a:bodyPr>
            <a:normAutofit fontScale="32500" lnSpcReduction="20000"/>
          </a:bodyPr>
          <a:lstStyle/>
          <a:p>
            <a:pPr>
              <a:lnSpc>
                <a:spcPct val="170000"/>
              </a:lnSpc>
              <a:buFont typeface="Wingdings" panose="05000000000000000000" pitchFamily="2" charset="2"/>
              <a:buChar char="ü"/>
            </a:pPr>
            <a:r>
              <a:rPr lang="en-GB" sz="4900" b="1" dirty="0">
                <a:latin typeface="Times New Roman" panose="02020603050405020304" pitchFamily="18" charset="0"/>
                <a:cs typeface="Times New Roman" panose="02020603050405020304" pitchFamily="18" charset="0"/>
              </a:rPr>
              <a:t>Combining Data from Multiple Sources</a:t>
            </a:r>
            <a:r>
              <a:rPr lang="en-GB" sz="4900" dirty="0">
                <a:latin typeface="Times New Roman" panose="02020603050405020304" pitchFamily="18" charset="0"/>
                <a:cs typeface="Times New Roman" panose="02020603050405020304" pitchFamily="18" charset="0"/>
              </a:rPr>
              <a:t>:</a:t>
            </a:r>
          </a:p>
          <a:p>
            <a:pPr marL="0" indent="0">
              <a:lnSpc>
                <a:spcPct val="170000"/>
              </a:lnSpc>
              <a:buNone/>
            </a:pPr>
            <a:r>
              <a:rPr lang="en-GB" sz="4900" dirty="0">
                <a:latin typeface="Times New Roman" panose="02020603050405020304" pitchFamily="18" charset="0"/>
                <a:cs typeface="Times New Roman" panose="02020603050405020304" pitchFamily="18" charset="0"/>
              </a:rPr>
              <a:t>For example, you might want to pull sales data from various regions stored in separate Excel files and combine them into one table.</a:t>
            </a:r>
          </a:p>
          <a:p>
            <a:pPr>
              <a:lnSpc>
                <a:spcPct val="170000"/>
              </a:lnSpc>
              <a:buFont typeface="Wingdings" panose="05000000000000000000" pitchFamily="2" charset="2"/>
              <a:buChar char="ü"/>
            </a:pPr>
            <a:r>
              <a:rPr lang="en-GB" sz="4900" b="1" dirty="0">
                <a:latin typeface="Times New Roman" panose="02020603050405020304" pitchFamily="18" charset="0"/>
                <a:cs typeface="Times New Roman" panose="02020603050405020304" pitchFamily="18" charset="0"/>
              </a:rPr>
              <a:t>Cleaning and Shaping Data</a:t>
            </a:r>
            <a:r>
              <a:rPr lang="en-GB" sz="4900" dirty="0">
                <a:latin typeface="Times New Roman" panose="02020603050405020304" pitchFamily="18" charset="0"/>
                <a:cs typeface="Times New Roman" panose="02020603050405020304" pitchFamily="18" charset="0"/>
              </a:rPr>
              <a:t>:</a:t>
            </a:r>
          </a:p>
          <a:p>
            <a:pPr marL="0" indent="0">
              <a:lnSpc>
                <a:spcPct val="170000"/>
              </a:lnSpc>
              <a:buNone/>
            </a:pPr>
            <a:r>
              <a:rPr lang="en-GB" sz="4900" dirty="0">
                <a:latin typeface="Times New Roman" panose="02020603050405020304" pitchFamily="18" charset="0"/>
                <a:cs typeface="Times New Roman" panose="02020603050405020304" pitchFamily="18" charset="0"/>
              </a:rPr>
              <a:t>It helps transform messy data (e.g., dealing with different formats, removing nulls, or consolidating information from multiple sheets).</a:t>
            </a:r>
          </a:p>
          <a:p>
            <a:pPr>
              <a:lnSpc>
                <a:spcPct val="170000"/>
              </a:lnSpc>
              <a:buFont typeface="Wingdings" panose="05000000000000000000" pitchFamily="2" charset="2"/>
              <a:buChar char="ü"/>
            </a:pPr>
            <a:r>
              <a:rPr lang="en-GB" sz="4900" b="1" dirty="0">
                <a:latin typeface="Times New Roman" panose="02020603050405020304" pitchFamily="18" charset="0"/>
                <a:cs typeface="Times New Roman" panose="02020603050405020304" pitchFamily="18" charset="0"/>
              </a:rPr>
              <a:t>Appending Data</a:t>
            </a:r>
            <a:r>
              <a:rPr lang="en-GB" sz="4900" dirty="0">
                <a:latin typeface="Times New Roman" panose="02020603050405020304" pitchFamily="18" charset="0"/>
                <a:cs typeface="Times New Roman" panose="02020603050405020304" pitchFamily="18" charset="0"/>
              </a:rPr>
              <a:t>:</a:t>
            </a:r>
          </a:p>
          <a:p>
            <a:pPr marL="0" indent="0">
              <a:lnSpc>
                <a:spcPct val="170000"/>
              </a:lnSpc>
              <a:buNone/>
            </a:pPr>
            <a:r>
              <a:rPr lang="en-GB" sz="4900" dirty="0">
                <a:latin typeface="Times New Roman" panose="02020603050405020304" pitchFamily="18" charset="0"/>
                <a:cs typeface="Times New Roman" panose="02020603050405020304" pitchFamily="18" charset="0"/>
              </a:rPr>
              <a:t>You can add new data (e.g., monthly sales records) to existing datasets, ensuring a smooth process for regularly updated reports.</a:t>
            </a: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5B60EA9-0BAD-24CD-070F-8DC196DB59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1777" y="2"/>
            <a:ext cx="4840224" cy="6857998"/>
          </a:xfrm>
          <a:prstGeom prst="rect">
            <a:avLst/>
          </a:prstGeom>
        </p:spPr>
      </p:pic>
    </p:spTree>
    <p:extLst>
      <p:ext uri="{BB962C8B-B14F-4D97-AF65-F5344CB8AC3E}">
        <p14:creationId xmlns:p14="http://schemas.microsoft.com/office/powerpoint/2010/main" val="1422117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378882-3C6E-EA95-21E2-C1B2B1BD3252}"/>
              </a:ext>
            </a:extLst>
          </p:cNvPr>
          <p:cNvSpPr>
            <a:spLocks noGrp="1"/>
          </p:cNvSpPr>
          <p:nvPr>
            <p:ph idx="1"/>
          </p:nvPr>
        </p:nvSpPr>
        <p:spPr>
          <a:xfrm>
            <a:off x="714376" y="528638"/>
            <a:ext cx="5257800" cy="6029325"/>
          </a:xfrm>
        </p:spPr>
        <p:txBody>
          <a:bodyPr>
            <a:normAutofit fontScale="85000" lnSpcReduction="10000"/>
          </a:bodyPr>
          <a:lstStyle/>
          <a:p>
            <a:pPr>
              <a:lnSpc>
                <a:spcPct val="170000"/>
              </a:lnSpc>
              <a:buFont typeface="Wingdings" panose="05000000000000000000" pitchFamily="2" charset="2"/>
              <a:buChar char="ü"/>
            </a:pPr>
            <a:r>
              <a:rPr lang="en-GB" sz="2600" b="1" dirty="0">
                <a:latin typeface="Times New Roman" panose="02020603050405020304" pitchFamily="18" charset="0"/>
                <a:cs typeface="Times New Roman" panose="02020603050405020304" pitchFamily="18" charset="0"/>
              </a:rPr>
              <a:t>Merging Tables</a:t>
            </a:r>
            <a:r>
              <a:rPr lang="en-GB" sz="2600" dirty="0">
                <a:latin typeface="Times New Roman" panose="02020603050405020304" pitchFamily="18" charset="0"/>
                <a:cs typeface="Times New Roman" panose="02020603050405020304" pitchFamily="18" charset="0"/>
              </a:rPr>
              <a:t>:</a:t>
            </a:r>
          </a:p>
          <a:p>
            <a:pPr marL="0" indent="0">
              <a:lnSpc>
                <a:spcPct val="170000"/>
              </a:lnSpc>
              <a:buNone/>
            </a:pPr>
            <a:r>
              <a:rPr lang="en-GB" sz="2600" dirty="0">
                <a:latin typeface="Times New Roman" panose="02020603050405020304" pitchFamily="18" charset="0"/>
                <a:cs typeface="Times New Roman" panose="02020603050405020304" pitchFamily="18" charset="0"/>
              </a:rPr>
              <a:t>You can combine related data from different tables (e.g., matching customer data from one source with order details from another).</a:t>
            </a:r>
          </a:p>
          <a:p>
            <a:pPr>
              <a:lnSpc>
                <a:spcPct val="170000"/>
              </a:lnSpc>
              <a:buFont typeface="Wingdings" panose="05000000000000000000" pitchFamily="2" charset="2"/>
              <a:buChar char="ü"/>
            </a:pPr>
            <a:r>
              <a:rPr lang="en-GB" sz="2600" b="1" dirty="0">
                <a:latin typeface="Times New Roman" panose="02020603050405020304" pitchFamily="18" charset="0"/>
                <a:cs typeface="Times New Roman" panose="02020603050405020304" pitchFamily="18" charset="0"/>
              </a:rPr>
              <a:t>Web Data Scraping</a:t>
            </a:r>
            <a:r>
              <a:rPr lang="en-GB" sz="2600" dirty="0">
                <a:latin typeface="Times New Roman" panose="02020603050405020304" pitchFamily="18" charset="0"/>
                <a:cs typeface="Times New Roman" panose="02020603050405020304" pitchFamily="18" charset="0"/>
              </a:rPr>
              <a:t>:</a:t>
            </a:r>
          </a:p>
          <a:p>
            <a:pPr marL="0" indent="0">
              <a:lnSpc>
                <a:spcPct val="170000"/>
              </a:lnSpc>
              <a:buNone/>
            </a:pPr>
            <a:r>
              <a:rPr lang="en-GB" sz="2600" dirty="0">
                <a:latin typeface="Times New Roman" panose="02020603050405020304" pitchFamily="18" charset="0"/>
                <a:cs typeface="Times New Roman" panose="02020603050405020304" pitchFamily="18" charset="0"/>
              </a:rPr>
              <a:t>Power Query can extract data from websites. For instance, you can pull currency exchange rates or stock prices from a webpage into your Excel file and refresh it periodically</a:t>
            </a:r>
          </a:p>
          <a:p>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7A597F8-849C-BEF6-F40D-793E846C43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4200" y="0"/>
            <a:ext cx="5257800" cy="6858000"/>
          </a:xfrm>
          <a:prstGeom prst="rect">
            <a:avLst/>
          </a:prstGeom>
        </p:spPr>
      </p:pic>
    </p:spTree>
    <p:extLst>
      <p:ext uri="{BB962C8B-B14F-4D97-AF65-F5344CB8AC3E}">
        <p14:creationId xmlns:p14="http://schemas.microsoft.com/office/powerpoint/2010/main" val="2915088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2C6E2-63EE-FD24-AE4D-94178BD54C3A}"/>
              </a:ext>
            </a:extLst>
          </p:cNvPr>
          <p:cNvSpPr>
            <a:spLocks noGrp="1"/>
          </p:cNvSpPr>
          <p:nvPr>
            <p:ph type="title"/>
          </p:nvPr>
        </p:nvSpPr>
        <p:spPr>
          <a:xfrm>
            <a:off x="930974" y="385763"/>
            <a:ext cx="5969889" cy="614362"/>
          </a:xfrm>
        </p:spPr>
        <p:txBody>
          <a:bodyPr>
            <a:normAutofit fontScale="90000"/>
          </a:bodyPr>
          <a:lstStyle/>
          <a:p>
            <a:pPr algn="l"/>
            <a:r>
              <a:rPr lang="en-GB" b="1" cap="none" dirty="0">
                <a:latin typeface="Times New Roman" panose="02020603050405020304" pitchFamily="18" charset="0"/>
                <a:cs typeface="Times New Roman" panose="02020603050405020304" pitchFamily="18" charset="0"/>
              </a:rPr>
              <a:t>Benefits of using Power Query</a:t>
            </a:r>
            <a:endParaRPr lang="en-IN" b="1"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AFEB6A-8F3F-97BA-EB55-E5C4831BC849}"/>
              </a:ext>
            </a:extLst>
          </p:cNvPr>
          <p:cNvSpPr>
            <a:spLocks noGrp="1"/>
          </p:cNvSpPr>
          <p:nvPr>
            <p:ph idx="1"/>
          </p:nvPr>
        </p:nvSpPr>
        <p:spPr>
          <a:xfrm>
            <a:off x="930973" y="1528763"/>
            <a:ext cx="6112765" cy="5143499"/>
          </a:xfrm>
        </p:spPr>
        <p:txBody>
          <a:bodyPr>
            <a:normAutofit fontScale="85000" lnSpcReduction="10000"/>
          </a:bodyPr>
          <a:lstStyle/>
          <a:p>
            <a:pPr>
              <a:lnSpc>
                <a:spcPct val="170000"/>
              </a:lnSpc>
              <a:buFont typeface="Wingdings" panose="05000000000000000000" pitchFamily="2" charset="2"/>
              <a:buChar char="ü"/>
            </a:pPr>
            <a:r>
              <a:rPr lang="en-GB" sz="2400" b="1" dirty="0">
                <a:latin typeface="Times New Roman" panose="02020603050405020304" pitchFamily="18" charset="0"/>
                <a:cs typeface="Times New Roman" panose="02020603050405020304" pitchFamily="18" charset="0"/>
              </a:rPr>
              <a:t>Time-Saving</a:t>
            </a:r>
            <a:r>
              <a:rPr lang="en-GB" sz="2400" dirty="0">
                <a:latin typeface="Times New Roman" panose="02020603050405020304" pitchFamily="18" charset="0"/>
                <a:cs typeface="Times New Roman" panose="02020603050405020304" pitchFamily="18" charset="0"/>
              </a:rPr>
              <a:t>: It automates repetitive data preparation tasks, so you can refresh data with a single click.</a:t>
            </a:r>
          </a:p>
          <a:p>
            <a:pPr>
              <a:lnSpc>
                <a:spcPct val="170000"/>
              </a:lnSpc>
              <a:buFont typeface="Wingdings" panose="05000000000000000000" pitchFamily="2" charset="2"/>
              <a:buChar char="ü"/>
            </a:pPr>
            <a:r>
              <a:rPr lang="en-GB" sz="2400" b="1" dirty="0">
                <a:latin typeface="Times New Roman" panose="02020603050405020304" pitchFamily="18" charset="0"/>
                <a:cs typeface="Times New Roman" panose="02020603050405020304" pitchFamily="18" charset="0"/>
              </a:rPr>
              <a:t>No Coding Required</a:t>
            </a:r>
            <a:r>
              <a:rPr lang="en-GB" sz="2400" dirty="0">
                <a:latin typeface="Times New Roman" panose="02020603050405020304" pitchFamily="18" charset="0"/>
                <a:cs typeface="Times New Roman" panose="02020603050405020304" pitchFamily="18" charset="0"/>
              </a:rPr>
              <a:t>: Power Query's visual interface makes it accessible to users who don't know how to code.</a:t>
            </a:r>
          </a:p>
          <a:p>
            <a:pPr>
              <a:lnSpc>
                <a:spcPct val="170000"/>
              </a:lnSpc>
              <a:buFont typeface="Wingdings" panose="05000000000000000000" pitchFamily="2" charset="2"/>
              <a:buChar char="ü"/>
            </a:pPr>
            <a:r>
              <a:rPr lang="en-GB" sz="2400" b="1" dirty="0">
                <a:latin typeface="Times New Roman" panose="02020603050405020304" pitchFamily="18" charset="0"/>
                <a:cs typeface="Times New Roman" panose="02020603050405020304" pitchFamily="18" charset="0"/>
              </a:rPr>
              <a:t>Powerful Data Cleaning</a:t>
            </a:r>
            <a:r>
              <a:rPr lang="en-GB" sz="2400" dirty="0">
                <a:latin typeface="Times New Roman" panose="02020603050405020304" pitchFamily="18" charset="0"/>
                <a:cs typeface="Times New Roman" panose="02020603050405020304" pitchFamily="18" charset="0"/>
              </a:rPr>
              <a:t>: It handles large, messy datasets and prepares them for analysis with ease.</a:t>
            </a:r>
          </a:p>
          <a:p>
            <a:pPr>
              <a:lnSpc>
                <a:spcPct val="170000"/>
              </a:lnSpc>
              <a:buFont typeface="Wingdings" panose="05000000000000000000" pitchFamily="2" charset="2"/>
              <a:buChar char="ü"/>
            </a:pPr>
            <a:r>
              <a:rPr lang="en-GB" sz="2400" b="1" dirty="0">
                <a:latin typeface="Times New Roman" panose="02020603050405020304" pitchFamily="18" charset="0"/>
                <a:cs typeface="Times New Roman" panose="02020603050405020304" pitchFamily="18" charset="0"/>
              </a:rPr>
              <a:t>Scalable</a:t>
            </a:r>
            <a:r>
              <a:rPr lang="en-GB" sz="2400" dirty="0">
                <a:latin typeface="Times New Roman" panose="02020603050405020304" pitchFamily="18" charset="0"/>
                <a:cs typeface="Times New Roman" panose="02020603050405020304" pitchFamily="18" charset="0"/>
              </a:rPr>
              <a:t>: Power Query can process large datasets and combine multiple sources efficiently.</a:t>
            </a:r>
          </a:p>
          <a:p>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6D7D468-4987-9272-C920-40E1C53B2D3F}"/>
              </a:ext>
            </a:extLst>
          </p:cNvPr>
          <p:cNvPicPr>
            <a:picLocks noChangeAspect="1"/>
          </p:cNvPicPr>
          <p:nvPr/>
        </p:nvPicPr>
        <p:blipFill>
          <a:blip r:embed="rId2">
            <a:extLst>
              <a:ext uri="{28A0092B-C50C-407E-A947-70E740481C1C}">
                <a14:useLocalDpi xmlns:a14="http://schemas.microsoft.com/office/drawing/2010/main" val="0"/>
              </a:ext>
            </a:extLst>
          </a:blip>
          <a:srcRect l="3776" t="5624" r="3068" b="5067"/>
          <a:stretch/>
        </p:blipFill>
        <p:spPr>
          <a:xfrm>
            <a:off x="7437120" y="0"/>
            <a:ext cx="4754880" cy="6858000"/>
          </a:xfrm>
          <a:prstGeom prst="rect">
            <a:avLst/>
          </a:prstGeom>
        </p:spPr>
      </p:pic>
    </p:spTree>
    <p:extLst>
      <p:ext uri="{BB962C8B-B14F-4D97-AF65-F5344CB8AC3E}">
        <p14:creationId xmlns:p14="http://schemas.microsoft.com/office/powerpoint/2010/main" val="2655601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F6A23-ADAC-82F3-9955-FC88D5C9182E}"/>
              </a:ext>
            </a:extLst>
          </p:cNvPr>
          <p:cNvSpPr>
            <a:spLocks noGrp="1"/>
          </p:cNvSpPr>
          <p:nvPr>
            <p:ph type="title"/>
          </p:nvPr>
        </p:nvSpPr>
        <p:spPr>
          <a:xfrm>
            <a:off x="1073848" y="346614"/>
            <a:ext cx="3683889" cy="706946"/>
          </a:xfrm>
        </p:spPr>
        <p:txBody>
          <a:bodyPr>
            <a:normAutofit fontScale="90000"/>
          </a:bodyPr>
          <a:lstStyle/>
          <a:p>
            <a:pPr algn="l"/>
            <a:r>
              <a:rPr lang="en-GB" b="1" cap="none" dirty="0">
                <a:latin typeface="Times New Roman" panose="02020603050405020304" pitchFamily="18" charset="0"/>
                <a:cs typeface="Times New Roman" panose="02020603050405020304" pitchFamily="18" charset="0"/>
              </a:rPr>
              <a:t>Conclusion</a:t>
            </a:r>
            <a:endParaRPr lang="en-IN" b="1"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AC13FA6-B5F2-4C2E-12AC-8FBAD1934F02}"/>
              </a:ext>
            </a:extLst>
          </p:cNvPr>
          <p:cNvSpPr>
            <a:spLocks noGrp="1"/>
          </p:cNvSpPr>
          <p:nvPr>
            <p:ph idx="1"/>
          </p:nvPr>
        </p:nvSpPr>
        <p:spPr>
          <a:xfrm>
            <a:off x="842963" y="1528764"/>
            <a:ext cx="5400675" cy="4982622"/>
          </a:xfrm>
        </p:spPr>
        <p:txBody>
          <a:bodyPr>
            <a:normAutofit/>
          </a:bodyPr>
          <a:lstStyle/>
          <a:p>
            <a:pPr>
              <a:lnSpc>
                <a:spcPct val="200000"/>
              </a:lnSpc>
            </a:pPr>
            <a:r>
              <a:rPr lang="en-GB" sz="2000" dirty="0">
                <a:latin typeface="Times New Roman" panose="02020603050405020304" pitchFamily="18" charset="0"/>
                <a:cs typeface="Times New Roman" panose="02020603050405020304" pitchFamily="18" charset="0"/>
              </a:rPr>
              <a:t>In summary, Power Query in Excel is a powerful ETL tool that helps users connect to multiple data sources, clean and transform data, and automate workflows—all without needing complex formulas or programming knowledge. It’s an essential feature for anyone working with large amounts of data in Excel.</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27B7219-33CB-9152-EB5E-639F2F5AC9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6551" y="0"/>
            <a:ext cx="5505450" cy="6858000"/>
          </a:xfrm>
          <a:prstGeom prst="rect">
            <a:avLst/>
          </a:prstGeom>
        </p:spPr>
      </p:pic>
    </p:spTree>
    <p:extLst>
      <p:ext uri="{BB962C8B-B14F-4D97-AF65-F5344CB8AC3E}">
        <p14:creationId xmlns:p14="http://schemas.microsoft.com/office/powerpoint/2010/main" val="1477556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E9A15A-F195-FEC1-EEFE-D72DBF429637}"/>
              </a:ext>
            </a:extLst>
          </p:cNvPr>
          <p:cNvSpPr>
            <a:spLocks noGrp="1"/>
          </p:cNvSpPr>
          <p:nvPr>
            <p:ph type="title"/>
          </p:nvPr>
        </p:nvSpPr>
        <p:spPr>
          <a:xfrm>
            <a:off x="639764" y="2543175"/>
            <a:ext cx="4246562" cy="885825"/>
          </a:xfrm>
        </p:spPr>
        <p:txBody>
          <a:bodyPr/>
          <a:lstStyle/>
          <a:p>
            <a:r>
              <a:rPr lang="en-GB" dirty="0"/>
              <a:t>   </a:t>
            </a:r>
            <a:r>
              <a:rPr lang="en-GB" sz="3600" b="1" cap="none" dirty="0">
                <a:latin typeface="Times New Roman" panose="02020603050405020304" pitchFamily="18" charset="0"/>
                <a:cs typeface="Times New Roman" panose="02020603050405020304" pitchFamily="18" charset="0"/>
              </a:rPr>
              <a:t>Thank you </a:t>
            </a:r>
            <a:endParaRPr lang="en-IN" b="1"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AC14A35B-2C20-BD94-BB06-58CFB6813E88}"/>
              </a:ext>
            </a:extLst>
          </p:cNvPr>
          <p:cNvSpPr>
            <a:spLocks noGrp="1"/>
          </p:cNvSpPr>
          <p:nvPr>
            <p:ph type="body" sz="half" idx="2"/>
          </p:nvPr>
        </p:nvSpPr>
        <p:spPr>
          <a:xfrm>
            <a:off x="482600" y="4989512"/>
            <a:ext cx="3932237" cy="1868488"/>
          </a:xfrm>
        </p:spPr>
        <p:txBody>
          <a:bodyPr/>
          <a:lstStyle/>
          <a:p>
            <a:r>
              <a:rPr lang="en-GB" dirty="0"/>
              <a:t>  </a:t>
            </a:r>
          </a:p>
          <a:p>
            <a:endParaRPr lang="en-GB" dirty="0"/>
          </a:p>
          <a:p>
            <a:r>
              <a:rPr lang="en-GB" dirty="0"/>
              <a:t>       </a:t>
            </a:r>
            <a:r>
              <a:rPr lang="en-GB" sz="2000" b="1" dirty="0">
                <a:solidFill>
                  <a:schemeClr val="tx1"/>
                </a:solidFill>
                <a:latin typeface="Times New Roman" panose="02020603050405020304" pitchFamily="18" charset="0"/>
                <a:cs typeface="Times New Roman" panose="02020603050405020304" pitchFamily="18" charset="0"/>
              </a:rPr>
              <a:t>ajaycraju98@gmail.com</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D85E91C-A930-BB32-6280-1B5DDC5475D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39764" y="5725309"/>
            <a:ext cx="574675" cy="396893"/>
          </a:xfrm>
          <a:prstGeom prst="rect">
            <a:avLst/>
          </a:prstGeom>
        </p:spPr>
      </p:pic>
      <p:pic>
        <p:nvPicPr>
          <p:cNvPr id="7" name="Picture 6">
            <a:extLst>
              <a:ext uri="{FF2B5EF4-FFF2-40B4-BE49-F238E27FC236}">
                <a16:creationId xmlns:a16="http://schemas.microsoft.com/office/drawing/2014/main" id="{4F8D20A1-F2B9-97A7-4959-879B591772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0"/>
            <a:ext cx="6096001" cy="6858000"/>
          </a:xfrm>
          <a:prstGeom prst="rect">
            <a:avLst/>
          </a:prstGeom>
        </p:spPr>
      </p:pic>
    </p:spTree>
    <p:extLst>
      <p:ext uri="{BB962C8B-B14F-4D97-AF65-F5344CB8AC3E}">
        <p14:creationId xmlns:p14="http://schemas.microsoft.com/office/powerpoint/2010/main" val="309508163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71</TotalTime>
  <Words>609</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Gill Sans MT</vt:lpstr>
      <vt:lpstr>Times New Roman</vt:lpstr>
      <vt:lpstr>Wingdings</vt:lpstr>
      <vt:lpstr>Parcel</vt:lpstr>
      <vt:lpstr>  Using Excel’s power query for data transformation</vt:lpstr>
      <vt:lpstr>Power Query</vt:lpstr>
      <vt:lpstr>Key Features of Power Query</vt:lpstr>
      <vt:lpstr>Key Features of Power Query</vt:lpstr>
      <vt:lpstr>Common use cases for Power Query</vt:lpstr>
      <vt:lpstr>PowerPoint Presentation</vt:lpstr>
      <vt:lpstr>Benefits of using Power Query</vt:lpstr>
      <vt:lpstr>Conclusion</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AJAY C R</dc:creator>
  <cp:lastModifiedBy>AJAY C R</cp:lastModifiedBy>
  <cp:revision>15</cp:revision>
  <dcterms:created xsi:type="dcterms:W3CDTF">2024-10-13T14:10:45Z</dcterms:created>
  <dcterms:modified xsi:type="dcterms:W3CDTF">2024-10-15T08:45:41Z</dcterms:modified>
</cp:coreProperties>
</file>