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5" r:id="rId11"/>
    <p:sldId id="267" r:id="rId12"/>
    <p:sldId id="266" r:id="rId13"/>
    <p:sldId id="268" r:id="rId14"/>
    <p:sldId id="2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ilto:ajaycraju98@gmail.com"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www.sunipeyk.com/200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537882"/>
            <a:ext cx="6057825" cy="6064623"/>
          </a:xfrm>
          <a:pattFill prst="pct5">
            <a:fgClr>
              <a:schemeClr val="tx1"/>
            </a:fgClr>
            <a:bgClr>
              <a:schemeClr val="tx1"/>
            </a:bgClr>
          </a:pattFill>
        </p:spPr>
        <p:txBody>
          <a:bodyPr anchor="ctr">
            <a:normAutofit/>
          </a:bodyPr>
          <a:lstStyle/>
          <a:p>
            <a:pPr algn="ctr"/>
            <a:br>
              <a:rPr lang="en-IN" sz="4800" b="1" i="0" u="none" strike="noStrike" baseline="0" dirty="0">
                <a:solidFill>
                  <a:schemeClr val="bg1"/>
                </a:solidFill>
                <a:latin typeface="Times New Roman" panose="02020603050405020304" pitchFamily="18" charset="0"/>
                <a:cs typeface="Times New Roman" panose="02020603050405020304" pitchFamily="18" charset="0"/>
              </a:rPr>
            </a:br>
            <a:r>
              <a:rPr lang="en-IN" sz="4800" b="1" i="0" u="none" strike="noStrike" baseline="0" dirty="0">
                <a:solidFill>
                  <a:schemeClr val="bg1"/>
                </a:solidFill>
                <a:latin typeface="Times New Roman" panose="02020603050405020304" pitchFamily="18" charset="0"/>
                <a:cs typeface="Times New Roman" panose="02020603050405020304" pitchFamily="18" charset="0"/>
              </a:rPr>
              <a:t> Creating dashboards in Excel </a:t>
            </a:r>
            <a:endParaRPr lang="en-US" sz="28700" b="1"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A013-99EB-3A18-5308-128D0CFE6A17}"/>
              </a:ext>
            </a:extLst>
          </p:cNvPr>
          <p:cNvSpPr>
            <a:spLocks noGrp="1"/>
          </p:cNvSpPr>
          <p:nvPr>
            <p:ph type="title"/>
          </p:nvPr>
        </p:nvSpPr>
        <p:spPr>
          <a:xfrm>
            <a:off x="416859" y="286603"/>
            <a:ext cx="11389659" cy="1612535"/>
          </a:xfrm>
          <a:pattFill prst="pct5">
            <a:fgClr>
              <a:schemeClr val="tx1"/>
            </a:fgClr>
            <a:bgClr>
              <a:schemeClr val="tx1"/>
            </a:bgClr>
          </a:pattFill>
        </p:spPr>
        <p:txBody>
          <a:bodyPr anchor="ctr">
            <a:normAutofit/>
          </a:bodyPr>
          <a:lstStyle/>
          <a:p>
            <a:r>
              <a:rPr lang="en-GB" sz="3200" b="1" dirty="0">
                <a:solidFill>
                  <a:schemeClr val="bg1"/>
                </a:solidFill>
                <a:latin typeface="Times New Roman" panose="02020603050405020304" pitchFamily="18" charset="0"/>
                <a:cs typeface="Times New Roman" panose="02020603050405020304" pitchFamily="18" charset="0"/>
              </a:rPr>
              <a:t>Example Use Cases for Excel Dashboards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75196-CAB5-EF45-2C2D-197F9BF7ECA7}"/>
              </a:ext>
            </a:extLst>
          </p:cNvPr>
          <p:cNvSpPr>
            <a:spLocks noGrp="1"/>
          </p:cNvSpPr>
          <p:nvPr>
            <p:ph idx="1"/>
          </p:nvPr>
        </p:nvSpPr>
        <p:spPr>
          <a:xfrm>
            <a:off x="416860" y="2108201"/>
            <a:ext cx="6427694" cy="3760891"/>
          </a:xfrm>
        </p:spPr>
        <p:txBody>
          <a:bodyPr>
            <a:normAutofit lnSpcReduction="10000"/>
          </a:bodyPr>
          <a:lstStyle/>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Sales Performance Dashboards</a:t>
            </a:r>
            <a:r>
              <a:rPr lang="en-GB" sz="2400" dirty="0">
                <a:latin typeface="Times New Roman" panose="02020603050405020304" pitchFamily="18" charset="0"/>
                <a:cs typeface="Times New Roman" panose="02020603050405020304" pitchFamily="18" charset="0"/>
              </a:rPr>
              <a:t>: Track sales by region, product, or salesperson.</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Financial Dashboards</a:t>
            </a:r>
            <a:r>
              <a:rPr lang="en-GB" sz="2400" dirty="0">
                <a:latin typeface="Times New Roman" panose="02020603050405020304" pitchFamily="18" charset="0"/>
                <a:cs typeface="Times New Roman" panose="02020603050405020304" pitchFamily="18" charset="0"/>
              </a:rPr>
              <a:t>: Monitor expenses, revenues, and profitability.</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HR Dashboards</a:t>
            </a:r>
            <a:r>
              <a:rPr lang="en-GB" sz="2400" dirty="0">
                <a:latin typeface="Times New Roman" panose="02020603050405020304" pitchFamily="18" charset="0"/>
                <a:cs typeface="Times New Roman" panose="02020603050405020304" pitchFamily="18" charset="0"/>
              </a:rPr>
              <a:t>: Visualize employee performance, retention rates, and recruitment.</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Marketing Dashboards</a:t>
            </a:r>
            <a:r>
              <a:rPr lang="en-GB" sz="2400" dirty="0">
                <a:latin typeface="Times New Roman" panose="02020603050405020304" pitchFamily="18" charset="0"/>
                <a:cs typeface="Times New Roman" panose="02020603050405020304" pitchFamily="18" charset="0"/>
              </a:rPr>
              <a:t>: Measure campaign performance, customer engagement, and ROI.</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199283-3CF9-65B7-083A-8B8FA9C79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835" y="2108201"/>
            <a:ext cx="4621305" cy="3566458"/>
          </a:xfrm>
          <a:prstGeom prst="rect">
            <a:avLst/>
          </a:prstGeom>
        </p:spPr>
      </p:pic>
    </p:spTree>
    <p:extLst>
      <p:ext uri="{BB962C8B-B14F-4D97-AF65-F5344CB8AC3E}">
        <p14:creationId xmlns:p14="http://schemas.microsoft.com/office/powerpoint/2010/main" val="395529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29DC-7C7E-8D44-4B20-0DA860296B0F}"/>
              </a:ext>
            </a:extLst>
          </p:cNvPr>
          <p:cNvSpPr>
            <a:spLocks noGrp="1"/>
          </p:cNvSpPr>
          <p:nvPr>
            <p:ph type="title"/>
          </p:nvPr>
        </p:nvSpPr>
        <p:spPr>
          <a:xfrm>
            <a:off x="428064" y="286603"/>
            <a:ext cx="11335871" cy="1612535"/>
          </a:xfrm>
          <a:pattFill prst="pct5">
            <a:fgClr>
              <a:schemeClr val="tx1"/>
            </a:fgClr>
            <a:bgClr>
              <a:schemeClr val="tx1"/>
            </a:bgClr>
          </a:pattFill>
        </p:spPr>
        <p:txBody>
          <a:bodyPr anchor="ctr">
            <a:normAutofit/>
          </a:bodyPr>
          <a:lstStyle/>
          <a:p>
            <a:r>
              <a:rPr lang="en-GB" sz="4400" b="1" dirty="0">
                <a:solidFill>
                  <a:schemeClr val="bg1"/>
                </a:solidFill>
                <a:latin typeface="Times New Roman" panose="02020603050405020304" pitchFamily="18" charset="0"/>
                <a:cs typeface="Times New Roman" panose="02020603050405020304" pitchFamily="18" charset="0"/>
              </a:rPr>
              <a:t>Conclusion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EEBCEB-EEAD-D6E0-A9DA-14FD206A8E56}"/>
              </a:ext>
            </a:extLst>
          </p:cNvPr>
          <p:cNvSpPr>
            <a:spLocks noGrp="1"/>
          </p:cNvSpPr>
          <p:nvPr>
            <p:ph idx="1"/>
          </p:nvPr>
        </p:nvSpPr>
        <p:spPr>
          <a:xfrm>
            <a:off x="428064" y="2108201"/>
            <a:ext cx="7048501" cy="3760891"/>
          </a:xfrm>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A well-designed dashboard serves as an essential tool for businesses by transforming raw data into meaningful insights. It enables users to monitor key performance metrics, track trends, and make data-driven decisions in real time. By providing an interactive, visual representation of data through charts, graphs, and tables, dashboards improve communication, simplify complex data analysis, and enhance storytelling. In conclusion, dashboards are a vital asset for organizations looking to streamline reporting, boost productivity, and achieve better outcomes through informed decision-making.</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6265F3-9BEF-7C14-D9CF-E484DCA4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212" y="2108202"/>
            <a:ext cx="3816723" cy="3760890"/>
          </a:xfrm>
          <a:prstGeom prst="rect">
            <a:avLst/>
          </a:prstGeom>
        </p:spPr>
      </p:pic>
    </p:spTree>
    <p:extLst>
      <p:ext uri="{BB962C8B-B14F-4D97-AF65-F5344CB8AC3E}">
        <p14:creationId xmlns:p14="http://schemas.microsoft.com/office/powerpoint/2010/main" val="89089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D1475-7D29-542F-032F-13634DD92040}"/>
              </a:ext>
            </a:extLst>
          </p:cNvPr>
          <p:cNvSpPr>
            <a:spLocks noGrp="1"/>
          </p:cNvSpPr>
          <p:nvPr>
            <p:ph type="title"/>
          </p:nvPr>
        </p:nvSpPr>
        <p:spPr>
          <a:xfrm>
            <a:off x="497541" y="246222"/>
            <a:ext cx="11201400" cy="1684400"/>
          </a:xfrm>
          <a:pattFill prst="pct5">
            <a:fgClr>
              <a:schemeClr val="tx1"/>
            </a:fgClr>
            <a:bgClr>
              <a:schemeClr val="tx1"/>
            </a:bgClr>
          </a:pattFill>
        </p:spPr>
        <p:txBody>
          <a:bodyPr anchor="ctr">
            <a:normAutofit fontScale="90000"/>
          </a:bodyPr>
          <a:lstStyle/>
          <a:p>
            <a:r>
              <a:rPr lang="en-GB" sz="4800" b="1" dirty="0">
                <a:solidFill>
                  <a:schemeClr val="bg1"/>
                </a:solidFill>
                <a:latin typeface="Times New Roman" panose="02020603050405020304" pitchFamily="18" charset="0"/>
                <a:cs typeface="Times New Roman" panose="02020603050405020304" pitchFamily="18" charset="0"/>
              </a:rPr>
              <a:t>       </a:t>
            </a:r>
            <a:br>
              <a:rPr lang="en-GB" sz="4800" b="1" dirty="0">
                <a:solidFill>
                  <a:schemeClr val="bg1"/>
                </a:solidFill>
                <a:latin typeface="Times New Roman" panose="02020603050405020304" pitchFamily="18" charset="0"/>
                <a:cs typeface="Times New Roman" panose="02020603050405020304" pitchFamily="18" charset="0"/>
              </a:rPr>
            </a:br>
            <a:r>
              <a:rPr lang="en-GB" sz="4800" b="1" dirty="0">
                <a:solidFill>
                  <a:schemeClr val="bg1"/>
                </a:solidFill>
                <a:latin typeface="Times New Roman" panose="02020603050405020304" pitchFamily="18" charset="0"/>
                <a:cs typeface="Times New Roman" panose="02020603050405020304" pitchFamily="18" charset="0"/>
              </a:rPr>
              <a:t>   Thank you </a:t>
            </a:r>
            <a:br>
              <a:rPr lang="en-IN" sz="4800" b="1"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7C90CFA2-D3D1-ED1D-DCBA-5350DD557307}"/>
              </a:ext>
            </a:extLst>
          </p:cNvPr>
          <p:cNvSpPr>
            <a:spLocks noGrp="1"/>
          </p:cNvSpPr>
          <p:nvPr>
            <p:ph idx="1"/>
          </p:nvPr>
        </p:nvSpPr>
        <p:spPr>
          <a:xfrm>
            <a:off x="1118916" y="2064881"/>
            <a:ext cx="3908337" cy="3843344"/>
          </a:xfrm>
        </p:spPr>
        <p:txBody>
          <a:bodyPr>
            <a:normAutofit/>
          </a:bodyPr>
          <a:lstStyle/>
          <a:p>
            <a:endParaRPr lang="en-GB" sz="5400" b="1" dirty="0">
              <a:latin typeface="Times New Roman" panose="02020603050405020304" pitchFamily="18" charset="0"/>
              <a:cs typeface="Times New Roman" panose="02020603050405020304" pitchFamily="18" charset="0"/>
            </a:endParaRPr>
          </a:p>
          <a:p>
            <a:endParaRPr lang="en-IN" sz="54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hlinkClick r:id="rId2"/>
              </a:rPr>
              <a:t>ajaycraju98@gmail.com</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5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D3CCFF8-9EB7-39F7-C868-DFA8ED3A783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2564" y="4175343"/>
            <a:ext cx="1255955" cy="609063"/>
          </a:xfrm>
          <a:prstGeom prst="rect">
            <a:avLst/>
          </a:prstGeom>
        </p:spPr>
      </p:pic>
      <p:pic>
        <p:nvPicPr>
          <p:cNvPr id="5" name="Picture 4">
            <a:extLst>
              <a:ext uri="{FF2B5EF4-FFF2-40B4-BE49-F238E27FC236}">
                <a16:creationId xmlns:a16="http://schemas.microsoft.com/office/drawing/2014/main" id="{F7688329-736D-EDAE-34DD-C17EB5E140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4123" y="2151318"/>
            <a:ext cx="4674817" cy="3938471"/>
          </a:xfrm>
          <a:prstGeom prst="rect">
            <a:avLst/>
          </a:prstGeom>
        </p:spPr>
      </p:pic>
    </p:spTree>
    <p:extLst>
      <p:ext uri="{BB962C8B-B14F-4D97-AF65-F5344CB8AC3E}">
        <p14:creationId xmlns:p14="http://schemas.microsoft.com/office/powerpoint/2010/main" val="192721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3FAD-136E-962C-277D-FE8401AB252A}"/>
              </a:ext>
            </a:extLst>
          </p:cNvPr>
          <p:cNvSpPr>
            <a:spLocks noGrp="1"/>
          </p:cNvSpPr>
          <p:nvPr>
            <p:ph type="title"/>
          </p:nvPr>
        </p:nvSpPr>
        <p:spPr>
          <a:xfrm>
            <a:off x="457200" y="185531"/>
            <a:ext cx="11322423" cy="1804633"/>
          </a:xfrm>
          <a:pattFill prst="pct5">
            <a:fgClr>
              <a:schemeClr val="tx1"/>
            </a:fgClr>
            <a:bgClr>
              <a:schemeClr val="tx1"/>
            </a:bgClr>
          </a:pattFill>
        </p:spPr>
        <p:txBody>
          <a:bodyPr anchor="t">
            <a:normAutofit/>
          </a:bodyPr>
          <a:lstStyle/>
          <a:p>
            <a:pPr>
              <a:lnSpc>
                <a:spcPct val="100000"/>
              </a:lnSpc>
            </a:pPr>
            <a:br>
              <a:rPr lang="en-GB" sz="4800" dirty="0">
                <a:latin typeface="Times New Roman" panose="02020603050405020304" pitchFamily="18" charset="0"/>
                <a:cs typeface="Times New Roman" panose="02020603050405020304" pitchFamily="18" charset="0"/>
              </a:rPr>
            </a:br>
            <a:r>
              <a:rPr lang="en-GB" sz="4900" b="1" dirty="0">
                <a:solidFill>
                  <a:schemeClr val="bg1"/>
                </a:solidFill>
                <a:latin typeface="Times New Roman" panose="02020603050405020304" pitchFamily="18" charset="0"/>
                <a:cs typeface="Times New Roman" panose="02020603050405020304" pitchFamily="18" charset="0"/>
              </a:rPr>
              <a:t>Dashboards</a:t>
            </a:r>
            <a:r>
              <a:rPr lang="en-GB" sz="4800" b="1" dirty="0">
                <a:latin typeface="Times New Roman" panose="02020603050405020304" pitchFamily="18" charset="0"/>
                <a:cs typeface="Times New Roman" panose="02020603050405020304" pitchFamily="18" charset="0"/>
              </a:rPr>
              <a:t> </a:t>
            </a:r>
            <a:endParaRPr lang="en-IN" b="1" dirty="0"/>
          </a:p>
        </p:txBody>
      </p:sp>
      <p:sp>
        <p:nvSpPr>
          <p:cNvPr id="3" name="Content Placeholder 2">
            <a:extLst>
              <a:ext uri="{FF2B5EF4-FFF2-40B4-BE49-F238E27FC236}">
                <a16:creationId xmlns:a16="http://schemas.microsoft.com/office/drawing/2014/main" id="{72E9FFC2-5098-0C53-223C-E06AA25A1CED}"/>
              </a:ext>
            </a:extLst>
          </p:cNvPr>
          <p:cNvSpPr>
            <a:spLocks noGrp="1"/>
          </p:cNvSpPr>
          <p:nvPr>
            <p:ph idx="1"/>
          </p:nvPr>
        </p:nvSpPr>
        <p:spPr>
          <a:xfrm>
            <a:off x="457200" y="1990165"/>
            <a:ext cx="6736977" cy="3878928"/>
          </a:xfrm>
        </p:spPr>
        <p:txBody>
          <a:bodyPr>
            <a:normAutofit/>
          </a:bodyPr>
          <a:lstStyle/>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Dashboards in Excel are a great way to visualize data and communicate key insights in a clear, interactive format. Interactive dashboards provide a dynamic view of data. They combine visualizations like charts, graphs, and tables. The users can interact with dashboards to filter, drill down, and explore data. Dashboards enhance communication and data storytelling.</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D511D5-7A6D-8BFE-2069-B7A41BA49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054" y="2353235"/>
            <a:ext cx="4008569" cy="3173506"/>
          </a:xfrm>
          <a:prstGeom prst="rect">
            <a:avLst/>
          </a:prstGeom>
        </p:spPr>
      </p:pic>
    </p:spTree>
    <p:extLst>
      <p:ext uri="{BB962C8B-B14F-4D97-AF65-F5344CB8AC3E}">
        <p14:creationId xmlns:p14="http://schemas.microsoft.com/office/powerpoint/2010/main" val="399504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5FD1-67F9-D5EF-EE18-A7E445E39412}"/>
              </a:ext>
            </a:extLst>
          </p:cNvPr>
          <p:cNvSpPr>
            <a:spLocks noGrp="1"/>
          </p:cNvSpPr>
          <p:nvPr>
            <p:ph type="title"/>
          </p:nvPr>
        </p:nvSpPr>
        <p:spPr>
          <a:xfrm>
            <a:off x="443753" y="286603"/>
            <a:ext cx="11241741" cy="1640671"/>
          </a:xfrm>
          <a:pattFill prst="pct5">
            <a:fgClr>
              <a:schemeClr val="tx1"/>
            </a:fgClr>
            <a:bgClr>
              <a:schemeClr val="tx1"/>
            </a:bgClr>
          </a:pattFill>
        </p:spPr>
        <p:txBody>
          <a:bodyPr anchor="ctr">
            <a:normAutofit/>
          </a:bodyPr>
          <a:lstStyle/>
          <a:p>
            <a:r>
              <a:rPr lang="en-GB" sz="3600" b="1" dirty="0">
                <a:solidFill>
                  <a:schemeClr val="bg1"/>
                </a:solidFill>
                <a:latin typeface="Times New Roman" panose="02020603050405020304" pitchFamily="18" charset="0"/>
                <a:cs typeface="Times New Roman" panose="02020603050405020304" pitchFamily="18" charset="0"/>
              </a:rPr>
              <a:t>Steps to Create a Dashboard in Excel</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B97C59-F8F3-AC7D-3424-59636CFB6CD9}"/>
              </a:ext>
            </a:extLst>
          </p:cNvPr>
          <p:cNvSpPr>
            <a:spLocks noGrp="1"/>
          </p:cNvSpPr>
          <p:nvPr>
            <p:ph idx="1"/>
          </p:nvPr>
        </p:nvSpPr>
        <p:spPr>
          <a:xfrm>
            <a:off x="443754" y="2108201"/>
            <a:ext cx="6736976" cy="3760891"/>
          </a:xfrm>
        </p:spPr>
        <p:txBody>
          <a:bodyPr>
            <a:normAutofit lnSpcReduction="10000"/>
          </a:bodyPr>
          <a:lstStyle/>
          <a:p>
            <a:r>
              <a:rPr lang="en-GB" sz="2400" dirty="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 Data Preparation:</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Collect and organize your data. Data can come from various sources like Excel sheets, databases, or external systems.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Ensure your data is clean (free of duplicates, errors, and missing values).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Create structured tables for better management and flexibility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424112-9DEE-F58B-E745-4DAA66DD2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247" y="2218766"/>
            <a:ext cx="4128247" cy="3650326"/>
          </a:xfrm>
          <a:prstGeom prst="rect">
            <a:avLst/>
          </a:prstGeom>
        </p:spPr>
      </p:pic>
    </p:spTree>
    <p:extLst>
      <p:ext uri="{BB962C8B-B14F-4D97-AF65-F5344CB8AC3E}">
        <p14:creationId xmlns:p14="http://schemas.microsoft.com/office/powerpoint/2010/main" val="67532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C00A-2155-28A9-FD21-4F0646856A21}"/>
              </a:ext>
            </a:extLst>
          </p:cNvPr>
          <p:cNvSpPr>
            <a:spLocks noGrp="1"/>
          </p:cNvSpPr>
          <p:nvPr>
            <p:ph type="title"/>
          </p:nvPr>
        </p:nvSpPr>
        <p:spPr>
          <a:xfrm>
            <a:off x="497541" y="286603"/>
            <a:ext cx="11201400" cy="1640671"/>
          </a:xfrm>
          <a:pattFill prst="pct5">
            <a:fgClr>
              <a:schemeClr val="tx1"/>
            </a:fgClr>
            <a:bgClr>
              <a:schemeClr val="tx1"/>
            </a:bgClr>
          </a:pattFill>
        </p:spPr>
        <p:txBody>
          <a:bodyPr anchor="ctr">
            <a:normAutofit/>
          </a:bodyPr>
          <a:lstStyle/>
          <a:p>
            <a:r>
              <a:rPr lang="en-GB" sz="4000" b="1" dirty="0">
                <a:solidFill>
                  <a:schemeClr val="bg1"/>
                </a:solidFill>
                <a:latin typeface="Times New Roman" panose="02020603050405020304" pitchFamily="18" charset="0"/>
                <a:cs typeface="Times New Roman" panose="02020603050405020304" pitchFamily="18" charset="0"/>
              </a:rPr>
              <a:t>2.</a:t>
            </a:r>
            <a:r>
              <a:rPr lang="en-IN" sz="4000" b="1" dirty="0">
                <a:solidFill>
                  <a:schemeClr val="bg1"/>
                </a:solidFill>
                <a:latin typeface="Times New Roman" panose="02020603050405020304" pitchFamily="18" charset="0"/>
                <a:cs typeface="Times New Roman" panose="02020603050405020304" pitchFamily="18" charset="0"/>
              </a:rPr>
              <a:t> Data Analysis</a:t>
            </a:r>
          </a:p>
        </p:txBody>
      </p:sp>
      <p:sp>
        <p:nvSpPr>
          <p:cNvPr id="3" name="Content Placeholder 2">
            <a:extLst>
              <a:ext uri="{FF2B5EF4-FFF2-40B4-BE49-F238E27FC236}">
                <a16:creationId xmlns:a16="http://schemas.microsoft.com/office/drawing/2014/main" id="{50B7B262-24BD-C4C7-86E7-B59610183363}"/>
              </a:ext>
            </a:extLst>
          </p:cNvPr>
          <p:cNvSpPr>
            <a:spLocks noGrp="1"/>
          </p:cNvSpPr>
          <p:nvPr>
            <p:ph idx="1"/>
          </p:nvPr>
        </p:nvSpPr>
        <p:spPr>
          <a:xfrm>
            <a:off x="497541" y="2108201"/>
            <a:ext cx="6696635" cy="3760891"/>
          </a:xfrm>
        </p:spPr>
        <p:txBody>
          <a:bodyPr>
            <a:normAutofit/>
          </a:bodyPr>
          <a:lstStyle/>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Use Excel’s built-in functions (e.g., SUM,AVERAGE, COUNTIF, VLOOKUP, INDEX/MATCH ,</a:t>
            </a:r>
            <a:r>
              <a:rPr lang="en-IN" sz="2400" dirty="0">
                <a:latin typeface="Times New Roman" panose="02020603050405020304" pitchFamily="18" charset="0"/>
                <a:cs typeface="Times New Roman" panose="02020603050405020304" pitchFamily="18" charset="0"/>
              </a:rPr>
              <a:t> etc.) for calculations.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Leverage PivotTables to summarize data and identify trends.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25178E-35E9-B86B-2FE9-2CC2DD740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588" y="2108201"/>
            <a:ext cx="4096871" cy="3660587"/>
          </a:xfrm>
          <a:prstGeom prst="rect">
            <a:avLst/>
          </a:prstGeom>
        </p:spPr>
      </p:pic>
    </p:spTree>
    <p:extLst>
      <p:ext uri="{BB962C8B-B14F-4D97-AF65-F5344CB8AC3E}">
        <p14:creationId xmlns:p14="http://schemas.microsoft.com/office/powerpoint/2010/main" val="413139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5D5A-EE40-D757-62FD-7CCA7419DB0A}"/>
              </a:ext>
            </a:extLst>
          </p:cNvPr>
          <p:cNvSpPr>
            <a:spLocks noGrp="1"/>
          </p:cNvSpPr>
          <p:nvPr>
            <p:ph type="title"/>
          </p:nvPr>
        </p:nvSpPr>
        <p:spPr>
          <a:xfrm>
            <a:off x="309283" y="286602"/>
            <a:ext cx="11389658" cy="1640671"/>
          </a:xfrm>
          <a:pattFill prst="pct5">
            <a:fgClr>
              <a:schemeClr val="tx1"/>
            </a:fgClr>
            <a:bgClr>
              <a:schemeClr val="tx1"/>
            </a:bgClr>
          </a:pattFill>
        </p:spPr>
        <p:txBody>
          <a:bodyPr anchor="ctr">
            <a:normAutofit/>
          </a:bodyPr>
          <a:lstStyle/>
          <a:p>
            <a:r>
              <a:rPr lang="en-IN" sz="3200" b="1" dirty="0">
                <a:solidFill>
                  <a:schemeClr val="bg1"/>
                </a:solidFill>
                <a:latin typeface="Times New Roman" panose="02020603050405020304" pitchFamily="18" charset="0"/>
                <a:cs typeface="Times New Roman" panose="02020603050405020304" pitchFamily="18" charset="0"/>
              </a:rPr>
              <a:t>3. Creating Charts and Visualizations</a:t>
            </a:r>
          </a:p>
        </p:txBody>
      </p:sp>
      <p:sp>
        <p:nvSpPr>
          <p:cNvPr id="3" name="Content Placeholder 2">
            <a:extLst>
              <a:ext uri="{FF2B5EF4-FFF2-40B4-BE49-F238E27FC236}">
                <a16:creationId xmlns:a16="http://schemas.microsoft.com/office/drawing/2014/main" id="{619792D6-13DE-EDA9-2FB3-CAD852689CEC}"/>
              </a:ext>
            </a:extLst>
          </p:cNvPr>
          <p:cNvSpPr>
            <a:spLocks noGrp="1"/>
          </p:cNvSpPr>
          <p:nvPr>
            <p:ph idx="1"/>
          </p:nvPr>
        </p:nvSpPr>
        <p:spPr>
          <a:xfrm>
            <a:off x="493059" y="2111188"/>
            <a:ext cx="6674223" cy="3828127"/>
          </a:xfrm>
        </p:spPr>
        <p:txBody>
          <a:bodyPr>
            <a:normAutofit/>
          </a:bodyPr>
          <a:lstStyle/>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Use different chart types to visualize data, such as</a:t>
            </a:r>
          </a:p>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Bar/Column Charts</a:t>
            </a:r>
            <a:r>
              <a:rPr lang="en-GB" sz="2000" dirty="0">
                <a:latin typeface="Times New Roman" panose="02020603050405020304" pitchFamily="18" charset="0"/>
                <a:cs typeface="Times New Roman" panose="02020603050405020304" pitchFamily="18" charset="0"/>
              </a:rPr>
              <a:t>: Great for comparing categories.</a:t>
            </a:r>
          </a:p>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Line Charts</a:t>
            </a:r>
            <a:r>
              <a:rPr lang="en-GB" sz="2000" dirty="0">
                <a:latin typeface="Times New Roman" panose="02020603050405020304" pitchFamily="18" charset="0"/>
                <a:cs typeface="Times New Roman" panose="02020603050405020304" pitchFamily="18" charset="0"/>
              </a:rPr>
              <a:t>: Effective for showing trends over time.</a:t>
            </a:r>
          </a:p>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Pie Charts</a:t>
            </a:r>
            <a:r>
              <a:rPr lang="en-GB" sz="2000" dirty="0">
                <a:latin typeface="Times New Roman" panose="02020603050405020304" pitchFamily="18" charset="0"/>
                <a:cs typeface="Times New Roman" panose="02020603050405020304" pitchFamily="18" charset="0"/>
              </a:rPr>
              <a:t>: Useful for displaying proportions.</a:t>
            </a:r>
          </a:p>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Combo Charts</a:t>
            </a:r>
            <a:r>
              <a:rPr lang="en-GB" sz="2000" dirty="0">
                <a:latin typeface="Times New Roman" panose="02020603050405020304" pitchFamily="18" charset="0"/>
                <a:cs typeface="Times New Roman" panose="02020603050405020304" pitchFamily="18" charset="0"/>
              </a:rPr>
              <a:t>: When you need to combine different types of data.</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Conditional formatting can be applied to highlight key metrics.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5C254A-EED6-3697-280C-B39D7031D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730" y="2259105"/>
            <a:ext cx="3907211" cy="3415553"/>
          </a:xfrm>
          <a:prstGeom prst="rect">
            <a:avLst/>
          </a:prstGeom>
        </p:spPr>
      </p:pic>
    </p:spTree>
    <p:extLst>
      <p:ext uri="{BB962C8B-B14F-4D97-AF65-F5344CB8AC3E}">
        <p14:creationId xmlns:p14="http://schemas.microsoft.com/office/powerpoint/2010/main" val="157643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AFB-E043-F896-97CB-34C6AE4562CD}"/>
              </a:ext>
            </a:extLst>
          </p:cNvPr>
          <p:cNvSpPr>
            <a:spLocks noGrp="1"/>
          </p:cNvSpPr>
          <p:nvPr>
            <p:ph type="title"/>
          </p:nvPr>
        </p:nvSpPr>
        <p:spPr>
          <a:xfrm>
            <a:off x="376517" y="286602"/>
            <a:ext cx="11524129" cy="1654739"/>
          </a:xfrm>
          <a:pattFill prst="pct5">
            <a:fgClr>
              <a:schemeClr val="tx1"/>
            </a:fgClr>
            <a:bgClr>
              <a:schemeClr val="tx1"/>
            </a:bgClr>
          </a:pattFill>
        </p:spPr>
        <p:txBody>
          <a:bodyPr anchor="ctr">
            <a:normAutofit/>
          </a:bodyPr>
          <a:lstStyle/>
          <a:p>
            <a:r>
              <a:rPr lang="en-IN" sz="3200" b="1" dirty="0">
                <a:solidFill>
                  <a:schemeClr val="bg1"/>
                </a:solidFill>
                <a:latin typeface="Times New Roman" panose="02020603050405020304" pitchFamily="18" charset="0"/>
                <a:cs typeface="Times New Roman" panose="02020603050405020304" pitchFamily="18" charset="0"/>
              </a:rPr>
              <a:t>4. Using PivotTables &amp; Pivot Charts</a:t>
            </a:r>
          </a:p>
        </p:txBody>
      </p:sp>
      <p:sp>
        <p:nvSpPr>
          <p:cNvPr id="4" name="Rectangle 1">
            <a:extLst>
              <a:ext uri="{FF2B5EF4-FFF2-40B4-BE49-F238E27FC236}">
                <a16:creationId xmlns:a16="http://schemas.microsoft.com/office/drawing/2014/main" id="{A7CFF455-5C91-E890-66BF-6039F82AE536}"/>
              </a:ext>
            </a:extLst>
          </p:cNvPr>
          <p:cNvSpPr>
            <a:spLocks noGrp="1" noChangeArrowheads="1"/>
          </p:cNvSpPr>
          <p:nvPr>
            <p:ph idx="1"/>
          </p:nvPr>
        </p:nvSpPr>
        <p:spPr bwMode="auto">
          <a:xfrm>
            <a:off x="510988" y="2632405"/>
            <a:ext cx="64545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Tables allow for dynamic reporting, letting you slice and dice data by different dimensions.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Charts are linked to PivotTables, providing an interactive way to visualize filtered data. </a:t>
            </a:r>
          </a:p>
        </p:txBody>
      </p:sp>
      <p:pic>
        <p:nvPicPr>
          <p:cNvPr id="5" name="Picture 4">
            <a:extLst>
              <a:ext uri="{FF2B5EF4-FFF2-40B4-BE49-F238E27FC236}">
                <a16:creationId xmlns:a16="http://schemas.microsoft.com/office/drawing/2014/main" id="{7505FFEB-A3DD-A27E-6AEB-9E90C6679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192" y="2433918"/>
            <a:ext cx="4448454" cy="3133163"/>
          </a:xfrm>
          <a:prstGeom prst="rect">
            <a:avLst/>
          </a:prstGeom>
        </p:spPr>
      </p:pic>
    </p:spTree>
    <p:extLst>
      <p:ext uri="{BB962C8B-B14F-4D97-AF65-F5344CB8AC3E}">
        <p14:creationId xmlns:p14="http://schemas.microsoft.com/office/powerpoint/2010/main" val="8981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D526-457D-8FC6-FFD7-2DE8BCABD289}"/>
              </a:ext>
            </a:extLst>
          </p:cNvPr>
          <p:cNvSpPr>
            <a:spLocks noGrp="1"/>
          </p:cNvSpPr>
          <p:nvPr>
            <p:ph type="title"/>
          </p:nvPr>
        </p:nvSpPr>
        <p:spPr>
          <a:xfrm>
            <a:off x="524435" y="427280"/>
            <a:ext cx="11174505" cy="1471858"/>
          </a:xfrm>
          <a:pattFill prst="pct5">
            <a:fgClr>
              <a:schemeClr val="tx1"/>
            </a:fgClr>
            <a:bgClr>
              <a:schemeClr val="tx1"/>
            </a:bgClr>
          </a:pattFill>
        </p:spPr>
        <p:txBody>
          <a:bodyPr anchor="ctr">
            <a:normAutofit/>
          </a:bodyPr>
          <a:lstStyle/>
          <a:p>
            <a:r>
              <a:rPr lang="en-IN" sz="3600" b="1" dirty="0">
                <a:solidFill>
                  <a:schemeClr val="bg1"/>
                </a:solidFill>
                <a:latin typeface="Times New Roman" panose="02020603050405020304" pitchFamily="18" charset="0"/>
                <a:cs typeface="Times New Roman" panose="02020603050405020304" pitchFamily="18" charset="0"/>
              </a:rPr>
              <a:t>5. Adding Interactivity</a:t>
            </a:r>
          </a:p>
        </p:txBody>
      </p:sp>
      <p:sp>
        <p:nvSpPr>
          <p:cNvPr id="3" name="Content Placeholder 2">
            <a:extLst>
              <a:ext uri="{FF2B5EF4-FFF2-40B4-BE49-F238E27FC236}">
                <a16:creationId xmlns:a16="http://schemas.microsoft.com/office/drawing/2014/main" id="{C0F33D0E-CD92-B6F8-D15F-55C0F97776AD}"/>
              </a:ext>
            </a:extLst>
          </p:cNvPr>
          <p:cNvSpPr>
            <a:spLocks noGrp="1"/>
          </p:cNvSpPr>
          <p:nvPr>
            <p:ph idx="1"/>
          </p:nvPr>
        </p:nvSpPr>
        <p:spPr>
          <a:xfrm>
            <a:off x="524436" y="2108201"/>
            <a:ext cx="6696636" cy="3760891"/>
          </a:xfrm>
        </p:spPr>
        <p:txBody>
          <a:bodyPr>
            <a:normAutofit fontScale="92500" lnSpcReduction="10000"/>
          </a:bodyPr>
          <a:lstStyle/>
          <a:p>
            <a:pPr>
              <a:lnSpc>
                <a:spcPct val="150000"/>
              </a:lnSpc>
              <a:buFont typeface="Wingdings" panose="05000000000000000000" pitchFamily="2" charset="2"/>
              <a:buChar char="v"/>
            </a:pPr>
            <a:r>
              <a:rPr lang="en-GB" sz="2800" b="1" dirty="0">
                <a:latin typeface="Times New Roman" panose="02020603050405020304" pitchFamily="18" charset="0"/>
                <a:cs typeface="Times New Roman" panose="02020603050405020304" pitchFamily="18" charset="0"/>
              </a:rPr>
              <a:t>Slicers</a:t>
            </a:r>
            <a:r>
              <a:rPr lang="en-GB" sz="2800" dirty="0">
                <a:latin typeface="Times New Roman" panose="02020603050405020304" pitchFamily="18" charset="0"/>
                <a:cs typeface="Times New Roman" panose="02020603050405020304" pitchFamily="18" charset="0"/>
              </a:rPr>
              <a:t>: Allow users to filter data in PivotTables and </a:t>
            </a:r>
            <a:r>
              <a:rPr lang="en-GB" sz="2800" dirty="0" err="1">
                <a:latin typeface="Times New Roman" panose="02020603050405020304" pitchFamily="18" charset="0"/>
                <a:cs typeface="Times New Roman" panose="02020603050405020304" pitchFamily="18" charset="0"/>
              </a:rPr>
              <a:t>PivotCharts</a:t>
            </a:r>
            <a:r>
              <a:rPr lang="en-GB" sz="28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r>
              <a:rPr lang="en-GB" sz="2800" b="1" dirty="0">
                <a:latin typeface="Times New Roman" panose="02020603050405020304" pitchFamily="18" charset="0"/>
                <a:cs typeface="Times New Roman" panose="02020603050405020304" pitchFamily="18" charset="0"/>
              </a:rPr>
              <a:t>Dropdowns/Combo boxes</a:t>
            </a:r>
            <a:r>
              <a:rPr lang="en-GB" sz="2800" dirty="0">
                <a:latin typeface="Times New Roman" panose="02020603050405020304" pitchFamily="18" charset="0"/>
                <a:cs typeface="Times New Roman" panose="02020603050405020304" pitchFamily="18" charset="0"/>
              </a:rPr>
              <a:t>: You can create dynamic ranges for filtering data.</a:t>
            </a:r>
          </a:p>
          <a:p>
            <a:pPr>
              <a:lnSpc>
                <a:spcPct val="150000"/>
              </a:lnSpc>
              <a:buFont typeface="Wingdings" panose="05000000000000000000" pitchFamily="2" charset="2"/>
              <a:buChar char="v"/>
            </a:pPr>
            <a:r>
              <a:rPr lang="en-GB" sz="2800" b="1" dirty="0">
                <a:latin typeface="Times New Roman" panose="02020603050405020304" pitchFamily="18" charset="0"/>
                <a:cs typeface="Times New Roman" panose="02020603050405020304" pitchFamily="18" charset="0"/>
              </a:rPr>
              <a:t>Form Controls (e.g., Buttons, Checkboxes)</a:t>
            </a:r>
            <a:r>
              <a:rPr lang="en-GB" sz="2800" dirty="0">
                <a:latin typeface="Times New Roman" panose="02020603050405020304" pitchFamily="18" charset="0"/>
                <a:cs typeface="Times New Roman" panose="02020603050405020304" pitchFamily="18" charset="0"/>
              </a:rPr>
              <a:t>: Enable further interaction with the dashboard.</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8CFCAA-6765-9A38-AD76-6A6310D1C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026" y="2101985"/>
            <a:ext cx="3919538" cy="3491991"/>
          </a:xfrm>
          <a:prstGeom prst="rect">
            <a:avLst/>
          </a:prstGeom>
        </p:spPr>
      </p:pic>
    </p:spTree>
    <p:extLst>
      <p:ext uri="{BB962C8B-B14F-4D97-AF65-F5344CB8AC3E}">
        <p14:creationId xmlns:p14="http://schemas.microsoft.com/office/powerpoint/2010/main" val="382800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015B-C7C2-FBC6-3140-A0C03409A0E3}"/>
              </a:ext>
            </a:extLst>
          </p:cNvPr>
          <p:cNvSpPr>
            <a:spLocks noGrp="1"/>
          </p:cNvSpPr>
          <p:nvPr>
            <p:ph type="title"/>
          </p:nvPr>
        </p:nvSpPr>
        <p:spPr>
          <a:xfrm>
            <a:off x="618565" y="286603"/>
            <a:ext cx="11040035" cy="1626603"/>
          </a:xfrm>
          <a:pattFill prst="pct5">
            <a:fgClr>
              <a:schemeClr val="tx1"/>
            </a:fgClr>
            <a:bgClr>
              <a:schemeClr val="tx1"/>
            </a:bgClr>
          </a:pattFill>
        </p:spPr>
        <p:txBody>
          <a:bodyPr anchor="ctr">
            <a:normAutofit/>
          </a:bodyPr>
          <a:lstStyle/>
          <a:p>
            <a:r>
              <a:rPr lang="en-IN" sz="3600" b="1" dirty="0">
                <a:solidFill>
                  <a:schemeClr val="bg1"/>
                </a:solidFill>
                <a:latin typeface="Times New Roman" panose="02020603050405020304" pitchFamily="18" charset="0"/>
                <a:cs typeface="Times New Roman" panose="02020603050405020304" pitchFamily="18" charset="0"/>
              </a:rPr>
              <a:t>6. Layout and Design</a:t>
            </a:r>
          </a:p>
        </p:txBody>
      </p:sp>
      <p:sp>
        <p:nvSpPr>
          <p:cNvPr id="3" name="Content Placeholder 2">
            <a:extLst>
              <a:ext uri="{FF2B5EF4-FFF2-40B4-BE49-F238E27FC236}">
                <a16:creationId xmlns:a16="http://schemas.microsoft.com/office/drawing/2014/main" id="{40D4348B-353C-FA19-86DF-539ED7F4D643}"/>
              </a:ext>
            </a:extLst>
          </p:cNvPr>
          <p:cNvSpPr>
            <a:spLocks noGrp="1"/>
          </p:cNvSpPr>
          <p:nvPr>
            <p:ph idx="1"/>
          </p:nvPr>
        </p:nvSpPr>
        <p:spPr>
          <a:xfrm>
            <a:off x="618566" y="2108201"/>
            <a:ext cx="6844552" cy="3760891"/>
          </a:xfrm>
        </p:spPr>
        <p:txBody>
          <a:bodyPr>
            <a:normAutofit/>
          </a:bodyPr>
          <a:lstStyle/>
          <a:p>
            <a:pPr>
              <a:buFont typeface="Wingdings" panose="05000000000000000000" pitchFamily="2" charset="2"/>
              <a:buChar char="v"/>
            </a:pPr>
            <a:r>
              <a:rPr lang="en-GB" sz="2800" dirty="0">
                <a:latin typeface="Times New Roman" panose="02020603050405020304" pitchFamily="18" charset="0"/>
                <a:cs typeface="Times New Roman" panose="02020603050405020304" pitchFamily="18" charset="0"/>
              </a:rPr>
              <a:t>Organize the dashboard layout for easy navigation.</a:t>
            </a:r>
          </a:p>
          <a:p>
            <a:pPr>
              <a:buFont typeface="Wingdings" panose="05000000000000000000" pitchFamily="2" charset="2"/>
              <a:buChar char="v"/>
            </a:pPr>
            <a:r>
              <a:rPr lang="en-GB" sz="2800" dirty="0">
                <a:latin typeface="Times New Roman" panose="02020603050405020304" pitchFamily="18" charset="0"/>
                <a:cs typeface="Times New Roman" panose="02020603050405020304" pitchFamily="18" charset="0"/>
              </a:rPr>
              <a:t>Group related visuals and use clear titles and labels.</a:t>
            </a:r>
          </a:p>
          <a:p>
            <a:pPr>
              <a:buFont typeface="Wingdings" panose="05000000000000000000" pitchFamily="2" charset="2"/>
              <a:buChar char="v"/>
            </a:pPr>
            <a:r>
              <a:rPr lang="en-GB" sz="2800" dirty="0">
                <a:latin typeface="Times New Roman" panose="02020603050405020304" pitchFamily="18" charset="0"/>
                <a:cs typeface="Times New Roman" panose="02020603050405020304" pitchFamily="18" charset="0"/>
              </a:rPr>
              <a:t>Maintain consistency with fonts, </a:t>
            </a:r>
            <a:r>
              <a:rPr lang="en-GB" sz="2800" dirty="0" err="1">
                <a:latin typeface="Times New Roman" panose="02020603050405020304" pitchFamily="18" charset="0"/>
                <a:cs typeface="Times New Roman" panose="02020603050405020304" pitchFamily="18" charset="0"/>
              </a:rPr>
              <a:t>colors</a:t>
            </a:r>
            <a:r>
              <a:rPr lang="en-GB" sz="2800" dirty="0">
                <a:latin typeface="Times New Roman" panose="02020603050405020304" pitchFamily="18" charset="0"/>
                <a:cs typeface="Times New Roman" panose="02020603050405020304" pitchFamily="18" charset="0"/>
              </a:rPr>
              <a:t>, and chart styles.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948487-8B61-EB9B-FF7E-4CA3FF7E3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117" y="2108201"/>
            <a:ext cx="4195483" cy="3590365"/>
          </a:xfrm>
          <a:prstGeom prst="rect">
            <a:avLst/>
          </a:prstGeom>
        </p:spPr>
      </p:pic>
    </p:spTree>
    <p:extLst>
      <p:ext uri="{BB962C8B-B14F-4D97-AF65-F5344CB8AC3E}">
        <p14:creationId xmlns:p14="http://schemas.microsoft.com/office/powerpoint/2010/main" val="247075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651F-AE50-DDA9-1339-E447FBBE634E}"/>
              </a:ext>
            </a:extLst>
          </p:cNvPr>
          <p:cNvSpPr>
            <a:spLocks noGrp="1"/>
          </p:cNvSpPr>
          <p:nvPr>
            <p:ph type="title"/>
          </p:nvPr>
        </p:nvSpPr>
        <p:spPr>
          <a:xfrm>
            <a:off x="349624" y="286603"/>
            <a:ext cx="11430000" cy="1626603"/>
          </a:xfrm>
          <a:pattFill prst="pct5">
            <a:fgClr>
              <a:schemeClr val="tx1"/>
            </a:fgClr>
            <a:bgClr>
              <a:schemeClr val="tx1"/>
            </a:bgClr>
          </a:pattFill>
        </p:spPr>
        <p:txBody>
          <a:bodyPr anchor="ctr">
            <a:normAutofit/>
          </a:bodyPr>
          <a:lstStyle/>
          <a:p>
            <a:r>
              <a:rPr lang="en-IN" sz="3600" b="1" dirty="0">
                <a:solidFill>
                  <a:schemeClr val="bg1"/>
                </a:solidFill>
                <a:latin typeface="Times New Roman" panose="02020603050405020304" pitchFamily="18" charset="0"/>
                <a:cs typeface="Times New Roman" panose="02020603050405020304" pitchFamily="18" charset="0"/>
              </a:rPr>
              <a:t>7. Final Touches</a:t>
            </a:r>
          </a:p>
        </p:txBody>
      </p:sp>
      <p:sp>
        <p:nvSpPr>
          <p:cNvPr id="3" name="Content Placeholder 2">
            <a:extLst>
              <a:ext uri="{FF2B5EF4-FFF2-40B4-BE49-F238E27FC236}">
                <a16:creationId xmlns:a16="http://schemas.microsoft.com/office/drawing/2014/main" id="{9A3B10F5-D0B0-27DF-7099-C58DBE085704}"/>
              </a:ext>
            </a:extLst>
          </p:cNvPr>
          <p:cNvSpPr>
            <a:spLocks noGrp="1"/>
          </p:cNvSpPr>
          <p:nvPr>
            <p:ph idx="1"/>
          </p:nvPr>
        </p:nvSpPr>
        <p:spPr>
          <a:xfrm>
            <a:off x="349624" y="2108201"/>
            <a:ext cx="6992470" cy="3760891"/>
          </a:xfrm>
        </p:spPr>
        <p:txBody>
          <a:bodyPr>
            <a:normAutofit/>
          </a:bodyPr>
          <a:lstStyle/>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Remove any unnecessary gridlines, headings, or clutter</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Use the "View" option to hide rows/columns or Excel ribbon for a cleaner look.</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Ensure your dashboard is responsive by testing different filters and slicers.</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AFF297-20B6-1561-DADB-6E8ABC2B9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094" y="2108200"/>
            <a:ext cx="4437530" cy="3526117"/>
          </a:xfrm>
          <a:prstGeom prst="rect">
            <a:avLst/>
          </a:prstGeom>
        </p:spPr>
      </p:pic>
    </p:spTree>
    <p:extLst>
      <p:ext uri="{BB962C8B-B14F-4D97-AF65-F5344CB8AC3E}">
        <p14:creationId xmlns:p14="http://schemas.microsoft.com/office/powerpoint/2010/main" val="113895824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{B0F57B65-6E61-4AA0-835D-8D96DF11824E}tf56160789_win32</Template>
  <TotalTime>224</TotalTime>
  <Words>566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Calibri</vt:lpstr>
      <vt:lpstr>Franklin Gothic Book</vt:lpstr>
      <vt:lpstr>Times New Roman</vt:lpstr>
      <vt:lpstr>Wingdings</vt:lpstr>
      <vt:lpstr>Custom</vt:lpstr>
      <vt:lpstr>  Creating dashboards in Excel </vt:lpstr>
      <vt:lpstr> Dashboards </vt:lpstr>
      <vt:lpstr>Steps to Create a Dashboard in Excel</vt:lpstr>
      <vt:lpstr>2. Data Analysis</vt:lpstr>
      <vt:lpstr>3. Creating Charts and Visualizations</vt:lpstr>
      <vt:lpstr>4. Using PivotTables &amp; Pivot Charts</vt:lpstr>
      <vt:lpstr>5. Adding Interactivity</vt:lpstr>
      <vt:lpstr>6. Layout and Design</vt:lpstr>
      <vt:lpstr>7. Final Touches</vt:lpstr>
      <vt:lpstr>Example Use Cases for Excel Dashboards</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36</cp:revision>
  <dcterms:created xsi:type="dcterms:W3CDTF">2024-10-16T05:43:04Z</dcterms:created>
  <dcterms:modified xsi:type="dcterms:W3CDTF">2024-10-17T13:23:28Z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