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3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32" autoAdjust="0"/>
  </p:normalViewPr>
  <p:slideViewPr>
    <p:cSldViewPr snapToGrid="0">
      <p:cViewPr varScale="1">
        <p:scale>
          <a:sx n="67" d="100"/>
          <a:sy n="67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235F-F35D-5072-C63B-833644AD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7069-547B-07BF-E057-3F0D61355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A0D0-5CE1-FE9D-38CD-B121C7A1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50E6-BF21-39DB-2480-B4C8920E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B943-E4D4-45C4-335D-4D6FE710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7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E615-7BD9-7AF4-86EC-40FBA647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40E3E-EDB4-7D67-1F8E-F5BCDFCBC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A9C7-9FD5-9DA4-142F-2BBCCB50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9F88-E128-5552-8CA6-4E47ED21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6B06-AFA3-8C46-3074-B244E7DD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E6DF5-149D-0142-E9C1-5881631C5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AE3E5-AC74-5E5F-0DFF-7916477E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4060-6905-7395-4864-570DB55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E192-0D57-2468-2368-F3BFBF8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6C9E-459D-D6F0-69E7-F15490A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DE2B-4617-FB88-E0F4-9300B20E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4F23-D433-1879-9BC9-FE5C06FF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ED8E-3195-5DB1-F5C0-C395A2BB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17C0-839A-B277-7D61-4773A4E0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3058-5B65-A889-6A25-D280A869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85A9-C187-4D08-C2C1-1C4A27E6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4AD4-14C3-01EE-BB7B-0E1F17CB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D697-3B89-78FD-B3D2-3F9E90DD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8BBF-E57C-FC42-CBAC-C86CF17F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8761-88B5-4127-507D-0283BEEC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9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BDC4-41EB-634D-78C9-6F95F28D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7E-EA56-2B45-1A8E-59B7DCA60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D04B-2DB0-80F9-B8AD-927328B4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8592-C1B8-C094-5E85-A7B95E4E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3104F-FA63-E81B-EA5B-EC54B47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AD3E-F9F8-8505-2CE7-68B56016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670A-5C03-EE67-C8DE-F1B69B8D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FA84-9570-7CAF-968F-57DF1B60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F5548-BD63-654F-A29C-75F10FE2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F6F20-84A4-2B42-DAB8-9CC603668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9BA42-84E1-9868-A58F-C5AB3088E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C639E-32B4-A4D0-270D-6DDCE86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C52F7-BDE7-7183-F30E-9FF0B25A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DD286-0EEB-B939-D679-34CE67B0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36EC-706D-78A5-3867-37932EEA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822C6-D625-EE15-2A08-42D2C69E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B2B09-F03F-7CE7-7BEB-FEC07ED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7B642-A7E7-959E-0965-FC9D67BC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5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A8BB6-4C0F-38DC-9D55-C4A8A526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40288-048E-0639-9FDC-45632714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B6E20-A200-7CB8-5B42-64AAA2C8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3AEA-D608-FC7B-2CFE-358C9633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5E71-5F46-F64D-D7A0-544C95CF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8D882-4721-B958-0416-522F3A30A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5221-5075-6916-3ED7-9BD94AA0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2EF3-80B6-407A-F4E7-6C2FB1CD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C6973-6571-5581-3F27-FF3A62A8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3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0B03-1947-B1E2-D254-DC5D07E8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DD2C3-D2D7-4856-B6DD-F82ECB7C2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20E19-AD6B-9602-D57E-CAE01DBF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58024-F759-709E-4B7C-F01F1B28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9E24-F399-5297-CE23-2F0753DE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AB114-39C5-E29C-DC59-D9844477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802C-DD13-8830-BB18-AAF37981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F777-90F1-FDED-CF94-89B0BCF8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411C-4C97-BA64-4BC7-CEFD3C06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57EF-B292-4C87-8CB3-EBD812FD13D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E5CA-71B6-0026-7C3F-FC66073CE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EBB5-1DE2-F7FA-53D9-6C804EFA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4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jaycraju98@gmai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7FBA54-80AF-78FA-E4E4-474ED40B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812" y="900112"/>
            <a:ext cx="5586413" cy="5400676"/>
          </a:xfrm>
          <a:solidFill>
            <a:schemeClr val="bg1">
              <a:alpha val="96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 and HLOOKUP</a:t>
            </a:r>
          </a:p>
          <a:p>
            <a:pPr marL="0" indent="0" algn="ctr">
              <a:buNone/>
            </a:pP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84E526-408A-A04C-ABB3-95C2477300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3957E8-CA3D-C090-0E3D-3B92E53A2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690688"/>
            <a:ext cx="8115300" cy="422433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 functions play a crucial role in data management, analysis, and decision-making in tools like Excel and Google sheets. They are important because they help you efficiently search for, retrieve, and </a:t>
            </a:r>
            <a:r>
              <a:rPr lang="en-GB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data across large datasets without manual effort.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to use these functions empowers you to efficiently extract information from large datasets, saving time and ensuring accuracy in your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analyses and reports</a:t>
            </a:r>
            <a:r>
              <a:rPr lang="en-IN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1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0D7E-1928-4174-DF5C-A98725E2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149" y="1445341"/>
            <a:ext cx="5589638" cy="4731621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Thanks!!!</a:t>
            </a:r>
            <a:endParaRPr lang="en-IN" sz="6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882BB9-AF87-4A82-1709-8F88CF61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3700" y="4257675"/>
            <a:ext cx="4610100" cy="191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ajaycraju98@gmail.com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0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A7724A-3FEC-CF65-92D3-C2DBFE09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375400" cy="1357313"/>
          </a:xfrm>
        </p:spPr>
        <p:txBody>
          <a:bodyPr anchor="ctr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VLOOKUP and HLOOKUP!!!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35E908E-85E9-FCB9-09B3-12B60BBE0C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r="1988" b="739"/>
          <a:stretch/>
        </p:blipFill>
        <p:spPr>
          <a:xfrm>
            <a:off x="1100138" y="2500313"/>
            <a:ext cx="4006952" cy="23002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8F77C9-D156-B1A6-79B4-96D7E827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0738" y="1485899"/>
            <a:ext cx="5929312" cy="4900613"/>
          </a:xfrm>
        </p:spPr>
        <p:txBody>
          <a:bodyPr anchor="ctr">
            <a:norm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 VLOOKUP (Vertical Lookup) and HLOOKUP (Horizontal Lookup) are</a:t>
            </a:r>
          </a:p>
          <a:p>
            <a:pPr algn="l"/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functions in Excel that help you search for a specific value in a table</a:t>
            </a:r>
          </a:p>
          <a:p>
            <a:pPr algn="l"/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retrieve information based on that value</a:t>
            </a:r>
          </a:p>
          <a:p>
            <a:pPr algn="l"/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are particularly useful for data analysis, referencing, and</a:t>
            </a:r>
          </a:p>
          <a:p>
            <a:pPr algn="l"/>
            <a:r>
              <a:rPr lang="en-IN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dynamic reports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4BD904-02C6-822A-8BAB-D0327D01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475537" cy="1343024"/>
          </a:xfrm>
          <a:noFill/>
        </p:spPr>
        <p:txBody>
          <a:bodyPr anchor="ctr"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r>
              <a:rPr lang="en-IN" sz="2800" b="1" i="0" u="none" strike="noStrike" baseline="0" dirty="0">
                <a:solidFill>
                  <a:schemeClr val="bg1"/>
                </a:solidFill>
                <a:latin typeface="Merriweather-Bold"/>
              </a:rPr>
              <a:t>(Vertical Lookup)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982840-A75F-F7C6-B8A6-E01C70208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0" y="1571625"/>
            <a:ext cx="5014913" cy="4614863"/>
          </a:xfrm>
          <a:noFill/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r>
              <a:rPr lang="en-GB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(Vertical Lookup) is a popular function in Excel and Google Sheets that helps you find specific data within a </a:t>
            </a:r>
            <a:r>
              <a:rPr lang="en-GB" sz="3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580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.The</a:t>
            </a:r>
            <a:r>
              <a:rPr lang="en-GB" sz="5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are us follows;</a:t>
            </a:r>
            <a:endParaRPr lang="en-GB" sz="5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=VLOOKUP(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table_array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col_index_num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range_lookup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lnSpc>
                <a:spcPct val="170000"/>
              </a:lnSpc>
              <a:buNone/>
            </a:pPr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742B3-24D2-BE1A-3C4E-FF5AC0060EB5}"/>
              </a:ext>
            </a:extLst>
          </p:cNvPr>
          <p:cNvSpPr txBox="1"/>
          <p:nvPr/>
        </p:nvSpPr>
        <p:spPr>
          <a:xfrm>
            <a:off x="5786438" y="1648242"/>
            <a:ext cx="6200775" cy="4247317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wrap="square" anchor="ctr">
            <a:spAutoFit/>
          </a:bodyPr>
          <a:lstStyle/>
          <a:p>
            <a:pPr marL="0" indent="0" algn="l">
              <a:buNone/>
            </a:pPr>
            <a:r>
              <a:rPr lang="en-IN" sz="1800" b="1" i="0" u="none" strike="noStrike" baseline="0" dirty="0">
                <a:latin typeface="Merriweather-Bold"/>
              </a:rPr>
              <a:t>Explanation:</a:t>
            </a:r>
          </a:p>
          <a:p>
            <a:pPr marL="0" indent="0" algn="l">
              <a:buNone/>
            </a:pPr>
            <a:endParaRPr lang="en-IN" sz="1800" b="1" i="0" u="none" strike="noStrike" baseline="0" dirty="0">
              <a:latin typeface="Merriweather-Bold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MS-PMincho"/>
              </a:rPr>
              <a:t>◆ </a:t>
            </a:r>
            <a:r>
              <a:rPr lang="en-GB" sz="1800" b="1" i="0" u="none" strike="noStrike" baseline="0" dirty="0" err="1">
                <a:latin typeface="Merriweather-Bold"/>
              </a:rPr>
              <a:t>lookup_value</a:t>
            </a:r>
            <a:r>
              <a:rPr lang="en-GB" sz="1800" b="0" i="0" u="none" strike="noStrike" baseline="0" dirty="0">
                <a:latin typeface="Merriweather-Regular"/>
              </a:rPr>
              <a:t>: The value you want to search for in the first column of the table.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latin typeface="Merriweather-Regular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MS-PMincho"/>
              </a:rPr>
              <a:t>◆ </a:t>
            </a:r>
            <a:r>
              <a:rPr lang="en-GB" sz="1800" b="1" i="0" u="none" strike="noStrike" baseline="0" dirty="0">
                <a:latin typeface="Merriweather-Bold"/>
              </a:rPr>
              <a:t>table _array</a:t>
            </a:r>
            <a:r>
              <a:rPr lang="en-GB" sz="1800" b="0" i="0" u="none" strike="noStrike" baseline="0" dirty="0">
                <a:latin typeface="Merriweather-Regular"/>
              </a:rPr>
              <a:t>: The range of cells that contains the data. The first column of this range should contain the lookup values.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latin typeface="Merriweather-Regular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MS-PMincho"/>
              </a:rPr>
              <a:t>◆ </a:t>
            </a:r>
            <a:r>
              <a:rPr lang="en-GB" sz="1800" b="1" i="0" u="none" strike="noStrike" baseline="0" dirty="0" err="1">
                <a:latin typeface="Merriweather-Bold"/>
              </a:rPr>
              <a:t>col</a:t>
            </a:r>
            <a:r>
              <a:rPr lang="en-GB" b="1" dirty="0" err="1">
                <a:latin typeface="Merriweather-Bold"/>
              </a:rPr>
              <a:t>_</a:t>
            </a:r>
            <a:r>
              <a:rPr lang="en-GB" sz="1800" b="1" i="0" u="none" strike="noStrike" baseline="0" dirty="0" err="1">
                <a:latin typeface="Merriweather-Bold"/>
              </a:rPr>
              <a:t>index_num</a:t>
            </a:r>
            <a:r>
              <a:rPr lang="en-GB" sz="1800" b="0" i="0" u="none" strike="noStrike" baseline="0" dirty="0">
                <a:latin typeface="Merriweather-Regular"/>
              </a:rPr>
              <a:t>: The column number in the table from which to retrieve the value.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latin typeface="Merriweather-Regular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MS-PMincho"/>
              </a:rPr>
              <a:t>◆ </a:t>
            </a:r>
            <a:r>
              <a:rPr lang="en-GB" sz="1800" b="1" i="0" u="none" strike="noStrike" baseline="0" dirty="0" err="1">
                <a:latin typeface="Merriweather-Bold"/>
              </a:rPr>
              <a:t>range_lookup</a:t>
            </a:r>
            <a:r>
              <a:rPr lang="en-GB" sz="1800" b="0" i="0" u="none" strike="noStrike" baseline="0" dirty="0">
                <a:latin typeface="Merriweather-Regular"/>
              </a:rPr>
              <a:t>: A logical value (TRUE or FALSE) indicating whether to find an exact match (FALSE) or an approximate match (TRUE).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A8C14-47A7-118D-4DD6-0302C585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018420"/>
          </a:xfrm>
        </p:spPr>
        <p:txBody>
          <a:bodyPr>
            <a:norm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it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Works?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89CA68C-4EAB-4278-79AC-55398989A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77267" y="1887953"/>
            <a:ext cx="3394733" cy="101842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1B134C-DA91-8829-A758-8740771C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763" y="3343276"/>
            <a:ext cx="11172824" cy="2771774"/>
          </a:xfrm>
        </p:spPr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To find the price of "Smartphone" (assuming the table starts in cell A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rebuchetMS"/>
              </a:rPr>
              <a:t>1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):</a:t>
            </a:r>
          </a:p>
          <a:p>
            <a:pPr algn="l"/>
            <a:r>
              <a:rPr lang="en-GB" sz="1800" b="1" i="0" u="none" strike="noStrike" baseline="0" dirty="0">
                <a:solidFill>
                  <a:schemeClr val="bg1"/>
                </a:solidFill>
                <a:latin typeface="Merriweather-Bold"/>
              </a:rPr>
              <a:t>=VLOOKUP("Smartphone", A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rebuchetMS-Bold"/>
              </a:rPr>
              <a:t>1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Merriweather-Bold"/>
              </a:rPr>
              <a:t>:B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rebuchetMS-Bold"/>
              </a:rPr>
              <a:t>4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Merriweather-Bold"/>
              </a:rPr>
              <a:t>, 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rebuchetMS-Bold"/>
              </a:rPr>
              <a:t>2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Merriweather-Bold"/>
              </a:rPr>
              <a:t>, FALSE)</a:t>
            </a:r>
          </a:p>
          <a:p>
            <a:pPr algn="l"/>
            <a:r>
              <a:rPr lang="en-GB" sz="1800" b="1" dirty="0">
                <a:solidFill>
                  <a:schemeClr val="bg1"/>
                </a:solidFill>
                <a:latin typeface="Merriweather-Bold"/>
              </a:rPr>
              <a:t>   </a:t>
            </a:r>
          </a:p>
          <a:p>
            <a:pPr algn="l"/>
            <a:r>
              <a:rPr lang="en-GB" sz="1800" b="1" dirty="0" err="1">
                <a:solidFill>
                  <a:schemeClr val="bg1"/>
                </a:solidFill>
                <a:latin typeface="Merriweather-Bold"/>
              </a:rPr>
              <a:t>Lookup_value</a:t>
            </a:r>
            <a:r>
              <a:rPr lang="en-GB" sz="1800" b="1" dirty="0">
                <a:solidFill>
                  <a:schemeClr val="bg1"/>
                </a:solidFill>
                <a:latin typeface="Merriweather-Bold"/>
              </a:rPr>
              <a:t>            </a:t>
            </a:r>
            <a:r>
              <a:rPr lang="en-GB" sz="1800" b="1" dirty="0" err="1">
                <a:solidFill>
                  <a:schemeClr val="bg1"/>
                </a:solidFill>
                <a:latin typeface="Merriweather-Bold"/>
              </a:rPr>
              <a:t>table_array</a:t>
            </a:r>
            <a:r>
              <a:rPr lang="en-GB" sz="1800" b="1" dirty="0">
                <a:solidFill>
                  <a:schemeClr val="bg1"/>
                </a:solidFill>
                <a:latin typeface="Merriweather-Bold"/>
              </a:rPr>
              <a:t>           </a:t>
            </a:r>
            <a:r>
              <a:rPr lang="en-GB" sz="1800" b="1" dirty="0" err="1">
                <a:solidFill>
                  <a:schemeClr val="bg1"/>
                </a:solidFill>
                <a:latin typeface="Merriweather-Bold"/>
              </a:rPr>
              <a:t>col_index_num</a:t>
            </a:r>
            <a:r>
              <a:rPr lang="en-GB" sz="1800" b="1" dirty="0">
                <a:solidFill>
                  <a:schemeClr val="bg1"/>
                </a:solidFill>
                <a:latin typeface="Merriweather-Bold"/>
              </a:rPr>
              <a:t>             </a:t>
            </a:r>
            <a:r>
              <a:rPr lang="en-GB" sz="1800" b="1" dirty="0" err="1">
                <a:solidFill>
                  <a:schemeClr val="bg1"/>
                </a:solidFill>
                <a:latin typeface="Merriweather-Bold"/>
              </a:rPr>
              <a:t>range_lookup</a:t>
            </a:r>
            <a:endParaRPr lang="en-GB" sz="1800" b="1" dirty="0">
              <a:solidFill>
                <a:schemeClr val="bg1"/>
              </a:solidFill>
              <a:latin typeface="Merriweather-Bold"/>
            </a:endParaRPr>
          </a:p>
          <a:p>
            <a:pPr algn="l"/>
            <a:endParaRPr lang="en-GB" sz="1800" b="1" i="0" u="none" strike="noStrike" baseline="0" dirty="0">
              <a:solidFill>
                <a:schemeClr val="bg1"/>
              </a:solidFill>
              <a:latin typeface="Merriweather-Bold"/>
            </a:endParaRPr>
          </a:p>
          <a:p>
            <a:pPr algn="l"/>
            <a:r>
              <a:rPr lang="en-GB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This formula looks for "Smartphone" in the first column of the table and returns</a:t>
            </a:r>
          </a:p>
          <a:p>
            <a:pPr algn="l"/>
            <a:r>
              <a:rPr lang="en-GB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the corresponding value from the second column which is the Price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A993A-3AEE-8FBC-0BD3-DE10D2BCE19B}"/>
              </a:ext>
            </a:extLst>
          </p:cNvPr>
          <p:cNvCxnSpPr>
            <a:cxnSpLocks/>
          </p:cNvCxnSpPr>
          <p:nvPr/>
        </p:nvCxnSpPr>
        <p:spPr>
          <a:xfrm flipH="1">
            <a:off x="2157413" y="4100513"/>
            <a:ext cx="642937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1CA1EA-69B2-50D6-7672-785C4ACCD837}"/>
              </a:ext>
            </a:extLst>
          </p:cNvPr>
          <p:cNvCxnSpPr/>
          <p:nvPr/>
        </p:nvCxnSpPr>
        <p:spPr>
          <a:xfrm>
            <a:off x="3880508" y="4100513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3F50DA-CB50-F07C-A905-7D5EABA5507C}"/>
              </a:ext>
            </a:extLst>
          </p:cNvPr>
          <p:cNvCxnSpPr>
            <a:cxnSpLocks/>
          </p:cNvCxnSpPr>
          <p:nvPr/>
        </p:nvCxnSpPr>
        <p:spPr>
          <a:xfrm>
            <a:off x="4572000" y="3975933"/>
            <a:ext cx="5429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E63D89-CF1E-FC4E-50A0-4B4565760771}"/>
              </a:ext>
            </a:extLst>
          </p:cNvPr>
          <p:cNvCxnSpPr/>
          <p:nvPr/>
        </p:nvCxnSpPr>
        <p:spPr>
          <a:xfrm>
            <a:off x="5443538" y="3939343"/>
            <a:ext cx="2720316" cy="46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8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51EB-D6CC-D006-920C-FDF5DC5706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HLOOKUP </a:t>
            </a:r>
            <a:r>
              <a:rPr lang="en-IN" sz="3200" b="1" i="0" u="none" strike="noStrike" baseline="0" dirty="0">
                <a:solidFill>
                  <a:srgbClr val="3C78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(Horizontal Lookup)</a:t>
            </a:r>
            <a:endParaRPr lang="en-IN"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6EB-ECB3-11FF-BBA0-8061C8EA5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938" y="2814638"/>
            <a:ext cx="5114925" cy="3375025"/>
          </a:xfr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HLOOKUP</a:t>
            </a:r>
            <a:r>
              <a:rPr lang="en-GB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(Horizontal Lookup) is similar to </a:t>
            </a:r>
            <a:r>
              <a:rPr lang="en-GB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r>
              <a:rPr lang="en-GB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it searches for values horizontally In a row instead of vertically in a column</a:t>
            </a:r>
            <a:r>
              <a:rPr lang="en-GB" sz="36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31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=HLOOKUP(</a:t>
            </a:r>
            <a:r>
              <a:rPr lang="en-GB" sz="3100" b="1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GB" sz="31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100" b="1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table_array</a:t>
            </a:r>
            <a:r>
              <a:rPr lang="en-GB" sz="31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100" b="1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GB" sz="31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3100" b="1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GB" sz="31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3100" b="1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31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GB" sz="3100" b="1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range_lookup</a:t>
            </a:r>
            <a:r>
              <a:rPr lang="en-GB" sz="31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167F8-4E6D-8E96-7624-DBEC6A7D0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6661" y="1500188"/>
            <a:ext cx="5518151" cy="4689475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anchor="t"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sz="31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 algn="l"/>
            <a:r>
              <a:rPr lang="en-GB" sz="31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GB" sz="3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value you want to search for in the first row of the table.</a:t>
            </a:r>
          </a:p>
          <a:p>
            <a:pPr algn="l"/>
            <a:r>
              <a:rPr lang="en-GB" sz="3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1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31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sz="3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range of cells that contains the data. The first row of this</a:t>
            </a:r>
          </a:p>
          <a:p>
            <a:pPr marL="0" indent="0" algn="l">
              <a:buNone/>
            </a:pPr>
            <a:r>
              <a:rPr lang="en-GB" sz="3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should contain the lookup values.</a:t>
            </a:r>
          </a:p>
          <a:p>
            <a:pPr algn="l"/>
            <a:r>
              <a:rPr lang="en-GB" sz="3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1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row_index_num</a:t>
            </a:r>
            <a:r>
              <a:rPr lang="en-GB" sz="3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row number in the table from which to retrieve the value.</a:t>
            </a:r>
          </a:p>
          <a:p>
            <a:pPr algn="l"/>
            <a:r>
              <a:rPr lang="en-GB" sz="31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sz="31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en-GB" sz="3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logical value (TRUE or FALSE) indicating whether to find an</a:t>
            </a:r>
          </a:p>
          <a:p>
            <a:pPr algn="l"/>
            <a:r>
              <a:rPr lang="en-GB" sz="3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match (FALSE) or an approximate match (TRUE).</a:t>
            </a:r>
            <a:endParaRPr lang="en-IN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08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BA72B0-712C-650D-611A-8728F0B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46850" cy="914400"/>
          </a:xfrm>
        </p:spPr>
        <p:txBody>
          <a:bodyPr>
            <a:norm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How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it</a:t>
            </a: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 w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orks?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3" name="Content Placeholder 7">
            <a:extLst>
              <a:ext uri="{FF2B5EF4-FFF2-40B4-BE49-F238E27FC236}">
                <a16:creationId xmlns:a16="http://schemas.microsoft.com/office/drawing/2014/main" id="{D1641D1A-F3C8-9BA3-31F1-0D68C3CE3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1728787"/>
            <a:ext cx="5256212" cy="781328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AD50A14-1F1B-7DE6-F232-25E02FC40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213" y="3014664"/>
            <a:ext cx="10815637" cy="3171826"/>
          </a:xfrm>
        </p:spPr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To find the price of a "Smartphone" (assuming the table starts in cell A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rebuchetMS"/>
              </a:rPr>
              <a:t>1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):</a:t>
            </a:r>
          </a:p>
          <a:p>
            <a:pPr algn="l"/>
            <a:endParaRPr lang="en-GB" sz="1800" b="0" i="0" u="none" strike="noStrike" baseline="0" dirty="0">
              <a:solidFill>
                <a:schemeClr val="bg1"/>
              </a:solidFill>
              <a:latin typeface="Merriweather-Regular"/>
            </a:endParaRPr>
          </a:p>
          <a:p>
            <a:pPr algn="l"/>
            <a:r>
              <a:rPr lang="en-GB" sz="1800" b="1" i="0" u="none" strike="noStrike" baseline="0" dirty="0">
                <a:solidFill>
                  <a:schemeClr val="bg1"/>
                </a:solidFill>
                <a:latin typeface="Merriweather-Bold"/>
              </a:rPr>
              <a:t>=HLOOKUP("Smartphone", B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rebuchetMS-Bold"/>
              </a:rPr>
              <a:t>1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Merriweather-Bold"/>
              </a:rPr>
              <a:t>:D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rebuchetMS-Bold"/>
              </a:rPr>
              <a:t>2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Merriweather-Bold"/>
              </a:rPr>
              <a:t>, 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rebuchetMS-Bold"/>
              </a:rPr>
              <a:t>2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Merriweather-Bold"/>
              </a:rPr>
              <a:t>, FALSE)</a:t>
            </a:r>
          </a:p>
          <a:p>
            <a:pPr algn="l"/>
            <a:endParaRPr lang="en-GB" sz="1800" b="1" dirty="0">
              <a:solidFill>
                <a:schemeClr val="bg1"/>
              </a:solidFill>
              <a:latin typeface="Merriweather-Bold"/>
            </a:endParaRPr>
          </a:p>
          <a:p>
            <a:r>
              <a:rPr lang="en-GB" sz="1800" b="1" dirty="0" err="1">
                <a:solidFill>
                  <a:schemeClr val="bg1"/>
                </a:solidFill>
                <a:latin typeface="Merriweather-Bold"/>
              </a:rPr>
              <a:t>Lookup_value</a:t>
            </a:r>
            <a:r>
              <a:rPr lang="en-GB" sz="1800" b="1" dirty="0">
                <a:solidFill>
                  <a:schemeClr val="bg1"/>
                </a:solidFill>
                <a:latin typeface="Merriweather-Bold"/>
              </a:rPr>
              <a:t>      </a:t>
            </a:r>
            <a:r>
              <a:rPr lang="en-GB" sz="1800" b="1" dirty="0" err="1">
                <a:solidFill>
                  <a:schemeClr val="bg1"/>
                </a:solidFill>
                <a:latin typeface="Merriweather-Bold"/>
              </a:rPr>
              <a:t>table_array</a:t>
            </a:r>
            <a:r>
              <a:rPr lang="en-GB" sz="1800" b="1" dirty="0">
                <a:solidFill>
                  <a:schemeClr val="bg1"/>
                </a:solidFill>
                <a:latin typeface="Merriweather-Bold"/>
              </a:rPr>
              <a:t>       row _</a:t>
            </a:r>
            <a:r>
              <a:rPr lang="en-GB" sz="1800" b="1" dirty="0" err="1">
                <a:solidFill>
                  <a:schemeClr val="bg1"/>
                </a:solidFill>
                <a:latin typeface="Merriweather-Bold"/>
              </a:rPr>
              <a:t>index_num</a:t>
            </a:r>
            <a:r>
              <a:rPr lang="en-GB" sz="1800" b="1" dirty="0">
                <a:solidFill>
                  <a:schemeClr val="bg1"/>
                </a:solidFill>
                <a:latin typeface="Merriweather-Bold"/>
              </a:rPr>
              <a:t>              </a:t>
            </a:r>
            <a:r>
              <a:rPr lang="en-GB" sz="1800" b="1" dirty="0" err="1">
                <a:solidFill>
                  <a:schemeClr val="bg1"/>
                </a:solidFill>
                <a:latin typeface="Merriweather-Bold"/>
              </a:rPr>
              <a:t>range_lookup</a:t>
            </a:r>
            <a:endParaRPr lang="en-GB" sz="1800" b="1" dirty="0">
              <a:solidFill>
                <a:schemeClr val="bg1"/>
              </a:solidFill>
              <a:latin typeface="Merriweather-Bold"/>
            </a:endParaRPr>
          </a:p>
          <a:p>
            <a:pPr algn="l"/>
            <a:endParaRPr lang="en-GB" sz="1800" b="1" i="0" u="none" strike="noStrike" baseline="0" dirty="0">
              <a:solidFill>
                <a:schemeClr val="bg1"/>
              </a:solidFill>
              <a:latin typeface="Merriweather-Bold"/>
            </a:endParaRPr>
          </a:p>
          <a:p>
            <a:pPr algn="l"/>
            <a:r>
              <a:rPr lang="en-GB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This formula looks for "Smartphone" in the first row of the table and returns</a:t>
            </a:r>
          </a:p>
          <a:p>
            <a:pPr algn="l"/>
            <a:r>
              <a:rPr lang="en-GB" sz="1800" b="0" i="0" u="none" strike="noStrike" baseline="0" dirty="0">
                <a:solidFill>
                  <a:schemeClr val="bg1"/>
                </a:solidFill>
                <a:latin typeface="Merriweather-Regular"/>
              </a:rPr>
              <a:t>the corresponding value from the second row where prices are listed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5297A-CC57-1CDC-797F-6B7E4505E64D}"/>
              </a:ext>
            </a:extLst>
          </p:cNvPr>
          <p:cNvCxnSpPr>
            <a:cxnSpLocks/>
          </p:cNvCxnSpPr>
          <p:nvPr/>
        </p:nvCxnSpPr>
        <p:spPr>
          <a:xfrm flipH="1">
            <a:off x="1871663" y="4043363"/>
            <a:ext cx="58578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4E9DD8-453C-CB1F-0D10-35E2ECAD7260}"/>
              </a:ext>
            </a:extLst>
          </p:cNvPr>
          <p:cNvCxnSpPr>
            <a:cxnSpLocks/>
          </p:cNvCxnSpPr>
          <p:nvPr/>
        </p:nvCxnSpPr>
        <p:spPr>
          <a:xfrm flipH="1">
            <a:off x="3486150" y="4043363"/>
            <a:ext cx="42862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AAA912-DDFF-E93A-66F8-529EEFC6F1A5}"/>
              </a:ext>
            </a:extLst>
          </p:cNvPr>
          <p:cNvCxnSpPr>
            <a:cxnSpLocks/>
          </p:cNvCxnSpPr>
          <p:nvPr/>
        </p:nvCxnSpPr>
        <p:spPr>
          <a:xfrm>
            <a:off x="4714875" y="4043363"/>
            <a:ext cx="60007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D898D2-3482-45EA-1469-C9D60DCDCC77}"/>
              </a:ext>
            </a:extLst>
          </p:cNvPr>
          <p:cNvCxnSpPr/>
          <p:nvPr/>
        </p:nvCxnSpPr>
        <p:spPr>
          <a:xfrm>
            <a:off x="5586413" y="4043363"/>
            <a:ext cx="180022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8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C709A3A-E491-72C5-D714-7E8242F8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49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MATCH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A1AED24-F8D9-E80C-D786-71DD9F7C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3" y="2128838"/>
            <a:ext cx="5595937" cy="4214811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MATCH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alternative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HLOOKUP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and Google Sheets. It combines two functions—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—to perform lookups, offering greater flexibility and capability than the more restrictive lookup functions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79FFB-89F2-6897-9A78-BAED043E0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099" y="1528763"/>
            <a:ext cx="5414963" cy="4814886"/>
          </a:xfrm>
        </p:spPr>
        <p:txBody>
          <a:bodyPr vert="horz" anchor="ctr">
            <a:normAutofit fontScale="92500" lnSpcReduction="20000"/>
          </a:bodyPr>
          <a:lstStyle/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value of a cell within a specified range, based on its row and column number</a:t>
            </a: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Finds the relative position of a value within a range.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2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0ECD163-2042-D143-FB0B-CF31AAC60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668337"/>
            <a:ext cx="5160963" cy="9318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Syntax: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93AAD59-A7E0-C651-7170-889D0F20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50" y="1971675"/>
            <a:ext cx="5597525" cy="42179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pt-B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=INDEX(array, row_num, [col_num])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Array: The range from which you want to retrieve a value.</a:t>
            </a:r>
            <a:endParaRPr lang="pt-B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GB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Row_num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row number of the value you want to return.</a:t>
            </a:r>
          </a:p>
          <a:p>
            <a:pPr>
              <a:lnSpc>
                <a:spcPct val="170000"/>
              </a:lnSpc>
            </a:pPr>
            <a:r>
              <a:rPr lang="en-GB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Col_num</a:t>
            </a:r>
            <a:r>
              <a:rPr lang="en-GB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Optional. The column number of the value (needed when working with multiple columns).</a:t>
            </a:r>
          </a:p>
          <a:p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8362E5-10F6-DB15-79F9-F50769A6B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9801" y="171451"/>
            <a:ext cx="4924424" cy="931863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Syntax: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EA5AE74-937A-EA1B-44DE-01734CEF9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2849" y="1103314"/>
            <a:ext cx="5499101" cy="5086349"/>
          </a:xfr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=MATCH(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lookup_array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match_type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you want to search for.</a:t>
            </a:r>
          </a:p>
          <a:p>
            <a:pPr>
              <a:lnSpc>
                <a:spcPct val="150000"/>
              </a:lnSpc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lookup_array:The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 of cells that contains the value you're looking for.</a:t>
            </a:r>
          </a:p>
          <a:p>
            <a:pPr>
              <a:lnSpc>
                <a:spcPct val="150000"/>
              </a:lnSpc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match_type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0 for exact match,,1 match for the largest value less than or equal to the lookup value (sorted in ascending order),and -1 for the smallest value greater than or equal to the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(sorted in descending order)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7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F78B3-580F-58D9-566D-52C335466A2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14313" y="514350"/>
            <a:ext cx="11415712" cy="5815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MATCH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look up values in both rows and columns. For example, with a dataset like this: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=INDEX(A2:D3, MATCH("Sales", A2:A3, 0), MATCH("Feb", A1:D1, 0))</a:t>
            </a:r>
          </a:p>
          <a:p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return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sales figure for February    </a:t>
            </a:r>
          </a:p>
          <a:p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use 0 in MATCH for exact matching unless you need approximate matching.</a:t>
            </a:r>
          </a:p>
          <a:p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MATCH can work for both vertical and horizontal lookups, making it more versatile.</a:t>
            </a:r>
          </a:p>
          <a:p>
            <a:endParaRPr lang="en-IN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5F22D88-F045-6D09-F4BE-460852BCA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0853"/>
              </p:ext>
            </p:extLst>
          </p:nvPr>
        </p:nvGraphicFramePr>
        <p:xfrm>
          <a:off x="316706" y="1629518"/>
          <a:ext cx="4352053" cy="112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3108371949"/>
                    </a:ext>
                  </a:extLst>
                </a:gridCol>
                <a:gridCol w="1201341">
                  <a:extLst>
                    <a:ext uri="{9D8B030D-6E8A-4147-A177-3AD203B41FA5}">
                      <a16:colId xmlns:a16="http://schemas.microsoft.com/office/drawing/2014/main" val="1577512356"/>
                    </a:ext>
                  </a:extLst>
                </a:gridCol>
                <a:gridCol w="1201341">
                  <a:extLst>
                    <a:ext uri="{9D8B030D-6E8A-4147-A177-3AD203B41FA5}">
                      <a16:colId xmlns:a16="http://schemas.microsoft.com/office/drawing/2014/main" val="68014224"/>
                    </a:ext>
                  </a:extLst>
                </a:gridCol>
                <a:gridCol w="1201341">
                  <a:extLst>
                    <a:ext uri="{9D8B030D-6E8A-4147-A177-3AD203B41FA5}">
                      <a16:colId xmlns:a16="http://schemas.microsoft.com/office/drawing/2014/main" val="3799857705"/>
                    </a:ext>
                  </a:extLst>
                </a:gridCol>
              </a:tblGrid>
              <a:tr h="375990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33799"/>
                  </a:ext>
                </a:extLst>
              </a:tr>
              <a:tr h="37599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728426"/>
                  </a:ext>
                </a:extLst>
              </a:tr>
              <a:tr h="37599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7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3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947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Merriweather-Bold</vt:lpstr>
      <vt:lpstr>Merriweather-Regular</vt:lpstr>
      <vt:lpstr>MS-PMincho</vt:lpstr>
      <vt:lpstr>Times New Roman</vt:lpstr>
      <vt:lpstr>TrebuchetMS</vt:lpstr>
      <vt:lpstr>TrebuchetMS-Bold</vt:lpstr>
      <vt:lpstr>Wingdings</vt:lpstr>
      <vt:lpstr>Office Theme</vt:lpstr>
      <vt:lpstr>PowerPoint Presentation</vt:lpstr>
      <vt:lpstr>   VLOOKUP and HLOOKUP!!!</vt:lpstr>
      <vt:lpstr>VLOOKUP(Vertical Lookup)</vt:lpstr>
      <vt:lpstr>How it Works?</vt:lpstr>
      <vt:lpstr>HLOOKUP (Horizontal Lookup)</vt:lpstr>
      <vt:lpstr>   How it works?</vt:lpstr>
      <vt:lpstr>INDEX MATCH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20</cp:revision>
  <dcterms:created xsi:type="dcterms:W3CDTF">2024-09-28T07:07:00Z</dcterms:created>
  <dcterms:modified xsi:type="dcterms:W3CDTF">2024-10-01T07:00:11Z</dcterms:modified>
</cp:coreProperties>
</file>