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38BFA-8198-B1A7-4D5D-4054E2B907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14F057-1D0E-0E8C-B56E-843B455DFA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8975FE-93A4-86AE-354B-8F1D591E1FA1}"/>
              </a:ext>
            </a:extLst>
          </p:cNvPr>
          <p:cNvSpPr>
            <a:spLocks noGrp="1"/>
          </p:cNvSpPr>
          <p:nvPr>
            <p:ph type="dt" sz="half" idx="10"/>
          </p:nvPr>
        </p:nvSpPr>
        <p:spPr/>
        <p:txBody>
          <a:bodyPr/>
          <a:lstStyle/>
          <a:p>
            <a:fld id="{7DDFF3B1-DD51-47A6-B6ED-34C78B5BEC15}" type="datetimeFigureOut">
              <a:rPr lang="en-IN" smtClean="0"/>
              <a:t>02-10-2024</a:t>
            </a:fld>
            <a:endParaRPr lang="en-IN"/>
          </a:p>
        </p:txBody>
      </p:sp>
      <p:sp>
        <p:nvSpPr>
          <p:cNvPr id="5" name="Footer Placeholder 4">
            <a:extLst>
              <a:ext uri="{FF2B5EF4-FFF2-40B4-BE49-F238E27FC236}">
                <a16:creationId xmlns:a16="http://schemas.microsoft.com/office/drawing/2014/main" id="{64658AEB-E59B-3B11-0388-AA3D55135E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F42B42-6E0F-AFC4-4CF7-77A02FEFCA15}"/>
              </a:ext>
            </a:extLst>
          </p:cNvPr>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47384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5AB28-ACB4-E995-D027-35A3266F3EC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13B4D7-F92F-C2FA-F080-858FBA1273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7589DE-5AD6-614C-1FDF-CDF3BAE7550D}"/>
              </a:ext>
            </a:extLst>
          </p:cNvPr>
          <p:cNvSpPr>
            <a:spLocks noGrp="1"/>
          </p:cNvSpPr>
          <p:nvPr>
            <p:ph type="dt" sz="half" idx="10"/>
          </p:nvPr>
        </p:nvSpPr>
        <p:spPr/>
        <p:txBody>
          <a:bodyPr/>
          <a:lstStyle/>
          <a:p>
            <a:fld id="{7DDFF3B1-DD51-47A6-B6ED-34C78B5BEC15}" type="datetimeFigureOut">
              <a:rPr lang="en-IN" smtClean="0"/>
              <a:t>02-10-2024</a:t>
            </a:fld>
            <a:endParaRPr lang="en-IN"/>
          </a:p>
        </p:txBody>
      </p:sp>
      <p:sp>
        <p:nvSpPr>
          <p:cNvPr id="5" name="Footer Placeholder 4">
            <a:extLst>
              <a:ext uri="{FF2B5EF4-FFF2-40B4-BE49-F238E27FC236}">
                <a16:creationId xmlns:a16="http://schemas.microsoft.com/office/drawing/2014/main" id="{75ABB8AB-8052-DBB3-9A42-23CB7B15A5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3A08A8-495A-D06E-B0CE-85D4B9918AAA}"/>
              </a:ext>
            </a:extLst>
          </p:cNvPr>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1184074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F2E327-FECE-82BF-DDDA-347F94BEA9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E18399-866B-2A4B-6FC5-B296D57198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6EF435-A307-7617-4ADC-F07F2297E5C8}"/>
              </a:ext>
            </a:extLst>
          </p:cNvPr>
          <p:cNvSpPr>
            <a:spLocks noGrp="1"/>
          </p:cNvSpPr>
          <p:nvPr>
            <p:ph type="dt" sz="half" idx="10"/>
          </p:nvPr>
        </p:nvSpPr>
        <p:spPr/>
        <p:txBody>
          <a:bodyPr/>
          <a:lstStyle/>
          <a:p>
            <a:fld id="{7DDFF3B1-DD51-47A6-B6ED-34C78B5BEC15}" type="datetimeFigureOut">
              <a:rPr lang="en-IN" smtClean="0"/>
              <a:t>02-10-2024</a:t>
            </a:fld>
            <a:endParaRPr lang="en-IN"/>
          </a:p>
        </p:txBody>
      </p:sp>
      <p:sp>
        <p:nvSpPr>
          <p:cNvPr id="5" name="Footer Placeholder 4">
            <a:extLst>
              <a:ext uri="{FF2B5EF4-FFF2-40B4-BE49-F238E27FC236}">
                <a16:creationId xmlns:a16="http://schemas.microsoft.com/office/drawing/2014/main" id="{0C3871B6-219E-EE2E-7F17-16F9AC715D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3A8925-5AD8-2A12-4C65-410BBE0D9A78}"/>
              </a:ext>
            </a:extLst>
          </p:cNvPr>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973199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4F617-9DA1-DA17-B250-904B45341B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8F247B-6356-5ECC-C6E5-3FA8B8CF72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BBD085-DC45-B280-2FCD-410CC0AD621A}"/>
              </a:ext>
            </a:extLst>
          </p:cNvPr>
          <p:cNvSpPr>
            <a:spLocks noGrp="1"/>
          </p:cNvSpPr>
          <p:nvPr>
            <p:ph type="dt" sz="half" idx="10"/>
          </p:nvPr>
        </p:nvSpPr>
        <p:spPr/>
        <p:txBody>
          <a:bodyPr/>
          <a:lstStyle/>
          <a:p>
            <a:fld id="{7DDFF3B1-DD51-47A6-B6ED-34C78B5BEC15}" type="datetimeFigureOut">
              <a:rPr lang="en-IN" smtClean="0"/>
              <a:t>02-10-2024</a:t>
            </a:fld>
            <a:endParaRPr lang="en-IN"/>
          </a:p>
        </p:txBody>
      </p:sp>
      <p:sp>
        <p:nvSpPr>
          <p:cNvPr id="5" name="Footer Placeholder 4">
            <a:extLst>
              <a:ext uri="{FF2B5EF4-FFF2-40B4-BE49-F238E27FC236}">
                <a16:creationId xmlns:a16="http://schemas.microsoft.com/office/drawing/2014/main" id="{95524051-7C17-C62A-9320-FCC155318B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02FAAA-5EEF-5F96-AF4C-604510B2DCA6}"/>
              </a:ext>
            </a:extLst>
          </p:cNvPr>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981592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C523E-8FBE-6717-B159-48E2156403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4D3297-08E1-B9D2-CF39-CEA484E867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CF2B89-127D-922C-7FDC-C91565889573}"/>
              </a:ext>
            </a:extLst>
          </p:cNvPr>
          <p:cNvSpPr>
            <a:spLocks noGrp="1"/>
          </p:cNvSpPr>
          <p:nvPr>
            <p:ph type="dt" sz="half" idx="10"/>
          </p:nvPr>
        </p:nvSpPr>
        <p:spPr/>
        <p:txBody>
          <a:bodyPr/>
          <a:lstStyle/>
          <a:p>
            <a:fld id="{7DDFF3B1-DD51-47A6-B6ED-34C78B5BEC15}" type="datetimeFigureOut">
              <a:rPr lang="en-IN" smtClean="0"/>
              <a:t>02-10-2024</a:t>
            </a:fld>
            <a:endParaRPr lang="en-IN"/>
          </a:p>
        </p:txBody>
      </p:sp>
      <p:sp>
        <p:nvSpPr>
          <p:cNvPr id="5" name="Footer Placeholder 4">
            <a:extLst>
              <a:ext uri="{FF2B5EF4-FFF2-40B4-BE49-F238E27FC236}">
                <a16:creationId xmlns:a16="http://schemas.microsoft.com/office/drawing/2014/main" id="{D7DC4FA9-3523-0B82-673B-8AAAA5C0A0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65E0F5-DE79-D978-E855-D9BBA8B1CC5A}"/>
              </a:ext>
            </a:extLst>
          </p:cNvPr>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4054170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1093B-F9E4-4B59-9C7F-4AF0FF4F8E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D6E99C-7B0E-D291-57C1-F7E39475FC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19AF40C-A667-F3F0-C2C0-333D4B8FAE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97EAB79-302D-F686-F98B-93662DFBF4CC}"/>
              </a:ext>
            </a:extLst>
          </p:cNvPr>
          <p:cNvSpPr>
            <a:spLocks noGrp="1"/>
          </p:cNvSpPr>
          <p:nvPr>
            <p:ph type="dt" sz="half" idx="10"/>
          </p:nvPr>
        </p:nvSpPr>
        <p:spPr/>
        <p:txBody>
          <a:bodyPr/>
          <a:lstStyle/>
          <a:p>
            <a:fld id="{7DDFF3B1-DD51-47A6-B6ED-34C78B5BEC15}" type="datetimeFigureOut">
              <a:rPr lang="en-IN" smtClean="0"/>
              <a:t>02-10-2024</a:t>
            </a:fld>
            <a:endParaRPr lang="en-IN"/>
          </a:p>
        </p:txBody>
      </p:sp>
      <p:sp>
        <p:nvSpPr>
          <p:cNvPr id="6" name="Footer Placeholder 5">
            <a:extLst>
              <a:ext uri="{FF2B5EF4-FFF2-40B4-BE49-F238E27FC236}">
                <a16:creationId xmlns:a16="http://schemas.microsoft.com/office/drawing/2014/main" id="{48D70802-962B-97DC-FEF3-2A25600468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B71DDC-FD61-BA88-3F7F-DE4E0C552675}"/>
              </a:ext>
            </a:extLst>
          </p:cNvPr>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1106463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76CFC-0287-0E10-CE71-6F431802BD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44F05E-A13A-64AD-781A-EF6904BCAD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276767-59AC-869C-C075-0D2630CA0C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A114BA-3148-1958-D498-C8CD3F2651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12C0C7-E741-E230-DB6A-8A1704AFA9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286AD7-6642-4DB9-C5C4-C9A0DCF3F2E5}"/>
              </a:ext>
            </a:extLst>
          </p:cNvPr>
          <p:cNvSpPr>
            <a:spLocks noGrp="1"/>
          </p:cNvSpPr>
          <p:nvPr>
            <p:ph type="dt" sz="half" idx="10"/>
          </p:nvPr>
        </p:nvSpPr>
        <p:spPr/>
        <p:txBody>
          <a:bodyPr/>
          <a:lstStyle/>
          <a:p>
            <a:fld id="{7DDFF3B1-DD51-47A6-B6ED-34C78B5BEC15}" type="datetimeFigureOut">
              <a:rPr lang="en-IN" smtClean="0"/>
              <a:t>02-10-2024</a:t>
            </a:fld>
            <a:endParaRPr lang="en-IN"/>
          </a:p>
        </p:txBody>
      </p:sp>
      <p:sp>
        <p:nvSpPr>
          <p:cNvPr id="8" name="Footer Placeholder 7">
            <a:extLst>
              <a:ext uri="{FF2B5EF4-FFF2-40B4-BE49-F238E27FC236}">
                <a16:creationId xmlns:a16="http://schemas.microsoft.com/office/drawing/2014/main" id="{C94E8767-A987-37F4-52D8-78BD98BF479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D57BD0-1B4E-A55F-BC7B-034755CABC3D}"/>
              </a:ext>
            </a:extLst>
          </p:cNvPr>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1692817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ED292-1A24-D76D-8EAE-03AFC4344C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667552-065C-CB76-FBB9-640688AAB5F5}"/>
              </a:ext>
            </a:extLst>
          </p:cNvPr>
          <p:cNvSpPr>
            <a:spLocks noGrp="1"/>
          </p:cNvSpPr>
          <p:nvPr>
            <p:ph type="dt" sz="half" idx="10"/>
          </p:nvPr>
        </p:nvSpPr>
        <p:spPr/>
        <p:txBody>
          <a:bodyPr/>
          <a:lstStyle/>
          <a:p>
            <a:fld id="{7DDFF3B1-DD51-47A6-B6ED-34C78B5BEC15}" type="datetimeFigureOut">
              <a:rPr lang="en-IN" smtClean="0"/>
              <a:t>02-10-2024</a:t>
            </a:fld>
            <a:endParaRPr lang="en-IN"/>
          </a:p>
        </p:txBody>
      </p:sp>
      <p:sp>
        <p:nvSpPr>
          <p:cNvPr id="4" name="Footer Placeholder 3">
            <a:extLst>
              <a:ext uri="{FF2B5EF4-FFF2-40B4-BE49-F238E27FC236}">
                <a16:creationId xmlns:a16="http://schemas.microsoft.com/office/drawing/2014/main" id="{B7625769-E079-BD69-3296-2D6A87FECBB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4CA9B7C-7E32-CA25-BA8D-956B91C7E9C6}"/>
              </a:ext>
            </a:extLst>
          </p:cNvPr>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211241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F028A-630F-0E2B-7AE6-E875D8734300}"/>
              </a:ext>
            </a:extLst>
          </p:cNvPr>
          <p:cNvSpPr>
            <a:spLocks noGrp="1"/>
          </p:cNvSpPr>
          <p:nvPr>
            <p:ph type="dt" sz="half" idx="10"/>
          </p:nvPr>
        </p:nvSpPr>
        <p:spPr/>
        <p:txBody>
          <a:bodyPr/>
          <a:lstStyle/>
          <a:p>
            <a:fld id="{7DDFF3B1-DD51-47A6-B6ED-34C78B5BEC15}" type="datetimeFigureOut">
              <a:rPr lang="en-IN" smtClean="0"/>
              <a:t>02-10-2024</a:t>
            </a:fld>
            <a:endParaRPr lang="en-IN"/>
          </a:p>
        </p:txBody>
      </p:sp>
      <p:sp>
        <p:nvSpPr>
          <p:cNvPr id="3" name="Footer Placeholder 2">
            <a:extLst>
              <a:ext uri="{FF2B5EF4-FFF2-40B4-BE49-F238E27FC236}">
                <a16:creationId xmlns:a16="http://schemas.microsoft.com/office/drawing/2014/main" id="{4BB5F78B-21AF-C3DB-D661-901F218C4F6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4AEA11F-288C-8CE4-45C1-B7FFBD5C366D}"/>
              </a:ext>
            </a:extLst>
          </p:cNvPr>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2228188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BA591-EBD0-D69E-D788-C6565E73D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548ECD-897F-A78D-4E4B-81A64994FF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E183BB-72F8-638A-5BF7-775519FF7F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09DB47-0595-C08F-102F-626DD5448FE0}"/>
              </a:ext>
            </a:extLst>
          </p:cNvPr>
          <p:cNvSpPr>
            <a:spLocks noGrp="1"/>
          </p:cNvSpPr>
          <p:nvPr>
            <p:ph type="dt" sz="half" idx="10"/>
          </p:nvPr>
        </p:nvSpPr>
        <p:spPr/>
        <p:txBody>
          <a:bodyPr/>
          <a:lstStyle/>
          <a:p>
            <a:fld id="{7DDFF3B1-DD51-47A6-B6ED-34C78B5BEC15}" type="datetimeFigureOut">
              <a:rPr lang="en-IN" smtClean="0"/>
              <a:t>02-10-2024</a:t>
            </a:fld>
            <a:endParaRPr lang="en-IN"/>
          </a:p>
        </p:txBody>
      </p:sp>
      <p:sp>
        <p:nvSpPr>
          <p:cNvPr id="6" name="Footer Placeholder 5">
            <a:extLst>
              <a:ext uri="{FF2B5EF4-FFF2-40B4-BE49-F238E27FC236}">
                <a16:creationId xmlns:a16="http://schemas.microsoft.com/office/drawing/2014/main" id="{DBBD2F60-750E-9342-8BE1-CDF22BF093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6C878C-CCD4-E1DC-2D35-799802BB9F89}"/>
              </a:ext>
            </a:extLst>
          </p:cNvPr>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1631324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C4F0A-8CCE-D6EF-EA2A-9BB401FEFD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651B639-DAA4-3F0B-172F-E5B4BFD294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4052C0-8715-2B10-66A0-125C158EF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61F7B-DF03-8775-3003-D115B2DA6911}"/>
              </a:ext>
            </a:extLst>
          </p:cNvPr>
          <p:cNvSpPr>
            <a:spLocks noGrp="1"/>
          </p:cNvSpPr>
          <p:nvPr>
            <p:ph type="dt" sz="half" idx="10"/>
          </p:nvPr>
        </p:nvSpPr>
        <p:spPr/>
        <p:txBody>
          <a:bodyPr/>
          <a:lstStyle/>
          <a:p>
            <a:fld id="{7DDFF3B1-DD51-47A6-B6ED-34C78B5BEC15}" type="datetimeFigureOut">
              <a:rPr lang="en-IN" smtClean="0"/>
              <a:t>02-10-2024</a:t>
            </a:fld>
            <a:endParaRPr lang="en-IN"/>
          </a:p>
        </p:txBody>
      </p:sp>
      <p:sp>
        <p:nvSpPr>
          <p:cNvPr id="6" name="Footer Placeholder 5">
            <a:extLst>
              <a:ext uri="{FF2B5EF4-FFF2-40B4-BE49-F238E27FC236}">
                <a16:creationId xmlns:a16="http://schemas.microsoft.com/office/drawing/2014/main" id="{4D2D3631-4A37-96A5-8522-9B0A80DA7E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56D15B-B0F2-744C-2B5E-716CC7377262}"/>
              </a:ext>
            </a:extLst>
          </p:cNvPr>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250636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3F8D7-D32F-3BCE-BEE8-E779E3B195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D6BC35-D018-4CF0-A27A-65DEDF85D6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7CF0A6-B8EA-50B2-48C3-6E4E949A1B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DFF3B1-DD51-47A6-B6ED-34C78B5BEC15}" type="datetimeFigureOut">
              <a:rPr lang="en-IN" smtClean="0"/>
              <a:t>02-10-2024</a:t>
            </a:fld>
            <a:endParaRPr lang="en-IN"/>
          </a:p>
        </p:txBody>
      </p:sp>
      <p:sp>
        <p:nvSpPr>
          <p:cNvPr id="5" name="Footer Placeholder 4">
            <a:extLst>
              <a:ext uri="{FF2B5EF4-FFF2-40B4-BE49-F238E27FC236}">
                <a16:creationId xmlns:a16="http://schemas.microsoft.com/office/drawing/2014/main" id="{0F3790F4-E73B-C6FB-E5B5-E959F489AA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47CE7B7-B499-9149-A845-631E1B901A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1AF962-C001-41BC-B74F-2820BD351E47}" type="slidenum">
              <a:rPr lang="en-IN" smtClean="0"/>
              <a:t>‹#›</a:t>
            </a:fld>
            <a:endParaRPr lang="en-IN"/>
          </a:p>
        </p:txBody>
      </p:sp>
    </p:spTree>
    <p:extLst>
      <p:ext uri="{BB962C8B-B14F-4D97-AF65-F5344CB8AC3E}">
        <p14:creationId xmlns:p14="http://schemas.microsoft.com/office/powerpoint/2010/main" val="2025353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mailto:ajaycraju98@gmail.com"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tx1"/>
          </a:bgClr>
        </a:patt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DE37505-5011-77A0-2AD8-9CF02B9F81B2}"/>
              </a:ext>
            </a:extLst>
          </p:cNvPr>
          <p:cNvSpPr>
            <a:spLocks noGrp="1"/>
          </p:cNvSpPr>
          <p:nvPr>
            <p:ph type="body" sz="half" idx="2"/>
          </p:nvPr>
        </p:nvSpPr>
        <p:spPr>
          <a:xfrm>
            <a:off x="1100137" y="642937"/>
            <a:ext cx="6886575" cy="5572125"/>
          </a:xfrm>
          <a:pattFill prst="pct5">
            <a:fgClr>
              <a:schemeClr val="bg1"/>
            </a:fgClr>
            <a:bgClr>
              <a:schemeClr val="bg1"/>
            </a:bgClr>
          </a:pattFill>
        </p:spPr>
        <p:txBody>
          <a:bodyPr anchor="ctr">
            <a:normAutofit/>
          </a:bodyPr>
          <a:lstStyle/>
          <a:p>
            <a:r>
              <a:rPr lang="en-IN" sz="4400" b="1" i="0" u="none" strike="noStrike" baseline="0" dirty="0">
                <a:latin typeface="Times New Roman" panose="02020603050405020304" pitchFamily="18" charset="0"/>
                <a:cs typeface="Times New Roman" panose="02020603050405020304" pitchFamily="18" charset="0"/>
              </a:rPr>
              <a:t>    Pivot Tables &amp;</a:t>
            </a:r>
          </a:p>
          <a:p>
            <a:r>
              <a:rPr lang="en-IN" sz="4400" b="1" dirty="0">
                <a:latin typeface="Times New Roman" panose="02020603050405020304" pitchFamily="18" charset="0"/>
                <a:cs typeface="Times New Roman" panose="02020603050405020304" pitchFamily="18" charset="0"/>
              </a:rPr>
              <a:t>    Summarization</a:t>
            </a:r>
          </a:p>
        </p:txBody>
      </p:sp>
    </p:spTree>
    <p:extLst>
      <p:ext uri="{BB962C8B-B14F-4D97-AF65-F5344CB8AC3E}">
        <p14:creationId xmlns:p14="http://schemas.microsoft.com/office/powerpoint/2010/main" val="2109310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C03FD-2A5B-55ED-962E-AE58846DA7E4}"/>
              </a:ext>
            </a:extLst>
          </p:cNvPr>
          <p:cNvSpPr>
            <a:spLocks noGrp="1"/>
          </p:cNvSpPr>
          <p:nvPr>
            <p:ph type="title"/>
          </p:nvPr>
        </p:nvSpPr>
        <p:spPr>
          <a:xfrm>
            <a:off x="1257300" y="200027"/>
            <a:ext cx="4286248" cy="957261"/>
          </a:xfrm>
        </p:spPr>
        <p:txBody>
          <a:bodyPr>
            <a:normAutofit/>
          </a:bodyPr>
          <a:lstStyle/>
          <a:p>
            <a:r>
              <a:rPr lang="en-GB" dirty="0">
                <a:solidFill>
                  <a:schemeClr val="bg1"/>
                </a:solidFill>
                <a:latin typeface="Times New Roman" panose="02020603050405020304" pitchFamily="18" charset="0"/>
                <a:cs typeface="Times New Roman" panose="02020603050405020304" pitchFamily="18" charset="0"/>
              </a:rPr>
              <a:t>   </a:t>
            </a:r>
            <a:r>
              <a:rPr lang="en-GB" sz="3100" b="1" dirty="0">
                <a:solidFill>
                  <a:schemeClr val="bg1"/>
                </a:solidFill>
                <a:latin typeface="Times New Roman" panose="02020603050405020304" pitchFamily="18" charset="0"/>
                <a:cs typeface="Times New Roman" panose="02020603050405020304" pitchFamily="18" charset="0"/>
              </a:rPr>
              <a:t>Explore Pivot Table!!!</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8" name="Picture Placeholder 7">
            <a:extLst>
              <a:ext uri="{FF2B5EF4-FFF2-40B4-BE49-F238E27FC236}">
                <a16:creationId xmlns:a16="http://schemas.microsoft.com/office/drawing/2014/main" id="{215856CC-0208-5930-0B3D-E62C79D4A4FF}"/>
              </a:ext>
            </a:extLst>
          </p:cNvPr>
          <p:cNvSpPr>
            <a:spLocks noGrp="1"/>
          </p:cNvSpPr>
          <p:nvPr>
            <p:ph type="pic" idx="1"/>
          </p:nvPr>
        </p:nvSpPr>
        <p:spPr>
          <a:xfrm>
            <a:off x="7658100" y="1400175"/>
            <a:ext cx="3917950" cy="3257550"/>
          </a:xfrm>
          <a:blipFill>
            <a:blip r:embed="rId2"/>
            <a:stretch>
              <a:fillRect/>
            </a:stretch>
          </a:blipFill>
        </p:spPr>
      </p:sp>
      <p:sp>
        <p:nvSpPr>
          <p:cNvPr id="3" name="Content Placeholder 2">
            <a:extLst>
              <a:ext uri="{FF2B5EF4-FFF2-40B4-BE49-F238E27FC236}">
                <a16:creationId xmlns:a16="http://schemas.microsoft.com/office/drawing/2014/main" id="{D72BD911-52F4-FBF9-366E-E33E68102C42}"/>
              </a:ext>
            </a:extLst>
          </p:cNvPr>
          <p:cNvSpPr>
            <a:spLocks noGrp="1"/>
          </p:cNvSpPr>
          <p:nvPr>
            <p:ph type="body" sz="half" idx="2"/>
          </p:nvPr>
        </p:nvSpPr>
        <p:spPr>
          <a:xfrm>
            <a:off x="1257299" y="1400175"/>
            <a:ext cx="5014913" cy="4814888"/>
          </a:xfrm>
        </p:spPr>
        <p:txBody>
          <a:bodyPr>
            <a:normAutofit/>
          </a:bodyPr>
          <a:lstStyle/>
          <a:p>
            <a:pPr algn="ctr"/>
            <a:r>
              <a:rPr lang="en-GB" sz="2400" dirty="0">
                <a:solidFill>
                  <a:schemeClr val="bg1"/>
                </a:solidFill>
                <a:latin typeface="Times New Roman" panose="02020603050405020304" pitchFamily="18" charset="0"/>
                <a:cs typeface="Times New Roman" panose="02020603050405020304" pitchFamily="18" charset="0"/>
              </a:rPr>
              <a:t>A pivot table is a powerful tool in data analysis, commonly used in spreadsheet programs like Microsoft Excel and Google Sheets. It allows you to summarize, organize, and </a:t>
            </a:r>
            <a:r>
              <a:rPr lang="en-GB" sz="2400" dirty="0" err="1">
                <a:solidFill>
                  <a:schemeClr val="bg1"/>
                </a:solidFill>
                <a:latin typeface="Times New Roman" panose="02020603050405020304" pitchFamily="18" charset="0"/>
                <a:cs typeface="Times New Roman" panose="02020603050405020304" pitchFamily="18" charset="0"/>
              </a:rPr>
              <a:t>analyze</a:t>
            </a:r>
            <a:r>
              <a:rPr lang="en-GB" sz="2400" dirty="0">
                <a:solidFill>
                  <a:schemeClr val="bg1"/>
                </a:solidFill>
                <a:latin typeface="Times New Roman" panose="02020603050405020304" pitchFamily="18" charset="0"/>
                <a:cs typeface="Times New Roman" panose="02020603050405020304" pitchFamily="18" charset="0"/>
              </a:rPr>
              <a:t> large datasets by transforming rows and columns of data into meaningful summaries. You can use a pivot table to calculate totals, averages, counts, or other aggregations across different categories, making it easier to identify patterns and insights.</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3623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tx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21887-A900-C912-FD92-2D0F762D2323}"/>
              </a:ext>
            </a:extLst>
          </p:cNvPr>
          <p:cNvSpPr>
            <a:spLocks noGrp="1"/>
          </p:cNvSpPr>
          <p:nvPr>
            <p:ph type="title"/>
          </p:nvPr>
        </p:nvSpPr>
        <p:spPr>
          <a:xfrm>
            <a:off x="599420" y="185738"/>
            <a:ext cx="5935662" cy="800100"/>
          </a:xfrm>
        </p:spPr>
        <p:txBody>
          <a:bodyPr>
            <a:normAutofit fontScale="90000"/>
          </a:bodyPr>
          <a:lstStyle/>
          <a:p>
            <a:r>
              <a:rPr lang="en-GB" sz="2400" b="1" i="0" u="none" strike="noStrike" baseline="0" dirty="0">
                <a:solidFill>
                  <a:schemeClr val="bg1"/>
                </a:solidFill>
                <a:latin typeface="Times New Roman" panose="02020603050405020304" pitchFamily="18" charset="0"/>
                <a:cs typeface="Times New Roman" panose="02020603050405020304" pitchFamily="18" charset="0"/>
              </a:rPr>
              <a:t>           </a:t>
            </a:r>
            <a:r>
              <a:rPr lang="en-GB" sz="2800" b="1" i="0" u="none" strike="noStrike" baseline="0" dirty="0">
                <a:solidFill>
                  <a:schemeClr val="bg1"/>
                </a:solidFill>
                <a:latin typeface="Times New Roman" panose="02020603050405020304" pitchFamily="18" charset="0"/>
                <a:cs typeface="Times New Roman" panose="02020603050405020304" pitchFamily="18" charset="0"/>
              </a:rPr>
              <a:t>Key Components of a Pivot Table</a:t>
            </a:r>
            <a:endParaRPr lang="en-IN" sz="5400" b="1" dirty="0">
              <a:solidFill>
                <a:schemeClr val="bg1"/>
              </a:solidFill>
              <a:latin typeface="Times New Roman" panose="02020603050405020304" pitchFamily="18" charset="0"/>
              <a:cs typeface="Times New Roman" panose="02020603050405020304" pitchFamily="18" charset="0"/>
            </a:endParaRPr>
          </a:p>
        </p:txBody>
      </p:sp>
      <p:pic>
        <p:nvPicPr>
          <p:cNvPr id="10" name="Picture Placeholder 9">
            <a:extLst>
              <a:ext uri="{FF2B5EF4-FFF2-40B4-BE49-F238E27FC236}">
                <a16:creationId xmlns:a16="http://schemas.microsoft.com/office/drawing/2014/main" id="{00625EC9-2A4C-0044-AA95-4DE01E08FBC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31" b="89"/>
          <a:stretch/>
        </p:blipFill>
        <p:spPr>
          <a:xfrm>
            <a:off x="7758113" y="1758735"/>
            <a:ext cx="3871912" cy="3340529"/>
          </a:xfrm>
          <a:pattFill prst="pct5">
            <a:fgClr>
              <a:schemeClr val="tx1"/>
            </a:fgClr>
            <a:bgClr>
              <a:schemeClr val="tx1"/>
            </a:bgClr>
          </a:pattFill>
        </p:spPr>
      </p:pic>
      <p:sp>
        <p:nvSpPr>
          <p:cNvPr id="3" name="Content Placeholder 2">
            <a:extLst>
              <a:ext uri="{FF2B5EF4-FFF2-40B4-BE49-F238E27FC236}">
                <a16:creationId xmlns:a16="http://schemas.microsoft.com/office/drawing/2014/main" id="{551681A6-0686-9E28-C6D7-DDCCDAC78050}"/>
              </a:ext>
            </a:extLst>
          </p:cNvPr>
          <p:cNvSpPr>
            <a:spLocks noGrp="1"/>
          </p:cNvSpPr>
          <p:nvPr>
            <p:ph type="body" sz="half" idx="2"/>
          </p:nvPr>
        </p:nvSpPr>
        <p:spPr>
          <a:xfrm>
            <a:off x="1100138" y="1114425"/>
            <a:ext cx="5715000" cy="5300663"/>
          </a:xfrm>
          <a:pattFill prst="pct5">
            <a:fgClr>
              <a:schemeClr val="bg1"/>
            </a:fgClr>
            <a:bgClr>
              <a:schemeClr val="bg1"/>
            </a:bgClr>
          </a:pattFill>
        </p:spPr>
        <p:txBody>
          <a:bodyPr>
            <a:normAutofit lnSpcReduction="10000"/>
          </a:bodyPr>
          <a:lstStyle/>
          <a:p>
            <a:pPr marL="0" indent="0">
              <a:buNone/>
            </a:pPr>
            <a:r>
              <a:rPr lang="en-IN" sz="2400" i="0" u="none" strike="noStrike" baseline="0" dirty="0">
                <a:latin typeface="Times New Roman" panose="02020603050405020304" pitchFamily="18" charset="0"/>
                <a:cs typeface="Times New Roman" panose="02020603050405020304" pitchFamily="18" charset="0"/>
              </a:rPr>
              <a:t>★ </a:t>
            </a:r>
            <a:r>
              <a:rPr lang="en-IN" sz="2400" b="1" i="0" u="none" strike="noStrike" baseline="0" dirty="0">
                <a:latin typeface="Times New Roman" panose="02020603050405020304" pitchFamily="18" charset="0"/>
                <a:cs typeface="Times New Roman" panose="02020603050405020304" pitchFamily="18" charset="0"/>
              </a:rPr>
              <a:t>Rows and Columns:</a:t>
            </a:r>
          </a:p>
          <a:p>
            <a:pPr marL="0" indent="0">
              <a:buNone/>
            </a:pPr>
            <a:r>
              <a:rPr lang="en-GB" sz="2200" i="0" u="none" strike="noStrike" baseline="0" dirty="0">
                <a:latin typeface="Times New Roman" panose="02020603050405020304" pitchFamily="18" charset="0"/>
                <a:cs typeface="Times New Roman" panose="02020603050405020304" pitchFamily="18" charset="0"/>
              </a:rPr>
              <a:t>You can organize your data by dragging and dropping fields into the Rows and Columns areas of the Pivot Table</a:t>
            </a:r>
            <a:r>
              <a:rPr lang="en-GB" sz="2400" i="0" u="none" strike="noStrike" baseline="0" dirty="0">
                <a:latin typeface="Times New Roman" panose="02020603050405020304" pitchFamily="18" charset="0"/>
                <a:cs typeface="Times New Roman" panose="02020603050405020304" pitchFamily="18" charset="0"/>
              </a:rPr>
              <a:t>.</a:t>
            </a:r>
          </a:p>
          <a:p>
            <a:pPr marL="0" indent="0">
              <a:buNone/>
            </a:pPr>
            <a:r>
              <a:rPr lang="en-IN" sz="2400" i="0" u="none" strike="noStrike" baseline="0" dirty="0">
                <a:latin typeface="Times New Roman" panose="02020603050405020304" pitchFamily="18" charset="0"/>
                <a:cs typeface="Times New Roman" panose="02020603050405020304" pitchFamily="18" charset="0"/>
              </a:rPr>
              <a:t>★ </a:t>
            </a:r>
            <a:r>
              <a:rPr lang="en-IN" sz="2400" b="1" i="0" u="none" strike="noStrike" baseline="0" dirty="0">
                <a:latin typeface="Times New Roman" panose="02020603050405020304" pitchFamily="18" charset="0"/>
                <a:cs typeface="Times New Roman" panose="02020603050405020304" pitchFamily="18" charset="0"/>
              </a:rPr>
              <a:t>Values:</a:t>
            </a:r>
          </a:p>
          <a:p>
            <a:pPr marL="0" indent="0">
              <a:buNone/>
            </a:pPr>
            <a:r>
              <a:rPr lang="en-GB" sz="2200" i="0" u="none" strike="noStrike" baseline="0" dirty="0">
                <a:latin typeface="Times New Roman" panose="02020603050405020304" pitchFamily="18" charset="0"/>
                <a:cs typeface="Times New Roman" panose="02020603050405020304" pitchFamily="18" charset="0"/>
              </a:rPr>
              <a:t>The Values area allows you to perform calculations on your data, such as </a:t>
            </a:r>
            <a:r>
              <a:rPr lang="en-IN" sz="2200" i="0" u="none" strike="noStrike" baseline="0" dirty="0">
                <a:latin typeface="Times New Roman" panose="02020603050405020304" pitchFamily="18" charset="0"/>
                <a:cs typeface="Times New Roman" panose="02020603050405020304" pitchFamily="18" charset="0"/>
              </a:rPr>
              <a:t>sum, count, average, etc.</a:t>
            </a:r>
          </a:p>
          <a:p>
            <a:pPr marL="0" indent="0">
              <a:buNone/>
            </a:pPr>
            <a:r>
              <a:rPr lang="en-IN" sz="2400" i="0" u="none" strike="noStrike" baseline="0" dirty="0">
                <a:latin typeface="Times New Roman" panose="02020603050405020304" pitchFamily="18" charset="0"/>
                <a:cs typeface="Times New Roman" panose="02020603050405020304" pitchFamily="18" charset="0"/>
              </a:rPr>
              <a:t>★ </a:t>
            </a:r>
            <a:r>
              <a:rPr lang="en-IN" sz="2400" b="1" i="0" u="none" strike="noStrike" baseline="0" dirty="0">
                <a:latin typeface="Times New Roman" panose="02020603050405020304" pitchFamily="18" charset="0"/>
                <a:cs typeface="Times New Roman" panose="02020603050405020304" pitchFamily="18" charset="0"/>
              </a:rPr>
              <a:t>Filters:</a:t>
            </a:r>
          </a:p>
          <a:p>
            <a:pPr marL="0" indent="0">
              <a:buNone/>
            </a:pPr>
            <a:r>
              <a:rPr lang="en-GB" sz="2200" i="0" u="none" strike="noStrike" baseline="0" dirty="0">
                <a:latin typeface="Times New Roman" panose="02020603050405020304" pitchFamily="18" charset="0"/>
                <a:cs typeface="Times New Roman" panose="02020603050405020304" pitchFamily="18" charset="0"/>
              </a:rPr>
              <a:t>Filters help you narrow down the data displayed in the Pivot Table based </a:t>
            </a:r>
            <a:r>
              <a:rPr lang="en-IN" sz="2200" i="0" u="none" strike="noStrike" baseline="0" dirty="0">
                <a:latin typeface="Times New Roman" panose="02020603050405020304" pitchFamily="18" charset="0"/>
                <a:cs typeface="Times New Roman" panose="02020603050405020304" pitchFamily="18" charset="0"/>
              </a:rPr>
              <a:t>on specific criteria</a:t>
            </a:r>
            <a:r>
              <a:rPr lang="en-IN" sz="2400" i="0" u="none" strike="noStrike" baseline="0" dirty="0">
                <a:latin typeface="Times New Roman" panose="02020603050405020304" pitchFamily="18" charset="0"/>
                <a:cs typeface="Times New Roman" panose="02020603050405020304" pitchFamily="18" charset="0"/>
              </a:rPr>
              <a:t>.</a:t>
            </a:r>
          </a:p>
          <a:p>
            <a:pPr marL="0" marR="0" lvl="0" indent="0" defTabSz="914400" rtl="0" eaLnBrk="0" fontAlgn="base" latinLnBrk="0" hangingPunct="0">
              <a:lnSpc>
                <a:spcPct val="100000"/>
              </a:lnSpc>
              <a:spcBef>
                <a:spcPct val="0"/>
              </a:spcBef>
              <a:spcAft>
                <a:spcPct val="0"/>
              </a:spcAft>
              <a:buClrTx/>
              <a:buSzTx/>
              <a:tabLst/>
            </a:pPr>
            <a:r>
              <a:rPr lang="en-IN" sz="2000" i="0" u="none" strike="noStrike" baseline="0" dirty="0">
                <a:latin typeface="Times New Roman" panose="02020603050405020304" pitchFamily="18" charset="0"/>
                <a:cs typeface="Times New Roman" panose="02020603050405020304" pitchFamily="18" charset="0"/>
              </a:rPr>
              <a:t>★ </a:t>
            </a:r>
            <a:r>
              <a:rPr kumimoji="0" lang="en-US" altLang="en-US" sz="2600" b="1" i="0" u="none" strike="noStrike" cap="none" normalizeH="0" baseline="0" dirty="0">
                <a:ln>
                  <a:noFill/>
                </a:ln>
                <a:effectLst/>
                <a:latin typeface="Times New Roman" panose="02020603050405020304" pitchFamily="18" charset="0"/>
                <a:cs typeface="Times New Roman" panose="02020603050405020304" pitchFamily="18" charset="0"/>
              </a:rPr>
              <a:t>Values:</a:t>
            </a:r>
            <a:endPar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tabLst/>
            </a:pPr>
            <a:r>
              <a:rPr kumimoji="0" lang="en-US" altLang="en-US" sz="2200" i="0" u="none" strike="noStrike" cap="none" normalizeH="0" baseline="0" dirty="0">
                <a:ln>
                  <a:noFill/>
                </a:ln>
                <a:effectLst/>
                <a:latin typeface="Times New Roman" panose="02020603050405020304" pitchFamily="18" charset="0"/>
                <a:cs typeface="Times New Roman" panose="02020603050405020304" pitchFamily="18" charset="0"/>
              </a:rPr>
              <a:t>This is where the numeric data or metrics go. The Values area usually contains aggregated fields, such as sums, averages, counts, etc</a:t>
            </a:r>
            <a:r>
              <a:rPr kumimoji="0" lang="en-US" altLang="en-US" sz="1900" i="0" u="none" strike="noStrike" cap="none" normalizeH="0" baseline="0" dirty="0">
                <a:ln>
                  <a:noFill/>
                </a:ln>
                <a:effectLst/>
                <a:latin typeface="Times New Roman" panose="02020603050405020304" pitchFamily="18" charset="0"/>
                <a:cs typeface="Times New Roman" panose="02020603050405020304" pitchFamily="18" charset="0"/>
              </a:rPr>
              <a:t>.</a:t>
            </a:r>
          </a:p>
          <a:p>
            <a:pPr marL="0" indent="0" algn="l">
              <a:buNone/>
            </a:pPr>
            <a:endParaRPr lang="en-IN" dirty="0"/>
          </a:p>
        </p:txBody>
      </p:sp>
    </p:spTree>
    <p:extLst>
      <p:ext uri="{BB962C8B-B14F-4D97-AF65-F5344CB8AC3E}">
        <p14:creationId xmlns:p14="http://schemas.microsoft.com/office/powerpoint/2010/main" val="1612964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tx1"/>
          </a:bgClr>
        </a:patt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8CC54B73-A438-5B43-1DA1-0A802B2B28FC}"/>
              </a:ext>
            </a:extLst>
          </p:cNvPr>
          <p:cNvSpPr>
            <a:spLocks noGrp="1"/>
          </p:cNvSpPr>
          <p:nvPr>
            <p:ph type="title"/>
          </p:nvPr>
        </p:nvSpPr>
        <p:spPr>
          <a:xfrm>
            <a:off x="6929437" y="257176"/>
            <a:ext cx="4329113" cy="857249"/>
          </a:xfrm>
        </p:spPr>
        <p:txBody>
          <a:bodyPr>
            <a:normAutofit/>
          </a:bodyPr>
          <a:lstStyle/>
          <a:p>
            <a:r>
              <a:rPr lang="en-IN" sz="2000" b="1" i="0" u="none" strike="noStrike" baseline="0" dirty="0">
                <a:solidFill>
                  <a:srgbClr val="3C78D9"/>
                </a:solidFill>
                <a:latin typeface="Merriweather-Bold"/>
              </a:rPr>
              <a:t>Advantages of Pivot Tables</a:t>
            </a:r>
            <a:endParaRPr lang="en-IN" sz="3600" dirty="0"/>
          </a:p>
        </p:txBody>
      </p:sp>
      <p:sp>
        <p:nvSpPr>
          <p:cNvPr id="23" name="Picture Placeholder 22">
            <a:extLst>
              <a:ext uri="{FF2B5EF4-FFF2-40B4-BE49-F238E27FC236}">
                <a16:creationId xmlns:a16="http://schemas.microsoft.com/office/drawing/2014/main" id="{AE4B3114-73E7-4D77-E03E-C6DFEC5BAF3F}"/>
              </a:ext>
            </a:extLst>
          </p:cNvPr>
          <p:cNvSpPr>
            <a:spLocks noGrp="1"/>
          </p:cNvSpPr>
          <p:nvPr>
            <p:ph type="pic" idx="1"/>
          </p:nvPr>
        </p:nvSpPr>
        <p:spPr>
          <a:xfrm>
            <a:off x="638173" y="950119"/>
            <a:ext cx="5262565" cy="4957762"/>
          </a:xfrm>
          <a:blipFill>
            <a:blip r:embed="rId2"/>
            <a:stretch>
              <a:fillRect/>
            </a:stretch>
          </a:blipFill>
        </p:spPr>
      </p:sp>
      <p:sp>
        <p:nvSpPr>
          <p:cNvPr id="13" name="Content Placeholder 12">
            <a:extLst>
              <a:ext uri="{FF2B5EF4-FFF2-40B4-BE49-F238E27FC236}">
                <a16:creationId xmlns:a16="http://schemas.microsoft.com/office/drawing/2014/main" id="{7A02175C-78AE-EC6D-9358-2190FEC8A65C}"/>
              </a:ext>
            </a:extLst>
          </p:cNvPr>
          <p:cNvSpPr>
            <a:spLocks noGrp="1"/>
          </p:cNvSpPr>
          <p:nvPr>
            <p:ph type="body" sz="half" idx="2"/>
          </p:nvPr>
        </p:nvSpPr>
        <p:spPr>
          <a:xfrm>
            <a:off x="6929437" y="1114425"/>
            <a:ext cx="4943475" cy="4957762"/>
          </a:xfrm>
        </p:spPr>
        <p:txBody>
          <a:bodyPr anchor="ctr">
            <a:norm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IN" sz="2600" dirty="0">
                <a:solidFill>
                  <a:schemeClr val="bg1"/>
                </a:solidFill>
                <a:latin typeface="Times New Roman" panose="02020603050405020304" pitchFamily="18" charset="0"/>
                <a:cs typeface="Times New Roman" panose="02020603050405020304" pitchFamily="18" charset="0"/>
              </a:rPr>
              <a:t>Quick Data Summarization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IN" sz="2600" dirty="0">
                <a:solidFill>
                  <a:schemeClr val="bg1"/>
                </a:solidFill>
                <a:latin typeface="Times New Roman" panose="02020603050405020304" pitchFamily="18" charset="0"/>
                <a:cs typeface="Times New Roman" panose="02020603050405020304" pitchFamily="18" charset="0"/>
              </a:rPr>
              <a:t>Easy to Use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IN" sz="2600" dirty="0">
                <a:solidFill>
                  <a:schemeClr val="bg1"/>
                </a:solidFill>
                <a:latin typeface="Times New Roman" panose="02020603050405020304" pitchFamily="18" charset="0"/>
                <a:cs typeface="Times New Roman" panose="02020603050405020304" pitchFamily="18" charset="0"/>
              </a:rPr>
              <a:t>Data Filtering and Sorting</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IN" sz="2600" dirty="0">
                <a:solidFill>
                  <a:schemeClr val="bg1"/>
                </a:solidFill>
                <a:latin typeface="Times New Roman" panose="02020603050405020304" pitchFamily="18" charset="0"/>
                <a:cs typeface="Times New Roman" panose="02020603050405020304" pitchFamily="18" charset="0"/>
              </a:rPr>
              <a:t>Flexible Data Analysis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IN" sz="2600" dirty="0">
                <a:solidFill>
                  <a:schemeClr val="bg1"/>
                </a:solidFill>
                <a:latin typeface="Times New Roman" panose="02020603050405020304" pitchFamily="18" charset="0"/>
                <a:cs typeface="Times New Roman" panose="02020603050405020304" pitchFamily="18" charset="0"/>
              </a:rPr>
              <a:t>Improved Data Organization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IN" sz="2600" dirty="0">
                <a:solidFill>
                  <a:schemeClr val="bg1"/>
                </a:solidFill>
                <a:latin typeface="Times New Roman" panose="02020603050405020304" pitchFamily="18" charset="0"/>
                <a:cs typeface="Times New Roman" panose="02020603050405020304" pitchFamily="18" charset="0"/>
              </a:rPr>
              <a:t>Data Visualization Compatibility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IN" sz="2600" dirty="0">
                <a:solidFill>
                  <a:schemeClr val="bg1"/>
                </a:solidFill>
                <a:latin typeface="Times New Roman" panose="02020603050405020304" pitchFamily="18" charset="0"/>
                <a:cs typeface="Times New Roman" panose="02020603050405020304" pitchFamily="18" charset="0"/>
              </a:rPr>
              <a:t>Time-Saving</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IN" sz="2600" dirty="0">
                <a:solidFill>
                  <a:schemeClr val="bg1"/>
                </a:solidFill>
                <a:latin typeface="Times New Roman" panose="02020603050405020304" pitchFamily="18" charset="0"/>
                <a:cs typeface="Times New Roman" panose="02020603050405020304" pitchFamily="18" charset="0"/>
              </a:rPr>
              <a:t>Data Exploration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IN" sz="2600" dirty="0">
                <a:solidFill>
                  <a:schemeClr val="bg1"/>
                </a:solidFill>
                <a:latin typeface="Times New Roman" panose="02020603050405020304" pitchFamily="18" charset="0"/>
                <a:cs typeface="Times New Roman" panose="02020603050405020304" pitchFamily="18" charset="0"/>
              </a:rPr>
              <a:t>Error Minimization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IN" sz="2600" dirty="0">
                <a:solidFill>
                  <a:schemeClr val="bg1"/>
                </a:solidFill>
                <a:latin typeface="Times New Roman" panose="02020603050405020304" pitchFamily="18" charset="0"/>
                <a:cs typeface="Times New Roman" panose="02020603050405020304" pitchFamily="18" charset="0"/>
              </a:rPr>
              <a:t>Data Consistency</a:t>
            </a:r>
            <a:endParaRPr kumimoji="0" lang="en-US" altLang="en-US" sz="39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endParaRPr lang="en-IN" dirty="0">
              <a:solidFill>
                <a:schemeClr val="bg1"/>
              </a:solidFill>
            </a:endParaRPr>
          </a:p>
        </p:txBody>
      </p:sp>
    </p:spTree>
    <p:extLst>
      <p:ext uri="{BB962C8B-B14F-4D97-AF65-F5344CB8AC3E}">
        <p14:creationId xmlns:p14="http://schemas.microsoft.com/office/powerpoint/2010/main" val="625138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tx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E5A18-C597-E549-D090-88A720D293D5}"/>
              </a:ext>
            </a:extLst>
          </p:cNvPr>
          <p:cNvSpPr>
            <a:spLocks noGrp="1"/>
          </p:cNvSpPr>
          <p:nvPr>
            <p:ph type="title"/>
          </p:nvPr>
        </p:nvSpPr>
        <p:spPr>
          <a:xfrm>
            <a:off x="839788" y="365125"/>
            <a:ext cx="4700589" cy="1335088"/>
          </a:xfrm>
        </p:spPr>
        <p:txBody>
          <a:bodyPr>
            <a:normAutofit/>
          </a:bodyPr>
          <a:lstStyle/>
          <a:p>
            <a:r>
              <a:rPr lang="en-GB" sz="3600" b="1" dirty="0">
                <a:solidFill>
                  <a:schemeClr val="bg1"/>
                </a:solidFill>
                <a:latin typeface="Times New Roman" panose="02020603050405020304" pitchFamily="18" charset="0"/>
                <a:cs typeface="Times New Roman" panose="02020603050405020304" pitchFamily="18" charset="0"/>
              </a:rPr>
              <a:t>Steps to Create a Pivot Table in Excel</a:t>
            </a:r>
            <a:endParaRPr lang="en-IN" sz="3600" b="1" dirty="0">
              <a:solidFill>
                <a:schemeClr val="bg1"/>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3591C6B3-ED9E-1D52-7D2D-8EB9ABAB6993}"/>
              </a:ext>
            </a:extLst>
          </p:cNvPr>
          <p:cNvSpPr>
            <a:spLocks noGrp="1" noChangeArrowheads="1"/>
          </p:cNvSpPr>
          <p:nvPr>
            <p:ph sz="half" idx="2"/>
          </p:nvPr>
        </p:nvSpPr>
        <p:spPr bwMode="auto">
          <a:xfrm>
            <a:off x="571501" y="1692802"/>
            <a:ext cx="6015038" cy="5022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Select Your Data</a:t>
            </a:r>
            <a:r>
              <a:rPr kumimoji="0" lang="en-US" altLang="en-US" sz="2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p>
          <a:p>
            <a:pPr marL="0" marR="0" lvl="0" indent="0"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Highlight the data range you want to analyze. Make sure your data is organized into columns with headers </a:t>
            </a:r>
          </a:p>
          <a:p>
            <a:pPr marL="0" marR="0" lvl="0" indent="0"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(e.g., “Product,” “Sales,” “Region,” etc.).</a:t>
            </a:r>
          </a:p>
          <a:p>
            <a:pPr marR="0" lvl="0"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Insert a Pivot Table</a:t>
            </a:r>
            <a:r>
              <a:rPr kumimoji="0" lang="en-US" altLang="en-US" sz="2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Go to the </a:t>
            </a:r>
            <a:r>
              <a:rPr kumimoji="0" lang="en-US" altLang="en-US" sz="11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Insert</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tab.</a:t>
            </a:r>
            <a:endParaRPr kumimoji="0" lang="en-US" altLang="en-US" sz="2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Click </a:t>
            </a:r>
            <a:r>
              <a:rPr kumimoji="0" lang="en-US" altLang="en-US" sz="11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PivotTable</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endParaRPr kumimoji="0" lang="en-US" altLang="en-US" sz="2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In the dialog box, select the data range, and choose where you want the pivot table to be placed (either in a new worksheet or an existing one).</a:t>
            </a:r>
          </a:p>
        </p:txBody>
      </p:sp>
      <p:sp>
        <p:nvSpPr>
          <p:cNvPr id="12" name="Content Placeholder 11">
            <a:extLst>
              <a:ext uri="{FF2B5EF4-FFF2-40B4-BE49-F238E27FC236}">
                <a16:creationId xmlns:a16="http://schemas.microsoft.com/office/drawing/2014/main" id="{14BBE8ED-6CA7-35AD-36C6-FD62B7CF176A}"/>
              </a:ext>
            </a:extLst>
          </p:cNvPr>
          <p:cNvSpPr>
            <a:spLocks noGrp="1"/>
          </p:cNvSpPr>
          <p:nvPr>
            <p:ph sz="quarter" idx="4"/>
          </p:nvPr>
        </p:nvSpPr>
        <p:spPr>
          <a:xfrm>
            <a:off x="6900864" y="365124"/>
            <a:ext cx="5114924" cy="6023119"/>
          </a:xfrm>
          <a:blipFill>
            <a:blip r:embed="rId2"/>
            <a:stretch>
              <a:fillRect/>
            </a:stretch>
          </a:blipFill>
        </p:spPr>
        <p:txBody>
          <a:bodyPr/>
          <a:lstStyle/>
          <a:p>
            <a:endParaRPr lang="en-IN" dirty="0"/>
          </a:p>
        </p:txBody>
      </p:sp>
    </p:spTree>
    <p:extLst>
      <p:ext uri="{BB962C8B-B14F-4D97-AF65-F5344CB8AC3E}">
        <p14:creationId xmlns:p14="http://schemas.microsoft.com/office/powerpoint/2010/main" val="177047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tx1"/>
          </a:bgClr>
        </a:patt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A79B6A-66CF-95CB-E4ED-71D59832FDF0}"/>
              </a:ext>
            </a:extLst>
          </p:cNvPr>
          <p:cNvSpPr>
            <a:spLocks noGrp="1"/>
          </p:cNvSpPr>
          <p:nvPr>
            <p:ph sz="half" idx="2"/>
          </p:nvPr>
        </p:nvSpPr>
        <p:spPr>
          <a:xfrm>
            <a:off x="985838" y="500062"/>
            <a:ext cx="10272711" cy="5600701"/>
          </a:xfrm>
          <a:pattFill prst="pct5">
            <a:fgClr>
              <a:schemeClr val="bg1"/>
            </a:fgClr>
            <a:bgClr>
              <a:schemeClr val="bg1"/>
            </a:bgClr>
          </a:pattFill>
        </p:spPr>
        <p:txBody>
          <a:bodyPr>
            <a:normAutofit fontScale="47500" lnSpcReduction="20000"/>
          </a:bodyPr>
          <a:lstStyle/>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4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Organize Fields</a:t>
            </a: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4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Rows</a:t>
            </a: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Drag a field </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(e.g., “Product”) to the Rows area. This will list the unique values from that field.</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4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Columns</a:t>
            </a: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Drag a field </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(e.g., “Region”) to the Columns area to create column headers.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4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Values</a:t>
            </a: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Drag a field </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(e.g., “Sales”) to the Values area. Excel will automatically sum the values, but you can change this to other functions like Average, Count, etc.</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4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Filters</a:t>
            </a: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Drag a field to the</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Filters area</a:t>
            </a:r>
            <a:r>
              <a:rPr kumimoji="0" lang="en-GB"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If you want to filter the table based on certain criteria (e.g., filter by year or product type),</a:t>
            </a:r>
            <a:endPar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4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Customize the Table</a:t>
            </a: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You can modify how the data is summarized, format the results, and apply filters or sorting to make the data more meaningful.</a:t>
            </a:r>
          </a:p>
          <a:p>
            <a:endParaRPr lang="en-IN" dirty="0"/>
          </a:p>
        </p:txBody>
      </p:sp>
    </p:spTree>
    <p:extLst>
      <p:ext uri="{BB962C8B-B14F-4D97-AF65-F5344CB8AC3E}">
        <p14:creationId xmlns:p14="http://schemas.microsoft.com/office/powerpoint/2010/main" val="2251574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tx1"/>
          </a:bgClr>
        </a:patt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C835DF8-1090-75A7-29C1-554F3532F798}"/>
              </a:ext>
            </a:extLst>
          </p:cNvPr>
          <p:cNvSpPr>
            <a:spLocks noGrp="1"/>
          </p:cNvSpPr>
          <p:nvPr>
            <p:ph type="title"/>
          </p:nvPr>
        </p:nvSpPr>
        <p:spPr>
          <a:xfrm>
            <a:off x="838200" y="241301"/>
            <a:ext cx="10515600" cy="858838"/>
          </a:xfrm>
        </p:spPr>
        <p:txBody>
          <a:bodyPr>
            <a:normAutofit/>
          </a:bodyPr>
          <a:lstStyle/>
          <a:p>
            <a:r>
              <a:rPr lang="en-GB" sz="3600" dirty="0">
                <a:solidFill>
                  <a:schemeClr val="bg1"/>
                </a:solidFill>
                <a:latin typeface="Times New Roman" panose="02020603050405020304" pitchFamily="18" charset="0"/>
                <a:cs typeface="Times New Roman" panose="02020603050405020304" pitchFamily="18" charset="0"/>
              </a:rPr>
              <a:t>  </a:t>
            </a:r>
            <a:r>
              <a:rPr lang="en-GB" sz="3600" b="1" dirty="0">
                <a:solidFill>
                  <a:schemeClr val="bg1"/>
                </a:solidFill>
                <a:latin typeface="Times New Roman" panose="02020603050405020304" pitchFamily="18" charset="0"/>
                <a:cs typeface="Times New Roman" panose="02020603050405020304" pitchFamily="18" charset="0"/>
              </a:rPr>
              <a:t>Pivot table summarization</a:t>
            </a:r>
            <a:endParaRPr lang="en-IN" sz="3600" b="1" dirty="0">
              <a:solidFill>
                <a:schemeClr val="bg1"/>
              </a:solidFill>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4B7D409C-6BB9-AAA4-DE6C-21FB03984205}"/>
              </a:ext>
            </a:extLst>
          </p:cNvPr>
          <p:cNvSpPr>
            <a:spLocks noGrp="1"/>
          </p:cNvSpPr>
          <p:nvPr>
            <p:ph sz="half" idx="2"/>
          </p:nvPr>
        </p:nvSpPr>
        <p:spPr>
          <a:xfrm>
            <a:off x="614362" y="1400175"/>
            <a:ext cx="6143625" cy="5092700"/>
          </a:xfrm>
          <a:pattFill prst="pct5">
            <a:fgClr>
              <a:schemeClr val="bg1"/>
            </a:fgClr>
            <a:bgClr>
              <a:schemeClr val="bg1"/>
            </a:bgClr>
          </a:pattFill>
        </p:spPr>
        <p:txBody>
          <a:bodyPr>
            <a:normAutofit fontScale="85000" lnSpcReduction="20000"/>
          </a:bodyPr>
          <a:lstStyle/>
          <a:p>
            <a:pPr marL="0" indent="0" algn="just">
              <a:lnSpc>
                <a:spcPct val="150000"/>
              </a:lnSpc>
              <a:buNone/>
            </a:pPr>
            <a:r>
              <a:rPr lang="en-GB" sz="2400" dirty="0">
                <a:latin typeface="Times New Roman" panose="02020603050405020304" pitchFamily="18" charset="0"/>
                <a:cs typeface="Times New Roman" panose="02020603050405020304" pitchFamily="18" charset="0"/>
              </a:rPr>
              <a:t>Pivot table summarization refers to the process of condensing large datasets into meaningful, aggregated insights using a pivot table. By organizing and summarizing data based on selected fields (such as rows, columns, values, and filters), you can quickly identify patterns, trends, and outliers in your data</a:t>
            </a:r>
          </a:p>
          <a:p>
            <a:pPr>
              <a:lnSpc>
                <a:spcPct val="150000"/>
              </a:lnSpc>
            </a:pPr>
            <a:r>
              <a:rPr lang="en-GB" sz="2400" b="1" dirty="0">
                <a:latin typeface="Times New Roman" panose="02020603050405020304" pitchFamily="18" charset="0"/>
                <a:cs typeface="Times New Roman" panose="02020603050405020304" pitchFamily="18" charset="0"/>
              </a:rPr>
              <a:t>Summing Data</a:t>
            </a:r>
          </a:p>
          <a:p>
            <a:pPr>
              <a:lnSpc>
                <a:spcPct val="150000"/>
              </a:lnSpc>
              <a:buFont typeface="Arial" panose="020B0604020202020204" pitchFamily="34" charset="0"/>
              <a:buChar char="•"/>
            </a:pPr>
            <a:r>
              <a:rPr lang="en-GB" sz="2400" b="1" dirty="0">
                <a:latin typeface="Times New Roman" panose="02020603050405020304" pitchFamily="18" charset="0"/>
                <a:cs typeface="Times New Roman" panose="02020603050405020304" pitchFamily="18" charset="0"/>
              </a:rPr>
              <a:t>Example</a:t>
            </a:r>
            <a:r>
              <a:rPr lang="en-GB" sz="2400" dirty="0">
                <a:latin typeface="Times New Roman" panose="02020603050405020304" pitchFamily="18" charset="0"/>
                <a:cs typeface="Times New Roman" panose="02020603050405020304" pitchFamily="18" charset="0"/>
              </a:rPr>
              <a:t>: You can sum sales data by product, region, or salesperson to get total sales figures.</a:t>
            </a:r>
          </a:p>
          <a:p>
            <a:pPr>
              <a:lnSpc>
                <a:spcPct val="150000"/>
              </a:lnSpc>
              <a:buFont typeface="Arial" panose="020B0604020202020204" pitchFamily="34" charset="0"/>
              <a:buChar char="•"/>
            </a:pPr>
            <a:r>
              <a:rPr lang="en-GB" sz="2400" b="1" dirty="0">
                <a:latin typeface="Times New Roman" panose="02020603050405020304" pitchFamily="18" charset="0"/>
                <a:cs typeface="Times New Roman" panose="02020603050405020304" pitchFamily="18" charset="0"/>
              </a:rPr>
              <a:t>Use Case</a:t>
            </a:r>
            <a:r>
              <a:rPr lang="en-GB" sz="2400" dirty="0">
                <a:latin typeface="Times New Roman" panose="02020603050405020304" pitchFamily="18" charset="0"/>
                <a:cs typeface="Times New Roman" panose="02020603050405020304" pitchFamily="18" charset="0"/>
              </a:rPr>
              <a:t>: Summarizing total revenue by product or region over a certain time period.</a:t>
            </a:r>
          </a:p>
          <a:p>
            <a:endParaRPr lang="en-IN" dirty="0">
              <a:latin typeface="Times New Roman" panose="02020603050405020304" pitchFamily="18" charset="0"/>
              <a:cs typeface="Times New Roman" panose="02020603050405020304" pitchFamily="18" charset="0"/>
            </a:endParaRPr>
          </a:p>
        </p:txBody>
      </p:sp>
      <p:pic>
        <p:nvPicPr>
          <p:cNvPr id="12" name="Content Placeholder 11">
            <a:extLst>
              <a:ext uri="{FF2B5EF4-FFF2-40B4-BE49-F238E27FC236}">
                <a16:creationId xmlns:a16="http://schemas.microsoft.com/office/drawing/2014/main" id="{F605367D-EE67-202F-6C3D-F3E60D8EB715}"/>
              </a:ext>
            </a:extLst>
          </p:cNvPr>
          <p:cNvPicPr>
            <a:picLocks noGrp="1" noChangeAspect="1"/>
          </p:cNvPicPr>
          <p:nvPr>
            <p:ph sz="quarter" idx="4"/>
          </p:nvPr>
        </p:nvPicPr>
        <p:blipFill>
          <a:blip r:embed="rId2"/>
          <a:stretch>
            <a:fillRect/>
          </a:stretch>
        </p:blipFill>
        <p:spPr>
          <a:xfrm>
            <a:off x="8111433" y="2975723"/>
            <a:ext cx="3764426" cy="1325563"/>
          </a:xfrm>
          <a:prstGeom prst="rect">
            <a:avLst/>
          </a:prstGeom>
        </p:spPr>
      </p:pic>
    </p:spTree>
    <p:extLst>
      <p:ext uri="{BB962C8B-B14F-4D97-AF65-F5344CB8AC3E}">
        <p14:creationId xmlns:p14="http://schemas.microsoft.com/office/powerpoint/2010/main" val="1952071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tx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1A7BF-C4C5-0D87-5320-91EBD4EBCAC9}"/>
              </a:ext>
            </a:extLst>
          </p:cNvPr>
          <p:cNvSpPr>
            <a:spLocks noGrp="1"/>
          </p:cNvSpPr>
          <p:nvPr>
            <p:ph type="title"/>
          </p:nvPr>
        </p:nvSpPr>
        <p:spPr>
          <a:xfrm>
            <a:off x="1825625" y="328613"/>
            <a:ext cx="4403725" cy="1014413"/>
          </a:xfrm>
        </p:spPr>
        <p:txBody>
          <a:bodyPr>
            <a:normAutofit/>
          </a:bodyPr>
          <a:lstStyle/>
          <a:p>
            <a:pPr algn="ctr"/>
            <a:r>
              <a:rPr lang="en-GB" sz="3600" b="1" dirty="0">
                <a:solidFill>
                  <a:schemeClr val="bg1"/>
                </a:solidFill>
                <a:latin typeface="Times New Roman" panose="02020603050405020304" pitchFamily="18" charset="0"/>
                <a:cs typeface="Times New Roman" panose="02020603050405020304" pitchFamily="18" charset="0"/>
              </a:rPr>
              <a:t>    Conclusion</a:t>
            </a:r>
            <a:endParaRPr lang="en-IN" sz="3600" b="1" dirty="0">
              <a:solidFill>
                <a:schemeClr val="bg1"/>
              </a:solidFill>
              <a:latin typeface="Times New Roman" panose="02020603050405020304" pitchFamily="18" charset="0"/>
              <a:cs typeface="Times New Roman" panose="02020603050405020304" pitchFamily="18" charset="0"/>
            </a:endParaRPr>
          </a:p>
        </p:txBody>
      </p:sp>
      <p:sp>
        <p:nvSpPr>
          <p:cNvPr id="10" name="Picture Placeholder 9">
            <a:extLst>
              <a:ext uri="{FF2B5EF4-FFF2-40B4-BE49-F238E27FC236}">
                <a16:creationId xmlns:a16="http://schemas.microsoft.com/office/drawing/2014/main" id="{EE8A2036-8A3E-B921-9964-D2585ED3BA44}"/>
              </a:ext>
            </a:extLst>
          </p:cNvPr>
          <p:cNvSpPr>
            <a:spLocks noGrp="1"/>
          </p:cNvSpPr>
          <p:nvPr>
            <p:ph type="pic" idx="1"/>
          </p:nvPr>
        </p:nvSpPr>
        <p:spPr>
          <a:xfrm>
            <a:off x="8001000" y="2300288"/>
            <a:ext cx="3871913" cy="2543175"/>
          </a:xfrm>
          <a:blipFill>
            <a:blip r:embed="rId2"/>
            <a:stretch>
              <a:fillRect/>
            </a:stretch>
          </a:blipFill>
        </p:spPr>
      </p:sp>
      <p:sp>
        <p:nvSpPr>
          <p:cNvPr id="6" name="Content Placeholder 5">
            <a:extLst>
              <a:ext uri="{FF2B5EF4-FFF2-40B4-BE49-F238E27FC236}">
                <a16:creationId xmlns:a16="http://schemas.microsoft.com/office/drawing/2014/main" id="{E75CEB42-7D64-08C9-F138-104724F07A4E}"/>
              </a:ext>
            </a:extLst>
          </p:cNvPr>
          <p:cNvSpPr>
            <a:spLocks noGrp="1"/>
          </p:cNvSpPr>
          <p:nvPr>
            <p:ph type="body" sz="half" idx="2"/>
          </p:nvPr>
        </p:nvSpPr>
        <p:spPr>
          <a:xfrm>
            <a:off x="614364" y="1343026"/>
            <a:ext cx="7129462" cy="4972049"/>
          </a:xfrm>
          <a:pattFill prst="pct5">
            <a:fgClr>
              <a:schemeClr val="bg1"/>
            </a:fgClr>
            <a:bgClr>
              <a:schemeClr val="bg1"/>
            </a:bgClr>
          </a:pattFill>
        </p:spPr>
        <p:txBody>
          <a:bodyPr>
            <a:normAutofit fontScale="92500" lnSpcReduction="20000"/>
          </a:bodyPr>
          <a:lstStyle/>
          <a:p>
            <a:pPr marL="0" indent="0">
              <a:buNone/>
            </a:pPr>
            <a:endParaRPr lang="en-GB" sz="2400" dirty="0">
              <a:latin typeface="Times New Roman" panose="02020603050405020304" pitchFamily="18" charset="0"/>
              <a:cs typeface="Times New Roman" panose="02020603050405020304" pitchFamily="18" charset="0"/>
            </a:endParaRPr>
          </a:p>
          <a:p>
            <a:pPr marL="0" indent="0" algn="just">
              <a:lnSpc>
                <a:spcPct val="150000"/>
              </a:lnSpc>
              <a:buNone/>
            </a:pPr>
            <a:r>
              <a:rPr lang="en-GB" sz="2400" dirty="0">
                <a:latin typeface="Times New Roman" panose="02020603050405020304" pitchFamily="18" charset="0"/>
                <a:cs typeface="Times New Roman" panose="02020603050405020304" pitchFamily="18" charset="0"/>
              </a:rPr>
              <a:t>In conclusion, pivot tables are an essential tool for data analysis and reporting, offering a flexible, efficient, and intuitive way to summarize and visualize large datasets. They allow users to quickly aggregate, filter,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data across multiple dimensions (e.g., by product, region, or time period) without complex formulas or manual work. With pivot tables, you can derive meaningful insights, such as identifying trends, comparing performance, or discovering patterns, all in a dynamic format that updates automatically as your data changes.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6225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tx1"/>
          </a:bgClr>
        </a:patt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41CD146-10A1-AFCB-3BFA-716453BC65F4}"/>
              </a:ext>
            </a:extLst>
          </p:cNvPr>
          <p:cNvSpPr>
            <a:spLocks noGrp="1"/>
          </p:cNvSpPr>
          <p:nvPr>
            <p:ph idx="1"/>
          </p:nvPr>
        </p:nvSpPr>
        <p:spPr>
          <a:xfrm>
            <a:off x="757237" y="742950"/>
            <a:ext cx="8201026" cy="5514975"/>
          </a:xfrm>
          <a:pattFill prst="pct5">
            <a:fgClr>
              <a:schemeClr val="bg1"/>
            </a:fgClr>
            <a:bgClr>
              <a:schemeClr val="bg1"/>
            </a:bgClr>
          </a:pattFill>
        </p:spPr>
        <p:txBody>
          <a:bodyPr anchor="ctr">
            <a:normAutofit/>
          </a:bodyPr>
          <a:lstStyle/>
          <a:p>
            <a:pPr marL="0" indent="0">
              <a:buNone/>
            </a:pPr>
            <a:r>
              <a:rPr lang="en-GB" sz="4400" dirty="0">
                <a:latin typeface="Times New Roman" panose="02020603050405020304" pitchFamily="18" charset="0"/>
                <a:cs typeface="Times New Roman" panose="02020603050405020304" pitchFamily="18" charset="0"/>
              </a:rPr>
              <a:t>    </a:t>
            </a:r>
            <a:r>
              <a:rPr lang="en-GB" sz="4400" b="1" dirty="0">
                <a:latin typeface="Times New Roman" panose="02020603050405020304" pitchFamily="18" charset="0"/>
                <a:cs typeface="Times New Roman" panose="02020603050405020304" pitchFamily="18" charset="0"/>
              </a:rPr>
              <a:t>Thank you !!!</a:t>
            </a:r>
          </a:p>
          <a:p>
            <a:pPr marL="0" indent="0">
              <a:buNone/>
            </a:pPr>
            <a:endParaRPr lang="en-GB" sz="4400" dirty="0">
              <a:latin typeface="Times New Roman" panose="02020603050405020304" pitchFamily="18" charset="0"/>
              <a:cs typeface="Times New Roman" panose="02020603050405020304" pitchFamily="18" charset="0"/>
            </a:endParaRPr>
          </a:p>
          <a:p>
            <a:pPr>
              <a:buBlip>
                <a:blip r:embed="rId2"/>
              </a:buBlip>
            </a:pPr>
            <a:r>
              <a:rPr lang="en-IN" dirty="0">
                <a:solidFill>
                  <a:srgbClr val="00B0F0"/>
                </a:solidFill>
                <a:latin typeface="Times New Roman" panose="02020603050405020304" pitchFamily="18" charset="0"/>
                <a:cs typeface="Times New Roman" panose="02020603050405020304" pitchFamily="18" charset="0"/>
                <a:hlinkClick r:id="rId3"/>
              </a:rPr>
              <a:t>ajaycraju98@gmail.com</a:t>
            </a:r>
            <a:endParaRPr lang="en-IN"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1563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685</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Merriweather-Bold</vt:lpstr>
      <vt:lpstr>Times New Roman</vt:lpstr>
      <vt:lpstr>Wingdings</vt:lpstr>
      <vt:lpstr>Office Theme</vt:lpstr>
      <vt:lpstr>PowerPoint Presentation</vt:lpstr>
      <vt:lpstr>   Explore Pivot Table!!!</vt:lpstr>
      <vt:lpstr>           Key Components of a Pivot Table</vt:lpstr>
      <vt:lpstr>Advantages of Pivot Tables</vt:lpstr>
      <vt:lpstr>Steps to Create a Pivot Table in Excel</vt:lpstr>
      <vt:lpstr>PowerPoint Presentation</vt:lpstr>
      <vt:lpstr>  Pivot table summarization</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AJAY C R</dc:creator>
  <cp:lastModifiedBy>AJAY C R</cp:lastModifiedBy>
  <cp:revision>9</cp:revision>
  <dcterms:created xsi:type="dcterms:W3CDTF">2024-10-02T05:49:51Z</dcterms:created>
  <dcterms:modified xsi:type="dcterms:W3CDTF">2024-10-02T12:43:34Z</dcterms:modified>
</cp:coreProperties>
</file>