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C R" initials="AC" lastIdx="1" clrIdx="0">
    <p:extLst>
      <p:ext uri="{19B8F6BF-5375-455C-9EA6-DF929625EA0E}">
        <p15:presenceInfo xmlns:p15="http://schemas.microsoft.com/office/powerpoint/2012/main" userId="225523631d3627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outlineViewPr>
    <p:cViewPr>
      <p:scale>
        <a:sx n="33" d="100"/>
        <a:sy n="33" d="100"/>
      </p:scale>
      <p:origin x="0" y="-8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3DDA8-16F1-4937-A47E-7A6C931C4472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25230-B023-4BDE-91AD-72C3805B3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9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25230-B023-4BDE-91AD-72C3805B3E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2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25230-B023-4BDE-91AD-72C3805B3EC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5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25230-B023-4BDE-91AD-72C3805B3EC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1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B3CF-DD21-F3AF-9CBC-56FD6962B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1D57-CC5E-3443-9E3A-9970654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5B61-79A1-0C77-449B-6BD93F81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CDE9-987F-784D-FB1E-74FFEE2E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C7FE-CC11-0CB9-64A2-FD31387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6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AACD-69B6-FD38-EFC4-E71670BF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A303A-7317-05EA-A6D6-5C7F9CFDF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5DF2-1EB7-1520-691D-67EB8A3F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B2C2-51E3-FDA9-C017-C689D1FE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4A43-AC8D-B049-58E5-86B7D1F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3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60F65-99F9-19FC-57F4-7DACADDE9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59014-D7A9-1380-EB3B-ABD51C00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1C52-291F-3419-9551-C03B82DB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EFA4-D5B1-38F0-FF13-9689B9EA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16BC-EAFF-91CC-21B8-6D50DECA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5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1604-50B7-D2C7-16FC-A9396FAA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6DFA-3295-CBF2-37EB-6F8AD6D9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F9A8-665C-24F1-5CF3-52119E00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71C8-73E1-D0AA-6A91-BA8DB848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F8E3-0271-7708-A191-0229254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0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9277-2458-807F-C284-F9B944EB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CAD1A-96C7-70A3-F3D2-EA508400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9C29-953F-2502-B671-769A8727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901C-39C9-3E70-991A-32934D10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AB43-0E61-F2FA-1B51-12CB10AD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745-1D46-E9AD-E7C6-967BE1AF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E41C-51A1-A03D-EFCA-054927C84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EAF3-3EC4-2E91-AC50-FEB40B41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4D6A-E26D-7C6B-2FC1-7CAC2C94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8B576-863E-F834-3173-A3D949B6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004F4-714E-4E3B-4241-EE3984D6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9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CCA2-B28C-1B7B-B67D-72EEDF22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82F8-7435-5990-508D-5C244EC0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78FE6-D8EA-97D4-9AC8-A4FDA96A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F414F-C9D4-7B1D-4AC6-6600BD36C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5827A-E0FD-2A5B-AE7E-33550050F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20040-CB03-D53B-EB61-93E10703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9F6E9-B4BF-D1F8-2B9A-324DBFD2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B0ECE-0543-7A2C-D6EE-B3899EE0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6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E5AA-8EA6-D086-8973-21A68B9A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DA86E-D862-B540-A235-55959F8C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64F40-6ACD-8102-F558-463DBDCF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97042-F45D-D17F-57FB-47DCC018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61737-7616-43CA-D8A1-3897CB58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D827-28E2-4455-6861-81692F2F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9E3-2787-494D-841A-01460261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7B81-9D55-3965-94E8-70451895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A01C-BA74-A64A-5078-9B10234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4D706-9C92-A0A8-964A-A9EBD9E1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8B65-9379-E1A9-3D90-55818E75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1CC2-91F9-21C5-F167-B0E7BCD2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FC2C2-47E4-D34C-AA3D-F0E75737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0B9F-D56F-D2F1-D2F4-7BCAFA9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DB392-53BF-99FF-BF71-F8F653B9D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CBA69-EBB7-6508-5501-9851076D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6DA1D-8295-C868-02B7-54829513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539FE-16BF-439E-5D65-8FA8F23E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F00E6-9E05-D4D4-F206-D815649A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7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DE6DA-B56F-9F73-2DC2-AEA8A9D2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C311-7D00-2E27-3985-78486C77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9C6C-DB69-D435-7C43-9ECC5C07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055C-C96C-4619-8AE1-96E29420CB0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AB94-9C5F-EDE5-A4A4-D95C620D6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D4E4-6A02-93E9-8AD2-1FAFBBB87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87EC-10AF-4016-AF8F-345AB21C6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6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jaycraju98@gmail.com" TargetMode="Externa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Relationship Id="rId5" Type="http://schemas.openxmlformats.org/officeDocument/2006/relationships/hyperlink" Target="https://nn.wikipedia.org/wiki/Gmail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40B1C27-D067-CC1F-8236-DE83EB3C8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02402" y="1500187"/>
            <a:ext cx="5111750" cy="4460875"/>
          </a:xfrm>
          <a:blipFill>
            <a:blip r:embed="rId2"/>
            <a:stretch>
              <a:fillRect/>
            </a:stretch>
          </a:blipFill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5A058-74D9-DB28-D6B0-455AF7BC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3013" y="742950"/>
            <a:ext cx="4852986" cy="5118100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techniques in Excel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6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7E5981-6B73-6DD1-C940-23E67EE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75187" cy="785813"/>
          </a:xfrm>
        </p:spPr>
        <p:txBody>
          <a:bodyPr/>
          <a:lstStyle/>
          <a:p>
            <a:r>
              <a:rPr lang="en-GB" sz="1800" b="1" i="0" u="none" strike="noStrike" baseline="0" dirty="0">
                <a:solidFill>
                  <a:srgbClr val="3C78D9"/>
                </a:solidFill>
                <a:latin typeface="Merriweather-Bold"/>
              </a:rPr>
              <a:t>Finding and Removing Duplicate Rows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109BB-C208-75E3-9D76-54060754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988" y="1243013"/>
            <a:ext cx="11249025" cy="257953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GB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Select the entire table.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Go to the "Data" tab in the Ribbon.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Click on "Remove Duplicates."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In the Remove Duplicates dialog box, select the columns to check for duplicates.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Click "OK."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Excel will remove the duplicate rows based on the selected columns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8CDE2-EEE6-0FF1-4920-6BBBD207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631" y="1049444"/>
            <a:ext cx="3716280" cy="1894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10866-7E8E-5785-F63C-263C93B71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8" y="4016117"/>
            <a:ext cx="4150371" cy="2650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4C04F-5779-7754-1B87-8AFCF4C2E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270" y="4236874"/>
            <a:ext cx="3220743" cy="242961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0EB930-6050-97BD-D2A2-6E25591BD7F2}"/>
              </a:ext>
            </a:extLst>
          </p:cNvPr>
          <p:cNvCxnSpPr>
            <a:cxnSpLocks/>
          </p:cNvCxnSpPr>
          <p:nvPr/>
        </p:nvCxnSpPr>
        <p:spPr>
          <a:xfrm flipH="1">
            <a:off x="5200650" y="3379950"/>
            <a:ext cx="2014538" cy="1034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2BA1C4-396B-550D-A74A-1FA19DD8D7B4}"/>
              </a:ext>
            </a:extLst>
          </p:cNvPr>
          <p:cNvCxnSpPr>
            <a:cxnSpLocks/>
          </p:cNvCxnSpPr>
          <p:nvPr/>
        </p:nvCxnSpPr>
        <p:spPr>
          <a:xfrm>
            <a:off x="4669308" y="5109819"/>
            <a:ext cx="2870671" cy="341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90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6D590F-CF28-65A0-35E0-FB1B2368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89574" cy="1200150"/>
          </a:xfrm>
        </p:spPr>
        <p:txBody>
          <a:bodyPr>
            <a:normAutofit/>
          </a:bodyPr>
          <a:lstStyle/>
          <a:p>
            <a:r>
              <a:rPr lang="en-GB" sz="2800" b="1" i="0" u="none" strike="noStrike" baseline="0" dirty="0">
                <a:solidFill>
                  <a:srgbClr val="3C78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unnecessary Characters and Spaces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260CB3-2D39-35F5-6BD9-5595F0DC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13" y="457199"/>
            <a:ext cx="4686300" cy="6043613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t">
            <a:normAutofit fontScale="25000" lnSpcReduction="20000"/>
          </a:bodyPr>
          <a:lstStyle/>
          <a:p>
            <a:pPr algn="l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GB" sz="5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 </a:t>
            </a:r>
          </a:p>
          <a:p>
            <a:pPr algn="l">
              <a:lnSpc>
                <a:spcPct val="170000"/>
              </a:lnSpc>
            </a:pPr>
            <a:r>
              <a:rPr lang="en-GB" sz="5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removes leading and trailing spaces from a text string, leaving only </a:t>
            </a:r>
            <a:r>
              <a:rPr lang="en-IN" sz="5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spaces between words.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IN" sz="5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5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5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=TRIM(text)</a:t>
            </a:r>
            <a:endParaRPr lang="en-IN" sz="5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GB" sz="5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  <a:p>
            <a:pPr algn="l">
              <a:lnSpc>
                <a:spcPct val="170000"/>
              </a:lnSpc>
            </a:pPr>
            <a:r>
              <a:rPr lang="en-GB" sz="5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removes non-printable characters from a text string. Useful for cleaning up text imported from external sources.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GB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5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5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=CLEAN (text)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GB" sz="5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</a:t>
            </a:r>
          </a:p>
          <a:p>
            <a:pPr algn="l">
              <a:lnSpc>
                <a:spcPct val="170000"/>
              </a:lnSpc>
            </a:pPr>
            <a:r>
              <a:rPr lang="en-GB" sz="5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replaces occurrences of a specified substring with another substring in a text string.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5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Syntax</a:t>
            </a:r>
            <a:r>
              <a:rPr lang="en-GB" sz="5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=SUBSTITUTE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5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5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(text, </a:t>
            </a:r>
            <a:r>
              <a:rPr lang="en-GB" sz="56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old_text</a:t>
            </a:r>
            <a:r>
              <a:rPr lang="en-GB" sz="5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56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new_text</a:t>
            </a:r>
            <a:r>
              <a:rPr lang="en-GB" sz="5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[</a:t>
            </a:r>
            <a:r>
              <a:rPr lang="en-GB" sz="56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instance_num</a:t>
            </a:r>
            <a:r>
              <a:rPr lang="en-GB" sz="5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9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54921-2047-FFDC-6F2A-37A3B72C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71650"/>
            <a:ext cx="5489575" cy="48720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includes the removal of unnecessary characters and spaces to enhance consistency and prepare it for analysis. Unwanted characters, extra spaces, and irregular formatting can hinder accurate </a:t>
            </a:r>
            <a:r>
              <a:rPr lang="en-IN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computations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86891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348A75-5827-B56A-CE21-53FA6BCB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285875"/>
          </a:xfrm>
        </p:spPr>
        <p:txBody>
          <a:bodyPr>
            <a:normAutofit fontScale="90000"/>
          </a:bodyPr>
          <a:lstStyle/>
          <a:p>
            <a:r>
              <a:rPr lang="en-IN" sz="3200" b="1" i="0" u="none" strike="noStrike" baseline="0" dirty="0">
                <a:solidFill>
                  <a:srgbClr val="3C78D9"/>
                </a:solidFill>
                <a:latin typeface="Merriweather-Bold"/>
              </a:rPr>
              <a:t>Standardize Text Formats</a:t>
            </a:r>
            <a:br>
              <a:rPr lang="en-IN" sz="3200" b="1" i="0" u="none" strike="noStrike" baseline="0" dirty="0">
                <a:solidFill>
                  <a:srgbClr val="3C78D9"/>
                </a:solidFill>
                <a:latin typeface="Merriweather-Bold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A816F-9866-A988-439A-4BC9A206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063" y="1443039"/>
            <a:ext cx="6329362" cy="4957761"/>
          </a:xfrm>
        </p:spPr>
        <p:txBody>
          <a:bodyPr anchor="ctr"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GB" sz="2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text formats and ensuring consistency in your data is crucial for </a:t>
            </a:r>
            <a:r>
              <a:rPr lang="en-IN" sz="2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analysis and reporting.</a:t>
            </a:r>
          </a:p>
          <a:p>
            <a:pPr algn="just">
              <a:lnSpc>
                <a:spcPct val="160000"/>
              </a:lnSpc>
            </a:pPr>
            <a:r>
              <a:rPr lang="en-GB" sz="2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provides a powerful "Find and Replace" feature that allows you to quickly address typos, standardize capitalization, correct spacing, etc.</a:t>
            </a:r>
            <a:r>
              <a:rPr lang="en-GB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60000"/>
              </a:lnSpc>
            </a:pP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 Press Ctrl + F to open the "Find and Replace" dialog.</a:t>
            </a:r>
          </a:p>
          <a:p>
            <a:pPr algn="just">
              <a:lnSpc>
                <a:spcPct val="160000"/>
              </a:lnSpc>
            </a:pP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Or, Go to the "Home" tab, click on "Find &amp; Select," and choose "Replace."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412A-DB19-7A7E-83E9-53694257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1" y="1743075"/>
            <a:ext cx="4076698" cy="32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5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EF9E7E-FD20-9F1F-914B-93355181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08A5EB-070A-35D4-8D80-491829A6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05938" cy="317500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t"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a critical and often time-consuming part of the data preparation process. Ensuring data quality is paramount for accurate analysis,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decision-making. By effectively handling issues like missing values, duplicates, outliers, and inconsistent formats, the dataset becomes reliable and ready for meaningful insights.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8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190AF5-1C3D-D1FB-CE36-AD73277C9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132637" cy="360045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/>
          <a:lstStyle/>
          <a:p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</a:p>
          <a:p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GB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ajaycraju98@gmail.com</a:t>
            </a:r>
            <a:endParaRPr lang="en-GB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083511-15BB-A675-72B7-53C27D6CF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H="1" flipV="1">
            <a:off x="1125538" y="4486275"/>
            <a:ext cx="547496" cy="4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0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EECA4F-B7C8-2107-A3F9-35DAB2A0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u="none" strike="noStrike" baseline="0" dirty="0">
                <a:solidFill>
                  <a:srgbClr val="3C78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br>
              <a:rPr lang="en-IN" sz="1800" b="1" i="0" u="none" strike="noStrike" baseline="0" dirty="0">
                <a:solidFill>
                  <a:srgbClr val="3C78D9"/>
                </a:solidFill>
                <a:latin typeface="Merriweather-Bold"/>
              </a:rPr>
            </a:br>
            <a:r>
              <a:rPr lang="en-IN" sz="1800" b="0" i="0" u="none" strike="noStrike" baseline="0" dirty="0">
                <a:solidFill>
                  <a:srgbClr val="121212"/>
                </a:solidFill>
                <a:latin typeface="MS-PMincho"/>
              </a:rPr>
              <a:t>★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7F3FB-B92C-9454-5673-E9781CED6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257800" cy="3910012"/>
          </a:xfrm>
          <a:pattFill prst="horzBrick">
            <a:fgClr>
              <a:schemeClr val="bg2">
                <a:lumMod val="50000"/>
              </a:schemeClr>
            </a:fgClr>
            <a:bgClr>
              <a:schemeClr val="bg2">
                <a:lumMod val="50000"/>
              </a:schemeClr>
            </a:bgClr>
          </a:pattFill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refers to the reliability and accuracy of data.</a:t>
            </a:r>
          </a:p>
          <a:p>
            <a:pPr algn="l">
              <a:lnSpc>
                <a:spcPct val="200000"/>
              </a:lnSpc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data is consistent, complete, and free from errors, ensuring it is suitable for analysis and decision-making.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E45F92-6666-1459-716F-7E97E6EB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0374" y="1027906"/>
            <a:ext cx="4938713" cy="5219700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Aspects of Data Quality: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en-GB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accurately reflects the real-world scenario.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en-GB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comprehensive and lacks missing values.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en-GB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uniform and follows a standard format.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en-GB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relevant to the analysis or decision-making process.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en-GB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Timeliness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up-to-date and reflects the current state of affairs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77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8E6A-691F-1DB9-C7CA-A0CC4135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5467350" cy="1428750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C78D9"/>
                </a:solidFill>
                <a:latin typeface="Merriweather-Bold"/>
              </a:rPr>
              <a:t>Data Cleaning</a:t>
            </a:r>
            <a:br>
              <a:rPr lang="en-IN" sz="4400" b="1" i="0" u="none" strike="noStrike" baseline="0" dirty="0">
                <a:solidFill>
                  <a:srgbClr val="3C78D9"/>
                </a:solidFill>
                <a:latin typeface="Merriweather-Bold"/>
              </a:rPr>
            </a:b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465A01-C72B-943B-3175-C14F9486A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1325" y="1071562"/>
            <a:ext cx="4772025" cy="4329113"/>
          </a:xfrm>
          <a:blipFill>
            <a:blip r:embed="rId4"/>
            <a:stretch>
              <a:fillRect/>
            </a:stretch>
          </a:blipFill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DF65-9A1A-27BD-B01E-0EBE1C520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650" y="1757363"/>
            <a:ext cx="5467350" cy="4643437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cleaning, also known as data cleansing or data scrubbing, is a fundamental process 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preparation.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process of identifying and correcting errors, inconsistencies, and inaccuracies in datasets to improve data quality and integrity.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a critical step in the data analysis process.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ensuring data quality, organizations can make informed decisions, build trust in their data, and derive meaningful insights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57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2CC6F-6B63-B303-9E30-7FCAA655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389562" cy="842963"/>
          </a:xfrm>
        </p:spPr>
        <p:txBody>
          <a:bodyPr/>
          <a:lstStyle/>
          <a:p>
            <a:r>
              <a:rPr lang="en-IN" sz="1800" b="1" i="0" u="none" strike="noStrike" baseline="0" dirty="0">
                <a:solidFill>
                  <a:srgbClr val="3C78D9"/>
                </a:solidFill>
                <a:latin typeface="Merriweather-Bold"/>
              </a:rPr>
              <a:t>       </a:t>
            </a:r>
            <a:r>
              <a:rPr lang="en-IN" b="1" i="0" u="none" strike="noStrike" baseline="0" dirty="0">
                <a:solidFill>
                  <a:srgbClr val="3C78D9"/>
                </a:solidFill>
                <a:latin typeface="Merriweather-Bold"/>
              </a:rPr>
              <a:t>Why</a:t>
            </a:r>
            <a:r>
              <a:rPr lang="en-IN" sz="2000" b="1" i="0" u="none" strike="noStrike" baseline="0" dirty="0">
                <a:solidFill>
                  <a:srgbClr val="3C78D9"/>
                </a:solidFill>
                <a:latin typeface="Merriweather-Bold"/>
              </a:rPr>
              <a:t> </a:t>
            </a:r>
            <a:r>
              <a:rPr lang="en-IN" b="1" i="0" u="none" strike="noStrike" baseline="0" dirty="0">
                <a:solidFill>
                  <a:srgbClr val="3C78D9"/>
                </a:solidFill>
                <a:latin typeface="Merriweather-Bold"/>
              </a:rPr>
              <a:t>is Data Cleaning ??</a:t>
            </a:r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122C674-6C8F-CC8A-A0DD-09397573E4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r="195"/>
          <a:stretch/>
        </p:blipFill>
        <p:spPr>
          <a:xfrm>
            <a:off x="6686759" y="2143124"/>
            <a:ext cx="4972260" cy="284321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3A70D-2CCC-9BB0-1309-A88E3B91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981" y="1500188"/>
            <a:ext cx="6053557" cy="510063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Analysis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Clean data ensures accurate and reliable analysis, leading to better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Avoiding Errors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Incorrect or inconsistent data can lead to errors in calculations and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Trust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Clean data builds trust in the conclusions drawn from the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 industries, like finance or healthcare, have strict data quality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 for compliance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0134F0-B385-4994-FDDE-E0E983E2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GB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/Techniques for Data Cleaning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1DD370-0865-C2EF-827F-C8BCB4CC2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33975" cy="4403725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623925-8E3C-5CA7-3AE6-77B163FFD95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29413" y="1486001"/>
            <a:ext cx="49577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Removing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Standardizing Formats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Correcting Inconsistencies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Outlier Detection and Treatment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Normalization and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Validating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Type Conversion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Dealing with Inconsistent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01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85C6-473C-F469-15F8-EFAEFA44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rgbClr val="3C78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92B05-DD5B-3986-9A9D-18D5D3B3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43039"/>
            <a:ext cx="6919913" cy="4896640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>
            <a:normAutofit fontScale="85000" lnSpcReduction="20000"/>
          </a:bodyPr>
          <a:lstStyle/>
          <a:p>
            <a:pPr algn="just">
              <a:lnSpc>
                <a:spcPct val="22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is a common issue in datasets and can adversely affect analysis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decision-making.</a:t>
            </a:r>
          </a:p>
          <a:p>
            <a:pPr algn="l">
              <a:lnSpc>
                <a:spcPct val="150000"/>
              </a:lnSpc>
            </a:pPr>
            <a:r>
              <a:rPr lang="en-IN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Missing Values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 </a:t>
            </a: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 Cells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Empty cells in a column may indicate missing values.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 </a:t>
            </a:r>
            <a:r>
              <a:rPr lang="en-GB" sz="2000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Functions for the Identification: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</a:t>
            </a:r>
            <a:r>
              <a:rPr lang="en-IN" sz="2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COUNTBLANK: =COUNTBLANK(range)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Counts the number of blank cells in a specified range.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</a:t>
            </a:r>
            <a:r>
              <a:rPr lang="en-IN" sz="2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ISBLANK: =ISBLANK(value)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Returns TRUE if a cell is empty, else returns FALSE if it contains any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including spaces.</a:t>
            </a:r>
          </a:p>
          <a:p>
            <a:pPr algn="just">
              <a:lnSpc>
                <a:spcPct val="220000"/>
              </a:lnSpc>
            </a:pP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20000"/>
              </a:lnSpc>
              <a:buNone/>
            </a:pP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817CB-CBE2-5FB9-CBD6-8414A2500C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58112" y="891077"/>
            <a:ext cx="3976687" cy="2519368"/>
          </a:xfrm>
          <a:pattFill prst="pct5">
            <a:fgClr>
              <a:schemeClr val="bg1"/>
            </a:fgClr>
            <a:bgClr>
              <a:schemeClr val="bg1"/>
            </a:bgClr>
          </a:patt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86EF5-B467-0FC7-391B-9311E68E33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58113" y="3704223"/>
            <a:ext cx="3976686" cy="26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6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DC63-6CBA-4FDB-0612-BDD3DEB0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75312" cy="614363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solidFill>
                  <a:srgbClr val="3C78D9"/>
                </a:solidFill>
                <a:latin typeface="Merriweather-Bold"/>
              </a:rPr>
              <a:t>Handling Missing Values</a:t>
            </a:r>
            <a:endParaRPr lang="en-IN" sz="4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5A03F96-AF26-1084-EE80-BE97389C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25" y="1700213"/>
            <a:ext cx="4557713" cy="39147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2452-C016-ADE3-3215-FEC157A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157288"/>
            <a:ext cx="6057900" cy="5243512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is the process of replacing missing values with default values based on the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column's characteristics.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columns, you can impute the mean or median.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columns, you may use the mode (the most frequent category).</a:t>
            </a:r>
          </a:p>
          <a:p>
            <a:pPr algn="l">
              <a:lnSpc>
                <a:spcPct val="150000"/>
              </a:lnSpc>
            </a:pP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Rows or Columns: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missing values don't significantly impact the analysis, consider deleting the corresponding rows or columns based on the severity of missing values.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GB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1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6EB52E-74CB-6612-2021-A321CE9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03737" cy="693267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baseline="0" dirty="0">
                <a:solidFill>
                  <a:srgbClr val="3C78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Missing Values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AEC5C8-C6EA-A3C3-1333-E7F0442CC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1289" y="1604201"/>
            <a:ext cx="5171727" cy="364959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03B2E-3789-86D7-9E69-EB0FC1B7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025"/>
            <a:ext cx="4860925" cy="485775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Strategies:</a:t>
            </a:r>
          </a:p>
          <a:p>
            <a:pPr algn="just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Use Constants or Default Values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Replace missing values with constants or default values.</a:t>
            </a:r>
          </a:p>
          <a:p>
            <a:pPr algn="just">
              <a:lnSpc>
                <a:spcPct val="150000"/>
              </a:lnSpc>
            </a:pP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lang="en-GB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=IF(ISBLANK(A2), "Unknown", A2)</a:t>
            </a:r>
          </a:p>
        </p:txBody>
      </p:sp>
    </p:spTree>
    <p:extLst>
      <p:ext uri="{BB962C8B-B14F-4D97-AF65-F5344CB8AC3E}">
        <p14:creationId xmlns:p14="http://schemas.microsoft.com/office/powerpoint/2010/main" val="232479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7CCE9F-8BC9-8BEA-4364-2A8393B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22851" cy="871538"/>
          </a:xfrm>
        </p:spPr>
        <p:txBody>
          <a:bodyPr>
            <a:normAutofit/>
          </a:bodyPr>
          <a:lstStyle/>
          <a:p>
            <a:pPr algn="ctr"/>
            <a:r>
              <a:rPr lang="en-IN" sz="2400" b="1" i="0" u="none" strike="noStrike" baseline="0" dirty="0">
                <a:solidFill>
                  <a:srgbClr val="3C78D9"/>
                </a:solidFill>
                <a:latin typeface="Merriweather-Bold"/>
              </a:rPr>
              <a:t>Removing Duplicates in Data</a:t>
            </a:r>
            <a:endParaRPr lang="en-IN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F49920-16BB-34DF-0D6F-B8697D70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488" y="1477169"/>
            <a:ext cx="4097337" cy="390366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5C919-91AD-3F5C-9D89-50C65DFBA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1550" y="1738310"/>
            <a:ext cx="6057900" cy="4662490"/>
          </a:xfrm>
        </p:spPr>
        <p:txBody>
          <a:bodyPr anchor="ctr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duplicates is a critical aspect of data cleaning, ensuring that the dataset is free from inaccuracies and bias, and it accurately represents the phenomena that is been </a:t>
            </a:r>
            <a:r>
              <a:rPr lang="en-GB" sz="22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GB" sz="22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data within a dataset can lead to various challenges and issues that may compromise the accuracy, consistency, reliability, and efficiency of data </a:t>
            </a:r>
            <a:r>
              <a:rPr lang="en-IN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decision-making processes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3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932</Words>
  <Application>Microsoft Office PowerPoint</Application>
  <PresentationFormat>Widescreen</PresentationFormat>
  <Paragraphs>98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Merriweather-Bold</vt:lpstr>
      <vt:lpstr>MS-PMincho</vt:lpstr>
      <vt:lpstr>Times New Roman</vt:lpstr>
      <vt:lpstr>Wingdings</vt:lpstr>
      <vt:lpstr>Office Theme</vt:lpstr>
      <vt:lpstr>PowerPoint Presentation</vt:lpstr>
      <vt:lpstr>Data Quality ★</vt:lpstr>
      <vt:lpstr>Data Cleaning </vt:lpstr>
      <vt:lpstr>       Why is Data Cleaning ??</vt:lpstr>
      <vt:lpstr>SteSteps/Techniques for Data Cleaning </vt:lpstr>
      <vt:lpstr>Missing Values</vt:lpstr>
      <vt:lpstr>Handling Missing Values</vt:lpstr>
      <vt:lpstr>Replacing Missing Values</vt:lpstr>
      <vt:lpstr>Removing Duplicates in Data</vt:lpstr>
      <vt:lpstr>Finding and Removing Duplicate Rows</vt:lpstr>
      <vt:lpstr>Removing unnecessary Characters and Spaces</vt:lpstr>
      <vt:lpstr>Standardize Text Formats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23</cp:revision>
  <dcterms:created xsi:type="dcterms:W3CDTF">2024-10-02T12:49:28Z</dcterms:created>
  <dcterms:modified xsi:type="dcterms:W3CDTF">2024-10-04T17:55:54Z</dcterms:modified>
</cp:coreProperties>
</file>