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6" r:id="rId9"/>
    <p:sldId id="267" r:id="rId10"/>
    <p:sldId id="268" r:id="rId11"/>
    <p:sldId id="269" r:id="rId12"/>
    <p:sldId id="270" r:id="rId13"/>
    <p:sldId id="271" r:id="rId14"/>
    <p:sldId id="272"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8BFA-8198-B1A7-4D5D-4054E2B90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14F057-1D0E-0E8C-B56E-843B455DF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8975FE-93A4-86AE-354B-8F1D591E1FA1}"/>
              </a:ext>
            </a:extLst>
          </p:cNvPr>
          <p:cNvSpPr>
            <a:spLocks noGrp="1"/>
          </p:cNvSpPr>
          <p:nvPr>
            <p:ph type="dt" sz="half" idx="10"/>
          </p:nvPr>
        </p:nvSpPr>
        <p:spPr/>
        <p:txBody>
          <a:bodyPr/>
          <a:lstStyle/>
          <a:p>
            <a:fld id="{7DDFF3B1-DD51-47A6-B6ED-34C78B5BEC15}" type="datetimeFigureOut">
              <a:rPr lang="en-IN" smtClean="0"/>
              <a:t>07-10-2024</a:t>
            </a:fld>
            <a:endParaRPr lang="en-IN"/>
          </a:p>
        </p:txBody>
      </p:sp>
      <p:sp>
        <p:nvSpPr>
          <p:cNvPr id="5" name="Footer Placeholder 4">
            <a:extLst>
              <a:ext uri="{FF2B5EF4-FFF2-40B4-BE49-F238E27FC236}">
                <a16:creationId xmlns:a16="http://schemas.microsoft.com/office/drawing/2014/main" id="{64658AEB-E59B-3B11-0388-AA3D55135E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42B42-6E0F-AFC4-4CF7-77A02FEFCA15}"/>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47384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AB28-ACB4-E995-D027-35A3266F3E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13B4D7-F92F-C2FA-F080-858FBA127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7589DE-5AD6-614C-1FDF-CDF3BAE7550D}"/>
              </a:ext>
            </a:extLst>
          </p:cNvPr>
          <p:cNvSpPr>
            <a:spLocks noGrp="1"/>
          </p:cNvSpPr>
          <p:nvPr>
            <p:ph type="dt" sz="half" idx="10"/>
          </p:nvPr>
        </p:nvSpPr>
        <p:spPr/>
        <p:txBody>
          <a:bodyPr/>
          <a:lstStyle/>
          <a:p>
            <a:fld id="{7DDFF3B1-DD51-47A6-B6ED-34C78B5BEC15}" type="datetimeFigureOut">
              <a:rPr lang="en-IN" smtClean="0"/>
              <a:t>07-10-2024</a:t>
            </a:fld>
            <a:endParaRPr lang="en-IN"/>
          </a:p>
        </p:txBody>
      </p:sp>
      <p:sp>
        <p:nvSpPr>
          <p:cNvPr id="5" name="Footer Placeholder 4">
            <a:extLst>
              <a:ext uri="{FF2B5EF4-FFF2-40B4-BE49-F238E27FC236}">
                <a16:creationId xmlns:a16="http://schemas.microsoft.com/office/drawing/2014/main" id="{75ABB8AB-8052-DBB3-9A42-23CB7B15A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3A08A8-495A-D06E-B0CE-85D4B9918AAA}"/>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18407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F2E327-FECE-82BF-DDDA-347F94BEA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18399-866B-2A4B-6FC5-B296D57198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EF435-A307-7617-4ADC-F07F2297E5C8}"/>
              </a:ext>
            </a:extLst>
          </p:cNvPr>
          <p:cNvSpPr>
            <a:spLocks noGrp="1"/>
          </p:cNvSpPr>
          <p:nvPr>
            <p:ph type="dt" sz="half" idx="10"/>
          </p:nvPr>
        </p:nvSpPr>
        <p:spPr/>
        <p:txBody>
          <a:bodyPr/>
          <a:lstStyle/>
          <a:p>
            <a:fld id="{7DDFF3B1-DD51-47A6-B6ED-34C78B5BEC15}" type="datetimeFigureOut">
              <a:rPr lang="en-IN" smtClean="0"/>
              <a:t>07-10-2024</a:t>
            </a:fld>
            <a:endParaRPr lang="en-IN"/>
          </a:p>
        </p:txBody>
      </p:sp>
      <p:sp>
        <p:nvSpPr>
          <p:cNvPr id="5" name="Footer Placeholder 4">
            <a:extLst>
              <a:ext uri="{FF2B5EF4-FFF2-40B4-BE49-F238E27FC236}">
                <a16:creationId xmlns:a16="http://schemas.microsoft.com/office/drawing/2014/main" id="{0C3871B6-219E-EE2E-7F17-16F9AC715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3A8925-5AD8-2A12-4C65-410BBE0D9A78}"/>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97319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F617-9DA1-DA17-B250-904B45341B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8F247B-6356-5ECC-C6E5-3FA8B8CF72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BD085-DC45-B280-2FCD-410CC0AD621A}"/>
              </a:ext>
            </a:extLst>
          </p:cNvPr>
          <p:cNvSpPr>
            <a:spLocks noGrp="1"/>
          </p:cNvSpPr>
          <p:nvPr>
            <p:ph type="dt" sz="half" idx="10"/>
          </p:nvPr>
        </p:nvSpPr>
        <p:spPr/>
        <p:txBody>
          <a:bodyPr/>
          <a:lstStyle/>
          <a:p>
            <a:fld id="{7DDFF3B1-DD51-47A6-B6ED-34C78B5BEC15}" type="datetimeFigureOut">
              <a:rPr lang="en-IN" smtClean="0"/>
              <a:t>07-10-2024</a:t>
            </a:fld>
            <a:endParaRPr lang="en-IN"/>
          </a:p>
        </p:txBody>
      </p:sp>
      <p:sp>
        <p:nvSpPr>
          <p:cNvPr id="5" name="Footer Placeholder 4">
            <a:extLst>
              <a:ext uri="{FF2B5EF4-FFF2-40B4-BE49-F238E27FC236}">
                <a16:creationId xmlns:a16="http://schemas.microsoft.com/office/drawing/2014/main" id="{95524051-7C17-C62A-9320-FCC155318B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02FAAA-5EEF-5F96-AF4C-604510B2DCA6}"/>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98159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523E-8FBE-6717-B159-48E215640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4D3297-08E1-B9D2-CF39-CEA484E867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CF2B89-127D-922C-7FDC-C91565889573}"/>
              </a:ext>
            </a:extLst>
          </p:cNvPr>
          <p:cNvSpPr>
            <a:spLocks noGrp="1"/>
          </p:cNvSpPr>
          <p:nvPr>
            <p:ph type="dt" sz="half" idx="10"/>
          </p:nvPr>
        </p:nvSpPr>
        <p:spPr/>
        <p:txBody>
          <a:bodyPr/>
          <a:lstStyle/>
          <a:p>
            <a:fld id="{7DDFF3B1-DD51-47A6-B6ED-34C78B5BEC15}" type="datetimeFigureOut">
              <a:rPr lang="en-IN" smtClean="0"/>
              <a:t>07-10-2024</a:t>
            </a:fld>
            <a:endParaRPr lang="en-IN"/>
          </a:p>
        </p:txBody>
      </p:sp>
      <p:sp>
        <p:nvSpPr>
          <p:cNvPr id="5" name="Footer Placeholder 4">
            <a:extLst>
              <a:ext uri="{FF2B5EF4-FFF2-40B4-BE49-F238E27FC236}">
                <a16:creationId xmlns:a16="http://schemas.microsoft.com/office/drawing/2014/main" id="{D7DC4FA9-3523-0B82-673B-8AAAA5C0A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65E0F5-DE79-D978-E855-D9BBA8B1CC5A}"/>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405417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093B-F9E4-4B59-9C7F-4AF0FF4F8E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D6E99C-7B0E-D291-57C1-F7E39475F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9AF40C-A667-F3F0-C2C0-333D4B8FAE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7EAB79-302D-F686-F98B-93662DFBF4CC}"/>
              </a:ext>
            </a:extLst>
          </p:cNvPr>
          <p:cNvSpPr>
            <a:spLocks noGrp="1"/>
          </p:cNvSpPr>
          <p:nvPr>
            <p:ph type="dt" sz="half" idx="10"/>
          </p:nvPr>
        </p:nvSpPr>
        <p:spPr/>
        <p:txBody>
          <a:bodyPr/>
          <a:lstStyle/>
          <a:p>
            <a:fld id="{7DDFF3B1-DD51-47A6-B6ED-34C78B5BEC15}" type="datetimeFigureOut">
              <a:rPr lang="en-IN" smtClean="0"/>
              <a:t>07-10-2024</a:t>
            </a:fld>
            <a:endParaRPr lang="en-IN"/>
          </a:p>
        </p:txBody>
      </p:sp>
      <p:sp>
        <p:nvSpPr>
          <p:cNvPr id="6" name="Footer Placeholder 5">
            <a:extLst>
              <a:ext uri="{FF2B5EF4-FFF2-40B4-BE49-F238E27FC236}">
                <a16:creationId xmlns:a16="http://schemas.microsoft.com/office/drawing/2014/main" id="{48D70802-962B-97DC-FEF3-2A25600468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B71DDC-FD61-BA88-3F7F-DE4E0C552675}"/>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106463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6CFC-0287-0E10-CE71-6F431802BD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44F05E-A13A-64AD-781A-EF6904BCA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276767-59AC-869C-C075-0D2630CA0C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A114BA-3148-1958-D498-C8CD3F2651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12C0C7-E741-E230-DB6A-8A1704AFA9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286AD7-6642-4DB9-C5C4-C9A0DCF3F2E5}"/>
              </a:ext>
            </a:extLst>
          </p:cNvPr>
          <p:cNvSpPr>
            <a:spLocks noGrp="1"/>
          </p:cNvSpPr>
          <p:nvPr>
            <p:ph type="dt" sz="half" idx="10"/>
          </p:nvPr>
        </p:nvSpPr>
        <p:spPr/>
        <p:txBody>
          <a:bodyPr/>
          <a:lstStyle/>
          <a:p>
            <a:fld id="{7DDFF3B1-DD51-47A6-B6ED-34C78B5BEC15}" type="datetimeFigureOut">
              <a:rPr lang="en-IN" smtClean="0"/>
              <a:t>07-10-2024</a:t>
            </a:fld>
            <a:endParaRPr lang="en-IN"/>
          </a:p>
        </p:txBody>
      </p:sp>
      <p:sp>
        <p:nvSpPr>
          <p:cNvPr id="8" name="Footer Placeholder 7">
            <a:extLst>
              <a:ext uri="{FF2B5EF4-FFF2-40B4-BE49-F238E27FC236}">
                <a16:creationId xmlns:a16="http://schemas.microsoft.com/office/drawing/2014/main" id="{C94E8767-A987-37F4-52D8-78BD98BF47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D57BD0-1B4E-A55F-BC7B-034755CABC3D}"/>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69281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D292-1A24-D76D-8EAE-03AFC4344C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667552-065C-CB76-FBB9-640688AAB5F5}"/>
              </a:ext>
            </a:extLst>
          </p:cNvPr>
          <p:cNvSpPr>
            <a:spLocks noGrp="1"/>
          </p:cNvSpPr>
          <p:nvPr>
            <p:ph type="dt" sz="half" idx="10"/>
          </p:nvPr>
        </p:nvSpPr>
        <p:spPr/>
        <p:txBody>
          <a:bodyPr/>
          <a:lstStyle/>
          <a:p>
            <a:fld id="{7DDFF3B1-DD51-47A6-B6ED-34C78B5BEC15}" type="datetimeFigureOut">
              <a:rPr lang="en-IN" smtClean="0"/>
              <a:t>07-10-2024</a:t>
            </a:fld>
            <a:endParaRPr lang="en-IN"/>
          </a:p>
        </p:txBody>
      </p:sp>
      <p:sp>
        <p:nvSpPr>
          <p:cNvPr id="4" name="Footer Placeholder 3">
            <a:extLst>
              <a:ext uri="{FF2B5EF4-FFF2-40B4-BE49-F238E27FC236}">
                <a16:creationId xmlns:a16="http://schemas.microsoft.com/office/drawing/2014/main" id="{B7625769-E079-BD69-3296-2D6A87FECB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CA9B7C-7E32-CA25-BA8D-956B91C7E9C6}"/>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11241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F028A-630F-0E2B-7AE6-E875D8734300}"/>
              </a:ext>
            </a:extLst>
          </p:cNvPr>
          <p:cNvSpPr>
            <a:spLocks noGrp="1"/>
          </p:cNvSpPr>
          <p:nvPr>
            <p:ph type="dt" sz="half" idx="10"/>
          </p:nvPr>
        </p:nvSpPr>
        <p:spPr/>
        <p:txBody>
          <a:bodyPr/>
          <a:lstStyle/>
          <a:p>
            <a:fld id="{7DDFF3B1-DD51-47A6-B6ED-34C78B5BEC15}" type="datetimeFigureOut">
              <a:rPr lang="en-IN" smtClean="0"/>
              <a:t>07-10-2024</a:t>
            </a:fld>
            <a:endParaRPr lang="en-IN"/>
          </a:p>
        </p:txBody>
      </p:sp>
      <p:sp>
        <p:nvSpPr>
          <p:cNvPr id="3" name="Footer Placeholder 2">
            <a:extLst>
              <a:ext uri="{FF2B5EF4-FFF2-40B4-BE49-F238E27FC236}">
                <a16:creationId xmlns:a16="http://schemas.microsoft.com/office/drawing/2014/main" id="{4BB5F78B-21AF-C3DB-D661-901F218C4F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AEA11F-288C-8CE4-45C1-B7FFBD5C366D}"/>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22818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A591-EBD0-D69E-D788-C6565E73D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548ECD-897F-A78D-4E4B-81A64994F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E183BB-72F8-638A-5BF7-775519FF7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9DB47-0595-C08F-102F-626DD5448FE0}"/>
              </a:ext>
            </a:extLst>
          </p:cNvPr>
          <p:cNvSpPr>
            <a:spLocks noGrp="1"/>
          </p:cNvSpPr>
          <p:nvPr>
            <p:ph type="dt" sz="half" idx="10"/>
          </p:nvPr>
        </p:nvSpPr>
        <p:spPr/>
        <p:txBody>
          <a:bodyPr/>
          <a:lstStyle/>
          <a:p>
            <a:fld id="{7DDFF3B1-DD51-47A6-B6ED-34C78B5BEC15}" type="datetimeFigureOut">
              <a:rPr lang="en-IN" smtClean="0"/>
              <a:t>07-10-2024</a:t>
            </a:fld>
            <a:endParaRPr lang="en-IN"/>
          </a:p>
        </p:txBody>
      </p:sp>
      <p:sp>
        <p:nvSpPr>
          <p:cNvPr id="6" name="Footer Placeholder 5">
            <a:extLst>
              <a:ext uri="{FF2B5EF4-FFF2-40B4-BE49-F238E27FC236}">
                <a16:creationId xmlns:a16="http://schemas.microsoft.com/office/drawing/2014/main" id="{DBBD2F60-750E-9342-8BE1-CDF22BF093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6C878C-CCD4-E1DC-2D35-799802BB9F89}"/>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63132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4F0A-8CCE-D6EF-EA2A-9BB401FEF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51B639-DAA4-3F0B-172F-E5B4BFD29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4052C0-8715-2B10-66A0-125C158EF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61F7B-DF03-8775-3003-D115B2DA6911}"/>
              </a:ext>
            </a:extLst>
          </p:cNvPr>
          <p:cNvSpPr>
            <a:spLocks noGrp="1"/>
          </p:cNvSpPr>
          <p:nvPr>
            <p:ph type="dt" sz="half" idx="10"/>
          </p:nvPr>
        </p:nvSpPr>
        <p:spPr/>
        <p:txBody>
          <a:bodyPr/>
          <a:lstStyle/>
          <a:p>
            <a:fld id="{7DDFF3B1-DD51-47A6-B6ED-34C78B5BEC15}" type="datetimeFigureOut">
              <a:rPr lang="en-IN" smtClean="0"/>
              <a:t>07-10-2024</a:t>
            </a:fld>
            <a:endParaRPr lang="en-IN"/>
          </a:p>
        </p:txBody>
      </p:sp>
      <p:sp>
        <p:nvSpPr>
          <p:cNvPr id="6" name="Footer Placeholder 5">
            <a:extLst>
              <a:ext uri="{FF2B5EF4-FFF2-40B4-BE49-F238E27FC236}">
                <a16:creationId xmlns:a16="http://schemas.microsoft.com/office/drawing/2014/main" id="{4D2D3631-4A37-96A5-8522-9B0A80DA7E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56D15B-B0F2-744C-2B5E-716CC7377262}"/>
              </a:ext>
            </a:extLst>
          </p:cNvPr>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5063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3F8D7-D32F-3BCE-BEE8-E779E3B195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D6BC35-D018-4CF0-A27A-65DEDF85D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CF0A6-B8EA-50B2-48C3-6E4E949A1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FF3B1-DD51-47A6-B6ED-34C78B5BEC15}" type="datetimeFigureOut">
              <a:rPr lang="en-IN" smtClean="0"/>
              <a:t>07-10-2024</a:t>
            </a:fld>
            <a:endParaRPr lang="en-IN"/>
          </a:p>
        </p:txBody>
      </p:sp>
      <p:sp>
        <p:nvSpPr>
          <p:cNvPr id="5" name="Footer Placeholder 4">
            <a:extLst>
              <a:ext uri="{FF2B5EF4-FFF2-40B4-BE49-F238E27FC236}">
                <a16:creationId xmlns:a16="http://schemas.microsoft.com/office/drawing/2014/main" id="{0F3790F4-E73B-C6FB-E5B5-E959F489A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7CE7B7-B499-9149-A845-631E1B901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AF962-C001-41BC-B74F-2820BD351E47}" type="slidenum">
              <a:rPr lang="en-IN" smtClean="0"/>
              <a:t>‹#›</a:t>
            </a:fld>
            <a:endParaRPr lang="en-IN"/>
          </a:p>
        </p:txBody>
      </p:sp>
    </p:spTree>
    <p:extLst>
      <p:ext uri="{BB962C8B-B14F-4D97-AF65-F5344CB8AC3E}">
        <p14:creationId xmlns:p14="http://schemas.microsoft.com/office/powerpoint/2010/main" val="2025353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8.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ajaycraju98@gmail.com"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9.xml"/><Relationship Id="rId1" Type="http://schemas.openxmlformats.org/officeDocument/2006/relationships/themeOverride" Target="../theme/themeOverride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627DB6-C9B2-32DD-AA14-0A5A050F6157}"/>
              </a:ext>
            </a:extLst>
          </p:cNvPr>
          <p:cNvSpPr>
            <a:spLocks noGrp="1"/>
          </p:cNvSpPr>
          <p:nvPr>
            <p:ph type="body" sz="half" idx="2"/>
          </p:nvPr>
        </p:nvSpPr>
        <p:spPr>
          <a:xfrm>
            <a:off x="3571875" y="1814512"/>
            <a:ext cx="5043488" cy="3328987"/>
          </a:xfrm>
        </p:spPr>
        <p:txBody>
          <a:bodyPr>
            <a:normAutofit/>
          </a:bodyPr>
          <a:lstStyle/>
          <a:p>
            <a:pPr algn="l"/>
            <a:endParaRPr lang="en-IN" sz="3200" b="1" i="0" u="none" strike="noStrike" baseline="0" dirty="0">
              <a:solidFill>
                <a:srgbClr val="000000"/>
              </a:solidFill>
              <a:latin typeface="Times New Roman" panose="02020603050405020304" pitchFamily="18" charset="0"/>
              <a:cs typeface="Times New Roman" panose="02020603050405020304" pitchFamily="18" charset="0"/>
            </a:endParaRPr>
          </a:p>
          <a:p>
            <a:r>
              <a:rPr lang="en-GB" sz="4800" b="1"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Excel charts and graphs for data presentation </a:t>
            </a:r>
            <a:endParaRPr lang="en-IN" sz="32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310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508F-3411-965D-25D1-89CC7B5EE296}"/>
              </a:ext>
            </a:extLst>
          </p:cNvPr>
          <p:cNvSpPr>
            <a:spLocks noGrp="1"/>
          </p:cNvSpPr>
          <p:nvPr>
            <p:ph type="title"/>
          </p:nvPr>
        </p:nvSpPr>
        <p:spPr>
          <a:xfrm>
            <a:off x="554038" y="414338"/>
            <a:ext cx="3932237" cy="742950"/>
          </a:xfrm>
          <a:pattFill prst="pct5">
            <a:fgClr>
              <a:schemeClr val="bg1"/>
            </a:fgClr>
            <a:bgClr>
              <a:schemeClr val="bg1"/>
            </a:bgClr>
          </a:pattFill>
        </p:spPr>
        <p:txBody>
          <a:bodyPr>
            <a:normAutofit/>
          </a:bodyPr>
          <a:lstStyle/>
          <a:p>
            <a:r>
              <a:rPr lang="en-GB" sz="3600" b="1" dirty="0">
                <a:latin typeface="Times New Roman" panose="02020603050405020304" pitchFamily="18" charset="0"/>
                <a:cs typeface="Times New Roman" panose="02020603050405020304" pitchFamily="18" charset="0"/>
              </a:rPr>
              <a:t>Area Chart</a:t>
            </a:r>
            <a:endParaRPr lang="en-IN" sz="36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3162F4B-D56E-8F05-AA21-1B0B608C8BEF}"/>
              </a:ext>
            </a:extLst>
          </p:cNvPr>
          <p:cNvSpPr>
            <a:spLocks noGrp="1"/>
          </p:cNvSpPr>
          <p:nvPr>
            <p:ph type="body" sz="half" idx="2"/>
          </p:nvPr>
        </p:nvSpPr>
        <p:spPr>
          <a:xfrm>
            <a:off x="496888" y="1385888"/>
            <a:ext cx="5457825" cy="5057774"/>
          </a:xfrm>
        </p:spPr>
        <p:txBody>
          <a:bodyPr>
            <a:normAutofit lnSpcReduction="10000"/>
          </a:bodyPr>
          <a:lstStyle/>
          <a:p>
            <a:pPr>
              <a:lnSpc>
                <a:spcPct val="150000"/>
              </a:lnSpc>
            </a:pPr>
            <a:r>
              <a:rPr lang="en-GB" sz="2800" dirty="0">
                <a:solidFill>
                  <a:schemeClr val="bg1"/>
                </a:solidFill>
                <a:latin typeface="Times New Roman" panose="02020603050405020304" pitchFamily="18" charset="0"/>
                <a:cs typeface="Times New Roman" panose="02020603050405020304" pitchFamily="18" charset="0"/>
              </a:rPr>
              <a:t>An </a:t>
            </a:r>
            <a:r>
              <a:rPr lang="en-GB" sz="2800" b="1" dirty="0">
                <a:solidFill>
                  <a:schemeClr val="bg1"/>
                </a:solidFill>
                <a:latin typeface="Times New Roman" panose="02020603050405020304" pitchFamily="18" charset="0"/>
                <a:cs typeface="Times New Roman" panose="02020603050405020304" pitchFamily="18" charset="0"/>
              </a:rPr>
              <a:t>Area Chart</a:t>
            </a:r>
            <a:r>
              <a:rPr lang="en-GB" sz="2800" dirty="0">
                <a:solidFill>
                  <a:schemeClr val="bg1"/>
                </a:solidFill>
                <a:latin typeface="Times New Roman" panose="02020603050405020304" pitchFamily="18" charset="0"/>
                <a:cs typeface="Times New Roman" panose="02020603050405020304" pitchFamily="18" charset="0"/>
              </a:rPr>
              <a:t> in Excel is used to display cumulative data over time, similar to a line chart but with the space beneath the line filled in with </a:t>
            </a:r>
            <a:r>
              <a:rPr lang="en-GB" sz="2800" dirty="0" err="1">
                <a:solidFill>
                  <a:schemeClr val="bg1"/>
                </a:solidFill>
                <a:latin typeface="Times New Roman" panose="02020603050405020304" pitchFamily="18" charset="0"/>
                <a:cs typeface="Times New Roman" panose="02020603050405020304" pitchFamily="18" charset="0"/>
              </a:rPr>
              <a:t>color</a:t>
            </a:r>
            <a:r>
              <a:rPr lang="en-GB" sz="2800" dirty="0">
                <a:solidFill>
                  <a:schemeClr val="bg1"/>
                </a:solidFill>
                <a:latin typeface="Times New Roman" panose="02020603050405020304" pitchFamily="18" charset="0"/>
                <a:cs typeface="Times New Roman" panose="02020603050405020304" pitchFamily="18" charset="0"/>
              </a:rPr>
              <a:t>. This type of chart is ideal for showing trends in data and how the total value evolves as new data is added.</a:t>
            </a:r>
            <a:endParaRPr lang="en-IN" sz="1200" dirty="0">
              <a:solidFill>
                <a:schemeClr val="bg1"/>
              </a:solidFill>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B3B04130-BE48-5A50-F365-E16EB5B86697}"/>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516" r="-2405" b="3290"/>
          <a:stretch/>
        </p:blipFill>
        <p:spPr>
          <a:xfrm>
            <a:off x="6500812" y="1385888"/>
            <a:ext cx="5457826" cy="3900488"/>
          </a:xfrm>
        </p:spPr>
      </p:pic>
    </p:spTree>
    <p:extLst>
      <p:ext uri="{BB962C8B-B14F-4D97-AF65-F5344CB8AC3E}">
        <p14:creationId xmlns:p14="http://schemas.microsoft.com/office/powerpoint/2010/main" val="197257653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7173-E290-1C3E-ED3C-191C9FB689DF}"/>
              </a:ext>
            </a:extLst>
          </p:cNvPr>
          <p:cNvSpPr>
            <a:spLocks noGrp="1"/>
          </p:cNvSpPr>
          <p:nvPr>
            <p:ph type="title"/>
          </p:nvPr>
        </p:nvSpPr>
        <p:spPr>
          <a:xfrm>
            <a:off x="839788" y="457200"/>
            <a:ext cx="3932237" cy="735806"/>
          </a:xfrm>
          <a:pattFill prst="pct5">
            <a:fgClr>
              <a:schemeClr val="bg1"/>
            </a:fgClr>
            <a:bgClr>
              <a:schemeClr val="bg1"/>
            </a:bgClr>
          </a:pattFill>
        </p:spPr>
        <p:txBody>
          <a:bodyPr vert="horz" lIns="91440" tIns="45720" rIns="91440" bIns="45720" rtlCol="0" anchor="ctr">
            <a:normAutofit fontScale="90000"/>
          </a:bodyPr>
          <a:lstStyle/>
          <a:p>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Combo Chart</a:t>
            </a:r>
            <a:br>
              <a:rPr lang="en-GB"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14" name="Picture Placeholder 13">
            <a:extLst>
              <a:ext uri="{FF2B5EF4-FFF2-40B4-BE49-F238E27FC236}">
                <a16:creationId xmlns:a16="http://schemas.microsoft.com/office/drawing/2014/main" id="{23772CB3-9D7B-78B8-71D6-85C92850C2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6320325" y="1193006"/>
            <a:ext cx="5474800" cy="4471988"/>
          </a:xfrm>
        </p:spPr>
      </p:pic>
      <p:sp>
        <p:nvSpPr>
          <p:cNvPr id="4" name="Text Placeholder 3">
            <a:extLst>
              <a:ext uri="{FF2B5EF4-FFF2-40B4-BE49-F238E27FC236}">
                <a16:creationId xmlns:a16="http://schemas.microsoft.com/office/drawing/2014/main" id="{8E8E909C-36E2-5015-20B8-D634753D1C59}"/>
              </a:ext>
            </a:extLst>
          </p:cNvPr>
          <p:cNvSpPr>
            <a:spLocks noGrp="1"/>
          </p:cNvSpPr>
          <p:nvPr>
            <p:ph type="body" sz="half" idx="2"/>
          </p:nvPr>
        </p:nvSpPr>
        <p:spPr>
          <a:xfrm>
            <a:off x="671514" y="1485900"/>
            <a:ext cx="5200162" cy="5043488"/>
          </a:xfrm>
        </p:spPr>
        <p:txBody>
          <a:bodyPr>
            <a:normAutofit fontScale="92500" lnSpcReduction="10000"/>
          </a:bodyPr>
          <a:lstStyle/>
          <a:p>
            <a:pPr>
              <a:lnSpc>
                <a:spcPct val="170000"/>
              </a:lnSpc>
            </a:pPr>
            <a:r>
              <a:rPr lang="en-GB" sz="2400" dirty="0">
                <a:solidFill>
                  <a:schemeClr val="bg1"/>
                </a:solidFill>
                <a:latin typeface="Times New Roman" panose="02020603050405020304" pitchFamily="18" charset="0"/>
                <a:cs typeface="Times New Roman" panose="02020603050405020304" pitchFamily="18" charset="0"/>
              </a:rPr>
              <a:t>A </a:t>
            </a:r>
            <a:r>
              <a:rPr lang="en-GB" sz="2400" b="1" dirty="0">
                <a:solidFill>
                  <a:schemeClr val="bg1"/>
                </a:solidFill>
                <a:latin typeface="Times New Roman" panose="02020603050405020304" pitchFamily="18" charset="0"/>
                <a:cs typeface="Times New Roman" panose="02020603050405020304" pitchFamily="18" charset="0"/>
              </a:rPr>
              <a:t>Combo Chart</a:t>
            </a:r>
            <a:r>
              <a:rPr lang="en-GB" sz="2400" dirty="0">
                <a:solidFill>
                  <a:schemeClr val="bg1"/>
                </a:solidFill>
                <a:latin typeface="Times New Roman" panose="02020603050405020304" pitchFamily="18" charset="0"/>
                <a:cs typeface="Times New Roman" panose="02020603050405020304" pitchFamily="18" charset="0"/>
              </a:rPr>
              <a:t> in Excel combines two or more chart types in a single graph to visualize different types of data within one chart. This chart type is especially useful when you have mixed data (e.g., sales volume and profit margins) and want to compare them on the same chart but with different chart types (e.g., a column chart for sales and a line chart for profit margin).</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92485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7310-B6A9-9658-67FF-094141A47930}"/>
              </a:ext>
            </a:extLst>
          </p:cNvPr>
          <p:cNvSpPr>
            <a:spLocks noGrp="1"/>
          </p:cNvSpPr>
          <p:nvPr>
            <p:ph type="title"/>
          </p:nvPr>
        </p:nvSpPr>
        <p:spPr>
          <a:xfrm>
            <a:off x="768351" y="614361"/>
            <a:ext cx="3675062" cy="714375"/>
          </a:xfrm>
          <a:pattFill prst="pct5">
            <a:fgClr>
              <a:schemeClr val="bg1"/>
            </a:fgClr>
            <a:bgClr>
              <a:schemeClr val="bg1"/>
            </a:bgClr>
          </a:pattFill>
        </p:spPr>
        <p:txBody>
          <a:bodyPr vert="horz" lIns="91440" tIns="45720" rIns="91440" bIns="45720" rtlCol="0" anchor="ctr">
            <a:normAutofit/>
          </a:bodyPr>
          <a:lstStyle/>
          <a:p>
            <a:r>
              <a:rPr lang="en-GB" b="1" dirty="0">
                <a:latin typeface="Times New Roman" panose="02020603050405020304" pitchFamily="18" charset="0"/>
                <a:cs typeface="Times New Roman" panose="02020603050405020304" pitchFamily="18" charset="0"/>
              </a:rPr>
              <a:t> Histogram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DC6E58-79F6-3A63-9EDF-10550CECAE37}"/>
              </a:ext>
            </a:extLst>
          </p:cNvPr>
          <p:cNvSpPr>
            <a:spLocks noGrp="1"/>
          </p:cNvSpPr>
          <p:nvPr>
            <p:ph idx="1"/>
          </p:nvPr>
        </p:nvSpPr>
        <p:spPr>
          <a:xfrm>
            <a:off x="6943725" y="1500187"/>
            <a:ext cx="4757737" cy="4332287"/>
          </a:xfrm>
          <a:blipFill>
            <a:blip r:embed="rId3"/>
            <a:stretch>
              <a:fillRect/>
            </a:stretch>
          </a:blipFill>
        </p:spPr>
        <p:txBody>
          <a:bodyPr/>
          <a:lstStyle/>
          <a:p>
            <a:endParaRPr lang="en-IN" dirty="0"/>
          </a:p>
        </p:txBody>
      </p:sp>
      <p:sp>
        <p:nvSpPr>
          <p:cNvPr id="4" name="Text Placeholder 3">
            <a:extLst>
              <a:ext uri="{FF2B5EF4-FFF2-40B4-BE49-F238E27FC236}">
                <a16:creationId xmlns:a16="http://schemas.microsoft.com/office/drawing/2014/main" id="{06B0690C-EE38-78E7-CB41-4479E38929BE}"/>
              </a:ext>
            </a:extLst>
          </p:cNvPr>
          <p:cNvSpPr>
            <a:spLocks noGrp="1"/>
          </p:cNvSpPr>
          <p:nvPr>
            <p:ph type="body" sz="half" idx="2"/>
          </p:nvPr>
        </p:nvSpPr>
        <p:spPr>
          <a:xfrm>
            <a:off x="657226" y="1500188"/>
            <a:ext cx="5743574" cy="4943476"/>
          </a:xfrm>
        </p:spPr>
        <p:txBody>
          <a:bodyPr>
            <a:normAutofit fontScale="92500"/>
          </a:bodyPr>
          <a:lstStyle/>
          <a:p>
            <a:pPr>
              <a:lnSpc>
                <a:spcPct val="150000"/>
              </a:lnSpc>
            </a:pPr>
            <a:r>
              <a:rPr lang="en-GB" sz="2800" dirty="0">
                <a:solidFill>
                  <a:schemeClr val="bg1"/>
                </a:solidFill>
                <a:latin typeface="Times New Roman" panose="02020603050405020304" pitchFamily="18" charset="0"/>
                <a:cs typeface="Times New Roman" panose="02020603050405020304" pitchFamily="18" charset="0"/>
              </a:rPr>
              <a:t>A </a:t>
            </a:r>
            <a:r>
              <a:rPr lang="en-GB" sz="2800" b="1" dirty="0">
                <a:solidFill>
                  <a:schemeClr val="bg1"/>
                </a:solidFill>
                <a:latin typeface="Times New Roman" panose="02020603050405020304" pitchFamily="18" charset="0"/>
                <a:cs typeface="Times New Roman" panose="02020603050405020304" pitchFamily="18" charset="0"/>
              </a:rPr>
              <a:t>Histogram</a:t>
            </a:r>
            <a:r>
              <a:rPr lang="en-GB" sz="2800" dirty="0">
                <a:solidFill>
                  <a:schemeClr val="bg1"/>
                </a:solidFill>
                <a:latin typeface="Times New Roman" panose="02020603050405020304" pitchFamily="18" charset="0"/>
                <a:cs typeface="Times New Roman" panose="02020603050405020304" pitchFamily="18" charset="0"/>
              </a:rPr>
              <a:t> in Excel is a type of column chart that displays the frequency distribution of a set of data points. It shows how often values fall within certain ranges (called "bins"). Histograms are ideal for visualizing the distribution of numerical data and identifying patterns such as skewness, kurtosis, and outliers.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48718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3807-EF01-3BC9-5B5A-5973BD722300}"/>
              </a:ext>
            </a:extLst>
          </p:cNvPr>
          <p:cNvSpPr>
            <a:spLocks noGrp="1"/>
          </p:cNvSpPr>
          <p:nvPr>
            <p:ph type="title"/>
          </p:nvPr>
        </p:nvSpPr>
        <p:spPr>
          <a:xfrm>
            <a:off x="654050" y="457200"/>
            <a:ext cx="3932237" cy="814388"/>
          </a:xfrm>
          <a:pattFill prst="pct5">
            <a:fgClr>
              <a:schemeClr val="bg1"/>
            </a:fgClr>
            <a:bgClr>
              <a:schemeClr val="bg1"/>
            </a:bgClr>
          </a:pattFill>
        </p:spPr>
        <p:txBody>
          <a:bodyPr vert="horz" lIns="91440" tIns="45720" rIns="91440" bIns="45720" rtlCol="0" anchor="ctr">
            <a:normAutofit/>
          </a:bodyPr>
          <a:lstStyle/>
          <a:p>
            <a:r>
              <a:rPr lang="en-GB" b="1" dirty="0">
                <a:latin typeface="Times New Roman" panose="02020603050405020304" pitchFamily="18" charset="0"/>
                <a:cs typeface="Times New Roman" panose="02020603050405020304" pitchFamily="18" charset="0"/>
              </a:rPr>
              <a:t>Bubble Chart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7E204F-F18A-13EE-DFEB-45CC01B0FECE}"/>
              </a:ext>
            </a:extLst>
          </p:cNvPr>
          <p:cNvSpPr>
            <a:spLocks noGrp="1"/>
          </p:cNvSpPr>
          <p:nvPr>
            <p:ph idx="1"/>
          </p:nvPr>
        </p:nvSpPr>
        <p:spPr>
          <a:xfrm>
            <a:off x="6573836" y="989013"/>
            <a:ext cx="5384802" cy="5183188"/>
          </a:xfrm>
          <a:blipFill>
            <a:blip r:embed="rId3"/>
            <a:stretch>
              <a:fillRect/>
            </a:stretch>
          </a:blipFill>
        </p:spPr>
        <p:txBody>
          <a:bodyPr/>
          <a:lstStyle/>
          <a:p>
            <a:endParaRPr lang="en-IN" dirty="0"/>
          </a:p>
        </p:txBody>
      </p:sp>
      <p:sp>
        <p:nvSpPr>
          <p:cNvPr id="4" name="Text Placeholder 3">
            <a:extLst>
              <a:ext uri="{FF2B5EF4-FFF2-40B4-BE49-F238E27FC236}">
                <a16:creationId xmlns:a16="http://schemas.microsoft.com/office/drawing/2014/main" id="{8694948F-9D15-80DC-BA64-220ADD6B607D}"/>
              </a:ext>
            </a:extLst>
          </p:cNvPr>
          <p:cNvSpPr>
            <a:spLocks noGrp="1"/>
          </p:cNvSpPr>
          <p:nvPr>
            <p:ph type="body" sz="half" idx="2"/>
          </p:nvPr>
        </p:nvSpPr>
        <p:spPr>
          <a:xfrm>
            <a:off x="628650" y="1543050"/>
            <a:ext cx="4872038" cy="4857750"/>
          </a:xfrm>
        </p:spPr>
        <p:txBody>
          <a:bodyPr>
            <a:normAutofit fontScale="85000" lnSpcReduction="10000"/>
          </a:bodyPr>
          <a:lstStyle/>
          <a:p>
            <a:pPr>
              <a:lnSpc>
                <a:spcPct val="150000"/>
              </a:lnSpc>
            </a:pPr>
            <a:r>
              <a:rPr lang="en-GB" sz="2800" dirty="0">
                <a:solidFill>
                  <a:schemeClr val="bg1"/>
                </a:solidFill>
                <a:latin typeface="Times New Roman" panose="02020603050405020304" pitchFamily="18" charset="0"/>
                <a:cs typeface="Times New Roman" panose="02020603050405020304" pitchFamily="18" charset="0"/>
              </a:rPr>
              <a:t>A </a:t>
            </a:r>
            <a:r>
              <a:rPr lang="en-GB" sz="2800" b="1" dirty="0">
                <a:solidFill>
                  <a:schemeClr val="bg1"/>
                </a:solidFill>
                <a:latin typeface="Times New Roman" panose="02020603050405020304" pitchFamily="18" charset="0"/>
                <a:cs typeface="Times New Roman" panose="02020603050405020304" pitchFamily="18" charset="0"/>
              </a:rPr>
              <a:t>Bubble Chart</a:t>
            </a:r>
            <a:r>
              <a:rPr lang="en-GB" sz="2800" dirty="0">
                <a:solidFill>
                  <a:schemeClr val="bg1"/>
                </a:solidFill>
                <a:latin typeface="Times New Roman" panose="02020603050405020304" pitchFamily="18" charset="0"/>
                <a:cs typeface="Times New Roman" panose="02020603050405020304" pitchFamily="18" charset="0"/>
              </a:rPr>
              <a:t> in Excel is used to display three dimensions of data in a single chart. It’s similar to a scatter plot but with the added dimension of the bubble size, which represents a third variable. This chart is great for visualizing the relationship between multiple variables and identifying patterns or correlations.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75147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07D7-7B64-9CBE-405E-4C03A8776AA7}"/>
              </a:ext>
            </a:extLst>
          </p:cNvPr>
          <p:cNvSpPr>
            <a:spLocks noGrp="1"/>
          </p:cNvSpPr>
          <p:nvPr>
            <p:ph type="title"/>
          </p:nvPr>
        </p:nvSpPr>
        <p:spPr>
          <a:xfrm>
            <a:off x="839788" y="457200"/>
            <a:ext cx="3932237" cy="530225"/>
          </a:xfrm>
          <a:pattFill prst="pct5">
            <a:fgClr>
              <a:schemeClr val="bg1"/>
            </a:fgClr>
            <a:bgClr>
              <a:schemeClr val="bg1"/>
            </a:bgClr>
          </a:pattFill>
        </p:spPr>
        <p:txBody>
          <a:bodyPr vert="horz" lIns="91440" tIns="45720" rIns="91440" bIns="45720" rtlCol="0" anchor="ctr">
            <a:normAutofit fontScale="90000"/>
          </a:bodyPr>
          <a:lstStyle/>
          <a:p>
            <a:r>
              <a:rPr lang="en-GB" b="1" dirty="0">
                <a:latin typeface="Times New Roman" panose="02020603050405020304" pitchFamily="18" charset="0"/>
                <a:cs typeface="Times New Roman" panose="02020603050405020304" pitchFamily="18" charset="0"/>
              </a:rPr>
              <a:t>Waterfall Chart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7285BC-021E-52C7-96F6-36E216445791}"/>
              </a:ext>
            </a:extLst>
          </p:cNvPr>
          <p:cNvSpPr>
            <a:spLocks noGrp="1"/>
          </p:cNvSpPr>
          <p:nvPr>
            <p:ph idx="1"/>
          </p:nvPr>
        </p:nvSpPr>
        <p:spPr>
          <a:xfrm>
            <a:off x="6300788" y="1249362"/>
            <a:ext cx="5529262" cy="4611688"/>
          </a:xfrm>
          <a:blipFill>
            <a:blip r:embed="rId3"/>
            <a:stretch>
              <a:fillRect/>
            </a:stretch>
          </a:blipFill>
        </p:spPr>
        <p:txBody>
          <a:bodyPr/>
          <a:lstStyle/>
          <a:p>
            <a:endParaRPr lang="en-IN" dirty="0"/>
          </a:p>
        </p:txBody>
      </p:sp>
      <p:sp>
        <p:nvSpPr>
          <p:cNvPr id="4" name="Text Placeholder 3">
            <a:extLst>
              <a:ext uri="{FF2B5EF4-FFF2-40B4-BE49-F238E27FC236}">
                <a16:creationId xmlns:a16="http://schemas.microsoft.com/office/drawing/2014/main" id="{439AAA0B-2D0D-D9E0-57EC-3C7ADC69667D}"/>
              </a:ext>
            </a:extLst>
          </p:cNvPr>
          <p:cNvSpPr>
            <a:spLocks noGrp="1"/>
          </p:cNvSpPr>
          <p:nvPr>
            <p:ph type="body" sz="half" idx="2"/>
          </p:nvPr>
        </p:nvSpPr>
        <p:spPr>
          <a:xfrm>
            <a:off x="728663" y="1257299"/>
            <a:ext cx="5029199" cy="4957763"/>
          </a:xfrm>
        </p:spPr>
        <p:txBody>
          <a:bodyPr>
            <a:normAutofit fontScale="92500" lnSpcReduction="10000"/>
          </a:bodyPr>
          <a:lstStyle/>
          <a:p>
            <a:pPr>
              <a:lnSpc>
                <a:spcPct val="150000"/>
              </a:lnSpc>
            </a:pPr>
            <a:r>
              <a:rPr lang="en-GB" sz="2400" dirty="0">
                <a:solidFill>
                  <a:schemeClr val="bg1"/>
                </a:solidFill>
                <a:latin typeface="Times New Roman" panose="02020603050405020304" pitchFamily="18" charset="0"/>
                <a:cs typeface="Times New Roman" panose="02020603050405020304" pitchFamily="18" charset="0"/>
              </a:rPr>
              <a:t>A </a:t>
            </a:r>
            <a:r>
              <a:rPr lang="en-GB" sz="2400" b="1" dirty="0">
                <a:solidFill>
                  <a:schemeClr val="bg1"/>
                </a:solidFill>
                <a:latin typeface="Times New Roman" panose="02020603050405020304" pitchFamily="18" charset="0"/>
                <a:cs typeface="Times New Roman" panose="02020603050405020304" pitchFamily="18" charset="0"/>
              </a:rPr>
              <a:t>Waterfall Chart</a:t>
            </a:r>
            <a:r>
              <a:rPr lang="en-GB" sz="2400" dirty="0">
                <a:solidFill>
                  <a:schemeClr val="bg1"/>
                </a:solidFill>
                <a:latin typeface="Times New Roman" panose="02020603050405020304" pitchFamily="18" charset="0"/>
                <a:cs typeface="Times New Roman" panose="02020603050405020304" pitchFamily="18" charset="0"/>
              </a:rPr>
              <a:t> in Excel is used to show how an initial value increases and decreases through a series of intermediate values, ultimately arriving at a final value. It's useful for visualizing financial data, such as net income or profit, or tracking changes in values over time. Waterfall charts clearly display positive and negative contributions, making it easier to </a:t>
            </a:r>
            <a:r>
              <a:rPr lang="en-GB" sz="2400" dirty="0" err="1">
                <a:solidFill>
                  <a:schemeClr val="bg1"/>
                </a:solidFill>
                <a:latin typeface="Times New Roman" panose="02020603050405020304" pitchFamily="18" charset="0"/>
                <a:cs typeface="Times New Roman" panose="02020603050405020304" pitchFamily="18" charset="0"/>
              </a:rPr>
              <a:t>analyze</a:t>
            </a:r>
            <a:r>
              <a:rPr lang="en-GB" sz="2400" dirty="0">
                <a:solidFill>
                  <a:schemeClr val="bg1"/>
                </a:solidFill>
                <a:latin typeface="Times New Roman" panose="02020603050405020304" pitchFamily="18" charset="0"/>
                <a:cs typeface="Times New Roman" panose="02020603050405020304" pitchFamily="18" charset="0"/>
              </a:rPr>
              <a:t> how each factor affects the total.</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14939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A7BF-C4C5-0D87-5320-91EBD4EBCAC9}"/>
              </a:ext>
            </a:extLst>
          </p:cNvPr>
          <p:cNvSpPr>
            <a:spLocks noGrp="1"/>
          </p:cNvSpPr>
          <p:nvPr>
            <p:ph type="title"/>
          </p:nvPr>
        </p:nvSpPr>
        <p:spPr>
          <a:xfrm>
            <a:off x="838200" y="365125"/>
            <a:ext cx="6048375" cy="1325563"/>
          </a:xfrm>
          <a:pattFill prst="pct5">
            <a:fgClr>
              <a:schemeClr val="bg1"/>
            </a:fgClr>
            <a:bgClr>
              <a:schemeClr val="bg1"/>
            </a:bgClr>
          </a:pattFill>
        </p:spPr>
        <p:txBody>
          <a:bodyPr>
            <a:normAutofit/>
          </a:bodyPr>
          <a:lstStyle/>
          <a:p>
            <a:r>
              <a:rPr lang="en-GB" sz="3600" b="1" dirty="0">
                <a:latin typeface="Times New Roman" panose="02020603050405020304" pitchFamily="18" charset="0"/>
                <a:cs typeface="Times New Roman" panose="02020603050405020304" pitchFamily="18" charset="0"/>
              </a:rPr>
              <a:t>  Conclusion</a:t>
            </a:r>
            <a:endParaRPr lang="en-IN" sz="36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43116BB7-A3D1-87A5-B349-AB209559D76B}"/>
              </a:ext>
            </a:extLst>
          </p:cNvPr>
          <p:cNvSpPr>
            <a:spLocks noGrp="1"/>
          </p:cNvSpPr>
          <p:nvPr>
            <p:ph idx="1"/>
          </p:nvPr>
        </p:nvSpPr>
        <p:spPr>
          <a:xfrm>
            <a:off x="838200" y="1825625"/>
            <a:ext cx="10377488" cy="4351338"/>
          </a:xfrm>
        </p:spPr>
        <p:txBody>
          <a:bodyPr/>
          <a:lstStyle/>
          <a:p>
            <a:pPr marL="0" indent="0">
              <a:buNone/>
            </a:pPr>
            <a:endParaRPr lang="en-GB" sz="20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GB" sz="2800" dirty="0">
                <a:solidFill>
                  <a:schemeClr val="bg1"/>
                </a:solidFill>
                <a:latin typeface="Times New Roman" panose="02020603050405020304" pitchFamily="18" charset="0"/>
                <a:cs typeface="Times New Roman" panose="02020603050405020304" pitchFamily="18" charset="0"/>
              </a:rPr>
              <a:t>Charts in Excel offer numerous advantages for visualizing and </a:t>
            </a:r>
            <a:r>
              <a:rPr lang="en-GB" sz="2800" dirty="0" err="1">
                <a:solidFill>
                  <a:schemeClr val="bg1"/>
                </a:solidFill>
                <a:latin typeface="Times New Roman" panose="02020603050405020304" pitchFamily="18" charset="0"/>
                <a:cs typeface="Times New Roman" panose="02020603050405020304" pitchFamily="18" charset="0"/>
              </a:rPr>
              <a:t>analyzing</a:t>
            </a:r>
            <a:r>
              <a:rPr lang="en-GB" sz="2800" dirty="0">
                <a:solidFill>
                  <a:schemeClr val="bg1"/>
                </a:solidFill>
                <a:latin typeface="Times New Roman" panose="02020603050405020304" pitchFamily="18" charset="0"/>
                <a:cs typeface="Times New Roman" panose="02020603050405020304" pitchFamily="18" charset="0"/>
              </a:rPr>
              <a:t> data</a:t>
            </a:r>
            <a:r>
              <a:rPr lang="en-IN" sz="3200" dirty="0">
                <a:solidFill>
                  <a:schemeClr val="bg1"/>
                </a:solidFill>
                <a:latin typeface="Times New Roman" panose="02020603050405020304" pitchFamily="18" charset="0"/>
                <a:cs typeface="Times New Roman" panose="02020603050405020304" pitchFamily="18" charset="0"/>
              </a:rPr>
              <a:t> including data visualization, better decision-making, quick comparisons, clarity in reporting, efficient data exploration,</a:t>
            </a:r>
            <a:r>
              <a:rPr lang="en-GB" sz="3200" dirty="0">
                <a:solidFill>
                  <a:schemeClr val="bg1"/>
                </a:solidFill>
                <a:latin typeface="Times New Roman" panose="02020603050405020304" pitchFamily="18" charset="0"/>
                <a:cs typeface="Times New Roman" panose="02020603050405020304" pitchFamily="18" charset="0"/>
              </a:rPr>
              <a:t> identification of patterns and outliers,</a:t>
            </a:r>
            <a:r>
              <a:rPr lang="en-IN" sz="3200" dirty="0">
                <a:solidFill>
                  <a:schemeClr val="bg1"/>
                </a:solidFill>
                <a:latin typeface="Times New Roman" panose="02020603050405020304" pitchFamily="18" charset="0"/>
                <a:cs typeface="Times New Roman" panose="02020603050405020304" pitchFamily="18" charset="0"/>
              </a:rPr>
              <a:t> forecasting, and predictive analysis.</a:t>
            </a:r>
            <a:endParaRPr lang="en-GB" sz="28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7622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41CD146-10A1-AFCB-3BFA-716453BC65F4}"/>
              </a:ext>
            </a:extLst>
          </p:cNvPr>
          <p:cNvSpPr>
            <a:spLocks noGrp="1"/>
          </p:cNvSpPr>
          <p:nvPr>
            <p:ph idx="1"/>
          </p:nvPr>
        </p:nvSpPr>
        <p:spPr>
          <a:xfrm>
            <a:off x="757237" y="742950"/>
            <a:ext cx="8201026" cy="5514975"/>
          </a:xfrm>
          <a:pattFill prst="pct5">
            <a:fgClr>
              <a:schemeClr val="bg1"/>
            </a:fgClr>
            <a:bgClr>
              <a:schemeClr val="bg1"/>
            </a:bgClr>
          </a:pattFill>
        </p:spPr>
        <p:txBody>
          <a:bodyPr anchor="ctr">
            <a:normAutofit/>
          </a:bodyPr>
          <a:lstStyle/>
          <a:p>
            <a:pPr marL="0" indent="0">
              <a:buNone/>
            </a:pPr>
            <a:r>
              <a:rPr lang="en-GB" sz="4400" dirty="0">
                <a:latin typeface="Times New Roman" panose="02020603050405020304" pitchFamily="18" charset="0"/>
                <a:cs typeface="Times New Roman" panose="02020603050405020304" pitchFamily="18" charset="0"/>
              </a:rPr>
              <a:t>    </a:t>
            </a:r>
            <a:r>
              <a:rPr lang="en-GB" sz="4400" b="1" dirty="0">
                <a:latin typeface="Times New Roman" panose="02020603050405020304" pitchFamily="18" charset="0"/>
                <a:cs typeface="Times New Roman" panose="02020603050405020304" pitchFamily="18" charset="0"/>
              </a:rPr>
              <a:t>Thank you !!!</a:t>
            </a:r>
          </a:p>
          <a:p>
            <a:pPr marL="0" indent="0">
              <a:buNone/>
            </a:pPr>
            <a:endParaRPr lang="en-GB" sz="4400" dirty="0">
              <a:latin typeface="Times New Roman" panose="02020603050405020304" pitchFamily="18" charset="0"/>
              <a:cs typeface="Times New Roman" panose="02020603050405020304" pitchFamily="18" charset="0"/>
            </a:endParaRPr>
          </a:p>
          <a:p>
            <a:pPr>
              <a:buBlip>
                <a:blip r:embed="rId2"/>
              </a:buBlip>
            </a:pPr>
            <a:r>
              <a:rPr lang="en-IN" dirty="0">
                <a:solidFill>
                  <a:srgbClr val="00B0F0"/>
                </a:solidFill>
                <a:latin typeface="Times New Roman" panose="02020603050405020304" pitchFamily="18" charset="0"/>
                <a:cs typeface="Times New Roman" panose="02020603050405020304" pitchFamily="18" charset="0"/>
                <a:hlinkClick r:id="rId3"/>
              </a:rPr>
              <a:t>ajaycraju98@gmail.com</a:t>
            </a:r>
            <a:endParaRPr lang="en-IN"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56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03FD-2A5B-55ED-962E-AE58846DA7E4}"/>
              </a:ext>
            </a:extLst>
          </p:cNvPr>
          <p:cNvSpPr>
            <a:spLocks noGrp="1"/>
          </p:cNvSpPr>
          <p:nvPr>
            <p:ph type="title"/>
          </p:nvPr>
        </p:nvSpPr>
        <p:spPr>
          <a:xfrm>
            <a:off x="1571624" y="471487"/>
            <a:ext cx="4524376" cy="700087"/>
          </a:xfrm>
          <a:pattFill prst="pct5">
            <a:fgClr>
              <a:schemeClr val="bg1"/>
            </a:fgClr>
            <a:bgClr>
              <a:schemeClr val="bg1"/>
            </a:bgClr>
          </a:pattFill>
        </p:spPr>
        <p:txBody>
          <a:bodyPr>
            <a:normAutofit/>
          </a:bodyPr>
          <a:lstStyle/>
          <a:p>
            <a:pPr algn="ctr"/>
            <a:r>
              <a:rPr lang="en-IN" sz="4000" b="1" dirty="0">
                <a:latin typeface="Times New Roman" panose="02020603050405020304" pitchFamily="18" charset="0"/>
                <a:cs typeface="Times New Roman" panose="02020603050405020304" pitchFamily="18" charset="0"/>
              </a:rPr>
              <a:t>C</a:t>
            </a:r>
            <a:r>
              <a:rPr lang="en-IN" sz="4400" b="1" i="0" u="none" strike="noStrike" baseline="0" dirty="0">
                <a:latin typeface="Times New Roman" panose="02020603050405020304" pitchFamily="18" charset="0"/>
                <a:cs typeface="Times New Roman" panose="02020603050405020304" pitchFamily="18" charset="0"/>
              </a:rPr>
              <a:t>harts </a:t>
            </a:r>
            <a:endParaRPr lang="en-IN" sz="4400" b="1" dirty="0">
              <a:latin typeface="Times New Roman" panose="02020603050405020304" pitchFamily="18" charset="0"/>
              <a:cs typeface="Times New Roman" panose="02020603050405020304" pitchFamily="18" charset="0"/>
            </a:endParaRPr>
          </a:p>
        </p:txBody>
      </p:sp>
      <p:sp>
        <p:nvSpPr>
          <p:cNvPr id="8" name="Picture Placeholder 7">
            <a:extLst>
              <a:ext uri="{FF2B5EF4-FFF2-40B4-BE49-F238E27FC236}">
                <a16:creationId xmlns:a16="http://schemas.microsoft.com/office/drawing/2014/main" id="{215856CC-0208-5930-0B3D-E62C79D4A4FF}"/>
              </a:ext>
            </a:extLst>
          </p:cNvPr>
          <p:cNvSpPr>
            <a:spLocks noGrp="1"/>
          </p:cNvSpPr>
          <p:nvPr>
            <p:ph type="pic" idx="1"/>
          </p:nvPr>
        </p:nvSpPr>
        <p:spPr>
          <a:xfrm>
            <a:off x="7234243" y="1400175"/>
            <a:ext cx="4524376" cy="4400548"/>
          </a:xfrm>
          <a:blipFill>
            <a:blip r:embed="rId2"/>
            <a:stretch>
              <a:fillRect/>
            </a:stretch>
          </a:blipFill>
        </p:spPr>
      </p:sp>
      <p:sp>
        <p:nvSpPr>
          <p:cNvPr id="3" name="Content Placeholder 2">
            <a:extLst>
              <a:ext uri="{FF2B5EF4-FFF2-40B4-BE49-F238E27FC236}">
                <a16:creationId xmlns:a16="http://schemas.microsoft.com/office/drawing/2014/main" id="{D72BD911-52F4-FBF9-366E-E33E68102C42}"/>
              </a:ext>
            </a:extLst>
          </p:cNvPr>
          <p:cNvSpPr>
            <a:spLocks noGrp="1"/>
          </p:cNvSpPr>
          <p:nvPr>
            <p:ph type="body" sz="half" idx="2"/>
          </p:nvPr>
        </p:nvSpPr>
        <p:spPr>
          <a:xfrm>
            <a:off x="1214438" y="1600199"/>
            <a:ext cx="5143499" cy="4686301"/>
          </a:xfrm>
        </p:spPr>
        <p:txBody>
          <a:bodyPr>
            <a:normAutofit fontScale="92500" lnSpcReduction="20000"/>
          </a:bodyPr>
          <a:lstStyle/>
          <a:p>
            <a:pPr algn="ctr">
              <a:lnSpc>
                <a:spcPct val="150000"/>
              </a:lnSpc>
            </a:pPr>
            <a:r>
              <a:rPr lang="en-GB" sz="3200" dirty="0">
                <a:solidFill>
                  <a:schemeClr val="bg1"/>
                </a:solidFill>
                <a:latin typeface="Times New Roman" panose="02020603050405020304" pitchFamily="18" charset="0"/>
                <a:cs typeface="Times New Roman" panose="02020603050405020304" pitchFamily="18" charset="0"/>
              </a:rPr>
              <a:t>In </a:t>
            </a:r>
            <a:r>
              <a:rPr lang="en-GB" sz="3600" dirty="0">
                <a:solidFill>
                  <a:schemeClr val="bg1"/>
                </a:solidFill>
                <a:latin typeface="Times New Roman" panose="02020603050405020304" pitchFamily="18" charset="0"/>
                <a:cs typeface="Times New Roman" panose="02020603050405020304" pitchFamily="18" charset="0"/>
              </a:rPr>
              <a:t>Excel , </a:t>
            </a:r>
            <a:r>
              <a:rPr lang="en-IN" sz="3600" dirty="0">
                <a:solidFill>
                  <a:schemeClr val="bg1"/>
                </a:solidFill>
                <a:latin typeface="Times New Roman" panose="02020603050405020304" pitchFamily="18" charset="0"/>
                <a:cs typeface="Times New Roman" panose="02020603050405020304" pitchFamily="18" charset="0"/>
              </a:rPr>
              <a:t>graphs (or charts) </a:t>
            </a:r>
            <a:r>
              <a:rPr lang="en-GB" sz="3200" dirty="0">
                <a:solidFill>
                  <a:schemeClr val="bg1"/>
                </a:solidFill>
                <a:latin typeface="Times New Roman" panose="02020603050405020304" pitchFamily="18" charset="0"/>
                <a:cs typeface="Times New Roman" panose="02020603050405020304" pitchFamily="18" charset="0"/>
              </a:rPr>
              <a:t>charts are a great way to visualize data. </a:t>
            </a:r>
            <a:r>
              <a:rPr lang="en-GB" sz="3600" dirty="0">
                <a:solidFill>
                  <a:schemeClr val="bg1"/>
                </a:solidFill>
                <a:latin typeface="Times New Roman" panose="02020603050405020304" pitchFamily="18" charset="0"/>
                <a:cs typeface="Times New Roman" panose="02020603050405020304" pitchFamily="18" charset="0"/>
              </a:rPr>
              <a:t>Charts in Excel are used to represent data visually, making it easier to spot trends, comparisons, and relationships. </a:t>
            </a:r>
            <a:r>
              <a:rPr lang="en-GB" sz="3200" dirty="0">
                <a:solidFill>
                  <a:schemeClr val="bg1"/>
                </a:solidFill>
                <a:latin typeface="Times New Roman" panose="02020603050405020304" pitchFamily="18" charset="0"/>
                <a:cs typeface="Times New Roman" panose="02020603050405020304" pitchFamily="18" charset="0"/>
              </a:rPr>
              <a:t>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62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1887-A900-C912-FD92-2D0F762D2323}"/>
              </a:ext>
            </a:extLst>
          </p:cNvPr>
          <p:cNvSpPr>
            <a:spLocks noGrp="1"/>
          </p:cNvSpPr>
          <p:nvPr>
            <p:ph type="title"/>
          </p:nvPr>
        </p:nvSpPr>
        <p:spPr>
          <a:xfrm>
            <a:off x="914400" y="400050"/>
            <a:ext cx="3643313" cy="671513"/>
          </a:xfrm>
          <a:pattFill prst="pct5">
            <a:fgClr>
              <a:schemeClr val="bg1"/>
            </a:fgClr>
            <a:bgClr>
              <a:schemeClr val="bg1"/>
            </a:bgClr>
          </a:pattFill>
        </p:spPr>
        <p:txBody>
          <a:bodyPr>
            <a:normAutofit/>
          </a:bodyPr>
          <a:lstStyle/>
          <a:p>
            <a:r>
              <a:rPr lang="en-GB" b="1" i="0" u="none" strike="noStrike" baseline="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Pivot Chart</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1681A6-0686-9E28-C6D7-DDCCDAC78050}"/>
              </a:ext>
            </a:extLst>
          </p:cNvPr>
          <p:cNvSpPr>
            <a:spLocks noGrp="1"/>
          </p:cNvSpPr>
          <p:nvPr>
            <p:ph type="body" sz="half" idx="2"/>
          </p:nvPr>
        </p:nvSpPr>
        <p:spPr>
          <a:xfrm>
            <a:off x="771525" y="1260977"/>
            <a:ext cx="5014913" cy="5311273"/>
          </a:xfrm>
          <a:pattFill prst="pct5">
            <a:fgClr>
              <a:schemeClr val="tx1"/>
            </a:fgClr>
            <a:bgClr>
              <a:schemeClr val="tx1"/>
            </a:bgClr>
          </a:pattFill>
        </p:spPr>
        <p:txBody>
          <a:bodyPr>
            <a:normAutofit fontScale="92500" lnSpcReduction="10000"/>
          </a:bodyPr>
          <a:lstStyle/>
          <a:p>
            <a:pPr marL="0" indent="0" algn="l">
              <a:lnSpc>
                <a:spcPct val="150000"/>
              </a:lnSpc>
              <a:buNone/>
            </a:pPr>
            <a:r>
              <a:rPr lang="en-GB" sz="2800" dirty="0">
                <a:solidFill>
                  <a:schemeClr val="bg1"/>
                </a:solidFill>
                <a:latin typeface="Times New Roman" panose="02020603050405020304" pitchFamily="18" charset="0"/>
                <a:cs typeface="Times New Roman" panose="02020603050405020304" pitchFamily="18" charset="0"/>
              </a:rPr>
              <a:t>A </a:t>
            </a:r>
            <a:r>
              <a:rPr lang="en-GB" sz="2800" b="1" dirty="0">
                <a:solidFill>
                  <a:schemeClr val="bg1"/>
                </a:solidFill>
                <a:latin typeface="Times New Roman" panose="02020603050405020304" pitchFamily="18" charset="0"/>
                <a:cs typeface="Times New Roman" panose="02020603050405020304" pitchFamily="18" charset="0"/>
              </a:rPr>
              <a:t>Pivot Chart</a:t>
            </a:r>
            <a:r>
              <a:rPr lang="en-GB" sz="2800" dirty="0">
                <a:solidFill>
                  <a:schemeClr val="bg1"/>
                </a:solidFill>
                <a:latin typeface="Times New Roman" panose="02020603050405020304" pitchFamily="18" charset="0"/>
                <a:cs typeface="Times New Roman" panose="02020603050405020304" pitchFamily="18" charset="0"/>
              </a:rPr>
              <a:t> in Excel is a graphical representation of a Pivot Table. It provides an interactive way to visualize and </a:t>
            </a:r>
            <a:r>
              <a:rPr lang="en-GB" sz="2800" dirty="0" err="1">
                <a:solidFill>
                  <a:schemeClr val="bg1"/>
                </a:solidFill>
                <a:latin typeface="Times New Roman" panose="02020603050405020304" pitchFamily="18" charset="0"/>
                <a:cs typeface="Times New Roman" panose="02020603050405020304" pitchFamily="18" charset="0"/>
              </a:rPr>
              <a:t>analyze</a:t>
            </a:r>
            <a:r>
              <a:rPr lang="en-GB" sz="2800" dirty="0">
                <a:solidFill>
                  <a:schemeClr val="bg1"/>
                </a:solidFill>
                <a:latin typeface="Times New Roman" panose="02020603050405020304" pitchFamily="18" charset="0"/>
                <a:cs typeface="Times New Roman" panose="02020603050405020304" pitchFamily="18" charset="0"/>
              </a:rPr>
              <a:t> large data sets. Just like Pivot Tables, Pivot Charts allow you to filter, group, and summarize data dynamically, making it easy to identify trends and patterns.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1991D6AD-0CCF-C79E-9E09-5AEAEB1366F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7145" r="17145"/>
          <a:stretch>
            <a:fillRect/>
          </a:stretch>
        </p:blipFill>
        <p:spPr>
          <a:xfrm>
            <a:off x="6300808" y="1260977"/>
            <a:ext cx="5472113" cy="4679052"/>
          </a:xfrm>
          <a:blipFill>
            <a:blip r:embed="rId3"/>
            <a:stretch>
              <a:fillRect/>
            </a:stretch>
          </a:blipFill>
        </p:spPr>
      </p:pic>
    </p:spTree>
    <p:extLst>
      <p:ext uri="{BB962C8B-B14F-4D97-AF65-F5344CB8AC3E}">
        <p14:creationId xmlns:p14="http://schemas.microsoft.com/office/powerpoint/2010/main" val="161296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CC54B73-A438-5B43-1DA1-0A802B2B28FC}"/>
              </a:ext>
            </a:extLst>
          </p:cNvPr>
          <p:cNvSpPr>
            <a:spLocks noGrp="1"/>
          </p:cNvSpPr>
          <p:nvPr>
            <p:ph type="title"/>
          </p:nvPr>
        </p:nvSpPr>
        <p:spPr>
          <a:xfrm>
            <a:off x="568325" y="315913"/>
            <a:ext cx="4475162" cy="671512"/>
          </a:xfrm>
          <a:pattFill prst="pct5">
            <a:fgClr>
              <a:schemeClr val="bg1"/>
            </a:fgClr>
            <a:bgClr>
              <a:schemeClr val="bg1"/>
            </a:bgClr>
          </a:pattFill>
        </p:spPr>
        <p:txBody>
          <a:bodyPr>
            <a:normAutofit fontScale="90000"/>
          </a:bodyPr>
          <a:lstStyle/>
          <a:p>
            <a:pPr algn="ctr"/>
            <a:r>
              <a:rPr lang="en-GB" sz="2800" b="1" dirty="0">
                <a:latin typeface="Times New Roman" panose="02020603050405020304" pitchFamily="18" charset="0"/>
                <a:cs typeface="Times New Roman" panose="02020603050405020304" pitchFamily="18" charset="0"/>
              </a:rPr>
              <a:t>Steps to Create a Pivot Chart</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DCB0CF-A953-8B43-E3E4-C8800E8154B1}"/>
              </a:ext>
            </a:extLst>
          </p:cNvPr>
          <p:cNvSpPr>
            <a:spLocks noGrp="1"/>
          </p:cNvSpPr>
          <p:nvPr>
            <p:ph idx="1"/>
          </p:nvPr>
        </p:nvSpPr>
        <p:spPr>
          <a:xfrm>
            <a:off x="6096000" y="315913"/>
            <a:ext cx="5259388" cy="6156325"/>
          </a:xfrm>
        </p:spPr>
        <p:txBody>
          <a:bodyPr>
            <a:normAutofit fontScale="62500" lnSpcReduction="20000"/>
          </a:bodyPr>
          <a:lstStyle/>
          <a:p>
            <a:pPr>
              <a:lnSpc>
                <a:spcPct val="120000"/>
              </a:lnSpc>
              <a:buFont typeface="Wingdings" panose="05000000000000000000" pitchFamily="2" charset="2"/>
              <a:buChar char="ü"/>
            </a:pPr>
            <a:r>
              <a:rPr lang="en-IN" dirty="0">
                <a:solidFill>
                  <a:schemeClr val="bg1"/>
                </a:solidFill>
                <a:latin typeface="Times New Roman" panose="02020603050405020304" pitchFamily="18" charset="0"/>
                <a:cs typeface="Times New Roman" panose="02020603050405020304" pitchFamily="18" charset="0"/>
              </a:rPr>
              <a:t>Prepare Your Data</a:t>
            </a:r>
          </a:p>
          <a:p>
            <a:pPr>
              <a:lnSpc>
                <a:spcPct val="120000"/>
              </a:lnSpc>
              <a:buFont typeface="Wingdings" panose="05000000000000000000" pitchFamily="2" charset="2"/>
              <a:buChar char="§"/>
            </a:pPr>
            <a:r>
              <a:rPr lang="en-GB" dirty="0">
                <a:solidFill>
                  <a:schemeClr val="bg1"/>
                </a:solidFill>
                <a:latin typeface="Times New Roman" panose="02020603050405020304" pitchFamily="18" charset="0"/>
                <a:cs typeface="Times New Roman" panose="02020603050405020304" pitchFamily="18" charset="0"/>
              </a:rPr>
              <a:t>Make sure your data is well-organized in a table or range with clear headers.</a:t>
            </a:r>
          </a:p>
          <a:p>
            <a:pPr>
              <a:lnSpc>
                <a:spcPct val="120000"/>
              </a:lnSpc>
              <a:buFont typeface="Wingdings" panose="05000000000000000000" pitchFamily="2" charset="2"/>
              <a:buChar char="ü"/>
            </a:pPr>
            <a:r>
              <a:rPr lang="en-IN" dirty="0">
                <a:solidFill>
                  <a:schemeClr val="bg1"/>
                </a:solidFill>
                <a:latin typeface="Times New Roman" panose="02020603050405020304" pitchFamily="18" charset="0"/>
                <a:cs typeface="Times New Roman" panose="02020603050405020304" pitchFamily="18" charset="0"/>
              </a:rPr>
              <a:t>Create a Pivot Table</a:t>
            </a:r>
          </a:p>
          <a:p>
            <a:pPr>
              <a:lnSpc>
                <a:spcPct val="120000"/>
              </a:lnSpc>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Select your data range.</a:t>
            </a:r>
          </a:p>
          <a:p>
            <a:pPr>
              <a:lnSpc>
                <a:spcPct val="120000"/>
              </a:lnSpc>
              <a:buFont typeface="Wingdings" panose="05000000000000000000" pitchFamily="2" charset="2"/>
              <a:buChar char="§"/>
            </a:pPr>
            <a:r>
              <a:rPr lang="en-GB" dirty="0">
                <a:solidFill>
                  <a:schemeClr val="bg1"/>
                </a:solidFill>
                <a:latin typeface="Times New Roman" panose="02020603050405020304" pitchFamily="18" charset="0"/>
                <a:cs typeface="Times New Roman" panose="02020603050405020304" pitchFamily="18" charset="0"/>
              </a:rPr>
              <a:t>Go to the </a:t>
            </a:r>
            <a:r>
              <a:rPr lang="en-GB" b="1" dirty="0">
                <a:solidFill>
                  <a:schemeClr val="bg1"/>
                </a:solidFill>
                <a:latin typeface="Times New Roman" panose="02020603050405020304" pitchFamily="18" charset="0"/>
                <a:cs typeface="Times New Roman" panose="02020603050405020304" pitchFamily="18" charset="0"/>
              </a:rPr>
              <a:t>Insert</a:t>
            </a:r>
            <a:r>
              <a:rPr lang="en-GB" dirty="0">
                <a:solidFill>
                  <a:schemeClr val="bg1"/>
                </a:solidFill>
                <a:latin typeface="Times New Roman" panose="02020603050405020304" pitchFamily="18" charset="0"/>
                <a:cs typeface="Times New Roman" panose="02020603050405020304" pitchFamily="18" charset="0"/>
              </a:rPr>
              <a:t> tab in the Excel rib</a:t>
            </a:r>
          </a:p>
          <a:p>
            <a:pPr>
              <a:lnSpc>
                <a:spcPct val="120000"/>
              </a:lnSpc>
              <a:buFont typeface="Wingdings" panose="05000000000000000000" pitchFamily="2" charset="2"/>
              <a:buChar char="§"/>
            </a:pPr>
            <a:r>
              <a:rPr lang="en-GB" dirty="0">
                <a:solidFill>
                  <a:schemeClr val="bg1"/>
                </a:solidFill>
                <a:latin typeface="Times New Roman" panose="02020603050405020304" pitchFamily="18" charset="0"/>
                <a:cs typeface="Times New Roman" panose="02020603050405020304" pitchFamily="18" charset="0"/>
              </a:rPr>
              <a:t>Click </a:t>
            </a:r>
            <a:r>
              <a:rPr lang="en-GB" b="1" dirty="0">
                <a:solidFill>
                  <a:schemeClr val="bg1"/>
                </a:solidFill>
                <a:latin typeface="Times New Roman" panose="02020603050405020304" pitchFamily="18" charset="0"/>
                <a:cs typeface="Times New Roman" panose="02020603050405020304" pitchFamily="18" charset="0"/>
              </a:rPr>
              <a:t>PivotTable</a:t>
            </a:r>
            <a:r>
              <a:rPr lang="en-GB" dirty="0">
                <a:solidFill>
                  <a:schemeClr val="bg1"/>
                </a:solidFill>
                <a:latin typeface="Times New Roman" panose="02020603050405020304" pitchFamily="18" charset="0"/>
                <a:cs typeface="Times New Roman" panose="02020603050405020304" pitchFamily="18" charset="0"/>
              </a:rPr>
              <a:t>, and choose the location for the Pivot Table (new or existing worksheet). </a:t>
            </a:r>
          </a:p>
          <a:p>
            <a:pPr>
              <a:lnSpc>
                <a:spcPct val="120000"/>
              </a:lnSpc>
              <a:buFont typeface="Wingdings" panose="05000000000000000000" pitchFamily="2" charset="2"/>
              <a:buChar char="ü"/>
            </a:pPr>
            <a:r>
              <a:rPr lang="en-IN" dirty="0">
                <a:solidFill>
                  <a:schemeClr val="bg1"/>
                </a:solidFill>
                <a:latin typeface="Times New Roman" panose="02020603050405020304" pitchFamily="18" charset="0"/>
                <a:cs typeface="Times New Roman" panose="02020603050405020304" pitchFamily="18" charset="0"/>
              </a:rPr>
              <a:t>Insert Pivot Chart </a:t>
            </a:r>
          </a:p>
          <a:p>
            <a:pPr>
              <a:lnSpc>
                <a:spcPct val="120000"/>
              </a:lnSpc>
              <a:buFont typeface="Wingdings" panose="05000000000000000000" pitchFamily="2" charset="2"/>
              <a:buChar char="§"/>
            </a:pPr>
            <a:r>
              <a:rPr lang="en-GB" dirty="0">
                <a:solidFill>
                  <a:schemeClr val="bg1"/>
                </a:solidFill>
                <a:latin typeface="Times New Roman" panose="02020603050405020304" pitchFamily="18" charset="0"/>
                <a:cs typeface="Times New Roman" panose="02020603050405020304" pitchFamily="18" charset="0"/>
              </a:rPr>
              <a:t>With the Pivot Table selected, go to the </a:t>
            </a:r>
            <a:r>
              <a:rPr lang="en-GB" b="1" dirty="0">
                <a:solidFill>
                  <a:schemeClr val="bg1"/>
                </a:solidFill>
                <a:latin typeface="Times New Roman" panose="02020603050405020304" pitchFamily="18" charset="0"/>
                <a:cs typeface="Times New Roman" panose="02020603050405020304" pitchFamily="18" charset="0"/>
              </a:rPr>
              <a:t>Insert</a:t>
            </a:r>
            <a:r>
              <a:rPr lang="en-GB" dirty="0">
                <a:solidFill>
                  <a:schemeClr val="bg1"/>
                </a:solidFill>
                <a:latin typeface="Times New Roman" panose="02020603050405020304" pitchFamily="18" charset="0"/>
                <a:cs typeface="Times New Roman" panose="02020603050405020304" pitchFamily="18" charset="0"/>
              </a:rPr>
              <a:t> tab. </a:t>
            </a:r>
          </a:p>
          <a:p>
            <a:pPr>
              <a:lnSpc>
                <a:spcPct val="120000"/>
              </a:lnSpc>
              <a:buFont typeface="Wingdings" panose="05000000000000000000" pitchFamily="2" charset="2"/>
              <a:buChar char="§"/>
            </a:pPr>
            <a:r>
              <a:rPr lang="en-GB" dirty="0">
                <a:solidFill>
                  <a:schemeClr val="bg1"/>
                </a:solidFill>
                <a:latin typeface="Times New Roman" panose="02020603050405020304" pitchFamily="18" charset="0"/>
                <a:cs typeface="Times New Roman" panose="02020603050405020304" pitchFamily="18" charset="0"/>
              </a:rPr>
              <a:t>In the </a:t>
            </a:r>
            <a:r>
              <a:rPr lang="en-GB" b="1" dirty="0">
                <a:solidFill>
                  <a:schemeClr val="bg1"/>
                </a:solidFill>
                <a:latin typeface="Times New Roman" panose="02020603050405020304" pitchFamily="18" charset="0"/>
                <a:cs typeface="Times New Roman" panose="02020603050405020304" pitchFamily="18" charset="0"/>
              </a:rPr>
              <a:t>Charts</a:t>
            </a:r>
            <a:r>
              <a:rPr lang="en-GB" dirty="0">
                <a:solidFill>
                  <a:schemeClr val="bg1"/>
                </a:solidFill>
                <a:latin typeface="Times New Roman" panose="02020603050405020304" pitchFamily="18" charset="0"/>
                <a:cs typeface="Times New Roman" panose="02020603050405020304" pitchFamily="18" charset="0"/>
              </a:rPr>
              <a:t> group, choose a chart type (e.g., Column, Bar, Line). </a:t>
            </a:r>
          </a:p>
          <a:p>
            <a:pPr>
              <a:lnSpc>
                <a:spcPct val="120000"/>
              </a:lnSpc>
              <a:buFont typeface="Wingdings" panose="05000000000000000000" pitchFamily="2" charset="2"/>
              <a:buChar char="§"/>
            </a:pPr>
            <a:r>
              <a:rPr lang="en-GB" dirty="0">
                <a:solidFill>
                  <a:schemeClr val="bg1"/>
                </a:solidFill>
                <a:latin typeface="Times New Roman" panose="02020603050405020304" pitchFamily="18" charset="0"/>
                <a:cs typeface="Times New Roman" panose="02020603050405020304" pitchFamily="18" charset="0"/>
              </a:rPr>
              <a:t>Excel will create the Pivot Chart based on your Pivot Table structure. 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9156BE4-D9E2-9064-C9CE-CD21244CC5B5}"/>
              </a:ext>
            </a:extLst>
          </p:cNvPr>
          <p:cNvSpPr>
            <a:spLocks noGrp="1"/>
          </p:cNvSpPr>
          <p:nvPr>
            <p:ph type="body" sz="half" idx="2"/>
          </p:nvPr>
        </p:nvSpPr>
        <p:spPr>
          <a:xfrm>
            <a:off x="457200" y="1571625"/>
            <a:ext cx="5072063" cy="4900613"/>
          </a:xfrm>
          <a:blipFill>
            <a:blip r:embed="rId2"/>
            <a:stretch>
              <a:fillRect/>
            </a:stretch>
          </a:blipFill>
        </p:spPr>
        <p:txBody>
          <a:bodyPr/>
          <a:lstStyle/>
          <a:p>
            <a:endParaRPr lang="en-IN" dirty="0"/>
          </a:p>
        </p:txBody>
      </p:sp>
    </p:spTree>
    <p:extLst>
      <p:ext uri="{BB962C8B-B14F-4D97-AF65-F5344CB8AC3E}">
        <p14:creationId xmlns:p14="http://schemas.microsoft.com/office/powerpoint/2010/main" val="62513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5A18-C597-E549-D090-88A720D293D5}"/>
              </a:ext>
            </a:extLst>
          </p:cNvPr>
          <p:cNvSpPr>
            <a:spLocks noGrp="1"/>
          </p:cNvSpPr>
          <p:nvPr>
            <p:ph type="title"/>
          </p:nvPr>
        </p:nvSpPr>
        <p:spPr>
          <a:xfrm>
            <a:off x="838200" y="292044"/>
            <a:ext cx="4348163" cy="942975"/>
          </a:xfrm>
          <a:pattFill prst="pct5">
            <a:fgClr>
              <a:schemeClr val="bg1"/>
            </a:fgClr>
            <a:bgClr>
              <a:schemeClr val="bg1"/>
            </a:bgClr>
          </a:pattFill>
        </p:spPr>
        <p:txBody>
          <a:bodyPr anchor="ctr">
            <a:normAutofit/>
          </a:bodyPr>
          <a:lstStyle/>
          <a:p>
            <a:pPr algn="ctr"/>
            <a:r>
              <a:rPr lang="en-IN" sz="4000" b="1" dirty="0">
                <a:latin typeface="Times New Roman" panose="02020603050405020304" pitchFamily="18" charset="0"/>
                <a:cs typeface="Times New Roman" panose="02020603050405020304" pitchFamily="18" charset="0"/>
              </a:rPr>
              <a:t>chart types</a:t>
            </a:r>
            <a:endParaRPr lang="en-IN" sz="138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F653F3E-EE9A-F02C-5A5C-38522160AEE1}"/>
              </a:ext>
            </a:extLst>
          </p:cNvPr>
          <p:cNvSpPr>
            <a:spLocks noGrp="1"/>
          </p:cNvSpPr>
          <p:nvPr>
            <p:ph idx="1"/>
          </p:nvPr>
        </p:nvSpPr>
        <p:spPr>
          <a:xfrm>
            <a:off x="6467475" y="1235019"/>
            <a:ext cx="5259388" cy="4768906"/>
          </a:xfrm>
          <a:blipFill>
            <a:blip r:embed="rId2"/>
            <a:stretch>
              <a:fillRect/>
            </a:stretch>
          </a:blipFill>
        </p:spPr>
        <p:txBody>
          <a:bodyPr/>
          <a:lstStyle/>
          <a:p>
            <a:pPr marL="0" indent="0">
              <a:buNone/>
            </a:pPr>
            <a:endParaRPr lang="en-IN" dirty="0"/>
          </a:p>
        </p:txBody>
      </p:sp>
      <p:sp>
        <p:nvSpPr>
          <p:cNvPr id="4" name="Text Placeholder 3">
            <a:extLst>
              <a:ext uri="{FF2B5EF4-FFF2-40B4-BE49-F238E27FC236}">
                <a16:creationId xmlns:a16="http://schemas.microsoft.com/office/drawing/2014/main" id="{7FDD3B25-F7EE-E048-4DF1-FAF5AFEB89EA}"/>
              </a:ext>
            </a:extLst>
          </p:cNvPr>
          <p:cNvSpPr>
            <a:spLocks noGrp="1"/>
          </p:cNvSpPr>
          <p:nvPr>
            <p:ph type="body" sz="half" idx="2"/>
          </p:nvPr>
        </p:nvSpPr>
        <p:spPr>
          <a:xfrm>
            <a:off x="571500" y="1816656"/>
            <a:ext cx="5524499" cy="4318532"/>
          </a:xfrm>
        </p:spPr>
        <p:txBody>
          <a:bodyPr>
            <a:normAutofit fontScale="92500"/>
          </a:bodyPr>
          <a:lstStyle/>
          <a:p>
            <a:pPr marL="457200" indent="-457200">
              <a:buFont typeface="Wingdings" panose="05000000000000000000" pitchFamily="2" charset="2"/>
              <a:buChar char="ü"/>
            </a:pPr>
            <a:r>
              <a:rPr lang="en-IN" sz="2800" b="1" dirty="0">
                <a:solidFill>
                  <a:schemeClr val="bg1"/>
                </a:solidFill>
                <a:latin typeface="Times New Roman" panose="02020603050405020304" pitchFamily="18" charset="0"/>
                <a:cs typeface="Times New Roman" panose="02020603050405020304" pitchFamily="18" charset="0"/>
              </a:rPr>
              <a:t>Column Chart</a:t>
            </a:r>
          </a:p>
          <a:p>
            <a:pPr>
              <a:lnSpc>
                <a:spcPct val="150000"/>
              </a:lnSpc>
            </a:pPr>
            <a:r>
              <a:rPr lang="en-GB" sz="2800" dirty="0">
                <a:solidFill>
                  <a:schemeClr val="bg1"/>
                </a:solidFill>
                <a:latin typeface="Times New Roman" panose="02020603050405020304" pitchFamily="18" charset="0"/>
                <a:cs typeface="Times New Roman" panose="02020603050405020304" pitchFamily="18" charset="0"/>
              </a:rPr>
              <a:t>A </a:t>
            </a:r>
            <a:r>
              <a:rPr lang="en-GB" sz="2800" b="1" dirty="0">
                <a:solidFill>
                  <a:schemeClr val="bg1"/>
                </a:solidFill>
                <a:latin typeface="Times New Roman" panose="02020603050405020304" pitchFamily="18" charset="0"/>
                <a:cs typeface="Times New Roman" panose="02020603050405020304" pitchFamily="18" charset="0"/>
              </a:rPr>
              <a:t>Column Chart</a:t>
            </a:r>
            <a:r>
              <a:rPr lang="en-GB" sz="2800" dirty="0">
                <a:solidFill>
                  <a:schemeClr val="bg1"/>
                </a:solidFill>
                <a:latin typeface="Times New Roman" panose="02020603050405020304" pitchFamily="18" charset="0"/>
                <a:cs typeface="Times New Roman" panose="02020603050405020304" pitchFamily="18" charset="0"/>
              </a:rPr>
              <a:t> in Excel is one of the most common chart types used to compare values across categories by using vertical bars. It's ideal for visualizing data that shows trends or comparisons among discrete categories.</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B96A48ED-3BDB-1B40-4730-2AFDE1C85816}"/>
              </a:ext>
            </a:extLst>
          </p:cNvPr>
          <p:cNvSpPr>
            <a:spLocks noChangeArrowheads="1"/>
          </p:cNvSpPr>
          <p:nvPr/>
        </p:nvSpPr>
        <p:spPr bwMode="auto">
          <a:xfrm>
            <a:off x="304800" y="120134"/>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a:t>
            </a:r>
          </a:p>
        </p:txBody>
      </p:sp>
      <p:sp>
        <p:nvSpPr>
          <p:cNvPr id="9" name="Rectangle 5">
            <a:extLst>
              <a:ext uri="{FF2B5EF4-FFF2-40B4-BE49-F238E27FC236}">
                <a16:creationId xmlns:a16="http://schemas.microsoft.com/office/drawing/2014/main" id="{4581F4CE-34CF-B247-01A3-56DD9A7C589A}"/>
              </a:ext>
            </a:extLst>
          </p:cNvPr>
          <p:cNvSpPr>
            <a:spLocks noChangeArrowheads="1"/>
          </p:cNvSpPr>
          <p:nvPr/>
        </p:nvSpPr>
        <p:spPr bwMode="auto">
          <a:xfrm flipV="1">
            <a:off x="838200" y="722812"/>
            <a:ext cx="1181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Go to the </a:t>
            </a:r>
            <a:r>
              <a:rPr kumimoji="0" lang="en-US" altLang="en-US" sz="1000" b="0" i="0" u="none" strike="noStrike" cap="none" normalizeH="0" baseline="0" dirty="0">
                <a:ln>
                  <a:noFill/>
                </a:ln>
                <a:solidFill>
                  <a:schemeClr val="tx1"/>
                </a:solidFill>
                <a:effectLst/>
                <a:latin typeface="Arial Unicode MS"/>
              </a:rPr>
              <a:t>Home</a:t>
            </a:r>
            <a:r>
              <a:rPr kumimoji="0" lang="en-US" altLang="en-US" sz="1100" b="0" i="0" u="none" strike="noStrike" cap="none" normalizeH="0" baseline="0" dirty="0">
                <a:ln>
                  <a:noFill/>
                </a:ln>
                <a:solidFill>
                  <a:schemeClr val="tx1"/>
                </a:solidFill>
                <a:effectLst/>
              </a:rPr>
              <a:t> tab on the ribbon.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4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BE57-F166-5D03-8E13-6EF98393B336}"/>
              </a:ext>
            </a:extLst>
          </p:cNvPr>
          <p:cNvSpPr>
            <a:spLocks noGrp="1"/>
          </p:cNvSpPr>
          <p:nvPr>
            <p:ph type="title"/>
          </p:nvPr>
        </p:nvSpPr>
        <p:spPr>
          <a:xfrm>
            <a:off x="453668" y="300038"/>
            <a:ext cx="3203932" cy="685800"/>
          </a:xfrm>
          <a:pattFill prst="pct5">
            <a:fgClr>
              <a:schemeClr val="bg1"/>
            </a:fgClr>
            <a:bgClr>
              <a:schemeClr val="bg1"/>
            </a:bgClr>
          </a:pattFill>
        </p:spPr>
        <p:txBody>
          <a:bodyPr vert="horz" lIns="91440" tIns="45720" rIns="91440" bIns="45720" rtlCol="0" anchor="ctr">
            <a:normAutofit fontScale="90000"/>
          </a:bodyPr>
          <a:lstStyle/>
          <a:p>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Bar Chart</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Picture Placeholder 3">
            <a:extLst>
              <a:ext uri="{FF2B5EF4-FFF2-40B4-BE49-F238E27FC236}">
                <a16:creationId xmlns:a16="http://schemas.microsoft.com/office/drawing/2014/main" id="{95CCAE59-C86D-6E98-FD53-28A12AD2AC3F}"/>
              </a:ext>
            </a:extLst>
          </p:cNvPr>
          <p:cNvSpPr>
            <a:spLocks noGrp="1"/>
          </p:cNvSpPr>
          <p:nvPr>
            <p:ph type="pic" idx="1"/>
          </p:nvPr>
        </p:nvSpPr>
        <p:spPr>
          <a:xfrm>
            <a:off x="6476999" y="1300162"/>
            <a:ext cx="5252116" cy="4464843"/>
          </a:xfrm>
          <a:blipFill>
            <a:blip r:embed="rId2"/>
            <a:stretch>
              <a:fillRect/>
            </a:stretch>
          </a:blipFill>
        </p:spPr>
      </p:sp>
      <p:sp>
        <p:nvSpPr>
          <p:cNvPr id="3" name="Content Placeholder 2">
            <a:extLst>
              <a:ext uri="{FF2B5EF4-FFF2-40B4-BE49-F238E27FC236}">
                <a16:creationId xmlns:a16="http://schemas.microsoft.com/office/drawing/2014/main" id="{04A79B6A-66CF-95CB-E4ED-71D59832FDF0}"/>
              </a:ext>
            </a:extLst>
          </p:cNvPr>
          <p:cNvSpPr>
            <a:spLocks noGrp="1"/>
          </p:cNvSpPr>
          <p:nvPr>
            <p:ph type="body" sz="half" idx="2"/>
          </p:nvPr>
        </p:nvSpPr>
        <p:spPr>
          <a:xfrm>
            <a:off x="334298" y="1171574"/>
            <a:ext cx="5537865" cy="5172075"/>
          </a:xfrm>
          <a:pattFill prst="pct5">
            <a:fgClr>
              <a:schemeClr val="tx1"/>
            </a:fgClr>
            <a:bgClr>
              <a:schemeClr val="tx1"/>
            </a:bgClr>
          </a:pattFill>
        </p:spPr>
        <p:txBody>
          <a:bodyPr>
            <a:normAutofit fontScale="92500"/>
          </a:bodyPr>
          <a:lstStyle/>
          <a:p>
            <a:pPr marL="0" indent="0">
              <a:lnSpc>
                <a:spcPct val="150000"/>
              </a:lnSpc>
              <a:buNone/>
            </a:pPr>
            <a:r>
              <a:rPr lang="en-GB" sz="2800" dirty="0">
                <a:solidFill>
                  <a:schemeClr val="bg1"/>
                </a:solidFill>
                <a:latin typeface="Times New Roman" panose="02020603050405020304" pitchFamily="18" charset="0"/>
                <a:cs typeface="Times New Roman" panose="02020603050405020304" pitchFamily="18" charset="0"/>
              </a:rPr>
              <a:t>A </a:t>
            </a:r>
            <a:r>
              <a:rPr lang="en-GB" sz="2800" b="1" dirty="0">
                <a:solidFill>
                  <a:schemeClr val="bg1"/>
                </a:solidFill>
                <a:latin typeface="Times New Roman" panose="02020603050405020304" pitchFamily="18" charset="0"/>
                <a:cs typeface="Times New Roman" panose="02020603050405020304" pitchFamily="18" charset="0"/>
              </a:rPr>
              <a:t>Bar Chart</a:t>
            </a:r>
            <a:r>
              <a:rPr lang="en-GB" sz="2800" dirty="0">
                <a:solidFill>
                  <a:schemeClr val="bg1"/>
                </a:solidFill>
                <a:latin typeface="Times New Roman" panose="02020603050405020304" pitchFamily="18" charset="0"/>
                <a:cs typeface="Times New Roman" panose="02020603050405020304" pitchFamily="18" charset="0"/>
              </a:rPr>
              <a:t> in Excel is similar to a Column Chart but with horizontal bars instead of vertical. It’s particularly useful when you have long category names or want to compare values across categories in a visually distinct way. Bar charts are great for making comparisons between different categories or items.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57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268535-DBC7-F6B9-C5F4-8260230ADB72}"/>
              </a:ext>
            </a:extLst>
          </p:cNvPr>
          <p:cNvSpPr>
            <a:spLocks noGrp="1"/>
          </p:cNvSpPr>
          <p:nvPr>
            <p:ph type="title"/>
          </p:nvPr>
        </p:nvSpPr>
        <p:spPr>
          <a:xfrm>
            <a:off x="839788" y="457200"/>
            <a:ext cx="3932237" cy="914400"/>
          </a:xfrm>
          <a:pattFill prst="pct5">
            <a:fgClr>
              <a:schemeClr val="bg1"/>
            </a:fgClr>
            <a:bgClr>
              <a:schemeClr val="bg1"/>
            </a:bgClr>
          </a:pattFill>
        </p:spPr>
        <p:txBody>
          <a:bodyPr vert="horz" lIns="91440" tIns="45720" rIns="91440" bIns="45720" rtlCol="0" anchor="ctr">
            <a:normAutofit/>
          </a:bodyPr>
          <a:lstStyle/>
          <a:p>
            <a:r>
              <a:rPr lang="en-GB" b="1" dirty="0">
                <a:latin typeface="Times New Roman" panose="02020603050405020304" pitchFamily="18" charset="0"/>
                <a:cs typeface="Times New Roman" panose="02020603050405020304" pitchFamily="18" charset="0"/>
              </a:rPr>
              <a:t> Line Chart</a:t>
            </a:r>
            <a:endParaRPr lang="en-IN" b="1" dirty="0">
              <a:latin typeface="Times New Roman" panose="02020603050405020304" pitchFamily="18" charset="0"/>
              <a:cs typeface="Times New Roman" panose="02020603050405020304" pitchFamily="18" charset="0"/>
            </a:endParaRPr>
          </a:p>
        </p:txBody>
      </p:sp>
      <p:pic>
        <p:nvPicPr>
          <p:cNvPr id="9" name="Picture Placeholder 8">
            <a:extLst>
              <a:ext uri="{FF2B5EF4-FFF2-40B4-BE49-F238E27FC236}">
                <a16:creationId xmlns:a16="http://schemas.microsoft.com/office/drawing/2014/main" id="{E027EA5C-9DE7-8ADF-B445-5241276209D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07" r="12007"/>
          <a:stretch>
            <a:fillRect/>
          </a:stretch>
        </p:blipFill>
        <p:spPr>
          <a:xfrm>
            <a:off x="6497883" y="1500188"/>
            <a:ext cx="5435356" cy="4291806"/>
          </a:xfrm>
        </p:spPr>
      </p:pic>
      <p:sp>
        <p:nvSpPr>
          <p:cNvPr id="6" name="Text Placeholder 5">
            <a:extLst>
              <a:ext uri="{FF2B5EF4-FFF2-40B4-BE49-F238E27FC236}">
                <a16:creationId xmlns:a16="http://schemas.microsoft.com/office/drawing/2014/main" id="{7B838C22-8057-5063-8AEB-BFCF9B898D4B}"/>
              </a:ext>
            </a:extLst>
          </p:cNvPr>
          <p:cNvSpPr>
            <a:spLocks noGrp="1"/>
          </p:cNvSpPr>
          <p:nvPr>
            <p:ph type="body" sz="half" idx="2"/>
          </p:nvPr>
        </p:nvSpPr>
        <p:spPr>
          <a:xfrm>
            <a:off x="839788" y="1628775"/>
            <a:ext cx="5256212" cy="4943475"/>
          </a:xfrm>
        </p:spPr>
        <p:txBody>
          <a:bodyPr>
            <a:normAutofit fontScale="70000" lnSpcReduction="20000"/>
          </a:bodyPr>
          <a:lstStyle/>
          <a:p>
            <a:pPr>
              <a:lnSpc>
                <a:spcPct val="160000"/>
              </a:lnSpc>
            </a:pPr>
            <a:r>
              <a:rPr lang="en-GB" sz="3600" dirty="0">
                <a:solidFill>
                  <a:schemeClr val="bg1"/>
                </a:solidFill>
                <a:latin typeface="Times New Roman" panose="02020603050405020304" pitchFamily="18" charset="0"/>
                <a:cs typeface="Times New Roman" panose="02020603050405020304" pitchFamily="18" charset="0"/>
              </a:rPr>
              <a:t>A </a:t>
            </a:r>
            <a:r>
              <a:rPr lang="en-GB" sz="3600" b="1" dirty="0">
                <a:solidFill>
                  <a:schemeClr val="bg1"/>
                </a:solidFill>
                <a:latin typeface="Times New Roman" panose="02020603050405020304" pitchFamily="18" charset="0"/>
                <a:cs typeface="Times New Roman" panose="02020603050405020304" pitchFamily="18" charset="0"/>
              </a:rPr>
              <a:t>Line Chart</a:t>
            </a:r>
            <a:r>
              <a:rPr lang="en-GB" sz="3600" dirty="0">
                <a:solidFill>
                  <a:schemeClr val="bg1"/>
                </a:solidFill>
                <a:latin typeface="Times New Roman" panose="02020603050405020304" pitchFamily="18" charset="0"/>
                <a:cs typeface="Times New Roman" panose="02020603050405020304" pitchFamily="18" charset="0"/>
              </a:rPr>
              <a:t> in Excel is perfect for visualizing trends over time, showing how data points change in relation to each other. Line charts are often used to track continuous data, such as sales, stock prices, or temperature changes over a period of time. The lines connect data points to emphasize the progression and fluctuations</a:t>
            </a:r>
            <a:r>
              <a:rPr lang="en-GB" sz="2400" dirty="0">
                <a:solidFill>
                  <a:schemeClr val="bg1"/>
                </a:solidFill>
                <a:latin typeface="Times New Roman" panose="02020603050405020304" pitchFamily="18" charset="0"/>
                <a:cs typeface="Times New Roman" panose="02020603050405020304" pitchFamily="18" charset="0"/>
              </a:rPr>
              <a: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07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2431-061D-0FDF-9A43-1FD51DCB07B7}"/>
              </a:ext>
            </a:extLst>
          </p:cNvPr>
          <p:cNvSpPr>
            <a:spLocks noGrp="1"/>
          </p:cNvSpPr>
          <p:nvPr>
            <p:ph type="title"/>
          </p:nvPr>
        </p:nvSpPr>
        <p:spPr>
          <a:xfrm>
            <a:off x="545709" y="191729"/>
            <a:ext cx="3669103" cy="1208446"/>
          </a:xfrm>
          <a:pattFill prst="pct5">
            <a:fgClr>
              <a:schemeClr val="bg1"/>
            </a:fgClr>
            <a:bgClr>
              <a:schemeClr val="bg1"/>
            </a:bgClr>
          </a:pattFill>
        </p:spPr>
        <p:txBody>
          <a:bodyPr anchor="b">
            <a:normAutofit fontScale="90000"/>
          </a:bodyPr>
          <a:lstStyle/>
          <a:p>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a:t>
            </a:r>
            <a:r>
              <a:rPr lang="en-GB" sz="3600" b="1" dirty="0">
                <a:latin typeface="Times New Roman" panose="02020603050405020304" pitchFamily="18" charset="0"/>
                <a:cs typeface="Times New Roman" panose="02020603050405020304" pitchFamily="18" charset="0"/>
              </a:rPr>
              <a:t>Pie Chart</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41EC575-0E1F-C351-C02B-E341BD9CA3EC}"/>
              </a:ext>
            </a:extLst>
          </p:cNvPr>
          <p:cNvSpPr>
            <a:spLocks noGrp="1"/>
          </p:cNvSpPr>
          <p:nvPr>
            <p:ph type="body" sz="half" idx="2"/>
          </p:nvPr>
        </p:nvSpPr>
        <p:spPr>
          <a:xfrm>
            <a:off x="442452" y="1578077"/>
            <a:ext cx="5429878" cy="5088194"/>
          </a:xfrm>
        </p:spPr>
        <p:txBody>
          <a:bodyPr>
            <a:normAutofit/>
          </a:bodyPr>
          <a:lstStyle/>
          <a:p>
            <a:pPr>
              <a:lnSpc>
                <a:spcPct val="160000"/>
              </a:lnSpc>
            </a:pPr>
            <a:r>
              <a:rPr lang="en-GB" sz="2800" dirty="0">
                <a:solidFill>
                  <a:schemeClr val="bg1"/>
                </a:solidFill>
                <a:latin typeface="Times New Roman" panose="02020603050405020304" pitchFamily="18" charset="0"/>
                <a:cs typeface="Times New Roman" panose="02020603050405020304" pitchFamily="18" charset="0"/>
              </a:rPr>
              <a:t>A </a:t>
            </a:r>
            <a:r>
              <a:rPr lang="en-GB" sz="2800" b="1" dirty="0">
                <a:solidFill>
                  <a:schemeClr val="bg1"/>
                </a:solidFill>
                <a:latin typeface="Times New Roman" panose="02020603050405020304" pitchFamily="18" charset="0"/>
                <a:cs typeface="Times New Roman" panose="02020603050405020304" pitchFamily="18" charset="0"/>
              </a:rPr>
              <a:t>Pie Chart</a:t>
            </a:r>
            <a:r>
              <a:rPr lang="en-GB" sz="2800" dirty="0">
                <a:solidFill>
                  <a:schemeClr val="bg1"/>
                </a:solidFill>
                <a:latin typeface="Times New Roman" panose="02020603050405020304" pitchFamily="18" charset="0"/>
                <a:cs typeface="Times New Roman" panose="02020603050405020304" pitchFamily="18" charset="0"/>
              </a:rPr>
              <a:t> in Excel is used to display proportions of a whole, where each "slice" represents a category's contribution to the total. Pie charts are ideal when you want to emphasize the relative sizes of different categories.</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58CA1ADC-726B-4976-DF12-D71CD99FBB1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011" t="2138" r="4689" b="5244"/>
          <a:stretch/>
        </p:blipFill>
        <p:spPr>
          <a:xfrm>
            <a:off x="6806073" y="1243868"/>
            <a:ext cx="4943475" cy="4756881"/>
          </a:xfrm>
        </p:spPr>
      </p:pic>
    </p:spTree>
    <p:extLst>
      <p:ext uri="{BB962C8B-B14F-4D97-AF65-F5344CB8AC3E}">
        <p14:creationId xmlns:p14="http://schemas.microsoft.com/office/powerpoint/2010/main" val="426930527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B279-7D02-026D-1F4F-CEDF8AEAD1DC}"/>
              </a:ext>
            </a:extLst>
          </p:cNvPr>
          <p:cNvSpPr>
            <a:spLocks noGrp="1"/>
          </p:cNvSpPr>
          <p:nvPr>
            <p:ph type="title"/>
          </p:nvPr>
        </p:nvSpPr>
        <p:spPr>
          <a:xfrm>
            <a:off x="712583" y="369171"/>
            <a:ext cx="3932237" cy="814388"/>
          </a:xfrm>
          <a:pattFill prst="pct5">
            <a:fgClr>
              <a:schemeClr val="bg1"/>
            </a:fgClr>
            <a:bgClr>
              <a:schemeClr val="bg1"/>
            </a:bgClr>
          </a:pattFill>
        </p:spPr>
        <p:txBody>
          <a:bodyPr anchor="ctr"/>
          <a:lstStyle/>
          <a:p>
            <a:r>
              <a:rPr lang="en-IN"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Scatter Chart</a:t>
            </a:r>
            <a:endParaRPr lang="en-IN" b="1"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629057CE-14AA-0D6C-807B-14CD183E1DF2}"/>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9054" t="2235" r="8944" b="13183"/>
          <a:stretch/>
        </p:blipFill>
        <p:spPr>
          <a:xfrm>
            <a:off x="6955282" y="1985963"/>
            <a:ext cx="4926497" cy="3700462"/>
          </a:xfrm>
          <a:blipFill>
            <a:blip r:embed="rId4"/>
            <a:stretch>
              <a:fillRect/>
            </a:stretch>
          </a:blipFill>
        </p:spPr>
      </p:pic>
      <p:sp>
        <p:nvSpPr>
          <p:cNvPr id="4" name="Text Placeholder 3">
            <a:extLst>
              <a:ext uri="{FF2B5EF4-FFF2-40B4-BE49-F238E27FC236}">
                <a16:creationId xmlns:a16="http://schemas.microsoft.com/office/drawing/2014/main" id="{91AC9604-990F-6770-A8C8-4A1543F6DCEA}"/>
              </a:ext>
            </a:extLst>
          </p:cNvPr>
          <p:cNvSpPr>
            <a:spLocks noGrp="1"/>
          </p:cNvSpPr>
          <p:nvPr>
            <p:ph type="body" sz="half" idx="2"/>
          </p:nvPr>
        </p:nvSpPr>
        <p:spPr>
          <a:xfrm>
            <a:off x="528637" y="1385888"/>
            <a:ext cx="6072187" cy="5102941"/>
          </a:xfrm>
        </p:spPr>
        <p:txBody>
          <a:bodyPr>
            <a:normAutofit lnSpcReduction="10000"/>
          </a:bodyPr>
          <a:lstStyle/>
          <a:p>
            <a:pPr>
              <a:lnSpc>
                <a:spcPct val="150000"/>
              </a:lnSpc>
            </a:pPr>
            <a:r>
              <a:rPr lang="en-GB" sz="2800" dirty="0">
                <a:solidFill>
                  <a:schemeClr val="bg1"/>
                </a:solidFill>
                <a:latin typeface="Times New Roman" panose="02020603050405020304" pitchFamily="18" charset="0"/>
                <a:cs typeface="Times New Roman" panose="02020603050405020304" pitchFamily="18" charset="0"/>
              </a:rPr>
              <a:t>A </a:t>
            </a:r>
            <a:r>
              <a:rPr lang="en-GB" sz="2800" b="1" dirty="0">
                <a:solidFill>
                  <a:schemeClr val="bg1"/>
                </a:solidFill>
                <a:latin typeface="Times New Roman" panose="02020603050405020304" pitchFamily="18" charset="0"/>
                <a:cs typeface="Times New Roman" panose="02020603050405020304" pitchFamily="18" charset="0"/>
              </a:rPr>
              <a:t>Scatter Chart</a:t>
            </a:r>
            <a:r>
              <a:rPr lang="en-GB" sz="2800" dirty="0">
                <a:solidFill>
                  <a:schemeClr val="bg1"/>
                </a:solidFill>
                <a:latin typeface="Times New Roman" panose="02020603050405020304" pitchFamily="18" charset="0"/>
                <a:cs typeface="Times New Roman" panose="02020603050405020304" pitchFamily="18" charset="0"/>
              </a:rPr>
              <a:t> (or </a:t>
            </a:r>
            <a:r>
              <a:rPr lang="en-GB" sz="2800" b="1" dirty="0">
                <a:solidFill>
                  <a:schemeClr val="bg1"/>
                </a:solidFill>
                <a:latin typeface="Times New Roman" panose="02020603050405020304" pitchFamily="18" charset="0"/>
                <a:cs typeface="Times New Roman" panose="02020603050405020304" pitchFamily="18" charset="0"/>
              </a:rPr>
              <a:t>XY Chart</a:t>
            </a:r>
            <a:r>
              <a:rPr lang="en-GB" sz="2800" dirty="0">
                <a:solidFill>
                  <a:schemeClr val="bg1"/>
                </a:solidFill>
                <a:latin typeface="Times New Roman" panose="02020603050405020304" pitchFamily="18" charset="0"/>
                <a:cs typeface="Times New Roman" panose="02020603050405020304" pitchFamily="18" charset="0"/>
              </a:rPr>
              <a:t>) in Excel is used to display relationships between two sets of numerical data. Unlike other charts that emphasize trends, scatter charts plot individual data points based on two variables' values. This chart type is ideal for showing correlations, patterns, or clustering in data</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76576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451</TotalTime>
  <Words>921</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Unicode MS</vt:lpstr>
      <vt:lpstr>Calibri</vt:lpstr>
      <vt:lpstr>Calibri Light</vt:lpstr>
      <vt:lpstr>Times New Roman</vt:lpstr>
      <vt:lpstr>Wingdings</vt:lpstr>
      <vt:lpstr>Office Theme</vt:lpstr>
      <vt:lpstr>PowerPoint Presentation</vt:lpstr>
      <vt:lpstr>Charts </vt:lpstr>
      <vt:lpstr> Pivot Chart</vt:lpstr>
      <vt:lpstr>Steps to Create a Pivot Chart</vt:lpstr>
      <vt:lpstr>chart types</vt:lpstr>
      <vt:lpstr>  Bar Chart </vt:lpstr>
      <vt:lpstr> Line Chart</vt:lpstr>
      <vt:lpstr>                                        Pie Chart </vt:lpstr>
      <vt:lpstr> Scatter Chart</vt:lpstr>
      <vt:lpstr>Area Chart</vt:lpstr>
      <vt:lpstr> Combo Chart </vt:lpstr>
      <vt:lpstr> Histogram</vt:lpstr>
      <vt:lpstr>Bubble Chart</vt:lpstr>
      <vt:lpstr>Waterfall Chart</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42</cp:revision>
  <dcterms:created xsi:type="dcterms:W3CDTF">2024-10-02T05:49:51Z</dcterms:created>
  <dcterms:modified xsi:type="dcterms:W3CDTF">2024-10-07T17:07:21Z</dcterms:modified>
</cp:coreProperties>
</file>