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64" r:id="rId7"/>
    <p:sldId id="267" r:id="rId8"/>
    <p:sldId id="263" r:id="rId9"/>
    <p:sldId id="274" r:id="rId10"/>
    <p:sldId id="275" r:id="rId11"/>
    <p:sldId id="265" r:id="rId12"/>
    <p:sldId id="266" r:id="rId13"/>
    <p:sldId id="258" r:id="rId14"/>
    <p:sldId id="269" r:id="rId15"/>
    <p:sldId id="270" r:id="rId16"/>
    <p:sldId id="271" r:id="rId17"/>
    <p:sldId id="268" r:id="rId18"/>
    <p:sldId id="272"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C843B-2915-44A0-A0F5-AF0863DB817C}" v="24" dt="2022-06-29T19:45:04.742"/>
    <p1510:client id="{2AB98C7E-710D-436A-8518-71C32CDE0627}" v="248" dt="2022-06-28T17:10:26.161"/>
    <p1510:client id="{2EFBB61B-C83D-4E10-BCD5-26285A10C99F}" v="376" dt="2022-06-29T19:28:45.651"/>
    <p1510:client id="{5557F4E9-AC9F-44FC-99FC-AEA1B3F64ACF}" v="360" dt="2022-06-29T08:55:51.715"/>
    <p1510:client id="{DB6906D2-F360-443A-ACC8-C903B3F537C0}" v="394" dt="2022-06-28T16:23:1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kumar Gadde" userId="76cec8d3fdf44768" providerId="Windows Live" clId="Web-{0ECC843B-2915-44A0-A0F5-AF0863DB817C}"/>
    <pc:docChg chg="modSld">
      <pc:chgData name="Ajay kumar Gadde" userId="76cec8d3fdf44768" providerId="Windows Live" clId="Web-{0ECC843B-2915-44A0-A0F5-AF0863DB817C}" dt="2022-06-29T19:45:04.742" v="40" actId="20577"/>
      <pc:docMkLst>
        <pc:docMk/>
      </pc:docMkLst>
      <pc:sldChg chg="addSp delSp modSp mod setBg addAnim delAnim setClrOvrMap">
        <pc:chgData name="Ajay kumar Gadde" userId="76cec8d3fdf44768" providerId="Windows Live" clId="Web-{0ECC843B-2915-44A0-A0F5-AF0863DB817C}" dt="2022-06-29T19:44:32.898" v="37" actId="1076"/>
        <pc:sldMkLst>
          <pc:docMk/>
          <pc:sldMk cId="128632686" sldId="256"/>
        </pc:sldMkLst>
        <pc:spChg chg="mod">
          <ac:chgData name="Ajay kumar Gadde" userId="76cec8d3fdf44768" providerId="Windows Live" clId="Web-{0ECC843B-2915-44A0-A0F5-AF0863DB817C}" dt="2022-06-29T19:44:20.351" v="36" actId="14100"/>
          <ac:spMkLst>
            <pc:docMk/>
            <pc:sldMk cId="128632686" sldId="256"/>
            <ac:spMk id="2" creationId="{00000000-0000-0000-0000-000000000000}"/>
          </ac:spMkLst>
        </pc:spChg>
        <pc:spChg chg="mod">
          <ac:chgData name="Ajay kumar Gadde" userId="76cec8d3fdf44768" providerId="Windows Live" clId="Web-{0ECC843B-2915-44A0-A0F5-AF0863DB817C}" dt="2022-06-29T19:43:10.335" v="33" actId="14100"/>
          <ac:spMkLst>
            <pc:docMk/>
            <pc:sldMk cId="128632686" sldId="256"/>
            <ac:spMk id="3" creationId="{00000000-0000-0000-0000-000000000000}"/>
          </ac:spMkLst>
        </pc:spChg>
        <pc:spChg chg="add del">
          <ac:chgData name="Ajay kumar Gadde" userId="76cec8d3fdf44768" providerId="Windows Live" clId="Web-{0ECC843B-2915-44A0-A0F5-AF0863DB817C}" dt="2022-06-29T19:42:00.647" v="21"/>
          <ac:spMkLst>
            <pc:docMk/>
            <pc:sldMk cId="128632686" sldId="256"/>
            <ac:spMk id="8" creationId="{1C69834E-5EEE-4D61-833E-04928896454C}"/>
          </ac:spMkLst>
        </pc:spChg>
        <pc:spChg chg="add del">
          <ac:chgData name="Ajay kumar Gadde" userId="76cec8d3fdf44768" providerId="Windows Live" clId="Web-{0ECC843B-2915-44A0-A0F5-AF0863DB817C}" dt="2022-06-29T19:41:22.085" v="7"/>
          <ac:spMkLst>
            <pc:docMk/>
            <pc:sldMk cId="128632686" sldId="256"/>
            <ac:spMk id="9" creationId="{6A0FFA78-985C-4F50-B21A-77045C7DF657}"/>
          </ac:spMkLst>
        </pc:spChg>
        <pc:spChg chg="add del">
          <ac:chgData name="Ajay kumar Gadde" userId="76cec8d3fdf44768" providerId="Windows Live" clId="Web-{0ECC843B-2915-44A0-A0F5-AF0863DB817C}" dt="2022-06-29T19:42:00.647" v="21"/>
          <ac:spMkLst>
            <pc:docMk/>
            <pc:sldMk cId="128632686" sldId="256"/>
            <ac:spMk id="10" creationId="{58E5D9BA-46E7-4BFA-9C74-75495BF6F54D}"/>
          </ac:spMkLst>
        </pc:spChg>
        <pc:spChg chg="add del">
          <ac:chgData name="Ajay kumar Gadde" userId="76cec8d3fdf44768" providerId="Windows Live" clId="Web-{0ECC843B-2915-44A0-A0F5-AF0863DB817C}" dt="2022-06-29T19:42:00.647" v="21"/>
          <ac:spMkLst>
            <pc:docMk/>
            <pc:sldMk cId="128632686" sldId="256"/>
            <ac:spMk id="12" creationId="{5B033D76-5800-44B6-AFE9-EE2106935115}"/>
          </ac:spMkLst>
        </pc:spChg>
        <pc:spChg chg="add del">
          <ac:chgData name="Ajay kumar Gadde" userId="76cec8d3fdf44768" providerId="Windows Live" clId="Web-{0ECC843B-2915-44A0-A0F5-AF0863DB817C}" dt="2022-06-29T19:41:26.851" v="13"/>
          <ac:spMkLst>
            <pc:docMk/>
            <pc:sldMk cId="128632686" sldId="256"/>
            <ac:spMk id="13" creationId="{65513E21-21B0-48DB-8CF1-35E43B33A477}"/>
          </ac:spMkLst>
        </pc:spChg>
        <pc:spChg chg="add del">
          <ac:chgData name="Ajay kumar Gadde" userId="76cec8d3fdf44768" providerId="Windows Live" clId="Web-{0ECC843B-2915-44A0-A0F5-AF0863DB817C}" dt="2022-06-29T19:42:00.647" v="21"/>
          <ac:spMkLst>
            <pc:docMk/>
            <pc:sldMk cId="128632686" sldId="256"/>
            <ac:spMk id="16" creationId="{13B31514-E6DF-4357-9EEA-EFB7983080DA}"/>
          </ac:spMkLst>
        </pc:spChg>
        <pc:spChg chg="add del">
          <ac:chgData name="Ajay kumar Gadde" userId="76cec8d3fdf44768" providerId="Windows Live" clId="Web-{0ECC843B-2915-44A0-A0F5-AF0863DB817C}" dt="2022-06-29T19:41:42.694" v="19"/>
          <ac:spMkLst>
            <pc:docMk/>
            <pc:sldMk cId="128632686" sldId="256"/>
            <ac:spMk id="18" creationId="{6A0FFA78-985C-4F50-B21A-77045C7DF657}"/>
          </ac:spMkLst>
        </pc:spChg>
        <pc:spChg chg="add del">
          <ac:chgData name="Ajay kumar Gadde" userId="76cec8d3fdf44768" providerId="Windows Live" clId="Web-{0ECC843B-2915-44A0-A0F5-AF0863DB817C}" dt="2022-06-29T19:42:00.647" v="21"/>
          <ac:spMkLst>
            <pc:docMk/>
            <pc:sldMk cId="128632686" sldId="256"/>
            <ac:spMk id="21" creationId="{522D6F85-FFBA-4F81-AEE5-AAA17CB7AA98}"/>
          </ac:spMkLst>
        </pc:spChg>
        <pc:spChg chg="add del">
          <ac:chgData name="Ajay kumar Gadde" userId="76cec8d3fdf44768" providerId="Windows Live" clId="Web-{0ECC843B-2915-44A0-A0F5-AF0863DB817C}" dt="2022-06-29T19:42:35.882" v="27"/>
          <ac:spMkLst>
            <pc:docMk/>
            <pc:sldMk cId="128632686" sldId="256"/>
            <ac:spMk id="24" creationId="{65513E21-21B0-48DB-8CF1-35E43B33A477}"/>
          </ac:spMkLst>
        </pc:spChg>
        <pc:spChg chg="add">
          <ac:chgData name="Ajay kumar Gadde" userId="76cec8d3fdf44768" providerId="Windows Live" clId="Web-{0ECC843B-2915-44A0-A0F5-AF0863DB817C}" dt="2022-06-29T19:42:35.913" v="28"/>
          <ac:spMkLst>
            <pc:docMk/>
            <pc:sldMk cId="128632686" sldId="256"/>
            <ac:spMk id="29" creationId="{6A0FFA78-985C-4F50-B21A-77045C7DF657}"/>
          </ac:spMkLst>
        </pc:spChg>
        <pc:picChg chg="add del">
          <ac:chgData name="Ajay kumar Gadde" userId="76cec8d3fdf44768" providerId="Windows Live" clId="Web-{0ECC843B-2915-44A0-A0F5-AF0863DB817C}" dt="2022-06-29T19:41:22.085" v="7"/>
          <ac:picMkLst>
            <pc:docMk/>
            <pc:sldMk cId="128632686" sldId="256"/>
            <ac:picMk id="5" creationId="{C721EDD0-0CC5-0CF2-07EB-C0A78FD8C6D5}"/>
          </ac:picMkLst>
        </pc:picChg>
        <pc:picChg chg="add del">
          <ac:chgData name="Ajay kumar Gadde" userId="76cec8d3fdf44768" providerId="Windows Live" clId="Web-{0ECC843B-2915-44A0-A0F5-AF0863DB817C}" dt="2022-06-29T19:41:26.851" v="13"/>
          <ac:picMkLst>
            <pc:docMk/>
            <pc:sldMk cId="128632686" sldId="256"/>
            <ac:picMk id="14" creationId="{D73538AF-EB0B-B53F-5FC8-B33FC24379B7}"/>
          </ac:picMkLst>
        </pc:picChg>
        <pc:picChg chg="add del">
          <ac:chgData name="Ajay kumar Gadde" userId="76cec8d3fdf44768" providerId="Windows Live" clId="Web-{0ECC843B-2915-44A0-A0F5-AF0863DB817C}" dt="2022-06-29T19:41:42.694" v="19"/>
          <ac:picMkLst>
            <pc:docMk/>
            <pc:sldMk cId="128632686" sldId="256"/>
            <ac:picMk id="17" creationId="{C721EDD0-0CC5-0CF2-07EB-C0A78FD8C6D5}"/>
          </ac:picMkLst>
        </pc:picChg>
        <pc:picChg chg="add del">
          <ac:chgData name="Ajay kumar Gadde" userId="76cec8d3fdf44768" providerId="Windows Live" clId="Web-{0ECC843B-2915-44A0-A0F5-AF0863DB817C}" dt="2022-06-29T19:42:00.647" v="21"/>
          <ac:picMkLst>
            <pc:docMk/>
            <pc:sldMk cId="128632686" sldId="256"/>
            <ac:picMk id="22" creationId="{4C401D57-600A-4C91-AC9A-14CA1ED6F7D8}"/>
          </ac:picMkLst>
        </pc:picChg>
        <pc:picChg chg="add del">
          <ac:chgData name="Ajay kumar Gadde" userId="76cec8d3fdf44768" providerId="Windows Live" clId="Web-{0ECC843B-2915-44A0-A0F5-AF0863DB817C}" dt="2022-06-29T19:42:35.882" v="27"/>
          <ac:picMkLst>
            <pc:docMk/>
            <pc:sldMk cId="128632686" sldId="256"/>
            <ac:picMk id="25" creationId="{F2553253-643B-7AF5-6373-4E2721D7F7BB}"/>
          </ac:picMkLst>
        </pc:picChg>
        <pc:picChg chg="add mod">
          <ac:chgData name="Ajay kumar Gadde" userId="76cec8d3fdf44768" providerId="Windows Live" clId="Web-{0ECC843B-2915-44A0-A0F5-AF0863DB817C}" dt="2022-06-29T19:44:32.898" v="37" actId="1076"/>
          <ac:picMkLst>
            <pc:docMk/>
            <pc:sldMk cId="128632686" sldId="256"/>
            <ac:picMk id="28" creationId="{C721EDD0-0CC5-0CF2-07EB-C0A78FD8C6D5}"/>
          </ac:picMkLst>
        </pc:picChg>
        <pc:cxnChg chg="add del">
          <ac:chgData name="Ajay kumar Gadde" userId="76cec8d3fdf44768" providerId="Windows Live" clId="Web-{0ECC843B-2915-44A0-A0F5-AF0863DB817C}" dt="2022-06-29T19:41:22.085" v="7"/>
          <ac:cxnSpMkLst>
            <pc:docMk/>
            <pc:sldMk cId="128632686" sldId="256"/>
            <ac:cxnSpMk id="11" creationId="{65409EC7-69B1-45CC-8FB7-1964C1AB6720}"/>
          </ac:cxnSpMkLst>
        </pc:cxnChg>
        <pc:cxnChg chg="add del">
          <ac:chgData name="Ajay kumar Gadde" userId="76cec8d3fdf44768" providerId="Windows Live" clId="Web-{0ECC843B-2915-44A0-A0F5-AF0863DB817C}" dt="2022-06-29T19:41:26.851" v="13"/>
          <ac:cxnSpMkLst>
            <pc:docMk/>
            <pc:sldMk cId="128632686" sldId="256"/>
            <ac:cxnSpMk id="15" creationId="{580B8A35-DEA7-4D43-9DF8-90B4681D0FAD}"/>
          </ac:cxnSpMkLst>
        </pc:cxnChg>
        <pc:cxnChg chg="add del">
          <ac:chgData name="Ajay kumar Gadde" userId="76cec8d3fdf44768" providerId="Windows Live" clId="Web-{0ECC843B-2915-44A0-A0F5-AF0863DB817C}" dt="2022-06-29T19:41:42.694" v="19"/>
          <ac:cxnSpMkLst>
            <pc:docMk/>
            <pc:sldMk cId="128632686" sldId="256"/>
            <ac:cxnSpMk id="19" creationId="{65409EC7-69B1-45CC-8FB7-1964C1AB6720}"/>
          </ac:cxnSpMkLst>
        </pc:cxnChg>
        <pc:cxnChg chg="add del">
          <ac:chgData name="Ajay kumar Gadde" userId="76cec8d3fdf44768" providerId="Windows Live" clId="Web-{0ECC843B-2915-44A0-A0F5-AF0863DB817C}" dt="2022-06-29T19:42:00.647" v="21"/>
          <ac:cxnSpMkLst>
            <pc:docMk/>
            <pc:sldMk cId="128632686" sldId="256"/>
            <ac:cxnSpMk id="20" creationId="{412BDC66-00FA-4A3F-9BC7-BE05FF7705F8}"/>
          </ac:cxnSpMkLst>
        </pc:cxnChg>
        <pc:cxnChg chg="add del">
          <ac:chgData name="Ajay kumar Gadde" userId="76cec8d3fdf44768" providerId="Windows Live" clId="Web-{0ECC843B-2915-44A0-A0F5-AF0863DB817C}" dt="2022-06-29T19:42:35.882" v="27"/>
          <ac:cxnSpMkLst>
            <pc:docMk/>
            <pc:sldMk cId="128632686" sldId="256"/>
            <ac:cxnSpMk id="26" creationId="{580B8A35-DEA7-4D43-9DF8-90B4681D0FAD}"/>
          </ac:cxnSpMkLst>
        </pc:cxnChg>
        <pc:cxnChg chg="add">
          <ac:chgData name="Ajay kumar Gadde" userId="76cec8d3fdf44768" providerId="Windows Live" clId="Web-{0ECC843B-2915-44A0-A0F5-AF0863DB817C}" dt="2022-06-29T19:42:35.913" v="28"/>
          <ac:cxnSpMkLst>
            <pc:docMk/>
            <pc:sldMk cId="128632686" sldId="256"/>
            <ac:cxnSpMk id="30" creationId="{65409EC7-69B1-45CC-8FB7-1964C1AB6720}"/>
          </ac:cxnSpMkLst>
        </pc:cxnChg>
      </pc:sldChg>
      <pc:sldChg chg="modSp">
        <pc:chgData name="Ajay kumar Gadde" userId="76cec8d3fdf44768" providerId="Windows Live" clId="Web-{0ECC843B-2915-44A0-A0F5-AF0863DB817C}" dt="2022-06-29T19:45:04.742" v="40" actId="20577"/>
        <pc:sldMkLst>
          <pc:docMk/>
          <pc:sldMk cId="2825075871" sldId="257"/>
        </pc:sldMkLst>
        <pc:spChg chg="mod">
          <ac:chgData name="Ajay kumar Gadde" userId="76cec8d3fdf44768" providerId="Windows Live" clId="Web-{0ECC843B-2915-44A0-A0F5-AF0863DB817C}" dt="2022-06-29T19:45:04.742" v="40" actId="20577"/>
          <ac:spMkLst>
            <pc:docMk/>
            <pc:sldMk cId="2825075871" sldId="257"/>
            <ac:spMk id="2" creationId="{0738C25C-9C79-1A5D-5C65-66AB6AC58F9A}"/>
          </ac:spMkLst>
        </pc:spChg>
      </pc:sldChg>
      <pc:sldChg chg="modSp">
        <pc:chgData name="Ajay kumar Gadde" userId="76cec8d3fdf44768" providerId="Windows Live" clId="Web-{0ECC843B-2915-44A0-A0F5-AF0863DB817C}" dt="2022-06-29T19:38:46.913" v="1" actId="20577"/>
        <pc:sldMkLst>
          <pc:docMk/>
          <pc:sldMk cId="3517053178" sldId="267"/>
        </pc:sldMkLst>
        <pc:spChg chg="mod">
          <ac:chgData name="Ajay kumar Gadde" userId="76cec8d3fdf44768" providerId="Windows Live" clId="Web-{0ECC843B-2915-44A0-A0F5-AF0863DB817C}" dt="2022-06-29T19:38:46.913" v="1" actId="20577"/>
          <ac:spMkLst>
            <pc:docMk/>
            <pc:sldMk cId="3517053178" sldId="267"/>
            <ac:spMk id="5" creationId="{97997E86-C695-D19E-B1C5-2C2E8BFBAF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8" name="Picture 4" descr="3D abstract blue and gold cube illustration">
            <a:extLst>
              <a:ext uri="{FF2B5EF4-FFF2-40B4-BE49-F238E27FC236}">
                <a16:creationId xmlns:a16="http://schemas.microsoft.com/office/drawing/2014/main" id="{C721EDD0-0CC5-0CF2-07EB-C0A78FD8C6D5}"/>
              </a:ext>
            </a:extLst>
          </p:cNvPr>
          <p:cNvPicPr>
            <a:picLocks noChangeAspect="1"/>
          </p:cNvPicPr>
          <p:nvPr/>
        </p:nvPicPr>
        <p:blipFill rotWithShape="1">
          <a:blip r:embed="rId2"/>
          <a:srcRect l="9091" t="3562" r="-4" b="11219"/>
          <a:stretch/>
        </p:blipFill>
        <p:spPr>
          <a:xfrm>
            <a:off x="2" y="20886"/>
            <a:ext cx="12191695" cy="6857990"/>
          </a:xfrm>
          <a:prstGeom prst="rect">
            <a:avLst/>
          </a:prstGeom>
        </p:spPr>
      </p:pic>
      <p:sp>
        <p:nvSpPr>
          <p:cNvPr id="29" name="Rectangle 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17703" y="3267785"/>
            <a:ext cx="7813705" cy="1252601"/>
          </a:xfrm>
        </p:spPr>
        <p:txBody>
          <a:bodyPr>
            <a:normAutofit/>
          </a:bodyPr>
          <a:lstStyle/>
          <a:p>
            <a:r>
              <a:rPr lang="en-US" sz="2800" dirty="0">
                <a:solidFill>
                  <a:srgbClr val="FFFFFE"/>
                </a:solidFill>
                <a:latin typeface="Times New Roman"/>
                <a:cs typeface="Times New Roman"/>
              </a:rPr>
              <a:t>Intrusion detection and counter measure virtual cloud systems-state of art and challenges</a:t>
            </a:r>
            <a:endParaRPr lang="en-US" sz="2800" dirty="0">
              <a:solidFill>
                <a:srgbClr val="FFFFFE"/>
              </a:solidFill>
            </a:endParaRPr>
          </a:p>
        </p:txBody>
      </p:sp>
      <p:sp>
        <p:nvSpPr>
          <p:cNvPr id="3" name="Subtitle 2"/>
          <p:cNvSpPr>
            <a:spLocks noGrp="1"/>
          </p:cNvSpPr>
          <p:nvPr>
            <p:ph type="subTitle" idx="1"/>
          </p:nvPr>
        </p:nvSpPr>
        <p:spPr>
          <a:xfrm>
            <a:off x="5850469" y="4669144"/>
            <a:ext cx="5047541" cy="716529"/>
          </a:xfrm>
        </p:spPr>
        <p:txBody>
          <a:bodyPr vert="horz" lIns="91440" tIns="91440" rIns="91440" bIns="91440" rtlCol="0">
            <a:normAutofit/>
          </a:bodyPr>
          <a:lstStyle/>
          <a:p>
            <a:pPr>
              <a:lnSpc>
                <a:spcPct val="110000"/>
              </a:lnSpc>
            </a:pPr>
            <a:r>
              <a:rPr lang="en-US" sz="1200">
                <a:solidFill>
                  <a:srgbClr val="FFFFFE"/>
                </a:solidFill>
              </a:rPr>
              <a:t>                                                                                By </a:t>
            </a:r>
          </a:p>
          <a:p>
            <a:pPr>
              <a:lnSpc>
                <a:spcPct val="110000"/>
              </a:lnSpc>
            </a:pPr>
            <a:r>
              <a:rPr lang="en-US" sz="1200">
                <a:solidFill>
                  <a:srgbClr val="FFFFFE"/>
                </a:solidFill>
              </a:rPr>
              <a:t>                                                                                AJAY KUMAR GADDE</a:t>
            </a:r>
          </a:p>
        </p:txBody>
      </p:sp>
      <p:cxnSp>
        <p:nvCxnSpPr>
          <p:cNvPr id="30" name="Straight Connector 1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4B9BA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7BD-94C2-03B3-2E77-134DC980CE93}"/>
              </a:ext>
            </a:extLst>
          </p:cNvPr>
          <p:cNvSpPr>
            <a:spLocks noGrp="1"/>
          </p:cNvSpPr>
          <p:nvPr>
            <p:ph type="title"/>
          </p:nvPr>
        </p:nvSpPr>
        <p:spPr/>
        <p:txBody>
          <a:bodyPr/>
          <a:lstStyle/>
          <a:p>
            <a:r>
              <a:rPr lang="en-US"/>
              <a:t>ANONAMLY BASED IDS</a:t>
            </a:r>
          </a:p>
        </p:txBody>
      </p:sp>
      <p:sp>
        <p:nvSpPr>
          <p:cNvPr id="3" name="Content Placeholder 2">
            <a:extLst>
              <a:ext uri="{FF2B5EF4-FFF2-40B4-BE49-F238E27FC236}">
                <a16:creationId xmlns:a16="http://schemas.microsoft.com/office/drawing/2014/main" id="{4065E98C-612B-A0C3-A7D9-544DCF392C23}"/>
              </a:ext>
            </a:extLst>
          </p:cNvPr>
          <p:cNvSpPr>
            <a:spLocks noGrp="1"/>
          </p:cNvSpPr>
          <p:nvPr>
            <p:ph idx="1"/>
          </p:nvPr>
        </p:nvSpPr>
        <p:spPr/>
        <p:txBody>
          <a:bodyPr>
            <a:normAutofit lnSpcReduction="10000"/>
          </a:bodyPr>
          <a:lstStyle/>
          <a:p>
            <a:r>
              <a:rPr lang="en-US">
                <a:ea typeface="+mn-lt"/>
                <a:cs typeface="+mn-lt"/>
              </a:rPr>
              <a:t>Monitors network attributes. </a:t>
            </a:r>
            <a:endParaRPr lang="en-US" err="1">
              <a:ea typeface="+mn-lt"/>
              <a:cs typeface="+mn-lt"/>
            </a:endParaRPr>
          </a:p>
          <a:p>
            <a:r>
              <a:rPr lang="en-US">
                <a:ea typeface="+mn-lt"/>
                <a:cs typeface="+mn-lt"/>
              </a:rPr>
              <a:t> Assumes that malicious network </a:t>
            </a:r>
            <a:r>
              <a:rPr lang="en-US" err="1">
                <a:ea typeface="+mn-lt"/>
                <a:cs typeface="+mn-lt"/>
              </a:rPr>
              <a:t>behaviour</a:t>
            </a:r>
            <a:r>
              <a:rPr lang="en-US">
                <a:ea typeface="+mn-lt"/>
                <a:cs typeface="+mn-lt"/>
              </a:rPr>
              <a:t> is noticeably different to regular </a:t>
            </a:r>
            <a:r>
              <a:rPr lang="en-US" err="1">
                <a:ea typeface="+mn-lt"/>
                <a:cs typeface="+mn-lt"/>
              </a:rPr>
              <a:t>behaviour</a:t>
            </a:r>
            <a:r>
              <a:rPr lang="en-US">
                <a:ea typeface="+mn-lt"/>
                <a:cs typeface="+mn-lt"/>
              </a:rPr>
              <a:t>. </a:t>
            </a:r>
          </a:p>
          <a:p>
            <a:r>
              <a:rPr lang="en-US">
                <a:ea typeface="+mn-lt"/>
                <a:cs typeface="+mn-lt"/>
              </a:rPr>
              <a:t> Able to detect unknown attacks. </a:t>
            </a:r>
          </a:p>
          <a:p>
            <a:r>
              <a:rPr lang="en-US">
                <a:ea typeface="+mn-lt"/>
                <a:cs typeface="+mn-lt"/>
              </a:rPr>
              <a:t>The usability of these systems is dependent on the false alarm rate. </a:t>
            </a:r>
          </a:p>
          <a:p>
            <a:r>
              <a:rPr lang="en-US">
                <a:ea typeface="+mn-lt"/>
                <a:cs typeface="+mn-lt"/>
              </a:rPr>
              <a:t>Requires a system-training period. The training period needs to be carefully selected to represent standard network </a:t>
            </a:r>
            <a:r>
              <a:rPr lang="en-US" err="1">
                <a:ea typeface="+mn-lt"/>
                <a:cs typeface="+mn-lt"/>
              </a:rPr>
              <a:t>behaviours</a:t>
            </a:r>
            <a:r>
              <a:rPr lang="en-US">
                <a:ea typeface="+mn-lt"/>
                <a:cs typeface="+mn-lt"/>
              </a:rPr>
              <a:t>. </a:t>
            </a:r>
          </a:p>
          <a:p>
            <a:r>
              <a:rPr lang="en-US">
                <a:ea typeface="+mn-lt"/>
                <a:cs typeface="+mn-lt"/>
              </a:rPr>
              <a:t>  Data analysis tools, such as Hadoop, can be used to create models and monitor real-time </a:t>
            </a:r>
            <a:r>
              <a:rPr lang="en-US" err="1">
                <a:ea typeface="+mn-lt"/>
                <a:cs typeface="+mn-lt"/>
              </a:rPr>
              <a:t>behaviour</a:t>
            </a:r>
            <a:endParaRPr lang="en-US"/>
          </a:p>
        </p:txBody>
      </p:sp>
    </p:spTree>
    <p:extLst>
      <p:ext uri="{BB962C8B-B14F-4D97-AF65-F5344CB8AC3E}">
        <p14:creationId xmlns:p14="http://schemas.microsoft.com/office/powerpoint/2010/main" val="277041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B3F8-198D-E858-6187-78306ABE7957}"/>
              </a:ext>
            </a:extLst>
          </p:cNvPr>
          <p:cNvSpPr>
            <a:spLocks noGrp="1"/>
          </p:cNvSpPr>
          <p:nvPr>
            <p:ph type="title"/>
          </p:nvPr>
        </p:nvSpPr>
        <p:spPr/>
        <p:txBody>
          <a:bodyPr/>
          <a:lstStyle/>
          <a:p>
            <a:r>
              <a:rPr lang="en-US">
                <a:ea typeface="+mj-lt"/>
                <a:cs typeface="+mj-lt"/>
              </a:rPr>
              <a:t>IDSs Classification and Challenges </a:t>
            </a:r>
            <a:endParaRPr lang="en-US"/>
          </a:p>
        </p:txBody>
      </p:sp>
      <p:sp>
        <p:nvSpPr>
          <p:cNvPr id="3" name="Content Placeholder 2">
            <a:extLst>
              <a:ext uri="{FF2B5EF4-FFF2-40B4-BE49-F238E27FC236}">
                <a16:creationId xmlns:a16="http://schemas.microsoft.com/office/drawing/2014/main" id="{2D1024E7-BABF-4DE3-E36A-02BB3C405455}"/>
              </a:ext>
            </a:extLst>
          </p:cNvPr>
          <p:cNvSpPr>
            <a:spLocks noGrp="1"/>
          </p:cNvSpPr>
          <p:nvPr>
            <p:ph idx="1"/>
          </p:nvPr>
        </p:nvSpPr>
        <p:spPr/>
        <p:txBody>
          <a:bodyPr/>
          <a:lstStyle/>
          <a:p>
            <a:r>
              <a:rPr lang="en-US">
                <a:ea typeface="+mn-lt"/>
                <a:cs typeface="+mn-lt"/>
              </a:rPr>
              <a:t>In general, IDS systems designed for cloud computing can be classified into four main categories</a:t>
            </a:r>
          </a:p>
          <a:p>
            <a:r>
              <a:rPr lang="en-US">
                <a:ea typeface="+mn-lt"/>
                <a:cs typeface="+mn-lt"/>
              </a:rPr>
              <a:t>Host-based IDS (HIDS)</a:t>
            </a:r>
          </a:p>
          <a:p>
            <a:r>
              <a:rPr lang="en-US">
                <a:ea typeface="+mn-lt"/>
                <a:cs typeface="+mn-lt"/>
              </a:rPr>
              <a:t>Network-based IDS (NIDS):</a:t>
            </a:r>
          </a:p>
          <a:p>
            <a:r>
              <a:rPr lang="en-US">
                <a:ea typeface="+mn-lt"/>
                <a:cs typeface="+mn-lt"/>
              </a:rPr>
              <a:t>Hypervisor-based IDS (</a:t>
            </a:r>
            <a:r>
              <a:rPr lang="en-US" err="1">
                <a:ea typeface="+mn-lt"/>
                <a:cs typeface="+mn-lt"/>
              </a:rPr>
              <a:t>HyIDS</a:t>
            </a:r>
            <a:r>
              <a:rPr lang="en-US">
                <a:ea typeface="+mn-lt"/>
                <a:cs typeface="+mn-lt"/>
              </a:rPr>
              <a:t>):</a:t>
            </a:r>
          </a:p>
          <a:p>
            <a:r>
              <a:rPr lang="en-US">
                <a:ea typeface="+mn-lt"/>
                <a:cs typeface="+mn-lt"/>
              </a:rPr>
              <a:t>Distributed IDS (DIDS)</a:t>
            </a:r>
          </a:p>
          <a:p>
            <a:endParaRPr lang="en-US"/>
          </a:p>
        </p:txBody>
      </p:sp>
    </p:spTree>
    <p:extLst>
      <p:ext uri="{BB962C8B-B14F-4D97-AF65-F5344CB8AC3E}">
        <p14:creationId xmlns:p14="http://schemas.microsoft.com/office/powerpoint/2010/main" val="34505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2063-1324-8E10-DCE1-5F473FF200FF}"/>
              </a:ext>
            </a:extLst>
          </p:cNvPr>
          <p:cNvSpPr>
            <a:spLocks noGrp="1"/>
          </p:cNvSpPr>
          <p:nvPr>
            <p:ph type="title"/>
          </p:nvPr>
        </p:nvSpPr>
        <p:spPr/>
        <p:txBody>
          <a:bodyPr/>
          <a:lstStyle/>
          <a:p>
            <a:r>
              <a:rPr lang="en-US">
                <a:ea typeface="+mj-lt"/>
                <a:cs typeface="+mj-lt"/>
              </a:rPr>
              <a:t>DDOS ATTACKS AND TRADITIONAL COUNTERMEASURES</a:t>
            </a:r>
            <a:endParaRPr lang="en-US"/>
          </a:p>
        </p:txBody>
      </p:sp>
      <p:sp>
        <p:nvSpPr>
          <p:cNvPr id="3" name="Content Placeholder 2">
            <a:extLst>
              <a:ext uri="{FF2B5EF4-FFF2-40B4-BE49-F238E27FC236}">
                <a16:creationId xmlns:a16="http://schemas.microsoft.com/office/drawing/2014/main" id="{FADDC1B7-37C5-025F-8F35-B5A4D406CE1B}"/>
              </a:ext>
            </a:extLst>
          </p:cNvPr>
          <p:cNvSpPr>
            <a:spLocks noGrp="1"/>
          </p:cNvSpPr>
          <p:nvPr>
            <p:ph idx="1"/>
          </p:nvPr>
        </p:nvSpPr>
        <p:spPr/>
        <p:txBody>
          <a:bodyPr/>
          <a:lstStyle/>
          <a:p>
            <a:r>
              <a:rPr lang="en-US">
                <a:ea typeface="+mn-lt"/>
                <a:cs typeface="+mn-lt"/>
              </a:rPr>
              <a:t>The most common attack vector that has been used to attempt to adversely affect cloud services is DDoS attacks. </a:t>
            </a:r>
          </a:p>
          <a:p>
            <a:r>
              <a:rPr lang="en-US">
                <a:ea typeface="+mn-lt"/>
                <a:cs typeface="+mn-lt"/>
              </a:rPr>
              <a:t>A DDoS attack aims to render the computing resources of the victim unavailable by modifying the system configuration or by sending it too high workload. </a:t>
            </a:r>
          </a:p>
          <a:p>
            <a:r>
              <a:rPr lang="en-US">
                <a:ea typeface="+mn-lt"/>
                <a:cs typeface="+mn-lt"/>
              </a:rPr>
              <a:t>DDoS attacks can be divided into two general categories, </a:t>
            </a:r>
          </a:p>
          <a:p>
            <a:r>
              <a:rPr lang="en-US">
                <a:ea typeface="+mn-lt"/>
                <a:cs typeface="+mn-lt"/>
              </a:rPr>
              <a:t>application level attacks </a:t>
            </a:r>
          </a:p>
          <a:p>
            <a:r>
              <a:rPr lang="en-US">
                <a:ea typeface="+mn-lt"/>
                <a:cs typeface="+mn-lt"/>
              </a:rPr>
              <a:t>infrastructure level attacks.</a:t>
            </a:r>
            <a:endParaRPr lang="en-US"/>
          </a:p>
        </p:txBody>
      </p:sp>
    </p:spTree>
    <p:extLst>
      <p:ext uri="{BB962C8B-B14F-4D97-AF65-F5344CB8AC3E}">
        <p14:creationId xmlns:p14="http://schemas.microsoft.com/office/powerpoint/2010/main" val="296020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A1AB3-CFA2-DB62-98F3-B6DFE981D102}"/>
              </a:ext>
            </a:extLst>
          </p:cNvPr>
          <p:cNvSpPr txBox="1"/>
          <p:nvPr/>
        </p:nvSpPr>
        <p:spPr>
          <a:xfrm>
            <a:off x="447040" y="325120"/>
            <a:ext cx="116128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
        <p:nvSpPr>
          <p:cNvPr id="3" name="TextBox 2">
            <a:extLst>
              <a:ext uri="{FF2B5EF4-FFF2-40B4-BE49-F238E27FC236}">
                <a16:creationId xmlns:a16="http://schemas.microsoft.com/office/drawing/2014/main" id="{26886356-3529-6389-FC04-6AA05608B6A3}"/>
              </a:ext>
            </a:extLst>
          </p:cNvPr>
          <p:cNvSpPr txBox="1"/>
          <p:nvPr/>
        </p:nvSpPr>
        <p:spPr>
          <a:xfrm>
            <a:off x="650240" y="914400"/>
            <a:ext cx="1017016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most common DDoS </a:t>
            </a:r>
            <a:r>
              <a:rPr lang="en-US" err="1"/>
              <a:t>defence</a:t>
            </a:r>
            <a:r>
              <a:rPr lang="en-US"/>
              <a:t> approaches combine elements located in the source-end and victim-end in to combine their advantages.</a:t>
            </a:r>
          </a:p>
          <a:p>
            <a:r>
              <a:rPr lang="en-US"/>
              <a:t>  </a:t>
            </a:r>
          </a:p>
          <a:p>
            <a:r>
              <a:rPr lang="en-US"/>
              <a:t>The source-end is the location from which the attack is launched; this is the best place to intercept an attack as it causes the least disruption to legitimate traffic.</a:t>
            </a:r>
          </a:p>
          <a:p>
            <a:endParaRPr lang="en-US"/>
          </a:p>
          <a:p>
            <a:r>
              <a:rPr lang="en-US">
                <a:ea typeface="+mn-lt"/>
                <a:cs typeface="+mn-lt"/>
              </a:rPr>
              <a:t>D-WARD  is a system that employs a firewall at the source end.</a:t>
            </a:r>
          </a:p>
          <a:p>
            <a:r>
              <a:rPr lang="en-US">
                <a:ea typeface="+mn-lt"/>
                <a:cs typeface="+mn-lt"/>
              </a:rPr>
              <a:t> DDoS traffic is easier to identify at victim-end points. IDPS at these points are effective at generating attack signatures, which they can then be used by upstream routers to rate-limit or filter traffic.</a:t>
            </a:r>
          </a:p>
          <a:p>
            <a:endParaRPr lang="en-US">
              <a:ea typeface="+mn-lt"/>
              <a:cs typeface="+mn-lt"/>
            </a:endParaRPr>
          </a:p>
          <a:p>
            <a:r>
              <a:rPr lang="en-US">
                <a:ea typeface="+mn-lt"/>
                <a:cs typeface="+mn-lt"/>
              </a:rPr>
              <a:t>However, by this point the bandwidth of the network could be saturated. Moreover, these infrastructural approaches require the cooperation of multiple Internet Service Providers (ISP) to cover the required range of administrative domains. </a:t>
            </a:r>
            <a:endParaRPr lang="en-US"/>
          </a:p>
        </p:txBody>
      </p:sp>
    </p:spTree>
    <p:extLst>
      <p:ext uri="{BB962C8B-B14F-4D97-AF65-F5344CB8AC3E}">
        <p14:creationId xmlns:p14="http://schemas.microsoft.com/office/powerpoint/2010/main" val="376463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7F3E-B27B-9C88-AE3F-C366DAC0D309}"/>
              </a:ext>
            </a:extLst>
          </p:cNvPr>
          <p:cNvSpPr>
            <a:spLocks noGrp="1"/>
          </p:cNvSpPr>
          <p:nvPr>
            <p:ph type="title"/>
          </p:nvPr>
        </p:nvSpPr>
        <p:spPr/>
        <p:txBody>
          <a:bodyPr vert="horz" lIns="91440" tIns="45720" rIns="91440" bIns="45720" rtlCol="0" anchor="t">
            <a:noAutofit/>
          </a:bodyPr>
          <a:lstStyle/>
          <a:p>
            <a:pPr marL="285750" indent="-285750">
              <a:lnSpc>
                <a:spcPct val="120000"/>
              </a:lnSpc>
              <a:spcBef>
                <a:spcPts val="1000"/>
              </a:spcBef>
              <a:buFont typeface="Wingdings,Sans-Serif"/>
              <a:buChar char="v"/>
            </a:pPr>
            <a:r>
              <a:rPr lang="en-US" sz="2400"/>
              <a:t>VM COMMON SECURITY VULNERABILITIES AND </a:t>
            </a:r>
            <a:endParaRPr lang="en-US" sz="2400">
              <a:ea typeface="+mj-lt"/>
              <a:cs typeface="+mj-lt"/>
            </a:endParaRPr>
          </a:p>
          <a:p>
            <a:pPr>
              <a:lnSpc>
                <a:spcPct val="120000"/>
              </a:lnSpc>
              <a:spcBef>
                <a:spcPts val="1000"/>
              </a:spcBef>
            </a:pPr>
            <a:r>
              <a:rPr lang="en-US" sz="2400"/>
              <a:t>DEFENCE MECHANISMS</a:t>
            </a:r>
            <a:endParaRPr lang="en-US" sz="2400">
              <a:ea typeface="+mj-lt"/>
              <a:cs typeface="+mj-lt"/>
            </a:endParaRPr>
          </a:p>
          <a:p>
            <a:endParaRPr lang="en-US"/>
          </a:p>
        </p:txBody>
      </p:sp>
      <p:sp>
        <p:nvSpPr>
          <p:cNvPr id="3" name="Content Placeholder 2">
            <a:extLst>
              <a:ext uri="{FF2B5EF4-FFF2-40B4-BE49-F238E27FC236}">
                <a16:creationId xmlns:a16="http://schemas.microsoft.com/office/drawing/2014/main" id="{4C71E519-6D68-F70D-DBB8-CAE7949160F3}"/>
              </a:ext>
            </a:extLst>
          </p:cNvPr>
          <p:cNvSpPr>
            <a:spLocks noGrp="1"/>
          </p:cNvSpPr>
          <p:nvPr>
            <p:ph idx="1"/>
          </p:nvPr>
        </p:nvSpPr>
        <p:spPr/>
        <p:txBody>
          <a:bodyPr>
            <a:normAutofit lnSpcReduction="10000"/>
          </a:bodyPr>
          <a:lstStyle/>
          <a:p>
            <a:r>
              <a:rPr lang="en-US" err="1">
                <a:ea typeface="+mn-lt"/>
                <a:cs typeface="+mn-lt"/>
              </a:rPr>
              <a:t>Virtualisation</a:t>
            </a:r>
            <a:r>
              <a:rPr lang="en-US">
                <a:ea typeface="+mn-lt"/>
                <a:cs typeface="+mn-lt"/>
              </a:rPr>
              <a:t> is the key underlying technology of the cloud computing model</a:t>
            </a:r>
          </a:p>
          <a:p>
            <a:r>
              <a:rPr lang="en-US">
                <a:ea typeface="+mn-lt"/>
                <a:cs typeface="+mn-lt"/>
              </a:rPr>
              <a:t>security needs to be considered as the foundations of any proposed system. Particularly, the fundamental weaknesses in the VM architecture need to be addressed to enhance security across other layers.</a:t>
            </a:r>
          </a:p>
          <a:p>
            <a:r>
              <a:rPr lang="en-US">
                <a:ea typeface="+mn-lt"/>
                <a:cs typeface="+mn-lt"/>
              </a:rPr>
              <a:t>Isolation is the key security feature to protect VMs from malicious attacks. </a:t>
            </a:r>
          </a:p>
          <a:p>
            <a:r>
              <a:rPr lang="en-US">
                <a:ea typeface="+mn-lt"/>
                <a:cs typeface="+mn-lt"/>
              </a:rPr>
              <a:t>The isolation-based </a:t>
            </a:r>
            <a:r>
              <a:rPr lang="en-US" err="1">
                <a:ea typeface="+mn-lt"/>
                <a:cs typeface="+mn-lt"/>
              </a:rPr>
              <a:t>defence</a:t>
            </a:r>
            <a:r>
              <a:rPr lang="en-US">
                <a:ea typeface="+mn-lt"/>
                <a:cs typeface="+mn-lt"/>
              </a:rPr>
              <a:t> approaches can be split into those that isolate the running of VMs and those that focus on the isolation of shared </a:t>
            </a:r>
            <a:r>
              <a:rPr lang="en-US" err="1">
                <a:ea typeface="+mn-lt"/>
                <a:cs typeface="+mn-lt"/>
              </a:rPr>
              <a:t>resourceVM</a:t>
            </a:r>
            <a:r>
              <a:rPr lang="en-US">
                <a:ea typeface="+mn-lt"/>
                <a:cs typeface="+mn-lt"/>
              </a:rPr>
              <a:t> Monitor </a:t>
            </a:r>
          </a:p>
          <a:p>
            <a:r>
              <a:rPr lang="en-US">
                <a:ea typeface="+mn-lt"/>
                <a:cs typeface="+mn-lt"/>
              </a:rPr>
              <a:t>a framework for enhancing VMs security in clouds using module measure</a:t>
            </a:r>
          </a:p>
          <a:p>
            <a:endParaRPr lang="en-US"/>
          </a:p>
        </p:txBody>
      </p:sp>
    </p:spTree>
    <p:extLst>
      <p:ext uri="{BB962C8B-B14F-4D97-AF65-F5344CB8AC3E}">
        <p14:creationId xmlns:p14="http://schemas.microsoft.com/office/powerpoint/2010/main" val="358810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8300-56E8-8574-92FC-967843B115CF}"/>
              </a:ext>
            </a:extLst>
          </p:cNvPr>
          <p:cNvSpPr>
            <a:spLocks noGrp="1"/>
          </p:cNvSpPr>
          <p:nvPr>
            <p:ph type="title"/>
          </p:nvPr>
        </p:nvSpPr>
        <p:spPr/>
        <p:txBody>
          <a:bodyPr/>
          <a:lstStyle/>
          <a:p>
            <a:r>
              <a:rPr lang="en-US">
                <a:ea typeface="+mj-lt"/>
                <a:cs typeface="+mj-lt"/>
              </a:rPr>
              <a:t>IDPSS IN THE CLOUD</a:t>
            </a:r>
            <a:endParaRPr lang="en-US"/>
          </a:p>
        </p:txBody>
      </p:sp>
      <p:sp>
        <p:nvSpPr>
          <p:cNvPr id="3" name="Content Placeholder 2">
            <a:extLst>
              <a:ext uri="{FF2B5EF4-FFF2-40B4-BE49-F238E27FC236}">
                <a16:creationId xmlns:a16="http://schemas.microsoft.com/office/drawing/2014/main" id="{E148B7B2-94E8-CEE2-F01E-9585FE439A38}"/>
              </a:ext>
            </a:extLst>
          </p:cNvPr>
          <p:cNvSpPr>
            <a:spLocks noGrp="1"/>
          </p:cNvSpPr>
          <p:nvPr>
            <p:ph idx="1"/>
          </p:nvPr>
        </p:nvSpPr>
        <p:spPr>
          <a:xfrm>
            <a:off x="1451579" y="2015732"/>
            <a:ext cx="9603275" cy="3897653"/>
          </a:xfrm>
        </p:spPr>
        <p:txBody>
          <a:bodyPr>
            <a:normAutofit fontScale="92500" lnSpcReduction="20000"/>
          </a:bodyPr>
          <a:lstStyle/>
          <a:p>
            <a:r>
              <a:rPr lang="en-US">
                <a:ea typeface="+mn-lt"/>
                <a:cs typeface="+mn-lt"/>
              </a:rPr>
              <a:t>IDS and IDPS face difficulties when transferred from traditional networks to cloud-based designs. </a:t>
            </a:r>
          </a:p>
          <a:p>
            <a:r>
              <a:rPr lang="en-US">
                <a:ea typeface="+mn-lt"/>
                <a:cs typeface="+mn-lt"/>
              </a:rPr>
              <a:t>The latest developments in IDPSs are investigated in this section</a:t>
            </a:r>
            <a:endParaRPr lang="en-US"/>
          </a:p>
          <a:p>
            <a:r>
              <a:rPr lang="en-US">
                <a:ea typeface="+mn-lt"/>
                <a:cs typeface="+mn-lt"/>
              </a:rPr>
              <a:t> Time Delay Neural Network (TDNN) model to defend against probe or reconnaissance attacks. </a:t>
            </a:r>
            <a:endParaRPr lang="en-US"/>
          </a:p>
          <a:p>
            <a:r>
              <a:rPr lang="en-US">
                <a:ea typeface="+mn-lt"/>
                <a:cs typeface="+mn-lt"/>
              </a:rPr>
              <a:t>system to prevent SQL injection in cloud computing web-based systems using signature-based approaches. </a:t>
            </a:r>
            <a:endParaRPr lang="en-US"/>
          </a:p>
          <a:p>
            <a:r>
              <a:rPr lang="en-US">
                <a:ea typeface="+mn-lt"/>
                <a:cs typeface="+mn-lt"/>
              </a:rPr>
              <a:t>Most current Intrusion Response Systems (IRS) use static matching to decide a suitable response action to an attack.</a:t>
            </a:r>
            <a:endParaRPr lang="en-US"/>
          </a:p>
          <a:p>
            <a:r>
              <a:rPr lang="en-US">
                <a:ea typeface="+mn-lt"/>
                <a:cs typeface="+mn-lt"/>
              </a:rPr>
              <a:t>VM Monitor based IPS to monitor network flow and file integrity in real-time. </a:t>
            </a:r>
            <a:endParaRPr lang="en-US"/>
          </a:p>
          <a:p>
            <a:endParaRPr lang="en-US"/>
          </a:p>
        </p:txBody>
      </p:sp>
    </p:spTree>
    <p:extLst>
      <p:ext uri="{BB962C8B-B14F-4D97-AF65-F5344CB8AC3E}">
        <p14:creationId xmlns:p14="http://schemas.microsoft.com/office/powerpoint/2010/main" val="24877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F459-5F57-34CF-B5A7-DFD69CB4BC2B}"/>
              </a:ext>
            </a:extLst>
          </p:cNvPr>
          <p:cNvSpPr>
            <a:spLocks noGrp="1"/>
          </p:cNvSpPr>
          <p:nvPr>
            <p:ph type="title"/>
          </p:nvPr>
        </p:nvSpPr>
        <p:spPr>
          <a:xfrm>
            <a:off x="130779" y="804519"/>
            <a:ext cx="11462555" cy="1049235"/>
          </a:xfrm>
        </p:spPr>
        <p:txBody>
          <a:bodyPr/>
          <a:lstStyle/>
          <a:p>
            <a:r>
              <a:rPr lang="en-US">
                <a:ea typeface="+mj-lt"/>
                <a:cs typeface="+mj-lt"/>
              </a:rPr>
              <a:t>SYSTEMS FOR DEFENDING AGAINST DDOS IN THE CLOUD</a:t>
            </a:r>
            <a:endParaRPr lang="en-US"/>
          </a:p>
        </p:txBody>
      </p:sp>
      <p:sp>
        <p:nvSpPr>
          <p:cNvPr id="3" name="Content Placeholder 2">
            <a:extLst>
              <a:ext uri="{FF2B5EF4-FFF2-40B4-BE49-F238E27FC236}">
                <a16:creationId xmlns:a16="http://schemas.microsoft.com/office/drawing/2014/main" id="{2DEECF87-1E55-DAA2-2633-2BA7A69D32CE}"/>
              </a:ext>
            </a:extLst>
          </p:cNvPr>
          <p:cNvSpPr>
            <a:spLocks noGrp="1"/>
          </p:cNvSpPr>
          <p:nvPr>
            <p:ph idx="1"/>
          </p:nvPr>
        </p:nvSpPr>
        <p:spPr>
          <a:xfrm>
            <a:off x="191739" y="2015732"/>
            <a:ext cx="12001035" cy="3907813"/>
          </a:xfrm>
        </p:spPr>
        <p:txBody>
          <a:bodyPr>
            <a:normAutofit/>
          </a:bodyPr>
          <a:lstStyle/>
          <a:p>
            <a:r>
              <a:rPr lang="en-US">
                <a:ea typeface="+mn-lt"/>
                <a:cs typeface="+mn-lt"/>
              </a:rPr>
              <a:t>DDoS attacks can render CSPs unable to provide their users with the service as outlined in their QoS documents and/or they have their resources manipulated to launch an attack against external targets</a:t>
            </a:r>
          </a:p>
          <a:p>
            <a:r>
              <a:rPr lang="en-US">
                <a:ea typeface="+mn-lt"/>
                <a:cs typeface="+mn-lt"/>
              </a:rPr>
              <a:t>section builds on the knowledge of the cloud architecture and IDPSs to </a:t>
            </a:r>
            <a:r>
              <a:rPr lang="en-US" err="1">
                <a:ea typeface="+mn-lt"/>
                <a:cs typeface="+mn-lt"/>
              </a:rPr>
              <a:t>analyse</a:t>
            </a:r>
            <a:r>
              <a:rPr lang="en-US">
                <a:ea typeface="+mn-lt"/>
                <a:cs typeface="+mn-lt"/>
              </a:rPr>
              <a:t> proposed systems aimed at protecting the cloud against DDoS attacks</a:t>
            </a:r>
          </a:p>
          <a:p>
            <a:r>
              <a:rPr lang="en-US">
                <a:ea typeface="+mn-lt"/>
                <a:cs typeface="+mn-lt"/>
              </a:rPr>
              <a:t>The current packet tracing methods of Probabilistic Packet Marking (PPM) and Deterministic Packet Marking (DPM) will become ineffective with the introduction of IPv6. </a:t>
            </a:r>
          </a:p>
          <a:p>
            <a:r>
              <a:rPr lang="en-US">
                <a:ea typeface="+mn-lt"/>
                <a:cs typeface="+mn-lt"/>
              </a:rPr>
              <a:t>trace-back and filter system to protect the cloud from DDoS attacks. </a:t>
            </a:r>
          </a:p>
          <a:p>
            <a:r>
              <a:rPr lang="en-US" b="1">
                <a:ea typeface="+mn-lt"/>
                <a:cs typeface="+mn-lt"/>
              </a:rPr>
              <a:t>trace-back</a:t>
            </a:r>
            <a:r>
              <a:rPr lang="en-US">
                <a:ea typeface="+mn-lt"/>
                <a:cs typeface="+mn-lt"/>
              </a:rPr>
              <a:t> is implemented by adding a tag to Service Orientated Architectures (SOA) packets to record the route taken.</a:t>
            </a:r>
            <a:endParaRPr lang="en-US"/>
          </a:p>
        </p:txBody>
      </p:sp>
    </p:spTree>
    <p:extLst>
      <p:ext uri="{BB962C8B-B14F-4D97-AF65-F5344CB8AC3E}">
        <p14:creationId xmlns:p14="http://schemas.microsoft.com/office/powerpoint/2010/main" val="349429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18367-C589-D2D6-8B91-2A3EC0A06EAC}"/>
              </a:ext>
            </a:extLst>
          </p:cNvPr>
          <p:cNvSpPr txBox="1"/>
          <p:nvPr/>
        </p:nvSpPr>
        <p:spPr>
          <a:xfrm>
            <a:off x="294640" y="711200"/>
            <a:ext cx="1133856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method is rather limited in its effect to counter DDoS attacks, because the tag is only added to the packet once it is relatively close to the server. When an attack is launched via the Internet, SOA packet tracking does not provide enough information to identify the source of the attack. </a:t>
            </a:r>
          </a:p>
          <a:p>
            <a:endParaRPr lang="en-US"/>
          </a:p>
          <a:p>
            <a:r>
              <a:rPr lang="en-US">
                <a:ea typeface="+mn-lt"/>
                <a:cs typeface="+mn-lt"/>
              </a:rPr>
              <a:t>Another trace-back model is DPM and training data to inform the filters in a neural network.</a:t>
            </a:r>
          </a:p>
          <a:p>
            <a:r>
              <a:rPr lang="en-US">
                <a:ea typeface="+mn-lt"/>
                <a:cs typeface="+mn-lt"/>
              </a:rPr>
              <a:t> The future of DPM may be limited with the introduction of IPv6 and the fact that trace-back tags can only be introduced once a packet is within the cloud network.</a:t>
            </a:r>
            <a:endParaRPr lang="en-US"/>
          </a:p>
          <a:p>
            <a:endParaRPr lang="en-US">
              <a:ea typeface="+mn-lt"/>
              <a:cs typeface="+mn-lt"/>
            </a:endParaRPr>
          </a:p>
          <a:p>
            <a:r>
              <a:rPr lang="en-US">
                <a:ea typeface="+mn-lt"/>
                <a:cs typeface="+mn-lt"/>
              </a:rPr>
              <a:t>This system has a success rate of correctly identifying approximately 75% of attack traffic</a:t>
            </a:r>
          </a:p>
          <a:p>
            <a:endParaRPr lang="en-US">
              <a:ea typeface="+mn-lt"/>
              <a:cs typeface="+mn-lt"/>
            </a:endParaRPr>
          </a:p>
          <a:p>
            <a:r>
              <a:rPr lang="en-US">
                <a:ea typeface="+mn-lt"/>
                <a:cs typeface="+mn-lt"/>
              </a:rPr>
              <a:t>It has a significant time variation in the detection rate of attack traffic from 20ms to 1s; an overhead that may cause disruption to legitimate users when accessing systems even if an attack is not taking place.</a:t>
            </a:r>
            <a:endParaRPr lang="en-US"/>
          </a:p>
          <a:p>
            <a:endParaRPr lang="en-US">
              <a:ea typeface="+mn-lt"/>
              <a:cs typeface="+mn-lt"/>
            </a:endParaRPr>
          </a:p>
          <a:p>
            <a:r>
              <a:rPr lang="en-US">
                <a:ea typeface="+mn-lt"/>
                <a:cs typeface="+mn-lt"/>
              </a:rPr>
              <a:t>Another application layer DDoS IDPS specifically designed to deal with Low and Slow (LOS) attacks</a:t>
            </a:r>
            <a:endParaRPr lang="en-US"/>
          </a:p>
          <a:p>
            <a:endParaRPr lang="en-US">
              <a:ea typeface="+mn-lt"/>
              <a:cs typeface="+mn-lt"/>
            </a:endParaRPr>
          </a:p>
          <a:p>
            <a:r>
              <a:rPr lang="en-US">
                <a:ea typeface="+mn-lt"/>
                <a:cs typeface="+mn-lt"/>
              </a:rPr>
              <a:t>These attacks are rarely detected using pattern matching or threshold measuring techniques given their low resource consumption approach.</a:t>
            </a:r>
            <a:endParaRPr lang="en-US"/>
          </a:p>
          <a:p>
            <a:endParaRPr lang="en-US"/>
          </a:p>
          <a:p>
            <a:endParaRPr lang="en-US"/>
          </a:p>
          <a:p>
            <a:endParaRPr lang="en-US"/>
          </a:p>
        </p:txBody>
      </p:sp>
    </p:spTree>
    <p:extLst>
      <p:ext uri="{BB962C8B-B14F-4D97-AF65-F5344CB8AC3E}">
        <p14:creationId xmlns:p14="http://schemas.microsoft.com/office/powerpoint/2010/main" val="357440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E7410-0313-BE75-4F64-829E01ACB660}"/>
              </a:ext>
            </a:extLst>
          </p:cNvPr>
          <p:cNvSpPr txBox="1"/>
          <p:nvPr/>
        </p:nvSpPr>
        <p:spPr>
          <a:xfrm>
            <a:off x="355600" y="335280"/>
            <a:ext cx="112268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reflection ratio mitigation system to be deployed in front of the IaaS. The system consists of Source Checking, Counting, Attack Detection,</a:t>
            </a:r>
          </a:p>
          <a:p>
            <a:endParaRPr lang="en-US">
              <a:ea typeface="+mn-lt"/>
              <a:cs typeface="+mn-lt"/>
            </a:endParaRPr>
          </a:p>
          <a:p>
            <a:r>
              <a:rPr lang="en-US">
                <a:ea typeface="+mn-lt"/>
                <a:cs typeface="+mn-lt"/>
              </a:rPr>
              <a:t>Turing test and Question Generation modules. In the implementation of their </a:t>
            </a:r>
            <a:r>
              <a:rPr lang="en-US" err="1">
                <a:ea typeface="+mn-lt"/>
                <a:cs typeface="+mn-lt"/>
              </a:rPr>
              <a:t>defence</a:t>
            </a:r>
            <a:r>
              <a:rPr lang="en-US">
                <a:ea typeface="+mn-lt"/>
                <a:cs typeface="+mn-lt"/>
              </a:rPr>
              <a:t> system, the authors take into account the challenges of computational efficiency and overheads and their effect on legitimate users. </a:t>
            </a:r>
          </a:p>
          <a:p>
            <a:endParaRPr lang="en-US">
              <a:ea typeface="+mn-lt"/>
              <a:cs typeface="+mn-lt"/>
            </a:endParaRPr>
          </a:p>
          <a:p>
            <a:r>
              <a:rPr lang="en-US">
                <a:ea typeface="+mn-lt"/>
                <a:cs typeface="+mn-lt"/>
              </a:rPr>
              <a:t>This approach requires less bandwidth than the more traditional image-based puzzles, such as CAPTCHA. </a:t>
            </a:r>
          </a:p>
          <a:p>
            <a:endParaRPr lang="en-US">
              <a:ea typeface="+mn-lt"/>
              <a:cs typeface="+mn-lt"/>
            </a:endParaRPr>
          </a:p>
          <a:p>
            <a:r>
              <a:rPr lang="en-US">
                <a:ea typeface="+mn-lt"/>
                <a:cs typeface="+mn-lt"/>
              </a:rPr>
              <a:t>A blacklist, whitelist, block list and unknown are used to </a:t>
            </a:r>
            <a:r>
              <a:rPr lang="en-US" err="1">
                <a:ea typeface="+mn-lt"/>
                <a:cs typeface="+mn-lt"/>
              </a:rPr>
              <a:t>categorise</a:t>
            </a:r>
            <a:r>
              <a:rPr lang="en-US">
                <a:ea typeface="+mn-lt"/>
                <a:cs typeface="+mn-lt"/>
              </a:rPr>
              <a:t> incoming packets based on IP addresses</a:t>
            </a:r>
          </a:p>
          <a:p>
            <a:r>
              <a:rPr lang="en-US">
                <a:ea typeface="+mn-lt"/>
                <a:cs typeface="+mn-lt"/>
              </a:rPr>
              <a:t>These lists are maintained by administrators through APIs. </a:t>
            </a:r>
          </a:p>
          <a:p>
            <a:endParaRPr lang="en-US">
              <a:ea typeface="+mn-lt"/>
              <a:cs typeface="+mn-lt"/>
            </a:endParaRPr>
          </a:p>
          <a:p>
            <a:r>
              <a:rPr lang="en-US">
                <a:ea typeface="+mn-lt"/>
                <a:cs typeface="+mn-lt"/>
              </a:rPr>
              <a:t>The use of these APIs opens the system to malicious manipulation from insiders. Although this system uses the cloud capabilities to provide protection against bottlenecks, it incurs an operational degradation of 8.5% when monitoring traffic against a blacklist of 100000 addresses.</a:t>
            </a:r>
            <a:endParaRPr lang="en-US"/>
          </a:p>
        </p:txBody>
      </p:sp>
    </p:spTree>
    <p:extLst>
      <p:ext uri="{BB962C8B-B14F-4D97-AF65-F5344CB8AC3E}">
        <p14:creationId xmlns:p14="http://schemas.microsoft.com/office/powerpoint/2010/main" val="3277954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349A-6360-A971-A802-ABB0EEC6E9DD}"/>
              </a:ext>
            </a:extLst>
          </p:cNvPr>
          <p:cNvSpPr>
            <a:spLocks noGrp="1"/>
          </p:cNvSpPr>
          <p:nvPr>
            <p:ph type="title"/>
          </p:nvPr>
        </p:nvSpPr>
        <p:spPr>
          <a:xfrm>
            <a:off x="242539" y="804519"/>
            <a:ext cx="11757195" cy="1049235"/>
          </a:xfrm>
        </p:spPr>
        <p:txBody>
          <a:bodyPr/>
          <a:lstStyle/>
          <a:p>
            <a:r>
              <a:rPr lang="en-US">
                <a:ea typeface="+mj-lt"/>
                <a:cs typeface="+mj-lt"/>
              </a:rPr>
              <a:t>SUMMARY OF FEATURES – DDOS CLOUD PROTECTION SYSTEMS</a:t>
            </a:r>
            <a:endParaRPr lang="en-US"/>
          </a:p>
        </p:txBody>
      </p:sp>
      <p:sp>
        <p:nvSpPr>
          <p:cNvPr id="3" name="Content Placeholder 2">
            <a:extLst>
              <a:ext uri="{FF2B5EF4-FFF2-40B4-BE49-F238E27FC236}">
                <a16:creationId xmlns:a16="http://schemas.microsoft.com/office/drawing/2014/main" id="{A016BCA6-DAD3-B6D7-8069-61AD17C0339F}"/>
              </a:ext>
            </a:extLst>
          </p:cNvPr>
          <p:cNvSpPr>
            <a:spLocks noGrp="1"/>
          </p:cNvSpPr>
          <p:nvPr>
            <p:ph idx="1"/>
          </p:nvPr>
        </p:nvSpPr>
        <p:spPr/>
        <p:txBody>
          <a:bodyPr/>
          <a:lstStyle/>
          <a:p>
            <a:r>
              <a:rPr lang="en-US">
                <a:ea typeface="+mn-lt"/>
                <a:cs typeface="+mn-lt"/>
              </a:rPr>
              <a:t>Different attacks are listed with their corresponding response mechanisms.</a:t>
            </a:r>
          </a:p>
          <a:p>
            <a:r>
              <a:rPr lang="en-US">
                <a:ea typeface="+mn-lt"/>
                <a:cs typeface="+mn-lt"/>
              </a:rPr>
              <a:t> The recent solutions for various security issues are also grouped into logical categories to make gaps in the literature more obvious. </a:t>
            </a:r>
          </a:p>
          <a:p>
            <a:endParaRPr lang="en-US"/>
          </a:p>
        </p:txBody>
      </p:sp>
    </p:spTree>
    <p:extLst>
      <p:ext uri="{BB962C8B-B14F-4D97-AF65-F5344CB8AC3E}">
        <p14:creationId xmlns:p14="http://schemas.microsoft.com/office/powerpoint/2010/main" val="365751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EBC7-F2A6-67AD-DB2D-9A98F463B5B8}"/>
              </a:ext>
            </a:extLst>
          </p:cNvPr>
          <p:cNvSpPr>
            <a:spLocks noGrp="1"/>
          </p:cNvSpPr>
          <p:nvPr>
            <p:ph type="title"/>
          </p:nvPr>
        </p:nvSpPr>
        <p:spPr>
          <a:xfrm>
            <a:off x="230017" y="804889"/>
            <a:ext cx="3590915" cy="1059305"/>
          </a:xfrm>
        </p:spPr>
        <p:txBody>
          <a:bodyPr/>
          <a:lstStyle/>
          <a:p>
            <a:r>
              <a:rPr lang="en-US"/>
              <a:t>CONTENTS</a:t>
            </a:r>
          </a:p>
        </p:txBody>
      </p:sp>
      <p:sp>
        <p:nvSpPr>
          <p:cNvPr id="3" name="Content Placeholder 2">
            <a:extLst>
              <a:ext uri="{FF2B5EF4-FFF2-40B4-BE49-F238E27FC236}">
                <a16:creationId xmlns:a16="http://schemas.microsoft.com/office/drawing/2014/main" id="{E2E9AEEA-3672-5165-B937-E44B844E5BC1}"/>
              </a:ext>
            </a:extLst>
          </p:cNvPr>
          <p:cNvSpPr>
            <a:spLocks noGrp="1"/>
          </p:cNvSpPr>
          <p:nvPr>
            <p:ph sz="half" idx="1"/>
          </p:nvPr>
        </p:nvSpPr>
        <p:spPr>
          <a:xfrm>
            <a:off x="187491" y="2010878"/>
            <a:ext cx="5904992" cy="3448595"/>
          </a:xfrm>
        </p:spPr>
        <p:txBody>
          <a:bodyPr vert="horz" lIns="91440" tIns="45720" rIns="91440" bIns="45720" rtlCol="0" anchor="t">
            <a:normAutofit fontScale="92500" lnSpcReduction="10000"/>
          </a:bodyPr>
          <a:lstStyle/>
          <a:p>
            <a:pPr>
              <a:buFont typeface="Wingdings" panose="020B0604020202020204" pitchFamily="34" charset="0"/>
              <a:buChar char="v"/>
            </a:pPr>
            <a:r>
              <a:rPr lang="en-US">
                <a:ea typeface="+mn-lt"/>
                <a:cs typeface="+mn-lt"/>
              </a:rPr>
              <a:t>ABSTRACT</a:t>
            </a:r>
            <a:endParaRPr lang="en-US"/>
          </a:p>
          <a:p>
            <a:pPr>
              <a:buFont typeface="Wingdings" panose="020B0604020202020204" pitchFamily="34" charset="0"/>
              <a:buChar char="v"/>
            </a:pPr>
            <a:r>
              <a:rPr lang="en-US">
                <a:ea typeface="+mn-lt"/>
                <a:cs typeface="+mn-lt"/>
              </a:rPr>
              <a:t>INTRODUCTION</a:t>
            </a:r>
            <a:endParaRPr lang="en-US"/>
          </a:p>
          <a:p>
            <a:pPr>
              <a:buFont typeface="Wingdings" panose="020B0604020202020204" pitchFamily="34" charset="0"/>
              <a:buChar char="v"/>
            </a:pPr>
            <a:r>
              <a:rPr lang="en-US">
                <a:ea typeface="+mn-lt"/>
                <a:cs typeface="+mn-lt"/>
              </a:rPr>
              <a:t>OVERVIEW OF CLOUD TECHNOLOGIES</a:t>
            </a:r>
            <a:endParaRPr lang="en-US"/>
          </a:p>
          <a:p>
            <a:pPr>
              <a:buFont typeface="Wingdings" panose="020B0604020202020204" pitchFamily="34" charset="0"/>
              <a:buChar char="v"/>
            </a:pPr>
            <a:r>
              <a:rPr lang="en-US">
                <a:ea typeface="+mn-lt"/>
                <a:cs typeface="+mn-lt"/>
              </a:rPr>
              <a:t> CLOUD Vulnerabilities</a:t>
            </a:r>
          </a:p>
          <a:p>
            <a:pPr>
              <a:buFont typeface="Wingdings" panose="020B0604020202020204" pitchFamily="34" charset="0"/>
              <a:buChar char="v"/>
            </a:pPr>
            <a:r>
              <a:rPr lang="en-US">
                <a:ea typeface="+mn-lt"/>
                <a:cs typeface="+mn-lt"/>
              </a:rPr>
              <a:t>INTRUSION DETECTION TECHNIQUES IN CLOUD</a:t>
            </a:r>
            <a:endParaRPr lang="en-US"/>
          </a:p>
          <a:p>
            <a:pPr>
              <a:buFont typeface="Wingdings" panose="020B0604020202020204" pitchFamily="34" charset="0"/>
              <a:buChar char="v"/>
            </a:pPr>
            <a:r>
              <a:rPr lang="en-US">
                <a:ea typeface="+mn-lt"/>
                <a:cs typeface="+mn-lt"/>
              </a:rPr>
              <a:t>DISTRIBUTED DENIAL OF SERVICE (DDOS) ATTACKS AND TRADITIONALCOUNTER MEASURES</a:t>
            </a:r>
            <a:endParaRPr lang="en-US"/>
          </a:p>
        </p:txBody>
      </p:sp>
      <p:sp>
        <p:nvSpPr>
          <p:cNvPr id="4" name="Content Placeholder 3">
            <a:extLst>
              <a:ext uri="{FF2B5EF4-FFF2-40B4-BE49-F238E27FC236}">
                <a16:creationId xmlns:a16="http://schemas.microsoft.com/office/drawing/2014/main" id="{0814EE1F-C819-D4F3-EF71-1D8AAB72221C}"/>
              </a:ext>
            </a:extLst>
          </p:cNvPr>
          <p:cNvSpPr>
            <a:spLocks noGrp="1"/>
          </p:cNvSpPr>
          <p:nvPr>
            <p:ph sz="half" idx="2"/>
          </p:nvPr>
        </p:nvSpPr>
        <p:spPr>
          <a:xfrm>
            <a:off x="6413771" y="2007183"/>
            <a:ext cx="5661152" cy="3451680"/>
          </a:xfrm>
        </p:spPr>
        <p:txBody>
          <a:bodyPr vert="horz" lIns="91440" tIns="45720" rIns="91440" bIns="45720" rtlCol="0" anchor="t">
            <a:normAutofit fontScale="92500" lnSpcReduction="10000"/>
          </a:bodyPr>
          <a:lstStyle/>
          <a:p>
            <a:pPr>
              <a:buFont typeface="Wingdings" panose="020B0604020202020204" pitchFamily="34" charset="0"/>
              <a:buChar char="v"/>
            </a:pPr>
            <a:r>
              <a:rPr lang="en-US">
                <a:ea typeface="+mn-lt"/>
                <a:cs typeface="+mn-lt"/>
              </a:rPr>
              <a:t>VM COMMON SECURITY VULNERABILITIES AND </a:t>
            </a:r>
            <a:endParaRPr lang="en-US"/>
          </a:p>
          <a:p>
            <a:pPr marL="0" indent="0">
              <a:buNone/>
            </a:pPr>
            <a:r>
              <a:rPr lang="en-US">
                <a:ea typeface="+mn-lt"/>
                <a:cs typeface="+mn-lt"/>
              </a:rPr>
              <a:t>DEFENCE MECHANISMS</a:t>
            </a:r>
            <a:endParaRPr lang="en-US"/>
          </a:p>
          <a:p>
            <a:pPr>
              <a:buFont typeface="Wingdings" panose="020B0604020202020204" pitchFamily="34" charset="0"/>
              <a:buChar char="v"/>
            </a:pPr>
            <a:r>
              <a:rPr lang="en-US">
                <a:ea typeface="+mn-lt"/>
                <a:cs typeface="+mn-lt"/>
              </a:rPr>
              <a:t>IDPSS IN THE CLOUD</a:t>
            </a:r>
            <a:endParaRPr lang="en-US"/>
          </a:p>
          <a:p>
            <a:pPr>
              <a:buFont typeface="Wingdings" panose="020B0604020202020204" pitchFamily="34" charset="0"/>
              <a:buChar char="v"/>
            </a:pPr>
            <a:r>
              <a:rPr lang="en-US">
                <a:ea typeface="+mn-lt"/>
                <a:cs typeface="+mn-lt"/>
              </a:rPr>
              <a:t>SYSTEMS FOR DEFENDING AGAINST DDOS IN THE CLOUD</a:t>
            </a:r>
          </a:p>
          <a:p>
            <a:pPr>
              <a:buFont typeface="Wingdings" panose="020B0604020202020204" pitchFamily="34" charset="0"/>
              <a:buChar char="v"/>
            </a:pPr>
            <a:r>
              <a:rPr lang="en-US">
                <a:ea typeface="+mn-lt"/>
                <a:cs typeface="+mn-lt"/>
              </a:rPr>
              <a:t>SUMMARY OF FEATURES – DDOS CLOUD PROTECTION SYSTEMS</a:t>
            </a:r>
          </a:p>
          <a:p>
            <a:pPr>
              <a:buFont typeface="Wingdings" panose="020B0604020202020204" pitchFamily="34" charset="0"/>
              <a:buChar char="v"/>
            </a:pPr>
            <a:r>
              <a:rPr lang="en-US"/>
              <a:t>CONCLUSION</a:t>
            </a:r>
          </a:p>
        </p:txBody>
      </p:sp>
    </p:spTree>
    <p:extLst>
      <p:ext uri="{BB962C8B-B14F-4D97-AF65-F5344CB8AC3E}">
        <p14:creationId xmlns:p14="http://schemas.microsoft.com/office/powerpoint/2010/main" val="20131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BD57-219B-8DA0-F81C-FD68214CD2C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C389528-8A85-2588-E7D7-435FA2671B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465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C25C-9C79-1A5D-5C65-66AB6AC58F9A}"/>
              </a:ext>
            </a:extLst>
          </p:cNvPr>
          <p:cNvSpPr>
            <a:spLocks noGrp="1"/>
          </p:cNvSpPr>
          <p:nvPr>
            <p:ph type="title"/>
          </p:nvPr>
        </p:nvSpPr>
        <p:spPr>
          <a:xfrm>
            <a:off x="1451579" y="804519"/>
            <a:ext cx="9603275" cy="642835"/>
          </a:xfrm>
        </p:spPr>
        <p:txBody>
          <a:bodyPr/>
          <a:lstStyle/>
          <a:p>
            <a:pPr algn="ctr"/>
            <a:r>
              <a:rPr lang="en-US" dirty="0"/>
              <a:t>ABSRACT</a:t>
            </a:r>
          </a:p>
        </p:txBody>
      </p:sp>
      <p:sp>
        <p:nvSpPr>
          <p:cNvPr id="3" name="Content Placeholder 2">
            <a:extLst>
              <a:ext uri="{FF2B5EF4-FFF2-40B4-BE49-F238E27FC236}">
                <a16:creationId xmlns:a16="http://schemas.microsoft.com/office/drawing/2014/main" id="{C2E66722-22C1-8E34-B912-EA48E2362248}"/>
              </a:ext>
            </a:extLst>
          </p:cNvPr>
          <p:cNvSpPr>
            <a:spLocks noGrp="1"/>
          </p:cNvSpPr>
          <p:nvPr>
            <p:ph idx="1"/>
          </p:nvPr>
        </p:nvSpPr>
        <p:spPr>
          <a:xfrm>
            <a:off x="130779" y="1863332"/>
            <a:ext cx="10924075" cy="4222773"/>
          </a:xfrm>
        </p:spPr>
        <p:txBody>
          <a:bodyPr>
            <a:normAutofit lnSpcReduction="10000"/>
          </a:bodyPr>
          <a:lstStyle/>
          <a:p>
            <a:r>
              <a:rPr lang="en-US">
                <a:ea typeface="+mn-lt"/>
                <a:cs typeface="+mn-lt"/>
              </a:rPr>
              <a:t>Clouds are distributed Internet-based platforms that provide highly resilient and scalable environments to be used by enterprises in a multitude of ways. </a:t>
            </a:r>
          </a:p>
          <a:p>
            <a:r>
              <a:rPr lang="en-US">
                <a:ea typeface="+mn-lt"/>
                <a:cs typeface="+mn-lt"/>
              </a:rPr>
              <a:t>Security is one of the major concerns that is of practical interest to decision makers when they are making critical strategic operational decisions. </a:t>
            </a:r>
          </a:p>
          <a:p>
            <a:r>
              <a:rPr lang="en-US">
                <a:ea typeface="+mn-lt"/>
                <a:cs typeface="+mn-lt"/>
              </a:rPr>
              <a:t>Distributed Denial of Service (DDoS) attacks are becoming more frequent and effective over the past years</a:t>
            </a:r>
          </a:p>
          <a:p>
            <a:r>
              <a:rPr lang="en-US"/>
              <a:t>security issues related to DDoS and virtualization with a focus on structure, clarity, and well-defined blocks for mainstream cloud computing security solutions and platforms</a:t>
            </a:r>
            <a:endParaRPr lang="en-US">
              <a:ea typeface="+mn-lt"/>
              <a:cs typeface="+mn-lt"/>
            </a:endParaRPr>
          </a:p>
          <a:p>
            <a:endParaRPr lang="en-US"/>
          </a:p>
          <a:p>
            <a:pPr>
              <a:lnSpc>
                <a:spcPct val="100000"/>
              </a:lnSpc>
              <a:spcBef>
                <a:spcPts val="0"/>
              </a:spcBef>
            </a:pPr>
            <a:r>
              <a:rPr lang="en-US"/>
              <a:t>intrusion detection and prevention mechanisms that can be part of an overall strategy to help understand identify and mitigate potential DDoS attacks on business networks. </a:t>
            </a:r>
            <a:endParaRPr lang="en-US">
              <a:ea typeface="+mn-lt"/>
              <a:cs typeface="+mn-lt"/>
            </a:endParaRPr>
          </a:p>
          <a:p>
            <a:endParaRPr lang="en-US"/>
          </a:p>
          <a:p>
            <a:endParaRPr lang="en-US"/>
          </a:p>
          <a:p>
            <a:endParaRPr lang="en-US"/>
          </a:p>
          <a:p>
            <a:endParaRPr lang="en-US"/>
          </a:p>
        </p:txBody>
      </p:sp>
      <p:sp>
        <p:nvSpPr>
          <p:cNvPr id="4" name="TextBox 3">
            <a:extLst>
              <a:ext uri="{FF2B5EF4-FFF2-40B4-BE49-F238E27FC236}">
                <a16:creationId xmlns:a16="http://schemas.microsoft.com/office/drawing/2014/main" id="{502204BE-85B8-BFBC-A1A8-0EA8B39060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82507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F64A-AF0B-3AAC-62B5-98CBD175108F}"/>
              </a:ext>
            </a:extLst>
          </p:cNvPr>
          <p:cNvSpPr>
            <a:spLocks noGrp="1"/>
          </p:cNvSpPr>
          <p:nvPr>
            <p:ph type="title"/>
          </p:nvPr>
        </p:nvSpPr>
        <p:spPr>
          <a:xfrm>
            <a:off x="3981419" y="804519"/>
            <a:ext cx="3314235" cy="652995"/>
          </a:xfrm>
        </p:spPr>
        <p:txBody>
          <a:bodyPr/>
          <a:lstStyle/>
          <a:p>
            <a:r>
              <a:rPr lang="en-US" err="1"/>
              <a:t>inroduction</a:t>
            </a:r>
          </a:p>
        </p:txBody>
      </p:sp>
      <p:sp>
        <p:nvSpPr>
          <p:cNvPr id="3" name="Content Placeholder 2">
            <a:extLst>
              <a:ext uri="{FF2B5EF4-FFF2-40B4-BE49-F238E27FC236}">
                <a16:creationId xmlns:a16="http://schemas.microsoft.com/office/drawing/2014/main" id="{B42E3C30-93C3-AC8A-2B85-50D217468CF2}"/>
              </a:ext>
            </a:extLst>
          </p:cNvPr>
          <p:cNvSpPr>
            <a:spLocks noGrp="1"/>
          </p:cNvSpPr>
          <p:nvPr>
            <p:ph idx="1"/>
          </p:nvPr>
        </p:nvSpPr>
        <p:spPr>
          <a:xfrm>
            <a:off x="262859" y="2015732"/>
            <a:ext cx="11929915" cy="4029733"/>
          </a:xfrm>
        </p:spPr>
        <p:txBody>
          <a:bodyPr>
            <a:normAutofit/>
          </a:bodyPr>
          <a:lstStyle/>
          <a:p>
            <a:r>
              <a:rPr lang="en-US">
                <a:ea typeface="+mn-lt"/>
                <a:cs typeface="+mn-lt"/>
              </a:rPr>
              <a:t>Cloud computing is a growing facet of the technical infrastructure of modern information systems. </a:t>
            </a:r>
            <a:endParaRPr lang="en-US"/>
          </a:p>
          <a:p>
            <a:r>
              <a:rPr lang="en-US">
                <a:ea typeface="+mn-lt"/>
                <a:cs typeface="+mn-lt"/>
              </a:rPr>
              <a:t>It provides a way to deliver the demand of users for near consistent access to their data and software resources regardless of their physical position.</a:t>
            </a:r>
          </a:p>
          <a:p>
            <a:r>
              <a:rPr lang="en-US">
                <a:ea typeface="+mn-lt"/>
                <a:cs typeface="+mn-lt"/>
              </a:rPr>
              <a:t>The cloud model reduces industrial costs by simplifying the process of installing hardware and software updates and ensuring availability and adaptability of computing resources as required.</a:t>
            </a:r>
          </a:p>
          <a:p>
            <a:r>
              <a:rPr lang="en-US">
                <a:ea typeface="+mn-lt"/>
                <a:cs typeface="+mn-lt"/>
              </a:rPr>
              <a:t>The cloud computing model maintaining a certain level of trust between clients and providers to ensure that client’s data is secure and that an agreed Quality of Service (QoS) is provided at all times.</a:t>
            </a:r>
          </a:p>
          <a:p>
            <a:r>
              <a:rPr lang="en-US">
                <a:ea typeface="+mn-lt"/>
                <a:cs typeface="+mn-lt"/>
              </a:rPr>
              <a:t>This paper aims to investigate the latest defensive systems proposed for use against DDoS attacks targeting the cloud model.</a:t>
            </a:r>
            <a:endParaRPr lang="en-US"/>
          </a:p>
          <a:p>
            <a:endParaRPr lang="en-US"/>
          </a:p>
        </p:txBody>
      </p:sp>
    </p:spTree>
    <p:extLst>
      <p:ext uri="{BB962C8B-B14F-4D97-AF65-F5344CB8AC3E}">
        <p14:creationId xmlns:p14="http://schemas.microsoft.com/office/powerpoint/2010/main" val="17110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5BDC-5417-0A9E-5E73-ADB2F5FB1A62}"/>
              </a:ext>
            </a:extLst>
          </p:cNvPr>
          <p:cNvSpPr>
            <a:spLocks noGrp="1"/>
          </p:cNvSpPr>
          <p:nvPr>
            <p:ph type="title"/>
          </p:nvPr>
        </p:nvSpPr>
        <p:spPr>
          <a:xfrm>
            <a:off x="577819" y="804519"/>
            <a:ext cx="11401595" cy="1049235"/>
          </a:xfrm>
        </p:spPr>
        <p:txBody>
          <a:bodyPr/>
          <a:lstStyle/>
          <a:p>
            <a:r>
              <a:rPr lang="en-US">
                <a:ea typeface="+mj-lt"/>
                <a:cs typeface="+mj-lt"/>
              </a:rPr>
              <a:t>Cloud Architecture </a:t>
            </a:r>
            <a:endParaRPr lang="en-US"/>
          </a:p>
        </p:txBody>
      </p:sp>
      <p:sp>
        <p:nvSpPr>
          <p:cNvPr id="3" name="Content Placeholder 2">
            <a:extLst>
              <a:ext uri="{FF2B5EF4-FFF2-40B4-BE49-F238E27FC236}">
                <a16:creationId xmlns:a16="http://schemas.microsoft.com/office/drawing/2014/main" id="{6A3E42AE-F60B-93F8-F621-2D053E82C1AB}"/>
              </a:ext>
            </a:extLst>
          </p:cNvPr>
          <p:cNvSpPr>
            <a:spLocks noGrp="1"/>
          </p:cNvSpPr>
          <p:nvPr>
            <p:ph idx="1"/>
          </p:nvPr>
        </p:nvSpPr>
        <p:spPr>
          <a:xfrm>
            <a:off x="129109" y="1848997"/>
            <a:ext cx="7144555" cy="3999253"/>
          </a:xfrm>
        </p:spPr>
        <p:txBody>
          <a:bodyPr>
            <a:normAutofit lnSpcReduction="10000"/>
          </a:bodyPr>
          <a:lstStyle/>
          <a:p>
            <a:pPr marL="0" indent="0">
              <a:buNone/>
            </a:pPr>
            <a:endParaRPr lang="en-US"/>
          </a:p>
          <a:p>
            <a:r>
              <a:rPr lang="en-US">
                <a:ea typeface="+mn-lt"/>
                <a:cs typeface="+mn-lt"/>
              </a:rPr>
              <a:t>The infrastructure layer: Also called the virtualization layer</a:t>
            </a:r>
            <a:br>
              <a:rPr lang="en-US">
                <a:ea typeface="+mn-lt"/>
                <a:cs typeface="+mn-lt"/>
              </a:rPr>
            </a:br>
            <a:r>
              <a:rPr lang="en-US">
                <a:ea typeface="+mn-lt"/>
                <a:cs typeface="+mn-lt"/>
              </a:rPr>
              <a:t>, the infrastructure layer is where all the servers are pooled together into one.</a:t>
            </a:r>
          </a:p>
          <a:p>
            <a:r>
              <a:rPr lang="en-US">
                <a:ea typeface="+mn-lt"/>
                <a:cs typeface="+mn-lt"/>
              </a:rPr>
              <a:t>The platform layer :The platform layer comprises the operating system and other requisition structures and is based over the infrastructure layer.</a:t>
            </a:r>
            <a:endParaRPr lang="en-US"/>
          </a:p>
          <a:p>
            <a:r>
              <a:rPr lang="en-US">
                <a:ea typeface="+mn-lt"/>
                <a:cs typeface="+mn-lt"/>
              </a:rPr>
              <a:t>The application layer: As the name suggests, the application layer - the topmost layer - contains applications that directly interact with the end-user.</a:t>
            </a:r>
          </a:p>
          <a:p>
            <a:endParaRPr lang="en-US">
              <a:ea typeface="+mn-lt"/>
              <a:cs typeface="+mn-lt"/>
            </a:endParaRPr>
          </a:p>
          <a:p>
            <a:endParaRPr lang="en-US"/>
          </a:p>
        </p:txBody>
      </p:sp>
      <p:pic>
        <p:nvPicPr>
          <p:cNvPr id="4" name="Picture 4" descr="Diagram&#10;&#10;Description automatically generated">
            <a:extLst>
              <a:ext uri="{FF2B5EF4-FFF2-40B4-BE49-F238E27FC236}">
                <a16:creationId xmlns:a16="http://schemas.microsoft.com/office/drawing/2014/main" id="{C7C0FF36-4BC9-A699-0AE3-D6E6A4F58518}"/>
              </a:ext>
            </a:extLst>
          </p:cNvPr>
          <p:cNvPicPr>
            <a:picLocks noChangeAspect="1"/>
          </p:cNvPicPr>
          <p:nvPr/>
        </p:nvPicPr>
        <p:blipFill>
          <a:blip r:embed="rId2"/>
          <a:stretch>
            <a:fillRect/>
          </a:stretch>
        </p:blipFill>
        <p:spPr>
          <a:xfrm>
            <a:off x="7328421" y="2027659"/>
            <a:ext cx="4183693" cy="3836081"/>
          </a:xfrm>
          <a:prstGeom prst="rect">
            <a:avLst/>
          </a:prstGeom>
        </p:spPr>
      </p:pic>
    </p:spTree>
    <p:extLst>
      <p:ext uri="{BB962C8B-B14F-4D97-AF65-F5344CB8AC3E}">
        <p14:creationId xmlns:p14="http://schemas.microsoft.com/office/powerpoint/2010/main" val="394249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10C-61B8-41C6-DCE1-51F986321CE0}"/>
              </a:ext>
            </a:extLst>
          </p:cNvPr>
          <p:cNvSpPr>
            <a:spLocks noGrp="1"/>
          </p:cNvSpPr>
          <p:nvPr>
            <p:ph type="title"/>
          </p:nvPr>
        </p:nvSpPr>
        <p:spPr/>
        <p:txBody>
          <a:bodyPr/>
          <a:lstStyle/>
          <a:p>
            <a:r>
              <a:rPr lang="en-US"/>
              <a:t>SERVICE DEPLOYMENT MODELS</a:t>
            </a:r>
            <a:endParaRPr lang="en-US">
              <a:ea typeface="+mj-lt"/>
              <a:cs typeface="+mj-lt"/>
            </a:endParaRPr>
          </a:p>
          <a:p>
            <a:endParaRPr lang="en-US"/>
          </a:p>
        </p:txBody>
      </p:sp>
      <p:sp>
        <p:nvSpPr>
          <p:cNvPr id="4" name="TextBox 3">
            <a:extLst>
              <a:ext uri="{FF2B5EF4-FFF2-40B4-BE49-F238E27FC236}">
                <a16:creationId xmlns:a16="http://schemas.microsoft.com/office/drawing/2014/main" id="{CB17EA56-89D6-B567-16E2-EDF81F233B46}"/>
              </a:ext>
            </a:extLst>
          </p:cNvPr>
          <p:cNvSpPr txBox="1"/>
          <p:nvPr/>
        </p:nvSpPr>
        <p:spPr>
          <a:xfrm>
            <a:off x="549058" y="2375771"/>
            <a:ext cx="54884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service deployment models of cloud computing​</a:t>
            </a:r>
          </a:p>
          <a:p>
            <a:endParaRPr lang="en-US">
              <a:cs typeface="Arial"/>
            </a:endParaRPr>
          </a:p>
          <a:p>
            <a:pPr>
              <a:buChar char="•"/>
            </a:pPr>
            <a:r>
              <a:rPr lang="en-US">
                <a:cs typeface="Arial"/>
              </a:rPr>
              <a:t>Infrastructure as a Service (IaaS) ​</a:t>
            </a:r>
          </a:p>
          <a:p>
            <a:pPr>
              <a:buChar char="•"/>
            </a:pPr>
            <a:endParaRPr lang="en-US">
              <a:cs typeface="Arial"/>
            </a:endParaRPr>
          </a:p>
          <a:p>
            <a:pPr>
              <a:buChar char="•"/>
            </a:pPr>
            <a:r>
              <a:rPr lang="en-US">
                <a:cs typeface="Arial"/>
              </a:rPr>
              <a:t>Platform as a Service (PaaS) ​</a:t>
            </a:r>
          </a:p>
          <a:p>
            <a:pPr>
              <a:buChar char="•"/>
            </a:pPr>
            <a:endParaRPr lang="en-US">
              <a:cs typeface="Arial"/>
            </a:endParaRPr>
          </a:p>
          <a:p>
            <a:pPr>
              <a:buChar char="•"/>
            </a:pPr>
            <a:r>
              <a:rPr lang="en-US">
                <a:cs typeface="Arial"/>
              </a:rPr>
              <a:t>Software as a Service (SaaS) ​</a:t>
            </a:r>
          </a:p>
        </p:txBody>
      </p:sp>
      <p:pic>
        <p:nvPicPr>
          <p:cNvPr id="5" name="Picture 5" descr="Diagram&#10;&#10;Description automatically generated">
            <a:extLst>
              <a:ext uri="{FF2B5EF4-FFF2-40B4-BE49-F238E27FC236}">
                <a16:creationId xmlns:a16="http://schemas.microsoft.com/office/drawing/2014/main" id="{899B395A-64F0-84F8-7C03-2703B67EF276}"/>
              </a:ext>
            </a:extLst>
          </p:cNvPr>
          <p:cNvPicPr>
            <a:picLocks noChangeAspect="1"/>
          </p:cNvPicPr>
          <p:nvPr/>
        </p:nvPicPr>
        <p:blipFill>
          <a:blip r:embed="rId2"/>
          <a:stretch>
            <a:fillRect/>
          </a:stretch>
        </p:blipFill>
        <p:spPr>
          <a:xfrm>
            <a:off x="5809989" y="2001888"/>
            <a:ext cx="6292241" cy="3992005"/>
          </a:xfrm>
          <a:prstGeom prst="rect">
            <a:avLst/>
          </a:prstGeom>
        </p:spPr>
      </p:pic>
    </p:spTree>
    <p:extLst>
      <p:ext uri="{BB962C8B-B14F-4D97-AF65-F5344CB8AC3E}">
        <p14:creationId xmlns:p14="http://schemas.microsoft.com/office/powerpoint/2010/main" val="93087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87A4-0EAD-4857-F140-4C106E4F10A6}"/>
              </a:ext>
            </a:extLst>
          </p:cNvPr>
          <p:cNvSpPr>
            <a:spLocks noGrp="1"/>
          </p:cNvSpPr>
          <p:nvPr>
            <p:ph type="title"/>
          </p:nvPr>
        </p:nvSpPr>
        <p:spPr/>
        <p:txBody>
          <a:bodyPr/>
          <a:lstStyle/>
          <a:p>
            <a:r>
              <a:rPr lang="en-US">
                <a:ea typeface="+mj-lt"/>
                <a:cs typeface="+mj-lt"/>
              </a:rPr>
              <a:t>Cloud Vulnerabilities</a:t>
            </a:r>
            <a:endParaRPr lang="en-US"/>
          </a:p>
        </p:txBody>
      </p:sp>
      <p:pic>
        <p:nvPicPr>
          <p:cNvPr id="4" name="Picture 4">
            <a:extLst>
              <a:ext uri="{FF2B5EF4-FFF2-40B4-BE49-F238E27FC236}">
                <a16:creationId xmlns:a16="http://schemas.microsoft.com/office/drawing/2014/main" id="{09B7C47B-342C-559F-2F93-5B0A0335C10B}"/>
              </a:ext>
            </a:extLst>
          </p:cNvPr>
          <p:cNvPicPr>
            <a:picLocks noGrp="1" noChangeAspect="1"/>
          </p:cNvPicPr>
          <p:nvPr>
            <p:ph idx="1"/>
          </p:nvPr>
        </p:nvPicPr>
        <p:blipFill>
          <a:blip r:embed="rId2"/>
          <a:stretch>
            <a:fillRect/>
          </a:stretch>
        </p:blipFill>
        <p:spPr>
          <a:xfrm>
            <a:off x="7849567" y="2069988"/>
            <a:ext cx="4041079" cy="3185525"/>
          </a:xfrm>
        </p:spPr>
      </p:pic>
      <p:sp>
        <p:nvSpPr>
          <p:cNvPr id="5" name="TextBox 4">
            <a:extLst>
              <a:ext uri="{FF2B5EF4-FFF2-40B4-BE49-F238E27FC236}">
                <a16:creationId xmlns:a16="http://schemas.microsoft.com/office/drawing/2014/main" id="{97997E86-C695-D19E-B1C5-2C2E8BFBAF21}"/>
              </a:ext>
            </a:extLst>
          </p:cNvPr>
          <p:cNvSpPr txBox="1"/>
          <p:nvPr/>
        </p:nvSpPr>
        <p:spPr>
          <a:xfrm>
            <a:off x="91440" y="2164080"/>
            <a:ext cx="73761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openness, elasticity, and amount of data stored in clouds make them attractive targets for attackers.</a:t>
            </a:r>
          </a:p>
          <a:p>
            <a:pPr marL="285750" indent="-285750">
              <a:buFont typeface="Arial"/>
              <a:buChar char="•"/>
            </a:pPr>
            <a:endParaRPr lang="en-US">
              <a:ea typeface="+mn-lt"/>
              <a:cs typeface="+mn-lt"/>
            </a:endParaRPr>
          </a:p>
          <a:p>
            <a:pPr marL="285750" indent="-285750">
              <a:buFont typeface="Arial"/>
              <a:buChar char="•"/>
            </a:pPr>
            <a:r>
              <a:rPr lang="en-US" dirty="0">
                <a:ea typeface="+mn-lt"/>
                <a:cs typeface="+mn-lt"/>
              </a:rPr>
              <a:t>technological regions also brings with it the security issues associated with each of these areas.</a:t>
            </a:r>
          </a:p>
          <a:p>
            <a:pPr marL="285750" indent="-285750">
              <a:buFont typeface="Arial"/>
              <a:buChar char="•"/>
            </a:pPr>
            <a:endParaRPr lang="en-US">
              <a:ea typeface="+mn-lt"/>
              <a:cs typeface="+mn-lt"/>
            </a:endParaRPr>
          </a:p>
          <a:p>
            <a:pPr marL="285750" indent="-285750">
              <a:buFont typeface="Arial"/>
              <a:buChar char="•"/>
            </a:pPr>
            <a:r>
              <a:rPr lang="en-US" dirty="0">
                <a:ea typeface="+mn-lt"/>
                <a:cs typeface="+mn-lt"/>
              </a:rPr>
              <a:t>networks were less distributed, making defense mechanisms focused on insider attacks</a:t>
            </a:r>
          </a:p>
          <a:p>
            <a:pPr marL="285750" indent="-285750">
              <a:buFont typeface="Arial"/>
              <a:buChar char="•"/>
            </a:pPr>
            <a:r>
              <a:rPr lang="en-US" dirty="0">
                <a:ea typeface="+mn-lt"/>
                <a:cs typeface="+mn-lt"/>
              </a:rPr>
              <a:t>In the cloud computing paradigm, security responsibilities are passed to an outside agency. </a:t>
            </a:r>
          </a:p>
          <a:p>
            <a:pPr marL="285750" indent="-285750">
              <a:buFont typeface="Arial"/>
              <a:buChar char="•"/>
            </a:pPr>
            <a:r>
              <a:rPr lang="en-US" dirty="0">
                <a:ea typeface="+mn-lt"/>
                <a:cs typeface="+mn-lt"/>
              </a:rPr>
              <a:t>This paper pays particular attention to the vast increase in the number of DDoS attacks.</a:t>
            </a:r>
            <a:endParaRPr lang="en-US" dirty="0"/>
          </a:p>
        </p:txBody>
      </p:sp>
    </p:spTree>
    <p:extLst>
      <p:ext uri="{BB962C8B-B14F-4D97-AF65-F5344CB8AC3E}">
        <p14:creationId xmlns:p14="http://schemas.microsoft.com/office/powerpoint/2010/main" val="351705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6222-42BB-9848-87F9-69DFF0E2A587}"/>
              </a:ext>
            </a:extLst>
          </p:cNvPr>
          <p:cNvSpPr>
            <a:spLocks noGrp="1"/>
          </p:cNvSpPr>
          <p:nvPr>
            <p:ph type="title"/>
          </p:nvPr>
        </p:nvSpPr>
        <p:spPr/>
        <p:txBody>
          <a:bodyPr/>
          <a:lstStyle/>
          <a:p>
            <a:r>
              <a:rPr lang="en-US">
                <a:ea typeface="+mj-lt"/>
                <a:cs typeface="+mj-lt"/>
              </a:rPr>
              <a:t>INTRUSION DETECTION TECHNIQUES IN CLOUD</a:t>
            </a:r>
            <a:endParaRPr lang="en-US"/>
          </a:p>
        </p:txBody>
      </p:sp>
      <p:sp>
        <p:nvSpPr>
          <p:cNvPr id="3" name="Content Placeholder 2">
            <a:extLst>
              <a:ext uri="{FF2B5EF4-FFF2-40B4-BE49-F238E27FC236}">
                <a16:creationId xmlns:a16="http://schemas.microsoft.com/office/drawing/2014/main" id="{F3AA8B12-93E7-7FA2-F809-3E91E37E8F53}"/>
              </a:ext>
            </a:extLst>
          </p:cNvPr>
          <p:cNvSpPr>
            <a:spLocks noGrp="1"/>
          </p:cNvSpPr>
          <p:nvPr>
            <p:ph idx="1"/>
          </p:nvPr>
        </p:nvSpPr>
        <p:spPr>
          <a:xfrm>
            <a:off x="273019" y="2015732"/>
            <a:ext cx="11675915" cy="3948453"/>
          </a:xfrm>
        </p:spPr>
        <p:txBody>
          <a:bodyPr>
            <a:normAutofit/>
          </a:bodyPr>
          <a:lstStyle/>
          <a:p>
            <a:pPr marL="0" indent="0">
              <a:buNone/>
            </a:pPr>
            <a:endParaRPr lang="en-US">
              <a:ea typeface="+mn-lt"/>
              <a:cs typeface="+mn-lt"/>
            </a:endParaRPr>
          </a:p>
          <a:p>
            <a:pPr marL="0" indent="0">
              <a:buNone/>
            </a:pPr>
            <a:r>
              <a:rPr lang="en-US">
                <a:ea typeface="+mn-lt"/>
                <a:cs typeface="+mn-lt"/>
              </a:rPr>
              <a:t>Intrusion detection is the first step in identifying a malicious </a:t>
            </a:r>
            <a:r>
              <a:rPr lang="en-US" err="1">
                <a:ea typeface="+mn-lt"/>
                <a:cs typeface="+mn-lt"/>
              </a:rPr>
              <a:t>behaviour</a:t>
            </a:r>
            <a:r>
              <a:rPr lang="en-US">
                <a:ea typeface="+mn-lt"/>
                <a:cs typeface="+mn-lt"/>
              </a:rPr>
              <a:t> against a system</a:t>
            </a:r>
            <a:endParaRPr lang="en-US"/>
          </a:p>
          <a:p>
            <a:pPr marL="0" indent="0">
              <a:buNone/>
            </a:pPr>
            <a:r>
              <a:rPr lang="en-US">
                <a:ea typeface="+mn-lt"/>
                <a:cs typeface="+mn-lt"/>
              </a:rPr>
              <a:t>There are two standard approaches used by Intrusion Detection Systems (IDS), these are</a:t>
            </a:r>
          </a:p>
          <a:p>
            <a:pPr marL="0" indent="0">
              <a:buNone/>
            </a:pPr>
            <a:r>
              <a:rPr lang="en-US">
                <a:ea typeface="+mn-lt"/>
                <a:cs typeface="+mn-lt"/>
              </a:rPr>
              <a:t> </a:t>
            </a:r>
            <a:r>
              <a:rPr lang="en-US" b="1">
                <a:ea typeface="+mn-lt"/>
                <a:cs typeface="+mn-lt"/>
              </a:rPr>
              <a:t>knowledge-based intrusion detection</a:t>
            </a:r>
            <a:r>
              <a:rPr lang="en-US">
                <a:ea typeface="+mn-lt"/>
                <a:cs typeface="+mn-lt"/>
              </a:rPr>
              <a:t> :Knowledge-based systems must possess an attack description, typically a signature that can be matched to attack manifestations. Signatures range from simple pattern matching to network packets</a:t>
            </a:r>
            <a:endParaRPr lang="en-US"/>
          </a:p>
          <a:p>
            <a:pPr marL="0" indent="0">
              <a:buNone/>
            </a:pPr>
            <a:r>
              <a:rPr lang="en-US">
                <a:ea typeface="+mn-lt"/>
                <a:cs typeface="+mn-lt"/>
              </a:rPr>
              <a:t>The usability of these systems is dependent on the False Alarm Rate (FAR) that they generate, which is made up of both false-positive alarms (raising an alarm for legitimate traffic) and false-negatives (the failure to register an intrusion attacks). </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1622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EBB8-EEAC-A3B8-7932-AC95DFD98A27}"/>
              </a:ext>
            </a:extLst>
          </p:cNvPr>
          <p:cNvSpPr>
            <a:spLocks noGrp="1"/>
          </p:cNvSpPr>
          <p:nvPr>
            <p:ph type="title"/>
          </p:nvPr>
        </p:nvSpPr>
        <p:spPr/>
        <p:txBody>
          <a:bodyPr/>
          <a:lstStyle/>
          <a:p>
            <a:r>
              <a:rPr lang="en-US"/>
              <a:t>KNOWLEDGE BASED IDS</a:t>
            </a:r>
          </a:p>
        </p:txBody>
      </p:sp>
      <p:sp>
        <p:nvSpPr>
          <p:cNvPr id="3" name="Content Placeholder 2">
            <a:extLst>
              <a:ext uri="{FF2B5EF4-FFF2-40B4-BE49-F238E27FC236}">
                <a16:creationId xmlns:a16="http://schemas.microsoft.com/office/drawing/2014/main" id="{C6BB9143-B65E-9686-D5B5-4B41C2E29FC0}"/>
              </a:ext>
            </a:extLst>
          </p:cNvPr>
          <p:cNvSpPr>
            <a:spLocks noGrp="1"/>
          </p:cNvSpPr>
          <p:nvPr>
            <p:ph idx="1"/>
          </p:nvPr>
        </p:nvSpPr>
        <p:spPr>
          <a:xfrm>
            <a:off x="333979" y="2015732"/>
            <a:ext cx="10720875" cy="4090693"/>
          </a:xfrm>
        </p:spPr>
        <p:txBody>
          <a:bodyPr>
            <a:normAutofit/>
          </a:bodyPr>
          <a:lstStyle/>
          <a:p>
            <a:r>
              <a:rPr lang="en-US">
                <a:ea typeface="+mn-lt"/>
                <a:cs typeface="+mn-lt"/>
              </a:rPr>
              <a:t>Knowledge-based systems must possess an attack description, typically a signature that can be matched to attack manifestations. Signatures range from simple pattern matching to network packets</a:t>
            </a:r>
          </a:p>
          <a:p>
            <a:r>
              <a:rPr lang="en-US">
                <a:ea typeface="+mn-lt"/>
                <a:cs typeface="+mn-lt"/>
              </a:rPr>
              <a:t>Used for identifying previously known attacks</a:t>
            </a:r>
            <a:endParaRPr lang="en-US"/>
          </a:p>
          <a:p>
            <a:pPr marL="0" indent="0">
              <a:buNone/>
            </a:pPr>
            <a:r>
              <a:rPr lang="en-US">
                <a:ea typeface="+mn-lt"/>
                <a:cs typeface="+mn-lt"/>
              </a:rPr>
              <a:t> Attack signatures stored in databases. </a:t>
            </a:r>
          </a:p>
          <a:p>
            <a:r>
              <a:rPr lang="en-US">
                <a:ea typeface="+mn-lt"/>
                <a:cs typeface="+mn-lt"/>
              </a:rPr>
              <a:t>Simple to implement. </a:t>
            </a:r>
          </a:p>
          <a:p>
            <a:r>
              <a:rPr lang="en-US">
                <a:ea typeface="+mn-lt"/>
                <a:cs typeface="+mn-lt"/>
              </a:rPr>
              <a:t>Require frequent updates to maintain security level.</a:t>
            </a:r>
          </a:p>
          <a:p>
            <a:r>
              <a:rPr lang="en-US">
                <a:ea typeface="+mn-lt"/>
                <a:cs typeface="+mn-lt"/>
              </a:rPr>
              <a:t>Slow to react to new attacks, as new </a:t>
            </a:r>
            <a:r>
              <a:rPr lang="en-US" err="1">
                <a:ea typeface="+mn-lt"/>
                <a:cs typeface="+mn-lt"/>
              </a:rPr>
              <a:t>behaviours</a:t>
            </a:r>
            <a:r>
              <a:rPr lang="en-US">
                <a:ea typeface="+mn-lt"/>
                <a:cs typeface="+mn-lt"/>
              </a:rPr>
              <a:t> signatures need to be added to the relevant databases. </a:t>
            </a:r>
            <a:endParaRPr lang="en-US"/>
          </a:p>
        </p:txBody>
      </p:sp>
    </p:spTree>
    <p:extLst>
      <p:ext uri="{BB962C8B-B14F-4D97-AF65-F5344CB8AC3E}">
        <p14:creationId xmlns:p14="http://schemas.microsoft.com/office/powerpoint/2010/main" val="11253965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Intrusion detection and counter measure virtual cloud systems-state of art and challenges</vt:lpstr>
      <vt:lpstr>CONTENTS</vt:lpstr>
      <vt:lpstr>ABSRACT</vt:lpstr>
      <vt:lpstr>inroduction</vt:lpstr>
      <vt:lpstr>Cloud Architecture </vt:lpstr>
      <vt:lpstr>SERVICE DEPLOYMENT MODELS </vt:lpstr>
      <vt:lpstr>Cloud Vulnerabilities</vt:lpstr>
      <vt:lpstr>INTRUSION DETECTION TECHNIQUES IN CLOUD</vt:lpstr>
      <vt:lpstr>KNOWLEDGE BASED IDS</vt:lpstr>
      <vt:lpstr>ANONAMLY BASED IDS</vt:lpstr>
      <vt:lpstr>IDSs Classification and Challenges </vt:lpstr>
      <vt:lpstr>DDOS ATTACKS AND TRADITIONAL COUNTERMEASURES</vt:lpstr>
      <vt:lpstr>PowerPoint Presentation</vt:lpstr>
      <vt:lpstr>VM COMMON SECURITY VULNERABILITIES AND  DEFENCE MECHANISMS </vt:lpstr>
      <vt:lpstr>IDPSS IN THE CLOUD</vt:lpstr>
      <vt:lpstr>SYSTEMS FOR DEFENDING AGAINST DDOS IN THE CLOUD</vt:lpstr>
      <vt:lpstr>PowerPoint Presentation</vt:lpstr>
      <vt:lpstr>PowerPoint Presentation</vt:lpstr>
      <vt:lpstr>SUMMARY OF FEATURES – DDOS CLOUD PROTECTION SYSTEMS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cp:revision>
  <dcterms:created xsi:type="dcterms:W3CDTF">2022-06-28T15:36:35Z</dcterms:created>
  <dcterms:modified xsi:type="dcterms:W3CDTF">2022-06-29T19:45:12Z</dcterms:modified>
</cp:coreProperties>
</file>