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70" r:id="rId4"/>
    <p:sldId id="257" r:id="rId5"/>
    <p:sldId id="269" r:id="rId6"/>
    <p:sldId id="258" r:id="rId7"/>
    <p:sldId id="259" r:id="rId8"/>
    <p:sldId id="260" r:id="rId9"/>
    <p:sldId id="261" r:id="rId10"/>
    <p:sldId id="268" r:id="rId11"/>
    <p:sldId id="262" r:id="rId12"/>
    <p:sldId id="266" r:id="rId13"/>
    <p:sldId id="263" r:id="rId14"/>
    <p:sldId id="267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3.png"/><Relationship Id="rId18" Type="http://schemas.openxmlformats.org/officeDocument/2006/relationships/image" Target="NULL" TargetMode="Externa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Master" Target="../slideMasters/slideMaster2.xml"/><Relationship Id="rId17" Type="http://schemas.openxmlformats.org/officeDocument/2006/relationships/image" Target="../media/image5.png"/><Relationship Id="rId2" Type="http://schemas.openxmlformats.org/officeDocument/2006/relationships/tags" Target="../tags/tag12.xml"/><Relationship Id="rId16" Type="http://schemas.microsoft.com/office/2007/relationships/hdphoto" Target="../media/hdphoto2.wdp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4.png"/><Relationship Id="rId10" Type="http://schemas.openxmlformats.org/officeDocument/2006/relationships/tags" Target="../tags/tag20.xml"/><Relationship Id="rId19" Type="http://schemas.openxmlformats.org/officeDocument/2006/relationships/image" Target="../media/image6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microsoft.com/office/2007/relationships/hdphoto" Target="../media/hdphoto3.wdp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8.png"/><Relationship Id="rId5" Type="http://schemas.openxmlformats.org/officeDocument/2006/relationships/tags" Target="../tags/tag31.xml"/><Relationship Id="rId10" Type="http://schemas.openxmlformats.org/officeDocument/2006/relationships/image" Target="NULL" TargetMode="External"/><Relationship Id="rId4" Type="http://schemas.openxmlformats.org/officeDocument/2006/relationships/tags" Target="../tags/tag30.xml"/><Relationship Id="rId9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0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microsoft.com/office/2007/relationships/hdphoto" Target="../media/hdphoto4.wdp"/><Relationship Id="rId2" Type="http://schemas.openxmlformats.org/officeDocument/2006/relationships/tags" Target="../tags/tag35.xml"/><Relationship Id="rId16" Type="http://schemas.microsoft.com/office/2007/relationships/hdphoto" Target="../media/hdphoto5.wdp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9.png"/><Relationship Id="rId5" Type="http://schemas.openxmlformats.org/officeDocument/2006/relationships/tags" Target="../tags/tag38.xml"/><Relationship Id="rId15" Type="http://schemas.openxmlformats.org/officeDocument/2006/relationships/image" Target="../media/image11.png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NULL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6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microsoft.com/office/2007/relationships/hdphoto" Target="../media/hdphoto2.wdp"/><Relationship Id="rId18" Type="http://schemas.openxmlformats.org/officeDocument/2006/relationships/image" Target="../media/image6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4.png"/><Relationship Id="rId17" Type="http://schemas.microsoft.com/office/2007/relationships/hdphoto" Target="../media/hdphoto1.wdp"/><Relationship Id="rId2" Type="http://schemas.openxmlformats.org/officeDocument/2006/relationships/tags" Target="../tags/tag80.xml"/><Relationship Id="rId16" Type="http://schemas.openxmlformats.org/officeDocument/2006/relationships/image" Target="../media/image3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15" Type="http://schemas.openxmlformats.org/officeDocument/2006/relationships/image" Target="NULL" TargetMode="Externa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1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 flipH="1" flipV="1">
            <a:off x="-952" y="0"/>
            <a:ext cx="914352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3331" y="5528120"/>
            <a:ext cx="1810669" cy="1347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8950" y="0"/>
            <a:ext cx="3717359" cy="4895512"/>
          </a:xfrm>
          <a:prstGeom prst="rect">
            <a:avLst/>
          </a:prstGeom>
        </p:spPr>
      </p:pic>
      <p:pic>
        <p:nvPicPr>
          <p:cNvPr id="9" name="@png2x_01_封面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r:link="rId18"/>
          <a:stretch>
            <a:fillRect/>
          </a:stretch>
        </p:blipFill>
        <p:spPr>
          <a:xfrm>
            <a:off x="0" y="18514"/>
            <a:ext cx="67341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760095" y="2205355"/>
            <a:ext cx="7886700" cy="211518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05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413" y="5785011"/>
            <a:ext cx="1920407" cy="107298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764381" y="819150"/>
            <a:ext cx="7886700" cy="1371600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buNone/>
              <a:defRPr sz="1500">
                <a:latin typeface="+mj-lt"/>
                <a:sym typeface="Arial" panose="020B0604020202020204" pitchFamily="34" charset="0"/>
              </a:defRPr>
            </a:lvl1pPr>
            <a:lvl2pPr marL="342900" indent="0" algn="ctr">
              <a:buNone/>
              <a:defRPr sz="1500">
                <a:latin typeface="+mj-lt"/>
              </a:defRPr>
            </a:lvl2pPr>
            <a:lvl3pPr marL="685800" indent="0" algn="ctr">
              <a:buNone/>
              <a:defRPr sz="1350">
                <a:latin typeface="+mj-lt"/>
              </a:defRPr>
            </a:lvl3pPr>
            <a:lvl4pPr marL="1028700" indent="0" algn="ctr">
              <a:buNone/>
              <a:defRPr sz="1200">
                <a:latin typeface="+mj-lt"/>
              </a:defRPr>
            </a:lvl4pPr>
            <a:lvl5pPr marL="1371600" indent="0" algn="ctr">
              <a:buNone/>
              <a:defRPr sz="1200">
                <a:latin typeface="+mj-lt"/>
              </a:defRPr>
            </a:lvl5pPr>
            <a:lvl6pPr marL="1714500" indent="0" algn="ctr">
              <a:buNone/>
              <a:defRPr sz="1200">
                <a:latin typeface="+mj-lt"/>
              </a:defRPr>
            </a:lvl6pPr>
            <a:lvl7pPr marL="2057400" indent="0" algn="ctr">
              <a:buNone/>
              <a:defRPr sz="1200">
                <a:latin typeface="+mj-lt"/>
              </a:defRPr>
            </a:lvl7pPr>
            <a:lvl8pPr marL="2400300" indent="0" algn="ctr">
              <a:buNone/>
              <a:defRPr sz="1200">
                <a:latin typeface="+mj-lt"/>
              </a:defRPr>
            </a:lvl8pPr>
            <a:lvl9pPr marL="2743200" indent="0" algn="ctr">
              <a:buNone/>
              <a:defRPr sz="12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61761" y="4327980"/>
            <a:ext cx="7893844" cy="1745274"/>
          </a:xfrm>
        </p:spPr>
        <p:txBody>
          <a:bodyPr anchor="t">
            <a:normAutofit/>
          </a:bodyPr>
          <a:lstStyle>
            <a:lvl1pPr marL="0" indent="0" algn="just">
              <a:lnSpc>
                <a:spcPct val="100000"/>
              </a:lnSpc>
              <a:buNone/>
              <a:defRPr sz="15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8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9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2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53" y="0"/>
            <a:ext cx="2744153" cy="6858000"/>
          </a:xfrm>
          <a:prstGeom prst="rect">
            <a:avLst/>
          </a:prstGeom>
          <a:gradFill>
            <a:gsLst>
              <a:gs pos="38000">
                <a:schemeClr val="accent4">
                  <a:alpha val="100000"/>
                </a:schemeClr>
              </a:gs>
              <a:gs pos="0">
                <a:schemeClr val="accent2"/>
              </a:gs>
              <a:gs pos="84000">
                <a:schemeClr val="accent1">
                  <a:alpha val="10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@png2x_01_目录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1905" y="0"/>
            <a:ext cx="27432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" y="5784850"/>
            <a:ext cx="969169" cy="107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7163" y="1160145"/>
            <a:ext cx="2431733" cy="4537710"/>
          </a:xfrm>
        </p:spPr>
        <p:txBody>
          <a:bodyPr anchor="ctr">
            <a:normAutofit/>
          </a:bodyPr>
          <a:lstStyle>
            <a:lvl1pPr algn="ctr">
              <a:defRPr sz="330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-952" y="0"/>
            <a:ext cx="914352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923" y="0"/>
            <a:ext cx="3717359" cy="4895512"/>
          </a:xfrm>
          <a:prstGeom prst="rect">
            <a:avLst/>
          </a:prstGeom>
        </p:spPr>
      </p:pic>
      <p:pic>
        <p:nvPicPr>
          <p:cNvPr id="10" name="@png2x_01_章节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2270998" y="0"/>
            <a:ext cx="687133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032885" y="3471545"/>
            <a:ext cx="4716304" cy="2688590"/>
          </a:xfrm>
        </p:spPr>
        <p:txBody>
          <a:bodyPr anchor="t">
            <a:normAutofit/>
          </a:bodyPr>
          <a:lstStyle>
            <a:lvl1pPr algn="just">
              <a:defRPr sz="33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510667"/>
            <a:ext cx="1673497" cy="1347333"/>
          </a:xfrm>
          <a:prstGeom prst="rect">
            <a:avLst/>
          </a:prstGeom>
        </p:spPr>
      </p:pic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4024074" y="464457"/>
            <a:ext cx="3612966" cy="2908699"/>
          </a:xfrm>
        </p:spPr>
        <p:txBody>
          <a:bodyPr wrap="none" anchor="b">
            <a:normAutofit/>
          </a:bodyPr>
          <a:lstStyle>
            <a:lvl1pPr marL="0" indent="0" algn="just">
              <a:buNone/>
              <a:defRPr sz="2700" b="1">
                <a:solidFill>
                  <a:schemeClr val="accent2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vert="horz" lIns="0" tIns="0" rIns="0" bIns="0" rtlCol="0" anchor="t" anchorCtr="0">
            <a:normAutofit/>
          </a:bodyPr>
          <a:lstStyle>
            <a:lvl1pPr algn="l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628650" y="1364400"/>
            <a:ext cx="3886200" cy="481320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4629150" y="1364400"/>
            <a:ext cx="3886200" cy="481320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9841" y="360000"/>
            <a:ext cx="7886700" cy="864000"/>
          </a:xfrm>
        </p:spPr>
        <p:txBody>
          <a:bodyPr vert="horz" lIns="0" tIns="0" rIns="0" bIns="0" rtlCol="0" anchor="t" anchorCtr="0">
            <a:normAutofit/>
          </a:bodyPr>
          <a:lstStyle>
            <a:lvl1pPr algn="l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29841" y="1364400"/>
            <a:ext cx="3868340" cy="540000"/>
          </a:xfrm>
        </p:spPr>
        <p:txBody>
          <a:bodyPr anchor="b"/>
          <a:lstStyle>
            <a:lvl1pPr marL="0" indent="0">
              <a:buNone/>
              <a:defRPr sz="1800" b="1">
                <a:latin typeface="+mj-lt"/>
                <a:sym typeface="Arial" panose="020B0604020202020204" pitchFamily="34" charset="0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29841" y="2061275"/>
            <a:ext cx="3868340" cy="41283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29150" y="1364400"/>
            <a:ext cx="3887391" cy="540000"/>
          </a:xfrm>
        </p:spPr>
        <p:txBody>
          <a:bodyPr anchor="b"/>
          <a:lstStyle>
            <a:lvl1pPr marL="0" indent="0">
              <a:buNone/>
              <a:defRPr sz="1800" b="1">
                <a:latin typeface="+mj-lt"/>
                <a:sym typeface="Arial" panose="020B0604020202020204" pitchFamily="34" charset="0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4629150" y="2061275"/>
            <a:ext cx="3887391" cy="41283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-476" y="-635"/>
            <a:ext cx="9143048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0635" y="-727"/>
            <a:ext cx="1591194" cy="1883827"/>
          </a:xfrm>
          <a:prstGeom prst="rect">
            <a:avLst/>
          </a:prstGeom>
        </p:spPr>
      </p:pic>
      <p:sp>
        <p:nvSpPr>
          <p:cNvPr id="7" name="任意多边形 9"/>
          <p:cNvSpPr/>
          <p:nvPr>
            <p:custDataLst>
              <p:tags r:id="rId3"/>
            </p:custDataLst>
          </p:nvPr>
        </p:nvSpPr>
        <p:spPr>
          <a:xfrm>
            <a:off x="953" y="371476"/>
            <a:ext cx="9143048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-476" y="-635"/>
            <a:ext cx="9143048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0635" y="-727"/>
            <a:ext cx="1591194" cy="1883827"/>
          </a:xfrm>
          <a:prstGeom prst="rect">
            <a:avLst/>
          </a:prstGeom>
        </p:spPr>
      </p:pic>
      <p:sp>
        <p:nvSpPr>
          <p:cNvPr id="8" name="任意多边形 9"/>
          <p:cNvSpPr/>
          <p:nvPr>
            <p:custDataLst>
              <p:tags r:id="rId3"/>
            </p:custDataLst>
          </p:nvPr>
        </p:nvSpPr>
        <p:spPr>
          <a:xfrm>
            <a:off x="953" y="371476"/>
            <a:ext cx="9143048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628650" y="870857"/>
            <a:ext cx="7886700" cy="530705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30079" y="360045"/>
            <a:ext cx="7886700" cy="763270"/>
          </a:xfrm>
        </p:spPr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28650" y="1296000"/>
            <a:ext cx="7885509" cy="576000"/>
          </a:xfrm>
        </p:spPr>
        <p:txBody>
          <a:bodyPr anchor="t"/>
          <a:lstStyle>
            <a:lvl1pPr marL="0" indent="0">
              <a:buNone/>
              <a:defRPr sz="1800" b="0">
                <a:latin typeface="+mj-lt"/>
                <a:sym typeface="Arial" panose="020B0604020202020204" pitchFamily="34" charset="0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 flipH="1" flipV="1">
            <a:off x="-952" y="0"/>
            <a:ext cx="9143524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8950" y="0"/>
            <a:ext cx="3717359" cy="4895512"/>
          </a:xfrm>
          <a:prstGeom prst="rect">
            <a:avLst/>
          </a:prstGeom>
        </p:spPr>
      </p:pic>
      <p:pic>
        <p:nvPicPr>
          <p:cNvPr id="9" name="@png2x_01_结束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1190" y="0"/>
            <a:ext cx="67341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751115" y="1103086"/>
            <a:ext cx="5617028" cy="2453412"/>
          </a:xfrm>
        </p:spPr>
        <p:txBody>
          <a:bodyPr anchor="b"/>
          <a:lstStyle>
            <a:lvl1pPr algn="l">
              <a:lnSpc>
                <a:spcPct val="100000"/>
              </a:lnSpc>
              <a:defRPr sz="45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33331" y="5555279"/>
            <a:ext cx="1810669" cy="1347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5413" y="5785011"/>
            <a:ext cx="1920407" cy="1072989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751114" y="3898612"/>
            <a:ext cx="5617028" cy="212554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8" Type="http://schemas.openxmlformats.org/officeDocument/2006/relationships/tags" Target="../tags/tag5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4.xml"/><Relationship Id="rId25" Type="http://schemas.openxmlformats.org/officeDocument/2006/relationships/image" Target="NULL" TargetMode="Externa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.x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@png2x_01_正文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 r:link="rId25"/>
          <a:stretch>
            <a:fillRect/>
          </a:stretch>
        </p:blipFill>
        <p:spPr>
          <a:xfrm>
            <a:off x="3855005" y="317"/>
            <a:ext cx="3326130" cy="442531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15"/>
            </p:custDataLst>
          </p:nvPr>
        </p:nvSpPr>
        <p:spPr>
          <a:xfrm>
            <a:off x="-476" y="-635"/>
            <a:ext cx="9143048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0635" y="-727"/>
            <a:ext cx="1591194" cy="188382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42938" y="509270"/>
            <a:ext cx="7886700" cy="6140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任意多边形 9"/>
          <p:cNvSpPr/>
          <p:nvPr>
            <p:custDataLst>
              <p:tags r:id="rId18"/>
            </p:custDataLst>
          </p:nvPr>
        </p:nvSpPr>
        <p:spPr>
          <a:xfrm>
            <a:off x="953" y="1122680"/>
            <a:ext cx="9143048" cy="5735955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28650" y="1406525"/>
            <a:ext cx="7886700" cy="47713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bg1"/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sym typeface="Arial" panose="020B0604020202020204" pitchFamily="34" charset="0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9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825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4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4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4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4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60095" y="2511266"/>
            <a:ext cx="7886700" cy="1586389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 dirty="0">
                <a:ea typeface="+mj-ea"/>
              </a:rPr>
              <a:t>Fake News Detection Project</a:t>
            </a:r>
          </a:p>
        </p:txBody>
      </p:sp>
      <p:sp>
        <p:nvSpPr>
          <p:cNvPr id="8" name="副标题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64381" y="1471613"/>
            <a:ext cx="7886700" cy="10287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2000" dirty="0"/>
              <a:t>Using TF-IDF &amp; Logistic Regression</a:t>
            </a:r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sz="2000" dirty="0"/>
          </a:p>
          <a:p>
            <a:pPr marL="0" indent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sz="2000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>
          <a:xfrm>
            <a:off x="761761" y="4103235"/>
            <a:ext cx="7893844" cy="1308956"/>
          </a:xfrm>
        </p:spPr>
        <p:txBody>
          <a:bodyPr>
            <a:normAutofit fontScale="92500"/>
          </a:bodyPr>
          <a:lstStyle/>
          <a:p>
            <a:r>
              <a:rPr lang="en-IN" dirty="0"/>
              <a:t>Done By :                                                                                                             Under the </a:t>
            </a:r>
            <a:r>
              <a:rPr lang="en-IN" dirty="0" err="1"/>
              <a:t>guidence</a:t>
            </a:r>
            <a:r>
              <a:rPr lang="en-IN" dirty="0"/>
              <a:t> of: </a:t>
            </a:r>
          </a:p>
          <a:p>
            <a:r>
              <a:rPr lang="en-IN" dirty="0"/>
              <a:t>•</a:t>
            </a:r>
            <a:r>
              <a:rPr lang="en-IN" dirty="0" err="1"/>
              <a:t>N.Vinay</a:t>
            </a:r>
            <a:r>
              <a:rPr lang="en-IN" dirty="0"/>
              <a:t>-(B200849)                                                                                           • </a:t>
            </a:r>
            <a:r>
              <a:rPr lang="pt-BR" dirty="0"/>
              <a:t>Sravanthi madam (Dept.of ECE)</a:t>
            </a:r>
            <a:endParaRPr lang="en-IN" dirty="0"/>
          </a:p>
          <a:p>
            <a:r>
              <a:rPr lang="en-IN" dirty="0"/>
              <a:t>•</a:t>
            </a:r>
            <a:r>
              <a:rPr lang="en-IN" dirty="0" err="1"/>
              <a:t>J.Ajay</a:t>
            </a:r>
            <a:r>
              <a:rPr lang="en-IN" dirty="0"/>
              <a:t> Kumar(B200892)</a:t>
            </a:r>
          </a:p>
          <a:p>
            <a:r>
              <a:rPr lang="en-IN" dirty="0"/>
              <a:t>•</a:t>
            </a:r>
            <a:r>
              <a:rPr lang="en-IN" dirty="0" err="1"/>
              <a:t>M.Jeevan</a:t>
            </a:r>
            <a:r>
              <a:rPr lang="en-IN" dirty="0"/>
              <a:t>-(B201033)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Accuracy:</a:t>
            </a:r>
          </a:p>
          <a:p>
            <a:pPr lvl="1"/>
            <a:r>
              <a:rPr>
                <a:solidFill>
                  <a:schemeClr val="tx1"/>
                </a:solidFill>
              </a:rPr>
              <a:t>Training set: ~98.6%</a:t>
            </a:r>
          </a:p>
          <a:p>
            <a:pPr lvl="1"/>
            <a:r>
              <a:rPr>
                <a:solidFill>
                  <a:schemeClr val="tx1"/>
                </a:solidFill>
              </a:rPr>
              <a:t>Test set: ~97.9%</a:t>
            </a:r>
          </a:p>
          <a:p>
            <a:pPr lvl="1"/>
            <a:r>
              <a:rPr>
                <a:solidFill>
                  <a:schemeClr val="tx1"/>
                </a:solidFill>
              </a:rPr>
              <a:t>Model generalizes well with minimal overfitting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1"/>
                </a:solidFill>
              </a:rPr>
              <a:t>Evaluation Results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del_accuracy_cha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335" y="1979930"/>
            <a:ext cx="4572000" cy="36576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Process:</a:t>
            </a:r>
          </a:p>
          <a:p>
            <a:pPr lvl="1"/>
            <a:r>
              <a:rPr>
                <a:solidFill>
                  <a:schemeClr val="tx1"/>
                </a:solidFill>
              </a:rPr>
              <a:t>Preprocess raw news text</a:t>
            </a:r>
          </a:p>
          <a:p>
            <a:pPr lvl="1"/>
            <a:r>
              <a:rPr>
                <a:solidFill>
                  <a:schemeClr val="tx1"/>
                </a:solidFill>
              </a:rPr>
              <a:t>Vectorize with TF-IDF</a:t>
            </a:r>
          </a:p>
          <a:p>
            <a:pPr lvl="1"/>
            <a:r>
              <a:rPr>
                <a:solidFill>
                  <a:schemeClr val="tx1"/>
                </a:solidFill>
              </a:rPr>
              <a:t>Predict label using trained model</a:t>
            </a:r>
          </a:p>
          <a:p>
            <a:pPr lvl="1"/>
            <a:r>
              <a:rPr>
                <a:solidFill>
                  <a:schemeClr val="tx1"/>
                </a:solidFill>
              </a:rPr>
              <a:t>Example: 'Breaking: Government announces huge tax cuts' → Real/Fake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048000" y="4432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 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Sample Prediction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5-07-04 at 19.29.45_9cd30c2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30" y="1515110"/>
            <a:ext cx="5511800" cy="518668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Related Graphs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Key Takeaways &amp; Next Steps:</a:t>
            </a:r>
          </a:p>
          <a:p>
            <a:pPr lvl="1"/>
            <a:r>
              <a:rPr>
                <a:solidFill>
                  <a:schemeClr val="tx1"/>
                </a:solidFill>
              </a:rPr>
              <a:t>High accuracy in fake news detection</a:t>
            </a:r>
          </a:p>
          <a:p>
            <a:pPr lvl="1"/>
            <a:r>
              <a:rPr>
                <a:solidFill>
                  <a:schemeClr val="tx1"/>
                </a:solidFill>
              </a:rPr>
              <a:t>Explore more advanced models (e.g., SVM, deep learning)</a:t>
            </a:r>
          </a:p>
          <a:p>
            <a:pPr lvl="1"/>
            <a:r>
              <a:rPr>
                <a:solidFill>
                  <a:schemeClr val="tx1"/>
                </a:solidFill>
              </a:rPr>
              <a:t>Incorporate full article text for richer context</a:t>
            </a:r>
          </a:p>
          <a:p>
            <a:pPr lvl="1"/>
            <a:r>
              <a:rPr>
                <a:solidFill>
                  <a:schemeClr val="tx1"/>
                </a:solidFill>
              </a:rPr>
              <a:t>Deploy as a web service for real-time detection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1"/>
                </a:solidFill>
              </a:rPr>
              <a:t>Conclusion &amp; Future Work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/>
              <a:t>Manual classification of news headlines into topics (such as politics,</a:t>
            </a:r>
          </a:p>
          <a:p>
            <a:r>
              <a:rPr lang="en-US" altLang="en-US" sz="1600" dirty="0"/>
              <a:t>sports, technology, or entertainment) is not scalable when </a:t>
            </a:r>
            <a:r>
              <a:rPr lang="en-US" altLang="en-US" sz="1600" dirty="0" err="1"/>
              <a:t>dealingwith</a:t>
            </a:r>
            <a:r>
              <a:rPr lang="en-US" altLang="en-US" sz="1600" dirty="0"/>
              <a:t> thousands of articles published daily. The goal of this project </a:t>
            </a:r>
            <a:r>
              <a:rPr lang="en-US" altLang="en-US" sz="1600" dirty="0" err="1"/>
              <a:t>isto</a:t>
            </a:r>
            <a:r>
              <a:rPr lang="en-US" altLang="en-US" sz="1600" dirty="0"/>
              <a:t> develop an automated system that</a:t>
            </a:r>
          </a:p>
          <a:p>
            <a:pPr marL="0" indent="0">
              <a:buNone/>
            </a:pPr>
            <a:r>
              <a:rPr lang="en-US" altLang="en-US" sz="1600" dirty="0"/>
              <a:t> • Accurately assigns a category label to each headline.</a:t>
            </a:r>
          </a:p>
          <a:p>
            <a:pPr marL="0" indent="0">
              <a:buNone/>
            </a:pPr>
            <a:r>
              <a:rPr lang="en-US" altLang="en-US" sz="1600" dirty="0"/>
              <a:t> • Processes new, unseen headlines quickly and reliably.</a:t>
            </a:r>
          </a:p>
          <a:p>
            <a:pPr marL="0" indent="0">
              <a:buNone/>
            </a:pPr>
            <a:r>
              <a:rPr lang="en-US" altLang="en-US" sz="1600" dirty="0"/>
              <a:t> • Provides a clear and reproducible methodology that can </a:t>
            </a:r>
            <a:r>
              <a:rPr lang="en-US" altLang="en-US" sz="1600" dirty="0" err="1"/>
              <a:t>beextended</a:t>
            </a:r>
            <a:r>
              <a:rPr lang="en-US" altLang="en-US" sz="1600" dirty="0"/>
              <a:t> to other classification                               tasks.</a:t>
            </a:r>
          </a:p>
          <a:p>
            <a:pPr marL="0" indent="0">
              <a:buNone/>
            </a:pPr>
            <a:r>
              <a:rPr lang="en-US" altLang="en-US" sz="1600" dirty="0"/>
              <a:t> </a:t>
            </a:r>
            <a:r>
              <a:rPr lang="en-US" altLang="en-US" sz="1600" dirty="0">
                <a:sym typeface="+mn-ea"/>
              </a:rPr>
              <a:t> •</a:t>
            </a:r>
            <a:r>
              <a:rPr lang="en-US" altLang="en-US" sz="1600" dirty="0"/>
              <a:t>Achieving these objectives can save time, reduce human error, </a:t>
            </a:r>
            <a:r>
              <a:rPr lang="en-US" altLang="en-US" sz="1600" dirty="0" err="1"/>
              <a:t>andsupport</a:t>
            </a:r>
            <a:r>
              <a:rPr lang="en-US" altLang="en-US" sz="1600" dirty="0"/>
              <a:t> downstream applications like personalized news feeds or content recommendation engines.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502265" y="35490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>
                <a:solidFill>
                  <a:schemeClr val="tx1"/>
                </a:solidFill>
              </a:rPr>
              <a:t>Pipeline:</a:t>
            </a:r>
          </a:p>
          <a:p>
            <a:pPr lvl="1"/>
            <a:r>
              <a:rPr dirty="0">
                <a:solidFill>
                  <a:schemeClr val="tx1"/>
                </a:solidFill>
              </a:rPr>
              <a:t>Load &amp; inspect dataset</a:t>
            </a:r>
          </a:p>
          <a:p>
            <a:pPr lvl="1"/>
            <a:r>
              <a:rPr dirty="0">
                <a:solidFill>
                  <a:schemeClr val="tx1"/>
                </a:solidFill>
              </a:rPr>
              <a:t>Data cleaning &amp; preprocessing</a:t>
            </a:r>
          </a:p>
          <a:p>
            <a:pPr lvl="1"/>
            <a:r>
              <a:rPr dirty="0">
                <a:solidFill>
                  <a:schemeClr val="tx1"/>
                </a:solidFill>
              </a:rPr>
              <a:t>TF-IDF feature extraction</a:t>
            </a:r>
          </a:p>
          <a:p>
            <a:pPr lvl="1"/>
            <a:r>
              <a:rPr dirty="0">
                <a:solidFill>
                  <a:schemeClr val="tx1"/>
                </a:solidFill>
              </a:rPr>
              <a:t>Train/Test split</a:t>
            </a:r>
          </a:p>
          <a:p>
            <a:pPr lvl="1"/>
            <a:r>
              <a:rPr dirty="0">
                <a:solidFill>
                  <a:schemeClr val="tx1"/>
                </a:solidFill>
              </a:rPr>
              <a:t>Logistic Regression modeling</a:t>
            </a:r>
          </a:p>
          <a:p>
            <a:pPr lvl="1"/>
            <a:r>
              <a:rPr dirty="0">
                <a:solidFill>
                  <a:schemeClr val="tx1"/>
                </a:solidFill>
              </a:rPr>
              <a:t>Evaluate &amp; predict</a:t>
            </a: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1"/>
                </a:solidFill>
              </a:rPr>
              <a:t>Project Overview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Machine Learning Workflow for News Classification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140" y="1406525"/>
            <a:ext cx="7156450" cy="477139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  </a:t>
            </a:r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Key points:</a:t>
            </a:r>
          </a:p>
          <a:p>
            <a:pPr lvl="1"/>
            <a:r>
              <a:rPr>
                <a:solidFill>
                  <a:schemeClr val="tx1"/>
                </a:solidFill>
              </a:rPr>
              <a:t>20,800 news articles (real &amp; fake)</a:t>
            </a:r>
          </a:p>
          <a:p>
            <a:pPr lvl="1"/>
            <a:r>
              <a:rPr>
                <a:solidFill>
                  <a:schemeClr val="tx1"/>
                </a:solidFill>
              </a:rPr>
              <a:t>Columns: id, title, author, text, label</a:t>
            </a:r>
          </a:p>
          <a:p>
            <a:pPr lvl="1"/>
            <a:r>
              <a:rPr>
                <a:solidFill>
                  <a:schemeClr val="tx1"/>
                </a:solidFill>
              </a:rPr>
              <a:t>Label: 0 = Real, 1 = Fake</a:t>
            </a:r>
          </a:p>
          <a:p>
            <a:pPr lvl="1"/>
            <a:r>
              <a:rPr>
                <a:solidFill>
                  <a:schemeClr val="tx1"/>
                </a:solidFill>
              </a:rPr>
              <a:t>Missing values handled (filled with empty strings)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1"/>
                </a:solidFill>
              </a:rPr>
              <a:t>Dataset Description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Steps:</a:t>
            </a:r>
          </a:p>
          <a:p>
            <a:pPr lvl="1"/>
            <a:r>
              <a:rPr>
                <a:solidFill>
                  <a:schemeClr val="tx1"/>
                </a:solidFill>
              </a:rPr>
              <a:t>Concatenate author &amp; title into 'content'</a:t>
            </a:r>
          </a:p>
          <a:p>
            <a:pPr lvl="1"/>
            <a:r>
              <a:rPr>
                <a:solidFill>
                  <a:schemeClr val="tx1"/>
                </a:solidFill>
              </a:rPr>
              <a:t>Remove non-letter characters</a:t>
            </a:r>
          </a:p>
          <a:p>
            <a:pPr lvl="1"/>
            <a:r>
              <a:rPr>
                <a:solidFill>
                  <a:schemeClr val="tx1"/>
                </a:solidFill>
              </a:rPr>
              <a:t>Convert to lowercase</a:t>
            </a:r>
          </a:p>
          <a:p>
            <a:pPr lvl="1"/>
            <a:r>
              <a:rPr>
                <a:solidFill>
                  <a:schemeClr val="tx1"/>
                </a:solidFill>
              </a:rPr>
              <a:t>Remove stopwords</a:t>
            </a:r>
          </a:p>
          <a:p>
            <a:pPr lvl="1"/>
            <a:r>
              <a:rPr>
                <a:solidFill>
                  <a:schemeClr val="tx1"/>
                </a:solidFill>
              </a:rPr>
              <a:t>Apply Porter stemming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1"/>
                </a:solidFill>
              </a:rPr>
              <a:t>Text Preprocessing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TF-IDF Vectorization:</a:t>
            </a:r>
          </a:p>
          <a:p>
            <a:pPr lvl="1"/>
            <a:r>
              <a:rPr>
                <a:solidFill>
                  <a:schemeClr val="tx1"/>
                </a:solidFill>
              </a:rPr>
              <a:t>Converts text to numeric features</a:t>
            </a:r>
          </a:p>
          <a:p>
            <a:pPr lvl="1"/>
            <a:r>
              <a:rPr>
                <a:solidFill>
                  <a:schemeClr val="tx1"/>
                </a:solidFill>
              </a:rPr>
              <a:t>Transforms to sparse matrix of shape (20800, 17128)</a:t>
            </a:r>
          </a:p>
          <a:p>
            <a:pPr lvl="1"/>
            <a:r>
              <a:rPr>
                <a:solidFill>
                  <a:schemeClr val="tx1"/>
                </a:solidFill>
              </a:rPr>
              <a:t>Weights terms by rarity &amp; importance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1"/>
                </a:solidFill>
              </a:rPr>
              <a:t>Feature Extraction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Details:</a:t>
            </a:r>
          </a:p>
          <a:p>
            <a:pPr lvl="1"/>
            <a:r>
              <a:rPr>
                <a:solidFill>
                  <a:schemeClr val="tx1"/>
                </a:solidFill>
              </a:rPr>
              <a:t>Split data: 80% train, 20% test (stratified)</a:t>
            </a:r>
          </a:p>
          <a:p>
            <a:pPr lvl="1"/>
            <a:r>
              <a:rPr>
                <a:solidFill>
                  <a:schemeClr val="tx1"/>
                </a:solidFill>
              </a:rPr>
              <a:t>Logistic Regression classifier</a:t>
            </a:r>
          </a:p>
          <a:p>
            <a:pPr lvl="1"/>
            <a:r>
              <a:rPr>
                <a:solidFill>
                  <a:schemeClr val="tx1"/>
                </a:solidFill>
              </a:rPr>
              <a:t>Random state = 2 for reproducibility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1"/>
                </a:solidFill>
              </a:rPr>
              <a:t>Model Training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igmoid_sigma_onl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1908175"/>
            <a:ext cx="7880985" cy="472884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1"/>
  <p:tag name="KSO_WM_TEMPLATE_THUMBS_INDEX" val="1、9"/>
  <p:tag name="KSO_WM_SPECIAL_SOURCE" val="bdnul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UNIT_TYPE" val="i"/>
  <p:tag name="KSO_WM_UNIT_INDEX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802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802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02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1"/>
  <p:tag name="KSO_WM_SLIDE_LAYOUT" val="a_b_f"/>
  <p:tag name="KSO_WM_SLIDE_LAYOUT_CNT" val="1_1_1"/>
  <p:tag name="KSO_WM_SLIDE_TYPE" val="title"/>
  <p:tag name="KSO_WM_SLIDE_SUBTYPE" val="pureTxt"/>
  <p:tag name="KSO_WM_TEMPLATE_THUMBS_INDEX" val="1、9"/>
  <p:tag name="KSO_WM_SPECIAL_SOURCE" val="bdnull"/>
  <p:tag name="KSO_WM_SLIDE_THEME_ID" val="3323876"/>
  <p:tag name="KSO_WM_SLIDE_THEME_NAME" val="Z_20238021_Green Gradient Minimalis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1_1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The title goes her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21_1*b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Add descrip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1_1*f*4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Nam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802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164">
      <a:dk1>
        <a:srgbClr val="000000"/>
      </a:dk1>
      <a:lt1>
        <a:srgbClr val="FFFFFF"/>
      </a:lt1>
      <a:dk2>
        <a:srgbClr val="000F3A"/>
      </a:dk2>
      <a:lt2>
        <a:srgbClr val="FFFFFF"/>
      </a:lt2>
      <a:accent1>
        <a:srgbClr val="2457D5"/>
      </a:accent1>
      <a:accent2>
        <a:srgbClr val="00B97D"/>
      </a:accent2>
      <a:accent3>
        <a:srgbClr val="DDC64F"/>
      </a:accent3>
      <a:accent4>
        <a:srgbClr val="2FC0EE"/>
      </a:accent4>
      <a:accent5>
        <a:srgbClr val="602FEE"/>
      </a:accent5>
      <a:accent6>
        <a:srgbClr val="89B900"/>
      </a:accent6>
      <a:hlink>
        <a:srgbClr val="304FFE"/>
      </a:hlink>
      <a:folHlink>
        <a:srgbClr val="492067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401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Inter</vt:lpstr>
      <vt:lpstr>Office Theme</vt:lpstr>
      <vt:lpstr>1_Office Theme</vt:lpstr>
      <vt:lpstr>Fake News Detection Project</vt:lpstr>
      <vt:lpstr>Problem Statement</vt:lpstr>
      <vt:lpstr>PowerPoint Presentation</vt:lpstr>
      <vt:lpstr>  WORKFLOW</vt:lpstr>
      <vt:lpstr>PowerPoint Presentation</vt:lpstr>
      <vt:lpstr>PowerPoint Presentation</vt:lpstr>
      <vt:lpstr>PowerPoint Presentation</vt:lpstr>
      <vt:lpstr>PowerPoint Presentation</vt:lpstr>
      <vt:lpstr>MODEL</vt:lpstr>
      <vt:lpstr>PowerPoint Presentation</vt:lpstr>
      <vt:lpstr>Evaluation Results</vt:lpstr>
      <vt:lpstr>PowerPoint Presentation</vt:lpstr>
      <vt:lpstr>Related Graphs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sindhu jakkula</cp:lastModifiedBy>
  <cp:revision>11</cp:revision>
  <dcterms:created xsi:type="dcterms:W3CDTF">2013-01-27T09:14:00Z</dcterms:created>
  <dcterms:modified xsi:type="dcterms:W3CDTF">2025-07-05T03:27:07Z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98DDBF1252624CC89FB03A8C5B0EB920_12</vt:lpwstr>
  </property>
  <property fmtid="{D5CDD505-2E9C-101B-9397-08002B2CF9AE}" pid="3" name="KSOProductBuildVer">
    <vt:lpwstr>1033-12.2.0.21546</vt:lpwstr>
  </property>
</Properties>
</file>