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76" r:id="rId1"/>
  </p:sldMasterIdLst>
  <p:sldIdLst>
    <p:sldId id="288" r:id="rId2"/>
    <p:sldId id="280" r:id="rId3"/>
    <p:sldId id="287" r:id="rId4"/>
    <p:sldId id="282" r:id="rId5"/>
    <p:sldId id="289" r:id="rId6"/>
    <p:sldId id="279" r:id="rId7"/>
    <p:sldId id="291" r:id="rId8"/>
    <p:sldId id="292" r:id="rId9"/>
    <p:sldId id="290" r:id="rId10"/>
    <p:sldId id="293" r:id="rId11"/>
    <p:sldId id="294" r:id="rId12"/>
    <p:sldId id="295" r:id="rId13"/>
    <p:sldId id="275" r:id="rId14"/>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1027"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69BE50-DE20-4A14-9B6B-A1D1E4F89B51}"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E1B0524C-BFAC-4E7A-80D5-D0FDF2EF8224}">
      <dgm:prSet/>
      <dgm:spPr/>
      <dgm:t>
        <a:bodyPr/>
        <a:lstStyle/>
        <a:p>
          <a:pPr rtl="0"/>
          <a:r>
            <a:rPr lang="en-US" b="1" u="sng" dirty="0">
              <a:latin typeface="Times New Roman" panose="02020603050405020304" pitchFamily="18" charset="0"/>
              <a:cs typeface="Times New Roman" panose="02020603050405020304" pitchFamily="18" charset="0"/>
            </a:rPr>
            <a:t>Project Guide</a:t>
          </a:r>
          <a:r>
            <a:rPr lang="en-US" b="1" dirty="0">
              <a:latin typeface="Times New Roman" panose="02020603050405020304" pitchFamily="18" charset="0"/>
              <a:cs typeface="Times New Roman" panose="02020603050405020304" pitchFamily="18" charset="0"/>
            </a:rPr>
            <a:t>: Arvind Reddy Sir(Under Tech Jobs)</a:t>
          </a:r>
          <a:endParaRPr lang="en-US" b="0" dirty="0">
            <a:latin typeface="Times New Roman" panose="02020603050405020304" pitchFamily="18" charset="0"/>
            <a:cs typeface="Times New Roman" panose="02020603050405020304" pitchFamily="18" charset="0"/>
          </a:endParaRPr>
        </a:p>
      </dgm:t>
    </dgm:pt>
    <dgm:pt modelId="{F1565E04-57D3-48F1-8FB9-675E677F10D7}" type="parTrans" cxnId="{800EFDAF-8B96-4C71-A918-DE4547F6970C}">
      <dgm:prSet/>
      <dgm:spPr/>
      <dgm:t>
        <a:bodyPr/>
        <a:lstStyle/>
        <a:p>
          <a:endParaRPr lang="en-US"/>
        </a:p>
      </dgm:t>
    </dgm:pt>
    <dgm:pt modelId="{CF32A8ED-E356-4BD3-8E1C-FE209DC627CC}" type="sibTrans" cxnId="{800EFDAF-8B96-4C71-A918-DE4547F6970C}">
      <dgm:prSet/>
      <dgm:spPr/>
      <dgm:t>
        <a:bodyPr/>
        <a:lstStyle/>
        <a:p>
          <a:endParaRPr lang="en-US"/>
        </a:p>
      </dgm:t>
    </dgm:pt>
    <dgm:pt modelId="{E7B5E454-971D-47B2-AFA8-AEF6D6FE8026}">
      <dgm:prSet/>
      <dgm:spPr/>
      <dgm:t>
        <a:bodyPr/>
        <a:lstStyle/>
        <a:p>
          <a:pPr rtl="0"/>
          <a:r>
            <a:rPr lang="en-US" b="1" u="sng" dirty="0">
              <a:latin typeface="Times New Roman" panose="02020603050405020304" pitchFamily="18" charset="0"/>
              <a:cs typeface="Times New Roman" panose="02020603050405020304" pitchFamily="18" charset="0"/>
            </a:rPr>
            <a:t>Presented by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Karre</a:t>
          </a:r>
          <a:r>
            <a:rPr lang="en-US" dirty="0">
              <a:latin typeface="Times New Roman" panose="02020603050405020304" pitchFamily="18" charset="0"/>
              <a:cs typeface="Times New Roman" panose="02020603050405020304" pitchFamily="18" charset="0"/>
            </a:rPr>
            <a:t> Ajay &amp; Sai kumar.</a:t>
          </a:r>
        </a:p>
      </dgm:t>
    </dgm:pt>
    <dgm:pt modelId="{6E034881-91E0-4D9D-889B-6FC97EAAAA77}" type="parTrans" cxnId="{26418C57-1F85-4803-9A3E-53937A04118F}">
      <dgm:prSet/>
      <dgm:spPr/>
      <dgm:t>
        <a:bodyPr/>
        <a:lstStyle/>
        <a:p>
          <a:endParaRPr lang="en-US"/>
        </a:p>
      </dgm:t>
    </dgm:pt>
    <dgm:pt modelId="{FCACB61E-B867-4ABE-8D83-C3BF33609BBD}" type="sibTrans" cxnId="{26418C57-1F85-4803-9A3E-53937A04118F}">
      <dgm:prSet/>
      <dgm:spPr/>
      <dgm:t>
        <a:bodyPr/>
        <a:lstStyle/>
        <a:p>
          <a:endParaRPr lang="en-US"/>
        </a:p>
      </dgm:t>
    </dgm:pt>
    <dgm:pt modelId="{07B29E8C-5052-4776-9F62-11A2D7A8F1CA}" type="pres">
      <dgm:prSet presAssocID="{4A69BE50-DE20-4A14-9B6B-A1D1E4F89B51}" presName="linear" presStyleCnt="0">
        <dgm:presLayoutVars>
          <dgm:animLvl val="lvl"/>
          <dgm:resizeHandles val="exact"/>
        </dgm:presLayoutVars>
      </dgm:prSet>
      <dgm:spPr/>
    </dgm:pt>
    <dgm:pt modelId="{0399086D-A60E-4961-A965-AFB26146FCE5}" type="pres">
      <dgm:prSet presAssocID="{E1B0524C-BFAC-4E7A-80D5-D0FDF2EF8224}" presName="parentText" presStyleLbl="node1" presStyleIdx="0" presStyleCnt="2" custScaleX="70679" custScaleY="35339" custLinFactNeighborX="-87" custLinFactNeighborY="14778">
        <dgm:presLayoutVars>
          <dgm:chMax val="0"/>
          <dgm:bulletEnabled val="1"/>
        </dgm:presLayoutVars>
      </dgm:prSet>
      <dgm:spPr/>
    </dgm:pt>
    <dgm:pt modelId="{F903AF7D-5153-4AB5-9D92-3C6EA8B3B0AC}" type="pres">
      <dgm:prSet presAssocID="{CF32A8ED-E356-4BD3-8E1C-FE209DC627CC}" presName="spacer" presStyleCnt="0"/>
      <dgm:spPr/>
    </dgm:pt>
    <dgm:pt modelId="{24F8FD20-6059-479B-9CE7-C2FD4785F909}" type="pres">
      <dgm:prSet presAssocID="{E7B5E454-971D-47B2-AFA8-AEF6D6FE8026}" presName="parentText" presStyleLbl="node1" presStyleIdx="1" presStyleCnt="2" custScaleX="63538" custScaleY="15815">
        <dgm:presLayoutVars>
          <dgm:chMax val="0"/>
          <dgm:bulletEnabled val="1"/>
        </dgm:presLayoutVars>
      </dgm:prSet>
      <dgm:spPr/>
    </dgm:pt>
  </dgm:ptLst>
  <dgm:cxnLst>
    <dgm:cxn modelId="{DF91DE2E-8F3A-4CD1-A086-63810570BE2D}" type="presOf" srcId="{E7B5E454-971D-47B2-AFA8-AEF6D6FE8026}" destId="{24F8FD20-6059-479B-9CE7-C2FD4785F909}" srcOrd="0" destOrd="0" presId="urn:microsoft.com/office/officeart/2005/8/layout/vList2"/>
    <dgm:cxn modelId="{AA00B06A-0A84-4ECE-A867-52F70D084E34}" type="presOf" srcId="{E1B0524C-BFAC-4E7A-80D5-D0FDF2EF8224}" destId="{0399086D-A60E-4961-A965-AFB26146FCE5}" srcOrd="0" destOrd="0" presId="urn:microsoft.com/office/officeart/2005/8/layout/vList2"/>
    <dgm:cxn modelId="{26418C57-1F85-4803-9A3E-53937A04118F}" srcId="{4A69BE50-DE20-4A14-9B6B-A1D1E4F89B51}" destId="{E7B5E454-971D-47B2-AFA8-AEF6D6FE8026}" srcOrd="1" destOrd="0" parTransId="{6E034881-91E0-4D9D-889B-6FC97EAAAA77}" sibTransId="{FCACB61E-B867-4ABE-8D83-C3BF33609BBD}"/>
    <dgm:cxn modelId="{37B172A3-FDD8-4AC1-AC96-21D3E9EC0255}" type="presOf" srcId="{4A69BE50-DE20-4A14-9B6B-A1D1E4F89B51}" destId="{07B29E8C-5052-4776-9F62-11A2D7A8F1CA}" srcOrd="0" destOrd="0" presId="urn:microsoft.com/office/officeart/2005/8/layout/vList2"/>
    <dgm:cxn modelId="{800EFDAF-8B96-4C71-A918-DE4547F6970C}" srcId="{4A69BE50-DE20-4A14-9B6B-A1D1E4F89B51}" destId="{E1B0524C-BFAC-4E7A-80D5-D0FDF2EF8224}" srcOrd="0" destOrd="0" parTransId="{F1565E04-57D3-48F1-8FB9-675E677F10D7}" sibTransId="{CF32A8ED-E356-4BD3-8E1C-FE209DC627CC}"/>
    <dgm:cxn modelId="{67B18A40-F436-46CF-AFB1-C1CF4382B360}" type="presParOf" srcId="{07B29E8C-5052-4776-9F62-11A2D7A8F1CA}" destId="{0399086D-A60E-4961-A965-AFB26146FCE5}" srcOrd="0" destOrd="0" presId="urn:microsoft.com/office/officeart/2005/8/layout/vList2"/>
    <dgm:cxn modelId="{5718B4D3-361C-4B46-8947-00B11D63AF89}" type="presParOf" srcId="{07B29E8C-5052-4776-9F62-11A2D7A8F1CA}" destId="{F903AF7D-5153-4AB5-9D92-3C6EA8B3B0AC}" srcOrd="1" destOrd="0" presId="urn:microsoft.com/office/officeart/2005/8/layout/vList2"/>
    <dgm:cxn modelId="{7116C9C2-CBFC-4B27-88F7-6F8E464938F4}" type="presParOf" srcId="{07B29E8C-5052-4776-9F62-11A2D7A8F1CA}" destId="{24F8FD20-6059-479B-9CE7-C2FD4785F909}"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139CB82-C24E-4C43-999F-3B6E74BE1C6D}" type="doc">
      <dgm:prSet loTypeId="urn:microsoft.com/office/officeart/2005/8/layout/default" loCatId="list" qsTypeId="urn:microsoft.com/office/officeart/2005/8/quickstyle/simple1" qsCatId="simple" csTypeId="urn:microsoft.com/office/officeart/2005/8/colors/colorful5" csCatId="colorful"/>
      <dgm:spPr/>
      <dgm:t>
        <a:bodyPr/>
        <a:lstStyle/>
        <a:p>
          <a:endParaRPr lang="en-US"/>
        </a:p>
      </dgm:t>
    </dgm:pt>
    <dgm:pt modelId="{3CB953CC-0804-4310-8F27-45A889C66A87}">
      <dgm:prSet/>
      <dgm:spPr/>
      <dgm:t>
        <a:bodyPr/>
        <a:lstStyle/>
        <a:p>
          <a:r>
            <a:rPr lang="en-US" b="1" dirty="0">
              <a:latin typeface="Times New Roman" panose="02020603050405020304" pitchFamily="18" charset="0"/>
              <a:cs typeface="Times New Roman" panose="02020603050405020304" pitchFamily="18" charset="0"/>
            </a:rPr>
            <a:t>Quality Control</a:t>
          </a:r>
          <a:endParaRPr lang="en-US" dirty="0">
            <a:latin typeface="Times New Roman" panose="02020603050405020304" pitchFamily="18" charset="0"/>
            <a:cs typeface="Times New Roman" panose="02020603050405020304" pitchFamily="18" charset="0"/>
          </a:endParaRPr>
        </a:p>
      </dgm:t>
    </dgm:pt>
    <dgm:pt modelId="{96A20FA3-BB78-4C36-A7D4-B3A98916B111}" type="parTrans" cxnId="{07AD6B17-80F7-443B-BE80-CDD407BD54DA}">
      <dgm:prSet/>
      <dgm:spPr/>
      <dgm:t>
        <a:bodyPr/>
        <a:lstStyle/>
        <a:p>
          <a:endParaRPr lang="en-US"/>
        </a:p>
      </dgm:t>
    </dgm:pt>
    <dgm:pt modelId="{D9AE5095-D787-4C7C-925C-844AFDEBF1CD}" type="sibTrans" cxnId="{07AD6B17-80F7-443B-BE80-CDD407BD54DA}">
      <dgm:prSet/>
      <dgm:spPr/>
      <dgm:t>
        <a:bodyPr/>
        <a:lstStyle/>
        <a:p>
          <a:endParaRPr lang="en-US"/>
        </a:p>
      </dgm:t>
    </dgm:pt>
    <dgm:pt modelId="{5F043E49-9BEE-4549-8F87-DB61D4E4958B}">
      <dgm:prSet/>
      <dgm:spPr/>
      <dgm:t>
        <a:bodyPr/>
        <a:lstStyle/>
        <a:p>
          <a:r>
            <a:rPr lang="en-US" b="1" dirty="0">
              <a:latin typeface="Times New Roman" panose="02020603050405020304" pitchFamily="18" charset="0"/>
              <a:cs typeface="Times New Roman" panose="02020603050405020304" pitchFamily="18" charset="0"/>
            </a:rPr>
            <a:t>Material Identification</a:t>
          </a:r>
          <a:endParaRPr lang="en-US" dirty="0">
            <a:latin typeface="Times New Roman" panose="02020603050405020304" pitchFamily="18" charset="0"/>
            <a:cs typeface="Times New Roman" panose="02020603050405020304" pitchFamily="18" charset="0"/>
          </a:endParaRPr>
        </a:p>
      </dgm:t>
    </dgm:pt>
    <dgm:pt modelId="{101EFC66-5758-4F3B-8458-B291FD7C631D}" type="parTrans" cxnId="{725A5F93-BEB4-45AE-B7CE-F7EF937C7530}">
      <dgm:prSet/>
      <dgm:spPr/>
      <dgm:t>
        <a:bodyPr/>
        <a:lstStyle/>
        <a:p>
          <a:endParaRPr lang="en-US"/>
        </a:p>
      </dgm:t>
    </dgm:pt>
    <dgm:pt modelId="{0868CC5E-7D21-473B-B62E-422AEC843164}" type="sibTrans" cxnId="{725A5F93-BEB4-45AE-B7CE-F7EF937C7530}">
      <dgm:prSet/>
      <dgm:spPr/>
      <dgm:t>
        <a:bodyPr/>
        <a:lstStyle/>
        <a:p>
          <a:endParaRPr lang="en-US"/>
        </a:p>
      </dgm:t>
    </dgm:pt>
    <dgm:pt modelId="{214C12FA-AB21-45CC-9EEE-16BDBC36CCDC}">
      <dgm:prSet/>
      <dgm:spPr/>
      <dgm:t>
        <a:bodyPr/>
        <a:lstStyle/>
        <a:p>
          <a:pPr algn="ctr"/>
          <a:r>
            <a:rPr lang="en-US" b="1" dirty="0">
              <a:latin typeface="Times New Roman" panose="02020603050405020304" pitchFamily="18" charset="0"/>
              <a:cs typeface="Times New Roman" panose="02020603050405020304" pitchFamily="18" charset="0"/>
            </a:rPr>
            <a:t>Recycling and Waste Management</a:t>
          </a:r>
          <a:endParaRPr lang="en-US" dirty="0">
            <a:latin typeface="Times New Roman" panose="02020603050405020304" pitchFamily="18" charset="0"/>
            <a:cs typeface="Times New Roman" panose="02020603050405020304" pitchFamily="18" charset="0"/>
          </a:endParaRPr>
        </a:p>
      </dgm:t>
    </dgm:pt>
    <dgm:pt modelId="{D40A91AB-B1B5-488B-9D4D-F8F82729C9BA}" type="parTrans" cxnId="{1125ECFD-7367-46D8-8F10-F52B92E39A01}">
      <dgm:prSet/>
      <dgm:spPr/>
      <dgm:t>
        <a:bodyPr/>
        <a:lstStyle/>
        <a:p>
          <a:endParaRPr lang="en-US"/>
        </a:p>
      </dgm:t>
    </dgm:pt>
    <dgm:pt modelId="{F5C7EC3D-A633-4975-91E9-ACC2EEA30B5E}" type="sibTrans" cxnId="{1125ECFD-7367-46D8-8F10-F52B92E39A01}">
      <dgm:prSet/>
      <dgm:spPr/>
      <dgm:t>
        <a:bodyPr/>
        <a:lstStyle/>
        <a:p>
          <a:endParaRPr lang="en-US"/>
        </a:p>
      </dgm:t>
    </dgm:pt>
    <dgm:pt modelId="{766A4CC6-4D11-4F1D-B851-0F74F9111046}">
      <dgm:prSet/>
      <dgm:spPr/>
      <dgm:t>
        <a:bodyPr/>
        <a:lstStyle/>
        <a:p>
          <a:r>
            <a:rPr lang="en-US" b="1" dirty="0">
              <a:latin typeface="Times New Roman" panose="02020603050405020304" pitchFamily="18" charset="0"/>
              <a:cs typeface="Times New Roman" panose="02020603050405020304" pitchFamily="18" charset="0"/>
            </a:rPr>
            <a:t>Forensic Science</a:t>
          </a:r>
          <a:endParaRPr lang="en-US" dirty="0">
            <a:latin typeface="Times New Roman" panose="02020603050405020304" pitchFamily="18" charset="0"/>
            <a:cs typeface="Times New Roman" panose="02020603050405020304" pitchFamily="18" charset="0"/>
          </a:endParaRPr>
        </a:p>
      </dgm:t>
    </dgm:pt>
    <dgm:pt modelId="{B5965971-9CE7-4D9D-964F-5CC884C10B02}" type="parTrans" cxnId="{1A13A78B-E52E-4BFC-91AA-2B84543952AC}">
      <dgm:prSet/>
      <dgm:spPr/>
      <dgm:t>
        <a:bodyPr/>
        <a:lstStyle/>
        <a:p>
          <a:endParaRPr lang="en-US"/>
        </a:p>
      </dgm:t>
    </dgm:pt>
    <dgm:pt modelId="{CA592E98-668B-4EED-B4A8-57F82B43039E}" type="sibTrans" cxnId="{1A13A78B-E52E-4BFC-91AA-2B84543952AC}">
      <dgm:prSet/>
      <dgm:spPr/>
      <dgm:t>
        <a:bodyPr/>
        <a:lstStyle/>
        <a:p>
          <a:endParaRPr lang="en-US"/>
        </a:p>
      </dgm:t>
    </dgm:pt>
    <dgm:pt modelId="{C081D664-ABDC-4B0C-A89E-C63E7C05FADC}">
      <dgm:prSet/>
      <dgm:spPr/>
      <dgm:t>
        <a:bodyPr/>
        <a:lstStyle/>
        <a:p>
          <a:pPr algn="ctr"/>
          <a:r>
            <a:rPr lang="en-US" b="1" dirty="0">
              <a:latin typeface="Times New Roman" panose="02020603050405020304" pitchFamily="18" charset="0"/>
              <a:cs typeface="Times New Roman" panose="02020603050405020304" pitchFamily="18" charset="0"/>
            </a:rPr>
            <a:t>Manufacturing Process Optimization</a:t>
          </a:r>
          <a:endParaRPr lang="en-US" dirty="0">
            <a:latin typeface="Times New Roman" panose="02020603050405020304" pitchFamily="18" charset="0"/>
            <a:cs typeface="Times New Roman" panose="02020603050405020304" pitchFamily="18" charset="0"/>
          </a:endParaRPr>
        </a:p>
      </dgm:t>
    </dgm:pt>
    <dgm:pt modelId="{45BF0699-754F-4608-AEF7-EF3DA7D03FE5}" type="parTrans" cxnId="{ED209F98-E66D-4F6D-AEA1-C583BF86C9AA}">
      <dgm:prSet/>
      <dgm:spPr/>
      <dgm:t>
        <a:bodyPr/>
        <a:lstStyle/>
        <a:p>
          <a:endParaRPr lang="en-US"/>
        </a:p>
      </dgm:t>
    </dgm:pt>
    <dgm:pt modelId="{0175414E-E2A2-442E-9F5D-0EF5CEBE629E}" type="sibTrans" cxnId="{ED209F98-E66D-4F6D-AEA1-C583BF86C9AA}">
      <dgm:prSet/>
      <dgm:spPr/>
      <dgm:t>
        <a:bodyPr/>
        <a:lstStyle/>
        <a:p>
          <a:endParaRPr lang="en-US"/>
        </a:p>
      </dgm:t>
    </dgm:pt>
    <dgm:pt modelId="{07271B25-98B5-4F26-9428-C9F79E3CB1FC}">
      <dgm:prSet/>
      <dgm:spPr/>
      <dgm:t>
        <a:bodyPr/>
        <a:lstStyle/>
        <a:p>
          <a:r>
            <a:rPr lang="en-US" b="1" dirty="0">
              <a:latin typeface="Times New Roman" panose="02020603050405020304" pitchFamily="18" charset="0"/>
              <a:cs typeface="Times New Roman" panose="02020603050405020304" pitchFamily="18" charset="0"/>
            </a:rPr>
            <a:t>Research and Development</a:t>
          </a:r>
          <a:endParaRPr lang="en-US" dirty="0">
            <a:latin typeface="Times New Roman" panose="02020603050405020304" pitchFamily="18" charset="0"/>
            <a:cs typeface="Times New Roman" panose="02020603050405020304" pitchFamily="18" charset="0"/>
          </a:endParaRPr>
        </a:p>
      </dgm:t>
    </dgm:pt>
    <dgm:pt modelId="{99A333DE-3B07-4110-A347-D0F75B4FC3F6}" type="parTrans" cxnId="{62D95AC3-0BDD-46FB-8746-FBA96E2DAC13}">
      <dgm:prSet/>
      <dgm:spPr/>
      <dgm:t>
        <a:bodyPr/>
        <a:lstStyle/>
        <a:p>
          <a:endParaRPr lang="en-US"/>
        </a:p>
      </dgm:t>
    </dgm:pt>
    <dgm:pt modelId="{347B5980-FCC7-4325-91C6-E8902341F076}" type="sibTrans" cxnId="{62D95AC3-0BDD-46FB-8746-FBA96E2DAC13}">
      <dgm:prSet/>
      <dgm:spPr/>
      <dgm:t>
        <a:bodyPr/>
        <a:lstStyle/>
        <a:p>
          <a:endParaRPr lang="en-US"/>
        </a:p>
      </dgm:t>
    </dgm:pt>
    <dgm:pt modelId="{1F0FA669-26BA-4E5E-BB4D-958F6D3644E6}">
      <dgm:prSet/>
      <dgm:spPr/>
      <dgm:t>
        <a:bodyPr/>
        <a:lstStyle/>
        <a:p>
          <a:r>
            <a:rPr lang="en-US" b="1" dirty="0">
              <a:latin typeface="Times New Roman" panose="02020603050405020304" pitchFamily="18" charset="0"/>
              <a:cs typeface="Times New Roman" panose="02020603050405020304" pitchFamily="18" charset="0"/>
            </a:rPr>
            <a:t>Educational Tool for Material Science</a:t>
          </a:r>
          <a:endParaRPr lang="en-US" dirty="0">
            <a:latin typeface="Times New Roman" panose="02020603050405020304" pitchFamily="18" charset="0"/>
            <a:cs typeface="Times New Roman" panose="02020603050405020304" pitchFamily="18" charset="0"/>
          </a:endParaRPr>
        </a:p>
      </dgm:t>
    </dgm:pt>
    <dgm:pt modelId="{32A54941-513F-4925-9670-E8C1BDDA71F4}" type="parTrans" cxnId="{AE8F247A-D80E-4A00-A8FD-2C978767DA88}">
      <dgm:prSet/>
      <dgm:spPr/>
      <dgm:t>
        <a:bodyPr/>
        <a:lstStyle/>
        <a:p>
          <a:endParaRPr lang="en-US"/>
        </a:p>
      </dgm:t>
    </dgm:pt>
    <dgm:pt modelId="{64D13013-0365-418F-8726-FFA760AB0313}" type="sibTrans" cxnId="{AE8F247A-D80E-4A00-A8FD-2C978767DA88}">
      <dgm:prSet/>
      <dgm:spPr/>
      <dgm:t>
        <a:bodyPr/>
        <a:lstStyle/>
        <a:p>
          <a:endParaRPr lang="en-US"/>
        </a:p>
      </dgm:t>
    </dgm:pt>
    <dgm:pt modelId="{41739319-4D5F-4862-9972-1FC2C27C263F}" type="pres">
      <dgm:prSet presAssocID="{7139CB82-C24E-4C43-999F-3B6E74BE1C6D}" presName="diagram" presStyleCnt="0">
        <dgm:presLayoutVars>
          <dgm:dir/>
          <dgm:resizeHandles val="exact"/>
        </dgm:presLayoutVars>
      </dgm:prSet>
      <dgm:spPr/>
    </dgm:pt>
    <dgm:pt modelId="{F592EFD8-957C-434E-A25A-B451C153BD49}" type="pres">
      <dgm:prSet presAssocID="{3CB953CC-0804-4310-8F27-45A889C66A87}" presName="node" presStyleLbl="node1" presStyleIdx="0" presStyleCnt="7">
        <dgm:presLayoutVars>
          <dgm:bulletEnabled val="1"/>
        </dgm:presLayoutVars>
      </dgm:prSet>
      <dgm:spPr/>
    </dgm:pt>
    <dgm:pt modelId="{2980FDF1-15F2-4B67-BF2A-A37F938D7411}" type="pres">
      <dgm:prSet presAssocID="{D9AE5095-D787-4C7C-925C-844AFDEBF1CD}" presName="sibTrans" presStyleCnt="0"/>
      <dgm:spPr/>
    </dgm:pt>
    <dgm:pt modelId="{908CA065-21CD-4C98-A4C1-3CC11B043D46}" type="pres">
      <dgm:prSet presAssocID="{5F043E49-9BEE-4549-8F87-DB61D4E4958B}" presName="node" presStyleLbl="node1" presStyleIdx="1" presStyleCnt="7">
        <dgm:presLayoutVars>
          <dgm:bulletEnabled val="1"/>
        </dgm:presLayoutVars>
      </dgm:prSet>
      <dgm:spPr/>
    </dgm:pt>
    <dgm:pt modelId="{1563D092-396B-42B9-97A2-3771C338C8C6}" type="pres">
      <dgm:prSet presAssocID="{0868CC5E-7D21-473B-B62E-422AEC843164}" presName="sibTrans" presStyleCnt="0"/>
      <dgm:spPr/>
    </dgm:pt>
    <dgm:pt modelId="{D4A276A8-FEB4-4E43-90EC-A89F1ADD48E4}" type="pres">
      <dgm:prSet presAssocID="{214C12FA-AB21-45CC-9EEE-16BDBC36CCDC}" presName="node" presStyleLbl="node1" presStyleIdx="2" presStyleCnt="7">
        <dgm:presLayoutVars>
          <dgm:bulletEnabled val="1"/>
        </dgm:presLayoutVars>
      </dgm:prSet>
      <dgm:spPr/>
    </dgm:pt>
    <dgm:pt modelId="{B31EA287-401C-4C8D-9CBC-B77034647360}" type="pres">
      <dgm:prSet presAssocID="{F5C7EC3D-A633-4975-91E9-ACC2EEA30B5E}" presName="sibTrans" presStyleCnt="0"/>
      <dgm:spPr/>
    </dgm:pt>
    <dgm:pt modelId="{844FB05F-5FB3-4BE0-8395-91D40F2C2185}" type="pres">
      <dgm:prSet presAssocID="{766A4CC6-4D11-4F1D-B851-0F74F9111046}" presName="node" presStyleLbl="node1" presStyleIdx="3" presStyleCnt="7">
        <dgm:presLayoutVars>
          <dgm:bulletEnabled val="1"/>
        </dgm:presLayoutVars>
      </dgm:prSet>
      <dgm:spPr/>
    </dgm:pt>
    <dgm:pt modelId="{E6C52E76-989D-457E-A0CF-4987E48594C4}" type="pres">
      <dgm:prSet presAssocID="{CA592E98-668B-4EED-B4A8-57F82B43039E}" presName="sibTrans" presStyleCnt="0"/>
      <dgm:spPr/>
    </dgm:pt>
    <dgm:pt modelId="{5E4FA8C0-05EA-4338-AAE4-BA70D582146D}" type="pres">
      <dgm:prSet presAssocID="{C081D664-ABDC-4B0C-A89E-C63E7C05FADC}" presName="node" presStyleLbl="node1" presStyleIdx="4" presStyleCnt="7" custLinFactNeighborY="2224">
        <dgm:presLayoutVars>
          <dgm:bulletEnabled val="1"/>
        </dgm:presLayoutVars>
      </dgm:prSet>
      <dgm:spPr/>
    </dgm:pt>
    <dgm:pt modelId="{DC79BCA9-37CF-469D-8D8A-1B868EEE05BF}" type="pres">
      <dgm:prSet presAssocID="{0175414E-E2A2-442E-9F5D-0EF5CEBE629E}" presName="sibTrans" presStyleCnt="0"/>
      <dgm:spPr/>
    </dgm:pt>
    <dgm:pt modelId="{315DBDA6-22E8-4E62-9EBF-D2A9E5FCF340}" type="pres">
      <dgm:prSet presAssocID="{07271B25-98B5-4F26-9428-C9F79E3CB1FC}" presName="node" presStyleLbl="node1" presStyleIdx="5" presStyleCnt="7">
        <dgm:presLayoutVars>
          <dgm:bulletEnabled val="1"/>
        </dgm:presLayoutVars>
      </dgm:prSet>
      <dgm:spPr/>
    </dgm:pt>
    <dgm:pt modelId="{4C9F7E68-FF34-4DAE-A109-57E08C413F5F}" type="pres">
      <dgm:prSet presAssocID="{347B5980-FCC7-4325-91C6-E8902341F076}" presName="sibTrans" presStyleCnt="0"/>
      <dgm:spPr/>
    </dgm:pt>
    <dgm:pt modelId="{BB853E18-4A9E-4EE2-AE10-C64224C165F0}" type="pres">
      <dgm:prSet presAssocID="{1F0FA669-26BA-4E5E-BB4D-958F6D3644E6}" presName="node" presStyleLbl="node1" presStyleIdx="6" presStyleCnt="7">
        <dgm:presLayoutVars>
          <dgm:bulletEnabled val="1"/>
        </dgm:presLayoutVars>
      </dgm:prSet>
      <dgm:spPr/>
    </dgm:pt>
  </dgm:ptLst>
  <dgm:cxnLst>
    <dgm:cxn modelId="{6D07B90C-7B18-411B-A64B-C424B0DA2BF1}" type="presOf" srcId="{C081D664-ABDC-4B0C-A89E-C63E7C05FADC}" destId="{5E4FA8C0-05EA-4338-AAE4-BA70D582146D}" srcOrd="0" destOrd="0" presId="urn:microsoft.com/office/officeart/2005/8/layout/default"/>
    <dgm:cxn modelId="{07AD6B17-80F7-443B-BE80-CDD407BD54DA}" srcId="{7139CB82-C24E-4C43-999F-3B6E74BE1C6D}" destId="{3CB953CC-0804-4310-8F27-45A889C66A87}" srcOrd="0" destOrd="0" parTransId="{96A20FA3-BB78-4C36-A7D4-B3A98916B111}" sibTransId="{D9AE5095-D787-4C7C-925C-844AFDEBF1CD}"/>
    <dgm:cxn modelId="{C560AA40-1B5E-49B7-A053-66AFC4E9B6C6}" type="presOf" srcId="{7139CB82-C24E-4C43-999F-3B6E74BE1C6D}" destId="{41739319-4D5F-4862-9972-1FC2C27C263F}" srcOrd="0" destOrd="0" presId="urn:microsoft.com/office/officeart/2005/8/layout/default"/>
    <dgm:cxn modelId="{BF69CC65-FCC6-4ECE-BABE-797B335D7ADF}" type="presOf" srcId="{5F043E49-9BEE-4549-8F87-DB61D4E4958B}" destId="{908CA065-21CD-4C98-A4C1-3CC11B043D46}" srcOrd="0" destOrd="0" presId="urn:microsoft.com/office/officeart/2005/8/layout/default"/>
    <dgm:cxn modelId="{AE8F247A-D80E-4A00-A8FD-2C978767DA88}" srcId="{7139CB82-C24E-4C43-999F-3B6E74BE1C6D}" destId="{1F0FA669-26BA-4E5E-BB4D-958F6D3644E6}" srcOrd="6" destOrd="0" parTransId="{32A54941-513F-4925-9670-E8C1BDDA71F4}" sibTransId="{64D13013-0365-418F-8726-FFA760AB0313}"/>
    <dgm:cxn modelId="{E846EB83-13AD-4344-B3C8-2E3455387300}" type="presOf" srcId="{3CB953CC-0804-4310-8F27-45A889C66A87}" destId="{F592EFD8-957C-434E-A25A-B451C153BD49}" srcOrd="0" destOrd="0" presId="urn:microsoft.com/office/officeart/2005/8/layout/default"/>
    <dgm:cxn modelId="{1A13A78B-E52E-4BFC-91AA-2B84543952AC}" srcId="{7139CB82-C24E-4C43-999F-3B6E74BE1C6D}" destId="{766A4CC6-4D11-4F1D-B851-0F74F9111046}" srcOrd="3" destOrd="0" parTransId="{B5965971-9CE7-4D9D-964F-5CC884C10B02}" sibTransId="{CA592E98-668B-4EED-B4A8-57F82B43039E}"/>
    <dgm:cxn modelId="{725A5F93-BEB4-45AE-B7CE-F7EF937C7530}" srcId="{7139CB82-C24E-4C43-999F-3B6E74BE1C6D}" destId="{5F043E49-9BEE-4549-8F87-DB61D4E4958B}" srcOrd="1" destOrd="0" parTransId="{101EFC66-5758-4F3B-8458-B291FD7C631D}" sibTransId="{0868CC5E-7D21-473B-B62E-422AEC843164}"/>
    <dgm:cxn modelId="{3D1F9994-4330-4CD3-92D3-3489B673BB0E}" type="presOf" srcId="{07271B25-98B5-4F26-9428-C9F79E3CB1FC}" destId="{315DBDA6-22E8-4E62-9EBF-D2A9E5FCF340}" srcOrd="0" destOrd="0" presId="urn:microsoft.com/office/officeart/2005/8/layout/default"/>
    <dgm:cxn modelId="{ED209F98-E66D-4F6D-AEA1-C583BF86C9AA}" srcId="{7139CB82-C24E-4C43-999F-3B6E74BE1C6D}" destId="{C081D664-ABDC-4B0C-A89E-C63E7C05FADC}" srcOrd="4" destOrd="0" parTransId="{45BF0699-754F-4608-AEF7-EF3DA7D03FE5}" sibTransId="{0175414E-E2A2-442E-9F5D-0EF5CEBE629E}"/>
    <dgm:cxn modelId="{9BC419AE-2D3B-4FA0-A3B1-5A802D332A13}" type="presOf" srcId="{1F0FA669-26BA-4E5E-BB4D-958F6D3644E6}" destId="{BB853E18-4A9E-4EE2-AE10-C64224C165F0}" srcOrd="0" destOrd="0" presId="urn:microsoft.com/office/officeart/2005/8/layout/default"/>
    <dgm:cxn modelId="{07E9FFBD-2033-4933-AB12-BF70C689F178}" type="presOf" srcId="{766A4CC6-4D11-4F1D-B851-0F74F9111046}" destId="{844FB05F-5FB3-4BE0-8395-91D40F2C2185}" srcOrd="0" destOrd="0" presId="urn:microsoft.com/office/officeart/2005/8/layout/default"/>
    <dgm:cxn modelId="{62D95AC3-0BDD-46FB-8746-FBA96E2DAC13}" srcId="{7139CB82-C24E-4C43-999F-3B6E74BE1C6D}" destId="{07271B25-98B5-4F26-9428-C9F79E3CB1FC}" srcOrd="5" destOrd="0" parTransId="{99A333DE-3B07-4110-A347-D0F75B4FC3F6}" sibTransId="{347B5980-FCC7-4325-91C6-E8902341F076}"/>
    <dgm:cxn modelId="{862087E0-26D0-4A15-A575-E18016C10EBD}" type="presOf" srcId="{214C12FA-AB21-45CC-9EEE-16BDBC36CCDC}" destId="{D4A276A8-FEB4-4E43-90EC-A89F1ADD48E4}" srcOrd="0" destOrd="0" presId="urn:microsoft.com/office/officeart/2005/8/layout/default"/>
    <dgm:cxn modelId="{1125ECFD-7367-46D8-8F10-F52B92E39A01}" srcId="{7139CB82-C24E-4C43-999F-3B6E74BE1C6D}" destId="{214C12FA-AB21-45CC-9EEE-16BDBC36CCDC}" srcOrd="2" destOrd="0" parTransId="{D40A91AB-B1B5-488B-9D4D-F8F82729C9BA}" sibTransId="{F5C7EC3D-A633-4975-91E9-ACC2EEA30B5E}"/>
    <dgm:cxn modelId="{50AA7CEB-221C-490D-803C-55F07614EF83}" type="presParOf" srcId="{41739319-4D5F-4862-9972-1FC2C27C263F}" destId="{F592EFD8-957C-434E-A25A-B451C153BD49}" srcOrd="0" destOrd="0" presId="urn:microsoft.com/office/officeart/2005/8/layout/default"/>
    <dgm:cxn modelId="{D3FAAEE9-513B-4B40-A27D-846CEDFA7CFE}" type="presParOf" srcId="{41739319-4D5F-4862-9972-1FC2C27C263F}" destId="{2980FDF1-15F2-4B67-BF2A-A37F938D7411}" srcOrd="1" destOrd="0" presId="urn:microsoft.com/office/officeart/2005/8/layout/default"/>
    <dgm:cxn modelId="{E26CFC60-A1D8-4741-9A0F-E0F4CE9821D8}" type="presParOf" srcId="{41739319-4D5F-4862-9972-1FC2C27C263F}" destId="{908CA065-21CD-4C98-A4C1-3CC11B043D46}" srcOrd="2" destOrd="0" presId="urn:microsoft.com/office/officeart/2005/8/layout/default"/>
    <dgm:cxn modelId="{72A9070A-884E-49D2-ABF4-6728F3F3C3FF}" type="presParOf" srcId="{41739319-4D5F-4862-9972-1FC2C27C263F}" destId="{1563D092-396B-42B9-97A2-3771C338C8C6}" srcOrd="3" destOrd="0" presId="urn:microsoft.com/office/officeart/2005/8/layout/default"/>
    <dgm:cxn modelId="{615EF440-35F2-44FB-9D53-1F1FC8B0C29C}" type="presParOf" srcId="{41739319-4D5F-4862-9972-1FC2C27C263F}" destId="{D4A276A8-FEB4-4E43-90EC-A89F1ADD48E4}" srcOrd="4" destOrd="0" presId="urn:microsoft.com/office/officeart/2005/8/layout/default"/>
    <dgm:cxn modelId="{5FCC2145-63B2-4866-9B0C-81ECE06517C0}" type="presParOf" srcId="{41739319-4D5F-4862-9972-1FC2C27C263F}" destId="{B31EA287-401C-4C8D-9CBC-B77034647360}" srcOrd="5" destOrd="0" presId="urn:microsoft.com/office/officeart/2005/8/layout/default"/>
    <dgm:cxn modelId="{4444ED0E-46B1-4DA5-98F7-AD1FACD50F49}" type="presParOf" srcId="{41739319-4D5F-4862-9972-1FC2C27C263F}" destId="{844FB05F-5FB3-4BE0-8395-91D40F2C2185}" srcOrd="6" destOrd="0" presId="urn:microsoft.com/office/officeart/2005/8/layout/default"/>
    <dgm:cxn modelId="{785E65B6-EE13-486F-BBE5-513AADC2E3EC}" type="presParOf" srcId="{41739319-4D5F-4862-9972-1FC2C27C263F}" destId="{E6C52E76-989D-457E-A0CF-4987E48594C4}" srcOrd="7" destOrd="0" presId="urn:microsoft.com/office/officeart/2005/8/layout/default"/>
    <dgm:cxn modelId="{B0E0566D-8FF0-44CC-8CEC-1DB089B78F30}" type="presParOf" srcId="{41739319-4D5F-4862-9972-1FC2C27C263F}" destId="{5E4FA8C0-05EA-4338-AAE4-BA70D582146D}" srcOrd="8" destOrd="0" presId="urn:microsoft.com/office/officeart/2005/8/layout/default"/>
    <dgm:cxn modelId="{CADA537F-AEF1-465A-85E9-383B140E85C9}" type="presParOf" srcId="{41739319-4D5F-4862-9972-1FC2C27C263F}" destId="{DC79BCA9-37CF-469D-8D8A-1B868EEE05BF}" srcOrd="9" destOrd="0" presId="urn:microsoft.com/office/officeart/2005/8/layout/default"/>
    <dgm:cxn modelId="{E5753AA0-CBBC-4EE6-B0C0-7F385EA38423}" type="presParOf" srcId="{41739319-4D5F-4862-9972-1FC2C27C263F}" destId="{315DBDA6-22E8-4E62-9EBF-D2A9E5FCF340}" srcOrd="10" destOrd="0" presId="urn:microsoft.com/office/officeart/2005/8/layout/default"/>
    <dgm:cxn modelId="{9689D11E-8357-4FAE-9CFC-9CF464D973BC}" type="presParOf" srcId="{41739319-4D5F-4862-9972-1FC2C27C263F}" destId="{4C9F7E68-FF34-4DAE-A109-57E08C413F5F}" srcOrd="11" destOrd="0" presId="urn:microsoft.com/office/officeart/2005/8/layout/default"/>
    <dgm:cxn modelId="{0244CA02-E6E2-4BE9-93AD-01E7372C6BEA}" type="presParOf" srcId="{41739319-4D5F-4862-9972-1FC2C27C263F}" destId="{BB853E18-4A9E-4EE2-AE10-C64224C165F0}"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99086D-A60E-4961-A965-AFB26146FCE5}">
      <dsp:nvSpPr>
        <dsp:cNvPr id="0" name=""/>
        <dsp:cNvSpPr/>
      </dsp:nvSpPr>
      <dsp:spPr>
        <a:xfrm>
          <a:off x="861907" y="988938"/>
          <a:ext cx="4180103" cy="2169871"/>
        </a:xfrm>
        <a:prstGeom prst="roundRect">
          <a:avLst/>
        </a:prstGeom>
        <a:blipFill>
          <a:blip xmlns:r="http://schemas.openxmlformats.org/officeDocument/2006/relationships" r:embed="rId1">
            <a:duotone>
              <a:schemeClr val="accent5">
                <a:hueOff val="0"/>
                <a:satOff val="0"/>
                <a:lumOff val="0"/>
                <a:alphaOff val="0"/>
                <a:shade val="74000"/>
                <a:satMod val="130000"/>
                <a:lumMod val="90000"/>
              </a:schemeClr>
              <a:schemeClr val="accent5">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rtl="0">
            <a:lnSpc>
              <a:spcPct val="90000"/>
            </a:lnSpc>
            <a:spcBef>
              <a:spcPct val="0"/>
            </a:spcBef>
            <a:spcAft>
              <a:spcPct val="35000"/>
            </a:spcAft>
            <a:buNone/>
          </a:pPr>
          <a:r>
            <a:rPr lang="en-US" sz="2500" b="1" u="sng" kern="1200" dirty="0">
              <a:latin typeface="Times New Roman" panose="02020603050405020304" pitchFamily="18" charset="0"/>
              <a:cs typeface="Times New Roman" panose="02020603050405020304" pitchFamily="18" charset="0"/>
            </a:rPr>
            <a:t>Project Guide</a:t>
          </a:r>
          <a:r>
            <a:rPr lang="en-US" sz="2500" b="1" kern="1200" dirty="0">
              <a:latin typeface="Times New Roman" panose="02020603050405020304" pitchFamily="18" charset="0"/>
              <a:cs typeface="Times New Roman" panose="02020603050405020304" pitchFamily="18" charset="0"/>
            </a:rPr>
            <a:t>: Arvind Reddy Sir(Under Tech Jobs)</a:t>
          </a:r>
          <a:endParaRPr lang="en-US" sz="2500" b="0" kern="1200" dirty="0">
            <a:latin typeface="Times New Roman" panose="02020603050405020304" pitchFamily="18" charset="0"/>
            <a:cs typeface="Times New Roman" panose="02020603050405020304" pitchFamily="18" charset="0"/>
          </a:endParaRPr>
        </a:p>
      </dsp:txBody>
      <dsp:txXfrm>
        <a:off x="967831" y="1094862"/>
        <a:ext cx="3968255" cy="1958023"/>
      </dsp:txXfrm>
    </dsp:sp>
    <dsp:sp modelId="{24F8FD20-6059-479B-9CE7-C2FD4785F909}">
      <dsp:nvSpPr>
        <dsp:cNvPr id="0" name=""/>
        <dsp:cNvSpPr/>
      </dsp:nvSpPr>
      <dsp:spPr>
        <a:xfrm>
          <a:off x="1078219" y="3315890"/>
          <a:ext cx="3757770" cy="971066"/>
        </a:xfrm>
        <a:prstGeom prst="roundRect">
          <a:avLst/>
        </a:prstGeom>
        <a:blipFill>
          <a:blip xmlns:r="http://schemas.openxmlformats.org/officeDocument/2006/relationships" r:embed="rId1">
            <a:duotone>
              <a:schemeClr val="accent5">
                <a:hueOff val="-19587"/>
                <a:satOff val="-21471"/>
                <a:lumOff val="-10785"/>
                <a:alphaOff val="0"/>
                <a:shade val="74000"/>
                <a:satMod val="130000"/>
                <a:lumMod val="90000"/>
              </a:schemeClr>
              <a:schemeClr val="accent5">
                <a:hueOff val="-19587"/>
                <a:satOff val="-21471"/>
                <a:lumOff val="-10785"/>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rtl="0">
            <a:lnSpc>
              <a:spcPct val="90000"/>
            </a:lnSpc>
            <a:spcBef>
              <a:spcPct val="0"/>
            </a:spcBef>
            <a:spcAft>
              <a:spcPct val="35000"/>
            </a:spcAft>
            <a:buNone/>
          </a:pPr>
          <a:r>
            <a:rPr lang="en-US" sz="2500" b="1" u="sng" kern="1200" dirty="0">
              <a:latin typeface="Times New Roman" panose="02020603050405020304" pitchFamily="18" charset="0"/>
              <a:cs typeface="Times New Roman" panose="02020603050405020304" pitchFamily="18" charset="0"/>
            </a:rPr>
            <a:t>Presented by</a:t>
          </a:r>
          <a:r>
            <a:rPr lang="en-US" sz="2500" kern="1200" dirty="0">
              <a:latin typeface="Times New Roman" panose="02020603050405020304" pitchFamily="18" charset="0"/>
              <a:cs typeface="Times New Roman" panose="02020603050405020304" pitchFamily="18" charset="0"/>
            </a:rPr>
            <a:t>: </a:t>
          </a:r>
          <a:r>
            <a:rPr lang="en-US" sz="2500" kern="1200" dirty="0" err="1">
              <a:latin typeface="Times New Roman" panose="02020603050405020304" pitchFamily="18" charset="0"/>
              <a:cs typeface="Times New Roman" panose="02020603050405020304" pitchFamily="18" charset="0"/>
            </a:rPr>
            <a:t>Karre</a:t>
          </a:r>
          <a:r>
            <a:rPr lang="en-US" sz="2500" kern="1200" dirty="0">
              <a:latin typeface="Times New Roman" panose="02020603050405020304" pitchFamily="18" charset="0"/>
              <a:cs typeface="Times New Roman" panose="02020603050405020304" pitchFamily="18" charset="0"/>
            </a:rPr>
            <a:t> Ajay &amp; Sai kumar.</a:t>
          </a:r>
        </a:p>
      </dsp:txBody>
      <dsp:txXfrm>
        <a:off x="1125623" y="3363294"/>
        <a:ext cx="3662962" cy="8762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92EFD8-957C-434E-A25A-B451C153BD49}">
      <dsp:nvSpPr>
        <dsp:cNvPr id="0" name=""/>
        <dsp:cNvSpPr/>
      </dsp:nvSpPr>
      <dsp:spPr>
        <a:xfrm>
          <a:off x="48170" y="660"/>
          <a:ext cx="2210431" cy="1326259"/>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latin typeface="Times New Roman" panose="02020603050405020304" pitchFamily="18" charset="0"/>
              <a:cs typeface="Times New Roman" panose="02020603050405020304" pitchFamily="18" charset="0"/>
            </a:rPr>
            <a:t>Quality Control</a:t>
          </a:r>
          <a:endParaRPr lang="en-US" sz="2200" kern="1200" dirty="0">
            <a:latin typeface="Times New Roman" panose="02020603050405020304" pitchFamily="18" charset="0"/>
            <a:cs typeface="Times New Roman" panose="02020603050405020304" pitchFamily="18" charset="0"/>
          </a:endParaRPr>
        </a:p>
      </dsp:txBody>
      <dsp:txXfrm>
        <a:off x="48170" y="660"/>
        <a:ext cx="2210431" cy="1326259"/>
      </dsp:txXfrm>
    </dsp:sp>
    <dsp:sp modelId="{908CA065-21CD-4C98-A4C1-3CC11B043D46}">
      <dsp:nvSpPr>
        <dsp:cNvPr id="0" name=""/>
        <dsp:cNvSpPr/>
      </dsp:nvSpPr>
      <dsp:spPr>
        <a:xfrm>
          <a:off x="2479645" y="660"/>
          <a:ext cx="2210431" cy="1326259"/>
        </a:xfrm>
        <a:prstGeom prst="rect">
          <a:avLst/>
        </a:prstGeom>
        <a:solidFill>
          <a:schemeClr val="accent5">
            <a:hueOff val="-3264"/>
            <a:satOff val="-3579"/>
            <a:lumOff val="-179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latin typeface="Times New Roman" panose="02020603050405020304" pitchFamily="18" charset="0"/>
              <a:cs typeface="Times New Roman" panose="02020603050405020304" pitchFamily="18" charset="0"/>
            </a:rPr>
            <a:t>Material Identification</a:t>
          </a:r>
          <a:endParaRPr lang="en-US" sz="2200" kern="1200" dirty="0">
            <a:latin typeface="Times New Roman" panose="02020603050405020304" pitchFamily="18" charset="0"/>
            <a:cs typeface="Times New Roman" panose="02020603050405020304" pitchFamily="18" charset="0"/>
          </a:endParaRPr>
        </a:p>
      </dsp:txBody>
      <dsp:txXfrm>
        <a:off x="2479645" y="660"/>
        <a:ext cx="2210431" cy="1326259"/>
      </dsp:txXfrm>
    </dsp:sp>
    <dsp:sp modelId="{D4A276A8-FEB4-4E43-90EC-A89F1ADD48E4}">
      <dsp:nvSpPr>
        <dsp:cNvPr id="0" name=""/>
        <dsp:cNvSpPr/>
      </dsp:nvSpPr>
      <dsp:spPr>
        <a:xfrm>
          <a:off x="4911120" y="660"/>
          <a:ext cx="2210431" cy="1326259"/>
        </a:xfrm>
        <a:prstGeom prst="rect">
          <a:avLst/>
        </a:prstGeom>
        <a:solidFill>
          <a:schemeClr val="accent5">
            <a:hueOff val="-6529"/>
            <a:satOff val="-7157"/>
            <a:lumOff val="-359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latin typeface="Times New Roman" panose="02020603050405020304" pitchFamily="18" charset="0"/>
              <a:cs typeface="Times New Roman" panose="02020603050405020304" pitchFamily="18" charset="0"/>
            </a:rPr>
            <a:t>Recycling and Waste Management</a:t>
          </a:r>
          <a:endParaRPr lang="en-US" sz="2200" kern="1200" dirty="0">
            <a:latin typeface="Times New Roman" panose="02020603050405020304" pitchFamily="18" charset="0"/>
            <a:cs typeface="Times New Roman" panose="02020603050405020304" pitchFamily="18" charset="0"/>
          </a:endParaRPr>
        </a:p>
      </dsp:txBody>
      <dsp:txXfrm>
        <a:off x="4911120" y="660"/>
        <a:ext cx="2210431" cy="1326259"/>
      </dsp:txXfrm>
    </dsp:sp>
    <dsp:sp modelId="{844FB05F-5FB3-4BE0-8395-91D40F2C2185}">
      <dsp:nvSpPr>
        <dsp:cNvPr id="0" name=""/>
        <dsp:cNvSpPr/>
      </dsp:nvSpPr>
      <dsp:spPr>
        <a:xfrm>
          <a:off x="7342595" y="660"/>
          <a:ext cx="2210431" cy="1326259"/>
        </a:xfrm>
        <a:prstGeom prst="rect">
          <a:avLst/>
        </a:prstGeom>
        <a:solidFill>
          <a:schemeClr val="accent5">
            <a:hueOff val="-9793"/>
            <a:satOff val="-10735"/>
            <a:lumOff val="-539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latin typeface="Times New Roman" panose="02020603050405020304" pitchFamily="18" charset="0"/>
              <a:cs typeface="Times New Roman" panose="02020603050405020304" pitchFamily="18" charset="0"/>
            </a:rPr>
            <a:t>Forensic Science</a:t>
          </a:r>
          <a:endParaRPr lang="en-US" sz="2200" kern="1200" dirty="0">
            <a:latin typeface="Times New Roman" panose="02020603050405020304" pitchFamily="18" charset="0"/>
            <a:cs typeface="Times New Roman" panose="02020603050405020304" pitchFamily="18" charset="0"/>
          </a:endParaRPr>
        </a:p>
      </dsp:txBody>
      <dsp:txXfrm>
        <a:off x="7342595" y="660"/>
        <a:ext cx="2210431" cy="1326259"/>
      </dsp:txXfrm>
    </dsp:sp>
    <dsp:sp modelId="{5E4FA8C0-05EA-4338-AAE4-BA70D582146D}">
      <dsp:nvSpPr>
        <dsp:cNvPr id="0" name=""/>
        <dsp:cNvSpPr/>
      </dsp:nvSpPr>
      <dsp:spPr>
        <a:xfrm>
          <a:off x="1263907" y="1548623"/>
          <a:ext cx="2210431" cy="1326259"/>
        </a:xfrm>
        <a:prstGeom prst="rect">
          <a:avLst/>
        </a:prstGeom>
        <a:solidFill>
          <a:schemeClr val="accent5">
            <a:hueOff val="-13058"/>
            <a:satOff val="-14314"/>
            <a:lumOff val="-719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latin typeface="Times New Roman" panose="02020603050405020304" pitchFamily="18" charset="0"/>
              <a:cs typeface="Times New Roman" panose="02020603050405020304" pitchFamily="18" charset="0"/>
            </a:rPr>
            <a:t>Manufacturing Process Optimization</a:t>
          </a:r>
          <a:endParaRPr lang="en-US" sz="2200" kern="1200" dirty="0">
            <a:latin typeface="Times New Roman" panose="02020603050405020304" pitchFamily="18" charset="0"/>
            <a:cs typeface="Times New Roman" panose="02020603050405020304" pitchFamily="18" charset="0"/>
          </a:endParaRPr>
        </a:p>
      </dsp:txBody>
      <dsp:txXfrm>
        <a:off x="1263907" y="1548623"/>
        <a:ext cx="2210431" cy="1326259"/>
      </dsp:txXfrm>
    </dsp:sp>
    <dsp:sp modelId="{315DBDA6-22E8-4E62-9EBF-D2A9E5FCF340}">
      <dsp:nvSpPr>
        <dsp:cNvPr id="0" name=""/>
        <dsp:cNvSpPr/>
      </dsp:nvSpPr>
      <dsp:spPr>
        <a:xfrm>
          <a:off x="3695382" y="1547963"/>
          <a:ext cx="2210431" cy="1326259"/>
        </a:xfrm>
        <a:prstGeom prst="rect">
          <a:avLst/>
        </a:prstGeom>
        <a:solidFill>
          <a:schemeClr val="accent5">
            <a:hueOff val="-16322"/>
            <a:satOff val="-17892"/>
            <a:lumOff val="-898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latin typeface="Times New Roman" panose="02020603050405020304" pitchFamily="18" charset="0"/>
              <a:cs typeface="Times New Roman" panose="02020603050405020304" pitchFamily="18" charset="0"/>
            </a:rPr>
            <a:t>Research and Development</a:t>
          </a:r>
          <a:endParaRPr lang="en-US" sz="2200" kern="1200" dirty="0">
            <a:latin typeface="Times New Roman" panose="02020603050405020304" pitchFamily="18" charset="0"/>
            <a:cs typeface="Times New Roman" panose="02020603050405020304" pitchFamily="18" charset="0"/>
          </a:endParaRPr>
        </a:p>
      </dsp:txBody>
      <dsp:txXfrm>
        <a:off x="3695382" y="1547963"/>
        <a:ext cx="2210431" cy="1326259"/>
      </dsp:txXfrm>
    </dsp:sp>
    <dsp:sp modelId="{BB853E18-4A9E-4EE2-AE10-C64224C165F0}">
      <dsp:nvSpPr>
        <dsp:cNvPr id="0" name=""/>
        <dsp:cNvSpPr/>
      </dsp:nvSpPr>
      <dsp:spPr>
        <a:xfrm>
          <a:off x="6126857" y="1547963"/>
          <a:ext cx="2210431" cy="1326259"/>
        </a:xfrm>
        <a:prstGeom prst="rect">
          <a:avLst/>
        </a:prstGeom>
        <a:solidFill>
          <a:schemeClr val="accent5">
            <a:hueOff val="-19587"/>
            <a:satOff val="-21471"/>
            <a:lumOff val="-1078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latin typeface="Times New Roman" panose="02020603050405020304" pitchFamily="18" charset="0"/>
              <a:cs typeface="Times New Roman" panose="02020603050405020304" pitchFamily="18" charset="0"/>
            </a:rPr>
            <a:t>Educational Tool for Material Science</a:t>
          </a:r>
          <a:endParaRPr lang="en-US" sz="2200" kern="1200" dirty="0">
            <a:latin typeface="Times New Roman" panose="02020603050405020304" pitchFamily="18" charset="0"/>
            <a:cs typeface="Times New Roman" panose="02020603050405020304" pitchFamily="18" charset="0"/>
          </a:endParaRPr>
        </a:p>
      </dsp:txBody>
      <dsp:txXfrm>
        <a:off x="6126857" y="1547963"/>
        <a:ext cx="2210431" cy="132625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10/3/2024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7936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241260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7457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06489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793888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59576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17474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41190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0487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BFA754-D5C3-4E66-96A6-867B257F58DC}" type="datetimeFigureOut">
              <a:rPr lang="en-US" dirty="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a:p>
        </p:txBody>
      </p:sp>
    </p:spTree>
    <p:extLst>
      <p:ext uri="{BB962C8B-B14F-4D97-AF65-F5344CB8AC3E}">
        <p14:creationId xmlns:p14="http://schemas.microsoft.com/office/powerpoint/2010/main" val="2036806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3205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BFA754-D5C3-4E66-96A6-867B257F58DC}" type="datetimeFigureOut">
              <a:rPr lang="en-US" dirty="0"/>
              <a:t>10/3/2024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58342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10/3/2024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5173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10/3/2024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487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86088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8497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24278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10/3/2024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1800002686"/>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 id="2147483791" r:id="rId15"/>
    <p:sldLayoutId id="2147483792" r:id="rId16"/>
    <p:sldLayoutId id="214748379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A7CA9E50-B76A-428A-92C9-9BAC41446D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85E3F79-81BB-4454-A267-DDCA42824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88"/>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F375A4-17F0-4BA7-B751-68BFAAEC4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EEEDC03-A9BD-C4B4-A81F-7CDE52EAE2B0}"/>
              </a:ext>
            </a:extLst>
          </p:cNvPr>
          <p:cNvSpPr>
            <a:spLocks noGrp="1"/>
          </p:cNvSpPr>
          <p:nvPr>
            <p:ph type="title"/>
          </p:nvPr>
        </p:nvSpPr>
        <p:spPr>
          <a:xfrm>
            <a:off x="1055599" y="1055077"/>
            <a:ext cx="2946130" cy="4794578"/>
          </a:xfrm>
        </p:spPr>
        <p:txBody>
          <a:bodyPr>
            <a:normAutofit/>
          </a:bodyPr>
          <a:lstStyle/>
          <a:p>
            <a:pPr algn="just"/>
            <a:r>
              <a:rPr lang="en-US" sz="3100" b="1" dirty="0">
                <a:solidFill>
                  <a:srgbClr val="262626"/>
                </a:solidFill>
                <a:latin typeface="Times New Roman" panose="02020603050405020304" pitchFamily="18" charset="0"/>
                <a:ea typeface="+mj-lt"/>
                <a:cs typeface="Times New Roman" panose="02020603050405020304" pitchFamily="18" charset="0"/>
              </a:rPr>
              <a:t>Glass Classification Model(By Using Random Forest Algorithm)</a:t>
            </a:r>
            <a:endParaRPr lang="en-US" sz="3100" b="1" dirty="0">
              <a:solidFill>
                <a:srgbClr val="262626"/>
              </a:solidFill>
              <a:latin typeface="Times New Roman" panose="02020603050405020304" pitchFamily="18" charset="0"/>
              <a:cs typeface="Times New Roman" panose="02020603050405020304" pitchFamily="18" charset="0"/>
            </a:endParaRPr>
          </a:p>
        </p:txBody>
      </p:sp>
      <p:sp useBgFill="1">
        <p:nvSpPr>
          <p:cNvPr id="27" name="Rectangle 26">
            <a:extLst>
              <a:ext uri="{FF2B5EF4-FFF2-40B4-BE49-F238E27FC236}">
                <a16:creationId xmlns:a16="http://schemas.microsoft.com/office/drawing/2014/main" id="{5D2122D3-4056-4C50-B4AC-74BB2940E2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053" y="-2"/>
            <a:ext cx="753994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Content Placeholder 2">
            <a:extLst>
              <a:ext uri="{FF2B5EF4-FFF2-40B4-BE49-F238E27FC236}">
                <a16:creationId xmlns:a16="http://schemas.microsoft.com/office/drawing/2014/main" id="{EBDEDA75-406C-22AF-1BEF-054609C0DA66}"/>
              </a:ext>
            </a:extLst>
          </p:cNvPr>
          <p:cNvGraphicFramePr>
            <a:graphicFrameLocks noGrp="1"/>
          </p:cNvGraphicFramePr>
          <p:nvPr>
            <p:ph idx="1"/>
            <p:extLst>
              <p:ext uri="{D42A27DB-BD31-4B8C-83A1-F6EECF244321}">
                <p14:modId xmlns:p14="http://schemas.microsoft.com/office/powerpoint/2010/main" val="1565804356"/>
              </p:ext>
            </p:extLst>
          </p:nvPr>
        </p:nvGraphicFramePr>
        <p:xfrm>
          <a:off x="5470072" y="845491"/>
          <a:ext cx="5914209" cy="52486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49710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5E6E1520-2FF6-4854-9AF4-AEF2311B58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6" name="Rectangle 15">
              <a:extLst>
                <a:ext uri="{FF2B5EF4-FFF2-40B4-BE49-F238E27FC236}">
                  <a16:creationId xmlns:a16="http://schemas.microsoft.com/office/drawing/2014/main" id="{BA5D1594-F7BA-4C1C-9385-FD09BD2A6F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mn-lt"/>
                  <a:cs typeface="+mn-lt"/>
                </a:rPr>
                <a:t>Precision, Recall, and F1-Score:</a:t>
              </a:r>
              <a:endParaRPr lang="en-US"/>
            </a:p>
            <a:p>
              <a:pPr algn="ctr"/>
              <a:endParaRPr lang="en-US"/>
            </a:p>
            <a:p>
              <a:pPr algn="ctr"/>
              <a:r>
                <a:rPr lang="en-US">
                  <a:ea typeface="+mn-lt"/>
                  <a:cs typeface="+mn-lt"/>
                </a:rPr>
                <a:t>Precision: Percentage of correctly predicted "Type" out of all predicted classifications.</a:t>
              </a:r>
              <a:endParaRPr lang="en-US"/>
            </a:p>
            <a:p>
              <a:pPr algn="ctr"/>
              <a:endParaRPr lang="en-US"/>
            </a:p>
            <a:p>
              <a:pPr algn="ctr"/>
              <a:r>
                <a:rPr lang="en-US">
                  <a:ea typeface="+mn-lt"/>
                  <a:cs typeface="+mn-lt"/>
                </a:rPr>
                <a:t>Recall: Percentage of actual Type correctly identified by the model.</a:t>
              </a:r>
              <a:endParaRPr lang="en-US"/>
            </a:p>
            <a:p>
              <a:pPr algn="ctr"/>
              <a:endParaRPr lang="en-US"/>
            </a:p>
            <a:p>
              <a:pPr algn="ctr"/>
              <a:r>
                <a:rPr lang="en-US">
                  <a:ea typeface="+mn-lt"/>
                  <a:cs typeface="+mn-lt"/>
                </a:rPr>
                <a:t>F1-Score: Balances precision and recall, offering a single measure of model performance.</a:t>
              </a:r>
              <a:endParaRPr lang="en-US"/>
            </a:p>
            <a:p>
              <a:pPr algn="ctr"/>
              <a:endParaRPr lang="en-US"/>
            </a:p>
            <a:p>
              <a:pPr algn="ctr"/>
              <a:r>
                <a:rPr lang="en-US">
                  <a:ea typeface="+mn-lt"/>
                  <a:cs typeface="+mn-lt"/>
                </a:rPr>
                <a:t>•This concise summary effectively conveys key metrics in a professional manner.</a:t>
              </a:r>
              <a:endParaRPr lang="en-US"/>
            </a:p>
          </p:txBody>
        </p:sp>
        <p:grpSp>
          <p:nvGrpSpPr>
            <p:cNvPr id="17" name="Group 16">
              <a:extLst>
                <a:ext uri="{FF2B5EF4-FFF2-40B4-BE49-F238E27FC236}">
                  <a16:creationId xmlns:a16="http://schemas.microsoft.com/office/drawing/2014/main" id="{251BC212-81ED-4D4F-A9E1-FE62C9B06D8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188825" cy="6856215"/>
              <a:chOff x="0" y="0"/>
              <a:chExt cx="12188825" cy="6856215"/>
            </a:xfrm>
          </p:grpSpPr>
          <p:pic>
            <p:nvPicPr>
              <p:cNvPr id="18" name="Picture 17">
                <a:extLst>
                  <a:ext uri="{FF2B5EF4-FFF2-40B4-BE49-F238E27FC236}">
                    <a16:creationId xmlns:a16="http://schemas.microsoft.com/office/drawing/2014/main" id="{A2993D6C-D352-4196-8909-21BFE986372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9" name="Rectangle 18">
                <a:extLst>
                  <a:ext uri="{FF2B5EF4-FFF2-40B4-BE49-F238E27FC236}">
                    <a16:creationId xmlns:a16="http://schemas.microsoft.com/office/drawing/2014/main" id="{DC52BDAD-556E-4C4C-B776-FD44D9082A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0" name="Picture 19">
                <a:extLst>
                  <a:ext uri="{FF2B5EF4-FFF2-40B4-BE49-F238E27FC236}">
                    <a16:creationId xmlns:a16="http://schemas.microsoft.com/office/drawing/2014/main" id="{46D91A09-3DF6-490E-955F-8671B86A13F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21" name="Picture 20">
                <a:extLst>
                  <a:ext uri="{FF2B5EF4-FFF2-40B4-BE49-F238E27FC236}">
                    <a16:creationId xmlns:a16="http://schemas.microsoft.com/office/drawing/2014/main" id="{DEAA77F7-514B-46E6-980A-60EF524833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grpSp>
      <p:sp>
        <p:nvSpPr>
          <p:cNvPr id="2" name="Title 1">
            <a:extLst>
              <a:ext uri="{FF2B5EF4-FFF2-40B4-BE49-F238E27FC236}">
                <a16:creationId xmlns:a16="http://schemas.microsoft.com/office/drawing/2014/main" id="{B6A23564-13CF-F82D-6D45-6307C0BE9F91}"/>
              </a:ext>
            </a:extLst>
          </p:cNvPr>
          <p:cNvSpPr>
            <a:spLocks noGrp="1"/>
          </p:cNvSpPr>
          <p:nvPr>
            <p:ph type="title"/>
          </p:nvPr>
        </p:nvSpPr>
        <p:spPr>
          <a:xfrm>
            <a:off x="7535825" y="982132"/>
            <a:ext cx="3360772" cy="1303867"/>
          </a:xfrm>
        </p:spPr>
        <p:txBody>
          <a:bodyPr>
            <a:normAutofit/>
          </a:bodyPr>
          <a:lstStyle/>
          <a:p>
            <a:pPr>
              <a:lnSpc>
                <a:spcPct val="90000"/>
              </a:lnSpc>
            </a:pPr>
            <a:r>
              <a:rPr lang="en-US" sz="4100" dirty="0">
                <a:latin typeface="Times New Roman" panose="02020603050405020304" pitchFamily="18" charset="0"/>
                <a:cs typeface="Times New Roman" panose="02020603050405020304" pitchFamily="18" charset="0"/>
              </a:rPr>
              <a:t>Confusion Matrix</a:t>
            </a:r>
          </a:p>
        </p:txBody>
      </p:sp>
      <p:sp>
        <p:nvSpPr>
          <p:cNvPr id="23" name="Rectangle 22">
            <a:extLst>
              <a:ext uri="{FF2B5EF4-FFF2-40B4-BE49-F238E27FC236}">
                <a16:creationId xmlns:a16="http://schemas.microsoft.com/office/drawing/2014/main" id="{64D0FF6F-093D-47AB-9CBA-8BBEF7F73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omputer screen&#10;&#10;Description automatically generated">
            <a:extLst>
              <a:ext uri="{FF2B5EF4-FFF2-40B4-BE49-F238E27FC236}">
                <a16:creationId xmlns:a16="http://schemas.microsoft.com/office/drawing/2014/main" id="{4CB6490C-7864-6641-B677-6FA0FE879F79}"/>
              </a:ext>
            </a:extLst>
          </p:cNvPr>
          <p:cNvPicPr>
            <a:picLocks noChangeAspect="1"/>
          </p:cNvPicPr>
          <p:nvPr/>
        </p:nvPicPr>
        <p:blipFill>
          <a:blip r:embed="rId5"/>
          <a:stretch>
            <a:fillRect/>
          </a:stretch>
        </p:blipFill>
        <p:spPr>
          <a:xfrm>
            <a:off x="1412683" y="2198897"/>
            <a:ext cx="5278777" cy="2281402"/>
          </a:xfrm>
          <a:prstGeom prst="rect">
            <a:avLst/>
          </a:prstGeom>
        </p:spPr>
      </p:pic>
      <p:cxnSp>
        <p:nvCxnSpPr>
          <p:cNvPr id="25" name="Straight Connector 24">
            <a:extLst>
              <a:ext uri="{FF2B5EF4-FFF2-40B4-BE49-F238E27FC236}">
                <a16:creationId xmlns:a16="http://schemas.microsoft.com/office/drawing/2014/main" id="{1163510C-FF2B-41B2-AEFC-A952A75074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Content Placeholder 7">
            <a:extLst>
              <a:ext uri="{FF2B5EF4-FFF2-40B4-BE49-F238E27FC236}">
                <a16:creationId xmlns:a16="http://schemas.microsoft.com/office/drawing/2014/main" id="{7899AB88-1A3E-02A6-F070-EBCCADE8BF26}"/>
              </a:ext>
            </a:extLst>
          </p:cNvPr>
          <p:cNvSpPr>
            <a:spLocks noGrp="1"/>
          </p:cNvSpPr>
          <p:nvPr>
            <p:ph idx="1"/>
          </p:nvPr>
        </p:nvSpPr>
        <p:spPr>
          <a:xfrm>
            <a:off x="7535824" y="2556932"/>
            <a:ext cx="3360771" cy="3318936"/>
          </a:xfrm>
        </p:spPr>
        <p:txBody>
          <a:bodyPr>
            <a:normAutofit fontScale="70000" lnSpcReduction="20000"/>
          </a:bodyPr>
          <a:lstStyle/>
          <a:p>
            <a:pPr marL="0" indent="0">
              <a:buNone/>
            </a:pPr>
            <a:r>
              <a:rPr lang="en-US" b="1" dirty="0">
                <a:latin typeface="Times New Roman" panose="02020603050405020304" pitchFamily="18" charset="0"/>
                <a:ea typeface="+mn-lt"/>
                <a:cs typeface="Times New Roman" panose="02020603050405020304" pitchFamily="18" charset="0"/>
              </a:rPr>
              <a:t>Random forest Results:</a:t>
            </a:r>
            <a:endParaRPr lang="en-US" b="1" dirty="0">
              <a:latin typeface="Times New Roman" panose="02020603050405020304" pitchFamily="18" charset="0"/>
              <a:cs typeface="Times New Roman" panose="02020603050405020304" pitchFamily="18" charset="0"/>
            </a:endParaRPr>
          </a:p>
          <a:p>
            <a:pPr>
              <a:buNone/>
            </a:pPr>
            <a:r>
              <a:rPr lang="en-US" u="sng" dirty="0">
                <a:latin typeface="Times New Roman" panose="02020603050405020304" pitchFamily="18" charset="0"/>
                <a:ea typeface="+mn-lt"/>
                <a:cs typeface="Times New Roman" panose="02020603050405020304" pitchFamily="18" charset="0"/>
              </a:rPr>
              <a:t>Confusion Matrix</a:t>
            </a:r>
            <a:r>
              <a:rPr lang="en-US" dirty="0">
                <a:latin typeface="Times New Roman" panose="02020603050405020304" pitchFamily="18" charset="0"/>
                <a:ea typeface="+mn-lt"/>
                <a:cs typeface="Times New Roman" panose="02020603050405020304" pitchFamily="18" charset="0"/>
              </a:rPr>
              <a:t> : Displays correct  and incorrect classifications showing  True Positives, True Negatives, False Positives, and False Negatives. This visualizes how well the model classified the "Task".</a:t>
            </a:r>
          </a:p>
          <a:p>
            <a:pPr>
              <a:buNone/>
            </a:pPr>
            <a:r>
              <a:rPr lang="en-US" u="sng" dirty="0">
                <a:latin typeface="Times New Roman" panose="02020603050405020304" pitchFamily="18" charset="0"/>
                <a:ea typeface="+mn-lt"/>
                <a:cs typeface="Times New Roman" panose="02020603050405020304" pitchFamily="18" charset="0"/>
              </a:rPr>
              <a:t>Accuracy Score</a:t>
            </a:r>
            <a:r>
              <a:rPr lang="en-US" dirty="0">
                <a:latin typeface="Times New Roman" panose="02020603050405020304" pitchFamily="18" charset="0"/>
                <a:ea typeface="+mn-lt"/>
                <a:cs typeface="Times New Roman" panose="02020603050405020304" pitchFamily="18" charset="0"/>
              </a:rPr>
              <a:t>: The model achieved an accuracy of X%, representing the proportion of total correct classifications over the entire dataset.</a:t>
            </a:r>
            <a:endParaRPr lang="en-US" dirty="0">
              <a:latin typeface="Times New Roman" panose="02020603050405020304" pitchFamily="18" charset="0"/>
              <a:cs typeface="Times New Roman" panose="02020603050405020304" pitchFamily="18" charset="0"/>
            </a:endParaRPr>
          </a:p>
          <a:p>
            <a:pPr>
              <a:buNone/>
            </a:pPr>
            <a:endParaRPr lang="en-US" dirty="0"/>
          </a:p>
          <a:p>
            <a:pPr marL="0" indent="0">
              <a:buNone/>
            </a:pPr>
            <a:endParaRPr lang="en-US" dirty="0"/>
          </a:p>
          <a:p>
            <a:pPr marL="0" indent="0">
              <a:buNone/>
            </a:pPr>
            <a:endParaRPr lang="en-US" dirty="0"/>
          </a:p>
          <a:p>
            <a:pPr marL="0" indent="0">
              <a:buNone/>
            </a:pPr>
            <a:endParaRPr lang="en-US" dirty="0"/>
          </a:p>
          <a:p>
            <a:pPr>
              <a:buSzPct val="114999"/>
            </a:pPr>
            <a:endParaRPr lang="en-US" dirty="0"/>
          </a:p>
        </p:txBody>
      </p:sp>
    </p:spTree>
    <p:extLst>
      <p:ext uri="{BB962C8B-B14F-4D97-AF65-F5344CB8AC3E}">
        <p14:creationId xmlns:p14="http://schemas.microsoft.com/office/powerpoint/2010/main" val="2137465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22124-D394-1F7A-CD01-4F0ABBDCD6AF}"/>
              </a:ext>
            </a:extLst>
          </p:cNvPr>
          <p:cNvSpPr>
            <a:spLocks noGrp="1"/>
          </p:cNvSpPr>
          <p:nvPr>
            <p:ph type="title"/>
          </p:nvPr>
        </p:nvSpPr>
        <p:spPr>
          <a:xfrm>
            <a:off x="1295402" y="982132"/>
            <a:ext cx="9601196" cy="1303867"/>
          </a:xfrm>
        </p:spPr>
        <p:txBody>
          <a:bodyPr>
            <a:normAutofit/>
          </a:bodyPr>
          <a:lstStyle/>
          <a:p>
            <a:r>
              <a:rPr lang="en-US" dirty="0">
                <a:solidFill>
                  <a:srgbClr val="262626"/>
                </a:solidFill>
                <a:latin typeface="Times New Roman" panose="02020603050405020304" pitchFamily="18" charset="0"/>
                <a:cs typeface="Times New Roman" panose="02020603050405020304" pitchFamily="18" charset="0"/>
              </a:rPr>
              <a:t>Application</a:t>
            </a:r>
          </a:p>
        </p:txBody>
      </p:sp>
      <p:graphicFrame>
        <p:nvGraphicFramePr>
          <p:cNvPr id="13" name="Content Placeholder 2">
            <a:extLst>
              <a:ext uri="{FF2B5EF4-FFF2-40B4-BE49-F238E27FC236}">
                <a16:creationId xmlns:a16="http://schemas.microsoft.com/office/drawing/2014/main" id="{C9E87411-6417-5F14-60A8-CA3F13EBF2A0}"/>
              </a:ext>
            </a:extLst>
          </p:cNvPr>
          <p:cNvGraphicFramePr>
            <a:graphicFrameLocks noGrp="1"/>
          </p:cNvGraphicFramePr>
          <p:nvPr>
            <p:ph idx="1"/>
            <p:extLst>
              <p:ext uri="{D42A27DB-BD31-4B8C-83A1-F6EECF244321}">
                <p14:modId xmlns:p14="http://schemas.microsoft.com/office/powerpoint/2010/main" val="3628349014"/>
              </p:ext>
            </p:extLst>
          </p:nvPr>
        </p:nvGraphicFramePr>
        <p:xfrm>
          <a:off x="1295400" y="2772384"/>
          <a:ext cx="9601197" cy="2874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70035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FF495-E160-31FD-D5B5-77912B30CD8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3E61A4E0-B4D6-2265-298A-C09AC7394F12}"/>
              </a:ext>
            </a:extLst>
          </p:cNvPr>
          <p:cNvSpPr>
            <a:spLocks noGrp="1"/>
          </p:cNvSpPr>
          <p:nvPr>
            <p:ph idx="1"/>
          </p:nvPr>
        </p:nvSpPr>
        <p:spPr/>
        <p:txBody>
          <a:bodyPr>
            <a:normAutofit fontScale="85000" lnSpcReduction="20000"/>
          </a:bodyPr>
          <a:lstStyle/>
          <a:p>
            <a:endParaRPr lang="en-US" dirty="0"/>
          </a:p>
          <a:p>
            <a:pPr marL="0" indent="0">
              <a:buSzPct val="114999"/>
              <a:buNone/>
            </a:pPr>
            <a:r>
              <a:rPr lang="en-US" dirty="0">
                <a:latin typeface="Times New Roman" panose="02020603050405020304" pitchFamily="18" charset="0"/>
                <a:ea typeface="+mn-lt"/>
                <a:cs typeface="Times New Roman" panose="02020603050405020304" pitchFamily="18" charset="0"/>
              </a:rPr>
              <a:t>As the dataset contains only 214 records, The model accuracy does not seems to be good.</a:t>
            </a:r>
            <a:endParaRPr lang="en-US" dirty="0">
              <a:latin typeface="Times New Roman" panose="02020603050405020304" pitchFamily="18" charset="0"/>
              <a:cs typeface="Times New Roman" panose="02020603050405020304" pitchFamily="18" charset="0"/>
            </a:endParaRPr>
          </a:p>
          <a:p>
            <a:pPr>
              <a:buSzPct val="114999"/>
            </a:pPr>
            <a:r>
              <a:rPr lang="en-US" dirty="0">
                <a:latin typeface="Times New Roman" panose="02020603050405020304" pitchFamily="18" charset="0"/>
                <a:ea typeface="+mn-lt"/>
                <a:cs typeface="Times New Roman" panose="02020603050405020304" pitchFamily="18" charset="0"/>
              </a:rPr>
              <a:t>Overall GridSearchCV Algorithm Accuracy is : 0.8000,Training accuracy is: 0.7987,Testing accuracy is : 0.8154</a:t>
            </a:r>
            <a:endParaRPr lang="en-US" dirty="0">
              <a:latin typeface="Times New Roman" panose="02020603050405020304" pitchFamily="18" charset="0"/>
              <a:cs typeface="Times New Roman" panose="02020603050405020304" pitchFamily="18" charset="0"/>
            </a:endParaRPr>
          </a:p>
          <a:p>
            <a:pPr>
              <a:buSzPct val="114999"/>
            </a:pPr>
            <a:r>
              <a:rPr lang="en-US" dirty="0">
                <a:latin typeface="Times New Roman" panose="02020603050405020304" pitchFamily="18" charset="0"/>
                <a:ea typeface="+mn-lt"/>
                <a:cs typeface="Times New Roman" panose="02020603050405020304" pitchFamily="18" charset="0"/>
              </a:rPr>
              <a:t>RandomForestClassifier </a:t>
            </a:r>
            <a:r>
              <a:rPr lang="en-US" dirty="0" err="1">
                <a:latin typeface="Times New Roman" panose="02020603050405020304" pitchFamily="18" charset="0"/>
                <a:ea typeface="+mn-lt"/>
                <a:cs typeface="Times New Roman" panose="02020603050405020304" pitchFamily="18" charset="0"/>
              </a:rPr>
              <a:t>Algorithm,Training</a:t>
            </a:r>
            <a:r>
              <a:rPr lang="en-US" dirty="0">
                <a:latin typeface="Times New Roman" panose="02020603050405020304" pitchFamily="18" charset="0"/>
                <a:ea typeface="+mn-lt"/>
                <a:cs typeface="Times New Roman" panose="02020603050405020304" pitchFamily="18" charset="0"/>
              </a:rPr>
              <a:t> Accuracy    : 86.58 %,Testing Accuracy: 83.08 %,Model Accuracy: 83.07.</a:t>
            </a:r>
            <a:endParaRPr lang="en-US" dirty="0">
              <a:latin typeface="Times New Roman" panose="02020603050405020304" pitchFamily="18" charset="0"/>
              <a:cs typeface="Times New Roman" panose="02020603050405020304" pitchFamily="18" charset="0"/>
            </a:endParaRPr>
          </a:p>
          <a:p>
            <a:pPr>
              <a:buSzPct val="114999"/>
            </a:pPr>
            <a:r>
              <a:rPr lang="en-US" dirty="0">
                <a:latin typeface="Times New Roman" panose="02020603050405020304" pitchFamily="18" charset="0"/>
                <a:ea typeface="+mn-lt"/>
                <a:cs typeface="Times New Roman" panose="02020603050405020304" pitchFamily="18" charset="0"/>
              </a:rPr>
              <a:t>Both algorithm are fit for these dataset.</a:t>
            </a:r>
            <a:endParaRPr lang="en-US" dirty="0">
              <a:latin typeface="Times New Roman" panose="02020603050405020304" pitchFamily="18" charset="0"/>
              <a:cs typeface="Times New Roman" panose="02020603050405020304" pitchFamily="18" charset="0"/>
            </a:endParaRPr>
          </a:p>
          <a:p>
            <a:pPr>
              <a:buSzPct val="114999"/>
            </a:pPr>
            <a:r>
              <a:rPr lang="en-US" dirty="0">
                <a:latin typeface="Times New Roman" panose="02020603050405020304" pitchFamily="18" charset="0"/>
                <a:ea typeface="+mn-lt"/>
                <a:cs typeface="Times New Roman" panose="02020603050405020304" pitchFamily="18" charset="0"/>
              </a:rPr>
              <a:t>As the Training Accuracy and Testing Accuracy ranges falls under +-5.</a:t>
            </a:r>
            <a:endParaRPr lang="en-US" dirty="0">
              <a:latin typeface="Times New Roman" panose="02020603050405020304" pitchFamily="18" charset="0"/>
              <a:cs typeface="Times New Roman" panose="02020603050405020304" pitchFamily="18" charset="0"/>
            </a:endParaRPr>
          </a:p>
          <a:p>
            <a:pPr>
              <a:buSzPct val="114999"/>
            </a:pPr>
            <a:r>
              <a:rPr lang="en-US" dirty="0">
                <a:latin typeface="Times New Roman" panose="02020603050405020304" pitchFamily="18" charset="0"/>
                <a:ea typeface="+mn-lt"/>
                <a:cs typeface="Times New Roman" panose="02020603050405020304" pitchFamily="18" charset="0"/>
              </a:rPr>
              <a:t>This models seems to be a Best fitted model for this dataset.</a:t>
            </a:r>
            <a:endParaRPr lang="en-US" dirty="0">
              <a:latin typeface="Times New Roman" panose="02020603050405020304" pitchFamily="18" charset="0"/>
              <a:cs typeface="Times New Roman" panose="02020603050405020304" pitchFamily="18" charset="0"/>
            </a:endParaRPr>
          </a:p>
          <a:p>
            <a:pPr>
              <a:buSzPct val="114999"/>
            </a:pPr>
            <a:endParaRPr lang="en-US" dirty="0"/>
          </a:p>
        </p:txBody>
      </p:sp>
    </p:spTree>
    <p:extLst>
      <p:ext uri="{BB962C8B-B14F-4D97-AF65-F5344CB8AC3E}">
        <p14:creationId xmlns:p14="http://schemas.microsoft.com/office/powerpoint/2010/main" val="3267820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cartoon characters holding up a sign&#10;&#10;Description automatically generated">
            <a:extLst>
              <a:ext uri="{FF2B5EF4-FFF2-40B4-BE49-F238E27FC236}">
                <a16:creationId xmlns:a16="http://schemas.microsoft.com/office/drawing/2014/main" id="{18005ED4-B029-D83B-9632-030BBE0FD565}"/>
              </a:ext>
            </a:extLst>
          </p:cNvPr>
          <p:cNvPicPr>
            <a:picLocks noChangeAspect="1"/>
          </p:cNvPicPr>
          <p:nvPr/>
        </p:nvPicPr>
        <p:blipFill>
          <a:blip r:embed="rId2"/>
          <a:stretch>
            <a:fillRect/>
          </a:stretch>
        </p:blipFill>
        <p:spPr>
          <a:xfrm>
            <a:off x="3310466" y="643466"/>
            <a:ext cx="5571067" cy="5571067"/>
          </a:xfrm>
          <a:prstGeom prst="rect">
            <a:avLst/>
          </a:prstGeom>
        </p:spPr>
      </p:pic>
      <p:sp>
        <p:nvSpPr>
          <p:cNvPr id="159" name="CustomShape 1"/>
          <p:cNvSpPr/>
          <p:nvPr/>
        </p:nvSpPr>
        <p:spPr>
          <a:xfrm>
            <a:off x="1142999" y="1719533"/>
            <a:ext cx="6781800" cy="1939505"/>
          </a:xfrm>
          <a:prstGeom prst="rect">
            <a:avLst/>
          </a:prstGeom>
        </p:spPr>
        <p:style>
          <a:lnRef idx="0">
            <a:scrgbClr r="0" g="0" b="0"/>
          </a:lnRef>
          <a:fillRef idx="0">
            <a:scrgbClr r="0" g="0" b="0"/>
          </a:fillRef>
          <a:effectRef idx="0">
            <a:scrgbClr r="0" g="0" b="0"/>
          </a:effectRef>
          <a:fontRef idx="minor"/>
        </p:style>
        <p:txBody>
          <a:bodyPr vert="horz" lIns="91440" tIns="45720" rIns="91440" bIns="45720" rtlCol="0" anchor="t">
            <a:normAutofit/>
          </a:bodyPr>
          <a:lstStyle/>
          <a:p>
            <a:pPr>
              <a:lnSpc>
                <a:spcPct val="90000"/>
              </a:lnSpc>
              <a:spcBef>
                <a:spcPct val="0"/>
              </a:spcBef>
              <a:spcAft>
                <a:spcPts val="600"/>
              </a:spcAft>
              <a:tabLst>
                <a:tab pos="0" algn="l"/>
              </a:tabLst>
            </a:pPr>
            <a:endParaRPr lang="en-US" sz="3300" b="0" strike="noStrike" kern="1200" spc="-1">
              <a:solidFill>
                <a:schemeClr val="tx1"/>
              </a:solidFill>
              <a:latin typeface="+mj-lt"/>
              <a:ea typeface="+mj-ea"/>
              <a:cs typeface="+mj-cs"/>
            </a:endParaRPr>
          </a:p>
          <a:p>
            <a:pPr>
              <a:lnSpc>
                <a:spcPct val="90000"/>
              </a:lnSpc>
              <a:spcBef>
                <a:spcPct val="0"/>
              </a:spcBef>
              <a:spcAft>
                <a:spcPts val="600"/>
              </a:spcAft>
              <a:tabLst>
                <a:tab pos="0" algn="l"/>
              </a:tabLst>
            </a:pPr>
            <a:endParaRPr lang="en-US" sz="3300" b="0" strike="noStrike" kern="1200" spc="-1">
              <a:solidFill>
                <a:schemeClr val="tx1"/>
              </a:solidFill>
              <a:latin typeface="+mj-lt"/>
              <a:ea typeface="+mj-ea"/>
              <a:cs typeface="+mj-cs"/>
            </a:endParaRPr>
          </a:p>
          <a:p>
            <a:pPr>
              <a:lnSpc>
                <a:spcPct val="90000"/>
              </a:lnSpc>
              <a:spcBef>
                <a:spcPct val="0"/>
              </a:spcBef>
              <a:spcAft>
                <a:spcPts val="600"/>
              </a:spcAft>
              <a:tabLst>
                <a:tab pos="0" algn="l"/>
              </a:tabLst>
            </a:pPr>
            <a:endParaRPr lang="en-US" sz="4400" b="1" u="sng" strike="noStrike" kern="1200" spc="-1">
              <a:latin typeface="+mj-lt"/>
              <a:ea typeface="Calibri Light"/>
              <a:cs typeface="Calibri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C44B17FE-2E14-47B6-B5A8-4363DE769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4E53280-E6EB-47D2-B0BB-78B772DC4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rgbClr val="373737"/>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44C4738-31FA-4AA4-9D3A-9B0F0B1F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BE7C6B0-5E40-C95A-CF92-42AEAAE3F153}"/>
              </a:ext>
            </a:extLst>
          </p:cNvPr>
          <p:cNvSpPr>
            <a:spLocks noGrp="1"/>
          </p:cNvSpPr>
          <p:nvPr>
            <p:ph type="title"/>
          </p:nvPr>
        </p:nvSpPr>
        <p:spPr>
          <a:xfrm>
            <a:off x="952108" y="954756"/>
            <a:ext cx="2730414" cy="4946003"/>
          </a:xfrm>
        </p:spPr>
        <p:txBody>
          <a:bodyPr>
            <a:normAutofit/>
          </a:bodyPr>
          <a:lstStyle/>
          <a:p>
            <a:r>
              <a:rPr lang="en-US" sz="3600" dirty="0">
                <a:solidFill>
                  <a:srgbClr val="FFFFFF"/>
                </a:solidFill>
                <a:latin typeface="Times New Roman" panose="02020603050405020304" pitchFamily="18" charset="0"/>
                <a:ea typeface="Calibri Light"/>
                <a:cs typeface="Times New Roman" panose="02020603050405020304" pitchFamily="18" charset="0"/>
              </a:rPr>
              <a:t>Contents</a:t>
            </a:r>
            <a:endParaRPr lang="en-US" sz="3600" dirty="0">
              <a:solidFill>
                <a:srgbClr val="FFFFFF"/>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809F3F69-CB9E-4C14-8F9B-7565980C8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rgbClr val="FFFFFF"/>
              </a:gs>
              <a:gs pos="30000">
                <a:srgbClr val="FFFFFF"/>
              </a:gs>
              <a:gs pos="61000">
                <a:srgbClr val="F8F8F8"/>
              </a:gs>
              <a:gs pos="97000">
                <a:srgbClr val="E5E5E5"/>
              </a:gs>
            </a:gsLst>
            <a:path path="circle">
              <a:fillToRect l="50000" t="50000" r="50000" b="50000"/>
            </a:path>
          </a:gradFill>
          <a:ln>
            <a:noFill/>
          </a:ln>
          <a:effectLst>
            <a:innerShdw blurRad="63500" dist="127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1967B6-05FF-C86B-4C2F-1BE79A30134E}"/>
              </a:ext>
            </a:extLst>
          </p:cNvPr>
          <p:cNvSpPr>
            <a:spLocks noGrp="1"/>
          </p:cNvSpPr>
          <p:nvPr>
            <p:ph idx="1"/>
          </p:nvPr>
        </p:nvSpPr>
        <p:spPr>
          <a:xfrm>
            <a:off x="5140934" y="469900"/>
            <a:ext cx="5953630" cy="5405968"/>
          </a:xfrm>
        </p:spPr>
        <p:txBody>
          <a:bodyPr vert="horz" lIns="91440" tIns="45720" rIns="91440" bIns="45720" rtlCol="0" anchor="ctr">
            <a:normAutofit/>
          </a:bodyPr>
          <a:lstStyle/>
          <a:p>
            <a:r>
              <a:rPr lang="en-IN" dirty="0">
                <a:solidFill>
                  <a:srgbClr val="212121"/>
                </a:solidFill>
                <a:latin typeface="Times New Roman" panose="02020603050405020304" pitchFamily="18" charset="0"/>
                <a:ea typeface="Tahoma" panose="020B0604030504040204" pitchFamily="34" charset="0"/>
                <a:cs typeface="Times New Roman" panose="02020603050405020304" pitchFamily="18" charset="0"/>
              </a:rPr>
              <a:t>Abstract</a:t>
            </a:r>
            <a:endParaRPr lang="en-US" dirty="0">
              <a:latin typeface="Times New Roman" panose="02020603050405020304" pitchFamily="18" charset="0"/>
              <a:ea typeface="Tahoma" panose="020B0604030504040204" pitchFamily="34" charset="0"/>
              <a:cs typeface="Times New Roman" panose="02020603050405020304" pitchFamily="18" charset="0"/>
            </a:endParaRPr>
          </a:p>
          <a:p>
            <a:r>
              <a:rPr lang="en-IN" dirty="0">
                <a:solidFill>
                  <a:srgbClr val="212121"/>
                </a:solidFill>
                <a:latin typeface="Times New Roman" panose="02020603050405020304" pitchFamily="18" charset="0"/>
                <a:ea typeface="Tahoma" panose="020B0604030504040204" pitchFamily="34" charset="0"/>
                <a:cs typeface="Times New Roman" panose="02020603050405020304" pitchFamily="18" charset="0"/>
              </a:rPr>
              <a:t>Introduction</a:t>
            </a:r>
          </a:p>
          <a:p>
            <a:r>
              <a:rPr lang="en-IN" dirty="0">
                <a:solidFill>
                  <a:srgbClr val="212121"/>
                </a:solidFill>
                <a:latin typeface="Times New Roman" panose="02020603050405020304" pitchFamily="18" charset="0"/>
                <a:ea typeface="Tahoma" panose="020B0604030504040204" pitchFamily="34" charset="0"/>
                <a:cs typeface="Times New Roman" panose="02020603050405020304" pitchFamily="18" charset="0"/>
              </a:rPr>
              <a:t>EDA </a:t>
            </a:r>
          </a:p>
          <a:p>
            <a:pPr>
              <a:buSzPct val="114999"/>
            </a:pPr>
            <a:r>
              <a:rPr lang="en-IN" dirty="0">
                <a:solidFill>
                  <a:srgbClr val="212121"/>
                </a:solidFill>
                <a:latin typeface="Times New Roman" panose="02020603050405020304" pitchFamily="18" charset="0"/>
                <a:ea typeface="Tahoma" panose="020B0604030504040204" pitchFamily="34" charset="0"/>
                <a:cs typeface="Times New Roman" panose="02020603050405020304" pitchFamily="18" charset="0"/>
              </a:rPr>
              <a:t>Metrices</a:t>
            </a:r>
            <a:endParaRPr lang="en-IN" dirty="0">
              <a:latin typeface="Times New Roman" panose="02020603050405020304" pitchFamily="18" charset="0"/>
              <a:ea typeface="Tahoma" panose="020B0604030504040204" pitchFamily="34" charset="0"/>
              <a:cs typeface="Times New Roman" panose="02020603050405020304" pitchFamily="18" charset="0"/>
            </a:endParaRPr>
          </a:p>
          <a:p>
            <a:r>
              <a:rPr lang="en-IN" dirty="0">
                <a:solidFill>
                  <a:srgbClr val="212121"/>
                </a:solidFill>
                <a:latin typeface="Times New Roman" panose="02020603050405020304" pitchFamily="18" charset="0"/>
                <a:ea typeface="Tahoma" panose="020B0604030504040204" pitchFamily="34" charset="0"/>
                <a:cs typeface="Times New Roman" panose="02020603050405020304" pitchFamily="18" charset="0"/>
              </a:rPr>
              <a:t>Application</a:t>
            </a:r>
          </a:p>
          <a:p>
            <a:r>
              <a:rPr lang="en-IN" dirty="0">
                <a:solidFill>
                  <a:srgbClr val="212121"/>
                </a:solidFill>
                <a:latin typeface="Times New Roman" panose="02020603050405020304" pitchFamily="18" charset="0"/>
                <a:ea typeface="Tahoma" panose="020B0604030504040204" pitchFamily="34" charset="0"/>
                <a:cs typeface="Times New Roman" panose="02020603050405020304" pitchFamily="18" charset="0"/>
              </a:rPr>
              <a:t>Conclusion</a:t>
            </a:r>
          </a:p>
          <a:p>
            <a:endParaRPr lang="en-IN" b="1" dirty="0">
              <a:solidFill>
                <a:srgbClr val="212121"/>
              </a:solidFill>
              <a:latin typeface="Calibri" panose="020F0502020204030204"/>
              <a:ea typeface="Calibri"/>
              <a:cs typeface="Calibri"/>
            </a:endParaRPr>
          </a:p>
          <a:p>
            <a:endParaRPr lang="en-IN" b="1" dirty="0">
              <a:solidFill>
                <a:srgbClr val="212121"/>
              </a:solidFill>
              <a:latin typeface="Times New Roman"/>
              <a:cs typeface="Times New Roman"/>
            </a:endParaRPr>
          </a:p>
        </p:txBody>
      </p:sp>
    </p:spTree>
    <p:extLst>
      <p:ext uri="{BB962C8B-B14F-4D97-AF65-F5344CB8AC3E}">
        <p14:creationId xmlns:p14="http://schemas.microsoft.com/office/powerpoint/2010/main" val="3176698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47E4F490-FA76-4FF0-B36A-72B01E1175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5C8C51A-4ECF-4857-8298-6C8334C7F8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accent1"/>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741C46E-A2A6-4DF0-84BD-502A2E56D0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sq">
            <a:solidFill>
              <a:srgbClr val="FFFFFF">
                <a:alpha val="80000"/>
              </a:srgbClr>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5EE4B1B-EACD-2324-8B9D-5CD042E3DB9D}"/>
              </a:ext>
            </a:extLst>
          </p:cNvPr>
          <p:cNvSpPr>
            <a:spLocks noGrp="1"/>
          </p:cNvSpPr>
          <p:nvPr>
            <p:ph type="title"/>
          </p:nvPr>
        </p:nvSpPr>
        <p:spPr>
          <a:xfrm>
            <a:off x="952108" y="954756"/>
            <a:ext cx="2730414" cy="4946003"/>
          </a:xfrm>
        </p:spPr>
        <p:txBody>
          <a:bodyPr>
            <a:normAutofit/>
          </a:bodyPr>
          <a:lstStyle/>
          <a:p>
            <a:r>
              <a:rPr lang="en-US" sz="3700" dirty="0">
                <a:solidFill>
                  <a:srgbClr val="FFFFFF"/>
                </a:solidFill>
                <a:latin typeface="Times New Roman" panose="02020603050405020304" pitchFamily="18" charset="0"/>
                <a:cs typeface="Times New Roman" panose="02020603050405020304" pitchFamily="18" charset="0"/>
              </a:rPr>
              <a:t>ABSTRACT</a:t>
            </a:r>
          </a:p>
        </p:txBody>
      </p:sp>
      <p:sp>
        <p:nvSpPr>
          <p:cNvPr id="9" name="Rectangle 8">
            <a:extLst>
              <a:ext uri="{FF2B5EF4-FFF2-40B4-BE49-F238E27FC236}">
                <a16:creationId xmlns:a16="http://schemas.microsoft.com/office/drawing/2014/main" id="{67CE4C0A-D88E-41BB-8F06-8C0E2604B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solidFill>
            <a:schemeClr val="bg2">
              <a:lumMod val="90000"/>
              <a:lumOff val="10000"/>
            </a:schemeClr>
          </a:soli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CBDFD07-CE52-9C54-E384-EE91FD5C8B05}"/>
              </a:ext>
            </a:extLst>
          </p:cNvPr>
          <p:cNvSpPr>
            <a:spLocks noGrp="1"/>
          </p:cNvSpPr>
          <p:nvPr>
            <p:ph idx="1"/>
          </p:nvPr>
        </p:nvSpPr>
        <p:spPr>
          <a:xfrm>
            <a:off x="5286262" y="635508"/>
            <a:ext cx="5953630" cy="5405968"/>
          </a:xfrm>
        </p:spPr>
        <p:txBody>
          <a:bodyPr vert="horz" lIns="91440" tIns="45720" rIns="91440" bIns="45720" rtlCol="0" anchor="ctr">
            <a:normAutofit/>
          </a:bodyPr>
          <a:lstStyle/>
          <a:p>
            <a:pPr marL="0" indent="0" algn="just">
              <a:buNone/>
            </a:pPr>
            <a:r>
              <a:rPr lang="en-US" dirty="0">
                <a:solidFill>
                  <a:schemeClr val="tx1"/>
                </a:solidFill>
                <a:latin typeface="Times New Roman" panose="02020603050405020304" pitchFamily="18" charset="0"/>
                <a:ea typeface="+mn-lt"/>
                <a:cs typeface="Times New Roman" panose="02020603050405020304" pitchFamily="18" charset="0"/>
              </a:rPr>
              <a:t>This study aims to classify different types of glass based on their chemical composition, focusing on features such as refractive index and elemental content. Through a systematic approach to hyperparameter optimization, the model enhances predictive accuracy and reliability in identifying glass types. The findings provide valuable insights for effectively distinguishing between various glass materials in practical applications.</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116726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BF84C-B56C-1466-AAA4-D36A50DE289F}"/>
              </a:ext>
            </a:extLst>
          </p:cNvPr>
          <p:cNvSpPr>
            <a:spLocks noGrp="1"/>
          </p:cNvSpPr>
          <p:nvPr>
            <p:ph type="title"/>
          </p:nvPr>
        </p:nvSpPr>
        <p:spPr>
          <a:xfrm>
            <a:off x="1295402" y="982132"/>
            <a:ext cx="9601196" cy="1303867"/>
          </a:xfrm>
        </p:spPr>
        <p:txBody>
          <a:bodyPr>
            <a:normAutofit/>
          </a:bodyPr>
          <a:lstStyle/>
          <a:p>
            <a:r>
              <a:rPr lang="en-US" b="1" dirty="0">
                <a:latin typeface="Times New Roman" panose="02020603050405020304" pitchFamily="18" charset="0"/>
                <a:cs typeface="Times New Roman" panose="02020603050405020304" pitchFamily="18" charset="0"/>
              </a:rPr>
              <a:t>INTRODUCTION</a:t>
            </a:r>
          </a:p>
        </p:txBody>
      </p:sp>
      <p:pic>
        <p:nvPicPr>
          <p:cNvPr id="5" name="Picture 4" descr="Window Glass Types: 9 Types Of Glass">
            <a:extLst>
              <a:ext uri="{FF2B5EF4-FFF2-40B4-BE49-F238E27FC236}">
                <a16:creationId xmlns:a16="http://schemas.microsoft.com/office/drawing/2014/main" id="{D6626A31-ACA5-790D-0E6D-658CD6D9F4AD}"/>
              </a:ext>
            </a:extLst>
          </p:cNvPr>
          <p:cNvPicPr>
            <a:picLocks noChangeAspect="1"/>
          </p:cNvPicPr>
          <p:nvPr/>
        </p:nvPicPr>
        <p:blipFill>
          <a:blip r:embed="rId3"/>
          <a:stretch>
            <a:fillRect/>
          </a:stretch>
        </p:blipFill>
        <p:spPr>
          <a:xfrm>
            <a:off x="1434269" y="3302157"/>
            <a:ext cx="2739728" cy="1650686"/>
          </a:xfrm>
          <a:prstGeom prst="rect">
            <a:avLst/>
          </a:prstGeom>
          <a:ln w="57150" cmpd="thickThin">
            <a:solidFill>
              <a:schemeClr val="tx1">
                <a:lumMod val="50000"/>
                <a:lumOff val="50000"/>
              </a:schemeClr>
            </a:solidFill>
            <a:miter lim="800000"/>
          </a:ln>
        </p:spPr>
      </p:pic>
      <p:sp>
        <p:nvSpPr>
          <p:cNvPr id="3" name="Content Placeholder 2">
            <a:extLst>
              <a:ext uri="{FF2B5EF4-FFF2-40B4-BE49-F238E27FC236}">
                <a16:creationId xmlns:a16="http://schemas.microsoft.com/office/drawing/2014/main" id="{DB0A2573-E806-3C25-A2DC-22E670A04BB8}"/>
              </a:ext>
            </a:extLst>
          </p:cNvPr>
          <p:cNvSpPr>
            <a:spLocks noGrp="1"/>
          </p:cNvSpPr>
          <p:nvPr>
            <p:ph idx="1"/>
          </p:nvPr>
        </p:nvSpPr>
        <p:spPr>
          <a:xfrm>
            <a:off x="4345858" y="2556932"/>
            <a:ext cx="6550737" cy="3318936"/>
          </a:xfrm>
        </p:spPr>
        <p:txBody>
          <a:bodyPr vert="horz" lIns="91440" tIns="45720" rIns="91440" bIns="45720" rtlCol="0">
            <a:normAutofit/>
          </a:bodyPr>
          <a:lstStyle/>
          <a:p>
            <a:pPr marL="0" indent="0" algn="just">
              <a:lnSpc>
                <a:spcPct val="90000"/>
              </a:lnSpc>
              <a:buNone/>
            </a:pPr>
            <a:r>
              <a:rPr lang="en-US" b="1" dirty="0" err="1">
                <a:latin typeface="Times New Roman" panose="02020603050405020304" pitchFamily="18" charset="0"/>
                <a:cs typeface="Times New Roman" panose="02020603050405020304" pitchFamily="18" charset="0"/>
              </a:rPr>
              <a:t>Objective</a:t>
            </a:r>
            <a:r>
              <a:rPr lang="en-US" dirty="0" err="1">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ea typeface="+mn-lt"/>
                <a:cs typeface="Times New Roman" panose="02020603050405020304" pitchFamily="18" charset="0"/>
              </a:rPr>
              <a:t>classify</a:t>
            </a:r>
            <a:r>
              <a:rPr lang="en-US" dirty="0">
                <a:latin typeface="Times New Roman" panose="02020603050405020304" pitchFamily="18" charset="0"/>
                <a:ea typeface="+mn-lt"/>
                <a:cs typeface="Times New Roman" panose="02020603050405020304" pitchFamily="18" charset="0"/>
              </a:rPr>
              <a:t> different types of glass based on their chemical composition.</a:t>
            </a:r>
          </a:p>
          <a:p>
            <a:pPr marL="0" indent="0">
              <a:lnSpc>
                <a:spcPct val="90000"/>
              </a:lnSpc>
              <a:buNone/>
            </a:pPr>
            <a:r>
              <a:rPr lang="en-US" b="1" dirty="0" err="1">
                <a:latin typeface="Times New Roman" panose="02020603050405020304" pitchFamily="18" charset="0"/>
                <a:cs typeface="Times New Roman" panose="02020603050405020304" pitchFamily="18" charset="0"/>
              </a:rPr>
              <a:t>DataSet</a:t>
            </a:r>
            <a:r>
              <a:rPr lang="en-US" dirty="0" err="1">
                <a:latin typeface="Times New Roman" panose="02020603050405020304" pitchFamily="18" charset="0"/>
                <a:cs typeface="Times New Roman" panose="02020603050405020304" pitchFamily="18" charset="0"/>
              </a:rPr>
              <a:t>:Consists</a:t>
            </a:r>
            <a:r>
              <a:rPr lang="en-US" dirty="0">
                <a:latin typeface="Times New Roman" panose="02020603050405020304" pitchFamily="18" charset="0"/>
                <a:cs typeface="Times New Roman" panose="02020603050405020304" pitchFamily="18" charset="0"/>
              </a:rPr>
              <a:t> of 214 Samples and 10 Features (all are numerical data)</a:t>
            </a:r>
          </a:p>
          <a:p>
            <a:pPr marL="0" indent="0" algn="just">
              <a:lnSpc>
                <a:spcPct val="90000"/>
              </a:lnSpc>
              <a:buNone/>
            </a:pPr>
            <a:r>
              <a:rPr lang="en-US" b="1" dirty="0" err="1">
                <a:latin typeface="Times New Roman" panose="02020603050405020304" pitchFamily="18" charset="0"/>
                <a:cs typeface="Times New Roman" panose="02020603050405020304" pitchFamily="18" charset="0"/>
              </a:rPr>
              <a:t>Class:</a:t>
            </a:r>
            <a:r>
              <a:rPr lang="en-US" dirty="0" err="1">
                <a:latin typeface="Times New Roman" panose="02020603050405020304" pitchFamily="18" charset="0"/>
                <a:cs typeface="Times New Roman" panose="02020603050405020304" pitchFamily="18" charset="0"/>
              </a:rPr>
              <a:t>This</a:t>
            </a:r>
            <a:r>
              <a:rPr lang="en-US" dirty="0">
                <a:latin typeface="Times New Roman" panose="02020603050405020304" pitchFamily="18" charset="0"/>
                <a:cs typeface="Times New Roman" panose="02020603050405020304" pitchFamily="18" charset="0"/>
              </a:rPr>
              <a:t> is the target label with numerical such as "Type".</a:t>
            </a:r>
          </a:p>
        </p:txBody>
      </p:sp>
    </p:spTree>
    <p:extLst>
      <p:ext uri="{BB962C8B-B14F-4D97-AF65-F5344CB8AC3E}">
        <p14:creationId xmlns:p14="http://schemas.microsoft.com/office/powerpoint/2010/main" val="2457414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44B17FE-2E14-47B6-B5A8-4363DE769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4E53280-E6EB-47D2-B0BB-78B772DC4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rgbClr val="373737"/>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44C4738-31FA-4AA4-9D3A-9B0F0B1F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50F7A9E-6ED4-0A3E-B189-1648D2429984}"/>
              </a:ext>
            </a:extLst>
          </p:cNvPr>
          <p:cNvSpPr>
            <a:spLocks noGrp="1"/>
          </p:cNvSpPr>
          <p:nvPr>
            <p:ph type="title"/>
          </p:nvPr>
        </p:nvSpPr>
        <p:spPr>
          <a:xfrm>
            <a:off x="952108" y="954756"/>
            <a:ext cx="2730414" cy="4946003"/>
          </a:xfrm>
        </p:spPr>
        <p:txBody>
          <a:bodyPr>
            <a:normAutofit/>
          </a:bodyPr>
          <a:lstStyle/>
          <a:p>
            <a:r>
              <a:rPr lang="en-US" sz="3600" dirty="0">
                <a:solidFill>
                  <a:srgbClr val="FFFFFF"/>
                </a:solidFill>
                <a:latin typeface="Times New Roman" panose="02020603050405020304" pitchFamily="18" charset="0"/>
                <a:cs typeface="Times New Roman" panose="02020603050405020304" pitchFamily="18" charset="0"/>
              </a:rPr>
              <a:t>Key features in dataset</a:t>
            </a:r>
          </a:p>
        </p:txBody>
      </p:sp>
      <p:sp>
        <p:nvSpPr>
          <p:cNvPr id="14" name="Rectangle 13">
            <a:extLst>
              <a:ext uri="{FF2B5EF4-FFF2-40B4-BE49-F238E27FC236}">
                <a16:creationId xmlns:a16="http://schemas.microsoft.com/office/drawing/2014/main" id="{809F3F69-CB9E-4C14-8F9B-7565980C8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rgbClr val="FFFFFF"/>
              </a:gs>
              <a:gs pos="30000">
                <a:srgbClr val="FFFFFF"/>
              </a:gs>
              <a:gs pos="61000">
                <a:srgbClr val="F8F8F8"/>
              </a:gs>
              <a:gs pos="97000">
                <a:srgbClr val="E5E5E5"/>
              </a:gs>
            </a:gsLst>
            <a:path path="circle">
              <a:fillToRect l="50000" t="50000" r="50000" b="50000"/>
            </a:path>
          </a:gradFill>
          <a:ln>
            <a:noFill/>
          </a:ln>
          <a:effectLst>
            <a:innerShdw blurRad="63500" dist="127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B06551C-77B5-D860-0D58-64AD67404982}"/>
              </a:ext>
            </a:extLst>
          </p:cNvPr>
          <p:cNvSpPr>
            <a:spLocks noGrp="1"/>
          </p:cNvSpPr>
          <p:nvPr>
            <p:ph idx="1"/>
          </p:nvPr>
        </p:nvSpPr>
        <p:spPr>
          <a:xfrm>
            <a:off x="5140934" y="469900"/>
            <a:ext cx="5953630" cy="5405968"/>
          </a:xfrm>
        </p:spPr>
        <p:txBody>
          <a:bodyPr anchor="ctr">
            <a:normAutofit/>
          </a:bodyPr>
          <a:lstStyle/>
          <a:p>
            <a:r>
              <a:rPr lang="en-US" sz="2200" b="1" dirty="0">
                <a:solidFill>
                  <a:srgbClr val="212121"/>
                </a:solidFill>
                <a:latin typeface="Times New Roman" panose="02020603050405020304" pitchFamily="18" charset="0"/>
                <a:ea typeface="+mn-lt"/>
                <a:cs typeface="Times New Roman" panose="02020603050405020304" pitchFamily="18" charset="0"/>
              </a:rPr>
              <a:t>RI</a:t>
            </a:r>
            <a:r>
              <a:rPr lang="en-US" sz="2200" dirty="0">
                <a:solidFill>
                  <a:srgbClr val="212121"/>
                </a:solidFill>
                <a:latin typeface="Times New Roman" panose="02020603050405020304" pitchFamily="18" charset="0"/>
                <a:ea typeface="+mn-lt"/>
                <a:cs typeface="Times New Roman" panose="02020603050405020304" pitchFamily="18" charset="0"/>
              </a:rPr>
              <a:t>: Measures light refraction in glass.</a:t>
            </a:r>
            <a:endParaRPr lang="en-US" sz="2200" dirty="0">
              <a:solidFill>
                <a:srgbClr val="212121"/>
              </a:solidFill>
              <a:latin typeface="Times New Roman" panose="02020603050405020304" pitchFamily="18" charset="0"/>
              <a:cs typeface="Times New Roman" panose="02020603050405020304" pitchFamily="18" charset="0"/>
            </a:endParaRPr>
          </a:p>
          <a:p>
            <a:pPr>
              <a:buSzPct val="114999"/>
            </a:pPr>
            <a:r>
              <a:rPr lang="en-US" sz="2200" b="1" dirty="0">
                <a:solidFill>
                  <a:srgbClr val="212121"/>
                </a:solidFill>
                <a:latin typeface="Times New Roman" panose="02020603050405020304" pitchFamily="18" charset="0"/>
                <a:ea typeface="+mn-lt"/>
                <a:cs typeface="Times New Roman" panose="02020603050405020304" pitchFamily="18" charset="0"/>
              </a:rPr>
              <a:t>Na</a:t>
            </a:r>
            <a:r>
              <a:rPr lang="en-US" sz="2200" dirty="0">
                <a:solidFill>
                  <a:srgbClr val="212121"/>
                </a:solidFill>
                <a:latin typeface="Times New Roman" panose="02020603050405020304" pitchFamily="18" charset="0"/>
                <a:ea typeface="+mn-lt"/>
                <a:cs typeface="Times New Roman" panose="02020603050405020304" pitchFamily="18" charset="0"/>
              </a:rPr>
              <a:t>: Sodium content in the glass.</a:t>
            </a:r>
            <a:endParaRPr lang="en-US" sz="2200" dirty="0">
              <a:solidFill>
                <a:srgbClr val="212121"/>
              </a:solidFill>
              <a:latin typeface="Times New Roman" panose="02020603050405020304" pitchFamily="18" charset="0"/>
              <a:cs typeface="Times New Roman" panose="02020603050405020304" pitchFamily="18" charset="0"/>
            </a:endParaRPr>
          </a:p>
          <a:p>
            <a:pPr>
              <a:buSzPct val="114999"/>
            </a:pPr>
            <a:r>
              <a:rPr lang="en-US" sz="2200" b="1" dirty="0">
                <a:solidFill>
                  <a:srgbClr val="212121"/>
                </a:solidFill>
                <a:latin typeface="Times New Roman" panose="02020603050405020304" pitchFamily="18" charset="0"/>
                <a:ea typeface="+mn-lt"/>
                <a:cs typeface="Times New Roman" panose="02020603050405020304" pitchFamily="18" charset="0"/>
              </a:rPr>
              <a:t>Mg</a:t>
            </a:r>
            <a:r>
              <a:rPr lang="en-US" sz="2200" dirty="0">
                <a:solidFill>
                  <a:srgbClr val="212121"/>
                </a:solidFill>
                <a:latin typeface="Times New Roman" panose="02020603050405020304" pitchFamily="18" charset="0"/>
                <a:ea typeface="+mn-lt"/>
                <a:cs typeface="Times New Roman" panose="02020603050405020304" pitchFamily="18" charset="0"/>
              </a:rPr>
              <a:t>: Magnesium content in the glass.</a:t>
            </a:r>
            <a:endParaRPr lang="en-US" sz="2200" dirty="0">
              <a:solidFill>
                <a:srgbClr val="212121"/>
              </a:solidFill>
              <a:latin typeface="Times New Roman" panose="02020603050405020304" pitchFamily="18" charset="0"/>
              <a:cs typeface="Times New Roman" panose="02020603050405020304" pitchFamily="18" charset="0"/>
            </a:endParaRPr>
          </a:p>
          <a:p>
            <a:pPr>
              <a:buSzPct val="114999"/>
            </a:pPr>
            <a:r>
              <a:rPr lang="en-US" sz="2200" b="1" dirty="0">
                <a:solidFill>
                  <a:srgbClr val="212121"/>
                </a:solidFill>
                <a:latin typeface="Times New Roman" panose="02020603050405020304" pitchFamily="18" charset="0"/>
                <a:ea typeface="+mn-lt"/>
                <a:cs typeface="Times New Roman" panose="02020603050405020304" pitchFamily="18" charset="0"/>
              </a:rPr>
              <a:t>Al</a:t>
            </a:r>
            <a:r>
              <a:rPr lang="en-US" sz="2200" dirty="0">
                <a:solidFill>
                  <a:srgbClr val="212121"/>
                </a:solidFill>
                <a:latin typeface="Times New Roman" panose="02020603050405020304" pitchFamily="18" charset="0"/>
                <a:ea typeface="+mn-lt"/>
                <a:cs typeface="Times New Roman" panose="02020603050405020304" pitchFamily="18" charset="0"/>
              </a:rPr>
              <a:t>: Aluminum content in the glass.</a:t>
            </a:r>
            <a:endParaRPr lang="en-US" sz="2200" dirty="0">
              <a:solidFill>
                <a:srgbClr val="212121"/>
              </a:solidFill>
              <a:latin typeface="Times New Roman" panose="02020603050405020304" pitchFamily="18" charset="0"/>
              <a:cs typeface="Times New Roman" panose="02020603050405020304" pitchFamily="18" charset="0"/>
            </a:endParaRPr>
          </a:p>
          <a:p>
            <a:pPr>
              <a:buSzPct val="114999"/>
            </a:pPr>
            <a:r>
              <a:rPr lang="en-US" sz="2200" b="1" dirty="0">
                <a:solidFill>
                  <a:srgbClr val="212121"/>
                </a:solidFill>
                <a:latin typeface="Times New Roman" panose="02020603050405020304" pitchFamily="18" charset="0"/>
                <a:ea typeface="+mn-lt"/>
                <a:cs typeface="Times New Roman" panose="02020603050405020304" pitchFamily="18" charset="0"/>
              </a:rPr>
              <a:t>Si</a:t>
            </a:r>
            <a:r>
              <a:rPr lang="en-US" sz="2200" dirty="0">
                <a:solidFill>
                  <a:srgbClr val="212121"/>
                </a:solidFill>
                <a:latin typeface="Times New Roman" panose="02020603050405020304" pitchFamily="18" charset="0"/>
                <a:ea typeface="+mn-lt"/>
                <a:cs typeface="Times New Roman" panose="02020603050405020304" pitchFamily="18" charset="0"/>
              </a:rPr>
              <a:t>: Silicon content, essential for glass structure.</a:t>
            </a:r>
            <a:endParaRPr lang="en-US" sz="2200" dirty="0">
              <a:solidFill>
                <a:srgbClr val="212121"/>
              </a:solidFill>
              <a:latin typeface="Times New Roman" panose="02020603050405020304" pitchFamily="18" charset="0"/>
              <a:cs typeface="Times New Roman" panose="02020603050405020304" pitchFamily="18" charset="0"/>
            </a:endParaRPr>
          </a:p>
          <a:p>
            <a:pPr>
              <a:buSzPct val="114999"/>
            </a:pPr>
            <a:r>
              <a:rPr lang="en-US" sz="2200" b="1" dirty="0">
                <a:solidFill>
                  <a:srgbClr val="212121"/>
                </a:solidFill>
                <a:latin typeface="Times New Roman" panose="02020603050405020304" pitchFamily="18" charset="0"/>
                <a:ea typeface="+mn-lt"/>
                <a:cs typeface="Times New Roman" panose="02020603050405020304" pitchFamily="18" charset="0"/>
              </a:rPr>
              <a:t>K</a:t>
            </a:r>
            <a:r>
              <a:rPr lang="en-US" sz="2200" dirty="0">
                <a:solidFill>
                  <a:srgbClr val="212121"/>
                </a:solidFill>
                <a:latin typeface="Times New Roman" panose="02020603050405020304" pitchFamily="18" charset="0"/>
                <a:ea typeface="+mn-lt"/>
                <a:cs typeface="Times New Roman" panose="02020603050405020304" pitchFamily="18" charset="0"/>
              </a:rPr>
              <a:t>: Potassium content in the glass.</a:t>
            </a:r>
            <a:endParaRPr lang="en-US" sz="2200" dirty="0">
              <a:solidFill>
                <a:srgbClr val="212121"/>
              </a:solidFill>
              <a:latin typeface="Times New Roman" panose="02020603050405020304" pitchFamily="18" charset="0"/>
              <a:cs typeface="Times New Roman" panose="02020603050405020304" pitchFamily="18" charset="0"/>
            </a:endParaRPr>
          </a:p>
          <a:p>
            <a:pPr>
              <a:buSzPct val="114999"/>
            </a:pPr>
            <a:r>
              <a:rPr lang="en-US" sz="2200" b="1" dirty="0">
                <a:solidFill>
                  <a:srgbClr val="212121"/>
                </a:solidFill>
                <a:latin typeface="Times New Roman" panose="02020603050405020304" pitchFamily="18" charset="0"/>
                <a:ea typeface="+mn-lt"/>
                <a:cs typeface="Times New Roman" panose="02020603050405020304" pitchFamily="18" charset="0"/>
              </a:rPr>
              <a:t>Ca</a:t>
            </a:r>
            <a:r>
              <a:rPr lang="en-US" sz="2200" dirty="0">
                <a:solidFill>
                  <a:srgbClr val="212121"/>
                </a:solidFill>
                <a:latin typeface="Times New Roman" panose="02020603050405020304" pitchFamily="18" charset="0"/>
                <a:ea typeface="+mn-lt"/>
                <a:cs typeface="Times New Roman" panose="02020603050405020304" pitchFamily="18" charset="0"/>
              </a:rPr>
              <a:t>: Calcium content affecting durability.</a:t>
            </a:r>
            <a:endParaRPr lang="en-US" sz="2200" dirty="0">
              <a:solidFill>
                <a:srgbClr val="212121"/>
              </a:solidFill>
              <a:latin typeface="Times New Roman" panose="02020603050405020304" pitchFamily="18" charset="0"/>
              <a:cs typeface="Times New Roman" panose="02020603050405020304" pitchFamily="18" charset="0"/>
            </a:endParaRPr>
          </a:p>
          <a:p>
            <a:pPr>
              <a:buSzPct val="114999"/>
            </a:pPr>
            <a:r>
              <a:rPr lang="en-US" sz="2200" b="1" dirty="0">
                <a:solidFill>
                  <a:srgbClr val="212121"/>
                </a:solidFill>
                <a:latin typeface="Times New Roman" panose="02020603050405020304" pitchFamily="18" charset="0"/>
                <a:ea typeface="+mn-lt"/>
                <a:cs typeface="Times New Roman" panose="02020603050405020304" pitchFamily="18" charset="0"/>
              </a:rPr>
              <a:t>Ba</a:t>
            </a:r>
            <a:r>
              <a:rPr lang="en-US" sz="2200" dirty="0">
                <a:solidFill>
                  <a:srgbClr val="212121"/>
                </a:solidFill>
                <a:latin typeface="Times New Roman" panose="02020603050405020304" pitchFamily="18" charset="0"/>
                <a:ea typeface="+mn-lt"/>
                <a:cs typeface="Times New Roman" panose="02020603050405020304" pitchFamily="18" charset="0"/>
              </a:rPr>
              <a:t>: Barium content enhancing refractive properties.</a:t>
            </a:r>
            <a:endParaRPr lang="en-US" sz="2200" dirty="0">
              <a:solidFill>
                <a:srgbClr val="212121"/>
              </a:solidFill>
              <a:latin typeface="Times New Roman" panose="02020603050405020304" pitchFamily="18" charset="0"/>
              <a:cs typeface="Times New Roman" panose="02020603050405020304" pitchFamily="18" charset="0"/>
            </a:endParaRPr>
          </a:p>
          <a:p>
            <a:pPr>
              <a:buSzPct val="114999"/>
            </a:pPr>
            <a:r>
              <a:rPr lang="en-US" sz="2200" b="1" dirty="0">
                <a:solidFill>
                  <a:srgbClr val="212121"/>
                </a:solidFill>
                <a:latin typeface="Times New Roman" panose="02020603050405020304" pitchFamily="18" charset="0"/>
                <a:ea typeface="+mn-lt"/>
                <a:cs typeface="Times New Roman" panose="02020603050405020304" pitchFamily="18" charset="0"/>
              </a:rPr>
              <a:t>Fe</a:t>
            </a:r>
            <a:r>
              <a:rPr lang="en-US" sz="2200" dirty="0">
                <a:solidFill>
                  <a:srgbClr val="212121"/>
                </a:solidFill>
                <a:latin typeface="Times New Roman" panose="02020603050405020304" pitchFamily="18" charset="0"/>
                <a:ea typeface="+mn-lt"/>
                <a:cs typeface="Times New Roman" panose="02020603050405020304" pitchFamily="18" charset="0"/>
              </a:rPr>
              <a:t>: Iron content influencing color.</a:t>
            </a:r>
            <a:endParaRPr lang="en-US" sz="2200" dirty="0">
              <a:solidFill>
                <a:srgbClr val="212121"/>
              </a:solidFill>
              <a:latin typeface="Times New Roman" panose="02020603050405020304" pitchFamily="18" charset="0"/>
              <a:cs typeface="Times New Roman" panose="02020603050405020304" pitchFamily="18" charset="0"/>
            </a:endParaRPr>
          </a:p>
          <a:p>
            <a:pPr>
              <a:buSzPct val="114999"/>
            </a:pPr>
            <a:r>
              <a:rPr lang="en-US" sz="2200" b="1" dirty="0">
                <a:solidFill>
                  <a:srgbClr val="212121"/>
                </a:solidFill>
                <a:latin typeface="Times New Roman" panose="02020603050405020304" pitchFamily="18" charset="0"/>
                <a:ea typeface="+mn-lt"/>
                <a:cs typeface="Times New Roman" panose="02020603050405020304" pitchFamily="18" charset="0"/>
              </a:rPr>
              <a:t>Type</a:t>
            </a:r>
            <a:r>
              <a:rPr lang="en-US" sz="2200" dirty="0">
                <a:solidFill>
                  <a:srgbClr val="212121"/>
                </a:solidFill>
                <a:latin typeface="Times New Roman" panose="02020603050405020304" pitchFamily="18" charset="0"/>
                <a:ea typeface="+mn-lt"/>
                <a:cs typeface="Times New Roman" panose="02020603050405020304" pitchFamily="18" charset="0"/>
              </a:rPr>
              <a:t>: Classification of the glass material.</a:t>
            </a:r>
            <a:endParaRPr lang="en-US" sz="2200" dirty="0">
              <a:solidFill>
                <a:srgbClr val="212121"/>
              </a:solidFill>
              <a:latin typeface="Times New Roman" panose="02020603050405020304" pitchFamily="18" charset="0"/>
              <a:cs typeface="Times New Roman" panose="02020603050405020304" pitchFamily="18" charset="0"/>
            </a:endParaRPr>
          </a:p>
          <a:p>
            <a:pPr>
              <a:buSzPct val="114999"/>
            </a:pPr>
            <a:endParaRPr lang="en-US" sz="2200" dirty="0">
              <a:solidFill>
                <a:srgbClr val="212121"/>
              </a:solidFill>
            </a:endParaRPr>
          </a:p>
        </p:txBody>
      </p:sp>
    </p:spTree>
    <p:extLst>
      <p:ext uri="{BB962C8B-B14F-4D97-AF65-F5344CB8AC3E}">
        <p14:creationId xmlns:p14="http://schemas.microsoft.com/office/powerpoint/2010/main" val="169297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44B17FE-2E14-47B6-B5A8-4363DE769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4E53280-E6EB-47D2-B0BB-78B772DC4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rgbClr val="373737"/>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44C4738-31FA-4AA4-9D3A-9B0F0B1F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A5ECED5-945A-D7CC-B9F8-DCD42C00BB7A}"/>
              </a:ext>
            </a:extLst>
          </p:cNvPr>
          <p:cNvSpPr>
            <a:spLocks noGrp="1"/>
          </p:cNvSpPr>
          <p:nvPr>
            <p:ph type="title"/>
          </p:nvPr>
        </p:nvSpPr>
        <p:spPr>
          <a:xfrm>
            <a:off x="952108" y="954756"/>
            <a:ext cx="2730414" cy="4946003"/>
          </a:xfrm>
        </p:spPr>
        <p:txBody>
          <a:bodyPr>
            <a:normAutofit/>
          </a:bodyPr>
          <a:lstStyle/>
          <a:p>
            <a:r>
              <a:rPr lang="en-US" sz="3600" dirty="0">
                <a:solidFill>
                  <a:srgbClr val="FFFFFF"/>
                </a:solidFill>
                <a:latin typeface="Times New Roman" panose="02020603050405020304" pitchFamily="18" charset="0"/>
                <a:cs typeface="Times New Roman" panose="02020603050405020304" pitchFamily="18" charset="0"/>
              </a:rPr>
              <a:t>EDA Process</a:t>
            </a:r>
          </a:p>
        </p:txBody>
      </p:sp>
      <p:sp>
        <p:nvSpPr>
          <p:cNvPr id="25" name="Rectangle 24">
            <a:extLst>
              <a:ext uri="{FF2B5EF4-FFF2-40B4-BE49-F238E27FC236}">
                <a16:creationId xmlns:a16="http://schemas.microsoft.com/office/drawing/2014/main" id="{809F3F69-CB9E-4C14-8F9B-7565980C8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rgbClr val="FFFFFF"/>
              </a:gs>
              <a:gs pos="30000">
                <a:srgbClr val="FFFFFF"/>
              </a:gs>
              <a:gs pos="61000">
                <a:srgbClr val="F8F8F8"/>
              </a:gs>
              <a:gs pos="97000">
                <a:srgbClr val="E5E5E5"/>
              </a:gs>
            </a:gsLst>
            <a:path path="circle">
              <a:fillToRect l="50000" t="50000" r="50000" b="50000"/>
            </a:path>
          </a:gradFill>
          <a:ln>
            <a:noFill/>
          </a:ln>
          <a:effectLst>
            <a:innerShdw blurRad="63500" dist="127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0358041-83AF-DEE9-D91F-CF63A5520942}"/>
              </a:ext>
            </a:extLst>
          </p:cNvPr>
          <p:cNvSpPr>
            <a:spLocks noGrp="1"/>
          </p:cNvSpPr>
          <p:nvPr>
            <p:ph idx="1"/>
          </p:nvPr>
        </p:nvSpPr>
        <p:spPr>
          <a:xfrm>
            <a:off x="5140934" y="469900"/>
            <a:ext cx="5953630" cy="5405968"/>
          </a:xfrm>
        </p:spPr>
        <p:txBody>
          <a:bodyPr vert="horz" lIns="91440" tIns="45720" rIns="91440" bIns="45720" rtlCol="0" anchor="ctr">
            <a:normAutofit lnSpcReduction="10000"/>
          </a:bodyPr>
          <a:lstStyle/>
          <a:p>
            <a:pPr marL="0" indent="0" algn="just">
              <a:buNone/>
            </a:pPr>
            <a:r>
              <a:rPr lang="en-US" sz="2200" dirty="0">
                <a:solidFill>
                  <a:srgbClr val="212121"/>
                </a:solidFill>
                <a:ea typeface="+mn-lt"/>
                <a:cs typeface="+mn-lt"/>
              </a:rPr>
              <a:t>  </a:t>
            </a:r>
            <a:r>
              <a:rPr lang="en-US" sz="2200" b="1" dirty="0">
                <a:solidFill>
                  <a:srgbClr val="212121"/>
                </a:solidFill>
                <a:latin typeface="Times New Roman" panose="02020603050405020304" pitchFamily="18" charset="0"/>
                <a:ea typeface="+mn-lt"/>
                <a:cs typeface="Times New Roman" panose="02020603050405020304" pitchFamily="18" charset="0"/>
              </a:rPr>
              <a:t>Data Understanding</a:t>
            </a:r>
            <a:r>
              <a:rPr lang="en-US" sz="2200" dirty="0">
                <a:solidFill>
                  <a:srgbClr val="212121"/>
                </a:solidFill>
                <a:latin typeface="Times New Roman" panose="02020603050405020304" pitchFamily="18" charset="0"/>
                <a:ea typeface="+mn-lt"/>
                <a:cs typeface="Times New Roman" panose="02020603050405020304" pitchFamily="18" charset="0"/>
              </a:rPr>
              <a:t>:</a:t>
            </a:r>
          </a:p>
          <a:p>
            <a:pPr algn="just">
              <a:buSzPct val="114999"/>
            </a:pPr>
            <a:r>
              <a:rPr lang="en-US" sz="2200" b="1" dirty="0">
                <a:solidFill>
                  <a:srgbClr val="212121"/>
                </a:solidFill>
                <a:latin typeface="Times New Roman" panose="02020603050405020304" pitchFamily="18" charset="0"/>
                <a:ea typeface="+mn-lt"/>
                <a:cs typeface="Times New Roman" panose="02020603050405020304" pitchFamily="18" charset="0"/>
              </a:rPr>
              <a:t>Load the Data</a:t>
            </a:r>
            <a:r>
              <a:rPr lang="en-US" sz="2200" dirty="0">
                <a:solidFill>
                  <a:srgbClr val="212121"/>
                </a:solidFill>
                <a:latin typeface="Times New Roman" panose="02020603050405020304" pitchFamily="18" charset="0"/>
                <a:ea typeface="+mn-lt"/>
                <a:cs typeface="Times New Roman" panose="02020603050405020304" pitchFamily="18" charset="0"/>
              </a:rPr>
              <a:t>: Import the dataset into a suitable environment and display the first few rows.</a:t>
            </a:r>
            <a:endParaRPr lang="en-US" sz="2200" dirty="0">
              <a:solidFill>
                <a:srgbClr val="212121"/>
              </a:solidFill>
              <a:latin typeface="Times New Roman" panose="02020603050405020304" pitchFamily="18" charset="0"/>
              <a:cs typeface="Times New Roman" panose="02020603050405020304" pitchFamily="18" charset="0"/>
            </a:endParaRPr>
          </a:p>
          <a:p>
            <a:pPr algn="just">
              <a:buSzPct val="114999"/>
            </a:pPr>
            <a:r>
              <a:rPr lang="en-US" sz="2200" b="1" dirty="0">
                <a:solidFill>
                  <a:srgbClr val="212121"/>
                </a:solidFill>
                <a:latin typeface="Times New Roman" panose="02020603050405020304" pitchFamily="18" charset="0"/>
                <a:ea typeface="+mn-lt"/>
                <a:cs typeface="Times New Roman" panose="02020603050405020304" pitchFamily="18" charset="0"/>
              </a:rPr>
              <a:t>Inspect Data Types</a:t>
            </a:r>
            <a:r>
              <a:rPr lang="en-US" sz="2200" dirty="0">
                <a:solidFill>
                  <a:srgbClr val="212121"/>
                </a:solidFill>
                <a:latin typeface="Times New Roman" panose="02020603050405020304" pitchFamily="18" charset="0"/>
                <a:ea typeface="+mn-lt"/>
                <a:cs typeface="Times New Roman" panose="02020603050405020304" pitchFamily="18" charset="0"/>
              </a:rPr>
              <a:t>: Check the data types of each column to ensure they are appropriate for analysis.</a:t>
            </a:r>
            <a:endParaRPr lang="en-US" sz="2200" dirty="0">
              <a:solidFill>
                <a:srgbClr val="212121"/>
              </a:solidFill>
              <a:latin typeface="Times New Roman" panose="02020603050405020304" pitchFamily="18" charset="0"/>
              <a:cs typeface="Times New Roman" panose="02020603050405020304" pitchFamily="18" charset="0"/>
            </a:endParaRPr>
          </a:p>
          <a:p>
            <a:pPr algn="just">
              <a:buNone/>
            </a:pPr>
            <a:r>
              <a:rPr lang="en-US" sz="2200" b="1" dirty="0">
                <a:solidFill>
                  <a:srgbClr val="212121"/>
                </a:solidFill>
                <a:latin typeface="Times New Roman" panose="02020603050405020304" pitchFamily="18" charset="0"/>
                <a:ea typeface="+mn-lt"/>
                <a:cs typeface="Times New Roman" panose="02020603050405020304" pitchFamily="18" charset="0"/>
              </a:rPr>
              <a:t>Data Cleaning</a:t>
            </a:r>
            <a:r>
              <a:rPr lang="en-US" sz="2200" dirty="0">
                <a:solidFill>
                  <a:srgbClr val="212121"/>
                </a:solidFill>
                <a:latin typeface="Times New Roman" panose="02020603050405020304" pitchFamily="18" charset="0"/>
                <a:ea typeface="+mn-lt"/>
                <a:cs typeface="Times New Roman" panose="02020603050405020304" pitchFamily="18" charset="0"/>
              </a:rPr>
              <a:t>:</a:t>
            </a:r>
            <a:endParaRPr lang="en-US" sz="2200" dirty="0">
              <a:solidFill>
                <a:srgbClr val="212121"/>
              </a:solidFill>
              <a:latin typeface="Times New Roman" panose="02020603050405020304" pitchFamily="18" charset="0"/>
              <a:cs typeface="Times New Roman" panose="02020603050405020304" pitchFamily="18" charset="0"/>
            </a:endParaRPr>
          </a:p>
          <a:p>
            <a:pPr algn="just">
              <a:buSzPct val="114999"/>
            </a:pPr>
            <a:r>
              <a:rPr lang="en-US" sz="2200" b="1" dirty="0">
                <a:solidFill>
                  <a:srgbClr val="212121"/>
                </a:solidFill>
                <a:latin typeface="Times New Roman" panose="02020603050405020304" pitchFamily="18" charset="0"/>
                <a:ea typeface="+mn-lt"/>
                <a:cs typeface="Times New Roman" panose="02020603050405020304" pitchFamily="18" charset="0"/>
              </a:rPr>
              <a:t>Check for Missing Values</a:t>
            </a:r>
            <a:r>
              <a:rPr lang="en-US" sz="2200" dirty="0">
                <a:solidFill>
                  <a:srgbClr val="212121"/>
                </a:solidFill>
                <a:latin typeface="Times New Roman" panose="02020603050405020304" pitchFamily="18" charset="0"/>
                <a:ea typeface="+mn-lt"/>
                <a:cs typeface="Times New Roman" panose="02020603050405020304" pitchFamily="18" charset="0"/>
              </a:rPr>
              <a:t>: In these dataset there is no missing or null values .</a:t>
            </a:r>
          </a:p>
          <a:p>
            <a:pPr algn="just">
              <a:buSzPct val="114999"/>
            </a:pPr>
            <a:r>
              <a:rPr lang="en-US" sz="2200" b="1" dirty="0">
                <a:solidFill>
                  <a:srgbClr val="212121"/>
                </a:solidFill>
                <a:latin typeface="Times New Roman" panose="02020603050405020304" pitchFamily="18" charset="0"/>
                <a:ea typeface="+mn-lt"/>
                <a:cs typeface="Times New Roman" panose="02020603050405020304" pitchFamily="18" charset="0"/>
              </a:rPr>
              <a:t>Remove Duplicates</a:t>
            </a:r>
            <a:r>
              <a:rPr lang="en-US" sz="2200" dirty="0">
                <a:solidFill>
                  <a:srgbClr val="212121"/>
                </a:solidFill>
                <a:latin typeface="Times New Roman" panose="02020603050405020304" pitchFamily="18" charset="0"/>
                <a:ea typeface="+mn-lt"/>
                <a:cs typeface="Times New Roman" panose="02020603050405020304" pitchFamily="18" charset="0"/>
              </a:rPr>
              <a:t>: there is no duplicate rows are present.</a:t>
            </a:r>
            <a:endParaRPr lang="en-US" sz="2200" dirty="0">
              <a:solidFill>
                <a:srgbClr val="212121"/>
              </a:solidFill>
              <a:latin typeface="Times New Roman" panose="02020603050405020304" pitchFamily="18" charset="0"/>
              <a:cs typeface="Times New Roman" panose="02020603050405020304" pitchFamily="18" charset="0"/>
            </a:endParaRPr>
          </a:p>
          <a:p>
            <a:pPr algn="just">
              <a:buSzPct val="114999"/>
            </a:pPr>
            <a:r>
              <a:rPr lang="en-US" sz="2200" b="1" dirty="0">
                <a:solidFill>
                  <a:srgbClr val="212121"/>
                </a:solidFill>
                <a:latin typeface="Times New Roman" panose="02020603050405020304" pitchFamily="18" charset="0"/>
                <a:ea typeface="+mn-lt"/>
                <a:cs typeface="Times New Roman" panose="02020603050405020304" pitchFamily="18" charset="0"/>
              </a:rPr>
              <a:t>Outlier Detection</a:t>
            </a:r>
            <a:r>
              <a:rPr lang="en-US" sz="2200" dirty="0">
                <a:solidFill>
                  <a:srgbClr val="212121"/>
                </a:solidFill>
                <a:latin typeface="Times New Roman" panose="02020603050405020304" pitchFamily="18" charset="0"/>
                <a:ea typeface="+mn-lt"/>
                <a:cs typeface="Times New Roman" panose="02020603050405020304" pitchFamily="18" charset="0"/>
              </a:rPr>
              <a:t>: Identify any outliers using statistical methods (e.g., Z-score, IQR).</a:t>
            </a:r>
            <a:endParaRPr lang="en-US" sz="2200" dirty="0">
              <a:solidFill>
                <a:srgbClr val="212121"/>
              </a:solidFill>
              <a:latin typeface="Times New Roman" panose="02020603050405020304" pitchFamily="18" charset="0"/>
              <a:cs typeface="Times New Roman" panose="02020603050405020304" pitchFamily="18" charset="0"/>
            </a:endParaRPr>
          </a:p>
          <a:p>
            <a:pPr>
              <a:buNone/>
            </a:pPr>
            <a:endParaRPr lang="en-US" sz="2200" dirty="0">
              <a:solidFill>
                <a:srgbClr val="212121"/>
              </a:solidFill>
              <a:cs typeface="Calibri"/>
            </a:endParaRPr>
          </a:p>
        </p:txBody>
      </p:sp>
    </p:spTree>
    <p:extLst>
      <p:ext uri="{BB962C8B-B14F-4D97-AF65-F5344CB8AC3E}">
        <p14:creationId xmlns:p14="http://schemas.microsoft.com/office/powerpoint/2010/main" val="1059909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9B0D192-B25D-BD63-9B01-74ADE63C5510}"/>
              </a:ext>
            </a:extLst>
          </p:cNvPr>
          <p:cNvSpPr>
            <a:spLocks noGrp="1"/>
          </p:cNvSpPr>
          <p:nvPr>
            <p:ph type="title"/>
          </p:nvPr>
        </p:nvSpPr>
        <p:spPr>
          <a:xfrm>
            <a:off x="1295402" y="982132"/>
            <a:ext cx="9601196" cy="1303867"/>
          </a:xfrm>
        </p:spPr>
        <p:txBody>
          <a:bodyPr vert="horz" lIns="91440" tIns="45720" rIns="91440" bIns="45720" rtlCol="0">
            <a:normAutofit/>
          </a:bodyPr>
          <a:lstStyle/>
          <a:p>
            <a:r>
              <a:rPr lang="en-US" dirty="0">
                <a:latin typeface="Times New Roman" panose="02020603050405020304" pitchFamily="18" charset="0"/>
                <a:cs typeface="Times New Roman" panose="02020603050405020304" pitchFamily="18" charset="0"/>
              </a:rPr>
              <a:t>Exploratory Data Analysis</a:t>
            </a:r>
          </a:p>
        </p:txBody>
      </p:sp>
      <p:sp>
        <p:nvSpPr>
          <p:cNvPr id="3" name="Content Placeholder 2">
            <a:extLst>
              <a:ext uri="{FF2B5EF4-FFF2-40B4-BE49-F238E27FC236}">
                <a16:creationId xmlns:a16="http://schemas.microsoft.com/office/drawing/2014/main" id="{A16E40E0-CC14-77FB-FE77-7B8165C2D707}"/>
              </a:ext>
            </a:extLst>
          </p:cNvPr>
          <p:cNvSpPr>
            <a:spLocks noGrp="1"/>
          </p:cNvSpPr>
          <p:nvPr>
            <p:ph idx="1"/>
          </p:nvPr>
        </p:nvSpPr>
        <p:spPr>
          <a:xfrm>
            <a:off x="1295402" y="2556932"/>
            <a:ext cx="6256866" cy="3318936"/>
          </a:xfrm>
        </p:spPr>
        <p:txBody>
          <a:bodyPr vert="horz" lIns="91440" tIns="45720" rIns="91440" bIns="45720" rtlCol="0">
            <a:normAutofit/>
          </a:bodyPr>
          <a:lstStyle/>
          <a:p>
            <a:pPr marL="0" indent="0">
              <a:lnSpc>
                <a:spcPct val="90000"/>
              </a:lnSpc>
              <a:buNone/>
            </a:pPr>
            <a:r>
              <a:rPr lang="en-US" sz="1600" b="1" dirty="0">
                <a:latin typeface="Times New Roman" panose="02020603050405020304" pitchFamily="18" charset="0"/>
                <a:cs typeface="Times New Roman" panose="02020603050405020304" pitchFamily="18" charset="0"/>
              </a:rPr>
              <a:t>Descriptive Statistics</a:t>
            </a:r>
            <a:r>
              <a:rPr lang="en-US" sz="1600" dirty="0">
                <a:latin typeface="Times New Roman" panose="02020603050405020304" pitchFamily="18" charset="0"/>
                <a:cs typeface="Times New Roman" panose="02020603050405020304" pitchFamily="18" charset="0"/>
              </a:rPr>
              <a:t>:</a:t>
            </a:r>
          </a:p>
          <a:p>
            <a:pPr>
              <a:lnSpc>
                <a:spcPct val="90000"/>
              </a:lnSpc>
            </a:pPr>
            <a:r>
              <a:rPr lang="en-US" sz="1600" b="1" dirty="0">
                <a:latin typeface="Times New Roman" panose="02020603050405020304" pitchFamily="18" charset="0"/>
                <a:cs typeface="Times New Roman" panose="02020603050405020304" pitchFamily="18" charset="0"/>
              </a:rPr>
              <a:t>Summary Statistics</a:t>
            </a:r>
            <a:r>
              <a:rPr lang="en-US" sz="1600" dirty="0">
                <a:latin typeface="Times New Roman" panose="02020603050405020304" pitchFamily="18" charset="0"/>
                <a:cs typeface="Times New Roman" panose="02020603050405020304" pitchFamily="18" charset="0"/>
              </a:rPr>
              <a:t>: Calculate key statistics (mean, median, standard deviation, etc.) for each feature to understand the distribution.</a:t>
            </a:r>
          </a:p>
          <a:p>
            <a:pPr marL="0" indent="0">
              <a:lnSpc>
                <a:spcPct val="90000"/>
              </a:lnSpc>
              <a:buSzPct val="114999"/>
              <a:buNone/>
            </a:pPr>
            <a:endParaRPr lang="en-US" sz="1600" dirty="0">
              <a:latin typeface="Times New Roman" panose="02020603050405020304" pitchFamily="18" charset="0"/>
              <a:cs typeface="Times New Roman" panose="02020603050405020304" pitchFamily="18" charset="0"/>
            </a:endParaRPr>
          </a:p>
          <a:p>
            <a:pPr>
              <a:lnSpc>
                <a:spcPct val="90000"/>
              </a:lnSpc>
            </a:pPr>
            <a:r>
              <a:rPr lang="en-US" sz="1600" b="1" dirty="0">
                <a:latin typeface="Times New Roman" panose="02020603050405020304" pitchFamily="18" charset="0"/>
                <a:cs typeface="Times New Roman" panose="02020603050405020304" pitchFamily="18" charset="0"/>
              </a:rPr>
              <a:t>Class Distribution</a:t>
            </a:r>
            <a:r>
              <a:rPr lang="en-US" sz="1600" dirty="0">
                <a:latin typeface="Times New Roman" panose="02020603050405020304" pitchFamily="18" charset="0"/>
                <a:cs typeface="Times New Roman" panose="02020603050405020304" pitchFamily="18" charset="0"/>
              </a:rPr>
              <a:t>: Analyze the distribution of the target variable (glass types) to check for class imbalance.</a:t>
            </a:r>
          </a:p>
          <a:p>
            <a:pPr marL="0" indent="0">
              <a:lnSpc>
                <a:spcPct val="90000"/>
              </a:lnSpc>
              <a:buNone/>
            </a:pPr>
            <a:r>
              <a:rPr lang="en-US" sz="1600" b="1" dirty="0">
                <a:latin typeface="Times New Roman" panose="02020603050405020304" pitchFamily="18" charset="0"/>
                <a:cs typeface="Times New Roman" panose="02020603050405020304" pitchFamily="18" charset="0"/>
              </a:rPr>
              <a:t>Data Visualization</a:t>
            </a:r>
            <a:r>
              <a:rPr lang="en-US" sz="1600" dirty="0">
                <a:latin typeface="Times New Roman" panose="02020603050405020304" pitchFamily="18" charset="0"/>
                <a:cs typeface="Times New Roman" panose="02020603050405020304" pitchFamily="18" charset="0"/>
              </a:rPr>
              <a:t>:</a:t>
            </a:r>
          </a:p>
          <a:p>
            <a:pPr>
              <a:lnSpc>
                <a:spcPct val="90000"/>
              </a:lnSpc>
            </a:pPr>
            <a:r>
              <a:rPr lang="en-US" sz="1600" dirty="0">
                <a:latin typeface="Times New Roman" panose="02020603050405020304" pitchFamily="18" charset="0"/>
                <a:cs typeface="Times New Roman" panose="02020603050405020304" pitchFamily="18" charset="0"/>
              </a:rPr>
              <a:t>1, 2 Category Glass types are more than other types</a:t>
            </a:r>
          </a:p>
          <a:p>
            <a:pPr>
              <a:lnSpc>
                <a:spcPct val="90000"/>
              </a:lnSpc>
            </a:pPr>
            <a:r>
              <a:rPr lang="en-US" sz="1600" dirty="0">
                <a:latin typeface="Times New Roman" panose="02020603050405020304" pitchFamily="18" charset="0"/>
                <a:cs typeface="Times New Roman" panose="02020603050405020304" pitchFamily="18" charset="0"/>
              </a:rPr>
              <a:t>Refractive Index within range of 1.515 to 1.520 is common in every Glass Type.</a:t>
            </a:r>
          </a:p>
          <a:p>
            <a:pPr marL="0" indent="0">
              <a:lnSpc>
                <a:spcPct val="90000"/>
              </a:lnSpc>
            </a:pPr>
            <a:endParaRPr lang="en-US" sz="1600" dirty="0"/>
          </a:p>
          <a:p>
            <a:pPr marL="0" indent="0">
              <a:lnSpc>
                <a:spcPct val="90000"/>
              </a:lnSpc>
            </a:pPr>
            <a:endParaRPr lang="en-US" sz="1600" dirty="0"/>
          </a:p>
          <a:p>
            <a:pPr marL="0" indent="0">
              <a:lnSpc>
                <a:spcPct val="90000"/>
              </a:lnSpc>
            </a:pPr>
            <a:endParaRPr lang="en-US" sz="1600" dirty="0"/>
          </a:p>
          <a:p>
            <a:pPr>
              <a:lnSpc>
                <a:spcPct val="90000"/>
              </a:lnSpc>
            </a:pPr>
            <a:endParaRPr lang="en-US" sz="1600" dirty="0"/>
          </a:p>
        </p:txBody>
      </p:sp>
      <p:pic>
        <p:nvPicPr>
          <p:cNvPr id="4" name="Picture 3" descr="A graph with numbers and lines&#10;&#10;Description automatically generated">
            <a:extLst>
              <a:ext uri="{FF2B5EF4-FFF2-40B4-BE49-F238E27FC236}">
                <a16:creationId xmlns:a16="http://schemas.microsoft.com/office/drawing/2014/main" id="{51234B41-7DCD-6F44-8965-D692A6E921FF}"/>
              </a:ext>
            </a:extLst>
          </p:cNvPr>
          <p:cNvPicPr>
            <a:picLocks noChangeAspect="1"/>
          </p:cNvPicPr>
          <p:nvPr/>
        </p:nvPicPr>
        <p:blipFill>
          <a:blip r:embed="rId3"/>
          <a:srcRect l="6360" r="-6" b="-6"/>
          <a:stretch/>
        </p:blipFill>
        <p:spPr>
          <a:xfrm>
            <a:off x="8085026" y="2701180"/>
            <a:ext cx="2739728" cy="2852640"/>
          </a:xfrm>
          <a:prstGeom prst="rect">
            <a:avLst/>
          </a:prstGeom>
          <a:ln w="57150" cmpd="thickThin">
            <a:solidFill>
              <a:schemeClr val="tx1">
                <a:lumMod val="50000"/>
                <a:lumOff val="50000"/>
              </a:schemeClr>
            </a:solidFill>
            <a:miter lim="800000"/>
          </a:ln>
        </p:spPr>
      </p:pic>
    </p:spTree>
    <p:extLst>
      <p:ext uri="{BB962C8B-B14F-4D97-AF65-F5344CB8AC3E}">
        <p14:creationId xmlns:p14="http://schemas.microsoft.com/office/powerpoint/2010/main" val="675531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B563BBAB-D99F-4387-92E0-31CEE4A77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A28347C9-1BAC-4DB4-979F-9961974D79F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49" name="Rectangle 48">
              <a:extLst>
                <a:ext uri="{FF2B5EF4-FFF2-40B4-BE49-F238E27FC236}">
                  <a16:creationId xmlns:a16="http://schemas.microsoft.com/office/drawing/2014/main" id="{ACDB5F81-17F6-41FB-98F9-D59B8E451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E3136D06-4F8F-469F-85C4-46D61735C2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188825" cy="6856215"/>
              <a:chOff x="0" y="0"/>
              <a:chExt cx="12188825" cy="6856215"/>
            </a:xfrm>
          </p:grpSpPr>
          <p:pic>
            <p:nvPicPr>
              <p:cNvPr id="51" name="Picture 50">
                <a:extLst>
                  <a:ext uri="{FF2B5EF4-FFF2-40B4-BE49-F238E27FC236}">
                    <a16:creationId xmlns:a16="http://schemas.microsoft.com/office/drawing/2014/main" id="{F47D621C-7FFE-42AA-8B9E-7490E71092A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52" name="Rectangle 51">
                <a:extLst>
                  <a:ext uri="{FF2B5EF4-FFF2-40B4-BE49-F238E27FC236}">
                    <a16:creationId xmlns:a16="http://schemas.microsoft.com/office/drawing/2014/main" id="{D1811DB7-2CED-4B9C-B62F-B0A8C60E4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53" name="Picture 52">
                <a:extLst>
                  <a:ext uri="{FF2B5EF4-FFF2-40B4-BE49-F238E27FC236}">
                    <a16:creationId xmlns:a16="http://schemas.microsoft.com/office/drawing/2014/main" id="{A1506B71-CCAE-4982-9C0E-DAA3EB211DA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54" name="Picture 53">
                <a:extLst>
                  <a:ext uri="{FF2B5EF4-FFF2-40B4-BE49-F238E27FC236}">
                    <a16:creationId xmlns:a16="http://schemas.microsoft.com/office/drawing/2014/main" id="{8B7CC64B-CE8B-4090-AF00-7723FE38769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grpSp>
      <p:sp>
        <p:nvSpPr>
          <p:cNvPr id="2" name="Title 1">
            <a:extLst>
              <a:ext uri="{FF2B5EF4-FFF2-40B4-BE49-F238E27FC236}">
                <a16:creationId xmlns:a16="http://schemas.microsoft.com/office/drawing/2014/main" id="{CD86ACBD-6C7E-5C10-5EA6-B7B7F6F2F5E7}"/>
              </a:ext>
            </a:extLst>
          </p:cNvPr>
          <p:cNvSpPr>
            <a:spLocks noGrp="1"/>
          </p:cNvSpPr>
          <p:nvPr>
            <p:ph type="title"/>
          </p:nvPr>
        </p:nvSpPr>
        <p:spPr>
          <a:xfrm>
            <a:off x="1180101" y="982132"/>
            <a:ext cx="6354633" cy="1303867"/>
          </a:xfrm>
        </p:spPr>
        <p:txBody>
          <a:bodyPr>
            <a:normAutofit/>
          </a:bodyPr>
          <a:lstStyle/>
          <a:p>
            <a:r>
              <a:rPr lang="en-US" dirty="0">
                <a:latin typeface="Times New Roman" panose="02020603050405020304" pitchFamily="18" charset="0"/>
                <a:cs typeface="Times New Roman" panose="02020603050405020304" pitchFamily="18" charset="0"/>
              </a:rPr>
              <a:t>EDA</a:t>
            </a:r>
          </a:p>
        </p:txBody>
      </p:sp>
      <p:cxnSp>
        <p:nvCxnSpPr>
          <p:cNvPr id="56" name="Straight Connector 55">
            <a:extLst>
              <a:ext uri="{FF2B5EF4-FFF2-40B4-BE49-F238E27FC236}">
                <a16:creationId xmlns:a16="http://schemas.microsoft.com/office/drawing/2014/main" id="{0D11F6E6-91B8-40B6-9C25-EF9C2D0EA0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77057" y="2400639"/>
            <a:ext cx="5760720"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Content Placeholder 7">
            <a:extLst>
              <a:ext uri="{FF2B5EF4-FFF2-40B4-BE49-F238E27FC236}">
                <a16:creationId xmlns:a16="http://schemas.microsoft.com/office/drawing/2014/main" id="{2619F805-BCBC-898F-F937-E4C69A575F51}"/>
              </a:ext>
            </a:extLst>
          </p:cNvPr>
          <p:cNvSpPr>
            <a:spLocks noGrp="1"/>
          </p:cNvSpPr>
          <p:nvPr>
            <p:ph idx="1"/>
          </p:nvPr>
        </p:nvSpPr>
        <p:spPr>
          <a:xfrm>
            <a:off x="1167385" y="2556932"/>
            <a:ext cx="6380065" cy="3318936"/>
          </a:xfrm>
        </p:spPr>
        <p:txBody>
          <a:bodyPr>
            <a:normAutofit/>
          </a:bodyPr>
          <a:lstStyle/>
          <a:p>
            <a:r>
              <a:rPr lang="en-US" dirty="0">
                <a:latin typeface="Times New Roman" panose="02020603050405020304" pitchFamily="18" charset="0"/>
                <a:cs typeface="Times New Roman" panose="02020603050405020304" pitchFamily="18" charset="0"/>
              </a:rPr>
              <a:t>From these figure we identify </a:t>
            </a:r>
            <a:r>
              <a:rPr lang="en-US" dirty="0">
                <a:latin typeface="Times New Roman" panose="02020603050405020304" pitchFamily="18" charset="0"/>
                <a:ea typeface="+mn-lt"/>
                <a:cs typeface="Times New Roman" panose="02020603050405020304" pitchFamily="18" charset="0"/>
              </a:rPr>
              <a:t>Some of the Chemical composition does not contain Magnesium</a:t>
            </a:r>
          </a:p>
          <a:p>
            <a:pPr>
              <a:buSzPct val="114999"/>
            </a:pPr>
            <a:endParaRPr lang="en-US" dirty="0">
              <a:latin typeface="Times New Roman" panose="02020603050405020304" pitchFamily="18" charset="0"/>
              <a:cs typeface="Times New Roman" panose="02020603050405020304" pitchFamily="18" charset="0"/>
            </a:endParaRPr>
          </a:p>
          <a:p>
            <a:pPr>
              <a:buSzPct val="114999"/>
            </a:pPr>
            <a:r>
              <a:rPr lang="en-US" dirty="0">
                <a:latin typeface="Times New Roman" panose="02020603050405020304" pitchFamily="18" charset="0"/>
                <a:ea typeface="+mn-lt"/>
                <a:cs typeface="Times New Roman" panose="02020603050405020304" pitchFamily="18" charset="0"/>
              </a:rPr>
              <a:t>The Refractive Index are more in the values around 1.515 to 1.525</a:t>
            </a:r>
            <a:endParaRPr lang="en-US" b="1"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65225CE9-688C-5511-A8D0-C9F35DC0A394}"/>
              </a:ext>
            </a:extLst>
          </p:cNvPr>
          <p:cNvPicPr>
            <a:picLocks noChangeAspect="1"/>
          </p:cNvPicPr>
          <p:nvPr/>
        </p:nvPicPr>
        <p:blipFill>
          <a:blip r:embed="rId5"/>
          <a:srcRect t="2955" r="-3" b="-3"/>
          <a:stretch/>
        </p:blipFill>
        <p:spPr>
          <a:xfrm>
            <a:off x="8137325" y="1158024"/>
            <a:ext cx="2839277" cy="2066544"/>
          </a:xfrm>
          <a:prstGeom prst="rect">
            <a:avLst/>
          </a:prstGeom>
          <a:ln w="57150" cmpd="thickThin">
            <a:solidFill>
              <a:schemeClr val="tx1">
                <a:lumMod val="50000"/>
                <a:lumOff val="50000"/>
              </a:schemeClr>
            </a:solidFill>
            <a:miter lim="800000"/>
          </a:ln>
        </p:spPr>
      </p:pic>
      <p:pic>
        <p:nvPicPr>
          <p:cNvPr id="5" name="Picture 4">
            <a:extLst>
              <a:ext uri="{FF2B5EF4-FFF2-40B4-BE49-F238E27FC236}">
                <a16:creationId xmlns:a16="http://schemas.microsoft.com/office/drawing/2014/main" id="{A5A31FC2-31FE-FD64-124E-0DFC72F0E8A3}"/>
              </a:ext>
            </a:extLst>
          </p:cNvPr>
          <p:cNvPicPr>
            <a:picLocks noChangeAspect="1"/>
          </p:cNvPicPr>
          <p:nvPr/>
        </p:nvPicPr>
        <p:blipFill>
          <a:blip r:embed="rId6"/>
          <a:srcRect l="2058" r="1984"/>
          <a:stretch/>
        </p:blipFill>
        <p:spPr>
          <a:xfrm>
            <a:off x="8135453" y="3631646"/>
            <a:ext cx="2843021" cy="2066544"/>
          </a:xfrm>
          <a:prstGeom prst="rect">
            <a:avLst/>
          </a:prstGeom>
          <a:ln w="57150" cmpd="thickThin">
            <a:solidFill>
              <a:schemeClr val="tx1">
                <a:lumMod val="50000"/>
                <a:lumOff val="50000"/>
              </a:schemeClr>
            </a:solidFill>
            <a:miter lim="800000"/>
          </a:ln>
        </p:spPr>
      </p:pic>
    </p:spTree>
    <p:extLst>
      <p:ext uri="{BB962C8B-B14F-4D97-AF65-F5344CB8AC3E}">
        <p14:creationId xmlns:p14="http://schemas.microsoft.com/office/powerpoint/2010/main" val="4117989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C44B17FE-2E14-47B6-B5A8-4363DE769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4E53280-E6EB-47D2-B0BB-78B772DC4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rgbClr val="373737"/>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44C4738-31FA-4AA4-9D3A-9B0F0B1F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BEE7376-8E2D-51F3-B526-241E79336FEA}"/>
              </a:ext>
            </a:extLst>
          </p:cNvPr>
          <p:cNvSpPr>
            <a:spLocks noGrp="1"/>
          </p:cNvSpPr>
          <p:nvPr>
            <p:ph type="title"/>
          </p:nvPr>
        </p:nvSpPr>
        <p:spPr>
          <a:xfrm>
            <a:off x="952108" y="954756"/>
            <a:ext cx="2730414" cy="4946003"/>
          </a:xfrm>
        </p:spPr>
        <p:txBody>
          <a:bodyPr>
            <a:normAutofit/>
          </a:bodyPr>
          <a:lstStyle/>
          <a:p>
            <a:r>
              <a:rPr lang="en-US" sz="3600" dirty="0">
                <a:solidFill>
                  <a:srgbClr val="FFFFFF"/>
                </a:solidFill>
                <a:latin typeface="Times New Roman" panose="02020603050405020304" pitchFamily="18" charset="0"/>
                <a:cs typeface="Times New Roman" panose="02020603050405020304" pitchFamily="18" charset="0"/>
              </a:rPr>
              <a:t>MODELING</a:t>
            </a:r>
          </a:p>
        </p:txBody>
      </p:sp>
      <p:sp>
        <p:nvSpPr>
          <p:cNvPr id="33" name="Rectangle 32">
            <a:extLst>
              <a:ext uri="{FF2B5EF4-FFF2-40B4-BE49-F238E27FC236}">
                <a16:creationId xmlns:a16="http://schemas.microsoft.com/office/drawing/2014/main" id="{809F3F69-CB9E-4C14-8F9B-7565980C8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rgbClr val="FFFFFF"/>
              </a:gs>
              <a:gs pos="30000">
                <a:srgbClr val="FFFFFF"/>
              </a:gs>
              <a:gs pos="61000">
                <a:srgbClr val="F8F8F8"/>
              </a:gs>
              <a:gs pos="97000">
                <a:srgbClr val="E5E5E5"/>
              </a:gs>
            </a:gsLst>
            <a:path path="circle">
              <a:fillToRect l="50000" t="50000" r="50000" b="50000"/>
            </a:path>
          </a:gradFill>
          <a:ln>
            <a:noFill/>
          </a:ln>
          <a:effectLst>
            <a:innerShdw blurRad="63500" dist="127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094A07A-BD0E-566A-5155-073E6125770C}"/>
              </a:ext>
            </a:extLst>
          </p:cNvPr>
          <p:cNvSpPr>
            <a:spLocks noGrp="1"/>
          </p:cNvSpPr>
          <p:nvPr>
            <p:ph idx="1"/>
          </p:nvPr>
        </p:nvSpPr>
        <p:spPr>
          <a:xfrm>
            <a:off x="5140934" y="469900"/>
            <a:ext cx="5953630" cy="5405968"/>
          </a:xfrm>
        </p:spPr>
        <p:txBody>
          <a:bodyPr vert="horz" lIns="91440" tIns="45720" rIns="91440" bIns="45720" rtlCol="0" anchor="ctr">
            <a:noAutofit/>
          </a:bodyPr>
          <a:lstStyle/>
          <a:p>
            <a:pPr marL="0" indent="0">
              <a:lnSpc>
                <a:spcPct val="90000"/>
              </a:lnSpc>
              <a:buNone/>
            </a:pPr>
            <a:endParaRPr lang="en-US" sz="1700" b="1" dirty="0">
              <a:solidFill>
                <a:srgbClr val="212121"/>
              </a:solidFill>
            </a:endParaRPr>
          </a:p>
          <a:p>
            <a:pPr marL="0" indent="0">
              <a:lnSpc>
                <a:spcPct val="90000"/>
              </a:lnSpc>
              <a:buNone/>
            </a:pPr>
            <a:endParaRPr lang="en-US" sz="1700" b="1" dirty="0">
              <a:solidFill>
                <a:srgbClr val="212121"/>
              </a:solidFill>
            </a:endParaRPr>
          </a:p>
          <a:p>
            <a:pPr marL="0" indent="0">
              <a:lnSpc>
                <a:spcPct val="90000"/>
              </a:lnSpc>
              <a:buNone/>
            </a:pPr>
            <a:r>
              <a:rPr lang="en-US" sz="1800" b="1" dirty="0">
                <a:solidFill>
                  <a:srgbClr val="212121"/>
                </a:solidFill>
                <a:latin typeface="Times New Roman" panose="02020603050405020304" pitchFamily="18" charset="0"/>
                <a:cs typeface="Times New Roman" panose="02020603050405020304" pitchFamily="18" charset="0"/>
              </a:rPr>
              <a:t>Preprocessing:</a:t>
            </a:r>
            <a:endParaRPr lang="en-US" sz="1800" dirty="0">
              <a:solidFill>
                <a:srgbClr val="212121"/>
              </a:solidFill>
              <a:latin typeface="Times New Roman" panose="02020603050405020304" pitchFamily="18" charset="0"/>
              <a:cs typeface="Times New Roman" panose="02020603050405020304" pitchFamily="18" charset="0"/>
            </a:endParaRPr>
          </a:p>
          <a:p>
            <a:pPr marL="0" indent="0">
              <a:lnSpc>
                <a:spcPct val="90000"/>
              </a:lnSpc>
              <a:buNone/>
            </a:pPr>
            <a:r>
              <a:rPr lang="en-US" sz="1800" b="1" dirty="0" err="1">
                <a:solidFill>
                  <a:srgbClr val="212121"/>
                </a:solidFill>
                <a:latin typeface="Times New Roman" panose="02020603050405020304" pitchFamily="18" charset="0"/>
                <a:ea typeface="+mn-lt"/>
                <a:cs typeface="Times New Roman" panose="02020603050405020304" pitchFamily="18" charset="0"/>
              </a:rPr>
              <a:t>Train_Test_Split</a:t>
            </a:r>
            <a:r>
              <a:rPr lang="en-US" sz="1800" dirty="0">
                <a:solidFill>
                  <a:srgbClr val="212121"/>
                </a:solidFill>
                <a:latin typeface="Times New Roman" panose="02020603050405020304" pitchFamily="18" charset="0"/>
                <a:ea typeface="+mn-lt"/>
                <a:cs typeface="Times New Roman" panose="02020603050405020304" pitchFamily="18" charset="0"/>
              </a:rPr>
              <a:t>: Splits the dataset into training and testing subsets.</a:t>
            </a:r>
            <a:endParaRPr lang="en-US" sz="1800" dirty="0">
              <a:solidFill>
                <a:srgbClr val="212121"/>
              </a:solidFill>
              <a:latin typeface="Times New Roman" panose="02020603050405020304" pitchFamily="18" charset="0"/>
              <a:cs typeface="Times New Roman" panose="02020603050405020304" pitchFamily="18" charset="0"/>
            </a:endParaRPr>
          </a:p>
          <a:p>
            <a:pPr marL="0" indent="0">
              <a:lnSpc>
                <a:spcPct val="90000"/>
              </a:lnSpc>
              <a:buNone/>
            </a:pPr>
            <a:endParaRPr lang="en-US" sz="1800" dirty="0">
              <a:solidFill>
                <a:srgbClr val="212121"/>
              </a:solidFill>
              <a:latin typeface="Times New Roman" panose="02020603050405020304" pitchFamily="18" charset="0"/>
              <a:ea typeface="+mn-lt"/>
              <a:cs typeface="Times New Roman" panose="02020603050405020304" pitchFamily="18" charset="0"/>
            </a:endParaRPr>
          </a:p>
          <a:p>
            <a:pPr marL="0" indent="0">
              <a:lnSpc>
                <a:spcPct val="90000"/>
              </a:lnSpc>
              <a:buNone/>
            </a:pPr>
            <a:r>
              <a:rPr lang="en-US" sz="1800" b="1" dirty="0">
                <a:solidFill>
                  <a:srgbClr val="212121"/>
                </a:solidFill>
                <a:latin typeface="Times New Roman" panose="02020603050405020304" pitchFamily="18" charset="0"/>
                <a:ea typeface="+mn-lt"/>
                <a:cs typeface="Times New Roman" panose="02020603050405020304" pitchFamily="18" charset="0"/>
              </a:rPr>
              <a:t>Modeling:</a:t>
            </a:r>
            <a:endParaRPr lang="en-US" sz="1800" b="1" dirty="0">
              <a:solidFill>
                <a:srgbClr val="212121"/>
              </a:solidFill>
              <a:latin typeface="Times New Roman" panose="02020603050405020304" pitchFamily="18" charset="0"/>
              <a:cs typeface="Times New Roman" panose="02020603050405020304" pitchFamily="18" charset="0"/>
            </a:endParaRPr>
          </a:p>
          <a:p>
            <a:pPr marL="0" indent="0" algn="just">
              <a:lnSpc>
                <a:spcPct val="90000"/>
              </a:lnSpc>
              <a:buNone/>
            </a:pPr>
            <a:r>
              <a:rPr lang="en-US" sz="1800" b="1" dirty="0">
                <a:solidFill>
                  <a:srgbClr val="212121"/>
                </a:solidFill>
                <a:latin typeface="Times New Roman" panose="02020603050405020304" pitchFamily="18" charset="0"/>
                <a:ea typeface="+mn-lt"/>
                <a:cs typeface="Times New Roman" panose="02020603050405020304" pitchFamily="18" charset="0"/>
              </a:rPr>
              <a:t>Random Forest Classifier And Grid Search </a:t>
            </a:r>
            <a:r>
              <a:rPr lang="en-US" sz="1800" b="1" dirty="0" err="1">
                <a:solidFill>
                  <a:srgbClr val="212121"/>
                </a:solidFill>
                <a:latin typeface="Times New Roman" panose="02020603050405020304" pitchFamily="18" charset="0"/>
                <a:ea typeface="+mn-lt"/>
                <a:cs typeface="Times New Roman" panose="02020603050405020304" pitchFamily="18" charset="0"/>
              </a:rPr>
              <a:t>CV:</a:t>
            </a:r>
            <a:r>
              <a:rPr lang="en-US" sz="1800" dirty="0" err="1">
                <a:solidFill>
                  <a:srgbClr val="212121"/>
                </a:solidFill>
                <a:latin typeface="Times New Roman" panose="02020603050405020304" pitchFamily="18" charset="0"/>
                <a:ea typeface="+mn-lt"/>
                <a:cs typeface="Times New Roman" panose="02020603050405020304" pitchFamily="18" charset="0"/>
              </a:rPr>
              <a:t>Fits</a:t>
            </a:r>
            <a:r>
              <a:rPr lang="en-US" sz="1800" dirty="0">
                <a:solidFill>
                  <a:srgbClr val="212121"/>
                </a:solidFill>
                <a:latin typeface="Times New Roman" panose="02020603050405020304" pitchFamily="18" charset="0"/>
                <a:ea typeface="+mn-lt"/>
                <a:cs typeface="Times New Roman" panose="02020603050405020304" pitchFamily="18" charset="0"/>
              </a:rPr>
              <a:t> a random forest and GridSearchCV model and optimizes Hyper-parameters for improved classification performance.</a:t>
            </a:r>
          </a:p>
          <a:p>
            <a:pPr marL="0" indent="0">
              <a:lnSpc>
                <a:spcPct val="90000"/>
              </a:lnSpc>
              <a:buNone/>
            </a:pPr>
            <a:endParaRPr lang="en-US" sz="1800" dirty="0">
              <a:solidFill>
                <a:srgbClr val="212121"/>
              </a:solidFill>
              <a:latin typeface="Times New Roman" panose="02020603050405020304" pitchFamily="18" charset="0"/>
              <a:ea typeface="+mn-lt"/>
              <a:cs typeface="Times New Roman" panose="02020603050405020304" pitchFamily="18" charset="0"/>
            </a:endParaRPr>
          </a:p>
          <a:p>
            <a:pPr marL="0" indent="0">
              <a:lnSpc>
                <a:spcPct val="90000"/>
              </a:lnSpc>
              <a:buNone/>
            </a:pPr>
            <a:r>
              <a:rPr lang="en-US" sz="1800" b="1" dirty="0">
                <a:solidFill>
                  <a:srgbClr val="212121"/>
                </a:solidFill>
                <a:latin typeface="Times New Roman" panose="02020603050405020304" pitchFamily="18" charset="0"/>
                <a:ea typeface="+mn-lt"/>
                <a:cs typeface="Times New Roman" panose="02020603050405020304" pitchFamily="18" charset="0"/>
              </a:rPr>
              <a:t>Evaluation:</a:t>
            </a:r>
            <a:endParaRPr lang="en-US" sz="1800" b="1" dirty="0">
              <a:solidFill>
                <a:srgbClr val="212121"/>
              </a:solidFill>
              <a:latin typeface="Times New Roman" panose="02020603050405020304" pitchFamily="18" charset="0"/>
              <a:cs typeface="Times New Roman" panose="02020603050405020304" pitchFamily="18" charset="0"/>
            </a:endParaRPr>
          </a:p>
          <a:p>
            <a:pPr>
              <a:lnSpc>
                <a:spcPct val="90000"/>
              </a:lnSpc>
              <a:buSzPct val="114999"/>
            </a:pPr>
            <a:r>
              <a:rPr lang="en-US" sz="1800" b="1" dirty="0" err="1">
                <a:solidFill>
                  <a:srgbClr val="212121"/>
                </a:solidFill>
                <a:latin typeface="Times New Roman" panose="02020603050405020304" pitchFamily="18" charset="0"/>
                <a:ea typeface="+mn-lt"/>
                <a:cs typeface="Times New Roman" panose="02020603050405020304" pitchFamily="18" charset="0"/>
              </a:rPr>
              <a:t>Classification_report</a:t>
            </a:r>
            <a:r>
              <a:rPr lang="en-US" sz="1800" dirty="0">
                <a:solidFill>
                  <a:srgbClr val="212121"/>
                </a:solidFill>
                <a:latin typeface="Times New Roman" panose="02020603050405020304" pitchFamily="18" charset="0"/>
                <a:ea typeface="+mn-lt"/>
                <a:cs typeface="Times New Roman" panose="02020603050405020304" pitchFamily="18" charset="0"/>
              </a:rPr>
              <a:t>: Summarizes model performance metrics like precision and recall.</a:t>
            </a:r>
            <a:endParaRPr lang="en-US" sz="1800" dirty="0">
              <a:solidFill>
                <a:srgbClr val="212121"/>
              </a:solidFill>
              <a:latin typeface="Times New Roman" panose="02020603050405020304" pitchFamily="18" charset="0"/>
              <a:cs typeface="Times New Roman" panose="02020603050405020304" pitchFamily="18" charset="0"/>
            </a:endParaRPr>
          </a:p>
          <a:p>
            <a:pPr>
              <a:lnSpc>
                <a:spcPct val="90000"/>
              </a:lnSpc>
              <a:buSzPct val="114999"/>
            </a:pPr>
            <a:r>
              <a:rPr lang="en-US" sz="1800" b="1" dirty="0" err="1">
                <a:solidFill>
                  <a:srgbClr val="212121"/>
                </a:solidFill>
                <a:latin typeface="Times New Roman" panose="02020603050405020304" pitchFamily="18" charset="0"/>
                <a:ea typeface="+mn-lt"/>
                <a:cs typeface="Times New Roman" panose="02020603050405020304" pitchFamily="18" charset="0"/>
              </a:rPr>
              <a:t>Accuracy_score</a:t>
            </a:r>
            <a:r>
              <a:rPr lang="en-US" sz="1800" dirty="0">
                <a:solidFill>
                  <a:srgbClr val="212121"/>
                </a:solidFill>
                <a:latin typeface="Times New Roman" panose="02020603050405020304" pitchFamily="18" charset="0"/>
                <a:ea typeface="+mn-lt"/>
                <a:cs typeface="Times New Roman" panose="02020603050405020304" pitchFamily="18" charset="0"/>
              </a:rPr>
              <a:t>: Calculates the overall accuracy of the model.</a:t>
            </a:r>
            <a:endParaRPr lang="en-US" sz="1800" dirty="0">
              <a:solidFill>
                <a:srgbClr val="212121"/>
              </a:solidFill>
              <a:latin typeface="Times New Roman" panose="02020603050405020304" pitchFamily="18" charset="0"/>
              <a:cs typeface="Times New Roman" panose="02020603050405020304" pitchFamily="18" charset="0"/>
            </a:endParaRPr>
          </a:p>
          <a:p>
            <a:pPr>
              <a:lnSpc>
                <a:spcPct val="90000"/>
              </a:lnSpc>
              <a:buSzPct val="114999"/>
            </a:pPr>
            <a:r>
              <a:rPr lang="en-US" sz="1800" b="1" dirty="0" err="1">
                <a:solidFill>
                  <a:srgbClr val="212121"/>
                </a:solidFill>
                <a:latin typeface="Times New Roman" panose="02020603050405020304" pitchFamily="18" charset="0"/>
                <a:ea typeface="+mn-lt"/>
                <a:cs typeface="Times New Roman" panose="02020603050405020304" pitchFamily="18" charset="0"/>
              </a:rPr>
              <a:t>Confusion_matrix</a:t>
            </a:r>
            <a:r>
              <a:rPr lang="en-US" sz="1800" dirty="0">
                <a:solidFill>
                  <a:srgbClr val="212121"/>
                </a:solidFill>
                <a:latin typeface="Times New Roman" panose="02020603050405020304" pitchFamily="18" charset="0"/>
                <a:ea typeface="+mn-lt"/>
                <a:cs typeface="Times New Roman" panose="02020603050405020304" pitchFamily="18" charset="0"/>
              </a:rPr>
              <a:t>: Generates a matrix to visualize true vs. predicted classifications.</a:t>
            </a:r>
            <a:endParaRPr lang="en-US" sz="1800" dirty="0">
              <a:solidFill>
                <a:srgbClr val="212121"/>
              </a:solidFill>
              <a:latin typeface="Times New Roman" panose="02020603050405020304" pitchFamily="18" charset="0"/>
              <a:cs typeface="Times New Roman" panose="02020603050405020304" pitchFamily="18" charset="0"/>
            </a:endParaRPr>
          </a:p>
          <a:p>
            <a:pPr marL="0" indent="0">
              <a:lnSpc>
                <a:spcPct val="90000"/>
              </a:lnSpc>
              <a:buNone/>
            </a:pPr>
            <a:endParaRPr lang="en-US" sz="1800" b="1" dirty="0">
              <a:solidFill>
                <a:srgbClr val="212121"/>
              </a:solidFill>
            </a:endParaRPr>
          </a:p>
          <a:p>
            <a:pPr>
              <a:lnSpc>
                <a:spcPct val="90000"/>
              </a:lnSpc>
              <a:buSzPct val="114999"/>
            </a:pPr>
            <a:endParaRPr lang="en-US" sz="1700" dirty="0">
              <a:solidFill>
                <a:srgbClr val="212121"/>
              </a:solidFill>
            </a:endParaRPr>
          </a:p>
        </p:txBody>
      </p:sp>
    </p:spTree>
    <p:extLst>
      <p:ext uri="{BB962C8B-B14F-4D97-AF65-F5344CB8AC3E}">
        <p14:creationId xmlns:p14="http://schemas.microsoft.com/office/powerpoint/2010/main" val="259515039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
  <TotalTime>7</TotalTime>
  <Words>745</Words>
  <Application>Microsoft Office PowerPoint</Application>
  <PresentationFormat>Widescreen</PresentationFormat>
  <Paragraphs>95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Garamond</vt:lpstr>
      <vt:lpstr>Times New Roman</vt:lpstr>
      <vt:lpstr>Organic</vt:lpstr>
      <vt:lpstr>Glass Classification Model(By Using Random Forest Algorithm)</vt:lpstr>
      <vt:lpstr>Contents</vt:lpstr>
      <vt:lpstr>ABSTRACT</vt:lpstr>
      <vt:lpstr>INTRODUCTION</vt:lpstr>
      <vt:lpstr>Key features in dataset</vt:lpstr>
      <vt:lpstr>EDA Process</vt:lpstr>
      <vt:lpstr>Exploratory Data Analysis</vt:lpstr>
      <vt:lpstr>EDA</vt:lpstr>
      <vt:lpstr>MODELING</vt:lpstr>
      <vt:lpstr>Confusion Matrix</vt:lpstr>
      <vt:lpstr>Application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Vadla Sai sathvik</dc:creator>
  <dc:description/>
  <cp:lastModifiedBy>Sai kumar Jinde</cp:lastModifiedBy>
  <cp:revision>3</cp:revision>
  <dcterms:created xsi:type="dcterms:W3CDTF">2021-11-13T08:27:39Z</dcterms:created>
  <dcterms:modified xsi:type="dcterms:W3CDTF">2024-10-03T10:23:51Z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12</vt:i4>
  </property>
</Properties>
</file>